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05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8F2B67-0D06-4D10-9629-767620A22781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E62C9C2-A1A1-4BA4-9DBA-BF536B633EDF}">
      <dgm:prSet phldrT="[文本]"/>
      <dgm:spPr/>
      <dgm:t>
        <a:bodyPr/>
        <a:lstStyle/>
        <a:p>
          <a:r>
            <a:rPr lang="zh-CN" altLang="en-US" dirty="0" smtClean="0"/>
            <a:t>一元酸</a:t>
          </a:r>
          <a:endParaRPr lang="zh-CN" altLang="en-US" dirty="0"/>
        </a:p>
      </dgm:t>
    </dgm:pt>
    <dgm:pt modelId="{A70F74B7-7B6D-41A6-9DD1-429C5D7D9ACB}" type="parTrans" cxnId="{19D5BD0B-A29B-4764-AA08-EB9A4A9C4920}">
      <dgm:prSet/>
      <dgm:spPr/>
      <dgm:t>
        <a:bodyPr/>
        <a:lstStyle/>
        <a:p>
          <a:endParaRPr lang="zh-CN" altLang="en-US"/>
        </a:p>
      </dgm:t>
    </dgm:pt>
    <dgm:pt modelId="{5B328992-DDB7-4345-90A7-9C512C535B52}" type="sibTrans" cxnId="{19D5BD0B-A29B-4764-AA08-EB9A4A9C4920}">
      <dgm:prSet/>
      <dgm:spPr/>
      <dgm:t>
        <a:bodyPr/>
        <a:lstStyle/>
        <a:p>
          <a:endParaRPr lang="zh-CN" altLang="en-US"/>
        </a:p>
      </dgm:t>
    </dgm:pt>
    <dgm:pt modelId="{2F9466D9-B511-4661-A409-B985AE9AEE7D}">
      <dgm:prSet phldrT="[文本]"/>
      <dgm:spPr/>
      <dgm:t>
        <a:bodyPr/>
        <a:lstStyle/>
        <a:p>
          <a:r>
            <a:rPr lang="zh-CN" altLang="en-US" dirty="0" smtClean="0"/>
            <a:t>二元酸</a:t>
          </a:r>
          <a:endParaRPr lang="zh-CN" altLang="en-US" dirty="0"/>
        </a:p>
      </dgm:t>
    </dgm:pt>
    <dgm:pt modelId="{132196E5-ABFE-4BE6-AFB1-12DE22EC16D7}" type="parTrans" cxnId="{03C6C1C9-056E-4837-A6D2-3357FC873EA4}">
      <dgm:prSet/>
      <dgm:spPr/>
      <dgm:t>
        <a:bodyPr/>
        <a:lstStyle/>
        <a:p>
          <a:endParaRPr lang="zh-CN" altLang="en-US"/>
        </a:p>
      </dgm:t>
    </dgm:pt>
    <dgm:pt modelId="{36EC6D2D-26A3-479A-9D40-7D1AB8752410}" type="sibTrans" cxnId="{03C6C1C9-056E-4837-A6D2-3357FC873EA4}">
      <dgm:prSet/>
      <dgm:spPr/>
      <dgm:t>
        <a:bodyPr/>
        <a:lstStyle/>
        <a:p>
          <a:endParaRPr lang="zh-CN" altLang="en-US"/>
        </a:p>
      </dgm:t>
    </dgm:pt>
    <dgm:pt modelId="{D3B86069-DE94-40F0-B152-1080B9D62900}">
      <dgm:prSet phldrT="[文本]"/>
      <dgm:spPr/>
      <dgm:t>
        <a:bodyPr/>
        <a:lstStyle/>
        <a:p>
          <a:r>
            <a:rPr lang="zh-CN" altLang="en-US" dirty="0" smtClean="0"/>
            <a:t>三元酸</a:t>
          </a:r>
          <a:endParaRPr lang="zh-CN" altLang="en-US" dirty="0"/>
        </a:p>
      </dgm:t>
    </dgm:pt>
    <dgm:pt modelId="{7B668DF8-E476-406C-A657-F582379CF2C6}" type="parTrans" cxnId="{251862FD-7462-42E2-BD9A-7064BBDEBAE7}">
      <dgm:prSet/>
      <dgm:spPr/>
      <dgm:t>
        <a:bodyPr/>
        <a:lstStyle/>
        <a:p>
          <a:endParaRPr lang="zh-CN" altLang="en-US"/>
        </a:p>
      </dgm:t>
    </dgm:pt>
    <dgm:pt modelId="{31FB7B0C-B9F4-4654-9573-8CA253F822E3}" type="sibTrans" cxnId="{251862FD-7462-42E2-BD9A-7064BBDEBAE7}">
      <dgm:prSet/>
      <dgm:spPr/>
      <dgm:t>
        <a:bodyPr/>
        <a:lstStyle/>
        <a:p>
          <a:endParaRPr lang="zh-CN" altLang="en-US"/>
        </a:p>
      </dgm:t>
    </dgm:pt>
    <dgm:pt modelId="{A4B5249D-B1A1-43C2-BB25-3052CD765148}" type="pres">
      <dgm:prSet presAssocID="{798F2B67-0D06-4D10-9629-767620A22781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D59FE76D-208B-4524-9EED-576BFC196A8A}" type="pres">
      <dgm:prSet presAssocID="{6E62C9C2-A1A1-4BA4-9DBA-BF536B633EDF}" presName="parenttextcomposite" presStyleCnt="0"/>
      <dgm:spPr/>
    </dgm:pt>
    <dgm:pt modelId="{FDD9E66E-1187-4CA7-8F71-6BFBF346022B}" type="pres">
      <dgm:prSet presAssocID="{6E62C9C2-A1A1-4BA4-9DBA-BF536B633EDF}" presName="parenttext" presStyleLbl="revTx" presStyleIdx="0" presStyleCnt="3" custLinFactY="-85514" custLinFactNeighborX="-2210" custLinFactNeighborY="-100000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6247DE6-02D6-4BA5-BF7E-040A2AF7BEA1}" type="pres">
      <dgm:prSet presAssocID="{6E62C9C2-A1A1-4BA4-9DBA-BF536B633EDF}" presName="parallelogramComposite" presStyleCnt="0"/>
      <dgm:spPr/>
    </dgm:pt>
    <dgm:pt modelId="{E2505F45-B7ED-4F52-BFF4-E76129823C73}" type="pres">
      <dgm:prSet presAssocID="{6E62C9C2-A1A1-4BA4-9DBA-BF536B633EDF}" presName="parallelogram1" presStyleLbl="alignNode1" presStyleIdx="0" presStyleCnt="21" custLinFactY="-325641" custLinFactNeighborX="-30739" custLinFactNeighborY="-400000"/>
      <dgm:spPr/>
      <dgm:t>
        <a:bodyPr/>
        <a:lstStyle/>
        <a:p>
          <a:endParaRPr lang="zh-CN" altLang="en-US"/>
        </a:p>
      </dgm:t>
    </dgm:pt>
    <dgm:pt modelId="{BBDE693E-2823-4AA6-8C8F-0546A3BBAE41}" type="pres">
      <dgm:prSet presAssocID="{6E62C9C2-A1A1-4BA4-9DBA-BF536B633EDF}" presName="parallelogram2" presStyleLbl="alignNode1" presStyleIdx="1" presStyleCnt="21" custLinFactY="-325641" custLinFactNeighborX="-30739" custLinFactNeighborY="-400000"/>
      <dgm:spPr/>
    </dgm:pt>
    <dgm:pt modelId="{9935FBD4-E4E3-471C-86DF-26F536E84433}" type="pres">
      <dgm:prSet presAssocID="{6E62C9C2-A1A1-4BA4-9DBA-BF536B633EDF}" presName="parallelogram3" presStyleLbl="alignNode1" presStyleIdx="2" presStyleCnt="21" custLinFactY="-325641" custLinFactNeighborX="-30739" custLinFactNeighborY="-400000"/>
      <dgm:spPr/>
    </dgm:pt>
    <dgm:pt modelId="{FF23099A-69D5-40AF-A116-36AF2822E950}" type="pres">
      <dgm:prSet presAssocID="{6E62C9C2-A1A1-4BA4-9DBA-BF536B633EDF}" presName="parallelogram4" presStyleLbl="alignNode1" presStyleIdx="3" presStyleCnt="21" custLinFactY="-325641" custLinFactNeighborX="-30739" custLinFactNeighborY="-400000"/>
      <dgm:spPr/>
    </dgm:pt>
    <dgm:pt modelId="{D0CD25C4-BC15-49C6-9165-A74061351425}" type="pres">
      <dgm:prSet presAssocID="{6E62C9C2-A1A1-4BA4-9DBA-BF536B633EDF}" presName="parallelogram5" presStyleLbl="alignNode1" presStyleIdx="4" presStyleCnt="21" custLinFactY="-325641" custLinFactNeighborX="-30739" custLinFactNeighborY="-400000"/>
      <dgm:spPr/>
    </dgm:pt>
    <dgm:pt modelId="{29DE6DAA-80D6-44ED-A530-D4B885FF2457}" type="pres">
      <dgm:prSet presAssocID="{6E62C9C2-A1A1-4BA4-9DBA-BF536B633EDF}" presName="parallelogram6" presStyleLbl="alignNode1" presStyleIdx="5" presStyleCnt="21" custLinFactY="-325641" custLinFactNeighborX="-30739" custLinFactNeighborY="-400000"/>
      <dgm:spPr/>
    </dgm:pt>
    <dgm:pt modelId="{DB30FC32-7AE9-4A23-9588-116A2CFB2A97}" type="pres">
      <dgm:prSet presAssocID="{6E62C9C2-A1A1-4BA4-9DBA-BF536B633EDF}" presName="parallelogram7" presStyleLbl="alignNode1" presStyleIdx="6" presStyleCnt="21" custLinFactY="-325641" custLinFactNeighborX="-30739" custLinFactNeighborY="-400000"/>
      <dgm:spPr/>
    </dgm:pt>
    <dgm:pt modelId="{8AD69C33-D68B-4E99-A39C-4451AC4F764C}" type="pres">
      <dgm:prSet presAssocID="{5B328992-DDB7-4345-90A7-9C512C535B52}" presName="sibTrans" presStyleCnt="0"/>
      <dgm:spPr/>
    </dgm:pt>
    <dgm:pt modelId="{C62DCAA5-E920-4F42-A085-0B94709D09BB}" type="pres">
      <dgm:prSet presAssocID="{2F9466D9-B511-4661-A409-B985AE9AEE7D}" presName="parenttextcomposite" presStyleCnt="0"/>
      <dgm:spPr/>
    </dgm:pt>
    <dgm:pt modelId="{455EE01E-8A95-4E2B-868C-09E41839E346}" type="pres">
      <dgm:prSet presAssocID="{2F9466D9-B511-4661-A409-B985AE9AEE7D}" presName="parenttext" presStyleLbl="revTx" presStyleIdx="1" presStyleCnt="3" custLinFactY="-100000" custLinFactNeighborX="-2210" custLinFactNeighborY="-107359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5FEB29-B535-411F-B740-9CEB3070A4CF}" type="pres">
      <dgm:prSet presAssocID="{2F9466D9-B511-4661-A409-B985AE9AEE7D}" presName="parallelogramComposite" presStyleCnt="0"/>
      <dgm:spPr/>
    </dgm:pt>
    <dgm:pt modelId="{A1576EFF-8493-4E9A-A006-D4833DAE1F17}" type="pres">
      <dgm:prSet presAssocID="{2F9466D9-B511-4661-A409-B985AE9AEE7D}" presName="parallelogram1" presStyleLbl="alignNode1" presStyleIdx="7" presStyleCnt="21" custLinFactY="-100000" custLinFactNeighborX="-48240" custLinFactNeighborY="-114626"/>
      <dgm:spPr/>
    </dgm:pt>
    <dgm:pt modelId="{52B50C9C-6166-4923-A1A7-B0FDCE1C51D4}" type="pres">
      <dgm:prSet presAssocID="{2F9466D9-B511-4661-A409-B985AE9AEE7D}" presName="parallelogram2" presStyleLbl="alignNode1" presStyleIdx="8" presStyleCnt="21" custLinFactY="-100000" custLinFactNeighborX="-48240" custLinFactNeighborY="-114626"/>
      <dgm:spPr/>
    </dgm:pt>
    <dgm:pt modelId="{93AFF1F0-C517-44AD-A382-448DA017895C}" type="pres">
      <dgm:prSet presAssocID="{2F9466D9-B511-4661-A409-B985AE9AEE7D}" presName="parallelogram3" presStyleLbl="alignNode1" presStyleIdx="9" presStyleCnt="21" custLinFactY="-100000" custLinFactNeighborX="-48240" custLinFactNeighborY="-114626"/>
      <dgm:spPr/>
    </dgm:pt>
    <dgm:pt modelId="{1EF5222E-3D19-45B0-BF85-8EA0D59FE2B1}" type="pres">
      <dgm:prSet presAssocID="{2F9466D9-B511-4661-A409-B985AE9AEE7D}" presName="parallelogram4" presStyleLbl="alignNode1" presStyleIdx="10" presStyleCnt="21" custLinFactY="-100000" custLinFactNeighborX="-48240" custLinFactNeighborY="-114626"/>
      <dgm:spPr/>
    </dgm:pt>
    <dgm:pt modelId="{6369193B-CE83-4123-A4EA-9A614C212E39}" type="pres">
      <dgm:prSet presAssocID="{2F9466D9-B511-4661-A409-B985AE9AEE7D}" presName="parallelogram5" presStyleLbl="alignNode1" presStyleIdx="11" presStyleCnt="21" custLinFactY="-100000" custLinFactNeighborX="-48240" custLinFactNeighborY="-114626"/>
      <dgm:spPr/>
    </dgm:pt>
    <dgm:pt modelId="{6BACB136-9264-40F1-B424-C8CED321F0FB}" type="pres">
      <dgm:prSet presAssocID="{2F9466D9-B511-4661-A409-B985AE9AEE7D}" presName="parallelogram6" presStyleLbl="alignNode1" presStyleIdx="12" presStyleCnt="21" custLinFactY="-100000" custLinFactNeighborX="-48240" custLinFactNeighborY="-114626"/>
      <dgm:spPr/>
    </dgm:pt>
    <dgm:pt modelId="{A6A83ECF-720A-4B9C-9615-B08481BD77A5}" type="pres">
      <dgm:prSet presAssocID="{2F9466D9-B511-4661-A409-B985AE9AEE7D}" presName="parallelogram7" presStyleLbl="alignNode1" presStyleIdx="13" presStyleCnt="21" custLinFactY="-100000" custLinFactNeighborX="-48240" custLinFactNeighborY="-114626"/>
      <dgm:spPr/>
    </dgm:pt>
    <dgm:pt modelId="{C5AACF7C-9E9D-4CEA-A8E4-41320FD262BA}" type="pres">
      <dgm:prSet presAssocID="{36EC6D2D-26A3-479A-9D40-7D1AB8752410}" presName="sibTrans" presStyleCnt="0"/>
      <dgm:spPr/>
    </dgm:pt>
    <dgm:pt modelId="{D66E823E-B092-48B2-9631-5D5473464DE0}" type="pres">
      <dgm:prSet presAssocID="{D3B86069-DE94-40F0-B152-1080B9D62900}" presName="parenttextcomposite" presStyleCnt="0"/>
      <dgm:spPr/>
    </dgm:pt>
    <dgm:pt modelId="{F58F919C-B6BF-424C-9267-E4F0E6F85031}" type="pres">
      <dgm:prSet presAssocID="{D3B86069-DE94-40F0-B152-1080B9D62900}" presName="parenttext" presStyleLbl="revTx" presStyleIdx="2" presStyleCnt="3" custLinFactY="-100000" custLinFactNeighborX="-2210" custLinFactNeighborY="-11629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09C99DD-51F4-45DE-861B-AF712442054F}" type="pres">
      <dgm:prSet presAssocID="{D3B86069-DE94-40F0-B152-1080B9D62900}" presName="parallelogramComposite" presStyleCnt="0"/>
      <dgm:spPr/>
    </dgm:pt>
    <dgm:pt modelId="{1106F6A9-DBC7-407C-B99C-ABB0502EB6E6}" type="pres">
      <dgm:prSet presAssocID="{D3B86069-DE94-40F0-B152-1080B9D62900}" presName="parallelogram1" presStyleLbl="alignNode1" presStyleIdx="14" presStyleCnt="21" custLinFactY="-94185" custLinFactNeighborX="-41667" custLinFactNeighborY="-100000"/>
      <dgm:spPr/>
    </dgm:pt>
    <dgm:pt modelId="{6F7D1678-B2F0-4D86-92A8-377FE454209D}" type="pres">
      <dgm:prSet presAssocID="{D3B86069-DE94-40F0-B152-1080B9D62900}" presName="parallelogram2" presStyleLbl="alignNode1" presStyleIdx="15" presStyleCnt="21" custLinFactY="-83965" custLinFactNeighborX="-44167" custLinFactNeighborY="-100000"/>
      <dgm:spPr/>
    </dgm:pt>
    <dgm:pt modelId="{7DC2589D-78B3-476E-90B8-EED63B583F7F}" type="pres">
      <dgm:prSet presAssocID="{D3B86069-DE94-40F0-B152-1080B9D62900}" presName="parallelogram3" presStyleLbl="alignNode1" presStyleIdx="16" presStyleCnt="21" custLinFactY="-83965" custLinFactNeighborX="-44167" custLinFactNeighborY="-100000"/>
      <dgm:spPr/>
    </dgm:pt>
    <dgm:pt modelId="{64B5EB91-01C7-4EA9-9825-9089A220DE0E}" type="pres">
      <dgm:prSet presAssocID="{D3B86069-DE94-40F0-B152-1080B9D62900}" presName="parallelogram4" presStyleLbl="alignNode1" presStyleIdx="17" presStyleCnt="21" custLinFactY="-83965" custLinFactNeighborX="-44167" custLinFactNeighborY="-100000"/>
      <dgm:spPr/>
    </dgm:pt>
    <dgm:pt modelId="{998EE2AD-2408-4E84-9B48-838566ADC460}" type="pres">
      <dgm:prSet presAssocID="{D3B86069-DE94-40F0-B152-1080B9D62900}" presName="parallelogram5" presStyleLbl="alignNode1" presStyleIdx="18" presStyleCnt="21" custLinFactY="-83965" custLinFactNeighborX="-44167" custLinFactNeighborY="-100000"/>
      <dgm:spPr/>
    </dgm:pt>
    <dgm:pt modelId="{AB4553B7-73EC-4677-B47A-9AE5436AB949}" type="pres">
      <dgm:prSet presAssocID="{D3B86069-DE94-40F0-B152-1080B9D62900}" presName="parallelogram6" presStyleLbl="alignNode1" presStyleIdx="19" presStyleCnt="21" custLinFactY="-83965" custLinFactNeighborX="-44167" custLinFactNeighborY="-100000"/>
      <dgm:spPr/>
    </dgm:pt>
    <dgm:pt modelId="{2DAC9528-71B0-42B2-82A6-72169F566914}" type="pres">
      <dgm:prSet presAssocID="{D3B86069-DE94-40F0-B152-1080B9D62900}" presName="parallelogram7" presStyleLbl="alignNode1" presStyleIdx="20" presStyleCnt="21" custLinFactY="-83965" custLinFactNeighborX="-44167" custLinFactNeighborY="-100000"/>
      <dgm:spPr/>
    </dgm:pt>
  </dgm:ptLst>
  <dgm:cxnLst>
    <dgm:cxn modelId="{D71E41E5-CDF0-4A09-B2D9-54208C3A0186}" type="presOf" srcId="{6E62C9C2-A1A1-4BA4-9DBA-BF536B633EDF}" destId="{FDD9E66E-1187-4CA7-8F71-6BFBF346022B}" srcOrd="0" destOrd="0" presId="urn:microsoft.com/office/officeart/2008/layout/VerticalAccentList"/>
    <dgm:cxn modelId="{820271CF-0CAB-4029-98A3-E5A834AF4DB8}" type="presOf" srcId="{D3B86069-DE94-40F0-B152-1080B9D62900}" destId="{F58F919C-B6BF-424C-9267-E4F0E6F85031}" srcOrd="0" destOrd="0" presId="urn:microsoft.com/office/officeart/2008/layout/VerticalAccentList"/>
    <dgm:cxn modelId="{03C6C1C9-056E-4837-A6D2-3357FC873EA4}" srcId="{798F2B67-0D06-4D10-9629-767620A22781}" destId="{2F9466D9-B511-4661-A409-B985AE9AEE7D}" srcOrd="1" destOrd="0" parTransId="{132196E5-ABFE-4BE6-AFB1-12DE22EC16D7}" sibTransId="{36EC6D2D-26A3-479A-9D40-7D1AB8752410}"/>
    <dgm:cxn modelId="{19D5BD0B-A29B-4764-AA08-EB9A4A9C4920}" srcId="{798F2B67-0D06-4D10-9629-767620A22781}" destId="{6E62C9C2-A1A1-4BA4-9DBA-BF536B633EDF}" srcOrd="0" destOrd="0" parTransId="{A70F74B7-7B6D-41A6-9DD1-429C5D7D9ACB}" sibTransId="{5B328992-DDB7-4345-90A7-9C512C535B52}"/>
    <dgm:cxn modelId="{251862FD-7462-42E2-BD9A-7064BBDEBAE7}" srcId="{798F2B67-0D06-4D10-9629-767620A22781}" destId="{D3B86069-DE94-40F0-B152-1080B9D62900}" srcOrd="2" destOrd="0" parTransId="{7B668DF8-E476-406C-A657-F582379CF2C6}" sibTransId="{31FB7B0C-B9F4-4654-9573-8CA253F822E3}"/>
    <dgm:cxn modelId="{9491608B-E585-42EF-ABA8-142EC17D7EE3}" type="presOf" srcId="{798F2B67-0D06-4D10-9629-767620A22781}" destId="{A4B5249D-B1A1-43C2-BB25-3052CD765148}" srcOrd="0" destOrd="0" presId="urn:microsoft.com/office/officeart/2008/layout/VerticalAccentList"/>
    <dgm:cxn modelId="{D6A9078D-ED34-4AD0-8070-A1BE654F2AB7}" type="presOf" srcId="{2F9466D9-B511-4661-A409-B985AE9AEE7D}" destId="{455EE01E-8A95-4E2B-868C-09E41839E346}" srcOrd="0" destOrd="0" presId="urn:microsoft.com/office/officeart/2008/layout/VerticalAccentList"/>
    <dgm:cxn modelId="{2AA85146-900B-47C0-9C82-6270251568E0}" type="presParOf" srcId="{A4B5249D-B1A1-43C2-BB25-3052CD765148}" destId="{D59FE76D-208B-4524-9EED-576BFC196A8A}" srcOrd="0" destOrd="0" presId="urn:microsoft.com/office/officeart/2008/layout/VerticalAccentList"/>
    <dgm:cxn modelId="{954800BF-2717-49CB-9320-AE7FAD6C5B46}" type="presParOf" srcId="{D59FE76D-208B-4524-9EED-576BFC196A8A}" destId="{FDD9E66E-1187-4CA7-8F71-6BFBF346022B}" srcOrd="0" destOrd="0" presId="urn:microsoft.com/office/officeart/2008/layout/VerticalAccentList"/>
    <dgm:cxn modelId="{60BDFB97-9143-4515-BD90-72DC251F2298}" type="presParOf" srcId="{A4B5249D-B1A1-43C2-BB25-3052CD765148}" destId="{F6247DE6-02D6-4BA5-BF7E-040A2AF7BEA1}" srcOrd="1" destOrd="0" presId="urn:microsoft.com/office/officeart/2008/layout/VerticalAccentList"/>
    <dgm:cxn modelId="{4D137DFD-45C4-48A7-BA26-65A69BB59407}" type="presParOf" srcId="{F6247DE6-02D6-4BA5-BF7E-040A2AF7BEA1}" destId="{E2505F45-B7ED-4F52-BFF4-E76129823C73}" srcOrd="0" destOrd="0" presId="urn:microsoft.com/office/officeart/2008/layout/VerticalAccentList"/>
    <dgm:cxn modelId="{90349668-AB1C-4EC5-8B6D-52B67D65D626}" type="presParOf" srcId="{F6247DE6-02D6-4BA5-BF7E-040A2AF7BEA1}" destId="{BBDE693E-2823-4AA6-8C8F-0546A3BBAE41}" srcOrd="1" destOrd="0" presId="urn:microsoft.com/office/officeart/2008/layout/VerticalAccentList"/>
    <dgm:cxn modelId="{1E751AE7-A469-4DC1-A209-F7C1F0CC62D0}" type="presParOf" srcId="{F6247DE6-02D6-4BA5-BF7E-040A2AF7BEA1}" destId="{9935FBD4-E4E3-471C-86DF-26F536E84433}" srcOrd="2" destOrd="0" presId="urn:microsoft.com/office/officeart/2008/layout/VerticalAccentList"/>
    <dgm:cxn modelId="{D2FD3393-5319-4A7D-9097-97ED972738FF}" type="presParOf" srcId="{F6247DE6-02D6-4BA5-BF7E-040A2AF7BEA1}" destId="{FF23099A-69D5-40AF-A116-36AF2822E950}" srcOrd="3" destOrd="0" presId="urn:microsoft.com/office/officeart/2008/layout/VerticalAccentList"/>
    <dgm:cxn modelId="{D320E32A-0672-4A41-B7A4-AAC2A7E36DE8}" type="presParOf" srcId="{F6247DE6-02D6-4BA5-BF7E-040A2AF7BEA1}" destId="{D0CD25C4-BC15-49C6-9165-A74061351425}" srcOrd="4" destOrd="0" presId="urn:microsoft.com/office/officeart/2008/layout/VerticalAccentList"/>
    <dgm:cxn modelId="{50A990C0-EB79-4ACD-8E49-42FEF4F73374}" type="presParOf" srcId="{F6247DE6-02D6-4BA5-BF7E-040A2AF7BEA1}" destId="{29DE6DAA-80D6-44ED-A530-D4B885FF2457}" srcOrd="5" destOrd="0" presId="urn:microsoft.com/office/officeart/2008/layout/VerticalAccentList"/>
    <dgm:cxn modelId="{40050613-0E1D-4F56-A24F-DAF23239776C}" type="presParOf" srcId="{F6247DE6-02D6-4BA5-BF7E-040A2AF7BEA1}" destId="{DB30FC32-7AE9-4A23-9588-116A2CFB2A97}" srcOrd="6" destOrd="0" presId="urn:microsoft.com/office/officeart/2008/layout/VerticalAccentList"/>
    <dgm:cxn modelId="{81311C66-4EEB-4C3D-9C9E-A6EEF2EC9873}" type="presParOf" srcId="{A4B5249D-B1A1-43C2-BB25-3052CD765148}" destId="{8AD69C33-D68B-4E99-A39C-4451AC4F764C}" srcOrd="2" destOrd="0" presId="urn:microsoft.com/office/officeart/2008/layout/VerticalAccentList"/>
    <dgm:cxn modelId="{F7A540CC-E308-4A30-9DFF-139F82FBCE73}" type="presParOf" srcId="{A4B5249D-B1A1-43C2-BB25-3052CD765148}" destId="{C62DCAA5-E920-4F42-A085-0B94709D09BB}" srcOrd="3" destOrd="0" presId="urn:microsoft.com/office/officeart/2008/layout/VerticalAccentList"/>
    <dgm:cxn modelId="{0241AC27-A144-4D90-A40B-83C3B0F7043F}" type="presParOf" srcId="{C62DCAA5-E920-4F42-A085-0B94709D09BB}" destId="{455EE01E-8A95-4E2B-868C-09E41839E346}" srcOrd="0" destOrd="0" presId="urn:microsoft.com/office/officeart/2008/layout/VerticalAccentList"/>
    <dgm:cxn modelId="{5D5D4579-AEA7-43DB-BA19-A269E92E4FAA}" type="presParOf" srcId="{A4B5249D-B1A1-43C2-BB25-3052CD765148}" destId="{835FEB29-B535-411F-B740-9CEB3070A4CF}" srcOrd="4" destOrd="0" presId="urn:microsoft.com/office/officeart/2008/layout/VerticalAccentList"/>
    <dgm:cxn modelId="{CC551686-D1AA-45C8-A6E6-8A2864E730F5}" type="presParOf" srcId="{835FEB29-B535-411F-B740-9CEB3070A4CF}" destId="{A1576EFF-8493-4E9A-A006-D4833DAE1F17}" srcOrd="0" destOrd="0" presId="urn:microsoft.com/office/officeart/2008/layout/VerticalAccentList"/>
    <dgm:cxn modelId="{8A77A8C8-CBC7-4928-8670-33800B955B45}" type="presParOf" srcId="{835FEB29-B535-411F-B740-9CEB3070A4CF}" destId="{52B50C9C-6166-4923-A1A7-B0FDCE1C51D4}" srcOrd="1" destOrd="0" presId="urn:microsoft.com/office/officeart/2008/layout/VerticalAccentList"/>
    <dgm:cxn modelId="{E9A700BE-64B4-4F30-A8E8-557193AB599E}" type="presParOf" srcId="{835FEB29-B535-411F-B740-9CEB3070A4CF}" destId="{93AFF1F0-C517-44AD-A382-448DA017895C}" srcOrd="2" destOrd="0" presId="urn:microsoft.com/office/officeart/2008/layout/VerticalAccentList"/>
    <dgm:cxn modelId="{70424F79-A1FD-4E00-9E56-9AA2750084A9}" type="presParOf" srcId="{835FEB29-B535-411F-B740-9CEB3070A4CF}" destId="{1EF5222E-3D19-45B0-BF85-8EA0D59FE2B1}" srcOrd="3" destOrd="0" presId="urn:microsoft.com/office/officeart/2008/layout/VerticalAccentList"/>
    <dgm:cxn modelId="{FED3D732-213D-4B7C-9949-D0E7CD0979B5}" type="presParOf" srcId="{835FEB29-B535-411F-B740-9CEB3070A4CF}" destId="{6369193B-CE83-4123-A4EA-9A614C212E39}" srcOrd="4" destOrd="0" presId="urn:microsoft.com/office/officeart/2008/layout/VerticalAccentList"/>
    <dgm:cxn modelId="{18549358-D5EF-4913-893C-FEBF9107FD6F}" type="presParOf" srcId="{835FEB29-B535-411F-B740-9CEB3070A4CF}" destId="{6BACB136-9264-40F1-B424-C8CED321F0FB}" srcOrd="5" destOrd="0" presId="urn:microsoft.com/office/officeart/2008/layout/VerticalAccentList"/>
    <dgm:cxn modelId="{D79FFCA8-61A4-4C02-BD47-64ABC4E59113}" type="presParOf" srcId="{835FEB29-B535-411F-B740-9CEB3070A4CF}" destId="{A6A83ECF-720A-4B9C-9615-B08481BD77A5}" srcOrd="6" destOrd="0" presId="urn:microsoft.com/office/officeart/2008/layout/VerticalAccentList"/>
    <dgm:cxn modelId="{2CF6A85D-604B-432C-8EE6-D166D95485AA}" type="presParOf" srcId="{A4B5249D-B1A1-43C2-BB25-3052CD765148}" destId="{C5AACF7C-9E9D-4CEA-A8E4-41320FD262BA}" srcOrd="5" destOrd="0" presId="urn:microsoft.com/office/officeart/2008/layout/VerticalAccentList"/>
    <dgm:cxn modelId="{E656F881-565F-48C7-911E-22E8352C1F25}" type="presParOf" srcId="{A4B5249D-B1A1-43C2-BB25-3052CD765148}" destId="{D66E823E-B092-48B2-9631-5D5473464DE0}" srcOrd="6" destOrd="0" presId="urn:microsoft.com/office/officeart/2008/layout/VerticalAccentList"/>
    <dgm:cxn modelId="{A715AA8C-F80C-48DF-A8E1-E2D866A18C44}" type="presParOf" srcId="{D66E823E-B092-48B2-9631-5D5473464DE0}" destId="{F58F919C-B6BF-424C-9267-E4F0E6F85031}" srcOrd="0" destOrd="0" presId="urn:microsoft.com/office/officeart/2008/layout/VerticalAccentList"/>
    <dgm:cxn modelId="{7C6B7BA4-BEB4-4C21-BE10-04037A1AFBA3}" type="presParOf" srcId="{A4B5249D-B1A1-43C2-BB25-3052CD765148}" destId="{D09C99DD-51F4-45DE-861B-AF712442054F}" srcOrd="7" destOrd="0" presId="urn:microsoft.com/office/officeart/2008/layout/VerticalAccentList"/>
    <dgm:cxn modelId="{B3784849-083A-4CF0-B795-FCD1AA2F6EDF}" type="presParOf" srcId="{D09C99DD-51F4-45DE-861B-AF712442054F}" destId="{1106F6A9-DBC7-407C-B99C-ABB0502EB6E6}" srcOrd="0" destOrd="0" presId="urn:microsoft.com/office/officeart/2008/layout/VerticalAccentList"/>
    <dgm:cxn modelId="{D8F6A725-F9B4-4FEC-BD11-AD912D5DD22B}" type="presParOf" srcId="{D09C99DD-51F4-45DE-861B-AF712442054F}" destId="{6F7D1678-B2F0-4D86-92A8-377FE454209D}" srcOrd="1" destOrd="0" presId="urn:microsoft.com/office/officeart/2008/layout/VerticalAccentList"/>
    <dgm:cxn modelId="{FFDA756A-C984-4B39-A7E2-58D8DE0176D5}" type="presParOf" srcId="{D09C99DD-51F4-45DE-861B-AF712442054F}" destId="{7DC2589D-78B3-476E-90B8-EED63B583F7F}" srcOrd="2" destOrd="0" presId="urn:microsoft.com/office/officeart/2008/layout/VerticalAccentList"/>
    <dgm:cxn modelId="{B9798653-ABAC-4529-9180-C81530B1AF30}" type="presParOf" srcId="{D09C99DD-51F4-45DE-861B-AF712442054F}" destId="{64B5EB91-01C7-4EA9-9825-9089A220DE0E}" srcOrd="3" destOrd="0" presId="urn:microsoft.com/office/officeart/2008/layout/VerticalAccentList"/>
    <dgm:cxn modelId="{95AA6A01-D836-4C8E-9B00-F3173959DA50}" type="presParOf" srcId="{D09C99DD-51F4-45DE-861B-AF712442054F}" destId="{998EE2AD-2408-4E84-9B48-838566ADC460}" srcOrd="4" destOrd="0" presId="urn:microsoft.com/office/officeart/2008/layout/VerticalAccentList"/>
    <dgm:cxn modelId="{7D75F79E-3B0D-487F-A003-24B1DB2DCA82}" type="presParOf" srcId="{D09C99DD-51F4-45DE-861B-AF712442054F}" destId="{AB4553B7-73EC-4677-B47A-9AE5436AB949}" srcOrd="5" destOrd="0" presId="urn:microsoft.com/office/officeart/2008/layout/VerticalAccentList"/>
    <dgm:cxn modelId="{C1E8C7E4-1EDF-4AF7-9670-45D6105A1CD7}" type="presParOf" srcId="{D09C99DD-51F4-45DE-861B-AF712442054F}" destId="{2DAC9528-71B0-42B2-82A6-72169F566914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E9889-346A-48A8-AD13-9E143CDFD184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EA939-6873-457E-8108-0BBAE20EF7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93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6EE29C-A22C-4C39-96DE-06DF83A8C64E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让学生举例</a:t>
            </a:r>
          </a:p>
        </p:txBody>
      </p:sp>
    </p:spTree>
    <p:extLst>
      <p:ext uri="{BB962C8B-B14F-4D97-AF65-F5344CB8AC3E}">
        <p14:creationId xmlns:p14="http://schemas.microsoft.com/office/powerpoint/2010/main" val="2495759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0575FF-900A-4430-8EB8-6F2B047C26DB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点题：</a:t>
            </a:r>
          </a:p>
          <a:p>
            <a:r>
              <a:rPr lang="zh-CN" altLang="en-US"/>
              <a:t>通过这个活动，可以看出对于</a:t>
            </a:r>
            <a:r>
              <a:rPr lang="en-US" altLang="zh-CN"/>
              <a:t>Na</a:t>
            </a:r>
            <a:r>
              <a:rPr lang="en-US" altLang="zh-CN" baseline="-25000"/>
              <a:t>2</a:t>
            </a:r>
            <a:r>
              <a:rPr lang="en-US" altLang="zh-CN"/>
              <a:t>CO</a:t>
            </a:r>
            <a:r>
              <a:rPr lang="en-US" altLang="zh-CN" baseline="-25000"/>
              <a:t>3</a:t>
            </a:r>
            <a:r>
              <a:rPr lang="zh-CN" altLang="en-US"/>
              <a:t>如果从阳离子来看，可以与</a:t>
            </a:r>
            <a:r>
              <a:rPr lang="en-US" altLang="zh-CN"/>
              <a:t>Na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</a:t>
            </a:r>
            <a:r>
              <a:rPr lang="zh-CN" altLang="en-US"/>
              <a:t>一起分为硫酸盐。若从阴离子的角度来看可以与</a:t>
            </a:r>
            <a:r>
              <a:rPr lang="en-US" altLang="zh-CN"/>
              <a:t>K</a:t>
            </a:r>
            <a:r>
              <a:rPr lang="en-US" altLang="zh-CN" baseline="-25000"/>
              <a:t>2</a:t>
            </a:r>
            <a:r>
              <a:rPr lang="en-US" altLang="zh-CN"/>
              <a:t>CO</a:t>
            </a:r>
            <a:r>
              <a:rPr lang="en-US" altLang="zh-CN" baseline="-25000"/>
              <a:t>3</a:t>
            </a:r>
            <a:r>
              <a:rPr lang="zh-CN" altLang="en-US"/>
              <a:t>一起分为碳酸盐。因此可以说，</a:t>
            </a:r>
          </a:p>
        </p:txBody>
      </p:sp>
    </p:spTree>
    <p:extLst>
      <p:ext uri="{BB962C8B-B14F-4D97-AF65-F5344CB8AC3E}">
        <p14:creationId xmlns:p14="http://schemas.microsoft.com/office/powerpoint/2010/main" val="1035429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8FE15E-FCCF-48A7-A321-182C07F01C9C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大家看案例</a:t>
            </a:r>
            <a:r>
              <a:rPr lang="en-US" altLang="zh-CN"/>
              <a:t>3</a:t>
            </a:r>
            <a:r>
              <a:rPr lang="zh-CN" altLang="en-US"/>
              <a:t>，我们对化合物进行了分类。</a:t>
            </a:r>
          </a:p>
          <a:p>
            <a:r>
              <a:rPr lang="zh-CN" altLang="en-US"/>
              <a:t>象这样一种分类方法我们把它称为树状分类法。树状分类法可以让我们对同类事物进行再分类。</a:t>
            </a:r>
          </a:p>
        </p:txBody>
      </p:sp>
    </p:spTree>
    <p:extLst>
      <p:ext uri="{BB962C8B-B14F-4D97-AF65-F5344CB8AC3E}">
        <p14:creationId xmlns:p14="http://schemas.microsoft.com/office/powerpoint/2010/main" val="1413745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95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00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45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8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7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80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83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09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93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E1501-B90C-4175-AA01-D020381E0013}" type="datetimeFigureOut">
              <a:rPr lang="zh-CN" altLang="en-US" smtClean="0"/>
              <a:t>2015-10-20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14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200276" y="1378040"/>
            <a:ext cx="7993062" cy="12223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000" kern="10" dirty="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第二章 化学物质及其变化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3352800" y="4054699"/>
            <a:ext cx="5688013" cy="19431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5400" b="1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第一节 物质的分类</a:t>
            </a:r>
          </a:p>
        </p:txBody>
      </p:sp>
    </p:spTree>
    <p:extLst>
      <p:ext uri="{BB962C8B-B14F-4D97-AF65-F5344CB8AC3E}">
        <p14:creationId xmlns:p14="http://schemas.microsoft.com/office/powerpoint/2010/main" val="416663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654121"/>
            <a:ext cx="12192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请从下列各组物质中找出一种与其它物质不同的物质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286000" y="1828801"/>
            <a:ext cx="708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Cu(OH)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 err="1">
                <a:latin typeface="Times New Roman" panose="02020603050405020304" pitchFamily="18" charset="0"/>
              </a:rPr>
              <a:t>NaOH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Mg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OH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279650" y="2924176"/>
            <a:ext cx="6402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盐酸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N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  </a:t>
            </a:r>
            <a:r>
              <a:rPr kumimoji="1" lang="en-US" altLang="zh-CN" sz="2800" b="1" dirty="0" err="1"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气体、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胆矾、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硫酸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09800" y="4038601"/>
            <a:ext cx="6324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anose="02020603050405020304" pitchFamily="18" charset="0"/>
              </a:rPr>
              <a:t>纯碱</a:t>
            </a:r>
            <a:r>
              <a:rPr kumimoji="1" lang="zh-CN" altLang="en-US" sz="2800" b="1" baseline="-25000">
                <a:latin typeface="Times New Roman" panose="02020603050405020304" pitchFamily="18" charset="0"/>
              </a:rPr>
              <a:t>  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>
                <a:latin typeface="Times New Roman" panose="02020603050405020304" pitchFamily="18" charset="0"/>
              </a:rPr>
              <a:t>ZnSO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>
                <a:latin typeface="Times New Roman" panose="02020603050405020304" pitchFamily="18" charset="0"/>
              </a:rPr>
              <a:t>  </a:t>
            </a:r>
            <a:r>
              <a:rPr kumimoji="1" lang="en-US" altLang="zh-CN" sz="2800" b="1">
                <a:latin typeface="Times New Roman" panose="02020603050405020304" pitchFamily="18" charset="0"/>
              </a:rPr>
              <a:t>CaCO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>
                <a:latin typeface="Times New Roman" panose="02020603050405020304" pitchFamily="18" charset="0"/>
              </a:rPr>
              <a:t>MgCO</a:t>
            </a:r>
            <a:r>
              <a:rPr kumimoji="1" lang="en-US" altLang="zh-CN" sz="2800" b="1" baseline="-25000"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2279650" y="5084763"/>
            <a:ext cx="6324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NaHCO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 err="1"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HNO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4831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-207134" y="0"/>
            <a:ext cx="42465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4400" b="1" dirty="0">
                <a:solidFill>
                  <a:srgbClr val="FF3300"/>
                </a:solidFill>
                <a:latin typeface="宋体" panose="02010600030101010101" pitchFamily="2" charset="-122"/>
              </a:rPr>
              <a:t>【</a:t>
            </a:r>
            <a:r>
              <a:rPr kumimoji="1" lang="zh-CN" altLang="en-US" sz="4400" b="1" dirty="0">
                <a:solidFill>
                  <a:srgbClr val="FF3300"/>
                </a:solidFill>
                <a:latin typeface="宋体" panose="02010600030101010101" pitchFamily="2" charset="-122"/>
              </a:rPr>
              <a:t>交流与讨论</a:t>
            </a:r>
            <a:r>
              <a:rPr kumimoji="1" lang="en-US" altLang="zh-CN" sz="4400" b="1" dirty="0">
                <a:solidFill>
                  <a:srgbClr val="FF3300"/>
                </a:solidFill>
                <a:latin typeface="宋体" panose="02010600030101010101" pitchFamily="2" charset="-122"/>
              </a:rPr>
              <a:t>】</a:t>
            </a:r>
            <a:r>
              <a:rPr kumimoji="1" lang="en-US" altLang="zh-CN" sz="4400" b="1" dirty="0">
                <a:solidFill>
                  <a:srgbClr val="00FFFF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1791908"/>
            <a:ext cx="11732654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 </a:t>
            </a:r>
            <a:r>
              <a:rPr kumimoji="1" lang="zh-CN" altLang="en-US" sz="40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请将下列物质进行分类，并说明分类的依据。 </a:t>
            </a:r>
            <a:endParaRPr kumimoji="1" lang="zh-CN" altLang="en-US" sz="4000" b="1" dirty="0">
              <a:latin typeface="Times New Roman" panose="02020603050405020304" pitchFamily="18" charset="0"/>
            </a:endParaRPr>
          </a:p>
          <a:p>
            <a:endParaRPr kumimoji="1"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空气、乙醇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(C</a:t>
            </a:r>
            <a:r>
              <a:rPr kumimoji="1" lang="en-US" altLang="zh-CN" sz="40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40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  <a:r>
              <a:rPr kumimoji="1"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OH)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、硫酸铵</a:t>
            </a:r>
            <a:r>
              <a:rPr kumimoji="1" lang="zh-CN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0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Cu</a:t>
            </a:r>
            <a:r>
              <a:rPr kumimoji="1" lang="zh-CN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碘酒、碘、 氢气、石墨 、食盐</a:t>
            </a:r>
            <a:r>
              <a:rPr kumimoji="1" lang="zh-CN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水</a:t>
            </a:r>
            <a:endParaRPr kumimoji="1"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49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311400" y="1243704"/>
            <a:ext cx="98806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方正行楷简体" pitchFamily="2" charset="-122"/>
              </a:rPr>
              <a:t>　　　　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空气、碘酒、食盐水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　　　　乙醇、硫酸铵、铜</a:t>
            </a: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、碘、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氢气、石墨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971800" y="3434556"/>
            <a:ext cx="6400800" cy="311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  <a:ea typeface="方正行楷简体" pitchFamily="2" charset="-122"/>
              </a:rPr>
              <a:t>　　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硫酸铵、铜、碘、石墨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　　乙醇、碘酒、食盐水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　　空气、氢气</a:t>
            </a:r>
          </a:p>
          <a:p>
            <a:pPr>
              <a:spcBef>
                <a:spcPct val="50000"/>
              </a:spcBef>
            </a:pPr>
            <a:endParaRPr kumimoji="1" lang="en-US" altLang="zh-CN" sz="3600" dirty="0">
              <a:solidFill>
                <a:srgbClr val="66FF33"/>
              </a:solidFill>
              <a:latin typeface="Times New Roman" panose="02020603050405020304" pitchFamily="18" charset="0"/>
              <a:ea typeface="方正行楷简体" pitchFamily="2" charset="-122"/>
            </a:endParaRPr>
          </a:p>
        </p:txBody>
      </p:sp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339805" y="1194296"/>
            <a:ext cx="4877624" cy="1476825"/>
            <a:chOff x="113" y="210"/>
            <a:chExt cx="3107" cy="860"/>
          </a:xfrm>
        </p:grpSpPr>
        <p:grpSp>
          <p:nvGrpSpPr>
            <p:cNvPr id="12293" name="Group 5"/>
            <p:cNvGrpSpPr>
              <a:grpSpLocks/>
            </p:cNvGrpSpPr>
            <p:nvPr/>
          </p:nvGrpSpPr>
          <p:grpSpPr bwMode="auto">
            <a:xfrm>
              <a:off x="975" y="210"/>
              <a:ext cx="2245" cy="860"/>
              <a:chOff x="975" y="210"/>
              <a:chExt cx="2245" cy="860"/>
            </a:xfrm>
          </p:grpSpPr>
          <p:sp>
            <p:nvSpPr>
              <p:cNvPr id="12294" name="AutoShape 6"/>
              <p:cNvSpPr>
                <a:spLocks/>
              </p:cNvSpPr>
              <p:nvPr/>
            </p:nvSpPr>
            <p:spPr bwMode="auto">
              <a:xfrm>
                <a:off x="975" y="346"/>
                <a:ext cx="46" cy="589"/>
              </a:xfrm>
              <a:prstGeom prst="leftBrace">
                <a:avLst>
                  <a:gd name="adj1" fmla="val 106703"/>
                  <a:gd name="adj2" fmla="val 50000"/>
                </a:avLst>
              </a:prstGeom>
              <a:solidFill>
                <a:schemeClr val="bg2"/>
              </a:solidFill>
              <a:ln w="9525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5" name="Text Box 7"/>
              <p:cNvSpPr txBox="1">
                <a:spLocks noChangeArrowheads="1"/>
              </p:cNvSpPr>
              <p:nvPr/>
            </p:nvSpPr>
            <p:spPr bwMode="auto">
              <a:xfrm>
                <a:off x="1111" y="210"/>
                <a:ext cx="2109" cy="8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zh-CN" altLang="en-US" sz="3600" dirty="0">
                    <a:latin typeface="Times New Roman" panose="02020603050405020304" pitchFamily="18" charset="0"/>
                    <a:ea typeface="方正行楷简体" pitchFamily="2" charset="-122"/>
                  </a:rPr>
                  <a:t>混合物：</a:t>
                </a:r>
              </a:p>
              <a:p>
                <a:pPr>
                  <a:spcBef>
                    <a:spcPct val="50000"/>
                  </a:spcBef>
                </a:pPr>
                <a:r>
                  <a:rPr kumimoji="1" lang="zh-CN" altLang="en-US" sz="3600" dirty="0">
                    <a:latin typeface="Times New Roman" panose="02020603050405020304" pitchFamily="18" charset="0"/>
                    <a:ea typeface="方正行楷简体" pitchFamily="2" charset="-122"/>
                  </a:rPr>
                  <a:t>纯净物：</a:t>
                </a:r>
              </a:p>
            </p:txBody>
          </p:sp>
        </p:grpSp>
        <p:sp>
          <p:nvSpPr>
            <p:cNvPr id="12296" name="Text Box 8"/>
            <p:cNvSpPr txBox="1">
              <a:spLocks noChangeArrowheads="1"/>
            </p:cNvSpPr>
            <p:nvPr/>
          </p:nvSpPr>
          <p:spPr bwMode="auto">
            <a:xfrm>
              <a:off x="113" y="391"/>
              <a:ext cx="1134" cy="3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例如：</a:t>
              </a:r>
            </a:p>
          </p:txBody>
        </p:sp>
      </p:grpSp>
      <p:grpSp>
        <p:nvGrpSpPr>
          <p:cNvPr id="12297" name="Group 9"/>
          <p:cNvGrpSpPr>
            <a:grpSpLocks/>
          </p:cNvGrpSpPr>
          <p:nvPr/>
        </p:nvGrpSpPr>
        <p:grpSpPr bwMode="auto">
          <a:xfrm>
            <a:off x="815975" y="3487545"/>
            <a:ext cx="3527425" cy="2308721"/>
            <a:chOff x="113" y="1752"/>
            <a:chExt cx="2222" cy="2071"/>
          </a:xfrm>
        </p:grpSpPr>
        <p:sp>
          <p:nvSpPr>
            <p:cNvPr id="12298" name="AutoShape 10"/>
            <p:cNvSpPr>
              <a:spLocks/>
            </p:cNvSpPr>
            <p:nvPr/>
          </p:nvSpPr>
          <p:spPr bwMode="auto">
            <a:xfrm>
              <a:off x="975" y="1933"/>
              <a:ext cx="45" cy="1089"/>
            </a:xfrm>
            <a:prstGeom prst="leftBrace">
              <a:avLst>
                <a:gd name="adj1" fmla="val 201667"/>
                <a:gd name="adj2" fmla="val 50000"/>
              </a:avLst>
            </a:prstGeom>
            <a:solidFill>
              <a:schemeClr val="bg2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9" name="Text Box 11"/>
            <p:cNvSpPr txBox="1">
              <a:spLocks noChangeArrowheads="1"/>
            </p:cNvSpPr>
            <p:nvPr/>
          </p:nvSpPr>
          <p:spPr bwMode="auto">
            <a:xfrm>
              <a:off x="113" y="1797"/>
              <a:ext cx="998" cy="5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或者</a:t>
              </a:r>
              <a:r>
                <a:rPr kumimoji="1" lang="zh-CN" altLang="en-US" sz="3600" dirty="0">
                  <a:solidFill>
                    <a:srgbClr val="0000FF"/>
                  </a:solidFill>
                  <a:latin typeface="Times New Roman" panose="02020603050405020304" pitchFamily="18" charset="0"/>
                  <a:ea typeface="方正行楷简体" pitchFamily="2" charset="-122"/>
                </a:rPr>
                <a:t>：</a:t>
              </a:r>
            </a:p>
          </p:txBody>
        </p:sp>
        <p:sp>
          <p:nvSpPr>
            <p:cNvPr id="12300" name="Text Box 12"/>
            <p:cNvSpPr txBox="1">
              <a:spLocks noChangeArrowheads="1"/>
            </p:cNvSpPr>
            <p:nvPr/>
          </p:nvSpPr>
          <p:spPr bwMode="auto">
            <a:xfrm>
              <a:off x="1156" y="1752"/>
              <a:ext cx="1179" cy="20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固体：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液体：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气体</a:t>
              </a:r>
              <a:r>
                <a:rPr kumimoji="1" lang="zh-CN" altLang="en-US" sz="3600" dirty="0" smtClean="0">
                  <a:latin typeface="Times New Roman" panose="02020603050405020304" pitchFamily="18" charset="0"/>
                  <a:ea typeface="方正行楷简体" pitchFamily="2" charset="-122"/>
                </a:rPr>
                <a:t>：</a:t>
              </a:r>
              <a:endParaRPr kumimoji="1" lang="zh-CN" altLang="en-US" sz="3600" dirty="0">
                <a:latin typeface="Times New Roman" panose="02020603050405020304" pitchFamily="18" charset="0"/>
                <a:ea typeface="方正行楷简体" pitchFamily="2" charset="-122"/>
              </a:endParaRPr>
            </a:p>
          </p:txBody>
        </p:sp>
      </p:grpSp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384" y="11586"/>
            <a:ext cx="6877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68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4" y="123825"/>
            <a:ext cx="10515600" cy="1325563"/>
          </a:xfrm>
        </p:spPr>
        <p:txBody>
          <a:bodyPr/>
          <a:lstStyle/>
          <a:p>
            <a:pPr algn="l"/>
            <a:r>
              <a:rPr lang="zh-CN" altLang="en-US" sz="4000" b="1" dirty="0">
                <a:solidFill>
                  <a:srgbClr val="0000FF"/>
                </a:solidFill>
              </a:rPr>
              <a:t>一、物质的简单分类方法</a:t>
            </a:r>
            <a:br>
              <a:rPr lang="zh-CN" altLang="en-US" sz="4000" b="1" dirty="0">
                <a:solidFill>
                  <a:srgbClr val="0000FF"/>
                </a:solidFill>
              </a:rPr>
            </a:b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56832"/>
            <a:ext cx="10008220" cy="719138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/>
              <a:t>1.</a:t>
            </a:r>
            <a:r>
              <a:rPr lang="zh-CN" altLang="en-US" b="1">
                <a:solidFill>
                  <a:srgbClr val="FF3300"/>
                </a:solidFill>
              </a:rPr>
              <a:t>单一分类法</a:t>
            </a:r>
            <a:r>
              <a:rPr lang="zh-CN" altLang="en-US"/>
              <a:t>：</a:t>
            </a:r>
            <a:r>
              <a:rPr lang="zh-CN" altLang="en-US" b="1"/>
              <a:t>被分对象只用一种标准进行归类的方法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62188" y="3068639"/>
            <a:ext cx="61198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F03FD"/>
                </a:solidFill>
                <a:latin typeface="Times New Roman" panose="02020603050405020304" pitchFamily="18" charset="0"/>
              </a:rPr>
              <a:t>化学物质</a:t>
            </a: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6167439" y="3860800"/>
            <a:ext cx="73025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4943475" y="3789364"/>
            <a:ext cx="0" cy="7143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 type="triangl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4079875" y="3933825"/>
            <a:ext cx="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>
            <a:off x="4008438" y="3860800"/>
            <a:ext cx="17272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3321" name="AutoShape 9"/>
          <p:cNvSpPr>
            <a:spLocks/>
          </p:cNvSpPr>
          <p:nvPr/>
        </p:nvSpPr>
        <p:spPr bwMode="auto">
          <a:xfrm>
            <a:off x="4224338" y="3142536"/>
            <a:ext cx="518818" cy="430054"/>
          </a:xfrm>
          <a:prstGeom prst="leftBrace">
            <a:avLst>
              <a:gd name="adj1" fmla="val 36152"/>
              <a:gd name="adj2" fmla="val 50000"/>
            </a:avLst>
          </a:prstGeom>
          <a:noFill/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800600" y="2565400"/>
            <a:ext cx="2736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F03FD"/>
                </a:solidFill>
                <a:latin typeface="Times New Roman" panose="02020603050405020304" pitchFamily="18" charset="0"/>
              </a:rPr>
              <a:t>纯净物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4872038" y="3500439"/>
            <a:ext cx="27352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F03FD"/>
                </a:solidFill>
                <a:latin typeface="Times New Roman" panose="02020603050405020304" pitchFamily="18" charset="0"/>
              </a:rPr>
              <a:t>混合物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3076576" y="4868864"/>
            <a:ext cx="18002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3F03FD"/>
                </a:solidFill>
                <a:latin typeface="Times New Roman" panose="02020603050405020304" pitchFamily="18" charset="0"/>
              </a:rPr>
              <a:t>单质</a:t>
            </a:r>
          </a:p>
        </p:txBody>
      </p:sp>
      <p:sp>
        <p:nvSpPr>
          <p:cNvPr id="13325" name="AutoShape 13"/>
          <p:cNvSpPr>
            <a:spLocks/>
          </p:cNvSpPr>
          <p:nvPr/>
        </p:nvSpPr>
        <p:spPr bwMode="auto">
          <a:xfrm>
            <a:off x="4224338" y="4966573"/>
            <a:ext cx="518818" cy="430054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4079875" y="4581525"/>
            <a:ext cx="3168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>
                <a:solidFill>
                  <a:srgbClr val="3F03FD"/>
                </a:solidFill>
                <a:latin typeface="Times New Roman" panose="02020603050405020304" pitchFamily="18" charset="0"/>
              </a:rPr>
              <a:t>金属单质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3216276" y="5300664"/>
            <a:ext cx="52562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>
                <a:solidFill>
                  <a:srgbClr val="3F03FD"/>
                </a:solidFill>
                <a:latin typeface="Times New Roman" panose="02020603050405020304" pitchFamily="18" charset="0"/>
              </a:rPr>
              <a:t>非金属单质</a:t>
            </a:r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6072188" y="3048001"/>
            <a:ext cx="48244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64D0A"/>
                </a:solidFill>
                <a:latin typeface="Times New Roman" panose="02020603050405020304" pitchFamily="18" charset="0"/>
              </a:rPr>
              <a:t>（据所含物质的种数）</a:t>
            </a: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6096001" y="5013326"/>
            <a:ext cx="49688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64D0A"/>
                </a:solidFill>
                <a:latin typeface="Times New Roman" panose="02020603050405020304" pitchFamily="18" charset="0"/>
              </a:rPr>
              <a:t>（据所含元素的性质）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2566988" y="6165850"/>
            <a:ext cx="69135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200" b="1">
                <a:solidFill>
                  <a:srgbClr val="FF33CC"/>
                </a:solidFill>
                <a:latin typeface="Times New Roman" panose="02020603050405020304" pitchFamily="18" charset="0"/>
              </a:rPr>
              <a:t>单一分类法有很明显的局限性</a:t>
            </a:r>
          </a:p>
        </p:txBody>
      </p:sp>
      <p:sp>
        <p:nvSpPr>
          <p:cNvPr id="13331" name="AutoShape 19"/>
          <p:cNvSpPr>
            <a:spLocks noChangeArrowheads="1"/>
          </p:cNvSpPr>
          <p:nvPr/>
        </p:nvSpPr>
        <p:spPr bwMode="auto">
          <a:xfrm>
            <a:off x="3000375" y="6014126"/>
            <a:ext cx="366960" cy="733663"/>
          </a:xfrm>
          <a:prstGeom prst="triangle">
            <a:avLst>
              <a:gd name="adj" fmla="val 50000"/>
            </a:avLst>
          </a:prstGeom>
          <a:noFill/>
          <a:ln w="9525" algn="ctr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88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  <p:bldP spid="13316" grpId="0"/>
      <p:bldP spid="13321" grpId="0" animBg="1"/>
      <p:bldP spid="13322" grpId="0"/>
      <p:bldP spid="13323" grpId="0"/>
      <p:bldP spid="13324" grpId="0"/>
      <p:bldP spid="13325" grpId="0" animBg="1"/>
      <p:bldP spid="13326" grpId="0"/>
      <p:bldP spid="13327" grpId="0"/>
      <p:bldP spid="13328" grpId="0"/>
      <p:bldP spid="13329" grpId="0"/>
      <p:bldP spid="13330" grpId="0"/>
      <p:bldP spid="133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2"/>
          <p:cNvSpPr>
            <a:spLocks noChangeShapeType="1"/>
          </p:cNvSpPr>
          <p:nvPr/>
        </p:nvSpPr>
        <p:spPr bwMode="auto">
          <a:xfrm>
            <a:off x="5375275" y="2514600"/>
            <a:ext cx="1371600" cy="0"/>
          </a:xfrm>
          <a:prstGeom prst="line">
            <a:avLst/>
          </a:prstGeom>
          <a:noFill/>
          <a:ln w="57150">
            <a:solidFill>
              <a:srgbClr val="00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39" name="Line 3"/>
          <p:cNvSpPr>
            <a:spLocks noChangeShapeType="1"/>
          </p:cNvSpPr>
          <p:nvPr/>
        </p:nvSpPr>
        <p:spPr bwMode="auto">
          <a:xfrm>
            <a:off x="5375275" y="2514600"/>
            <a:ext cx="1371600" cy="2514600"/>
          </a:xfrm>
          <a:prstGeom prst="line">
            <a:avLst/>
          </a:prstGeom>
          <a:noFill/>
          <a:ln w="57150">
            <a:solidFill>
              <a:srgbClr val="00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 flipV="1">
            <a:off x="5375275" y="2514600"/>
            <a:ext cx="1371600" cy="8382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>
            <a:off x="5410200" y="3352800"/>
            <a:ext cx="1371600" cy="83820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2" name="Line 6"/>
          <p:cNvSpPr>
            <a:spLocks noChangeShapeType="1"/>
          </p:cNvSpPr>
          <p:nvPr/>
        </p:nvSpPr>
        <p:spPr bwMode="auto">
          <a:xfrm flipV="1">
            <a:off x="5410200" y="3352800"/>
            <a:ext cx="1371600" cy="838200"/>
          </a:xfrm>
          <a:prstGeom prst="line">
            <a:avLst/>
          </a:prstGeom>
          <a:noFill/>
          <a:ln w="5715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3" name="Line 7"/>
          <p:cNvSpPr>
            <a:spLocks noChangeShapeType="1"/>
          </p:cNvSpPr>
          <p:nvPr/>
        </p:nvSpPr>
        <p:spPr bwMode="auto">
          <a:xfrm>
            <a:off x="5410200" y="4191000"/>
            <a:ext cx="1371600" cy="0"/>
          </a:xfrm>
          <a:prstGeom prst="line">
            <a:avLst/>
          </a:prstGeom>
          <a:noFill/>
          <a:ln w="57150">
            <a:solidFill>
              <a:srgbClr val="66FF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 flipV="1">
            <a:off x="5375275" y="3332163"/>
            <a:ext cx="1371600" cy="1676400"/>
          </a:xfrm>
          <a:prstGeom prst="line">
            <a:avLst/>
          </a:prstGeom>
          <a:noFill/>
          <a:ln w="57150">
            <a:solidFill>
              <a:srgbClr val="FD090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5375275" y="5029200"/>
            <a:ext cx="1371600" cy="0"/>
          </a:xfrm>
          <a:prstGeom prst="line">
            <a:avLst/>
          </a:prstGeom>
          <a:noFill/>
          <a:ln w="57150">
            <a:solidFill>
              <a:srgbClr val="FD090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828801" y="944564"/>
            <a:ext cx="8208963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kumimoji="1" lang="en-US" altLang="zh-CN" sz="4000">
                <a:solidFill>
                  <a:srgbClr val="0000FF"/>
                </a:solidFill>
                <a:latin typeface="方正行楷简体" pitchFamily="2" charset="-122"/>
                <a:ea typeface="方正行楷简体" pitchFamily="2" charset="-122"/>
              </a:rPr>
              <a:t>2</a:t>
            </a:r>
            <a:r>
              <a:rPr kumimoji="1" lang="zh-CN" altLang="en-US" sz="4000">
                <a:solidFill>
                  <a:srgbClr val="0000FF"/>
                </a:solidFill>
                <a:latin typeface="方正行楷简体" pitchFamily="2" charset="-122"/>
                <a:ea typeface="方正行楷简体" pitchFamily="2" charset="-122"/>
                <a:sym typeface="Wingdings" panose="05000000000000000000" pitchFamily="2" charset="2"/>
              </a:rPr>
              <a:t>、交叉分类法：</a:t>
            </a:r>
            <a:r>
              <a:rPr kumimoji="1" lang="zh-CN" altLang="en-US" sz="3200" b="1">
                <a:solidFill>
                  <a:srgbClr val="FF33CC"/>
                </a:solidFill>
                <a:latin typeface="方正行楷简体" pitchFamily="2" charset="-122"/>
                <a:ea typeface="方正行楷简体" pitchFamily="2" charset="-122"/>
                <a:sym typeface="Wingdings" panose="05000000000000000000" pitchFamily="2" charset="2"/>
              </a:rPr>
              <a:t>将被分类的对象应用多种不同的单一分类法进行分类</a:t>
            </a:r>
            <a:endParaRPr kumimoji="1" lang="zh-CN" altLang="en-US" sz="3200" b="1">
              <a:solidFill>
                <a:srgbClr val="FF33CC"/>
              </a:solidFill>
              <a:latin typeface="方正行楷简体" pitchFamily="2" charset="-122"/>
              <a:ea typeface="方正行楷简体" pitchFamily="2" charset="-122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828800" y="76201"/>
            <a:ext cx="6019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一、物质的简单分类方法</a:t>
            </a:r>
          </a:p>
        </p:txBody>
      </p:sp>
      <p:graphicFrame>
        <p:nvGraphicFramePr>
          <p:cNvPr id="14348" name="Object 12"/>
          <p:cNvGraphicFramePr>
            <a:graphicFrameLocks noChangeAspect="1"/>
          </p:cNvGraphicFramePr>
          <p:nvPr/>
        </p:nvGraphicFramePr>
        <p:xfrm>
          <a:off x="3733800" y="2276475"/>
          <a:ext cx="4675188" cy="311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Flash 影片" r:id="rId4" imgW="4675320" imgH="3117240" progId="Flash.Movie">
                  <p:embed/>
                </p:oleObj>
              </mc:Choice>
              <mc:Fallback>
                <p:oleObj name="Flash 影片" r:id="rId4" imgW="4675320" imgH="311724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276475"/>
                        <a:ext cx="4675188" cy="3117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80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animBg="1"/>
      <p:bldP spid="14340" grpId="0" animBg="1"/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3437731" y="1782763"/>
          <a:ext cx="5568950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Flash 文档" r:id="rId4" imgW="5569560" imgH="3707640" progId="Flash.Movie">
                  <p:embed/>
                </p:oleObj>
              </mc:Choice>
              <mc:Fallback>
                <p:oleObj name="Flash 文档" r:id="rId4" imgW="5569560" imgH="370764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7731" y="1782763"/>
                        <a:ext cx="5568950" cy="370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447800" y="136526"/>
            <a:ext cx="44656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en-US" altLang="zh-CN" sz="4000">
                <a:solidFill>
                  <a:srgbClr val="0000FF"/>
                </a:solidFill>
                <a:latin typeface="Times New Roman" panose="02020603050405020304" pitchFamily="18" charset="0"/>
                <a:ea typeface="方正行楷简体" pitchFamily="2" charset="-122"/>
              </a:rPr>
              <a:t>3</a:t>
            </a:r>
            <a:r>
              <a:rPr kumimoji="1" lang="zh-CN" altLang="en-US" sz="4000">
                <a:solidFill>
                  <a:srgbClr val="0000FF"/>
                </a:solidFill>
                <a:latin typeface="Times New Roman" panose="02020603050405020304" pitchFamily="18" charset="0"/>
                <a:ea typeface="方正行楷简体" pitchFamily="2" charset="-122"/>
              </a:rPr>
              <a:t>、树状分类法：</a:t>
            </a:r>
            <a:r>
              <a:rPr kumimoji="1" lang="zh-CN" altLang="en-US" sz="3200">
                <a:solidFill>
                  <a:srgbClr val="FF33CC"/>
                </a:solidFill>
                <a:latin typeface="Times New Roman" panose="02020603050405020304" pitchFamily="18" charset="0"/>
                <a:ea typeface="方正行楷简体" pitchFamily="2" charset="-122"/>
              </a:rPr>
              <a:t> </a:t>
            </a:r>
            <a:endParaRPr kumimoji="1" lang="zh-CN" altLang="en-US" sz="3200" b="1">
              <a:solidFill>
                <a:srgbClr val="FF33CC"/>
              </a:solidFill>
              <a:latin typeface="Times New Roman" panose="02020603050405020304" pitchFamily="18" charset="0"/>
              <a:ea typeface="方正行楷简体" pitchFamily="2" charset="-122"/>
              <a:sym typeface="Wingdings" panose="05000000000000000000" pitchFamily="2" charset="2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847850" y="836614"/>
            <a:ext cx="86423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是对同类物质按照属性进一步细分类的方法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723231" y="5700579"/>
            <a:ext cx="88915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 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例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: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用树状分类法对</a:t>
            </a:r>
            <a:r>
              <a:rPr kumimoji="1" lang="en-US" altLang="zh-CN" sz="2800" b="1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CaO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NaOH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CaCO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Ca(OH)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进行分类</a:t>
            </a:r>
          </a:p>
        </p:txBody>
      </p:sp>
    </p:spTree>
    <p:extLst>
      <p:ext uri="{BB962C8B-B14F-4D97-AF65-F5344CB8AC3E}">
        <p14:creationId xmlns:p14="http://schemas.microsoft.com/office/powerpoint/2010/main" val="372889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allAtOnce"/>
      <p:bldP spid="16388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00659" y="0"/>
            <a:ext cx="8533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高中必背考点：强酸弱酸表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386519"/>
              </p:ext>
            </p:extLst>
          </p:nvPr>
        </p:nvGraphicFramePr>
        <p:xfrm>
          <a:off x="2730969" y="923330"/>
          <a:ext cx="9336534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6089"/>
                <a:gridCol w="1556089"/>
                <a:gridCol w="1556089"/>
                <a:gridCol w="1556089"/>
                <a:gridCol w="1556089"/>
                <a:gridCol w="1556089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4000" dirty="0" smtClean="0"/>
                        <a:t>高氯酸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000" dirty="0" smtClean="0"/>
                        <a:t>硝酸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000" dirty="0" smtClean="0"/>
                        <a:t>硫酸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000" dirty="0" smtClean="0"/>
                        <a:t>氢碘酸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000" dirty="0" smtClean="0"/>
                        <a:t>氢溴酸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4000" dirty="0" smtClean="0"/>
                        <a:t>氢氯酸</a:t>
                      </a:r>
                      <a:endParaRPr lang="zh-CN" altLang="en-US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HClO</a:t>
                      </a:r>
                      <a:r>
                        <a:rPr lang="en-US" altLang="zh-CN" sz="4000" baseline="-25000" dirty="0" smtClean="0"/>
                        <a:t>4</a:t>
                      </a:r>
                      <a:endParaRPr lang="zh-CN" altLang="en-US" sz="40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HNO</a:t>
                      </a:r>
                      <a:r>
                        <a:rPr lang="en-US" altLang="zh-CN" sz="4000" baseline="-25000" dirty="0" smtClean="0"/>
                        <a:t>3</a:t>
                      </a:r>
                      <a:endParaRPr lang="zh-CN" altLang="en-US" sz="40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</a:t>
                      </a:r>
                      <a:r>
                        <a:rPr lang="en-US" altLang="zh-CN" sz="4000" baseline="-25000" dirty="0" smtClean="0"/>
                        <a:t>2</a:t>
                      </a:r>
                      <a:r>
                        <a:rPr lang="en-US" altLang="zh-CN" sz="4000" dirty="0" smtClean="0"/>
                        <a:t>SO</a:t>
                      </a:r>
                      <a:r>
                        <a:rPr lang="en-US" altLang="zh-CN" sz="4000" baseline="-25000" dirty="0" smtClean="0"/>
                        <a:t>4</a:t>
                      </a:r>
                      <a:endParaRPr lang="zh-CN" altLang="en-US" sz="40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HI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err="1" smtClean="0"/>
                        <a:t>HBr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err="1" smtClean="0"/>
                        <a:t>HCl</a:t>
                      </a:r>
                      <a:endParaRPr lang="zh-CN" altLang="en-US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0" y="923330"/>
            <a:ext cx="2613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种强酸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980214"/>
            <a:ext cx="5041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种弱酸强弱表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026742"/>
              </p:ext>
            </p:extLst>
          </p:nvPr>
        </p:nvGraphicFramePr>
        <p:xfrm>
          <a:off x="0" y="3903544"/>
          <a:ext cx="12080383" cy="2083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88"/>
                <a:gridCol w="953306"/>
                <a:gridCol w="528034"/>
                <a:gridCol w="875764"/>
                <a:gridCol w="1184856"/>
                <a:gridCol w="1403797"/>
                <a:gridCol w="991673"/>
                <a:gridCol w="643944"/>
                <a:gridCol w="811369"/>
                <a:gridCol w="785611"/>
                <a:gridCol w="1030310"/>
                <a:gridCol w="1197735"/>
                <a:gridCol w="734096"/>
              </a:tblGrid>
              <a:tr h="894612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亚硫酸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磷酸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氢氟酸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亚硝酸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甲酸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冰醋酸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碳酸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氢硫酸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次氯酸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氢氰酸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硅酸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苯酚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水</a:t>
                      </a:r>
                      <a:endParaRPr lang="zh-CN" altLang="en-US" sz="2400" dirty="0"/>
                    </a:p>
                  </a:txBody>
                  <a:tcPr/>
                </a:tc>
              </a:tr>
              <a:tr h="894612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SO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3</a:t>
                      </a:r>
                      <a:r>
                        <a:rPr lang="en-US" altLang="zh-CN" sz="2400" dirty="0" smtClean="0"/>
                        <a:t>PO</a:t>
                      </a:r>
                      <a:r>
                        <a:rPr lang="en-US" altLang="zh-CN" sz="2400" baseline="-25000" dirty="0" smtClean="0"/>
                        <a:t>4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HF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HNO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HCOOH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CH</a:t>
                      </a:r>
                      <a:r>
                        <a:rPr lang="en-US" altLang="zh-CN" sz="2400" baseline="-25000" dirty="0" smtClean="0"/>
                        <a:t>3</a:t>
                      </a:r>
                      <a:r>
                        <a:rPr lang="en-US" altLang="zh-CN" sz="2400" dirty="0" smtClean="0"/>
                        <a:t>COOH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S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HClO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HCN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SiO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</a:t>
                      </a:r>
                      <a:r>
                        <a:rPr lang="en-US" altLang="zh-CN" sz="2400" baseline="-25000" dirty="0" smtClean="0"/>
                        <a:t>6</a:t>
                      </a:r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5</a:t>
                      </a:r>
                      <a:r>
                        <a:rPr lang="en-US" altLang="zh-CN" sz="2400" dirty="0" smtClean="0"/>
                        <a:t>0H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O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541073" y="5926985"/>
            <a:ext cx="9187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请你用更多的方法进行分类？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017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892955" y="1581197"/>
            <a:ext cx="708338" cy="385078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2131433137"/>
              </p:ext>
            </p:extLst>
          </p:nvPr>
        </p:nvGraphicFramePr>
        <p:xfrm>
          <a:off x="1773324" y="1324118"/>
          <a:ext cx="6300631" cy="4211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平行四边形 3"/>
          <p:cNvSpPr/>
          <p:nvPr/>
        </p:nvSpPr>
        <p:spPr>
          <a:xfrm>
            <a:off x="176702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平行四边形 4"/>
          <p:cNvSpPr/>
          <p:nvPr/>
        </p:nvSpPr>
        <p:spPr>
          <a:xfrm>
            <a:off x="256720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平行四边形 5"/>
          <p:cNvSpPr/>
          <p:nvPr/>
        </p:nvSpPr>
        <p:spPr>
          <a:xfrm>
            <a:off x="336738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平行四边形 6"/>
          <p:cNvSpPr/>
          <p:nvPr/>
        </p:nvSpPr>
        <p:spPr>
          <a:xfrm>
            <a:off x="416756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平行四边形 7"/>
          <p:cNvSpPr/>
          <p:nvPr/>
        </p:nvSpPr>
        <p:spPr>
          <a:xfrm>
            <a:off x="496774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平行四边形 8"/>
          <p:cNvSpPr/>
          <p:nvPr/>
        </p:nvSpPr>
        <p:spPr>
          <a:xfrm>
            <a:off x="576792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平行四边形 9"/>
          <p:cNvSpPr/>
          <p:nvPr/>
        </p:nvSpPr>
        <p:spPr>
          <a:xfrm>
            <a:off x="6568106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平行四边形 10"/>
          <p:cNvSpPr/>
          <p:nvPr/>
        </p:nvSpPr>
        <p:spPr>
          <a:xfrm>
            <a:off x="176702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平行四边形 11"/>
          <p:cNvSpPr/>
          <p:nvPr/>
        </p:nvSpPr>
        <p:spPr>
          <a:xfrm>
            <a:off x="256720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平行四边形 12"/>
          <p:cNvSpPr/>
          <p:nvPr/>
        </p:nvSpPr>
        <p:spPr>
          <a:xfrm>
            <a:off x="336738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平行四边形 13"/>
          <p:cNvSpPr/>
          <p:nvPr/>
        </p:nvSpPr>
        <p:spPr>
          <a:xfrm>
            <a:off x="416756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平行四边形 14"/>
          <p:cNvSpPr/>
          <p:nvPr/>
        </p:nvSpPr>
        <p:spPr>
          <a:xfrm>
            <a:off x="496774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平行四边形 15"/>
          <p:cNvSpPr/>
          <p:nvPr/>
        </p:nvSpPr>
        <p:spPr>
          <a:xfrm>
            <a:off x="576792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平行四边形 16"/>
          <p:cNvSpPr/>
          <p:nvPr/>
        </p:nvSpPr>
        <p:spPr>
          <a:xfrm>
            <a:off x="6568106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平行四边形 17"/>
          <p:cNvSpPr/>
          <p:nvPr/>
        </p:nvSpPr>
        <p:spPr>
          <a:xfrm>
            <a:off x="181113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平行四边形 18"/>
          <p:cNvSpPr/>
          <p:nvPr/>
        </p:nvSpPr>
        <p:spPr>
          <a:xfrm>
            <a:off x="261131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平行四边形 19"/>
          <p:cNvSpPr/>
          <p:nvPr/>
        </p:nvSpPr>
        <p:spPr>
          <a:xfrm>
            <a:off x="341149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平行四边形 20"/>
          <p:cNvSpPr/>
          <p:nvPr/>
        </p:nvSpPr>
        <p:spPr>
          <a:xfrm>
            <a:off x="421167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平行四边形 21"/>
          <p:cNvSpPr/>
          <p:nvPr/>
        </p:nvSpPr>
        <p:spPr>
          <a:xfrm>
            <a:off x="501185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平行四边形 22"/>
          <p:cNvSpPr/>
          <p:nvPr/>
        </p:nvSpPr>
        <p:spPr>
          <a:xfrm>
            <a:off x="581203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平行四边形 23"/>
          <p:cNvSpPr/>
          <p:nvPr/>
        </p:nvSpPr>
        <p:spPr>
          <a:xfrm>
            <a:off x="6612212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矩形 24"/>
          <p:cNvSpPr/>
          <p:nvPr/>
        </p:nvSpPr>
        <p:spPr>
          <a:xfrm>
            <a:off x="1828263" y="3483302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四元酸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814741" y="4189238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五元</a:t>
            </a:r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767025" y="4857365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六元</a:t>
            </a:r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87192" y="-7183"/>
            <a:ext cx="11315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按照一个分子能电离出的氢离子个数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2751" y="2968149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元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922737" y="1044630"/>
            <a:ext cx="61831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HClO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HNO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HI </a:t>
            </a:r>
            <a:r>
              <a:rPr lang="en-US" altLang="zh-CN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HBr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HCl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HF HNO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HCOOH </a:t>
            </a:r>
          </a:p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COOH </a:t>
            </a:r>
            <a:r>
              <a:rPr lang="en-US" altLang="zh-CN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HClO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HCN C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989348" y="1998737"/>
            <a:ext cx="52513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3200" b="0" cap="none" spc="0" baseline="-250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922737" y="2644350"/>
            <a:ext cx="13276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600" b="0" cap="none" spc="0" baseline="-2500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600" b="0" cap="none" spc="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</a:t>
            </a:r>
            <a:r>
              <a:rPr lang="en-US" altLang="zh-CN" sz="3600" b="0" cap="none" spc="0" baseline="-2500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3600" b="0" cap="none" spc="0" baseline="-25000" dirty="0">
              <a:ln w="0"/>
              <a:solidFill>
                <a:srgbClr val="AB052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08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>
        <p:bldAsOne/>
      </p:bldGraphic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3127"/>
            <a:ext cx="43396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按照是否含有氧元素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AutoShape 4"/>
          <p:cNvSpPr>
            <a:spLocks/>
          </p:cNvSpPr>
          <p:nvPr/>
        </p:nvSpPr>
        <p:spPr bwMode="auto">
          <a:xfrm>
            <a:off x="1094705" y="911180"/>
            <a:ext cx="304800" cy="838200"/>
          </a:xfrm>
          <a:prstGeom prst="leftBrace">
            <a:avLst>
              <a:gd name="adj1" fmla="val 229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628105" y="834980"/>
            <a:ext cx="1182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dirty="0">
                <a:latin typeface="Times New Roman" panose="02020603050405020304" pitchFamily="18" charset="0"/>
              </a:rPr>
              <a:t>含氧酸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075905" y="834980"/>
            <a:ext cx="3932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Times New Roman" panose="02020603050405020304" pitchFamily="18" charset="0"/>
              </a:rPr>
              <a:t>H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400">
                <a:latin typeface="Times New Roman" panose="02020603050405020304" pitchFamily="18" charset="0"/>
              </a:rPr>
              <a:t>SO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4 </a:t>
            </a:r>
            <a:r>
              <a:rPr kumimoji="1" lang="en-US" altLang="zh-CN" sz="2400">
                <a:latin typeface="Times New Roman" panose="02020603050405020304" pitchFamily="18" charset="0"/>
              </a:rPr>
              <a:t> HNO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3</a:t>
            </a:r>
            <a:r>
              <a:rPr kumimoji="1" lang="en-US" altLang="zh-CN" sz="2400">
                <a:latin typeface="Times New Roman" panose="02020603050405020304" pitchFamily="18" charset="0"/>
              </a:rPr>
              <a:t>  H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2</a:t>
            </a:r>
            <a:r>
              <a:rPr kumimoji="1" lang="en-US" altLang="zh-CN" sz="2400">
                <a:latin typeface="Times New Roman" panose="02020603050405020304" pitchFamily="18" charset="0"/>
              </a:rPr>
              <a:t>CO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3</a:t>
            </a:r>
            <a:r>
              <a:rPr kumimoji="1" lang="en-US" altLang="zh-CN" sz="2400">
                <a:latin typeface="Times New Roman" panose="02020603050405020304" pitchFamily="18" charset="0"/>
              </a:rPr>
              <a:t>  H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3</a:t>
            </a:r>
            <a:r>
              <a:rPr kumimoji="1" lang="en-US" altLang="zh-CN" sz="2400">
                <a:latin typeface="Times New Roman" panose="02020603050405020304" pitchFamily="18" charset="0"/>
              </a:rPr>
              <a:t>PO</a:t>
            </a:r>
            <a:r>
              <a:rPr kumimoji="1" lang="en-US" altLang="zh-CN" sz="2400" baseline="-30000">
                <a:latin typeface="Times New Roman" panose="02020603050405020304" pitchFamily="18" charset="0"/>
              </a:rPr>
              <a:t>4</a:t>
            </a:r>
            <a:r>
              <a:rPr kumimoji="1" lang="en-US" altLang="zh-CN" sz="240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28118" y="1541418"/>
            <a:ext cx="1182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anose="02020603050405020304" pitchFamily="18" charset="0"/>
              </a:rPr>
              <a:t>无氧酸</a:t>
            </a:r>
            <a:r>
              <a:rPr kumimoji="1" lang="en-US" altLang="zh-CN" sz="2400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075905" y="1444580"/>
            <a:ext cx="38862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400" dirty="0" err="1">
                <a:latin typeface="Times New Roman" panose="02020603050405020304" pitchFamily="18" charset="0"/>
              </a:rPr>
              <a:t>HCl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    H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S       </a:t>
            </a:r>
            <a:r>
              <a:rPr kumimoji="1" lang="en-US" altLang="zh-CN" sz="2400" dirty="0" err="1">
                <a:latin typeface="Times New Roman" panose="02020603050405020304" pitchFamily="18" charset="0"/>
              </a:rPr>
              <a:t>HBr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       HF</a:t>
            </a:r>
          </a:p>
          <a:p>
            <a:endParaRPr kumimoji="1"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0017" y="2054478"/>
            <a:ext cx="103176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按照沸点高低     硫酸是高沸点酸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7332" y="3383638"/>
            <a:ext cx="954299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按照物质类别（有机、无机）  </a:t>
            </a:r>
            <a:endParaRPr lang="en-US" altLang="zh-CN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甲酸  冰醋酸  苯酚是有机酸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7332" y="5543794"/>
            <a:ext cx="10395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按照水溶性   硅酸是难溶于水的酸</a:t>
            </a:r>
            <a:endParaRPr lang="zh-CN" alt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777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90638" y="146861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碱的分类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437881" y="955525"/>
            <a:ext cx="321972" cy="259904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970726"/>
              </p:ext>
            </p:extLst>
          </p:nvPr>
        </p:nvGraphicFramePr>
        <p:xfrm>
          <a:off x="924414" y="964364"/>
          <a:ext cx="11267585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3517"/>
                <a:gridCol w="2253517"/>
                <a:gridCol w="2253517"/>
                <a:gridCol w="2253517"/>
                <a:gridCol w="2253517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rgbClr val="FF0000"/>
                          </a:solidFill>
                        </a:rPr>
                        <a:t>强碱</a:t>
                      </a:r>
                      <a:endParaRPr lang="zh-CN" alt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氢氧化钾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氢氧化钠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氢氧化钡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氢氧化钙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KOH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err="1" smtClean="0"/>
                        <a:t>NaOH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Ba(OH)</a:t>
                      </a:r>
                      <a:r>
                        <a:rPr lang="en-US" altLang="zh-CN" sz="3600" baseline="-25000" dirty="0" smtClean="0"/>
                        <a:t>2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Ca(OH)</a:t>
                      </a:r>
                      <a:r>
                        <a:rPr lang="en-US" altLang="zh-CN" sz="3600" baseline="-25000" dirty="0" smtClean="0"/>
                        <a:t>2</a:t>
                      </a:r>
                      <a:endParaRPr lang="zh-CN" altLang="en-US" sz="3600" baseline="-25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rgbClr val="FF0000"/>
                          </a:solidFill>
                        </a:rPr>
                        <a:t>弱碱</a:t>
                      </a:r>
                      <a:endParaRPr lang="zh-CN" alt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氢氧化铁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氢氧化铜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氢氧化铝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一水合氨</a:t>
                      </a:r>
                      <a:endParaRPr lang="zh-CN" altLang="en-US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Fe(OH)</a:t>
                      </a:r>
                      <a:r>
                        <a:rPr lang="en-US" altLang="zh-CN" sz="3600" baseline="-25000" dirty="0" smtClean="0"/>
                        <a:t>3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Cu(OH)</a:t>
                      </a:r>
                      <a:r>
                        <a:rPr lang="en-US" altLang="zh-CN" sz="3600" baseline="-25000" dirty="0" smtClean="0"/>
                        <a:t>2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Al(OH)</a:t>
                      </a:r>
                      <a:r>
                        <a:rPr lang="en-US" altLang="zh-CN" sz="3600" baseline="-25000" dirty="0" smtClean="0"/>
                        <a:t>3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NH</a:t>
                      </a:r>
                      <a:r>
                        <a:rPr lang="en-US" altLang="zh-CN" sz="3600" baseline="-25000" dirty="0" smtClean="0"/>
                        <a:t>3</a:t>
                      </a:r>
                      <a:r>
                        <a:rPr lang="en-US" altLang="zh-CN" sz="3600" dirty="0" smtClean="0"/>
                        <a:t>·H</a:t>
                      </a:r>
                      <a:r>
                        <a:rPr lang="en-US" altLang="zh-CN" sz="3600" baseline="-25000" dirty="0" smtClean="0"/>
                        <a:t>2</a:t>
                      </a:r>
                      <a:r>
                        <a:rPr lang="en-US" altLang="zh-CN" sz="3600" dirty="0" smtClean="0"/>
                        <a:t>O</a:t>
                      </a:r>
                      <a:endParaRPr lang="zh-CN" altLang="en-US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210614" y="3881735"/>
            <a:ext cx="99245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按照电离出氢氧根离子的数目分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2717" y="4976439"/>
            <a:ext cx="7141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按照在水中的溶解性分</a:t>
            </a:r>
            <a:endParaRPr lang="zh-CN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7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20583" y="108226"/>
            <a:ext cx="9879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将下列盐按照以下标准进行分类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3631" y="1197735"/>
            <a:ext cx="98265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NaCl</a:t>
            </a:r>
            <a:r>
              <a:rPr lang="en-US" altLang="zh-CN" sz="4000" dirty="0"/>
              <a:t> </a:t>
            </a:r>
            <a:r>
              <a:rPr lang="en-US" altLang="zh-CN" sz="4000" dirty="0" smtClean="0"/>
              <a:t>  BaSO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  KNO</a:t>
            </a:r>
            <a:r>
              <a:rPr lang="en-US" altLang="zh-CN" sz="4000" baseline="-25000" dirty="0" smtClean="0"/>
              <a:t>3</a:t>
            </a:r>
            <a:r>
              <a:rPr lang="en-US" altLang="zh-CN" sz="4000" dirty="0" smtClean="0"/>
              <a:t>  NaHCO</a:t>
            </a:r>
            <a:r>
              <a:rPr lang="en-US" altLang="zh-CN" sz="4000" baseline="-25000" dirty="0" smtClean="0"/>
              <a:t>3</a:t>
            </a:r>
            <a:r>
              <a:rPr lang="en-US" altLang="zh-CN" sz="4000" dirty="0" smtClean="0"/>
              <a:t>   NaHSO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    MgOHCl   KAl(SO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)</a:t>
            </a:r>
            <a:r>
              <a:rPr lang="en-US" altLang="zh-CN" sz="4000" baseline="-25000" dirty="0" smtClean="0"/>
              <a:t>2</a:t>
            </a:r>
            <a:r>
              <a:rPr lang="en-US" altLang="zh-CN" sz="4000" dirty="0" smtClean="0"/>
              <a:t>   CuSO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·H</a:t>
            </a:r>
            <a:r>
              <a:rPr lang="en-US" altLang="zh-CN" sz="4000" baseline="-25000" dirty="0" smtClean="0"/>
              <a:t>2</a:t>
            </a:r>
            <a:r>
              <a:rPr lang="en-US" altLang="zh-CN" sz="4000" dirty="0" smtClean="0"/>
              <a:t>O  FeSO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·7H</a:t>
            </a:r>
            <a:r>
              <a:rPr lang="en-US" altLang="zh-CN" sz="4000" baseline="-25000" dirty="0" smtClean="0"/>
              <a:t>2</a:t>
            </a:r>
            <a:r>
              <a:rPr lang="en-US" altLang="zh-CN" sz="4000" dirty="0" smtClean="0"/>
              <a:t>O </a:t>
            </a:r>
            <a:endParaRPr lang="zh-CN" altLang="en-US" sz="4000" dirty="0"/>
          </a:p>
        </p:txBody>
      </p:sp>
      <p:sp>
        <p:nvSpPr>
          <p:cNvPr id="4" name="左大括号 3"/>
          <p:cNvSpPr/>
          <p:nvPr/>
        </p:nvSpPr>
        <p:spPr>
          <a:xfrm>
            <a:off x="180304" y="2846231"/>
            <a:ext cx="1429555" cy="337426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609859" y="2687353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正盐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09859" y="3610683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酸式盐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09859" y="4692891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碱式盐</a:t>
            </a:r>
            <a:endParaRPr lang="zh-CN" alt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09859" y="5758831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复盐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971787" y="2887408"/>
            <a:ext cx="79798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NaCl   BaSO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  KNO</a:t>
            </a:r>
            <a:r>
              <a:rPr lang="en-US" altLang="zh-CN" sz="2800" baseline="-25000" dirty="0" smtClean="0"/>
              <a:t>3</a:t>
            </a:r>
            <a:r>
              <a:rPr lang="en-US" altLang="zh-CN" sz="2800" dirty="0" smtClean="0"/>
              <a:t>   CuSO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·H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  FeSO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·7H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 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4001840" y="3702941"/>
            <a:ext cx="5512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/>
              <a:t>NaHCO</a:t>
            </a:r>
            <a:r>
              <a:rPr lang="en-US" altLang="zh-CN" sz="3200" baseline="-25000" smtClean="0"/>
              <a:t>3</a:t>
            </a:r>
            <a:r>
              <a:rPr lang="en-US" altLang="zh-CN" sz="3200" smtClean="0"/>
              <a:t>   NaHSO</a:t>
            </a:r>
            <a:r>
              <a:rPr lang="en-US" altLang="zh-CN" sz="3200" baseline="-25000" smtClean="0"/>
              <a:t>4</a:t>
            </a:r>
            <a:endParaRPr lang="zh-CN" altLang="en-US" sz="32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001840" y="4862168"/>
            <a:ext cx="4713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MgOHCl</a:t>
            </a:r>
            <a:endParaRPr lang="zh-CN" altLang="en-US" sz="3200" dirty="0"/>
          </a:p>
        </p:txBody>
      </p:sp>
      <p:sp>
        <p:nvSpPr>
          <p:cNvPr id="13" name="文本框 12"/>
          <p:cNvSpPr txBox="1"/>
          <p:nvPr/>
        </p:nvSpPr>
        <p:spPr>
          <a:xfrm>
            <a:off x="3971787" y="5765792"/>
            <a:ext cx="3696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/>
              <a:t>KAl(SO</a:t>
            </a:r>
            <a:r>
              <a:rPr lang="en-US" altLang="zh-CN" sz="3200" baseline="-25000" smtClean="0"/>
              <a:t>4</a:t>
            </a:r>
            <a:r>
              <a:rPr lang="en-US" altLang="zh-CN" sz="3200" smtClean="0"/>
              <a:t>)</a:t>
            </a:r>
            <a:r>
              <a:rPr lang="en-US" altLang="zh-CN" sz="3200" baseline="-25000" smtClean="0"/>
              <a:t>2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3405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0344"/>
            <a:ext cx="23853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酸性氧化物</a:t>
            </a:r>
            <a:endParaRPr lang="zh-CN" alt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570684"/>
              </p:ext>
            </p:extLst>
          </p:nvPr>
        </p:nvGraphicFramePr>
        <p:xfrm>
          <a:off x="0" y="809816"/>
          <a:ext cx="12192000" cy="213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761285"/>
                <a:gridCol w="1270715"/>
              </a:tblGrid>
              <a:tr h="6573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酸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SO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HClO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HNO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SO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HNO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CO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HClO</a:t>
                      </a:r>
                      <a:endParaRPr lang="zh-CN" altLang="en-US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SiO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>
                          <a:solidFill>
                            <a:schemeClr val="tx1"/>
                          </a:solidFill>
                        </a:rPr>
                        <a:t>HCl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HMnO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57340">
                <a:tc>
                  <a:txBody>
                    <a:bodyPr/>
                    <a:lstStyle/>
                    <a:p>
                      <a:r>
                        <a:rPr lang="zh-CN" altLang="en-US" sz="1600" dirty="0" smtClean="0"/>
                        <a:t>成酸元素的价态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+6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57340">
                <a:tc>
                  <a:txBody>
                    <a:bodyPr/>
                    <a:lstStyle/>
                    <a:p>
                      <a:r>
                        <a:rPr lang="zh-CN" altLang="en-US" sz="1800" dirty="0" smtClean="0">
                          <a:solidFill>
                            <a:srgbClr val="FF0000"/>
                          </a:solidFill>
                        </a:rPr>
                        <a:t>酸性氧化物</a:t>
                      </a:r>
                      <a:endParaRPr lang="zh-CN" alt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SO</a:t>
                      </a:r>
                      <a:r>
                        <a:rPr lang="en-US" altLang="zh-CN" sz="3200" baseline="-25000" dirty="0" smtClean="0"/>
                        <a:t>3</a:t>
                      </a:r>
                      <a:endParaRPr lang="zh-CN" altLang="en-US" sz="32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845930"/>
              </p:ext>
            </p:extLst>
          </p:nvPr>
        </p:nvGraphicFramePr>
        <p:xfrm>
          <a:off x="0" y="3487715"/>
          <a:ext cx="121920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0614"/>
                <a:gridCol w="3477296"/>
                <a:gridCol w="3515932"/>
                <a:gridCol w="3988158"/>
              </a:tblGrid>
              <a:tr h="417237">
                <a:tc>
                  <a:txBody>
                    <a:bodyPr/>
                    <a:lstStyle/>
                    <a:p>
                      <a:r>
                        <a:rPr lang="zh-CN" altLang="en-US" sz="1600" dirty="0" smtClean="0"/>
                        <a:t>酸性氧化物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SO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SiO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</a:tr>
              <a:tr h="41723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反应</a:t>
                      </a:r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+H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O=H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41723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反应</a:t>
                      </a:r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+2NaOH=Na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3</a:t>
                      </a:r>
                      <a:r>
                        <a:rPr lang="en-US" altLang="zh-CN" sz="2400" dirty="0" smtClean="0"/>
                        <a:t>+H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O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922069" y="2889688"/>
            <a:ext cx="22365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仿写方程式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9989" y="4968413"/>
            <a:ext cx="104438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酸性氧化物有什么特点？你能否给酸性氧化物下个定义？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66793" y="92332"/>
            <a:ext cx="59522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能和碱反应生成盐和水的氧化物</a:t>
            </a:r>
            <a:endParaRPr lang="zh-CN" alt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-185531" y="5574614"/>
            <a:ext cx="57389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NO</a:t>
            </a:r>
            <a:r>
              <a:rPr lang="en-US" altLang="zh-CN" sz="28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 CO  NO </a:t>
            </a:r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是不是酸性氧化物？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60037" y="5616205"/>
            <a:ext cx="63401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酸性氧化物都是非金属氧化物吗？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06361" y="6263997"/>
            <a:ext cx="59779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请写出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</a:t>
            </a:r>
            <a:r>
              <a:rPr lang="en-US" altLang="zh-CN" sz="28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28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</a:t>
            </a:r>
            <a:r>
              <a:rPr lang="en-US" altLang="zh-CN" sz="28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NaOH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反应的方程式。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36851" y="143776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+7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51891" y="2304913"/>
            <a:ext cx="10502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zh-CN" altLang="en-US" sz="32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87139" y="143776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26053" y="2335690"/>
            <a:ext cx="11079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157923" y="147318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142694" y="2304913"/>
            <a:ext cx="8579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59955" y="147318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126291" y="2335690"/>
            <a:ext cx="94769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zh-CN" altLang="en-US" sz="32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95649" y="148389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+3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40324" y="2325293"/>
            <a:ext cx="10999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31343" y="148389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158579" y="2335690"/>
            <a:ext cx="8891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277381" y="147318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+1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146751" y="2325293"/>
            <a:ext cx="9989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244761" y="148389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203082" y="2274134"/>
            <a:ext cx="9637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224147" y="1471954"/>
            <a:ext cx="747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-1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240977" y="2186793"/>
            <a:ext cx="5661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X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1106890" y="1485149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+7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823988" y="2335690"/>
            <a:ext cx="14382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</a:t>
            </a:r>
            <a:r>
              <a:rPr lang="en-US" altLang="zh-CN" sz="36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6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5010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碱性氧化物</a:t>
            </a:r>
            <a:endParaRPr lang="zh-CN" alt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792184"/>
              </p:ext>
            </p:extLst>
          </p:nvPr>
        </p:nvGraphicFramePr>
        <p:xfrm>
          <a:off x="216452" y="865440"/>
          <a:ext cx="11790016" cy="18136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288"/>
                <a:gridCol w="1684288"/>
                <a:gridCol w="1684288"/>
                <a:gridCol w="1684288"/>
                <a:gridCol w="1684288"/>
                <a:gridCol w="1684288"/>
                <a:gridCol w="1684288"/>
              </a:tblGrid>
              <a:tr h="415041"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</a:rPr>
                        <a:t>碱</a:t>
                      </a:r>
                      <a:endParaRPr lang="zh-CN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Ca(OH)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err="1" smtClean="0">
                          <a:solidFill>
                            <a:srgbClr val="FF0000"/>
                          </a:solidFill>
                        </a:rPr>
                        <a:t>NaOH</a:t>
                      </a:r>
                      <a:endParaRPr lang="zh-CN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Ba(OH)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Cu(OH)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Fe(OH)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Fe(OH)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5041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金属价态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+2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16373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碱性氧化物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err="1" smtClean="0"/>
                        <a:t>CaO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4487414" y="2715544"/>
            <a:ext cx="22365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仿写方程式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9264"/>
              </p:ext>
            </p:extLst>
          </p:nvPr>
        </p:nvGraphicFramePr>
        <p:xfrm>
          <a:off x="0" y="3300318"/>
          <a:ext cx="12072732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974"/>
                <a:gridCol w="3419061"/>
                <a:gridCol w="4270514"/>
                <a:gridCol w="3018183"/>
              </a:tblGrid>
              <a:tr h="428311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碱性氧化物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 err="1" smtClean="0">
                          <a:solidFill>
                            <a:schemeClr val="tx1"/>
                          </a:solidFill>
                        </a:rPr>
                        <a:t>CaO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</a:rPr>
                        <a:t>Na</a:t>
                      </a:r>
                      <a:r>
                        <a:rPr lang="en-US" altLang="zh-CN" sz="28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 err="1" smtClean="0">
                          <a:solidFill>
                            <a:schemeClr val="tx1"/>
                          </a:solidFill>
                        </a:rPr>
                        <a:t>CuO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28311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反应</a:t>
                      </a:r>
                      <a:r>
                        <a:rPr lang="en-US" altLang="zh-CN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CaO+H</a:t>
                      </a:r>
                      <a:r>
                        <a:rPr lang="en-US" altLang="zh-CN" sz="2800" baseline="-25000" dirty="0" smtClean="0"/>
                        <a:t>2</a:t>
                      </a:r>
                      <a:r>
                        <a:rPr lang="en-US" altLang="zh-CN" sz="2800" dirty="0" smtClean="0"/>
                        <a:t>O=Ca(OH)</a:t>
                      </a:r>
                      <a:r>
                        <a:rPr lang="en-US" altLang="zh-CN" sz="2800" baseline="-25000" dirty="0" smtClean="0"/>
                        <a:t>2</a:t>
                      </a:r>
                      <a:endParaRPr lang="zh-CN" altLang="en-US" sz="2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311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反应</a:t>
                      </a:r>
                      <a:r>
                        <a:rPr lang="en-US" altLang="zh-CN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CaO+2HCl=CaCl</a:t>
                      </a:r>
                      <a:r>
                        <a:rPr lang="en-US" altLang="zh-CN" sz="2800" baseline="-25000" dirty="0" smtClean="0"/>
                        <a:t>2</a:t>
                      </a:r>
                      <a:r>
                        <a:rPr lang="en-US" altLang="zh-CN" sz="2800" dirty="0" smtClean="0"/>
                        <a:t>+H</a:t>
                      </a:r>
                      <a:r>
                        <a:rPr lang="en-US" altLang="zh-CN" sz="2800" baseline="-25000" dirty="0" smtClean="0"/>
                        <a:t>2</a:t>
                      </a:r>
                      <a:r>
                        <a:rPr lang="en-US" altLang="zh-CN" sz="2800" dirty="0" smtClean="0"/>
                        <a:t>O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0" y="4943060"/>
            <a:ext cx="1117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</a:rPr>
              <a:t>碱性氧化物有什么特点？你能给碱性氧化物下个定义吗？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12372" y="0"/>
            <a:ext cx="9879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能与酸反应生成盐和水的氧化物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88" y="5220059"/>
            <a:ext cx="11125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请书写碱性氧化物</a:t>
            </a:r>
            <a:r>
              <a:rPr lang="en-US" altLang="zh-CN" sz="4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SrO</a:t>
            </a:r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和稀硫酸的反应方程式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39754" y="5934670"/>
            <a:ext cx="8831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请写出一水合氨对应的碱性氧化物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58005" y="1200329"/>
            <a:ext cx="79807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+1       +2       +2       +3      +2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79457" y="1860537"/>
            <a:ext cx="8431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54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  </a:t>
            </a:r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BaO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</a:t>
            </a:r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CuO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Fe</a:t>
            </a:r>
            <a:r>
              <a:rPr lang="en-US" altLang="zh-CN" sz="54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54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</a:t>
            </a:r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FeO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37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两性氧化物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2700" y="923330"/>
            <a:ext cx="998403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既能和酸反应生成盐和水，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又能</a:t>
            </a:r>
            <a:endParaRPr lang="en-US" altLang="zh-CN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和碱反应生成盐和水的氧化物。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70568" y="2723823"/>
            <a:ext cx="84978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Al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+ 6HCl = 2AlCl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+3H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</a:t>
            </a:r>
          </a:p>
          <a:p>
            <a:pPr algn="ctr"/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+2NaOH=2NaAlO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+H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7952" y="4667346"/>
            <a:ext cx="110257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仿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写：两性氧化物</a:t>
            </a:r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ZnO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分别和盐酸、</a:t>
            </a:r>
            <a:endParaRPr lang="en-US" altLang="zh-CN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氢氧化钠的反应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37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98936" y="224135"/>
            <a:ext cx="3647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氧化物分类</a:t>
            </a:r>
            <a:endParaRPr lang="en-US" altLang="zh-CN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027450" y="1893193"/>
            <a:ext cx="566669" cy="261441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12494" y="1702948"/>
            <a:ext cx="19880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酸性氧化物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65879" y="2278708"/>
            <a:ext cx="22445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碱性氧化物</a:t>
            </a:r>
            <a:endParaRPr lang="zh-CN" alt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22810" y="2916023"/>
            <a:ext cx="244470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两性氧化物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52249" y="3491783"/>
            <a:ext cx="29642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不成盐氧化物</a:t>
            </a:r>
            <a:endParaRPr lang="zh-CN" alt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465879" y="4120083"/>
            <a:ext cx="19800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特殊氧化物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703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93452" y="468834"/>
            <a:ext cx="7109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实践活动：物质的转化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70668" y="2967335"/>
            <a:ext cx="1250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20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3982"/>
            <a:ext cx="113205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</a:t>
            </a:r>
            <a:r>
              <a:rPr lang="zh-CN" alt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请将以下</a:t>
            </a:r>
            <a:r>
              <a:rPr lang="zh-CN" alt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r>
              <a:rPr lang="zh-CN" alt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方程式按照某种原则进行分类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1876" y="1084314"/>
            <a:ext cx="664361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①C+O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②C+CO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=2CO</a:t>
            </a: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③CO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+Ca(OH)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=CaCO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↓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+H2O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④2KClO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=2KCl+3O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↑</a:t>
            </a: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⑤CaCO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=CaO+CO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↑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⑥Fe+CuSO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=Cu+FeSO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</a:t>
            </a:r>
          </a:p>
        </p:txBody>
      </p:sp>
      <p:sp>
        <p:nvSpPr>
          <p:cNvPr id="4" name="矩形 3"/>
          <p:cNvSpPr/>
          <p:nvPr/>
        </p:nvSpPr>
        <p:spPr>
          <a:xfrm>
            <a:off x="1574101" y="1057312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点燃</a:t>
            </a:r>
            <a:endParaRPr lang="zh-CN" altLang="en-US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17730" y="1559734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14609" y="3579571"/>
            <a:ext cx="46679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1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1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56083" y="2963639"/>
            <a:ext cx="61266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MnO</a:t>
            </a:r>
            <a:r>
              <a:rPr lang="en-US" altLang="zh-CN" sz="1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14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17839" y="3298418"/>
            <a:ext cx="96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∆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6745490" y="1085558"/>
            <a:ext cx="544651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⑦C+H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O=CO+H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⑧</a:t>
            </a:r>
            <a:r>
              <a:rPr lang="en-US" altLang="zh-CN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HCl+NaOH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=NaCl+H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</a:p>
          <a:p>
            <a:endParaRPr lang="en-US" altLang="zh-CN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⑨</a:t>
            </a:r>
            <a:r>
              <a:rPr lang="en-US" altLang="zh-CN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CO+CuO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=Cu+CO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  <a:p>
            <a:endParaRPr lang="en-US" altLang="zh-CN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⑩P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=4P</a:t>
            </a:r>
            <a:r>
              <a:rPr lang="zh-CN" alt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（红磷）</a:t>
            </a:r>
            <a:endParaRPr lang="en-US" altLang="zh-CN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en-US" altLang="zh-CN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⑪3O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=2O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endParaRPr lang="zh-CN" altLang="en-US" sz="4000" b="1" cap="none" spc="0" baseline="-250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361344" y="903424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61453" y="2732806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46082" y="4879420"/>
            <a:ext cx="26468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四大基本反应类型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26494" y="6032639"/>
            <a:ext cx="30572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是否有化合价变化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70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860</Words>
  <Application>Microsoft Office PowerPoint</Application>
  <PresentationFormat>宽屏</PresentationFormat>
  <Paragraphs>258</Paragraphs>
  <Slides>18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方正行楷简体</vt:lpstr>
      <vt:lpstr>黑体</vt:lpstr>
      <vt:lpstr>隶书</vt:lpstr>
      <vt:lpstr>宋体</vt:lpstr>
      <vt:lpstr>Arial</vt:lpstr>
      <vt:lpstr>Calibri</vt:lpstr>
      <vt:lpstr>Calibri Light</vt:lpstr>
      <vt:lpstr>Times New Roman</vt:lpstr>
      <vt:lpstr>Wingdings</vt:lpstr>
      <vt:lpstr>Office 主题</vt:lpstr>
      <vt:lpstr>Flash 影片</vt:lpstr>
      <vt:lpstr>Flash 文档</vt:lpstr>
      <vt:lpstr>PowerPoint 演示文稿</vt:lpstr>
      <vt:lpstr>PowerPoint 演示文稿</vt:lpstr>
      <vt:lpstr>PowerPoint 演示文稿</vt:lpstr>
      <vt:lpstr>PowerPoint 演示文稿</vt:lpstr>
      <vt:lpstr>一、物质的简单分类方法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john</cp:lastModifiedBy>
  <cp:revision>21</cp:revision>
  <dcterms:created xsi:type="dcterms:W3CDTF">2015-10-11T08:30:57Z</dcterms:created>
  <dcterms:modified xsi:type="dcterms:W3CDTF">2015-10-20T04:07:59Z</dcterms:modified>
</cp:coreProperties>
</file>