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709" r:id="rId1"/>
  </p:sldMasterIdLst>
  <p:notesMasterIdLst>
    <p:notesMasterId r:id="rId2"/>
  </p:notesMasterIdLst>
  <p:sldIdLst>
    <p:sldId id="303" r:id="rId3"/>
    <p:sldId id="266" r:id="rId4"/>
    <p:sldId id="286" r:id="rId5"/>
    <p:sldId id="304" r:id="rId6"/>
    <p:sldId id="314" r:id="rId7"/>
    <p:sldId id="305" r:id="rId8"/>
    <p:sldId id="315" r:id="rId9"/>
    <p:sldId id="306" r:id="rId10"/>
    <p:sldId id="307" r:id="rId11"/>
    <p:sldId id="316" r:id="rId12"/>
    <p:sldId id="308" r:id="rId13"/>
    <p:sldId id="309" r:id="rId14"/>
    <p:sldId id="288" r:id="rId15"/>
    <p:sldId id="310" r:id="rId16"/>
    <p:sldId id="311" r:id="rId17"/>
    <p:sldId id="312" r:id="rId18"/>
    <p:sldId id="272" r:id="rId19"/>
    <p:sldId id="313" r:id="rId20"/>
    <p:sldId id="291" r:id="rId21"/>
    <p:sldId id="275" r:id="rId22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10AD5AD7-0A41-4590-B420-9BB67C5F1CFC}">
          <p14:sldIdLst>
            <p14:sldId id="303"/>
            <p14:sldId id="266"/>
            <p14:sldId id="286"/>
            <p14:sldId id="304"/>
            <p14:sldId id="314"/>
            <p14:sldId id="305"/>
            <p14:sldId id="315"/>
            <p14:sldId id="306"/>
            <p14:sldId id="307"/>
            <p14:sldId id="316"/>
            <p14:sldId id="308"/>
            <p14:sldId id="309"/>
            <p14:sldId id="288"/>
            <p14:sldId id="310"/>
            <p14:sldId id="311"/>
            <p14:sldId id="312"/>
          </p14:sldIdLst>
        </p14:section>
        <p14:section name="无标题节" id="{D91924A6-9B1D-44E0-990E-82E1627992EC}">
          <p14:sldIdLst>
            <p14:sldId id="272"/>
            <p14:sldId id="313"/>
            <p14:sldId id="291"/>
            <p14:sldId id="27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38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4867" autoAdjust="0"/>
    <p:restoredTop sz="94671"/>
  </p:normalViewPr>
  <p:slideViewPr>
    <p:cSldViewPr snapToGrid="0" showGuides="1">
      <p:cViewPr>
        <p:scale>
          <a:sx n="83" d="100"/>
          <a:sy n="83" d="100"/>
        </p:scale>
        <p:origin x="144" y="648"/>
      </p:cViewPr>
      <p:guideLst>
        <p:guide orient="horz" pos="213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tags" Target="tags/tag1.xml" /><Relationship Id="rId24" Type="http://schemas.openxmlformats.org/officeDocument/2006/relationships/presProps" Target="presProps.xml" /><Relationship Id="rId25" Type="http://schemas.openxmlformats.org/officeDocument/2006/relationships/viewProps" Target="viewProps.xml" /><Relationship Id="rId26" Type="http://schemas.openxmlformats.org/officeDocument/2006/relationships/theme" Target="theme/theme1.xml" /><Relationship Id="rId27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409BA3-525F-420D-A5DB-DF0CD5FD1C9F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15A8F5-E9B1-4349-92B8-E0129546638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352F5-938C-450C-9030-380B1BD04F9D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6C18C-F83D-45B2-BC5E-04DF40AD0F4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352F5-938C-450C-9030-380B1BD04F9D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6C18C-F83D-45B2-BC5E-04DF40AD0F4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352F5-938C-450C-9030-380B1BD04F9D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6C18C-F83D-45B2-BC5E-04DF40AD0F4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352F5-938C-450C-9030-380B1BD04F9D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6C18C-F83D-45B2-BC5E-04DF40AD0F4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352F5-938C-450C-9030-380B1BD04F9D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6C18C-F83D-45B2-BC5E-04DF40AD0F4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352F5-938C-450C-9030-380B1BD04F9D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6C18C-F83D-45B2-BC5E-04DF40AD0F4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C275-3CBD-F844-989C-7B1ACFFF7038}" type="datetimeFigureOut">
              <a:rPr kumimoji="1" lang="zh-CN" altLang="en-US" smtClean="0"/>
              <a:t>22/3/1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DC14-79AC-8D46-8D6E-4F22EF25879D}" type="slidenum">
              <a:rPr kumimoji="1" lang="zh-CN" altLang="en-US" smtClean="0"/>
              <a:t>‹#›</a:t>
            </a:fld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4592"/>
            <a:ext cx="12192000" cy="7187184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352F5-938C-450C-9030-380B1BD04F9D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6C18C-F83D-45B2-BC5E-04DF40AD0F4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352F5-938C-450C-9030-380B1BD04F9D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6C18C-F83D-45B2-BC5E-04DF40AD0F4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352F5-938C-450C-9030-380B1BD04F9D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6C18C-F83D-45B2-BC5E-04DF40AD0F4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352F5-938C-450C-9030-380B1BD04F9D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6C18C-F83D-45B2-BC5E-04DF40AD0F4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06" y="0"/>
            <a:ext cx="11633588" cy="6858000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image" Target="file:///D:\qq&#25991;&#20214;\712321467\Image\C2C\Image2\%7b75232B38-A165-1FB7-499C-2E1C792CACB5%7d.png" TargetMode="External" /><Relationship Id="rId14" Type="http://schemas.openxmlformats.org/officeDocument/2006/relationships/image" Target="../media/image2.png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352F5-938C-450C-9030-380B1BD04F9D}" type="datetimeFigureOut">
              <a:rPr lang="zh-CN" altLang="en-US" smtClean="0"/>
              <a:t>22/3/1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6C18C-F83D-45B2-BC5E-04DF40AD0F4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D:\qq文件\712321467\Image\C2C\Image2\{75232B38-A165-1FB7-499C-2E1C792CACB5}.png"/>
          <p:cNvPicPr>
            <a:picLocks noChangeAspect="1"/>
          </p:cNvPicPr>
          <p:nvPr/>
        </p:nvPicPr>
        <p:blipFill>
          <a:blip r:embed="rId14" r:link="rId13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529652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649" r:id="rId1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3.jpeg" /><Relationship Id="rId3" Type="http://schemas.openxmlformats.org/officeDocument/2006/relationships/image" Target="../media/image4.png" /><Relationship Id="rId4" Type="http://schemas.openxmlformats.org/officeDocument/2006/relationships/image" Target="../media/image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任意多边形 10"/>
          <p:cNvSpPr/>
          <p:nvPr/>
        </p:nvSpPr>
        <p:spPr>
          <a:xfrm>
            <a:off x="-332935" y="-56269"/>
            <a:ext cx="4904937" cy="7024469"/>
          </a:xfrm>
          <a:custGeom>
            <a:gdLst>
              <a:gd name="connsiteX0" fmla="*/ 4904937 w 4904937"/>
              <a:gd name="connsiteY0" fmla="*/ 0 h 7024469"/>
              <a:gd name="connsiteX1" fmla="*/ 3157374 w 4904937"/>
              <a:gd name="connsiteY1" fmla="*/ 2193443 h 7024469"/>
              <a:gd name="connsiteX2" fmla="*/ 3157374 w 4904937"/>
              <a:gd name="connsiteY2" fmla="*/ 1261775 h 7024469"/>
              <a:gd name="connsiteX3" fmla="*/ 2859113 w 4904937"/>
              <a:gd name="connsiteY3" fmla="*/ 1261775 h 7024469"/>
              <a:gd name="connsiteX4" fmla="*/ 2336540 w 4904937"/>
              <a:gd name="connsiteY4" fmla="*/ 1557571 h 7024469"/>
              <a:gd name="connsiteX5" fmla="*/ 2336540 w 4904937"/>
              <a:gd name="connsiteY5" fmla="*/ 1779418 h 7024469"/>
              <a:gd name="connsiteX6" fmla="*/ 2686565 w 4904937"/>
              <a:gd name="connsiteY6" fmla="*/ 1677122 h 7024469"/>
              <a:gd name="connsiteX7" fmla="*/ 2686565 w 4904937"/>
              <a:gd name="connsiteY7" fmla="*/ 2784376 h 7024469"/>
              <a:gd name="connsiteX8" fmla="*/ 1443150 w 4904937"/>
              <a:gd name="connsiteY8" fmla="*/ 4345040 h 7024469"/>
              <a:gd name="connsiteX9" fmla="*/ 4637649 w 4904937"/>
              <a:gd name="connsiteY9" fmla="*/ 7024468 h 7024469"/>
              <a:gd name="connsiteX10" fmla="*/ 3132405 w 4904937"/>
              <a:gd name="connsiteY10" fmla="*/ 7024468 h 7024469"/>
              <a:gd name="connsiteX11" fmla="*/ 3132406 w 4904937"/>
              <a:gd name="connsiteY11" fmla="*/ 7024469 h 7024469"/>
              <a:gd name="connsiteX12" fmla="*/ 0 w 4904937"/>
              <a:gd name="connsiteY12" fmla="*/ 7024469 h 7024469"/>
              <a:gd name="connsiteX13" fmla="*/ 0 w 4904937"/>
              <a:gd name="connsiteY13" fmla="*/ 3448756 h 7024469"/>
              <a:gd name="connsiteX14" fmla="*/ 332932 w 4904937"/>
              <a:gd name="connsiteY14" fmla="*/ 3828806 h 7024469"/>
              <a:gd name="connsiteX15" fmla="*/ 332935 w 4904937"/>
              <a:gd name="connsiteY15" fmla="*/ 56270 h 702446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904937" h="7024469">
                <a:moveTo>
                  <a:pt x="4904937" y="0"/>
                </a:moveTo>
                <a:lnTo>
                  <a:pt x="3157374" y="2193443"/>
                </a:lnTo>
                <a:lnTo>
                  <a:pt x="3157374" y="1261775"/>
                </a:lnTo>
                <a:lnTo>
                  <a:pt x="2859113" y="1261775"/>
                </a:lnTo>
                <a:cubicBezTo>
                  <a:pt x="2758049" y="1434323"/>
                  <a:pt x="2583859" y="1532921"/>
                  <a:pt x="2336540" y="1557571"/>
                </a:cubicBezTo>
                <a:lnTo>
                  <a:pt x="2336540" y="1779418"/>
                </a:lnTo>
                <a:cubicBezTo>
                  <a:pt x="2444177" y="1772023"/>
                  <a:pt x="2560852" y="1737924"/>
                  <a:pt x="2686565" y="1677122"/>
                </a:cubicBezTo>
                <a:lnTo>
                  <a:pt x="2686565" y="2784376"/>
                </a:lnTo>
                <a:lnTo>
                  <a:pt x="1443150" y="4345040"/>
                </a:lnTo>
                <a:lnTo>
                  <a:pt x="4637649" y="7024468"/>
                </a:lnTo>
                <a:lnTo>
                  <a:pt x="3132405" y="7024468"/>
                </a:lnTo>
                <a:lnTo>
                  <a:pt x="3132406" y="7024469"/>
                </a:lnTo>
                <a:lnTo>
                  <a:pt x="0" y="7024469"/>
                </a:lnTo>
                <a:lnTo>
                  <a:pt x="0" y="3448756"/>
                </a:lnTo>
                <a:lnTo>
                  <a:pt x="332932" y="3828806"/>
                </a:lnTo>
                <a:lnTo>
                  <a:pt x="332935" y="56270"/>
                </a:lnTo>
                <a:close/>
              </a:path>
            </a:pathLst>
          </a:cu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2421192" y="3182991"/>
            <a:ext cx="5205047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2272790" y="3339944"/>
            <a:ext cx="773258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zh-CN" altLang="en-US" sz="4000" b="1">
              <a:solidFill>
                <a:prstClr val="white">
                  <a:lumMod val="85000"/>
                </a:prstClr>
              </a:solidFill>
              <a:latin typeface="Segoe UI Symbol" panose="020b0502040204020203" pitchFamily="34" charset="0"/>
            </a:endParaRPr>
          </a:p>
          <a:p>
            <a:pPr lvl="0"/>
            <a:r>
              <a:rPr lang="en-US" altLang="zh-CN" sz="1400" smtClean="0">
                <a:solidFill>
                  <a:prstClr val="white">
                    <a:lumMod val="85000"/>
                  </a:prstClr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</a:t>
            </a:r>
            <a:endParaRPr lang="zh-CN" altLang="en-US" sz="1400">
              <a:solidFill>
                <a:prstClr val="white">
                  <a:lumMod val="85000"/>
                </a:prstClr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" y="1939560"/>
            <a:ext cx="12192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800" b="1" smtClean="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</a:rPr>
              <a:t>专题三</a:t>
            </a:r>
            <a:r>
              <a:rPr lang="en-US" altLang="zh-CN" sz="8800" b="1" smtClean="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</a:rPr>
              <a:t>—</a:t>
            </a:r>
          </a:p>
          <a:p>
            <a:r>
              <a:rPr lang="zh-CN" altLang="en-US" sz="8800" b="1" smtClean="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</a:rPr>
              <a:t>离子反应与氧化还原反应（第一课时）</a:t>
            </a:r>
            <a:endParaRPr lang="zh-CN" altLang="en-US" sz="8800" b="1">
              <a:solidFill>
                <a:schemeClr val="bg1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任意多边形 10"/>
          <p:cNvSpPr/>
          <p:nvPr/>
        </p:nvSpPr>
        <p:spPr>
          <a:xfrm>
            <a:off x="-332935" y="-56269"/>
            <a:ext cx="4904937" cy="7024469"/>
          </a:xfrm>
          <a:custGeom>
            <a:gdLst>
              <a:gd name="connsiteX0" fmla="*/ 4904937 w 4904937"/>
              <a:gd name="connsiteY0" fmla="*/ 0 h 7024469"/>
              <a:gd name="connsiteX1" fmla="*/ 876754 w 4904937"/>
              <a:gd name="connsiteY1" fmla="*/ 4449591 h 7024469"/>
              <a:gd name="connsiteX2" fmla="*/ 3132406 w 4904937"/>
              <a:gd name="connsiteY2" fmla="*/ 7024469 h 7024469"/>
              <a:gd name="connsiteX3" fmla="*/ 0 w 4904937"/>
              <a:gd name="connsiteY3" fmla="*/ 7024469 h 7024469"/>
              <a:gd name="connsiteX4" fmla="*/ 0 w 4904937"/>
              <a:gd name="connsiteY4" fmla="*/ 3448756 h 7024469"/>
              <a:gd name="connsiteX5" fmla="*/ 332932 w 4904937"/>
              <a:gd name="connsiteY5" fmla="*/ 3828806 h 7024469"/>
              <a:gd name="connsiteX6" fmla="*/ 332935 w 4904937"/>
              <a:gd name="connsiteY6" fmla="*/ 56270 h 7024469"/>
              <a:gd name="connsiteX0-1" fmla="*/ 4904937 w 4904937"/>
              <a:gd name="connsiteY0-2" fmla="*/ 0 h 7024469"/>
              <a:gd name="connsiteX1-3" fmla="*/ 1158108 w 4904937"/>
              <a:gd name="connsiteY1-4" fmla="*/ 4702809 h 7024469"/>
              <a:gd name="connsiteX2-5" fmla="*/ 3132406 w 4904937"/>
              <a:gd name="connsiteY2-6" fmla="*/ 7024469 h 7024469"/>
              <a:gd name="connsiteX3-7" fmla="*/ 0 w 4904937"/>
              <a:gd name="connsiteY3-8" fmla="*/ 7024469 h 7024469"/>
              <a:gd name="connsiteX4-9" fmla="*/ 0 w 4904937"/>
              <a:gd name="connsiteY4-10" fmla="*/ 3448756 h 7024469"/>
              <a:gd name="connsiteX5-11" fmla="*/ 332932 w 4904937"/>
              <a:gd name="connsiteY5-12" fmla="*/ 3828806 h 7024469"/>
              <a:gd name="connsiteX6-13" fmla="*/ 332935 w 4904937"/>
              <a:gd name="connsiteY6-14" fmla="*/ 56270 h 7024469"/>
              <a:gd name="connsiteX7" fmla="*/ 4904937 w 4904937"/>
              <a:gd name="connsiteY7" fmla="*/ 0 h 7024469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" y="connsiteY7"/>
              </a:cxn>
            </a:cxnLst>
            <a:rect l="l" t="t" r="r" b="b"/>
            <a:pathLst>
              <a:path w="4904937" h="7024469">
                <a:moveTo>
                  <a:pt x="4904937" y="0"/>
                </a:moveTo>
                <a:lnTo>
                  <a:pt x="1158108" y="4702809"/>
                </a:lnTo>
                <a:lnTo>
                  <a:pt x="3132406" y="7024469"/>
                </a:lnTo>
                <a:lnTo>
                  <a:pt x="0" y="7024469"/>
                </a:lnTo>
                <a:lnTo>
                  <a:pt x="0" y="3448756"/>
                </a:lnTo>
                <a:lnTo>
                  <a:pt x="332932" y="3828806"/>
                </a:lnTo>
                <a:lnTo>
                  <a:pt x="332935" y="56270"/>
                </a:lnTo>
                <a:lnTo>
                  <a:pt x="4904937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-4128281" y="256985"/>
            <a:ext cx="10142499" cy="124341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>
              <a:lnSpc>
                <a:spcPct val="85000"/>
              </a:lnSpc>
            </a:pPr>
            <a:r>
              <a:rPr lang="zh-CN" altLang="en-US" sz="8800" i="1" smtClean="0">
                <a:solidFill>
                  <a:schemeClr val="bg1"/>
                </a:solidFill>
                <a:effectLst>
                  <a:outerShdw blurRad="139700" dist="38100" algn="l" rotWithShape="0">
                    <a:prstClr val="black">
                      <a:alpha val="40000"/>
                    </a:prstClr>
                  </a:outerShdw>
                </a:effectLst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学习目标：</a:t>
            </a:r>
            <a:endParaRPr lang="zh-CN" altLang="en-US" sz="8800" i="1">
              <a:solidFill>
                <a:schemeClr val="bg1"/>
              </a:solidFill>
              <a:effectLst>
                <a:outerShdw blurRad="139700" dist="38100" algn="l" rotWithShape="0">
                  <a:prstClr val="black">
                    <a:alpha val="40000"/>
                  </a:prstClr>
                </a:outerShdw>
              </a:effectLst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49784" y="2464416"/>
            <a:ext cx="9062996" cy="2519541"/>
            <a:chOff x="3453296" y="914255"/>
            <a:chExt cx="9062996" cy="2519541"/>
          </a:xfrm>
        </p:grpSpPr>
        <p:sp>
          <p:nvSpPr>
            <p:cNvPr id="23" name="文本框 22"/>
            <p:cNvSpPr txBox="1"/>
            <p:nvPr/>
          </p:nvSpPr>
          <p:spPr>
            <a:xfrm>
              <a:off x="3453296" y="914255"/>
              <a:ext cx="840386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/>
                  </a:solidFill>
                  <a:effectLst/>
                  <a:latin typeface="专业字体设计服务/WWW.ZTSGC.COM/" panose="02000000000000000000" pitchFamily="2" charset="-122"/>
                  <a:ea typeface="专业字体设计服务/WWW.ZTSGC.COM/" panose="02000000000000000000" pitchFamily="2" charset="-122"/>
                </a:defRPr>
              </a:lvl1pPr>
            </a:lstStyle>
            <a:p>
              <a:r>
                <a:rPr kumimoji="1" lang="en-US" altLang="zh-CN" sz="4000" b="1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1</a:t>
              </a:r>
              <a:r>
                <a:rPr kumimoji="1" lang="zh-CN" altLang="en-US" sz="4000" b="1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、理解氧化还原反应的概念及概念间的联系，理解离子反应发生的条件</a:t>
              </a:r>
              <a:endParaRPr kumimoji="1" lang="en-US" altLang="zh-CN" sz="40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r>
                <a:rPr kumimoji="1" lang="en-US" altLang="zh-CN" sz="4000" b="1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2</a:t>
              </a:r>
              <a:r>
                <a:rPr kumimoji="1" lang="zh-CN" altLang="en-US" sz="4000" b="1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、能够分析情境中离子反应。</a:t>
              </a:r>
              <a:endParaRPr kumimoji="1" lang="zh-CN" altLang="en-US" sz="4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6500314" y="3200439"/>
              <a:ext cx="6015978" cy="233357"/>
            </a:xfrm>
            <a:custGeom>
              <a:gdLst>
                <a:gd name="connsiteX0" fmla="*/ 0 w 3414532"/>
                <a:gd name="connsiteY0" fmla="*/ 0 h 347241"/>
                <a:gd name="connsiteX1" fmla="*/ 358815 w 3414532"/>
                <a:gd name="connsiteY1" fmla="*/ 347241 h 347241"/>
                <a:gd name="connsiteX2" fmla="*/ 3391382 w 3414532"/>
                <a:gd name="connsiteY2" fmla="*/ 347241 h 347241"/>
                <a:gd name="connsiteX3" fmla="*/ 3414532 w 3414532"/>
                <a:gd name="connsiteY3" fmla="*/ 335666 h 347241"/>
                <a:gd name="connsiteX0-1" fmla="*/ 0 w 3251647"/>
                <a:gd name="connsiteY0-2" fmla="*/ 0 h 326233"/>
                <a:gd name="connsiteX1-3" fmla="*/ 195930 w 3251647"/>
                <a:gd name="connsiteY1-4" fmla="*/ 326233 h 326233"/>
                <a:gd name="connsiteX2-5" fmla="*/ 3228497 w 3251647"/>
                <a:gd name="connsiteY2-6" fmla="*/ 326233 h 326233"/>
                <a:gd name="connsiteX3-7" fmla="*/ 3251647 w 3251647"/>
                <a:gd name="connsiteY3-8" fmla="*/ 314658 h 326233"/>
                <a:gd name="connsiteX0-9" fmla="*/ 0 w 3196749"/>
                <a:gd name="connsiteY0-10" fmla="*/ 0 h 245132"/>
                <a:gd name="connsiteX1-11" fmla="*/ 141032 w 3196749"/>
                <a:gd name="connsiteY1-12" fmla="*/ 245132 h 245132"/>
                <a:gd name="connsiteX2-13" fmla="*/ 3173599 w 3196749"/>
                <a:gd name="connsiteY2-14" fmla="*/ 245132 h 245132"/>
                <a:gd name="connsiteX3-15" fmla="*/ 3196749 w 3196749"/>
                <a:gd name="connsiteY3-16" fmla="*/ 233557 h 245132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196749" h="245132">
                  <a:moveTo>
                    <a:pt x="0" y="0"/>
                  </a:moveTo>
                  <a:lnTo>
                    <a:pt x="141032" y="245132"/>
                  </a:lnTo>
                  <a:lnTo>
                    <a:pt x="3173599" y="245132"/>
                  </a:lnTo>
                  <a:lnTo>
                    <a:pt x="3196749" y="233557"/>
                  </a:lnTo>
                </a:path>
              </a:pathLst>
            </a:custGeom>
            <a:noFill/>
            <a:ln>
              <a:solidFill>
                <a:schemeClr val="bg1">
                  <a:alpha val="33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/>
                <a:latin typeface="Code Light" panose="020b0604020202020204" pitchFamily="50" charset="0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</p:cSld>
  <p:clrMapOvr>
    <a:masterClrMapping/>
  </p:clrMapOvr>
  <p:transition spd="slow">
    <p:comb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00" name="文本框 3099"/>
          <p:cNvSpPr txBox="1"/>
          <p:nvPr/>
        </p:nvSpPr>
        <p:spPr>
          <a:xfrm>
            <a:off x="967105" y="506095"/>
            <a:ext cx="9045575" cy="70788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超世纪粗古印" pitchFamily="2" charset="-120"/>
              </a:rPr>
              <a:t>突破离子共存的四大陷阱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超世纪粗古印" pitchFamily="2" charset="-12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7105" y="1600200"/>
            <a:ext cx="654858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b="1" smtClean="0"/>
              <a:t>一、常见的限定条件：</a:t>
            </a:r>
            <a:endParaRPr kumimoji="1" lang="en-US" altLang="zh-CN" sz="3200" b="1" smtClean="0"/>
          </a:p>
          <a:p>
            <a:r>
              <a:rPr kumimoji="1" lang="en-US" altLang="zh-CN" sz="3200" b="1" smtClean="0">
                <a:solidFill>
                  <a:srgbClr val="FF0000"/>
                </a:solidFill>
              </a:rPr>
              <a:t>1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、无色溶液中以下粒子不能存在：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  铜离子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---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蓝色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铁离子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-----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棕黄色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亚铁离子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----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绿色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高锰酸根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-----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紫色</a:t>
            </a:r>
            <a:endParaRPr kumimoji="1" lang="en-US" altLang="zh-CN" sz="3200" b="1" smtClean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0100" y="5033407"/>
            <a:ext cx="8183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>
                <a:solidFill>
                  <a:srgbClr val="FF0000"/>
                </a:solidFill>
              </a:rPr>
              <a:t>2</a:t>
            </a:r>
            <a:r>
              <a:rPr kumimoji="1" lang="zh-CN" altLang="en-US" sz="3200" b="1">
                <a:solidFill>
                  <a:srgbClr val="FF0000"/>
                </a:solidFill>
              </a:rPr>
              <a:t>、常温下</a:t>
            </a:r>
            <a:r>
              <a:rPr kumimoji="1" lang="en-US" altLang="zh-CN" sz="3200" b="1">
                <a:solidFill>
                  <a:srgbClr val="FF0000"/>
                </a:solidFill>
              </a:rPr>
              <a:t>PH=1</a:t>
            </a:r>
            <a:r>
              <a:rPr kumimoji="1" lang="zh-CN" altLang="en-US" sz="3200" b="1">
                <a:solidFill>
                  <a:srgbClr val="FF0000"/>
                </a:solidFill>
              </a:rPr>
              <a:t>  或 </a:t>
            </a:r>
            <a:r>
              <a:rPr kumimoji="1" lang="en-US" altLang="zh-CN" sz="3200" b="1">
                <a:solidFill>
                  <a:srgbClr val="FF0000"/>
                </a:solidFill>
              </a:rPr>
              <a:t>PH=13</a:t>
            </a:r>
            <a:r>
              <a:rPr kumimoji="1" lang="zh-CN" altLang="en-US" sz="3200" b="1">
                <a:solidFill>
                  <a:srgbClr val="FF0000"/>
                </a:solidFill>
              </a:rPr>
              <a:t>  溶液显酸性或碱性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967105" y="1600200"/>
            <a:ext cx="1023429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smtClean="0">
                <a:solidFill>
                  <a:srgbClr val="FF0000"/>
                </a:solidFill>
              </a:rPr>
              <a:t>3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、因发生氧化还原而不能大量共存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endParaRPr kumimoji="1" lang="en-US" altLang="zh-CN" sz="3200" b="1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例如：高锰酸根和草酸根不能共存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方程式：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_________________________________</a:t>
            </a: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只能是氧化性离子和还原性离子不能大量共存，并不是其他离子反应，同时要注意溶液酸碱性的影响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endParaRPr kumimoji="1" lang="en-US" altLang="zh-CN" sz="3200" b="1" smtClean="0">
              <a:solidFill>
                <a:srgbClr val="FF00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35407476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228362" y="1339410"/>
            <a:ext cx="510909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smtClean="0">
                <a:solidFill>
                  <a:srgbClr val="FF0000"/>
                </a:solidFill>
              </a:rPr>
              <a:t>4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、透明的溶液也可有颜色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endParaRPr kumimoji="1" lang="en-US" altLang="zh-CN" sz="3200" b="1" smtClean="0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如生活中的有色透明塑料瓶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透明指的是无沉淀产生</a:t>
            </a:r>
            <a:endParaRPr kumimoji="1"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35103503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00" name="文本框 3099"/>
          <p:cNvSpPr txBox="1"/>
          <p:nvPr/>
        </p:nvSpPr>
        <p:spPr>
          <a:xfrm>
            <a:off x="967105" y="506095"/>
            <a:ext cx="9045575" cy="70788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超世纪粗古印" pitchFamily="2" charset="-120"/>
              </a:rPr>
              <a:t>二、常见的隐含条件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超世纪粗古印" pitchFamily="2" charset="-12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7105" y="1600200"/>
            <a:ext cx="9238426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smtClean="0">
                <a:solidFill>
                  <a:srgbClr val="FF0000"/>
                </a:solidFill>
              </a:rPr>
              <a:t>1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、与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Al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反应放出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H</a:t>
            </a:r>
            <a:r>
              <a:rPr kumimoji="1" lang="en-US" altLang="zh-CN" sz="3200" b="1" baseline="-25000" smtClean="0">
                <a:solidFill>
                  <a:srgbClr val="FF0000"/>
                </a:solidFill>
              </a:rPr>
              <a:t>2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  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: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溶液可以显酸性也可以显碱性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endParaRPr kumimoji="1" lang="en-US" altLang="zh-CN" sz="3200" b="1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写出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Al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与</a:t>
            </a:r>
            <a:r>
              <a:rPr kumimoji="1" lang="en-US" altLang="zh-CN" sz="3200" b="1" err="1" smtClean="0">
                <a:solidFill>
                  <a:srgbClr val="FF0000"/>
                </a:solidFill>
              </a:rPr>
              <a:t>HCl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反应的方程式：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r>
              <a:rPr kumimoji="1" lang="en-US" altLang="zh-CN" sz="3200" b="1" smtClean="0">
                <a:solidFill>
                  <a:srgbClr val="FF0000"/>
                </a:solidFill>
              </a:rPr>
              <a:t>_______________________________________</a:t>
            </a:r>
          </a:p>
          <a:p>
            <a:endParaRPr kumimoji="1" lang="en-US" altLang="zh-CN" sz="3200" b="1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写出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Al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与</a:t>
            </a:r>
            <a:r>
              <a:rPr kumimoji="1" lang="en-US" altLang="zh-CN" sz="3200" b="1" err="1" smtClean="0">
                <a:solidFill>
                  <a:srgbClr val="FF0000"/>
                </a:solidFill>
              </a:rPr>
              <a:t>NaOH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反应的离子方程式：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endParaRPr kumimoji="1" lang="en-US" altLang="zh-CN" sz="3200" b="1">
              <a:solidFill>
                <a:srgbClr val="FF0000"/>
              </a:solidFill>
            </a:endParaRPr>
          </a:p>
          <a:p>
            <a:r>
              <a:rPr kumimoji="1" lang="en-US" altLang="zh-CN" sz="3200" b="1" smtClean="0">
                <a:solidFill>
                  <a:srgbClr val="FF0000"/>
                </a:solidFill>
              </a:rPr>
              <a:t>________________________________________</a:t>
            </a:r>
          </a:p>
          <a:p>
            <a:endParaRPr kumimoji="1" lang="en-US" altLang="zh-CN" sz="3200" b="1" smtClean="0">
              <a:solidFill>
                <a:srgbClr val="FF0000"/>
              </a:solidFill>
            </a:endParaRPr>
          </a:p>
          <a:p>
            <a:endParaRPr kumimoji="1" lang="en-US" altLang="zh-CN" sz="3200" b="1" smtClean="0">
              <a:solidFill>
                <a:srgbClr val="FF0000"/>
              </a:solidFill>
            </a:endParaRPr>
          </a:p>
          <a:p>
            <a:endParaRPr kumimoji="1" lang="en-US" altLang="zh-CN" sz="3200" b="1" smtClean="0">
              <a:solidFill>
                <a:srgbClr val="FF00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2077594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920610" y="1425759"/>
            <a:ext cx="797686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>
                <a:solidFill>
                  <a:srgbClr val="FF0000"/>
                </a:solidFill>
              </a:rPr>
              <a:t>2</a:t>
            </a:r>
            <a:r>
              <a:rPr kumimoji="1" lang="zh-CN" altLang="en-US" sz="3200" b="1">
                <a:solidFill>
                  <a:srgbClr val="FF0000"/>
                </a:solidFill>
              </a:rPr>
              <a:t>、常温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下水电离出的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C</a:t>
            </a:r>
            <a:r>
              <a:rPr kumimoji="1" lang="zh-CN" altLang="en-US" sz="3200" b="1" baseline="-25000" smtClean="0">
                <a:solidFill>
                  <a:srgbClr val="FF0000"/>
                </a:solidFill>
              </a:rPr>
              <a:t>（</a:t>
            </a:r>
            <a:r>
              <a:rPr kumimoji="1" lang="en-US" altLang="zh-CN" sz="3200" b="1" baseline="-25000" smtClean="0">
                <a:solidFill>
                  <a:srgbClr val="FF0000"/>
                </a:solidFill>
              </a:rPr>
              <a:t>H</a:t>
            </a:r>
            <a:r>
              <a:rPr kumimoji="1" lang="en-US" altLang="zh-CN" sz="3200" b="1" baseline="30000">
                <a:solidFill>
                  <a:srgbClr val="FF0000"/>
                </a:solidFill>
              </a:rPr>
              <a:t>+</a:t>
            </a:r>
            <a:r>
              <a:rPr kumimoji="1" lang="zh-CN" altLang="en-US" sz="3200" b="1" baseline="-25000" smtClean="0">
                <a:solidFill>
                  <a:srgbClr val="FF0000"/>
                </a:solidFill>
              </a:rPr>
              <a:t>）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=1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*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10</a:t>
            </a:r>
            <a:r>
              <a:rPr kumimoji="1" lang="en-US" altLang="zh-CN" sz="3200" b="1" baseline="30000" smtClean="0">
                <a:solidFill>
                  <a:srgbClr val="FF0000"/>
                </a:solidFill>
              </a:rPr>
              <a:t>-12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  的溶液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可能显酸性也可能显碱性：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endParaRPr kumimoji="1" lang="en-US" altLang="zh-CN" sz="3200" b="1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例：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请计算出该溶液显酸性的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PH=______</a:t>
            </a:r>
          </a:p>
          <a:p>
            <a:endParaRPr kumimoji="1" lang="en-US" altLang="zh-CN" sz="3200" b="1">
              <a:solidFill>
                <a:srgbClr val="FF0000"/>
              </a:solidFill>
            </a:endParaRPr>
          </a:p>
          <a:p>
            <a:r>
              <a:rPr kumimoji="1" lang="zh-CN" altLang="en-US" sz="3200" b="1">
                <a:solidFill>
                  <a:srgbClr val="FF0000"/>
                </a:solidFill>
              </a:rPr>
              <a:t>请计算出该溶液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显碱性</a:t>
            </a:r>
            <a:r>
              <a:rPr kumimoji="1" lang="zh-CN" altLang="en-US" sz="3200" b="1">
                <a:solidFill>
                  <a:srgbClr val="FF0000"/>
                </a:solidFill>
              </a:rPr>
              <a:t>的</a:t>
            </a:r>
            <a:r>
              <a:rPr kumimoji="1" lang="en-US" altLang="zh-CN" sz="3200" b="1">
                <a:solidFill>
                  <a:srgbClr val="FF0000"/>
                </a:solidFill>
              </a:rPr>
              <a:t>PH=______</a:t>
            </a:r>
          </a:p>
          <a:p>
            <a:endParaRPr kumimoji="1" lang="en-US" altLang="zh-CN" sz="3200" b="1" smtClean="0">
              <a:solidFill>
                <a:srgbClr val="FF00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7566325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00" name="文本框 3099"/>
          <p:cNvSpPr txBox="1"/>
          <p:nvPr/>
        </p:nvSpPr>
        <p:spPr>
          <a:xfrm>
            <a:off x="967105" y="506095"/>
            <a:ext cx="9045575" cy="70788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超世纪粗古印" pitchFamily="2" charset="-120"/>
              </a:rPr>
              <a:t>三、相互促进水解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超世纪粗古印" pitchFamily="2" charset="-12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7105" y="1600200"/>
            <a:ext cx="72539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smtClean="0">
                <a:solidFill>
                  <a:srgbClr val="FF0000"/>
                </a:solidFill>
              </a:rPr>
              <a:t>1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、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NH</a:t>
            </a:r>
            <a:r>
              <a:rPr kumimoji="1" lang="en-US" altLang="zh-CN" sz="3200" b="1" baseline="-25000" smtClean="0">
                <a:solidFill>
                  <a:srgbClr val="FF0000"/>
                </a:solidFill>
              </a:rPr>
              <a:t>4</a:t>
            </a:r>
            <a:r>
              <a:rPr kumimoji="1" lang="en-US" altLang="zh-CN" sz="3200" b="1" baseline="30000" smtClean="0">
                <a:solidFill>
                  <a:srgbClr val="FF0000"/>
                </a:solidFill>
              </a:rPr>
              <a:t>+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和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CH</a:t>
            </a:r>
            <a:r>
              <a:rPr kumimoji="1" lang="en-US" altLang="zh-CN" sz="3200" b="1" baseline="-25000" smtClean="0">
                <a:solidFill>
                  <a:srgbClr val="FF0000"/>
                </a:solidFill>
              </a:rPr>
              <a:t>3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COO</a:t>
            </a:r>
            <a:r>
              <a:rPr kumimoji="1" lang="en-US" altLang="zh-CN" sz="3200" b="1" baseline="30000" smtClean="0">
                <a:solidFill>
                  <a:srgbClr val="FF0000"/>
                </a:solidFill>
              </a:rPr>
              <a:t>-</a:t>
            </a:r>
            <a:r>
              <a:rPr kumimoji="1" lang="zh-CN" altLang="en-US" sz="3200" b="1">
                <a:solidFill>
                  <a:srgbClr val="FF0000"/>
                </a:solidFill>
              </a:rPr>
              <a:t> 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、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CO</a:t>
            </a:r>
            <a:r>
              <a:rPr kumimoji="1" lang="en-US" altLang="zh-CN" sz="3200" b="1" baseline="-25000" smtClean="0">
                <a:solidFill>
                  <a:srgbClr val="FF0000"/>
                </a:solidFill>
              </a:rPr>
              <a:t>3</a:t>
            </a:r>
            <a:r>
              <a:rPr kumimoji="1" lang="en-US" altLang="zh-CN" sz="3200" b="1" baseline="30000" smtClean="0">
                <a:solidFill>
                  <a:srgbClr val="FF0000"/>
                </a:solidFill>
              </a:rPr>
              <a:t>2-</a:t>
            </a: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存在双水解，但促进程度非常小 可共存</a:t>
            </a:r>
            <a:endParaRPr kumimoji="1" lang="en-US" altLang="zh-CN" sz="3200" b="1" smtClean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67105" y="3456067"/>
            <a:ext cx="757130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>
                <a:solidFill>
                  <a:srgbClr val="FF0000"/>
                </a:solidFill>
              </a:rPr>
              <a:t>2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、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Al</a:t>
            </a:r>
            <a:r>
              <a:rPr kumimoji="1" lang="en-US" altLang="zh-CN" sz="3200" b="1" baseline="30000" smtClean="0">
                <a:solidFill>
                  <a:srgbClr val="FF0000"/>
                </a:solidFill>
              </a:rPr>
              <a:t>3+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和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CO</a:t>
            </a:r>
            <a:r>
              <a:rPr kumimoji="1" lang="en-US" altLang="zh-CN" sz="3200" b="1" baseline="-25000" smtClean="0">
                <a:solidFill>
                  <a:srgbClr val="FF0000"/>
                </a:solidFill>
              </a:rPr>
              <a:t>3</a:t>
            </a:r>
            <a:r>
              <a:rPr kumimoji="1" lang="en-US" altLang="zh-CN" sz="3200" b="1" baseline="30000" smtClean="0">
                <a:solidFill>
                  <a:srgbClr val="FF0000"/>
                </a:solidFill>
              </a:rPr>
              <a:t>2-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、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HCO</a:t>
            </a:r>
            <a:r>
              <a:rPr kumimoji="1" lang="en-US" altLang="zh-CN" sz="3200" b="1" baseline="-25000" smtClean="0">
                <a:solidFill>
                  <a:srgbClr val="FF0000"/>
                </a:solidFill>
              </a:rPr>
              <a:t>3</a:t>
            </a:r>
            <a:r>
              <a:rPr kumimoji="1" lang="en-US" altLang="zh-CN" sz="3200" b="1" baseline="30000" smtClean="0">
                <a:solidFill>
                  <a:srgbClr val="FF0000"/>
                </a:solidFill>
              </a:rPr>
              <a:t>-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、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S</a:t>
            </a:r>
            <a:r>
              <a:rPr kumimoji="1" lang="en-US" altLang="zh-CN" sz="3200" b="1" baseline="30000" smtClean="0">
                <a:solidFill>
                  <a:srgbClr val="FF0000"/>
                </a:solidFill>
              </a:rPr>
              <a:t>2-</a:t>
            </a:r>
            <a:r>
              <a:rPr kumimoji="1" lang="zh-CN" altLang="en-US" sz="3200" b="1" smtClean="0">
                <a:solidFill>
                  <a:srgbClr val="FF0000"/>
                </a:solidFill>
              </a:rPr>
              <a:t>、</a:t>
            </a:r>
            <a:r>
              <a:rPr kumimoji="1" lang="en-US" altLang="zh-CN" sz="3200" b="1" smtClean="0">
                <a:solidFill>
                  <a:srgbClr val="FF0000"/>
                </a:solidFill>
              </a:rPr>
              <a:t>HS</a:t>
            </a:r>
            <a:r>
              <a:rPr kumimoji="1" lang="en-US" altLang="zh-CN" sz="3200" b="1" baseline="30000" smtClean="0">
                <a:solidFill>
                  <a:srgbClr val="FF0000"/>
                </a:solidFill>
              </a:rPr>
              <a:t>-</a:t>
            </a: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这几组相互促进水解，但生成沉淀或气体</a:t>
            </a:r>
            <a:endParaRPr kumimoji="1" lang="en-US" altLang="zh-CN" sz="3200" b="1" smtClean="0">
              <a:solidFill>
                <a:srgbClr val="FF0000"/>
              </a:solidFill>
            </a:endParaRPr>
          </a:p>
          <a:p>
            <a:r>
              <a:rPr kumimoji="1" lang="zh-CN" altLang="en-US" sz="3200" b="1" smtClean="0">
                <a:solidFill>
                  <a:srgbClr val="FF0000"/>
                </a:solidFill>
              </a:rPr>
              <a:t>不能大量共存</a:t>
            </a:r>
            <a:endParaRPr kumimoji="1"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5673845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00" name="文本框 3099"/>
          <p:cNvSpPr txBox="1"/>
          <p:nvPr/>
        </p:nvSpPr>
        <p:spPr>
          <a:xfrm>
            <a:off x="967105" y="506095"/>
            <a:ext cx="9045575" cy="70788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超世纪粗古印" pitchFamily="2" charset="-120"/>
              </a:rPr>
              <a:t>四、题干要求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超世纪粗古印" pitchFamily="2" charset="-12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7104" y="1600200"/>
            <a:ext cx="90455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b="1" smtClean="0">
                <a:solidFill>
                  <a:srgbClr val="FF0000"/>
                </a:solidFill>
              </a:rPr>
              <a:t>1</a:t>
            </a:r>
            <a:r>
              <a:rPr kumimoji="1" lang="zh-CN" altLang="en-US" sz="3600" b="1" smtClean="0">
                <a:solidFill>
                  <a:srgbClr val="FF0000"/>
                </a:solidFill>
              </a:rPr>
              <a:t>、一定大量共存</a:t>
            </a:r>
            <a:endParaRPr kumimoji="1" lang="en-US" altLang="zh-CN" sz="3600" b="1" smtClean="0">
              <a:solidFill>
                <a:srgbClr val="FF0000"/>
              </a:solidFill>
            </a:endParaRPr>
          </a:p>
          <a:p>
            <a:r>
              <a:rPr kumimoji="1" lang="zh-CN" altLang="en-US" sz="3600" b="1">
                <a:solidFill>
                  <a:srgbClr val="FF0000"/>
                </a:solidFill>
              </a:rPr>
              <a:t> </a:t>
            </a:r>
            <a:r>
              <a:rPr kumimoji="1" lang="zh-CN" altLang="en-US" sz="3600" b="1" smtClean="0">
                <a:solidFill>
                  <a:srgbClr val="FF0000"/>
                </a:solidFill>
              </a:rPr>
              <a:t>   可能大量共存</a:t>
            </a:r>
            <a:endParaRPr kumimoji="1" lang="en-US" altLang="zh-CN" sz="3600" b="1" smtClean="0">
              <a:solidFill>
                <a:srgbClr val="FF0000"/>
              </a:solidFill>
            </a:endParaRPr>
          </a:p>
          <a:p>
            <a:r>
              <a:rPr kumimoji="1" lang="zh-CN" altLang="en-US" sz="3600" b="1" smtClean="0">
                <a:solidFill>
                  <a:srgbClr val="FF0000"/>
                </a:solidFill>
              </a:rPr>
              <a:t>不能大量共存</a:t>
            </a:r>
            <a:endParaRPr kumimoji="1" lang="en-US" altLang="zh-CN" sz="3600" b="1" smtClean="0">
              <a:solidFill>
                <a:srgbClr val="FF0000"/>
              </a:solidFill>
            </a:endParaRPr>
          </a:p>
          <a:p>
            <a:endParaRPr kumimoji="1" lang="en-US" altLang="zh-CN" sz="3600" b="1">
              <a:solidFill>
                <a:srgbClr val="FF0000"/>
              </a:solidFill>
            </a:endParaRPr>
          </a:p>
          <a:p>
            <a:r>
              <a:rPr kumimoji="1" lang="zh-CN" altLang="en-US" sz="3600" b="1" smtClean="0"/>
              <a:t>注意审清关键字</a:t>
            </a:r>
            <a:endParaRPr kumimoji="1" lang="en-US" altLang="zh-CN" sz="3600" b="1" smtClean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82721644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78970" y="883404"/>
            <a:ext cx="7994496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b="1" smtClean="0"/>
              <a:t>练习</a:t>
            </a:r>
            <a:r>
              <a:rPr kumimoji="1" lang="en-US" altLang="zh-CN" sz="3200" b="1" smtClean="0"/>
              <a:t>1</a:t>
            </a:r>
            <a:r>
              <a:rPr kumimoji="1" lang="zh-CN" altLang="en-US" sz="3200" b="1" smtClean="0"/>
              <a:t>：</a:t>
            </a:r>
            <a:endParaRPr kumimoji="1" lang="en-US" altLang="zh-CN" sz="3200" b="1" smtClean="0"/>
          </a:p>
          <a:p>
            <a:r>
              <a:rPr kumimoji="1" lang="zh-CN" altLang="en-US" sz="3200" b="1" smtClean="0"/>
              <a:t>（</a:t>
            </a:r>
            <a:r>
              <a:rPr kumimoji="1" lang="en-US" altLang="zh-CN" sz="3200" b="1" smtClean="0"/>
              <a:t>2021</a:t>
            </a:r>
            <a:r>
              <a:rPr kumimoji="1" lang="zh-CN" altLang="en-US" sz="3200" b="1" smtClean="0"/>
              <a:t>全国乙卷）下列过程中的化学反应，</a:t>
            </a:r>
            <a:endParaRPr kumimoji="1" lang="en-US" altLang="zh-CN" sz="3200" b="1" smtClean="0"/>
          </a:p>
          <a:p>
            <a:r>
              <a:rPr kumimoji="1" lang="zh-CN" altLang="en-US" sz="3200" b="1" smtClean="0"/>
              <a:t>相应的离子方程式正确的是</a:t>
            </a:r>
            <a:r>
              <a:rPr kumimoji="1" lang="zh-CN" altLang="en-US" sz="3200" b="1" smtClean="0">
                <a:sym typeface="Wingdings"/>
              </a:rPr>
              <a:t>（     ）</a:t>
            </a:r>
            <a:endParaRPr kumimoji="1" lang="en-US" altLang="zh-CN" sz="3200" b="1" smtClean="0">
              <a:sym typeface="Wingdings"/>
            </a:endParaRPr>
          </a:p>
          <a:p>
            <a:r>
              <a:rPr kumimoji="1" lang="en-US" altLang="zh-CN" sz="3200" b="1" smtClean="0">
                <a:sym typeface="Wingdings"/>
              </a:rPr>
              <a:t>A.</a:t>
            </a:r>
            <a:r>
              <a:rPr kumimoji="1" lang="zh-CN" altLang="en-US" sz="3200" b="1" smtClean="0">
                <a:sym typeface="Wingdings"/>
              </a:rPr>
              <a:t>用碳酸钠处理水垢中的硫酸钙：</a:t>
            </a:r>
            <a:endParaRPr kumimoji="1" lang="en-US" altLang="zh-CN" sz="3200" b="1" smtClean="0">
              <a:sym typeface="Wingdings"/>
            </a:endParaRPr>
          </a:p>
          <a:p>
            <a:r>
              <a:rPr kumimoji="1" lang="en-US" altLang="zh-CN" sz="3200" b="1" smtClean="0">
                <a:sym typeface="Wingdings"/>
              </a:rPr>
              <a:t>CO</a:t>
            </a:r>
            <a:r>
              <a:rPr kumimoji="1" lang="en-US" altLang="zh-CN" sz="3200" b="1" baseline="-25000" smtClean="0">
                <a:sym typeface="Wingdings"/>
              </a:rPr>
              <a:t>3</a:t>
            </a:r>
            <a:r>
              <a:rPr kumimoji="1" lang="en-US" altLang="zh-CN" sz="3200" b="1" baseline="30000" smtClean="0">
                <a:sym typeface="Wingdings"/>
              </a:rPr>
              <a:t>2-</a:t>
            </a:r>
            <a:r>
              <a:rPr kumimoji="1" lang="en-US" altLang="zh-CN" sz="3200" b="1" smtClean="0">
                <a:sym typeface="Wingdings"/>
              </a:rPr>
              <a:t>+CaSO</a:t>
            </a:r>
            <a:r>
              <a:rPr kumimoji="1" lang="en-US" altLang="zh-CN" sz="3200" b="1" baseline="-25000">
                <a:sym typeface="Wingdings"/>
              </a:rPr>
              <a:t>4</a:t>
            </a:r>
            <a:r>
              <a:rPr kumimoji="1" lang="en-US" altLang="zh-CN" sz="3200" b="1" smtClean="0">
                <a:sym typeface="Wingdings"/>
              </a:rPr>
              <a:t>===CaCO</a:t>
            </a:r>
            <a:r>
              <a:rPr kumimoji="1" lang="en-US" altLang="zh-CN" sz="3200" b="1" baseline="-25000" smtClean="0">
                <a:sym typeface="Wingdings"/>
              </a:rPr>
              <a:t>3</a:t>
            </a:r>
            <a:r>
              <a:rPr kumimoji="1" lang="en-US" altLang="zh-CN" sz="3200" b="1" smtClean="0">
                <a:sym typeface="Wingdings"/>
              </a:rPr>
              <a:t>+SO</a:t>
            </a:r>
            <a:r>
              <a:rPr kumimoji="1" lang="en-US" altLang="zh-CN" sz="3200" b="1" baseline="-25000" smtClean="0">
                <a:sym typeface="Wingdings"/>
              </a:rPr>
              <a:t>4</a:t>
            </a:r>
            <a:r>
              <a:rPr kumimoji="1" lang="en-US" altLang="zh-CN" sz="3200" b="1" baseline="30000" smtClean="0">
                <a:sym typeface="Wingdings"/>
              </a:rPr>
              <a:t>2-</a:t>
            </a:r>
          </a:p>
          <a:p>
            <a:r>
              <a:rPr kumimoji="1" lang="en-US" altLang="zh-CN" sz="3200" b="1" smtClean="0">
                <a:sym typeface="Wingdings"/>
              </a:rPr>
              <a:t>B.</a:t>
            </a:r>
            <a:r>
              <a:rPr kumimoji="1" lang="zh-CN" altLang="en-US" sz="3200" b="1" smtClean="0">
                <a:sym typeface="Wingdings"/>
              </a:rPr>
              <a:t>过量铁粉加入稀硝酸中：</a:t>
            </a:r>
            <a:endParaRPr kumimoji="1" lang="en-US" altLang="zh-CN" sz="3200" b="1" smtClean="0">
              <a:sym typeface="Wingdings"/>
            </a:endParaRPr>
          </a:p>
          <a:p>
            <a:r>
              <a:rPr kumimoji="1" lang="en-US" altLang="zh-CN" sz="3200" b="1" smtClean="0">
                <a:sym typeface="Wingdings"/>
              </a:rPr>
              <a:t>Fe+4H</a:t>
            </a:r>
            <a:r>
              <a:rPr kumimoji="1" lang="en-US" altLang="zh-CN" sz="3200" b="1" baseline="30000" smtClean="0">
                <a:sym typeface="Wingdings"/>
              </a:rPr>
              <a:t>+</a:t>
            </a:r>
            <a:r>
              <a:rPr kumimoji="1" lang="en-US" altLang="zh-CN" sz="3200" b="1" smtClean="0">
                <a:sym typeface="Wingdings"/>
              </a:rPr>
              <a:t>+NO</a:t>
            </a:r>
            <a:r>
              <a:rPr kumimoji="1" lang="en-US" altLang="zh-CN" sz="3200" b="1" baseline="-25000" smtClean="0">
                <a:sym typeface="Wingdings"/>
              </a:rPr>
              <a:t>3</a:t>
            </a:r>
            <a:r>
              <a:rPr kumimoji="1" lang="en-US" altLang="zh-CN" sz="3200" b="1" baseline="30000" smtClean="0">
                <a:sym typeface="Wingdings"/>
              </a:rPr>
              <a:t>-</a:t>
            </a:r>
            <a:r>
              <a:rPr kumimoji="1" lang="en-US" altLang="zh-CN" sz="3200" b="1" smtClean="0">
                <a:sym typeface="Wingdings"/>
              </a:rPr>
              <a:t>====Fe</a:t>
            </a:r>
            <a:r>
              <a:rPr kumimoji="1" lang="en-US" altLang="zh-CN" sz="3200" b="1" baseline="30000" smtClean="0">
                <a:sym typeface="Wingdings"/>
              </a:rPr>
              <a:t>3+</a:t>
            </a:r>
            <a:r>
              <a:rPr kumimoji="1" lang="en-US" altLang="zh-CN" sz="3200" b="1" smtClean="0">
                <a:sym typeface="Wingdings"/>
              </a:rPr>
              <a:t>+NO+2H</a:t>
            </a:r>
            <a:r>
              <a:rPr kumimoji="1" lang="en-US" altLang="zh-CN" sz="3200" b="1" baseline="-25000" smtClean="0">
                <a:sym typeface="Wingdings"/>
              </a:rPr>
              <a:t>2</a:t>
            </a:r>
            <a:r>
              <a:rPr kumimoji="1" lang="en-US" altLang="zh-CN" sz="3200" b="1" smtClean="0">
                <a:sym typeface="Wingdings"/>
              </a:rPr>
              <a:t>O</a:t>
            </a:r>
          </a:p>
          <a:p>
            <a:r>
              <a:rPr kumimoji="1" lang="en-US" altLang="zh-CN" sz="3200" b="1" smtClean="0"/>
              <a:t>C.</a:t>
            </a:r>
            <a:r>
              <a:rPr kumimoji="1" lang="zh-CN" altLang="en-US" sz="3200" b="1" smtClean="0"/>
              <a:t>硫酸铝中加少量氢氧化钾</a:t>
            </a:r>
            <a:endParaRPr kumimoji="1" lang="en-US" altLang="zh-CN" sz="3200" b="1" smtClean="0"/>
          </a:p>
          <a:p>
            <a:r>
              <a:rPr kumimoji="1" lang="en-US" altLang="zh-CN" sz="3200" b="1" smtClean="0"/>
              <a:t>Al</a:t>
            </a:r>
            <a:r>
              <a:rPr kumimoji="1" lang="en-US" altLang="zh-CN" sz="3200" b="1" baseline="30000" smtClean="0"/>
              <a:t>3+</a:t>
            </a:r>
            <a:r>
              <a:rPr kumimoji="1" lang="en-US" altLang="zh-CN" sz="3200" b="1" smtClean="0"/>
              <a:t>+4OH</a:t>
            </a:r>
            <a:r>
              <a:rPr kumimoji="1" lang="en-US" altLang="zh-CN" sz="3200" b="1" baseline="30000" smtClean="0"/>
              <a:t>-</a:t>
            </a:r>
            <a:r>
              <a:rPr kumimoji="1" lang="en-US" altLang="zh-CN" sz="3200" b="1" smtClean="0"/>
              <a:t>===AlO</a:t>
            </a:r>
            <a:r>
              <a:rPr kumimoji="1" lang="en-US" altLang="zh-CN" sz="3200" b="1" baseline="-25000" smtClean="0"/>
              <a:t>2</a:t>
            </a:r>
            <a:r>
              <a:rPr kumimoji="1" lang="en-US" altLang="zh-CN" sz="3200" b="1" baseline="30000" smtClean="0"/>
              <a:t>-</a:t>
            </a:r>
            <a:r>
              <a:rPr kumimoji="1" lang="en-US" altLang="zh-CN" sz="3200" b="1" smtClean="0"/>
              <a:t>+2H</a:t>
            </a:r>
            <a:r>
              <a:rPr kumimoji="1" lang="en-US" altLang="zh-CN" sz="3200" b="1" baseline="-25000" smtClean="0"/>
              <a:t>2</a:t>
            </a:r>
            <a:r>
              <a:rPr kumimoji="1" lang="en-US" altLang="zh-CN" sz="3200" b="1" smtClean="0"/>
              <a:t>O</a:t>
            </a:r>
          </a:p>
          <a:p>
            <a:r>
              <a:rPr kumimoji="1" lang="en-US" altLang="zh-CN" sz="3200" b="1" smtClean="0"/>
              <a:t>D.</a:t>
            </a:r>
            <a:r>
              <a:rPr kumimoji="1" lang="zh-CN" altLang="en-US" sz="3200" b="1" smtClean="0"/>
              <a:t>氯化铜溶液中通入硫化氢：</a:t>
            </a:r>
            <a:endParaRPr kumimoji="1" lang="en-US" altLang="zh-CN" sz="3200" b="1" smtClean="0"/>
          </a:p>
          <a:p>
            <a:r>
              <a:rPr kumimoji="1" lang="en-US" altLang="zh-CN" sz="3200" b="1" smtClean="0"/>
              <a:t>Cu</a:t>
            </a:r>
            <a:r>
              <a:rPr kumimoji="1" lang="en-US" altLang="zh-CN" sz="3200" b="1" baseline="30000" smtClean="0"/>
              <a:t>2+</a:t>
            </a:r>
            <a:r>
              <a:rPr kumimoji="1" lang="en-US" altLang="zh-CN" sz="3200" b="1" smtClean="0"/>
              <a:t>+S</a:t>
            </a:r>
            <a:r>
              <a:rPr kumimoji="1" lang="en-US" altLang="zh-CN" sz="3200" b="1" baseline="30000" smtClean="0"/>
              <a:t>2-</a:t>
            </a:r>
            <a:r>
              <a:rPr kumimoji="1" lang="en-US" altLang="zh-CN" sz="3200" b="1" smtClean="0"/>
              <a:t>===CuS</a:t>
            </a:r>
            <a:endParaRPr kumimoji="1" lang="zh-CN" altLang="en-US" sz="3200" b="1"/>
          </a:p>
        </p:txBody>
      </p:sp>
      <p:sp>
        <p:nvSpPr>
          <p:cNvPr id="3" name="文本框 2"/>
          <p:cNvSpPr txBox="1"/>
          <p:nvPr/>
        </p:nvSpPr>
        <p:spPr>
          <a:xfrm>
            <a:off x="6152827" y="23247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683821" y="1770748"/>
            <a:ext cx="5613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1"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/>
              </a:rPr>
              <a:t>B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11358936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任意多边形 10"/>
          <p:cNvSpPr/>
          <p:nvPr/>
        </p:nvSpPr>
        <p:spPr>
          <a:xfrm>
            <a:off x="-332936" y="-166469"/>
            <a:ext cx="4904937" cy="7024469"/>
          </a:xfrm>
          <a:custGeom>
            <a:gdLst>
              <a:gd name="connsiteX0" fmla="*/ 4904937 w 4904937"/>
              <a:gd name="connsiteY0" fmla="*/ 0 h 7024469"/>
              <a:gd name="connsiteX1" fmla="*/ 876754 w 4904937"/>
              <a:gd name="connsiteY1" fmla="*/ 4449591 h 7024469"/>
              <a:gd name="connsiteX2" fmla="*/ 3132406 w 4904937"/>
              <a:gd name="connsiteY2" fmla="*/ 7024469 h 7024469"/>
              <a:gd name="connsiteX3" fmla="*/ 0 w 4904937"/>
              <a:gd name="connsiteY3" fmla="*/ 7024469 h 7024469"/>
              <a:gd name="connsiteX4" fmla="*/ 0 w 4904937"/>
              <a:gd name="connsiteY4" fmla="*/ 3448756 h 7024469"/>
              <a:gd name="connsiteX5" fmla="*/ 332932 w 4904937"/>
              <a:gd name="connsiteY5" fmla="*/ 3828806 h 7024469"/>
              <a:gd name="connsiteX6" fmla="*/ 332935 w 4904937"/>
              <a:gd name="connsiteY6" fmla="*/ 56270 h 7024469"/>
              <a:gd name="connsiteX0-1" fmla="*/ 4904937 w 4904937"/>
              <a:gd name="connsiteY0-2" fmla="*/ 0 h 7024469"/>
              <a:gd name="connsiteX1-3" fmla="*/ 1158108 w 4904937"/>
              <a:gd name="connsiteY1-4" fmla="*/ 4702809 h 7024469"/>
              <a:gd name="connsiteX2-5" fmla="*/ 3132406 w 4904937"/>
              <a:gd name="connsiteY2-6" fmla="*/ 7024469 h 7024469"/>
              <a:gd name="connsiteX3-7" fmla="*/ 0 w 4904937"/>
              <a:gd name="connsiteY3-8" fmla="*/ 7024469 h 7024469"/>
              <a:gd name="connsiteX4-9" fmla="*/ 0 w 4904937"/>
              <a:gd name="connsiteY4-10" fmla="*/ 3448756 h 7024469"/>
              <a:gd name="connsiteX5-11" fmla="*/ 332932 w 4904937"/>
              <a:gd name="connsiteY5-12" fmla="*/ 3828806 h 7024469"/>
              <a:gd name="connsiteX6-13" fmla="*/ 332935 w 4904937"/>
              <a:gd name="connsiteY6-14" fmla="*/ 56270 h 7024469"/>
              <a:gd name="connsiteX7" fmla="*/ 4904937 w 4904937"/>
              <a:gd name="connsiteY7" fmla="*/ 0 h 7024469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" y="connsiteY7"/>
              </a:cxn>
            </a:cxnLst>
            <a:rect l="l" t="t" r="r" b="b"/>
            <a:pathLst>
              <a:path w="4904937" h="7024469">
                <a:moveTo>
                  <a:pt x="4904937" y="0"/>
                </a:moveTo>
                <a:lnTo>
                  <a:pt x="1158108" y="4702809"/>
                </a:lnTo>
                <a:lnTo>
                  <a:pt x="3132406" y="7024469"/>
                </a:lnTo>
                <a:lnTo>
                  <a:pt x="0" y="7024469"/>
                </a:lnTo>
                <a:lnTo>
                  <a:pt x="0" y="3448756"/>
                </a:lnTo>
                <a:lnTo>
                  <a:pt x="332932" y="3828806"/>
                </a:lnTo>
                <a:lnTo>
                  <a:pt x="332935" y="56270"/>
                </a:lnTo>
                <a:lnTo>
                  <a:pt x="4904937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-499248" y="687009"/>
            <a:ext cx="10142499" cy="103412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>
              <a:lnSpc>
                <a:spcPct val="85000"/>
              </a:lnSpc>
            </a:pPr>
            <a:r>
              <a:rPr lang="zh-CN" altLang="en-US" sz="7200" i="1" smtClean="0">
                <a:solidFill>
                  <a:schemeClr val="bg1"/>
                </a:solidFill>
                <a:effectLst>
                  <a:outerShdw blurRad="139700" dist="38100" algn="l" rotWithShape="0">
                    <a:prstClr val="black">
                      <a:alpha val="40000"/>
                    </a:prstClr>
                  </a:outerShdw>
                </a:effectLst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掌握常见的离子检验：</a:t>
            </a:r>
            <a:endParaRPr lang="zh-CN" altLang="en-US" sz="7200" i="1">
              <a:solidFill>
                <a:schemeClr val="bg1"/>
              </a:solidFill>
              <a:effectLst>
                <a:outerShdw blurRad="139700" dist="38100" algn="l" rotWithShape="0">
                  <a:prstClr val="black">
                    <a:alpha val="40000"/>
                  </a:prstClr>
                </a:outerShdw>
              </a:effectLst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88272" y="2006444"/>
            <a:ext cx="114642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bg1"/>
                </a:solidFill>
                <a:effectLst/>
                <a:latin typeface="专业字体设计服务/WWW.ZTSGC.COM/" panose="02000000000000000000" pitchFamily="2" charset="-122"/>
                <a:ea typeface="专业字体设计服务/WWW.ZTSGC.COM/" panose="02000000000000000000" pitchFamily="2" charset="-122"/>
              </a:defRPr>
            </a:lvl1pPr>
          </a:lstStyle>
          <a:p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、加入</a:t>
            </a:r>
            <a:r>
              <a:rPr kumimoji="1" lang="en-US" altLang="zh-CN" sz="4400" b="1" err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NaOH:</a:t>
            </a:r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endParaRPr kumimoji="1" lang="en-US" altLang="zh-CN" sz="4400" b="1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</a:t>
            </a:r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产生蓝色沉淀  有</a:t>
            </a:r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Cu</a:t>
            </a:r>
            <a:r>
              <a:rPr kumimoji="1" lang="en-US" altLang="zh-CN" sz="4400" b="1" baseline="300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2+</a:t>
            </a:r>
          </a:p>
          <a:p>
            <a:r>
              <a:rPr kumimoji="1" lang="zh-CN" altLang="en-US" sz="4400" b="1" baseline="300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</a:t>
            </a:r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产生红褐色沉淀 有</a:t>
            </a:r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Fe</a:t>
            </a:r>
            <a:r>
              <a:rPr kumimoji="1" lang="en-US" altLang="zh-CN" sz="4400" b="1" baseline="300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3+</a:t>
            </a:r>
          </a:p>
          <a:p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</a:t>
            </a:r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先产生白色沉淀然后变成灰绿色最后变成红褐色   有</a:t>
            </a:r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Fe</a:t>
            </a:r>
            <a:r>
              <a:rPr kumimoji="1" lang="en-US" altLang="zh-CN" sz="4400" b="1" baseline="300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2+</a:t>
            </a:r>
          </a:p>
          <a:p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</a:t>
            </a:r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微热后有气体产生  有</a:t>
            </a:r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NH</a:t>
            </a:r>
            <a:r>
              <a:rPr kumimoji="1" lang="en-US" altLang="zh-CN" sz="4400" b="1" baseline="-250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</a:t>
            </a:r>
            <a:r>
              <a:rPr kumimoji="1" lang="en-US" altLang="zh-CN" sz="4400" b="1" baseline="300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+</a:t>
            </a:r>
            <a:endParaRPr kumimoji="1" lang="zh-CN" altLang="en-US" sz="4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90233870"/>
      </p:ext>
    </p:extLst>
  </p:cSld>
  <p:clrMapOvr>
    <a:masterClrMapping/>
  </p:clrMapOvr>
  <p:transition spd="slow">
    <p:comb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任意多边形 10"/>
          <p:cNvSpPr/>
          <p:nvPr/>
        </p:nvSpPr>
        <p:spPr>
          <a:xfrm>
            <a:off x="-332936" y="-166469"/>
            <a:ext cx="4904937" cy="7024469"/>
          </a:xfrm>
          <a:custGeom>
            <a:gdLst>
              <a:gd name="connsiteX0" fmla="*/ 4904937 w 4904937"/>
              <a:gd name="connsiteY0" fmla="*/ 0 h 7024469"/>
              <a:gd name="connsiteX1" fmla="*/ 876754 w 4904937"/>
              <a:gd name="connsiteY1" fmla="*/ 4449591 h 7024469"/>
              <a:gd name="connsiteX2" fmla="*/ 3132406 w 4904937"/>
              <a:gd name="connsiteY2" fmla="*/ 7024469 h 7024469"/>
              <a:gd name="connsiteX3" fmla="*/ 0 w 4904937"/>
              <a:gd name="connsiteY3" fmla="*/ 7024469 h 7024469"/>
              <a:gd name="connsiteX4" fmla="*/ 0 w 4904937"/>
              <a:gd name="connsiteY4" fmla="*/ 3448756 h 7024469"/>
              <a:gd name="connsiteX5" fmla="*/ 332932 w 4904937"/>
              <a:gd name="connsiteY5" fmla="*/ 3828806 h 7024469"/>
              <a:gd name="connsiteX6" fmla="*/ 332935 w 4904937"/>
              <a:gd name="connsiteY6" fmla="*/ 56270 h 7024469"/>
              <a:gd name="connsiteX0-1" fmla="*/ 4904937 w 4904937"/>
              <a:gd name="connsiteY0-2" fmla="*/ 0 h 7024469"/>
              <a:gd name="connsiteX1-3" fmla="*/ 1158108 w 4904937"/>
              <a:gd name="connsiteY1-4" fmla="*/ 4702809 h 7024469"/>
              <a:gd name="connsiteX2-5" fmla="*/ 3132406 w 4904937"/>
              <a:gd name="connsiteY2-6" fmla="*/ 7024469 h 7024469"/>
              <a:gd name="connsiteX3-7" fmla="*/ 0 w 4904937"/>
              <a:gd name="connsiteY3-8" fmla="*/ 7024469 h 7024469"/>
              <a:gd name="connsiteX4-9" fmla="*/ 0 w 4904937"/>
              <a:gd name="connsiteY4-10" fmla="*/ 3448756 h 7024469"/>
              <a:gd name="connsiteX5-11" fmla="*/ 332932 w 4904937"/>
              <a:gd name="connsiteY5-12" fmla="*/ 3828806 h 7024469"/>
              <a:gd name="connsiteX6-13" fmla="*/ 332935 w 4904937"/>
              <a:gd name="connsiteY6-14" fmla="*/ 56270 h 7024469"/>
              <a:gd name="connsiteX7" fmla="*/ 4904937 w 4904937"/>
              <a:gd name="connsiteY7" fmla="*/ 0 h 7024469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" y="connsiteY7"/>
              </a:cxn>
            </a:cxnLst>
            <a:rect l="l" t="t" r="r" b="b"/>
            <a:pathLst>
              <a:path w="4904937" h="7024469">
                <a:moveTo>
                  <a:pt x="4904937" y="0"/>
                </a:moveTo>
                <a:lnTo>
                  <a:pt x="1158108" y="4702809"/>
                </a:lnTo>
                <a:lnTo>
                  <a:pt x="3132406" y="7024469"/>
                </a:lnTo>
                <a:lnTo>
                  <a:pt x="0" y="7024469"/>
                </a:lnTo>
                <a:lnTo>
                  <a:pt x="0" y="3448756"/>
                </a:lnTo>
                <a:lnTo>
                  <a:pt x="332932" y="3828806"/>
                </a:lnTo>
                <a:lnTo>
                  <a:pt x="332935" y="56270"/>
                </a:lnTo>
                <a:lnTo>
                  <a:pt x="4904937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-499248" y="687009"/>
            <a:ext cx="10142499" cy="103412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>
              <a:lnSpc>
                <a:spcPct val="85000"/>
              </a:lnSpc>
            </a:pPr>
            <a:r>
              <a:rPr lang="zh-CN" altLang="en-US" sz="7200" i="1" smtClean="0">
                <a:solidFill>
                  <a:schemeClr val="bg1"/>
                </a:solidFill>
                <a:effectLst>
                  <a:outerShdw blurRad="139700" dist="38100" algn="l" rotWithShape="0">
                    <a:prstClr val="black">
                      <a:alpha val="40000"/>
                    </a:prstClr>
                  </a:outerShdw>
                </a:effectLst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掌握常见的离子检验：</a:t>
            </a:r>
            <a:endParaRPr lang="zh-CN" altLang="en-US" sz="7200" i="1">
              <a:solidFill>
                <a:schemeClr val="bg1"/>
              </a:solidFill>
              <a:effectLst>
                <a:outerShdw blurRad="139700" dist="38100" algn="l" rotWithShape="0">
                  <a:prstClr val="black">
                    <a:alpha val="40000"/>
                  </a:prstClr>
                </a:outerShdw>
              </a:effectLst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27758" y="2401640"/>
            <a:ext cx="1146424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bg1"/>
                </a:solidFill>
                <a:effectLst/>
                <a:latin typeface="专业字体设计服务/WWW.ZTSGC.COM/" panose="02000000000000000000" pitchFamily="2" charset="-122"/>
                <a:ea typeface="专业字体设计服务/WWW.ZTSGC.COM/" panose="02000000000000000000" pitchFamily="2" charset="-122"/>
              </a:defRPr>
            </a:lvl1pPr>
          </a:lstStyle>
          <a:p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、加入</a:t>
            </a:r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KSCN</a:t>
            </a:r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endParaRPr kumimoji="1" lang="en-US" altLang="zh-CN" sz="4400" b="1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变为红色：有</a:t>
            </a:r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Fe</a:t>
            </a:r>
            <a:r>
              <a:rPr kumimoji="1" lang="en-US" altLang="zh-CN" sz="4400" b="1" baseline="300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3+</a:t>
            </a:r>
          </a:p>
          <a:p>
            <a:r>
              <a:rPr kumimoji="1" lang="zh-CN" altLang="en-US" sz="4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</a:t>
            </a:r>
            <a:r>
              <a:rPr kumimoji="1" lang="zh-CN" altLang="en-US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溶液无明显变化，加入氯水后变红色，说明含有：</a:t>
            </a:r>
            <a:r>
              <a:rPr kumimoji="1" lang="en-US" altLang="zh-CN" sz="4400" b="1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Fe</a:t>
            </a:r>
            <a:r>
              <a:rPr kumimoji="1" lang="en-US" altLang="zh-CN" sz="4400" b="1" baseline="300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2+</a:t>
            </a:r>
            <a:endParaRPr kumimoji="1" lang="zh-CN" altLang="en-US" sz="4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54309613"/>
      </p:ext>
    </p:extLst>
  </p:cSld>
  <p:clrMapOvr>
    <a:masterClrMapping/>
  </p:clrMapOvr>
  <p:transition spd="slow">
    <p:comb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0" name="文本框 239"/>
          <p:cNvSpPr txBox="1"/>
          <p:nvPr/>
        </p:nvSpPr>
        <p:spPr>
          <a:xfrm>
            <a:off x="224277" y="190895"/>
            <a:ext cx="6546477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smtClean="0">
                <a:solidFill>
                  <a:schemeClr val="bg1"/>
                </a:solidFill>
                <a:latin typeface="楷体_GB2312" charset="0"/>
                <a:ea typeface="华文新魏" panose="02010800040101010101" charset="-122"/>
              </a:rPr>
              <a:t>3</a:t>
            </a:r>
            <a:r>
              <a:rPr lang="zh-CN" altLang="en-US" sz="6000" b="1" smtClean="0">
                <a:solidFill>
                  <a:schemeClr val="bg1"/>
                </a:solidFill>
                <a:latin typeface="楷体_GB2312" charset="0"/>
                <a:ea typeface="华文新魏" panose="02010800040101010101" charset="-122"/>
              </a:rPr>
              <a:t>、沉淀法：</a:t>
            </a:r>
            <a:endParaRPr lang="zh-CN" altLang="en-US" sz="6000" b="1">
              <a:solidFill>
                <a:schemeClr val="bg1"/>
              </a:solidFill>
              <a:latin typeface="楷体_GB2312" charset="0"/>
              <a:ea typeface="华文新魏" panose="02010800040101010101" charset="-122"/>
            </a:endParaRPr>
          </a:p>
        </p:txBody>
      </p:sp>
      <p:sp>
        <p:nvSpPr>
          <p:cNvPr id="69636" name="文本框 69635"/>
          <p:cNvSpPr txBox="1"/>
          <p:nvPr/>
        </p:nvSpPr>
        <p:spPr>
          <a:xfrm>
            <a:off x="585652" y="1454195"/>
            <a:ext cx="11312434" cy="4662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1</a:t>
            </a: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、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CO</a:t>
            </a:r>
            <a:r>
              <a:rPr lang="en-US" altLang="zh-CN" sz="6600" b="1" baseline="-25000" smtClean="0">
                <a:latin typeface="新宋体" panose="02010609030101010101" charset="-122"/>
                <a:ea typeface="新宋体" panose="02010609030101010101" charset="-122"/>
              </a:rPr>
              <a:t>3</a:t>
            </a:r>
            <a:r>
              <a:rPr lang="en-US" altLang="zh-CN" sz="6600" b="1" baseline="30000" smtClean="0">
                <a:latin typeface="新宋体" panose="02010609030101010101" charset="-122"/>
                <a:ea typeface="新宋体" panose="02010609030101010101" charset="-122"/>
              </a:rPr>
              <a:t>2-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:</a:t>
            </a: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加入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BaCl</a:t>
            </a:r>
            <a:r>
              <a:rPr lang="en-US" altLang="zh-CN" sz="6600" b="1" baseline="-25000" smtClean="0">
                <a:latin typeface="新宋体" panose="02010609030101010101" charset="-122"/>
                <a:ea typeface="新宋体" panose="02010609030101010101" charset="-122"/>
              </a:rPr>
              <a:t>2</a:t>
            </a: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溶液后产生白色沉淀，再加入稀盐酸沉淀溶解，并放出无色无味的气体</a:t>
            </a:r>
            <a:endParaRPr lang="en-US" altLang="zh-CN" sz="7200" b="1"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9636" name="文本框 69635"/>
          <p:cNvSpPr txBox="1"/>
          <p:nvPr/>
        </p:nvSpPr>
        <p:spPr>
          <a:xfrm>
            <a:off x="585652" y="1454195"/>
            <a:ext cx="11312434" cy="4662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6600" b="1">
                <a:latin typeface="新宋体" panose="02010609030101010101" charset="-122"/>
                <a:ea typeface="新宋体" panose="02010609030101010101" charset="-122"/>
              </a:rPr>
              <a:t>2</a:t>
            </a: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、</a:t>
            </a:r>
            <a:r>
              <a:rPr lang="en-US" altLang="zh-CN" sz="6600" b="1">
                <a:latin typeface="新宋体" panose="02010609030101010101" charset="-122"/>
                <a:ea typeface="新宋体" panose="02010609030101010101" charset="-122"/>
              </a:rPr>
              <a:t>S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O</a:t>
            </a:r>
            <a:r>
              <a:rPr lang="en-US" altLang="zh-CN" sz="6600" b="1" baseline="-25000" smtClean="0">
                <a:latin typeface="新宋体" panose="02010609030101010101" charset="-122"/>
                <a:ea typeface="新宋体" panose="02010609030101010101" charset="-122"/>
              </a:rPr>
              <a:t>4</a:t>
            </a:r>
            <a:r>
              <a:rPr lang="en-US" altLang="zh-CN" sz="6600" b="1" baseline="30000" smtClean="0">
                <a:latin typeface="新宋体" panose="02010609030101010101" charset="-122"/>
                <a:ea typeface="新宋体" panose="02010609030101010101" charset="-122"/>
              </a:rPr>
              <a:t>2-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:</a:t>
            </a: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加入稀盐酸无沉淀产生，无气体放出，再加入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BaCl</a:t>
            </a:r>
            <a:r>
              <a:rPr lang="en-US" altLang="zh-CN" sz="6600" b="1" baseline="-25000" smtClean="0">
                <a:latin typeface="新宋体" panose="02010609030101010101" charset="-122"/>
                <a:ea typeface="新宋体" panose="02010609030101010101" charset="-122"/>
              </a:rPr>
              <a:t>2</a:t>
            </a: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溶液有白色沉淀产生</a:t>
            </a:r>
            <a:endParaRPr lang="en-US" altLang="zh-CN" sz="7200" b="1"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213922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9636" name="文本框 69635"/>
          <p:cNvSpPr txBox="1"/>
          <p:nvPr/>
        </p:nvSpPr>
        <p:spPr>
          <a:xfrm>
            <a:off x="585652" y="1454195"/>
            <a:ext cx="11312434" cy="4662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3</a:t>
            </a: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、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SO</a:t>
            </a:r>
            <a:r>
              <a:rPr lang="en-US" altLang="zh-CN" sz="6600" b="1" baseline="-25000">
                <a:latin typeface="新宋体" panose="02010609030101010101" charset="-122"/>
                <a:ea typeface="新宋体" panose="02010609030101010101" charset="-122"/>
              </a:rPr>
              <a:t>3</a:t>
            </a:r>
            <a:r>
              <a:rPr lang="en-US" altLang="zh-CN" sz="6600" b="1" baseline="30000" smtClean="0">
                <a:latin typeface="新宋体" panose="02010609030101010101" charset="-122"/>
                <a:ea typeface="新宋体" panose="02010609030101010101" charset="-122"/>
              </a:rPr>
              <a:t>2-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:</a:t>
            </a: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加入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BaCl</a:t>
            </a:r>
            <a:r>
              <a:rPr lang="en-US" altLang="zh-CN" sz="6600" b="1" baseline="-25000" smtClean="0">
                <a:latin typeface="新宋体" panose="02010609030101010101" charset="-122"/>
                <a:ea typeface="新宋体" panose="02010609030101010101" charset="-122"/>
              </a:rPr>
              <a:t>2</a:t>
            </a: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溶液有白色沉淀产生，再加入稀盐酸沉淀溶解，并放出有刺激性气味的气体</a:t>
            </a:r>
            <a:endParaRPr lang="en-US" altLang="zh-CN" sz="7200" b="1"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07592803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9636" name="文本框 69635"/>
          <p:cNvSpPr txBox="1"/>
          <p:nvPr/>
        </p:nvSpPr>
        <p:spPr>
          <a:xfrm>
            <a:off x="585652" y="1454195"/>
            <a:ext cx="11312434" cy="364715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6600" b="1">
                <a:latin typeface="新宋体" panose="02010609030101010101" charset="-122"/>
                <a:ea typeface="新宋体" panose="02010609030101010101" charset="-122"/>
              </a:rPr>
              <a:t>4</a:t>
            </a: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、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Cl</a:t>
            </a:r>
            <a:r>
              <a:rPr lang="en-US" altLang="zh-CN" sz="6600" b="1" baseline="30000" smtClean="0">
                <a:latin typeface="新宋体" panose="02010609030101010101" charset="-122"/>
                <a:ea typeface="新宋体" panose="02010609030101010101" charset="-122"/>
              </a:rPr>
              <a:t>-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:</a:t>
            </a: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加入</a:t>
            </a:r>
            <a:r>
              <a:rPr lang="en-US" altLang="zh-CN" sz="6600" b="1" smtClean="0">
                <a:latin typeface="新宋体" panose="02010609030101010101" charset="-122"/>
                <a:ea typeface="新宋体" panose="02010609030101010101" charset="-122"/>
              </a:rPr>
              <a:t>AgNO</a:t>
            </a:r>
            <a:r>
              <a:rPr lang="en-US" altLang="zh-CN" sz="6600" b="1" baseline="-25000" smtClean="0">
                <a:latin typeface="新宋体" panose="02010609030101010101" charset="-122"/>
                <a:ea typeface="新宋体" panose="02010609030101010101" charset="-122"/>
              </a:rPr>
              <a:t>3</a:t>
            </a:r>
            <a:r>
              <a:rPr lang="zh-CN" altLang="en-US" sz="6600" b="1" smtClean="0">
                <a:latin typeface="新宋体" panose="02010609030101010101" charset="-122"/>
                <a:ea typeface="新宋体" panose="02010609030101010101" charset="-122"/>
              </a:rPr>
              <a:t>溶液生成不溶于稀硝酸的白色沉淀</a:t>
            </a:r>
            <a:endParaRPr lang="en-US" altLang="zh-CN" sz="7200" b="1"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91170143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5345279" y="1374705"/>
            <a:ext cx="7534264" cy="4385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4400"/>
          </a:p>
        </p:txBody>
      </p:sp>
      <p:sp>
        <p:nvSpPr>
          <p:cNvPr id="134" name="文本框 133"/>
          <p:cNvSpPr txBox="1"/>
          <p:nvPr/>
        </p:nvSpPr>
        <p:spPr>
          <a:xfrm>
            <a:off x="2400300" y="530030"/>
            <a:ext cx="72378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smtClean="0">
                <a:solidFill>
                  <a:srgbClr val="6EE8D3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你学会了吗？</a:t>
            </a:r>
            <a:endParaRPr lang="zh-CN" altLang="en-US" sz="8000" b="1">
              <a:solidFill>
                <a:srgbClr val="6EE8D3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8859" y="2745117"/>
            <a:ext cx="1121653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000" b="1" smtClean="0">
                <a:solidFill>
                  <a:schemeClr val="bg1"/>
                </a:solidFill>
              </a:rPr>
              <a:t>练习</a:t>
            </a:r>
            <a:r>
              <a:rPr kumimoji="1" lang="en-US" altLang="zh-CN" sz="4000" b="1" smtClean="0">
                <a:solidFill>
                  <a:schemeClr val="bg1"/>
                </a:solidFill>
              </a:rPr>
              <a:t>1</a:t>
            </a:r>
            <a:r>
              <a:rPr kumimoji="1" lang="zh-CN" altLang="en-US" sz="4000" b="1" smtClean="0">
                <a:solidFill>
                  <a:schemeClr val="bg1"/>
                </a:solidFill>
              </a:rPr>
              <a:t>：写出铜与稀硝酸反应的离子反应方程式：</a:t>
            </a:r>
            <a:endParaRPr kumimoji="1" lang="en-US" altLang="zh-CN" sz="4000" b="1" smtClean="0">
              <a:solidFill>
                <a:schemeClr val="bg1"/>
              </a:solidFill>
            </a:endParaRPr>
          </a:p>
          <a:p>
            <a:endParaRPr kumimoji="1" lang="en-US" altLang="zh-CN" sz="4000" b="1">
              <a:solidFill>
                <a:schemeClr val="bg1"/>
              </a:solidFill>
            </a:endParaRPr>
          </a:p>
          <a:p>
            <a:r>
              <a:rPr kumimoji="1" lang="en-US" altLang="zh-CN" sz="4000" b="1" smtClean="0">
                <a:solidFill>
                  <a:schemeClr val="bg1"/>
                </a:solidFill>
              </a:rPr>
              <a:t>_________________________________________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5345279" y="1374705"/>
            <a:ext cx="7534264" cy="4385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4400"/>
          </a:p>
        </p:txBody>
      </p:sp>
      <p:sp>
        <p:nvSpPr>
          <p:cNvPr id="134" name="文本框 133"/>
          <p:cNvSpPr txBox="1"/>
          <p:nvPr/>
        </p:nvSpPr>
        <p:spPr>
          <a:xfrm>
            <a:off x="2400300" y="530030"/>
            <a:ext cx="72378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smtClean="0">
                <a:solidFill>
                  <a:srgbClr val="6EE8D3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你学会了吗？</a:t>
            </a:r>
            <a:endParaRPr lang="zh-CN" altLang="en-US" sz="8000" b="1">
              <a:solidFill>
                <a:srgbClr val="6EE8D3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8859" y="2745117"/>
            <a:ext cx="109911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000" b="1" smtClean="0">
                <a:solidFill>
                  <a:schemeClr val="bg1"/>
                </a:solidFill>
              </a:rPr>
              <a:t>练习</a:t>
            </a:r>
            <a:r>
              <a:rPr kumimoji="1" lang="en-US" altLang="zh-CN" sz="4000" b="1">
                <a:solidFill>
                  <a:schemeClr val="bg1"/>
                </a:solidFill>
              </a:rPr>
              <a:t>2</a:t>
            </a:r>
            <a:r>
              <a:rPr kumimoji="1" lang="zh-CN" altLang="en-US" sz="4000" b="1" smtClean="0">
                <a:solidFill>
                  <a:schemeClr val="bg1"/>
                </a:solidFill>
              </a:rPr>
              <a:t>：向明矾中加入少量氢氧化钡溶液的离子反应方程式：</a:t>
            </a:r>
            <a:endParaRPr kumimoji="1" lang="en-US" altLang="zh-CN" sz="4000" b="1" smtClean="0">
              <a:solidFill>
                <a:schemeClr val="bg1"/>
              </a:solidFill>
            </a:endParaRPr>
          </a:p>
          <a:p>
            <a:endParaRPr kumimoji="1" lang="en-US" altLang="zh-CN" sz="4000" b="1">
              <a:solidFill>
                <a:schemeClr val="bg1"/>
              </a:solidFill>
            </a:endParaRPr>
          </a:p>
          <a:p>
            <a:r>
              <a:rPr kumimoji="1" lang="en-US" altLang="zh-CN" sz="4000" b="1" smtClean="0">
                <a:solidFill>
                  <a:schemeClr val="bg1"/>
                </a:solidFill>
              </a:rPr>
              <a:t>_________________________________________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21869784"/>
      </p:ext>
    </p:extLst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5345279" y="1374705"/>
            <a:ext cx="7534264" cy="4385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4400"/>
          </a:p>
        </p:txBody>
      </p:sp>
      <p:sp>
        <p:nvSpPr>
          <p:cNvPr id="134" name="文本框 133"/>
          <p:cNvSpPr txBox="1"/>
          <p:nvPr/>
        </p:nvSpPr>
        <p:spPr>
          <a:xfrm>
            <a:off x="692785" y="1059185"/>
            <a:ext cx="1093315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b="1" smtClean="0">
                <a:solidFill>
                  <a:srgbClr val="6EE8D3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小结：</a:t>
            </a:r>
            <a:endParaRPr lang="en-US" altLang="zh-CN" sz="8000" b="1" smtClean="0">
              <a:solidFill>
                <a:srgbClr val="6EE8D3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r>
              <a:rPr lang="en-US" altLang="zh-CN" sz="8000" b="1" smtClean="0">
                <a:solidFill>
                  <a:srgbClr val="6EE8D3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1</a:t>
            </a:r>
            <a:r>
              <a:rPr lang="zh-CN" altLang="en-US" sz="8000" b="1" smtClean="0">
                <a:solidFill>
                  <a:srgbClr val="6EE8D3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、离子共存的四大陷阱</a:t>
            </a:r>
            <a:endParaRPr lang="en-US" altLang="zh-CN" sz="8000" b="1" smtClean="0">
              <a:solidFill>
                <a:srgbClr val="6EE8D3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r>
              <a:rPr lang="en-US" altLang="zh-CN" sz="8000" b="1" smtClean="0">
                <a:solidFill>
                  <a:srgbClr val="6EE8D3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2</a:t>
            </a:r>
            <a:r>
              <a:rPr lang="zh-CN" altLang="en-US" sz="8000" b="1" smtClean="0">
                <a:solidFill>
                  <a:srgbClr val="6EE8D3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、掌握常见的离子检验方法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068"/>
            <a:ext cx="12192000" cy="718718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612810" y="2509462"/>
            <a:ext cx="8966380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8500" spc="60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Meiryo" panose="020b0604030504040204" pitchFamily="34" charset="-128"/>
              </a:rPr>
              <a:t>THANKS</a:t>
            </a:r>
            <a:endParaRPr lang="zh-CN" altLang="en-US" sz="8500" spc="600">
              <a:solidFill>
                <a:schemeClr val="bg1"/>
              </a:solidFill>
              <a:latin typeface="Malgun Gothic" panose="020b0503020000020004" pitchFamily="34" charset="-127"/>
              <a:ea typeface="Meiryo" panose="020b0604030504040204" pitchFamily="34" charset="-128"/>
              <a:cs typeface="Meiryo" panose="020b0604030504040204" pitchFamily="34" charset="-128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900000" y="3847891"/>
            <a:ext cx="4392000" cy="0"/>
          </a:xfrm>
          <a:prstGeom prst="line">
            <a:avLst/>
          </a:prstGeom>
          <a:ln w="31750">
            <a:solidFill>
              <a:schemeClr val="bg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3921816" y="3986788"/>
            <a:ext cx="43483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spc="300" smtClean="0">
                <a:solidFill>
                  <a:schemeClr val="bg1"/>
                </a:solidFill>
                <a:latin typeface="专业字体设计服务/WWW.ZTSGC.COM/" panose="02000000000000000000" pitchFamily="2" charset="-122"/>
                <a:ea typeface="专业字体设计服务/WWW.ZTSGC.COM/" panose="02000000000000000000" pitchFamily="2" charset="-122"/>
              </a:rPr>
              <a:t>For You A Thousand Times Over</a:t>
            </a:r>
            <a:endParaRPr lang="zh-CN" altLang="en-US" sz="1600" spc="300">
              <a:solidFill>
                <a:schemeClr val="bg1"/>
              </a:solidFill>
              <a:latin typeface="专业字体设计服务/WWW.ZTSGC.COM/" panose="02000000000000000000" pitchFamily="2" charset="-122"/>
              <a:ea typeface="专业字体设计服务/WWW.ZTSGC.COM/" panose="02000000000000000000" pitchFamily="2" charset="-122"/>
            </a:endParaRPr>
          </a:p>
        </p:txBody>
      </p:sp>
      <p:pic>
        <p:nvPicPr>
          <p:cNvPr id="1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899900" y="11976100"/>
            <a:ext cx="355600" cy="266700"/>
          </a:xfrm>
          <a:prstGeom prst="cube">
            <a:avLst/>
          </a:prstGeom>
        </p:spPr>
      </p:pic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13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617200" y="11531600"/>
            <a:ext cx="304800" cy="228600"/>
          </a:xfrm>
          <a:prstGeom prst="cube">
            <a:avLst/>
          </a:prstGeom>
        </p:spPr>
      </p:pic>
    </p:spTree>
  </p:cSld>
  <p:clrMapOvr>
    <a:masterClrMapping/>
  </p:clrMapOvr>
  <mc:AlternateContent>
    <mc:Choice xmlns:p15="http://schemas.microsoft.com/office/powerpoint/2012/main" Requires="p15">
      <p:transition spd="slow" p14:dur="2000">
        <p15:prstTrans prst="drape"/>
      </p:transition>
    </mc:Choice>
    <mc:Fallback>
      <p:transition spd="slow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Arial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Arial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85</Paragraphs>
  <Slides>20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40">
      <vt:lpstr>Arial</vt:lpstr>
      <vt:lpstr>DengXian Light</vt:lpstr>
      <vt:lpstr>DengXian</vt:lpstr>
      <vt:lpstr>Calibri Light</vt:lpstr>
      <vt:lpstr>Calibri</vt:lpstr>
      <vt:lpstr>Segoe UI Symbol</vt:lpstr>
      <vt:lpstr>Microsoft JhengHei UI</vt:lpstr>
      <vt:lpstr>华文行楷</vt:lpstr>
      <vt:lpstr>华文楷体</vt:lpstr>
      <vt:lpstr>专业字体设计服务/WWW.ZTSGC.COM/</vt:lpstr>
      <vt:lpstr>楷体</vt:lpstr>
      <vt:lpstr>Code Light</vt:lpstr>
      <vt:lpstr>超世纪粗古印</vt:lpstr>
      <vt:lpstr>Wingdings</vt:lpstr>
      <vt:lpstr>楷体_GB2312</vt:lpstr>
      <vt:lpstr>华文新魏</vt:lpstr>
      <vt:lpstr>新宋体</vt:lpstr>
      <vt:lpstr>Malgun Gothic</vt:lpstr>
      <vt:lpstr>Meiryo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2022-03-01T16:05:49.114</cp:lastPrinted>
  <dcterms:created xsi:type="dcterms:W3CDTF">2022-03-01T16:05:49Z</dcterms:created>
  <dcterms:modified xsi:type="dcterms:W3CDTF">2022-03-01T08:05:49Z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