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4670D3-F6B8-535A-8B21-0CCF87CE55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4EC70F6-B05C-0E26-8137-1F97EB2472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AF34808-A5DF-A12C-531C-FDDD53513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8585CCB-5D6B-C71D-B7CB-86FA586BE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2D94C30-4C21-A8C3-26B0-4E410CFF2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204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06A061-1B03-94BB-84DB-6011A7837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588A6AA-E6D1-4A94-B652-0D9F06D64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54300C8-DD34-71EC-BD31-088034973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9542E2E-BFF3-E719-C4D6-52DE3ACB5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05268F5-CE52-A35A-1867-01B842BF5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626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DDB0FB-DE11-FA9B-64D1-78CE63642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ACDEA01-1881-040F-9300-4A6B31D3B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CFB3DB9-F985-B39F-9B93-0E84114F9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B55CDF3-4D84-26F4-0B86-28F68EC11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8FE94D5-FD8D-6ED9-C1BA-43BAFAF33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2538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3B04CB-7F21-736B-326D-2C62FD08B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01E9512-FBA3-B147-2D22-6A77289D0F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9F1291E-4E42-ADF5-4550-B510B63956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ECC70D9-8CA8-5355-242B-62BC427F9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834C0CE-A4D7-1503-B624-CB76A9D9C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B248BDD-1726-7186-A495-E0AF69282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266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DAE34B-685A-A043-9536-F6130BB53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DB761A4-ED30-DA0E-1D81-AA2D6AD3D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186BDB4-7932-BC72-E504-A632B443B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5901A71-67D5-1976-3B53-2665875736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1E9B9AC-139B-0CE7-B8BA-146B823FEC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BA0A521-B3C5-89D3-2D1F-F9CB08D7F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F12E5B5-8A2D-C338-2A86-1EAF0262E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091695E-5A10-8AE1-0B01-ACB77F5AC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6336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5FCEA7-3CA4-F102-FCFA-F61D39BA2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AC8CA81-CE2F-9908-BBD9-3AB051CB5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FEDCCCA-0728-3530-DF3A-4DE4C98E1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6636493-FBB2-986D-4D71-C1E08F6DC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074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1C62754-0247-04C5-8773-27F89D676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7E52BFD-5062-C809-9CAB-7AB10D21E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3E6D541-BD9E-4349-7748-7E2A966E9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992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1BA7D6-F485-1BB7-2D5E-220ECB95A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ABB66D9-A7F5-1102-232E-F59A8494F5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5C45CD6-DFB1-358E-6DB9-EAEE4D5CDF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190FDA2-BAC0-48F6-0AAC-9DA38C0F0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4C0212C-0872-3BCD-1820-A6A304075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EBF3D51-985F-DAD3-64D1-B24144C3C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457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55D3DE-F819-54C2-4626-E9CE03096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E6F58E2-FE31-018F-697E-DCA935F020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231040C-1DF6-5423-3EAA-BA2E9788D9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02976F0-532F-C8F3-7933-F0393A2F8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CC2A914-F8BE-D308-4CF2-0B7C6059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4497B4A-ECFF-E602-004F-BBBE52440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101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E5190BA-F4D2-9C25-ED6C-20617F4E6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D23D70F-7709-CF8E-8922-D11EF75D3C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DA6E932-3F7E-9500-BBE9-500A25899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C19D96-DE2E-0967-1022-E29D43EF4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B520900-7E43-75E0-FCEA-C3AF24605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500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2BE08C6-36B3-05E1-73D6-B4E1C5B0F1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6A8BC93-1F0E-9135-F90B-F21C4A6B92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35C779C-855E-1EA0-79D3-A84C665C6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9841962-F681-C350-3D7D-0560AC037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EAD9881-931F-BAC9-5255-7EB3D8D93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98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E47D03F-FA65-975D-9A39-B3774DD67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BF489B1-4EEA-494E-972C-762AD6E36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C1D0954-0471-2AC9-963E-FF8B097E56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10B07-E469-4653-8341-6CBE34DC728F}" type="datetimeFigureOut">
              <a:rPr lang="zh-CN" altLang="en-US" smtClean="0"/>
              <a:t>2022/11/15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58F7C2E-6282-6628-B3DD-F828BE6D8B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18A2857-7BB5-07D3-49E2-AC65855C74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90C7F-2E06-4275-9D5A-B8A9DD25BE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370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19019F-4D0A-ADDD-E8B6-0FB03195F1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带电粒子在磁场中的运动</a:t>
            </a:r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03A242B-75EC-0AB9-C985-F11C8BE12F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/>
              <a:t>磁场边界问题分析</a:t>
            </a:r>
          </a:p>
        </p:txBody>
      </p:sp>
    </p:spTree>
    <p:extLst>
      <p:ext uri="{BB962C8B-B14F-4D97-AF65-F5344CB8AC3E}">
        <p14:creationId xmlns:p14="http://schemas.microsoft.com/office/powerpoint/2010/main" val="3023413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981E208B-34BF-B4AB-A406-FB3DA52D4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285" y="3345169"/>
            <a:ext cx="3550529" cy="167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61A903F6-A7B6-704E-9B19-F1595EA77BFE}"/>
              </a:ext>
            </a:extLst>
          </p:cNvPr>
          <p:cNvSpPr txBox="1"/>
          <p:nvPr/>
        </p:nvSpPr>
        <p:spPr>
          <a:xfrm>
            <a:off x="85986" y="0"/>
            <a:ext cx="12106013" cy="2540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2070735" algn="l"/>
              </a:tabLst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6. 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如图所示，在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x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轴上方存在垂直于纸面向里的匀强磁场，磁场的磁感应强度为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，在</a:t>
            </a:r>
            <a:r>
              <a:rPr lang="en-US" altLang="zh-CN" sz="1800" i="1" kern="1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xOy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平面内，从原点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O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处与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x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轴正方向成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θ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角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(0&lt;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θ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&lt;π)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，以速率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发射一个带正电的粒子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重力不计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，则下列说法正确的是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endParaRPr lang="zh-CN" altLang="zh-CN" sz="1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tabLst>
                <a:tab pos="2070735" algn="l"/>
              </a:tabLst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．若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一定，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θ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越大，则粒子离开磁场的位置距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O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点越远</a:t>
            </a:r>
            <a:endParaRPr lang="zh-CN" altLang="zh-CN" sz="1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tabLst>
                <a:tab pos="2070735" algn="l"/>
              </a:tabLst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．若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一定，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θ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越大，则粒子在磁场中运动的时间越短</a:t>
            </a:r>
            <a:endParaRPr lang="zh-CN" altLang="zh-CN" sz="1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tabLst>
                <a:tab pos="2070735" algn="l"/>
              </a:tabLst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．若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θ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一定，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越大，则粒子在磁场中运动的角速度越大</a:t>
            </a:r>
            <a:endParaRPr lang="zh-CN" altLang="zh-CN" sz="1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tabLst>
                <a:tab pos="2070735" algn="l"/>
              </a:tabLst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．若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θ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一定，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越大，则粒子在磁场中运动的时间越短</a:t>
            </a:r>
            <a:endParaRPr lang="zh-CN" altLang="zh-CN" sz="1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CF9D11A4-40F2-2D09-1D33-9A56CCF928B5}"/>
              </a:ext>
            </a:extLst>
          </p:cNvPr>
          <p:cNvGrpSpPr/>
          <p:nvPr/>
        </p:nvGrpSpPr>
        <p:grpSpPr>
          <a:xfrm>
            <a:off x="1951838" y="3126997"/>
            <a:ext cx="2242657" cy="1800000"/>
            <a:chOff x="1951838" y="3126997"/>
            <a:chExt cx="2242657" cy="1800000"/>
          </a:xfrm>
        </p:grpSpPr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48125CB4-C531-A9FC-0461-86E304175B1A}"/>
                </a:ext>
              </a:extLst>
            </p:cNvPr>
            <p:cNvGrpSpPr/>
            <p:nvPr/>
          </p:nvGrpSpPr>
          <p:grpSpPr>
            <a:xfrm>
              <a:off x="1951838" y="3126997"/>
              <a:ext cx="2175545" cy="1800000"/>
              <a:chOff x="1951838" y="3126997"/>
              <a:chExt cx="2175545" cy="1800000"/>
            </a:xfrm>
          </p:grpSpPr>
          <p:sp>
            <p:nvSpPr>
              <p:cNvPr id="6" name="椭圆 5">
                <a:extLst>
                  <a:ext uri="{FF2B5EF4-FFF2-40B4-BE49-F238E27FC236}">
                    <a16:creationId xmlns:a16="http://schemas.microsoft.com/office/drawing/2014/main" id="{151DE75D-314D-7560-DC8C-CFD743C796E1}"/>
                  </a:ext>
                </a:extLst>
              </p:cNvPr>
              <p:cNvSpPr/>
              <p:nvPr/>
            </p:nvSpPr>
            <p:spPr>
              <a:xfrm>
                <a:off x="1951838" y="3126997"/>
                <a:ext cx="1800000" cy="180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8" name="直接箭头连接符 7">
                <a:extLst>
                  <a:ext uri="{FF2B5EF4-FFF2-40B4-BE49-F238E27FC236}">
                    <a16:creationId xmlns:a16="http://schemas.microsoft.com/office/drawing/2014/main" id="{D2CCBF41-43E4-848C-FF24-4A2E764CFBD2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538514" y="3842158"/>
                <a:ext cx="588869" cy="740561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7EB5473D-8430-03FE-C8E0-ACD5AD47E133}"/>
                </a:ext>
              </a:extLst>
            </p:cNvPr>
            <p:cNvSpPr txBox="1"/>
            <p:nvPr/>
          </p:nvSpPr>
          <p:spPr>
            <a:xfrm>
              <a:off x="3892491" y="3497880"/>
              <a:ext cx="30200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BC514023-4040-A75C-4651-F3D7C745BC3F}"/>
              </a:ext>
            </a:extLst>
          </p:cNvPr>
          <p:cNvCxnSpPr/>
          <p:nvPr/>
        </p:nvCxnSpPr>
        <p:spPr>
          <a:xfrm>
            <a:off x="2851838" y="2944536"/>
            <a:ext cx="0" cy="2072081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978E3DE6-B97E-E924-3527-C3DCE4F8E163}"/>
              </a:ext>
            </a:extLst>
          </p:cNvPr>
          <p:cNvCxnSpPr>
            <a:cxnSpLocks/>
          </p:cNvCxnSpPr>
          <p:nvPr/>
        </p:nvCxnSpPr>
        <p:spPr>
          <a:xfrm>
            <a:off x="2851838" y="4026997"/>
            <a:ext cx="686676" cy="585523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01F4D1CE-A836-77A4-2D75-93B9A40D6DCD}"/>
              </a:ext>
            </a:extLst>
          </p:cNvPr>
          <p:cNvCxnSpPr>
            <a:cxnSpLocks/>
          </p:cNvCxnSpPr>
          <p:nvPr/>
        </p:nvCxnSpPr>
        <p:spPr>
          <a:xfrm flipH="1">
            <a:off x="2149264" y="4026997"/>
            <a:ext cx="702573" cy="585523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:a16="http://schemas.microsoft.com/office/drawing/2014/main" id="{D7F29685-4134-6A3C-10A8-C8611F99A204}"/>
              </a:ext>
            </a:extLst>
          </p:cNvPr>
          <p:cNvSpPr txBox="1"/>
          <p:nvPr/>
        </p:nvSpPr>
        <p:spPr>
          <a:xfrm>
            <a:off x="2807497" y="4077261"/>
            <a:ext cx="302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左大括号 23">
            <a:extLst>
              <a:ext uri="{FF2B5EF4-FFF2-40B4-BE49-F238E27FC236}">
                <a16:creationId xmlns:a16="http://schemas.microsoft.com/office/drawing/2014/main" id="{B3AA8650-CEEA-A406-1CB2-F2A02049D90D}"/>
              </a:ext>
            </a:extLst>
          </p:cNvPr>
          <p:cNvSpPr/>
          <p:nvPr/>
        </p:nvSpPr>
        <p:spPr>
          <a:xfrm rot="16200000">
            <a:off x="3148718" y="4331593"/>
            <a:ext cx="99148" cy="680440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45280E01-2D99-A051-6D16-66E4C5328A77}"/>
                  </a:ext>
                </a:extLst>
              </p:cNvPr>
              <p:cNvSpPr txBox="1"/>
              <p:nvPr/>
            </p:nvSpPr>
            <p:spPr>
              <a:xfrm>
                <a:off x="1161054" y="5054033"/>
                <a:ext cx="890874" cy="6271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altLang="zh-CN" sz="24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𝑚𝑣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𝑞𝐵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45280E01-2D99-A051-6D16-66E4C5328A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1054" y="5054033"/>
                <a:ext cx="890874" cy="627159"/>
              </a:xfrm>
              <a:prstGeom prst="rect">
                <a:avLst/>
              </a:prstGeom>
              <a:blipFill>
                <a:blip r:embed="rId3"/>
                <a:stretch>
                  <a:fillRect l="-10204" t="-971" b="-38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id="{58FC2D61-B271-D12D-6BE9-527F9B250AD5}"/>
                  </a:ext>
                </a:extLst>
              </p:cNvPr>
              <p:cNvSpPr txBox="1"/>
              <p:nvPr/>
            </p:nvSpPr>
            <p:spPr>
              <a:xfrm>
                <a:off x="2306660" y="5059213"/>
                <a:ext cx="2890356" cy="6271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dirty="0"/>
                  <a:t>=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rsin</a:t>
                </a:r>
                <a14:m>
                  <m:oMath xmlns:m="http://schemas.openxmlformats.org/officeDocument/2006/math">
                    <m:r>
                      <a:rPr lang="en-US" altLang="zh-CN" sz="2400" i="1" dirty="0">
                        <a:latin typeface="Cambria Math" panose="02040503050406030204" pitchFamily="18" charset="0"/>
                      </a:rPr>
                      <m:t>𝜃</m:t>
                    </m:r>
                    <m:r>
                      <a:rPr lang="en-US" altLang="zh-CN" sz="240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𝑚𝑣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𝑞𝐵</m:t>
                        </m:r>
                      </m:den>
                    </m:f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rsin</a:t>
                </a:r>
                <a14:m>
                  <m:oMath xmlns:m="http://schemas.openxmlformats.org/officeDocument/2006/math">
                    <m:r>
                      <a:rPr lang="en-US" altLang="zh-CN" sz="2400" i="1" dirty="0"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id="{58FC2D61-B271-D12D-6BE9-527F9B250A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6660" y="5059213"/>
                <a:ext cx="2890356" cy="627159"/>
              </a:xfrm>
              <a:prstGeom prst="rect">
                <a:avLst/>
              </a:prstGeom>
              <a:blipFill>
                <a:blip r:embed="rId4"/>
                <a:stretch>
                  <a:fillRect b="-58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37ABD350-D458-BB3C-6D64-4CE4A924D6F0}"/>
                  </a:ext>
                </a:extLst>
              </p:cNvPr>
              <p:cNvSpPr txBox="1"/>
              <p:nvPr/>
            </p:nvSpPr>
            <p:spPr>
              <a:xfrm>
                <a:off x="1060964" y="5821347"/>
                <a:ext cx="1664307" cy="5845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en-US" altLang="zh-CN" sz="24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en-US" altLang="zh-CN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37ABD350-D458-BB3C-6D64-4CE4A924D6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0964" y="5821347"/>
                <a:ext cx="1664307" cy="584584"/>
              </a:xfrm>
              <a:prstGeom prst="rect">
                <a:avLst/>
              </a:prstGeom>
              <a:blipFill>
                <a:blip r:embed="rId5"/>
                <a:stretch>
                  <a:fillRect l="-5495" t="-1042" b="-114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1164E1E3-7197-3FE0-9BAE-1051AB132210}"/>
                  </a:ext>
                </a:extLst>
              </p:cNvPr>
              <p:cNvSpPr txBox="1"/>
              <p:nvPr/>
            </p:nvSpPr>
            <p:spPr>
              <a:xfrm>
                <a:off x="2725271" y="5776367"/>
                <a:ext cx="1664307" cy="6745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altLang="zh-CN" sz="24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zh-CN" altLang="en-US" sz="2400" b="0" i="1" smtClean="0">
                            <a:latin typeface="Cambria Math" panose="02040503050406030204" pitchFamily="18" charset="0"/>
                          </a:rPr>
                          <m:t>𝜃</m:t>
                        </m:r>
                      </m:num>
                      <m:den>
                        <m:r>
                          <a:rPr lang="zh-CN" altLang="en-US" sz="2400" i="1" smtClean="0">
                            <a:latin typeface="Cambria Math" panose="02040503050406030204" pitchFamily="18" charset="0"/>
                          </a:rPr>
                          <m:t>𝜔</m:t>
                        </m:r>
                      </m:den>
                    </m:f>
                  </m:oMath>
                </a14:m>
                <a:r>
                  <a:rPr lang="en-US" altLang="zh-CN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zh-CN" altLang="en-US" sz="2400" b="0" i="1" smtClean="0">
                            <a:latin typeface="Cambria Math" panose="02040503050406030204" pitchFamily="18" charset="0"/>
                          </a:rPr>
                          <m:t>𝜃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𝑞𝐵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1164E1E3-7197-3FE0-9BAE-1051AB1322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5271" y="5776367"/>
                <a:ext cx="1664307" cy="674544"/>
              </a:xfrm>
              <a:prstGeom prst="rect">
                <a:avLst/>
              </a:prstGeom>
              <a:blipFill>
                <a:blip r:embed="rId6"/>
                <a:stretch>
                  <a:fillRect l="-5495" b="-454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文本框 28">
            <a:extLst>
              <a:ext uri="{FF2B5EF4-FFF2-40B4-BE49-F238E27FC236}">
                <a16:creationId xmlns:a16="http://schemas.microsoft.com/office/drawing/2014/main" id="{A5E62452-0EE3-17E7-BAA0-F87636D2D1C5}"/>
              </a:ext>
            </a:extLst>
          </p:cNvPr>
          <p:cNvSpPr txBox="1"/>
          <p:nvPr/>
        </p:nvSpPr>
        <p:spPr>
          <a:xfrm>
            <a:off x="5091953" y="5194206"/>
            <a:ext cx="426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函数的解法：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构建一个任意状态的图；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写出通项方程；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6AC559BD-E5DE-A575-83F7-A7E5FEA6043E}"/>
              </a:ext>
            </a:extLst>
          </p:cNvPr>
          <p:cNvSpPr txBox="1"/>
          <p:nvPr/>
        </p:nvSpPr>
        <p:spPr>
          <a:xfrm>
            <a:off x="6427694" y="1303831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图像的解法：按照要求画几个。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很考验能力！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F634C58D-236B-52C3-0D82-6E45F8607FCA}"/>
              </a:ext>
            </a:extLst>
          </p:cNvPr>
          <p:cNvGrpSpPr/>
          <p:nvPr/>
        </p:nvGrpSpPr>
        <p:grpSpPr>
          <a:xfrm rot="20563391">
            <a:off x="1823188" y="3275197"/>
            <a:ext cx="2242657" cy="1800000"/>
            <a:chOff x="1951838" y="3126997"/>
            <a:chExt cx="2242657" cy="1800000"/>
          </a:xfrm>
        </p:grpSpPr>
        <p:grpSp>
          <p:nvGrpSpPr>
            <p:cNvPr id="1024" name="组合 1023">
              <a:extLst>
                <a:ext uri="{FF2B5EF4-FFF2-40B4-BE49-F238E27FC236}">
                  <a16:creationId xmlns:a16="http://schemas.microsoft.com/office/drawing/2014/main" id="{1A3F486A-44CB-56A2-D042-B48F7E28528E}"/>
                </a:ext>
              </a:extLst>
            </p:cNvPr>
            <p:cNvGrpSpPr/>
            <p:nvPr/>
          </p:nvGrpSpPr>
          <p:grpSpPr>
            <a:xfrm>
              <a:off x="1951838" y="3126997"/>
              <a:ext cx="2175545" cy="1800000"/>
              <a:chOff x="1951838" y="3126997"/>
              <a:chExt cx="2175545" cy="1800000"/>
            </a:xfrm>
          </p:grpSpPr>
          <p:sp>
            <p:nvSpPr>
              <p:cNvPr id="1027" name="椭圆 1026">
                <a:extLst>
                  <a:ext uri="{FF2B5EF4-FFF2-40B4-BE49-F238E27FC236}">
                    <a16:creationId xmlns:a16="http://schemas.microsoft.com/office/drawing/2014/main" id="{1CEEA28F-7476-D7DE-1004-CDB972615E84}"/>
                  </a:ext>
                </a:extLst>
              </p:cNvPr>
              <p:cNvSpPr/>
              <p:nvPr/>
            </p:nvSpPr>
            <p:spPr>
              <a:xfrm>
                <a:off x="1951838" y="3126997"/>
                <a:ext cx="1800000" cy="1800000"/>
              </a:xfrm>
              <a:prstGeom prst="ellipse">
                <a:avLst/>
              </a:prstGeom>
              <a:noFill/>
              <a:ln>
                <a:solidFill>
                  <a:srgbClr val="0070C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28" name="直接箭头连接符 1027">
                <a:extLst>
                  <a:ext uri="{FF2B5EF4-FFF2-40B4-BE49-F238E27FC236}">
                    <a16:creationId xmlns:a16="http://schemas.microsoft.com/office/drawing/2014/main" id="{CB57130A-F4CB-7A4C-5637-09EA5169589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538514" y="3842158"/>
                <a:ext cx="588869" cy="740561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25" name="文本框 1024">
              <a:extLst>
                <a:ext uri="{FF2B5EF4-FFF2-40B4-BE49-F238E27FC236}">
                  <a16:creationId xmlns:a16="http://schemas.microsoft.com/office/drawing/2014/main" id="{401F0248-3E51-DD63-EDDE-DC2721696E4C}"/>
                </a:ext>
              </a:extLst>
            </p:cNvPr>
            <p:cNvSpPr txBox="1"/>
            <p:nvPr/>
          </p:nvSpPr>
          <p:spPr>
            <a:xfrm>
              <a:off x="3892491" y="3497880"/>
              <a:ext cx="30200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29" name="组合 1028">
            <a:extLst>
              <a:ext uri="{FF2B5EF4-FFF2-40B4-BE49-F238E27FC236}">
                <a16:creationId xmlns:a16="http://schemas.microsoft.com/office/drawing/2014/main" id="{A300CDCB-F5FA-B16E-C571-64957F169C89}"/>
              </a:ext>
            </a:extLst>
          </p:cNvPr>
          <p:cNvGrpSpPr/>
          <p:nvPr/>
        </p:nvGrpSpPr>
        <p:grpSpPr>
          <a:xfrm rot="19207399">
            <a:off x="1711517" y="3602464"/>
            <a:ext cx="2242657" cy="1800000"/>
            <a:chOff x="1951838" y="3126997"/>
            <a:chExt cx="2242657" cy="1800000"/>
          </a:xfrm>
        </p:grpSpPr>
        <p:grpSp>
          <p:nvGrpSpPr>
            <p:cNvPr id="1030" name="组合 1029">
              <a:extLst>
                <a:ext uri="{FF2B5EF4-FFF2-40B4-BE49-F238E27FC236}">
                  <a16:creationId xmlns:a16="http://schemas.microsoft.com/office/drawing/2014/main" id="{F05F263D-6FD6-8967-B41B-F8160847AD24}"/>
                </a:ext>
              </a:extLst>
            </p:cNvPr>
            <p:cNvGrpSpPr/>
            <p:nvPr/>
          </p:nvGrpSpPr>
          <p:grpSpPr>
            <a:xfrm>
              <a:off x="1951838" y="3126997"/>
              <a:ext cx="2175545" cy="1800000"/>
              <a:chOff x="1951838" y="3126997"/>
              <a:chExt cx="2175545" cy="1800000"/>
            </a:xfrm>
          </p:grpSpPr>
          <p:sp>
            <p:nvSpPr>
              <p:cNvPr id="1032" name="椭圆 1031">
                <a:extLst>
                  <a:ext uri="{FF2B5EF4-FFF2-40B4-BE49-F238E27FC236}">
                    <a16:creationId xmlns:a16="http://schemas.microsoft.com/office/drawing/2014/main" id="{9E0D1DAC-7077-E4C1-CE87-A261909B94C7}"/>
                  </a:ext>
                </a:extLst>
              </p:cNvPr>
              <p:cNvSpPr/>
              <p:nvPr/>
            </p:nvSpPr>
            <p:spPr>
              <a:xfrm>
                <a:off x="1951838" y="3126997"/>
                <a:ext cx="1800000" cy="1800000"/>
              </a:xfrm>
              <a:prstGeom prst="ellipse">
                <a:avLst/>
              </a:prstGeom>
              <a:noFill/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33" name="直接箭头连接符 1032">
                <a:extLst>
                  <a:ext uri="{FF2B5EF4-FFF2-40B4-BE49-F238E27FC236}">
                    <a16:creationId xmlns:a16="http://schemas.microsoft.com/office/drawing/2014/main" id="{FC8AA29D-28DC-6D00-EE29-FE4C2EAFC44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538514" y="3842158"/>
                <a:ext cx="588869" cy="740561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31" name="文本框 1030">
              <a:extLst>
                <a:ext uri="{FF2B5EF4-FFF2-40B4-BE49-F238E27FC236}">
                  <a16:creationId xmlns:a16="http://schemas.microsoft.com/office/drawing/2014/main" id="{FEC40BC8-1778-07E8-ACA6-7E0CC488B44F}"/>
                </a:ext>
              </a:extLst>
            </p:cNvPr>
            <p:cNvSpPr txBox="1"/>
            <p:nvPr/>
          </p:nvSpPr>
          <p:spPr>
            <a:xfrm>
              <a:off x="3892491" y="3497880"/>
              <a:ext cx="30200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34" name="组合 1033">
            <a:extLst>
              <a:ext uri="{FF2B5EF4-FFF2-40B4-BE49-F238E27FC236}">
                <a16:creationId xmlns:a16="http://schemas.microsoft.com/office/drawing/2014/main" id="{0FCBAAAB-BFFB-13AA-B0EF-457CF49A0C25}"/>
              </a:ext>
            </a:extLst>
          </p:cNvPr>
          <p:cNvGrpSpPr/>
          <p:nvPr/>
        </p:nvGrpSpPr>
        <p:grpSpPr>
          <a:xfrm rot="16697962">
            <a:off x="1790675" y="4084165"/>
            <a:ext cx="2242657" cy="1800000"/>
            <a:chOff x="1951838" y="3126997"/>
            <a:chExt cx="2242657" cy="1800000"/>
          </a:xfrm>
        </p:grpSpPr>
        <p:grpSp>
          <p:nvGrpSpPr>
            <p:cNvPr id="1035" name="组合 1034">
              <a:extLst>
                <a:ext uri="{FF2B5EF4-FFF2-40B4-BE49-F238E27FC236}">
                  <a16:creationId xmlns:a16="http://schemas.microsoft.com/office/drawing/2014/main" id="{25BA1875-955C-2F0D-C363-A26A39B16F07}"/>
                </a:ext>
              </a:extLst>
            </p:cNvPr>
            <p:cNvGrpSpPr/>
            <p:nvPr/>
          </p:nvGrpSpPr>
          <p:grpSpPr>
            <a:xfrm>
              <a:off x="1951838" y="3126997"/>
              <a:ext cx="2175545" cy="1800000"/>
              <a:chOff x="1951838" y="3126997"/>
              <a:chExt cx="2175545" cy="1800000"/>
            </a:xfrm>
          </p:grpSpPr>
          <p:sp>
            <p:nvSpPr>
              <p:cNvPr id="1037" name="椭圆 1036">
                <a:extLst>
                  <a:ext uri="{FF2B5EF4-FFF2-40B4-BE49-F238E27FC236}">
                    <a16:creationId xmlns:a16="http://schemas.microsoft.com/office/drawing/2014/main" id="{A5415939-08C1-C5BA-AC47-24788C5802C6}"/>
                  </a:ext>
                </a:extLst>
              </p:cNvPr>
              <p:cNvSpPr/>
              <p:nvPr/>
            </p:nvSpPr>
            <p:spPr>
              <a:xfrm>
                <a:off x="1951838" y="3126997"/>
                <a:ext cx="1800000" cy="1800000"/>
              </a:xfrm>
              <a:prstGeom prst="ellipse">
                <a:avLst/>
              </a:prstGeom>
              <a:noFill/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38" name="直接箭头连接符 1037">
                <a:extLst>
                  <a:ext uri="{FF2B5EF4-FFF2-40B4-BE49-F238E27FC236}">
                    <a16:creationId xmlns:a16="http://schemas.microsoft.com/office/drawing/2014/main" id="{DCC3FADE-4F55-AC4A-7D21-22CB87A8EFA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538514" y="3842158"/>
                <a:ext cx="588869" cy="740561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36" name="文本框 1035">
              <a:extLst>
                <a:ext uri="{FF2B5EF4-FFF2-40B4-BE49-F238E27FC236}">
                  <a16:creationId xmlns:a16="http://schemas.microsoft.com/office/drawing/2014/main" id="{FF016D79-49A1-49D9-4A69-1BEB6D3EF645}"/>
                </a:ext>
              </a:extLst>
            </p:cNvPr>
            <p:cNvSpPr txBox="1"/>
            <p:nvPr/>
          </p:nvSpPr>
          <p:spPr>
            <a:xfrm>
              <a:off x="3892491" y="3497880"/>
              <a:ext cx="30200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039" name="文本框 1038">
            <a:extLst>
              <a:ext uri="{FF2B5EF4-FFF2-40B4-BE49-F238E27FC236}">
                <a16:creationId xmlns:a16="http://schemas.microsoft.com/office/drawing/2014/main" id="{18744032-E86B-8D89-6428-3FE529CDDEE3}"/>
              </a:ext>
            </a:extLst>
          </p:cNvPr>
          <p:cNvSpPr txBox="1"/>
          <p:nvPr/>
        </p:nvSpPr>
        <p:spPr>
          <a:xfrm>
            <a:off x="746455" y="2414455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类型积累：单直边界，定大圆，定点入射（出射）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046" name="组合 1045">
            <a:extLst>
              <a:ext uri="{FF2B5EF4-FFF2-40B4-BE49-F238E27FC236}">
                <a16:creationId xmlns:a16="http://schemas.microsoft.com/office/drawing/2014/main" id="{A7B958EE-4452-2F87-A03A-26A58A5F95F9}"/>
              </a:ext>
            </a:extLst>
          </p:cNvPr>
          <p:cNvGrpSpPr/>
          <p:nvPr/>
        </p:nvGrpSpPr>
        <p:grpSpPr>
          <a:xfrm>
            <a:off x="7034980" y="3177261"/>
            <a:ext cx="3550529" cy="1876772"/>
            <a:chOff x="6607720" y="3177261"/>
            <a:chExt cx="3550529" cy="1876772"/>
          </a:xfrm>
        </p:grpSpPr>
        <p:pic>
          <p:nvPicPr>
            <p:cNvPr id="1040" name="Picture 2">
              <a:extLst>
                <a:ext uri="{FF2B5EF4-FFF2-40B4-BE49-F238E27FC236}">
                  <a16:creationId xmlns:a16="http://schemas.microsoft.com/office/drawing/2014/main" id="{EF7C52E6-0540-CD23-85CA-2E0D94594B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7720" y="3382585"/>
              <a:ext cx="3550529" cy="16714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041" name="组合 1040">
              <a:extLst>
                <a:ext uri="{FF2B5EF4-FFF2-40B4-BE49-F238E27FC236}">
                  <a16:creationId xmlns:a16="http://schemas.microsoft.com/office/drawing/2014/main" id="{0710680F-DE25-693A-5747-20324830433E}"/>
                </a:ext>
              </a:extLst>
            </p:cNvPr>
            <p:cNvGrpSpPr/>
            <p:nvPr/>
          </p:nvGrpSpPr>
          <p:grpSpPr>
            <a:xfrm>
              <a:off x="6670375" y="3177261"/>
              <a:ext cx="2242657" cy="1800000"/>
              <a:chOff x="1951838" y="3126997"/>
              <a:chExt cx="2242657" cy="1800000"/>
            </a:xfrm>
          </p:grpSpPr>
          <p:grpSp>
            <p:nvGrpSpPr>
              <p:cNvPr id="1042" name="组合 1041">
                <a:extLst>
                  <a:ext uri="{FF2B5EF4-FFF2-40B4-BE49-F238E27FC236}">
                    <a16:creationId xmlns:a16="http://schemas.microsoft.com/office/drawing/2014/main" id="{BE5A13F6-4724-116B-9A8F-D1BA0FC12E68}"/>
                  </a:ext>
                </a:extLst>
              </p:cNvPr>
              <p:cNvGrpSpPr/>
              <p:nvPr/>
            </p:nvGrpSpPr>
            <p:grpSpPr>
              <a:xfrm>
                <a:off x="1951838" y="3126997"/>
                <a:ext cx="2175545" cy="1800000"/>
                <a:chOff x="1951838" y="3126997"/>
                <a:chExt cx="2175545" cy="1800000"/>
              </a:xfrm>
            </p:grpSpPr>
            <p:sp>
              <p:nvSpPr>
                <p:cNvPr id="1044" name="椭圆 1043">
                  <a:extLst>
                    <a:ext uri="{FF2B5EF4-FFF2-40B4-BE49-F238E27FC236}">
                      <a16:creationId xmlns:a16="http://schemas.microsoft.com/office/drawing/2014/main" id="{B531A1B6-343A-8D95-8ECE-FCB92C8A6FA7}"/>
                    </a:ext>
                  </a:extLst>
                </p:cNvPr>
                <p:cNvSpPr/>
                <p:nvPr/>
              </p:nvSpPr>
              <p:spPr>
                <a:xfrm>
                  <a:off x="1951838" y="3126997"/>
                  <a:ext cx="1800000" cy="1800000"/>
                </a:xfrm>
                <a:prstGeom prst="ellipse">
                  <a:avLst/>
                </a:prstGeom>
                <a:noFill/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045" name="直接箭头连接符 1044">
                  <a:extLst>
                    <a:ext uri="{FF2B5EF4-FFF2-40B4-BE49-F238E27FC236}">
                      <a16:creationId xmlns:a16="http://schemas.microsoft.com/office/drawing/2014/main" id="{FE61FD81-27E1-88BA-5AE2-4A48B074E41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3538514" y="3842158"/>
                  <a:ext cx="588869" cy="740561"/>
                </a:xfrm>
                <a:prstGeom prst="straightConnector1">
                  <a:avLst/>
                </a:prstGeom>
                <a:ln w="28575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43" name="文本框 1042">
                <a:extLst>
                  <a:ext uri="{FF2B5EF4-FFF2-40B4-BE49-F238E27FC236}">
                    <a16:creationId xmlns:a16="http://schemas.microsoft.com/office/drawing/2014/main" id="{1BF8903E-C620-02B0-BD77-2B6292A11D28}"/>
                  </a:ext>
                </a:extLst>
              </p:cNvPr>
              <p:cNvSpPr txBox="1"/>
              <p:nvPr/>
            </p:nvSpPr>
            <p:spPr>
              <a:xfrm>
                <a:off x="3892491" y="3497880"/>
                <a:ext cx="3020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047" name="椭圆 1046">
            <a:extLst>
              <a:ext uri="{FF2B5EF4-FFF2-40B4-BE49-F238E27FC236}">
                <a16:creationId xmlns:a16="http://schemas.microsoft.com/office/drawing/2014/main" id="{F4474362-41F0-5C32-A209-EF88301F6C4C}"/>
              </a:ext>
            </a:extLst>
          </p:cNvPr>
          <p:cNvSpPr/>
          <p:nvPr/>
        </p:nvSpPr>
        <p:spPr>
          <a:xfrm>
            <a:off x="7702205" y="3798204"/>
            <a:ext cx="1080000" cy="1080000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" name="椭圆 1047">
            <a:extLst>
              <a:ext uri="{FF2B5EF4-FFF2-40B4-BE49-F238E27FC236}">
                <a16:creationId xmlns:a16="http://schemas.microsoft.com/office/drawing/2014/main" id="{1D306419-E225-58DE-5317-ECAF46EB81AB}"/>
              </a:ext>
            </a:extLst>
          </p:cNvPr>
          <p:cNvSpPr/>
          <p:nvPr/>
        </p:nvSpPr>
        <p:spPr>
          <a:xfrm>
            <a:off x="6765045" y="2879545"/>
            <a:ext cx="2160000" cy="2160000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49" name="直接连接符 1048">
            <a:extLst>
              <a:ext uri="{FF2B5EF4-FFF2-40B4-BE49-F238E27FC236}">
                <a16:creationId xmlns:a16="http://schemas.microsoft.com/office/drawing/2014/main" id="{45674088-5F55-8425-C38E-17F6B0D0C622}"/>
              </a:ext>
            </a:extLst>
          </p:cNvPr>
          <p:cNvCxnSpPr>
            <a:cxnSpLocks/>
          </p:cNvCxnSpPr>
          <p:nvPr/>
        </p:nvCxnSpPr>
        <p:spPr>
          <a:xfrm>
            <a:off x="6984392" y="3336931"/>
            <a:ext cx="1699919" cy="1293658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3" name="直接连接符 1052">
            <a:extLst>
              <a:ext uri="{FF2B5EF4-FFF2-40B4-BE49-F238E27FC236}">
                <a16:creationId xmlns:a16="http://schemas.microsoft.com/office/drawing/2014/main" id="{68703C4B-491E-2283-AA34-FDF8ED97DEC5}"/>
              </a:ext>
            </a:extLst>
          </p:cNvPr>
          <p:cNvCxnSpPr>
            <a:cxnSpLocks/>
          </p:cNvCxnSpPr>
          <p:nvPr/>
        </p:nvCxnSpPr>
        <p:spPr>
          <a:xfrm>
            <a:off x="7827213" y="2816563"/>
            <a:ext cx="0" cy="2285963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7" name="直接连接符 1056">
            <a:extLst>
              <a:ext uri="{FF2B5EF4-FFF2-40B4-BE49-F238E27FC236}">
                <a16:creationId xmlns:a16="http://schemas.microsoft.com/office/drawing/2014/main" id="{1B1018FD-60D7-6230-3886-D64FF9616FA7}"/>
              </a:ext>
            </a:extLst>
          </p:cNvPr>
          <p:cNvCxnSpPr>
            <a:cxnSpLocks/>
            <a:stCxn id="1047" idx="1"/>
          </p:cNvCxnSpPr>
          <p:nvPr/>
        </p:nvCxnSpPr>
        <p:spPr>
          <a:xfrm flipH="1">
            <a:off x="6994986" y="3956366"/>
            <a:ext cx="865381" cy="656154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62" name="组合 1061">
            <a:extLst>
              <a:ext uri="{FF2B5EF4-FFF2-40B4-BE49-F238E27FC236}">
                <a16:creationId xmlns:a16="http://schemas.microsoft.com/office/drawing/2014/main" id="{87B3A6A4-A820-65E0-5B1E-98B8B395C421}"/>
              </a:ext>
            </a:extLst>
          </p:cNvPr>
          <p:cNvGrpSpPr/>
          <p:nvPr/>
        </p:nvGrpSpPr>
        <p:grpSpPr>
          <a:xfrm>
            <a:off x="6983650" y="4603907"/>
            <a:ext cx="734979" cy="1138757"/>
            <a:chOff x="1463380" y="3511760"/>
            <a:chExt cx="734979" cy="1138757"/>
          </a:xfrm>
        </p:grpSpPr>
        <p:cxnSp>
          <p:nvCxnSpPr>
            <p:cNvPr id="1066" name="直接箭头连接符 1065">
              <a:extLst>
                <a:ext uri="{FF2B5EF4-FFF2-40B4-BE49-F238E27FC236}">
                  <a16:creationId xmlns:a16="http://schemas.microsoft.com/office/drawing/2014/main" id="{E17E67F4-FD27-57F0-E2E8-8C8BE6E2F356}"/>
                </a:ext>
              </a:extLst>
            </p:cNvPr>
            <p:cNvCxnSpPr>
              <a:cxnSpLocks/>
            </p:cNvCxnSpPr>
            <p:nvPr/>
          </p:nvCxnSpPr>
          <p:spPr>
            <a:xfrm>
              <a:off x="1463380" y="3511760"/>
              <a:ext cx="734979" cy="94713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4" name="文本框 1063">
              <a:extLst>
                <a:ext uri="{FF2B5EF4-FFF2-40B4-BE49-F238E27FC236}">
                  <a16:creationId xmlns:a16="http://schemas.microsoft.com/office/drawing/2014/main" id="{1D3AE017-2494-A844-2031-954FDE09ED11}"/>
                </a:ext>
              </a:extLst>
            </p:cNvPr>
            <p:cNvSpPr txBox="1"/>
            <p:nvPr/>
          </p:nvSpPr>
          <p:spPr>
            <a:xfrm>
              <a:off x="1705283" y="4188852"/>
              <a:ext cx="30200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1070" name="直接连接符 1069">
            <a:extLst>
              <a:ext uri="{FF2B5EF4-FFF2-40B4-BE49-F238E27FC236}">
                <a16:creationId xmlns:a16="http://schemas.microsoft.com/office/drawing/2014/main" id="{ACF16EE6-F241-032B-3A98-AFBAEE055414}"/>
              </a:ext>
            </a:extLst>
          </p:cNvPr>
          <p:cNvCxnSpPr>
            <a:cxnSpLocks/>
          </p:cNvCxnSpPr>
          <p:nvPr/>
        </p:nvCxnSpPr>
        <p:spPr>
          <a:xfrm>
            <a:off x="8016589" y="2995036"/>
            <a:ext cx="0" cy="2285963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6" name="组合 1075">
            <a:extLst>
              <a:ext uri="{FF2B5EF4-FFF2-40B4-BE49-F238E27FC236}">
                <a16:creationId xmlns:a16="http://schemas.microsoft.com/office/drawing/2014/main" id="{AC5DAC50-FDC3-1D2B-E638-6AF608A09BD8}"/>
              </a:ext>
            </a:extLst>
          </p:cNvPr>
          <p:cNvGrpSpPr/>
          <p:nvPr/>
        </p:nvGrpSpPr>
        <p:grpSpPr>
          <a:xfrm>
            <a:off x="7293976" y="3990069"/>
            <a:ext cx="876717" cy="1786298"/>
            <a:chOff x="10098720" y="3807371"/>
            <a:chExt cx="876717" cy="1786298"/>
          </a:xfrm>
        </p:grpSpPr>
        <p:cxnSp>
          <p:nvCxnSpPr>
            <p:cNvPr id="1071" name="直接连接符 1070">
              <a:extLst>
                <a:ext uri="{FF2B5EF4-FFF2-40B4-BE49-F238E27FC236}">
                  <a16:creationId xmlns:a16="http://schemas.microsoft.com/office/drawing/2014/main" id="{BE3AD53B-C161-71C2-6573-AD0556F9B1B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110056" y="3807371"/>
              <a:ext cx="865381" cy="656154"/>
            </a:xfrm>
            <a:prstGeom prst="line">
              <a:avLst/>
            </a:prstGeom>
            <a:ln w="28575">
              <a:solidFill>
                <a:srgbClr val="00206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72" name="组合 1071">
              <a:extLst>
                <a:ext uri="{FF2B5EF4-FFF2-40B4-BE49-F238E27FC236}">
                  <a16:creationId xmlns:a16="http://schemas.microsoft.com/office/drawing/2014/main" id="{F6D0FE09-FA43-F546-BA89-BC658C416BD3}"/>
                </a:ext>
              </a:extLst>
            </p:cNvPr>
            <p:cNvGrpSpPr/>
            <p:nvPr/>
          </p:nvGrpSpPr>
          <p:grpSpPr>
            <a:xfrm>
              <a:off x="10098720" y="4454912"/>
              <a:ext cx="734979" cy="1138757"/>
              <a:chOff x="1463380" y="3511760"/>
              <a:chExt cx="734979" cy="1138757"/>
            </a:xfrm>
          </p:grpSpPr>
          <p:cxnSp>
            <p:nvCxnSpPr>
              <p:cNvPr id="1073" name="直接箭头连接符 1072">
                <a:extLst>
                  <a:ext uri="{FF2B5EF4-FFF2-40B4-BE49-F238E27FC236}">
                    <a16:creationId xmlns:a16="http://schemas.microsoft.com/office/drawing/2014/main" id="{5BD30A0C-B801-F79C-6921-E7DB425ABD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63380" y="3511760"/>
                <a:ext cx="734979" cy="947135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74" name="文本框 1073">
                <a:extLst>
                  <a:ext uri="{FF2B5EF4-FFF2-40B4-BE49-F238E27FC236}">
                    <a16:creationId xmlns:a16="http://schemas.microsoft.com/office/drawing/2014/main" id="{A89F2579-782F-523B-AF62-41F779C099BE}"/>
                  </a:ext>
                </a:extLst>
              </p:cNvPr>
              <p:cNvSpPr txBox="1"/>
              <p:nvPr/>
            </p:nvSpPr>
            <p:spPr>
              <a:xfrm>
                <a:off x="1705283" y="4188852"/>
                <a:ext cx="3020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083" name="组合 1082">
            <a:extLst>
              <a:ext uri="{FF2B5EF4-FFF2-40B4-BE49-F238E27FC236}">
                <a16:creationId xmlns:a16="http://schemas.microsoft.com/office/drawing/2014/main" id="{DFE91DD4-133A-F81B-8AEB-9353F1444B8D}"/>
              </a:ext>
            </a:extLst>
          </p:cNvPr>
          <p:cNvGrpSpPr/>
          <p:nvPr/>
        </p:nvGrpSpPr>
        <p:grpSpPr>
          <a:xfrm>
            <a:off x="7780184" y="2995036"/>
            <a:ext cx="876717" cy="2773154"/>
            <a:chOff x="9982962" y="3092802"/>
            <a:chExt cx="876717" cy="2773154"/>
          </a:xfrm>
        </p:grpSpPr>
        <p:cxnSp>
          <p:nvCxnSpPr>
            <p:cNvPr id="1077" name="直接连接符 1076">
              <a:extLst>
                <a:ext uri="{FF2B5EF4-FFF2-40B4-BE49-F238E27FC236}">
                  <a16:creationId xmlns:a16="http://schemas.microsoft.com/office/drawing/2014/main" id="{907E774C-AA16-E55E-7C90-715DDFB6D230}"/>
                </a:ext>
              </a:extLst>
            </p:cNvPr>
            <p:cNvCxnSpPr>
              <a:cxnSpLocks/>
            </p:cNvCxnSpPr>
            <p:nvPr/>
          </p:nvCxnSpPr>
          <p:spPr>
            <a:xfrm>
              <a:off x="10444983" y="3092802"/>
              <a:ext cx="0" cy="2285963"/>
            </a:xfrm>
            <a:prstGeom prst="line">
              <a:avLst/>
            </a:prstGeom>
            <a:ln w="28575">
              <a:solidFill>
                <a:srgbClr val="00206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78" name="组合 1077">
              <a:extLst>
                <a:ext uri="{FF2B5EF4-FFF2-40B4-BE49-F238E27FC236}">
                  <a16:creationId xmlns:a16="http://schemas.microsoft.com/office/drawing/2014/main" id="{5F125368-7B12-AFD1-2B6E-4338882C8BA1}"/>
                </a:ext>
              </a:extLst>
            </p:cNvPr>
            <p:cNvGrpSpPr/>
            <p:nvPr/>
          </p:nvGrpSpPr>
          <p:grpSpPr>
            <a:xfrm>
              <a:off x="9982962" y="4079658"/>
              <a:ext cx="876717" cy="1786298"/>
              <a:chOff x="10098720" y="3807371"/>
              <a:chExt cx="876717" cy="1786298"/>
            </a:xfrm>
          </p:grpSpPr>
          <p:cxnSp>
            <p:nvCxnSpPr>
              <p:cNvPr id="1079" name="直接连接符 1078">
                <a:extLst>
                  <a:ext uri="{FF2B5EF4-FFF2-40B4-BE49-F238E27FC236}">
                    <a16:creationId xmlns:a16="http://schemas.microsoft.com/office/drawing/2014/main" id="{E205FAE6-4780-7EE7-89D2-9C12E0ED312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0110056" y="3807371"/>
                <a:ext cx="865381" cy="656154"/>
              </a:xfrm>
              <a:prstGeom prst="line">
                <a:avLst/>
              </a:prstGeom>
              <a:ln w="28575">
                <a:solidFill>
                  <a:srgbClr val="00206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80" name="组合 1079">
                <a:extLst>
                  <a:ext uri="{FF2B5EF4-FFF2-40B4-BE49-F238E27FC236}">
                    <a16:creationId xmlns:a16="http://schemas.microsoft.com/office/drawing/2014/main" id="{9963BC43-AC15-5842-0CB0-90C539ECE214}"/>
                  </a:ext>
                </a:extLst>
              </p:cNvPr>
              <p:cNvGrpSpPr/>
              <p:nvPr/>
            </p:nvGrpSpPr>
            <p:grpSpPr>
              <a:xfrm>
                <a:off x="10098720" y="4454912"/>
                <a:ext cx="734979" cy="1138757"/>
                <a:chOff x="1463380" y="3511760"/>
                <a:chExt cx="734979" cy="1138757"/>
              </a:xfrm>
            </p:grpSpPr>
            <p:cxnSp>
              <p:nvCxnSpPr>
                <p:cNvPr id="1081" name="直接箭头连接符 1080">
                  <a:extLst>
                    <a:ext uri="{FF2B5EF4-FFF2-40B4-BE49-F238E27FC236}">
                      <a16:creationId xmlns:a16="http://schemas.microsoft.com/office/drawing/2014/main" id="{A7530B63-D3FD-D1DE-05A6-6CD1EE1AB56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463380" y="3511760"/>
                  <a:ext cx="734979" cy="947135"/>
                </a:xfrm>
                <a:prstGeom prst="straightConnector1">
                  <a:avLst/>
                </a:prstGeom>
                <a:ln w="28575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82" name="文本框 1081">
                  <a:extLst>
                    <a:ext uri="{FF2B5EF4-FFF2-40B4-BE49-F238E27FC236}">
                      <a16:creationId xmlns:a16="http://schemas.microsoft.com/office/drawing/2014/main" id="{1C34850F-864E-7732-EDCF-B84CD13D07DC}"/>
                    </a:ext>
                  </a:extLst>
                </p:cNvPr>
                <p:cNvSpPr txBox="1"/>
                <p:nvPr/>
              </p:nvSpPr>
              <p:spPr>
                <a:xfrm>
                  <a:off x="1705283" y="4188852"/>
                  <a:ext cx="302004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v</a:t>
                  </a:r>
                  <a:endParaRPr lang="zh-CN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</p:grpSp>
      </p:grpSp>
      <p:sp>
        <p:nvSpPr>
          <p:cNvPr id="1084" name="文本框 1083">
            <a:extLst>
              <a:ext uri="{FF2B5EF4-FFF2-40B4-BE49-F238E27FC236}">
                <a16:creationId xmlns:a16="http://schemas.microsoft.com/office/drawing/2014/main" id="{C53B4703-53DD-4015-5918-8826C61EF970}"/>
              </a:ext>
            </a:extLst>
          </p:cNvPr>
          <p:cNvSpPr txBox="1"/>
          <p:nvPr/>
        </p:nvSpPr>
        <p:spPr>
          <a:xfrm>
            <a:off x="6983650" y="2162961"/>
            <a:ext cx="2847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类型积累：放缩圆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85" name="矩形 1084">
            <a:extLst>
              <a:ext uri="{FF2B5EF4-FFF2-40B4-BE49-F238E27FC236}">
                <a16:creationId xmlns:a16="http://schemas.microsoft.com/office/drawing/2014/main" id="{277B35D2-0CDF-C1AE-377B-F17E81BC1BA6}"/>
              </a:ext>
            </a:extLst>
          </p:cNvPr>
          <p:cNvSpPr/>
          <p:nvPr/>
        </p:nvSpPr>
        <p:spPr>
          <a:xfrm>
            <a:off x="6983650" y="3154277"/>
            <a:ext cx="2521614" cy="1479092"/>
          </a:xfrm>
          <a:prstGeom prst="rect">
            <a:avLst/>
          </a:prstGeom>
          <a:noFill/>
          <a:ln w="38100"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6" name="矩形 1085">
            <a:extLst>
              <a:ext uri="{FF2B5EF4-FFF2-40B4-BE49-F238E27FC236}">
                <a16:creationId xmlns:a16="http://schemas.microsoft.com/office/drawing/2014/main" id="{10AA9A34-C020-CF73-A8E8-E9B08E91928D}"/>
              </a:ext>
            </a:extLst>
          </p:cNvPr>
          <p:cNvSpPr/>
          <p:nvPr/>
        </p:nvSpPr>
        <p:spPr>
          <a:xfrm>
            <a:off x="7112749" y="3163043"/>
            <a:ext cx="2521614" cy="1479092"/>
          </a:xfrm>
          <a:prstGeom prst="rect">
            <a:avLst/>
          </a:prstGeom>
          <a:noFill/>
          <a:ln w="38100">
            <a:solidFill>
              <a:srgbClr val="FFFF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063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1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1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1039" grpId="0"/>
      <p:bldP spid="1047" grpId="0" animBg="1"/>
      <p:bldP spid="1048" grpId="0" animBg="1"/>
      <p:bldP spid="1084" grpId="0"/>
      <p:bldP spid="1085" grpId="0" animBg="1"/>
      <p:bldP spid="108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1B6717AB-F6B1-C1DC-F654-CB56CCFA557B}"/>
                  </a:ext>
                </a:extLst>
              </p:cNvPr>
              <p:cNvSpPr txBox="1"/>
              <p:nvPr/>
            </p:nvSpPr>
            <p:spPr>
              <a:xfrm>
                <a:off x="0" y="0"/>
                <a:ext cx="12192000" cy="25513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tabLst>
                    <a:tab pos="2070735" algn="l"/>
                  </a:tabLst>
                </a:pPr>
                <a:r>
                  <a:rPr lang="zh-CN" altLang="en-US" sz="18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例一：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(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多选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)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如图所示，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OACD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为矩形，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OA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边长为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L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，其内存在垂直纸面向里的匀强磁场．一质量为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、带电荷量为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q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的粒子从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O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点以速度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垂直射入磁场，速度方向与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OA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的夹角为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α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60°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，粒子刚好从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点射出磁场，不计粒子的重力，则</a:t>
                </a:r>
                <a:endParaRPr lang="zh-CN" altLang="zh-CN" sz="18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2070735" algn="l"/>
                  </a:tabLst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．粒子带负电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           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B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．匀强磁场的磁感应强度为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80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𝑚</m:t>
                        </m:r>
                        <m:sSub>
                          <m:sSubPr>
                            <m:ctrlPr>
                              <a:rPr lang="en-US" altLang="zh-CN" sz="1800" b="0" i="1" kern="100" smtClean="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1800" b="0" i="1" kern="100" smtClean="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1800" b="0" i="1" kern="100" smtClean="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𝑞𝐿</m:t>
                        </m:r>
                      </m:den>
                    </m:f>
                  </m:oMath>
                </a14:m>
                <a:endParaRPr lang="zh-CN" altLang="zh-CN" sz="18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  <a:tabLst>
                    <a:tab pos="2070735" algn="l"/>
                  </a:tabLst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C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．为保证粒子能够刚好从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点射出磁场，</a:t>
                </a:r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OD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边长至少为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80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1800" i="1" kern="100" smtClean="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b="0" i="1" kern="100" smtClean="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US" altLang="zh-CN" sz="18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L </a:t>
                </a:r>
              </a:p>
              <a:p>
                <a:pPr algn="just">
                  <a:lnSpc>
                    <a:spcPct val="150000"/>
                  </a:lnSpc>
                  <a:tabLst>
                    <a:tab pos="2070735" algn="l"/>
                  </a:tabLst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D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．减小粒子的入射速度，粒子在磁场区域内的运动时间变短</a:t>
                </a:r>
                <a:endParaRPr lang="zh-CN" altLang="zh-CN" sz="18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1B6717AB-F6B1-C1DC-F654-CB56CCFA55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12192000" cy="2551339"/>
              </a:xfrm>
              <a:prstGeom prst="rect">
                <a:avLst/>
              </a:prstGeom>
              <a:blipFill>
                <a:blip r:embed="rId2"/>
                <a:stretch>
                  <a:fillRect l="-400" r="-400" b="-286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>
            <a:extLst>
              <a:ext uri="{FF2B5EF4-FFF2-40B4-BE49-F238E27FC236}">
                <a16:creationId xmlns:a16="http://schemas.microsoft.com/office/drawing/2014/main" id="{DE9BD9C1-FB21-9B50-BA31-80A97C3DC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195" y="2743050"/>
            <a:ext cx="2696491" cy="1371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8AF8D140-B612-B5BA-B824-64C418676B72}"/>
              </a:ext>
            </a:extLst>
          </p:cNvPr>
          <p:cNvSpPr/>
          <p:nvPr/>
        </p:nvSpPr>
        <p:spPr>
          <a:xfrm>
            <a:off x="3966404" y="3188131"/>
            <a:ext cx="2009170" cy="1955889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B80E7BA3-EB2C-8EC7-6DC2-B682C676FCF4}"/>
              </a:ext>
            </a:extLst>
          </p:cNvPr>
          <p:cNvCxnSpPr>
            <a:cxnSpLocks/>
          </p:cNvCxnSpPr>
          <p:nvPr/>
        </p:nvCxnSpPr>
        <p:spPr>
          <a:xfrm>
            <a:off x="4043075" y="3808602"/>
            <a:ext cx="2454454" cy="1327314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B93D43D5-F08A-B027-A73E-0FFDEB731B33}"/>
              </a:ext>
            </a:extLst>
          </p:cNvPr>
          <p:cNvCxnSpPr>
            <a:cxnSpLocks/>
            <a:endCxn id="6" idx="4"/>
          </p:cNvCxnSpPr>
          <p:nvPr/>
        </p:nvCxnSpPr>
        <p:spPr>
          <a:xfrm flipH="1">
            <a:off x="4970989" y="3188131"/>
            <a:ext cx="30415" cy="1955889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8B588B55-7A7A-173F-8F64-A9BE1816B2A7}"/>
              </a:ext>
            </a:extLst>
          </p:cNvPr>
          <p:cNvSpPr txBox="1"/>
          <p:nvPr/>
        </p:nvSpPr>
        <p:spPr>
          <a:xfrm>
            <a:off x="4655889" y="3853439"/>
            <a:ext cx="411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7E1863DB-0409-60B9-F4D8-1254025045A4}"/>
                  </a:ext>
                </a:extLst>
              </p:cNvPr>
              <p:cNvSpPr txBox="1"/>
              <p:nvPr/>
            </p:nvSpPr>
            <p:spPr>
              <a:xfrm>
                <a:off x="6828639" y="2359419"/>
                <a:ext cx="1166070" cy="767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altLang="zh-CN" sz="24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𝑠𝑖𝑛</m:t>
                        </m:r>
                        <m:r>
                          <a:rPr lang="zh-CN" altLang="en-US" sz="24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7E1863DB-0409-60B9-F4D8-1254025045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8639" y="2359419"/>
                <a:ext cx="1166070" cy="767261"/>
              </a:xfrm>
              <a:prstGeom prst="rect">
                <a:avLst/>
              </a:prstGeom>
              <a:blipFill>
                <a:blip r:embed="rId4"/>
                <a:stretch>
                  <a:fillRect l="-7853" b="-79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6BC2C570-729D-56EC-CA4C-CC9099EF373A}"/>
                  </a:ext>
                </a:extLst>
              </p:cNvPr>
              <p:cNvSpPr txBox="1"/>
              <p:nvPr/>
            </p:nvSpPr>
            <p:spPr>
              <a:xfrm>
                <a:off x="6859396" y="3226660"/>
                <a:ext cx="1166070" cy="6271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altLang="zh-CN" sz="24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𝑚𝑣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𝑞𝐵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6BC2C570-729D-56EC-CA4C-CC9099EF37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9396" y="3226660"/>
                <a:ext cx="1166070" cy="627159"/>
              </a:xfrm>
              <a:prstGeom prst="rect">
                <a:avLst/>
              </a:prstGeom>
              <a:blipFill>
                <a:blip r:embed="rId5"/>
                <a:stretch>
                  <a:fillRect l="-7813" t="-971" b="-38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左大括号 18">
            <a:extLst>
              <a:ext uri="{FF2B5EF4-FFF2-40B4-BE49-F238E27FC236}">
                <a16:creationId xmlns:a16="http://schemas.microsoft.com/office/drawing/2014/main" id="{CA88853C-9989-840B-5B44-AC9ECCE1CAED}"/>
              </a:ext>
            </a:extLst>
          </p:cNvPr>
          <p:cNvSpPr/>
          <p:nvPr/>
        </p:nvSpPr>
        <p:spPr>
          <a:xfrm>
            <a:off x="4850146" y="3222248"/>
            <a:ext cx="120843" cy="1092856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左大括号 19">
            <a:extLst>
              <a:ext uri="{FF2B5EF4-FFF2-40B4-BE49-F238E27FC236}">
                <a16:creationId xmlns:a16="http://schemas.microsoft.com/office/drawing/2014/main" id="{D4C877BD-B059-2247-014A-394383EC50B4}"/>
              </a:ext>
            </a:extLst>
          </p:cNvPr>
          <p:cNvSpPr/>
          <p:nvPr/>
        </p:nvSpPr>
        <p:spPr>
          <a:xfrm rot="10800000">
            <a:off x="5014000" y="3826273"/>
            <a:ext cx="64068" cy="488831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id="{6AF073D6-2E52-87F5-8C09-3AB57965A8A1}"/>
                  </a:ext>
                </a:extLst>
              </p:cNvPr>
              <p:cNvSpPr txBox="1"/>
              <p:nvPr/>
            </p:nvSpPr>
            <p:spPr>
              <a:xfrm>
                <a:off x="4806269" y="3790604"/>
                <a:ext cx="1691260" cy="781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𝑡𝑎𝑛</m:t>
                      </m:r>
                      <m:r>
                        <a:rPr lang="zh-CN" altLang="en-US" sz="2400" b="0" i="1" smtClean="0">
                          <a:latin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id="{6AF073D6-2E52-87F5-8C09-3AB57965A8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6269" y="3790604"/>
                <a:ext cx="1691260" cy="78136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文本框 23">
            <a:extLst>
              <a:ext uri="{FF2B5EF4-FFF2-40B4-BE49-F238E27FC236}">
                <a16:creationId xmlns:a16="http://schemas.microsoft.com/office/drawing/2014/main" id="{16FA9EE3-2941-54E2-9A46-3B717654A04D}"/>
              </a:ext>
            </a:extLst>
          </p:cNvPr>
          <p:cNvSpPr txBox="1"/>
          <p:nvPr/>
        </p:nvSpPr>
        <p:spPr>
          <a:xfrm>
            <a:off x="4569541" y="3599978"/>
            <a:ext cx="276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对话气泡: 矩形 24">
            <a:extLst>
              <a:ext uri="{FF2B5EF4-FFF2-40B4-BE49-F238E27FC236}">
                <a16:creationId xmlns:a16="http://schemas.microsoft.com/office/drawing/2014/main" id="{C07BD894-1222-BEDD-2ED6-EEE717B6303F}"/>
              </a:ext>
            </a:extLst>
          </p:cNvPr>
          <p:cNvSpPr/>
          <p:nvPr/>
        </p:nvSpPr>
        <p:spPr>
          <a:xfrm>
            <a:off x="887640" y="2834463"/>
            <a:ext cx="2755836" cy="705776"/>
          </a:xfrm>
          <a:prstGeom prst="wedgeRectCallout">
            <a:avLst>
              <a:gd name="adj1" fmla="val -19246"/>
              <a:gd name="adj2" fmla="val -1022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缩小圆，从同一边界射出，角度不变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20A8AA7B-413E-5790-6564-3AE7655D7DD5}"/>
              </a:ext>
            </a:extLst>
          </p:cNvPr>
          <p:cNvSpPr txBox="1"/>
          <p:nvPr/>
        </p:nvSpPr>
        <p:spPr>
          <a:xfrm>
            <a:off x="679507" y="3853439"/>
            <a:ext cx="2755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增大入射速度呢？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6CD2146A-2A50-024A-4759-4FDA5EFBC76F}"/>
              </a:ext>
            </a:extLst>
          </p:cNvPr>
          <p:cNvSpPr txBox="1"/>
          <p:nvPr/>
        </p:nvSpPr>
        <p:spPr>
          <a:xfrm>
            <a:off x="681583" y="4312308"/>
            <a:ext cx="1826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从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变出射</a:t>
            </a: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3B763B61-11E2-1648-36AB-CEBD712A59B9}"/>
              </a:ext>
            </a:extLst>
          </p:cNvPr>
          <p:cNvSpPr/>
          <p:nvPr/>
        </p:nvSpPr>
        <p:spPr>
          <a:xfrm>
            <a:off x="3942281" y="2939461"/>
            <a:ext cx="2808000" cy="2808000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ED3BFF35-C41A-7431-2708-05069D14A46D}"/>
              </a:ext>
            </a:extLst>
          </p:cNvPr>
          <p:cNvSpPr txBox="1"/>
          <p:nvPr/>
        </p:nvSpPr>
        <p:spPr>
          <a:xfrm>
            <a:off x="703082" y="4771177"/>
            <a:ext cx="27322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能否从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点出射（判断条件）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04D5A000-AB8D-C53B-0363-CDB278690D7F}"/>
              </a:ext>
            </a:extLst>
          </p:cNvPr>
          <p:cNvSpPr txBox="1"/>
          <p:nvPr/>
        </p:nvSpPr>
        <p:spPr>
          <a:xfrm>
            <a:off x="679507" y="5516791"/>
            <a:ext cx="46096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问题：如果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AC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是个光屏，高度为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b,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粒子不同速度大小入射，打在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AC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的长度</a:t>
            </a:r>
          </a:p>
        </p:txBody>
      </p:sp>
      <p:cxnSp>
        <p:nvCxnSpPr>
          <p:cNvPr id="1027" name="直接连接符 1026">
            <a:extLst>
              <a:ext uri="{FF2B5EF4-FFF2-40B4-BE49-F238E27FC236}">
                <a16:creationId xmlns:a16="http://schemas.microsoft.com/office/drawing/2014/main" id="{4D26D700-37C9-3D89-5CDA-A005C8B07BAB}"/>
              </a:ext>
            </a:extLst>
          </p:cNvPr>
          <p:cNvCxnSpPr>
            <a:cxnSpLocks/>
          </p:cNvCxnSpPr>
          <p:nvPr/>
        </p:nvCxnSpPr>
        <p:spPr>
          <a:xfrm>
            <a:off x="5365099" y="2939461"/>
            <a:ext cx="0" cy="1632511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2" name="直接连接符 1031">
            <a:extLst>
              <a:ext uri="{FF2B5EF4-FFF2-40B4-BE49-F238E27FC236}">
                <a16:creationId xmlns:a16="http://schemas.microsoft.com/office/drawing/2014/main" id="{99DCBC0F-3E31-4716-8F54-CA711C5118A9}"/>
              </a:ext>
            </a:extLst>
          </p:cNvPr>
          <p:cNvCxnSpPr>
            <a:cxnSpLocks/>
          </p:cNvCxnSpPr>
          <p:nvPr/>
        </p:nvCxnSpPr>
        <p:spPr>
          <a:xfrm flipH="1">
            <a:off x="5365099" y="3037183"/>
            <a:ext cx="528918" cy="1534789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4" name="文本框 1033">
            <a:extLst>
              <a:ext uri="{FF2B5EF4-FFF2-40B4-BE49-F238E27FC236}">
                <a16:creationId xmlns:a16="http://schemas.microsoft.com/office/drawing/2014/main" id="{9689A311-D5EA-4E06-243C-4864D7CA52AC}"/>
              </a:ext>
            </a:extLst>
          </p:cNvPr>
          <p:cNvSpPr txBox="1"/>
          <p:nvPr/>
        </p:nvSpPr>
        <p:spPr>
          <a:xfrm>
            <a:off x="8901953" y="2582670"/>
            <a:ext cx="1721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R-b=</a:t>
            </a:r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Rcos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5" name="文本框 1034">
            <a:extLst>
              <a:ext uri="{FF2B5EF4-FFF2-40B4-BE49-F238E27FC236}">
                <a16:creationId xmlns:a16="http://schemas.microsoft.com/office/drawing/2014/main" id="{FDCD2988-D364-16ED-6D32-60AF44C941E9}"/>
              </a:ext>
            </a:extLst>
          </p:cNvPr>
          <p:cNvSpPr txBox="1"/>
          <p:nvPr/>
        </p:nvSpPr>
        <p:spPr>
          <a:xfrm>
            <a:off x="9027459" y="1720342"/>
            <a:ext cx="23666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做一下笔记，这种计算很常见！</a:t>
            </a:r>
          </a:p>
        </p:txBody>
      </p:sp>
      <p:cxnSp>
        <p:nvCxnSpPr>
          <p:cNvPr id="1036" name="直接连接符 1035">
            <a:extLst>
              <a:ext uri="{FF2B5EF4-FFF2-40B4-BE49-F238E27FC236}">
                <a16:creationId xmlns:a16="http://schemas.microsoft.com/office/drawing/2014/main" id="{46413509-A784-40CB-6693-3CD0ED8B6EE0}"/>
              </a:ext>
            </a:extLst>
          </p:cNvPr>
          <p:cNvCxnSpPr>
            <a:cxnSpLocks/>
          </p:cNvCxnSpPr>
          <p:nvPr/>
        </p:nvCxnSpPr>
        <p:spPr>
          <a:xfrm>
            <a:off x="5894017" y="3044335"/>
            <a:ext cx="0" cy="1427924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直接连接符 1038">
            <a:extLst>
              <a:ext uri="{FF2B5EF4-FFF2-40B4-BE49-F238E27FC236}">
                <a16:creationId xmlns:a16="http://schemas.microsoft.com/office/drawing/2014/main" id="{7FC2231F-0563-613F-8449-8E348C00C655}"/>
              </a:ext>
            </a:extLst>
          </p:cNvPr>
          <p:cNvCxnSpPr>
            <a:cxnSpLocks/>
          </p:cNvCxnSpPr>
          <p:nvPr/>
        </p:nvCxnSpPr>
        <p:spPr>
          <a:xfrm>
            <a:off x="5365099" y="4521968"/>
            <a:ext cx="528918" cy="0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2" name="文本框 1041">
            <a:extLst>
              <a:ext uri="{FF2B5EF4-FFF2-40B4-BE49-F238E27FC236}">
                <a16:creationId xmlns:a16="http://schemas.microsoft.com/office/drawing/2014/main" id="{B6F3376C-AEBC-E6D5-10AA-F5510B7EA8DE}"/>
              </a:ext>
            </a:extLst>
          </p:cNvPr>
          <p:cNvSpPr txBox="1"/>
          <p:nvPr/>
        </p:nvSpPr>
        <p:spPr>
          <a:xfrm>
            <a:off x="5239163" y="4589809"/>
            <a:ext cx="144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L-</a:t>
            </a:r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Rsin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44" name="文本框 1043">
                <a:extLst>
                  <a:ext uri="{FF2B5EF4-FFF2-40B4-BE49-F238E27FC236}">
                    <a16:creationId xmlns:a16="http://schemas.microsoft.com/office/drawing/2014/main" id="{6B73A6DE-9864-D5FC-B51B-4D3D3CEF269E}"/>
                  </a:ext>
                </a:extLst>
              </p:cNvPr>
              <p:cNvSpPr txBox="1"/>
              <p:nvPr/>
            </p:nvSpPr>
            <p:spPr>
              <a:xfrm>
                <a:off x="6900661" y="3897311"/>
                <a:ext cx="4959645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tabLst>
                    <a:tab pos="2070735" algn="l"/>
                  </a:tabLst>
                </a:pPr>
                <a:r>
                  <a:rPr lang="zh-CN" altLang="zh-CN" sz="2400" kern="100" dirty="0">
                    <a:effectLst/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设打在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AC</a:t>
                </a:r>
                <a:r>
                  <a:rPr lang="zh-CN" altLang="zh-CN" sz="2400" kern="100" dirty="0">
                    <a:effectLst/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的长度为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x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,</a:t>
                </a:r>
              </a:p>
              <a:p>
                <a:pPr algn="just">
                  <a:lnSpc>
                    <a:spcPct val="150000"/>
                  </a:lnSpc>
                  <a:tabLst>
                    <a:tab pos="207073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zh-CN" altLang="zh-CN" sz="24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zh-CN" altLang="zh-CN" sz="24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CN" sz="2400" i="1" kern="100">
                                  <a:effectLst/>
                                  <a:latin typeface="Cambria Math" panose="02040503050406030204" pitchFamily="18" charset="0"/>
                                  <a:ea typeface="楷体_GB2312"/>
                                  <a:cs typeface="Times New Roman" panose="02020603050405020304" pitchFamily="18" charset="0"/>
                                </a:rPr>
                                <m:t>𝐿</m:t>
                              </m:r>
                              <m:r>
                                <a:rPr lang="en-US" altLang="zh-CN" sz="2400" i="1" kern="100">
                                  <a:effectLst/>
                                  <a:latin typeface="Cambria Math" panose="02040503050406030204" pitchFamily="18" charset="0"/>
                                  <a:ea typeface="楷体_GB2312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altLang="zh-CN" sz="2400" i="1" kern="100">
                                  <a:effectLst/>
                                  <a:latin typeface="Cambria Math" panose="02040503050406030204" pitchFamily="18" charset="0"/>
                                  <a:ea typeface="楷体_GB2312"/>
                                  <a:cs typeface="Times New Roman" panose="02020603050405020304" pitchFamily="18" charset="0"/>
                                </a:rPr>
                                <m:t>𝑅𝑠𝑖𝑛</m:t>
                              </m:r>
                              <m:r>
                                <a:rPr lang="en-US" altLang="zh-CN" sz="2400" i="1" kern="100">
                                  <a:effectLst/>
                                  <a:latin typeface="Cambria Math" panose="02040503050406030204" pitchFamily="18" charset="0"/>
                                  <a:ea typeface="楷体_GB2312"/>
                                  <a:cs typeface="Times New Roman" panose="02020603050405020304" pitchFamily="18" charset="0"/>
                                </a:rPr>
                                <m:t>𝛼</m:t>
                              </m:r>
                            </m:e>
                          </m:d>
                        </m:e>
                        <m:sup>
                          <m:r>
                            <a:rPr lang="en-US" altLang="zh-CN" sz="2400" i="1" kern="100">
                              <a:effectLst/>
                              <a:latin typeface="Cambria Math" panose="02040503050406030204" pitchFamily="18" charset="0"/>
                              <a:ea typeface="楷体_GB2312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 kern="100">
                          <a:effectLst/>
                          <a:latin typeface="Cambria Math" panose="02040503050406030204" pitchFamily="18" charset="0"/>
                          <a:ea typeface="楷体_GB2312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zh-CN" altLang="zh-CN" sz="24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zh-CN" altLang="zh-CN" sz="2400" i="1" kern="10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CN" sz="2400" i="1" kern="100">
                                  <a:effectLst/>
                                  <a:latin typeface="Cambria Math" panose="02040503050406030204" pitchFamily="18" charset="0"/>
                                  <a:ea typeface="楷体_GB2312"/>
                                  <a:cs typeface="Times New Roman" panose="02020603050405020304" pitchFamily="18" charset="0"/>
                                </a:rPr>
                                <m:t>𝑅𝑐𝑜𝑠</m:t>
                              </m:r>
                              <m:r>
                                <a:rPr lang="en-US" altLang="zh-CN" sz="2400" i="1" kern="100">
                                  <a:effectLst/>
                                  <a:latin typeface="Cambria Math" panose="02040503050406030204" pitchFamily="18" charset="0"/>
                                  <a:ea typeface="楷体_GB2312"/>
                                  <a:cs typeface="Times New Roman" panose="02020603050405020304" pitchFamily="18" charset="0"/>
                                </a:rPr>
                                <m:t>𝛼</m:t>
                              </m:r>
                              <m:r>
                                <a:rPr lang="en-US" altLang="zh-CN" sz="2400" i="1" kern="100">
                                  <a:effectLst/>
                                  <a:latin typeface="Cambria Math" panose="02040503050406030204" pitchFamily="18" charset="0"/>
                                  <a:ea typeface="楷体_GB2312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altLang="zh-CN" sz="2400" i="1" kern="100">
                                  <a:effectLst/>
                                  <a:latin typeface="Cambria Math" panose="02040503050406030204" pitchFamily="18" charset="0"/>
                                  <a:ea typeface="楷体_GB2312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en-US" altLang="zh-CN" sz="2400" i="1" kern="100">
                              <a:effectLst/>
                              <a:latin typeface="Cambria Math" panose="02040503050406030204" pitchFamily="18" charset="0"/>
                              <a:ea typeface="楷体_GB2312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altLang="zh-CN" sz="2400" i="1" kern="100">
                          <a:effectLst/>
                          <a:latin typeface="Cambria Math" panose="02040503050406030204" pitchFamily="18" charset="0"/>
                          <a:ea typeface="楷体_GB2312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zh-CN" altLang="zh-CN" sz="24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i="1" kern="100">
                              <a:effectLst/>
                              <a:latin typeface="Cambria Math" panose="02040503050406030204" pitchFamily="18" charset="0"/>
                              <a:ea typeface="楷体_GB2312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en-US" altLang="zh-CN" sz="2400" i="1" kern="100">
                              <a:effectLst/>
                              <a:latin typeface="Cambria Math" panose="02040503050406030204" pitchFamily="18" charset="0"/>
                              <a:ea typeface="楷体_GB2312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</p:txBody>
          </p:sp>
        </mc:Choice>
        <mc:Fallback>
          <p:sp>
            <p:nvSpPr>
              <p:cNvPr id="1044" name="文本框 1043">
                <a:extLst>
                  <a:ext uri="{FF2B5EF4-FFF2-40B4-BE49-F238E27FC236}">
                    <a16:creationId xmlns:a16="http://schemas.microsoft.com/office/drawing/2014/main" id="{6B73A6DE-9864-D5FC-B51B-4D3D3CEF26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0661" y="3897311"/>
                <a:ext cx="4959645" cy="1200329"/>
              </a:xfrm>
              <a:prstGeom prst="rect">
                <a:avLst/>
              </a:prstGeom>
              <a:blipFill>
                <a:blip r:embed="rId7"/>
                <a:stretch>
                  <a:fillRect l="-196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508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/>
      <p:bldP spid="17" grpId="0"/>
      <p:bldP spid="18" grpId="0"/>
      <p:bldP spid="19" grpId="0" animBg="1"/>
      <p:bldP spid="20" grpId="0" animBg="1"/>
      <p:bldP spid="23" grpId="0"/>
      <p:bldP spid="24" grpId="0"/>
      <p:bldP spid="25" grpId="0" animBg="1"/>
      <p:bldP spid="26" grpId="0"/>
      <p:bldP spid="27" grpId="0"/>
      <p:bldP spid="28" grpId="0" animBg="1"/>
      <p:bldP spid="29" grpId="0"/>
      <p:bldP spid="30" grpId="0"/>
      <p:bldP spid="1034" grpId="0"/>
      <p:bldP spid="1035" grpId="0"/>
      <p:bldP spid="1042" grpId="0"/>
      <p:bldP spid="10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3D5AA1CF-A0B0-7ED4-E227-72098137FABD}"/>
              </a:ext>
            </a:extLst>
          </p:cNvPr>
          <p:cNvSpPr txBox="1"/>
          <p:nvPr/>
        </p:nvSpPr>
        <p:spPr>
          <a:xfrm>
            <a:off x="0" y="0"/>
            <a:ext cx="12192000" cy="1286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2070735" algn="l"/>
              </a:tabLst>
            </a:pPr>
            <a:r>
              <a:rPr lang="zh-CN" altLang="en-US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例二：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如图所示，真空中狭长区域内的匀强磁场的磁感应强度为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，方向垂直纸面向里，区域宽度为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，边界为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EF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，速度为</a:t>
            </a:r>
            <a:r>
              <a:rPr lang="en-US" altLang="zh-CN" sz="18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的电子从边界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外侧沿垂直于磁场方向射入磁场，入射方向与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的夹角为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θ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，已知电子的质量为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m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、带电荷量为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e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，为使电子能从另一边界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EF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射出，电子的速率应满足的条件是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endParaRPr lang="zh-CN" altLang="zh-CN" sz="1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D6FDAA4-BC36-7132-7433-83ADB4B20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208" y="2373032"/>
            <a:ext cx="2378263" cy="2721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BBA38D34-8246-3F0E-08DB-8C502A33A77C}"/>
                  </a:ext>
                </a:extLst>
              </p:cNvPr>
              <p:cNvSpPr txBox="1"/>
              <p:nvPr/>
            </p:nvSpPr>
            <p:spPr>
              <a:xfrm>
                <a:off x="244102" y="1367164"/>
                <a:ext cx="10262346" cy="6900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tabLst>
                    <a:tab pos="2070735" algn="l"/>
                  </a:tabLst>
                </a:pP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A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&gt;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80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</m:ctrlPr>
                      </m:fPr>
                      <m:num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𝐵𝑒𝑑</m:t>
                        </m:r>
                      </m:num>
                      <m:den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𝑚</m:t>
                        </m:r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(1+</m:t>
                        </m:r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𝑐𝑜𝑠</m:t>
                        </m:r>
                        <m:r>
                          <a:rPr lang="zh-CN" altLang="en-US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𝜃</m:t>
                        </m:r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 	B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&lt;</a:t>
                </a:r>
                <a:r>
                  <a:rPr lang="en-US" altLang="zh-CN" kern="100" dirty="0">
                    <a:ea typeface="宋体" panose="02010600030101010101" pitchFamily="2" charset="-122"/>
                    <a:cs typeface="Courier New" panose="02070309020205020404" pitchFamily="49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𝐵𝑒𝑑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𝑚</m:t>
                        </m:r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(1+</m:t>
                        </m:r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𝑐𝑜𝑠</m:t>
                        </m:r>
                        <m:r>
                          <a:rPr lang="zh-CN" altLang="en-US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𝜃</m:t>
                        </m:r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          C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&gt;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180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</m:ctrlPr>
                      </m:fPr>
                      <m:num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𝐵𝑒𝑑</m:t>
                        </m:r>
                      </m:num>
                      <m:den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𝑚</m:t>
                        </m:r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(1+</m:t>
                        </m:r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𝑠𝑖𝑛</m:t>
                        </m:r>
                        <m:r>
                          <a:rPr lang="zh-CN" altLang="en-US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𝜃</m:t>
                        </m:r>
                        <m:r>
                          <a:rPr lang="en-US" altLang="zh-CN" sz="18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 	D</a:t>
                </a:r>
                <a:r>
                  <a:rPr lang="zh-CN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18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&lt;</a:t>
                </a:r>
                <a:r>
                  <a:rPr lang="en-US" altLang="zh-CN" kern="100" dirty="0">
                    <a:ea typeface="宋体" panose="02010600030101010101" pitchFamily="2" charset="-122"/>
                    <a:cs typeface="Courier New" panose="02070309020205020404" pitchFamily="49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</m:ctrlPr>
                      </m:fPr>
                      <m:num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𝐵𝑒𝑑</m:t>
                        </m:r>
                      </m:num>
                      <m:den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𝑚</m:t>
                        </m:r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(1+</m:t>
                        </m:r>
                        <m:r>
                          <a:rPr lang="en-US" altLang="zh-CN" b="0" i="1" kern="10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𝑠𝑖𝑛</m:t>
                        </m:r>
                        <m:r>
                          <a:rPr lang="zh-CN" altLang="en-US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𝜃</m:t>
                        </m:r>
                        <m:r>
                          <a:rPr lang="en-US" altLang="zh-CN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)</m:t>
                        </m:r>
                      </m:den>
                    </m:f>
                  </m:oMath>
                </a14:m>
                <a:endParaRPr lang="zh-CN" altLang="zh-CN" sz="18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</p:txBody>
          </p:sp>
        </mc:Choice>
        <mc:Fallback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BBA38D34-8246-3F0E-08DB-8C502A33A7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102" y="1367164"/>
                <a:ext cx="10262346" cy="690061"/>
              </a:xfrm>
              <a:prstGeom prst="rect">
                <a:avLst/>
              </a:prstGeom>
              <a:blipFill>
                <a:blip r:embed="rId3"/>
                <a:stretch>
                  <a:fillRect l="-475" b="-44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4C7660E7-36D3-5C07-40EF-C1CF3B83FA1D}"/>
              </a:ext>
            </a:extLst>
          </p:cNvPr>
          <p:cNvCxnSpPr>
            <a:cxnSpLocks/>
          </p:cNvCxnSpPr>
          <p:nvPr/>
        </p:nvCxnSpPr>
        <p:spPr>
          <a:xfrm>
            <a:off x="2123327" y="3733759"/>
            <a:ext cx="861920" cy="56033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:a16="http://schemas.microsoft.com/office/drawing/2014/main" id="{274769FC-3893-59BC-3BD9-992E87F08DC2}"/>
              </a:ext>
            </a:extLst>
          </p:cNvPr>
          <p:cNvSpPr/>
          <p:nvPr/>
        </p:nvSpPr>
        <p:spPr>
          <a:xfrm>
            <a:off x="1970046" y="3015600"/>
            <a:ext cx="2808000" cy="2808000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4C194F6C-ECDA-4908-452C-5D7BF3B9C9CF}"/>
              </a:ext>
            </a:extLst>
          </p:cNvPr>
          <p:cNvSpPr/>
          <p:nvPr/>
        </p:nvSpPr>
        <p:spPr>
          <a:xfrm>
            <a:off x="2114362" y="3556164"/>
            <a:ext cx="720000" cy="720000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A77DEE2-3FAF-011A-B9E4-8A1939F9FC4D}"/>
              </a:ext>
            </a:extLst>
          </p:cNvPr>
          <p:cNvSpPr txBox="1"/>
          <p:nvPr/>
        </p:nvSpPr>
        <p:spPr>
          <a:xfrm>
            <a:off x="5056095" y="2242827"/>
            <a:ext cx="3191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EF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相切是临界情况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A09D4531-92D9-DDA3-7DB1-C880790C899B}"/>
              </a:ext>
            </a:extLst>
          </p:cNvPr>
          <p:cNvGrpSpPr/>
          <p:nvPr/>
        </p:nvGrpSpPr>
        <p:grpSpPr>
          <a:xfrm>
            <a:off x="3646572" y="3963144"/>
            <a:ext cx="306864" cy="934603"/>
            <a:chOff x="3635967" y="3715829"/>
            <a:chExt cx="306864" cy="934603"/>
          </a:xfrm>
        </p:grpSpPr>
        <p:cxnSp>
          <p:nvCxnSpPr>
            <p:cNvPr id="16" name="直接箭头连接符 15">
              <a:extLst>
                <a:ext uri="{FF2B5EF4-FFF2-40B4-BE49-F238E27FC236}">
                  <a16:creationId xmlns:a16="http://schemas.microsoft.com/office/drawing/2014/main" id="{DA5C4797-CB8D-C6BB-D8B0-C453AAB3AF23}"/>
                </a:ext>
              </a:extLst>
            </p:cNvPr>
            <p:cNvCxnSpPr>
              <a:cxnSpLocks/>
            </p:cNvCxnSpPr>
            <p:nvPr/>
          </p:nvCxnSpPr>
          <p:spPr>
            <a:xfrm>
              <a:off x="3637605" y="3715829"/>
              <a:ext cx="0" cy="766524"/>
            </a:xfrm>
            <a:prstGeom prst="straightConnector1">
              <a:avLst/>
            </a:prstGeom>
            <a:ln w="28575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1F475F01-EAD1-8048-0A23-D53E2C49E2BA}"/>
                </a:ext>
              </a:extLst>
            </p:cNvPr>
            <p:cNvSpPr txBox="1"/>
            <p:nvPr/>
          </p:nvSpPr>
          <p:spPr>
            <a:xfrm>
              <a:off x="3635967" y="4188767"/>
              <a:ext cx="3068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445D40AD-EE1F-C31A-8016-E124D04C19BA}"/>
              </a:ext>
            </a:extLst>
          </p:cNvPr>
          <p:cNvCxnSpPr>
            <a:cxnSpLocks/>
          </p:cNvCxnSpPr>
          <p:nvPr/>
        </p:nvCxnSpPr>
        <p:spPr>
          <a:xfrm>
            <a:off x="2123327" y="3940552"/>
            <a:ext cx="2601971" cy="0"/>
          </a:xfrm>
          <a:prstGeom prst="line">
            <a:avLst/>
          </a:prstGeom>
          <a:ln w="28575">
            <a:solidFill>
              <a:srgbClr val="00206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>
            <a:extLst>
              <a:ext uri="{FF2B5EF4-FFF2-40B4-BE49-F238E27FC236}">
                <a16:creationId xmlns:a16="http://schemas.microsoft.com/office/drawing/2014/main" id="{28AEF063-8E46-5877-0E95-EE33684B7B3C}"/>
              </a:ext>
            </a:extLst>
          </p:cNvPr>
          <p:cNvSpPr/>
          <p:nvPr/>
        </p:nvSpPr>
        <p:spPr>
          <a:xfrm>
            <a:off x="2051132" y="3333405"/>
            <a:ext cx="1595440" cy="1564342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56" name="Picture 3">
            <a:extLst>
              <a:ext uri="{FF2B5EF4-FFF2-40B4-BE49-F238E27FC236}">
                <a16:creationId xmlns:a16="http://schemas.microsoft.com/office/drawing/2014/main" id="{59488EBC-7A1D-BF0F-9C4F-B032F948E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876" y="3198613"/>
            <a:ext cx="2331100" cy="266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文本框 2056">
            <a:extLst>
              <a:ext uri="{FF2B5EF4-FFF2-40B4-BE49-F238E27FC236}">
                <a16:creationId xmlns:a16="http://schemas.microsoft.com/office/drawing/2014/main" id="{345014DF-9137-C5CF-8AB5-35E8851B35C3}"/>
              </a:ext>
            </a:extLst>
          </p:cNvPr>
          <p:cNvSpPr txBox="1"/>
          <p:nvPr/>
        </p:nvSpPr>
        <p:spPr>
          <a:xfrm>
            <a:off x="8247531" y="3272094"/>
            <a:ext cx="2707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d-</a:t>
            </a:r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24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CN" sz="24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cosθ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58" name="文本框 2057">
                <a:extLst>
                  <a:ext uri="{FF2B5EF4-FFF2-40B4-BE49-F238E27FC236}">
                    <a16:creationId xmlns:a16="http://schemas.microsoft.com/office/drawing/2014/main" id="{24CA0F6B-CC0C-DE8D-A4A7-B0605233D09E}"/>
                  </a:ext>
                </a:extLst>
              </p:cNvPr>
              <p:cNvSpPr txBox="1"/>
              <p:nvPr/>
            </p:nvSpPr>
            <p:spPr>
              <a:xfrm>
                <a:off x="8247531" y="3857911"/>
                <a:ext cx="1721224" cy="6473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altLang="zh-CN" sz="2400" i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min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1+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𝑐𝑜𝑠</m:t>
                        </m:r>
                        <m:r>
                          <a:rPr lang="zh-CN" alt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𝜃</m:t>
                        </m:r>
                      </m:den>
                    </m:f>
                  </m:oMath>
                </a14:m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058" name="文本框 2057">
                <a:extLst>
                  <a:ext uri="{FF2B5EF4-FFF2-40B4-BE49-F238E27FC236}">
                    <a16:creationId xmlns:a16="http://schemas.microsoft.com/office/drawing/2014/main" id="{24CA0F6B-CC0C-DE8D-A4A7-B0605233D0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7531" y="3857911"/>
                <a:ext cx="1721224" cy="647357"/>
              </a:xfrm>
              <a:prstGeom prst="rect">
                <a:avLst/>
              </a:prstGeom>
              <a:blipFill>
                <a:blip r:embed="rId5"/>
                <a:stretch>
                  <a:fillRect l="-5674" b="-47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59" name="文本框 2058">
                <a:extLst>
                  <a:ext uri="{FF2B5EF4-FFF2-40B4-BE49-F238E27FC236}">
                    <a16:creationId xmlns:a16="http://schemas.microsoft.com/office/drawing/2014/main" id="{7CE60866-C154-D927-E31E-64E7F7F5DA98}"/>
                  </a:ext>
                </a:extLst>
              </p:cNvPr>
              <p:cNvSpPr txBox="1"/>
              <p:nvPr/>
            </p:nvSpPr>
            <p:spPr>
              <a:xfrm>
                <a:off x="8247531" y="4548742"/>
                <a:ext cx="2465293" cy="799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𝑚𝑣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𝑒𝐵</m:t>
                          </m:r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&gt;</m:t>
                      </m:r>
                      <m:f>
                        <m:f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1+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𝑐𝑜𝑠</m:t>
                          </m:r>
                          <m:r>
                            <a:rPr lang="zh-CN" altLang="en-US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𝜃</m:t>
                          </m:r>
                        </m:den>
                      </m:f>
                    </m:oMath>
                  </m:oMathPara>
                </a14:m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059" name="文本框 2058">
                <a:extLst>
                  <a:ext uri="{FF2B5EF4-FFF2-40B4-BE49-F238E27FC236}">
                    <a16:creationId xmlns:a16="http://schemas.microsoft.com/office/drawing/2014/main" id="{7CE60866-C154-D927-E31E-64E7F7F5DA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7531" y="4548742"/>
                <a:ext cx="2465293" cy="79977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112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2.96296E-6 L -0.00287 0.0240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" y="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/>
      <p:bldP spid="26" grpId="0" animBg="1"/>
      <p:bldP spid="2057" grpId="0"/>
      <p:bldP spid="2058" grpId="0"/>
      <p:bldP spid="2059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619</Words>
  <Application>Microsoft Office PowerPoint</Application>
  <PresentationFormat>宽屏</PresentationFormat>
  <Paragraphs>53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2" baseType="lpstr">
      <vt:lpstr>等线</vt:lpstr>
      <vt:lpstr>等线 Light</vt:lpstr>
      <vt:lpstr>宋体</vt:lpstr>
      <vt:lpstr>Arial</vt:lpstr>
      <vt:lpstr>Book Antiqua</vt:lpstr>
      <vt:lpstr>Cambria Math</vt:lpstr>
      <vt:lpstr>Times New Roman</vt:lpstr>
      <vt:lpstr>Office 主题​​</vt:lpstr>
      <vt:lpstr>带电粒子在磁场中的运动2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5</cp:revision>
  <dcterms:created xsi:type="dcterms:W3CDTF">2022-11-15T01:08:46Z</dcterms:created>
  <dcterms:modified xsi:type="dcterms:W3CDTF">2022-11-15T08:51:01Z</dcterms:modified>
</cp:coreProperties>
</file>