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sldIdLst>
    <p:sldId id="256" r:id="rId2"/>
    <p:sldId id="257" r:id="rId3"/>
    <p:sldId id="258" r:id="rId4"/>
    <p:sldId id="259" r:id="rId5"/>
    <p:sldId id="272" r:id="rId6"/>
    <p:sldId id="260" r:id="rId7"/>
    <p:sldId id="273" r:id="rId8"/>
    <p:sldId id="261" r:id="rId9"/>
    <p:sldId id="262" r:id="rId10"/>
    <p:sldId id="274" r:id="rId11"/>
    <p:sldId id="263" r:id="rId12"/>
    <p:sldId id="276" r:id="rId13"/>
    <p:sldId id="264" r:id="rId14"/>
    <p:sldId id="265" r:id="rId15"/>
    <p:sldId id="266" r:id="rId16"/>
    <p:sldId id="267" r:id="rId17"/>
    <p:sldId id="268" r:id="rId18"/>
    <p:sldId id="269" r:id="rId19"/>
    <p:sldId id="270" r:id="rId20"/>
    <p:sldId id="271" r:id="rId21"/>
    <p:sldId id="275" r:id="rId22"/>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2">
          <p15:clr>
            <a:srgbClr val="A4A3A4"/>
          </p15:clr>
        </p15:guide>
        <p15:guide id="2" pos="383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116" d="100"/>
          <a:sy n="116" d="100"/>
        </p:scale>
        <p:origin x="462" y="102"/>
      </p:cViewPr>
      <p:guideLst>
        <p:guide orient="horz" pos="2152"/>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99818590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01618580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27224175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996207869"/>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43336927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03194964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rcRect t="24810"/>
          <a:stretch>
            <a:fillRect/>
          </a:stretch>
        </p:blipFill>
        <p:spPr>
          <a:xfrm>
            <a:off x="217675" y="0"/>
            <a:ext cx="1047957" cy="971210"/>
          </a:xfrm>
          <a:prstGeom prst="rect">
            <a:avLst/>
          </a:prstGeom>
          <a:effectLst/>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73875" y="5360943"/>
            <a:ext cx="997798" cy="997798"/>
          </a:xfrm>
          <a:prstGeom prst="rect">
            <a:avLst/>
          </a:prstGeom>
        </p:spPr>
      </p:pic>
    </p:spTree>
    <p:extLst>
      <p:ext uri="{BB962C8B-B14F-4D97-AF65-F5344CB8AC3E}">
        <p14:creationId xmlns:p14="http://schemas.microsoft.com/office/powerpoint/2010/main" val="349895885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92587569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2022/4/26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extLst>
      <p:ext uri="{BB962C8B-B14F-4D97-AF65-F5344CB8AC3E}">
        <p14:creationId xmlns:p14="http://schemas.microsoft.com/office/powerpoint/2010/main" val="215854565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8395600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41625820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37207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spd="slow"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2022/4/26</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2022/4/26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0FBDFE-C587-4B4C-A407-44438C67B59E}" type="datetimeFigureOut">
              <a:rPr lang="zh-CN" altLang="en-US" smtClean="0"/>
              <a:t>2022/4/26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1188384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56" r:id="rId13"/>
    <p:sldLayoutId id="2147483658" r:id="rId14"/>
    <p:sldLayoutId id="2147483659" r:id="rId15"/>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4.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39.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49604CF-8A25-4CDF-B8F3-BA8924C1E922}"/>
              </a:ext>
            </a:extLst>
          </p:cNvPr>
          <p:cNvPicPr>
            <a:picLocks noChangeAspect="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标题 1"/>
          <p:cNvSpPr>
            <a:spLocks noGrp="1"/>
          </p:cNvSpPr>
          <p:nvPr>
            <p:ph type="ctrTitle"/>
            <p:custDataLst>
              <p:tags r:id="rId2"/>
            </p:custDataLst>
          </p:nvPr>
        </p:nvSpPr>
        <p:spPr>
          <a:xfrm>
            <a:off x="727075" y="675005"/>
            <a:ext cx="10743565" cy="2570480"/>
          </a:xfrm>
        </p:spPr>
        <p:txBody>
          <a:bodyPr/>
          <a:lstStyle/>
          <a:p>
            <a:r>
              <a:rPr lang="zh-CN" altLang="zh-CN">
                <a:solidFill>
                  <a:srgbClr val="FF0000"/>
                </a:solidFill>
              </a:rPr>
              <a:t>在高质量发展中促进共同富裕</a:t>
            </a:r>
          </a:p>
        </p:txBody>
      </p:sp>
      <p:sp>
        <p:nvSpPr>
          <p:cNvPr id="3" name="副标题 2"/>
          <p:cNvSpPr>
            <a:spLocks noGrp="1"/>
          </p:cNvSpPr>
          <p:nvPr>
            <p:ph type="subTitle" idx="1"/>
            <p:custDataLst>
              <p:tags r:id="rId3"/>
            </p:custDataLst>
          </p:nvPr>
        </p:nvSpPr>
        <p:spPr/>
        <p:txBody>
          <a:bodyPr/>
          <a:lstStyle/>
          <a:p>
            <a:r>
              <a:rPr lang="zh-CN" altLang="en-US" sz="4400" b="1">
                <a:solidFill>
                  <a:schemeClr val="tx1"/>
                </a:solidFill>
              </a:rPr>
              <a:t>关注中央财经委员会第十次会议</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ECFFE25-938D-4840-89A3-F7E3E2EB0CF9}"/>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990600" y="462280"/>
            <a:ext cx="10445115" cy="5723890"/>
          </a:xfrm>
          <a:prstGeom prst="rect">
            <a:avLst/>
          </a:prstGeom>
          <a:noFill/>
        </p:spPr>
        <p:txBody>
          <a:bodyPr wrap="square" rtlCol="0">
            <a:spAutoFit/>
          </a:bodyPr>
          <a:lstStyle/>
          <a:p>
            <a:pPr fontAlgn="auto">
              <a:lnSpc>
                <a:spcPct val="150000"/>
              </a:lnSpc>
            </a:pPr>
            <a:r>
              <a:rPr lang="zh-CN" altLang="en-US" sz="2800" b="1">
                <a:solidFill>
                  <a:srgbClr val="FF0000"/>
                </a:solidFill>
              </a:rPr>
              <a:t>【时政链接】</a:t>
            </a:r>
          </a:p>
          <a:p>
            <a:pPr fontAlgn="auto">
              <a:lnSpc>
                <a:spcPct val="150000"/>
              </a:lnSpc>
            </a:pP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   2021</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年</a:t>
            </a: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8</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月</a:t>
            </a: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17</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日中共中央总书记、国家主席、中央军委主席、中央财经委员会主任习近平主持召开中央财经委员会第十次会议，研究扎实促进共同富裕问题，研究防范化解重大金融风险、做好金融稳定发展工作问题。</a:t>
            </a:r>
          </a:p>
          <a:p>
            <a:pPr fontAlgn="auto">
              <a:lnSpc>
                <a:spcPct val="150000"/>
              </a:lnSpc>
            </a:pPr>
            <a:r>
              <a:rPr lang="en-US" altLang="zh-CN"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习近平在会上发表重要讲话强调，共同富裕是社会主义的本质要求，是中国式现代化的重要特征，要坚持以人民为中心的发展思想，在高质量发展中促进共同富裕；金融是现代经济的核心，关系发展和安全，要遵循市场化法治化原则，统筹做好重大金融风险防范化解工作。</a:t>
            </a:r>
            <a:r>
              <a:rPr lang="zh-CN" altLang="en-US" sz="2400" b="1">
                <a:sym typeface="+mn-ea"/>
              </a:rPr>
              <a:t>会议强调，共同富裕是全体人民的富裕，是人民群众物质生活和精神生活都富裕，不是少数人的富裕，也不是整齐划一的平均主义，要分阶段促进共同富裕。</a:t>
            </a:r>
            <a:endPar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E681EAF-E34F-4F1C-BB96-1D7C58D424D4}"/>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054100" y="481484"/>
            <a:ext cx="9588500" cy="5675528"/>
          </a:xfrm>
          <a:prstGeom prst="rect">
            <a:avLst/>
          </a:prstGeom>
          <a:noFill/>
        </p:spPr>
        <p:txBody>
          <a:bodyPr wrap="square" rtlCol="0" anchor="t">
            <a:spAutoFit/>
          </a:bodyPr>
          <a:lstStyle/>
          <a:p>
            <a:pPr fontAlgn="auto">
              <a:lnSpc>
                <a:spcPct val="150000"/>
              </a:lnSpc>
            </a:pPr>
            <a:r>
              <a:rPr lang="zh-CN" altLang="en-US" sz="2400" b="1">
                <a:solidFill>
                  <a:srgbClr val="FF0000"/>
                </a:solidFill>
              </a:rPr>
              <a:t>总体要求</a:t>
            </a:r>
          </a:p>
          <a:p>
            <a:pPr fontAlgn="auto">
              <a:lnSpc>
                <a:spcPct val="150000"/>
              </a:lnSpc>
            </a:pPr>
            <a:r>
              <a:rPr lang="zh-CN" altLang="en-US" sz="2000" b="1"/>
              <a:t>要鼓励勤劳创新致富，坚持在发展中保障和改善民生，为人民提高受教育程度、增强发展能力创造更加普惠公平的条件，畅通向上流动通道，给更多人创造致富机会，形成人人参与的发展环境。</a:t>
            </a:r>
          </a:p>
          <a:p>
            <a:pPr fontAlgn="auto">
              <a:lnSpc>
                <a:spcPct val="150000"/>
              </a:lnSpc>
            </a:pPr>
            <a:r>
              <a:rPr lang="zh-CN" altLang="en-US" sz="2000" b="1"/>
              <a:t>要坚持基本经济制度，立足社会主义初级阶段，坚持“两个毫不动摇”，坚持公有制为主体、多种所有制经济共同发展，允许一部分人先富起来，先富带后富、帮后富，重点鼓励辛勤劳动、合法经营、敢于创业的致富带头人。</a:t>
            </a:r>
          </a:p>
          <a:p>
            <a:pPr fontAlgn="auto">
              <a:lnSpc>
                <a:spcPct val="150000"/>
              </a:lnSpc>
            </a:pPr>
            <a:r>
              <a:rPr lang="zh-CN" altLang="en-US" sz="2000" b="1"/>
              <a:t>要尽力而为量力而行，建立科学的公共政策体系，形成人人享有的合理分配格局，同时统筹需要和可能，把保障和改善民生建立在经济发展和财力可持续的基础之上，重点加强基础性、普惠性、兜底性民生保障建设。</a:t>
            </a:r>
          </a:p>
          <a:p>
            <a:pPr fontAlgn="auto">
              <a:lnSpc>
                <a:spcPct val="150000"/>
              </a:lnSpc>
            </a:pPr>
            <a:r>
              <a:rPr lang="zh-CN" altLang="en-US" sz="2000" b="1"/>
              <a:t>要坚持循序渐进，对共同富裕的长期性、艰巨性、复杂性有充分估计，鼓励各地因地制宜探索有效路径，总结经验，逐步推开。</a:t>
            </a: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B8D6B1F-9E2B-4258-80FA-A35B25FA59DD}"/>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041400" y="551815"/>
            <a:ext cx="10396220" cy="5213863"/>
          </a:xfrm>
          <a:prstGeom prst="rect">
            <a:avLst/>
          </a:prstGeom>
          <a:noFill/>
        </p:spPr>
        <p:txBody>
          <a:bodyPr wrap="square" rtlCol="0" anchor="t">
            <a:spAutoFit/>
          </a:bodyPr>
          <a:lstStyle/>
          <a:p>
            <a:pPr fontAlgn="auto">
              <a:lnSpc>
                <a:spcPct val="150000"/>
              </a:lnSpc>
            </a:pPr>
            <a:r>
              <a:rPr lang="zh-CN" altLang="en-US" sz="2400" b="1">
                <a:solidFill>
                  <a:srgbClr val="FF0000"/>
                </a:solidFill>
                <a:sym typeface="+mn-ea"/>
              </a:rPr>
              <a:t>重点工作</a:t>
            </a:r>
          </a:p>
          <a:p>
            <a:pPr fontAlgn="auto">
              <a:lnSpc>
                <a:spcPct val="150000"/>
              </a:lnSpc>
            </a:pPr>
            <a:r>
              <a:rPr lang="zh-CN" altLang="en-US" sz="2000" b="1">
                <a:sym typeface="+mn-ea"/>
              </a:rPr>
              <a:t>要坚持以人民为中心的发展思想，在高质量发展中促进共同富裕，正确处理效率和公平的关系，构建初次分配、再分配、三次分配协调配套的基础性制度安排，加大税收、社保、转移支付等调节力度并提高精准性，扩大中等收入群体比重，增加低收入群体收入，合理调节高收入，取缔非法收入，形成中间大、两头小的橄榄型分配结构。</a:t>
            </a:r>
          </a:p>
          <a:p>
            <a:pPr fontAlgn="auto">
              <a:lnSpc>
                <a:spcPct val="150000"/>
              </a:lnSpc>
            </a:pPr>
            <a:r>
              <a:rPr lang="zh-CN" altLang="en-US" sz="2000" b="1">
                <a:sym typeface="+mn-ea"/>
              </a:rPr>
              <a:t>要提高发展的平衡性、协调性、包容性，加快完善社会主义市场经济体制，增强区域发展的平衡性，强化行业发展的协调性，支持中小企业发展。</a:t>
            </a:r>
          </a:p>
          <a:p>
            <a:pPr fontAlgn="auto">
              <a:lnSpc>
                <a:spcPct val="150000"/>
              </a:lnSpc>
            </a:pPr>
            <a:r>
              <a:rPr lang="zh-CN" altLang="en-US" sz="2000" b="1">
                <a:sym typeface="+mn-ea"/>
              </a:rPr>
              <a:t>要着力扩大中等收入群体规模，抓住重点、精准施策，推动更多低收入人群迈入中等收入行列。</a:t>
            </a:r>
          </a:p>
          <a:p>
            <a:pPr fontAlgn="auto">
              <a:lnSpc>
                <a:spcPct val="150000"/>
              </a:lnSpc>
            </a:pPr>
            <a:r>
              <a:rPr lang="zh-CN" altLang="en-US" sz="2000" b="1">
                <a:sym typeface="+mn-ea"/>
              </a:rPr>
              <a:t>要促进基本公共服务均等化，加大普惠性人力资本投入，完善养老和医疗保障体系、兜底救助体系、住房供应和保障体系。</a:t>
            </a:r>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70FF8E5-68A9-483B-B543-EC8B0179C418}"/>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165860" y="890270"/>
            <a:ext cx="9860280" cy="5077460"/>
          </a:xfrm>
          <a:prstGeom prst="rect">
            <a:avLst/>
          </a:prstGeom>
          <a:noFill/>
        </p:spPr>
        <p:txBody>
          <a:bodyPr wrap="square" rtlCol="0" anchor="t">
            <a:spAutoFit/>
          </a:bodyPr>
          <a:lstStyle/>
          <a:p>
            <a:pPr fontAlgn="auto">
              <a:lnSpc>
                <a:spcPct val="150000"/>
              </a:lnSpc>
            </a:pPr>
            <a:r>
              <a:rPr lang="zh-CN" altLang="en-US" sz="2400" b="1"/>
              <a:t>要加强对高收入的规范和调节，依法保护合法收入，合理调节过高收入，鼓励高收入人群和企业更多回报社会。</a:t>
            </a:r>
          </a:p>
          <a:p>
            <a:pPr fontAlgn="auto">
              <a:lnSpc>
                <a:spcPct val="150000"/>
              </a:lnSpc>
            </a:pPr>
            <a:r>
              <a:rPr lang="zh-CN" altLang="en-US" sz="2400" b="1"/>
              <a:t>要清理规范不合理收入，整顿收入分配秩序，坚决取缔非法收入。</a:t>
            </a:r>
          </a:p>
          <a:p>
            <a:pPr fontAlgn="auto">
              <a:lnSpc>
                <a:spcPct val="150000"/>
              </a:lnSpc>
            </a:pPr>
            <a:r>
              <a:rPr lang="zh-CN" altLang="en-US" sz="2400" b="1"/>
              <a:t>要保护产权和知识产权，保护合法致富，促进各类资本规范健康发展。</a:t>
            </a:r>
          </a:p>
          <a:p>
            <a:pPr fontAlgn="auto">
              <a:lnSpc>
                <a:spcPct val="150000"/>
              </a:lnSpc>
            </a:pPr>
            <a:r>
              <a:rPr lang="zh-CN" altLang="en-US" sz="2400" b="1"/>
              <a:t>要促进人民精神生活共同富裕，强化社会主义核心价值观引领，不断满足人民群众多样化、多层次、多方面的精神文化需求。</a:t>
            </a:r>
          </a:p>
          <a:p>
            <a:pPr fontAlgn="auto">
              <a:lnSpc>
                <a:spcPct val="150000"/>
              </a:lnSpc>
            </a:pPr>
            <a:r>
              <a:rPr lang="zh-CN" altLang="en-US" sz="2400" b="1"/>
              <a:t>要加强促进共同富裕舆论引导，为促进共同富裕提供良好舆论环境。</a:t>
            </a:r>
          </a:p>
          <a:p>
            <a:pPr fontAlgn="auto">
              <a:lnSpc>
                <a:spcPct val="150000"/>
              </a:lnSpc>
            </a:pPr>
            <a:r>
              <a:rPr lang="zh-CN" altLang="en-US" sz="2400" b="1"/>
              <a:t>要促进农民农村共同富裕，巩固拓展脱贫攻坚成果，全面推进乡村振兴，加强农村基础设施和公共服务体系建设，改善农村人居环境。</a:t>
            </a:r>
          </a:p>
        </p:txBody>
      </p:sp>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44CBC5-A747-4F22-85CA-4114E94FA367}"/>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003299" y="365341"/>
            <a:ext cx="10469245" cy="6127318"/>
          </a:xfrm>
          <a:prstGeom prst="rect">
            <a:avLst/>
          </a:prstGeom>
          <a:noFill/>
        </p:spPr>
        <p:txBody>
          <a:bodyPr wrap="square" rtlCol="0" anchor="t">
            <a:spAutoFit/>
          </a:bodyPr>
          <a:lstStyle/>
          <a:p>
            <a:pPr fontAlgn="auto">
              <a:lnSpc>
                <a:spcPct val="150000"/>
              </a:lnSpc>
            </a:pPr>
            <a:r>
              <a:rPr lang="zh-CN" altLang="en-US" sz="2400" b="1">
                <a:solidFill>
                  <a:srgbClr val="FF0000"/>
                </a:solidFill>
              </a:rPr>
              <a:t>实现金融稳定发展</a:t>
            </a:r>
          </a:p>
          <a:p>
            <a:pPr fontAlgn="auto">
              <a:lnSpc>
                <a:spcPct val="150000"/>
              </a:lnSpc>
            </a:pPr>
            <a:r>
              <a:rPr lang="zh-CN" altLang="en-US" sz="2400" b="1">
                <a:solidFill>
                  <a:schemeClr val="tx1"/>
                </a:solidFill>
              </a:rPr>
              <a:t>会议指出，党的十九大把防范化解重大风险作为三大攻坚战之一，几年来，防范化解重大金融风险攻坚战取得重要阶段性成果，守住了不发生系统性金融风险的底线，有力维护了国家经济金融稳定和人民财产安全。</a:t>
            </a:r>
          </a:p>
          <a:p>
            <a:pPr fontAlgn="auto">
              <a:lnSpc>
                <a:spcPct val="150000"/>
              </a:lnSpc>
            </a:pPr>
            <a:r>
              <a:rPr lang="zh-CN" altLang="en-US" sz="2400" b="1">
                <a:solidFill>
                  <a:schemeClr val="tx1"/>
                </a:solidFill>
              </a:rPr>
              <a:t>要坚持底线思维，增强系统观念，遵循市场化法治化原则，统筹做好重大金融风险防范化解工作。</a:t>
            </a:r>
          </a:p>
          <a:p>
            <a:pPr fontAlgn="auto">
              <a:lnSpc>
                <a:spcPct val="150000"/>
              </a:lnSpc>
            </a:pPr>
            <a:r>
              <a:rPr lang="zh-CN" altLang="en-US" sz="2400" b="1">
                <a:solidFill>
                  <a:schemeClr val="tx1"/>
                </a:solidFill>
              </a:rPr>
              <a:t>要夯实金融稳定的基础，处理好稳增长和防风险的关系，巩固经济恢复向好势头，以经济高质量发展化解系统性金融风险，防止在处置其他领域风险过程中引发次生金融风险。</a:t>
            </a:r>
          </a:p>
          <a:p>
            <a:pPr fontAlgn="auto">
              <a:lnSpc>
                <a:spcPct val="150000"/>
              </a:lnSpc>
            </a:pPr>
            <a:r>
              <a:rPr lang="zh-CN" altLang="en-US" sz="2400" b="1">
                <a:solidFill>
                  <a:schemeClr val="tx1"/>
                </a:solidFill>
              </a:rPr>
              <a:t>要落实地方党政同责，压实各方责任，畅通机制、明确职责、分工配合、形成合力。</a:t>
            </a:r>
          </a:p>
        </p:txBody>
      </p:sp>
    </p:spTree>
    <p:custDataLst>
      <p:tags r:id="rId1"/>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809CC6C-4A7A-4D3E-92D9-F3CD8D6E8532}"/>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079500" y="1391285"/>
            <a:ext cx="9764395" cy="2861310"/>
          </a:xfrm>
          <a:prstGeom prst="rect">
            <a:avLst/>
          </a:prstGeom>
          <a:noFill/>
        </p:spPr>
        <p:txBody>
          <a:bodyPr wrap="square" rtlCol="0" anchor="t">
            <a:spAutoFit/>
          </a:bodyPr>
          <a:lstStyle/>
          <a:p>
            <a:pPr fontAlgn="auto">
              <a:lnSpc>
                <a:spcPct val="150000"/>
              </a:lnSpc>
            </a:pPr>
            <a:r>
              <a:rPr lang="zh-CN" altLang="en-US" sz="2400" b="1">
                <a:solidFill>
                  <a:schemeClr val="tx1"/>
                </a:solidFill>
              </a:rPr>
              <a:t>要落实全面从严治党要求，提升金融系统干部队伍监管能力，提高监管数字化智能化水平，一体推进惩治金融腐败和防控金融风险，加快重点领域改革，做好金融市场舆情引导。</a:t>
            </a:r>
          </a:p>
          <a:p>
            <a:pPr fontAlgn="auto">
              <a:lnSpc>
                <a:spcPct val="150000"/>
              </a:lnSpc>
            </a:pPr>
            <a:r>
              <a:rPr lang="zh-CN" altLang="en-US" sz="2400" b="1">
                <a:solidFill>
                  <a:schemeClr val="tx1"/>
                </a:solidFill>
              </a:rPr>
              <a:t>要加强金融法治和基础设施建设，深化信用体系建设，发挥信用在金融风险识别、监测、管理、处置等环节的基础作用。</a:t>
            </a: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E82A007-0ED2-4543-8CE4-26F1CA98E300}"/>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856615" y="270699"/>
            <a:ext cx="10478770" cy="6316601"/>
          </a:xfrm>
          <a:prstGeom prst="rect">
            <a:avLst/>
          </a:prstGeom>
          <a:noFill/>
        </p:spPr>
        <p:txBody>
          <a:bodyPr wrap="square" rtlCol="0">
            <a:spAutoFit/>
          </a:bodyPr>
          <a:lstStyle/>
          <a:p>
            <a:pPr fontAlgn="auto">
              <a:lnSpc>
                <a:spcPct val="150000"/>
              </a:lnSpc>
            </a:pPr>
            <a:r>
              <a:rPr lang="zh-CN" altLang="en-US" sz="2400" b="1">
                <a:solidFill>
                  <a:srgbClr val="FF0000"/>
                </a:solidFill>
              </a:rPr>
              <a:t>【知识链接】</a:t>
            </a:r>
          </a:p>
          <a:p>
            <a:pPr fontAlgn="auto">
              <a:lnSpc>
                <a:spcPct val="150000"/>
              </a:lnSpc>
            </a:pPr>
            <a:r>
              <a:rPr lang="zh-CN" altLang="en-US" sz="2400" b="1">
                <a:solidFill>
                  <a:schemeClr val="tx1"/>
                </a:solidFill>
              </a:rPr>
              <a:t>一、经济与社会角度</a:t>
            </a:r>
          </a:p>
          <a:p>
            <a:pPr fontAlgn="auto">
              <a:lnSpc>
                <a:spcPct val="150000"/>
              </a:lnSpc>
            </a:pPr>
            <a:r>
              <a:rPr lang="en-US" altLang="zh-CN" sz="2400" b="1">
                <a:solidFill>
                  <a:schemeClr val="tx1"/>
                </a:solidFill>
              </a:rPr>
              <a:t>1.</a:t>
            </a:r>
            <a:r>
              <a:rPr lang="zh-CN" altLang="en-US" sz="2400" b="1">
                <a:solidFill>
                  <a:schemeClr val="tx1"/>
                </a:solidFill>
              </a:rPr>
              <a:t>何为第三次分配？</a:t>
            </a:r>
          </a:p>
          <a:p>
            <a:pPr fontAlgn="auto">
              <a:lnSpc>
                <a:spcPct val="150000"/>
              </a:lnSpc>
            </a:pP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初次分配是根据土地、资本、劳动力、数据等各种生产要素在生产过程中的贡献进行分配。市场在生产要素配置中发挥决定性作用，根据各种生产要素的边际贡献决定的要素价格来进行要素报酬分配，是我国社会主义市场经济初次分配的基本原则。发挥市场在初次分配中的决定性作用，可以优化生产要素的配置，提高生产效率，更好地做大蛋糕，体现了效率优先的原则，也是高质量发展的本质要求</a:t>
            </a:r>
          </a:p>
          <a:p>
            <a:pPr fontAlgn="auto">
              <a:lnSpc>
                <a:spcPct val="150000"/>
              </a:lnSpc>
            </a:pP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再分配（二次分配）是指政府根据法律法规，在初次分配的基础上通过征收税收和政府非税收入，在各收入主体之间以现金或实物进行的收入再次分配过程。与初次分配不同，再分配中起主导作用的是政府，强调公平的原则，具有通过国家权力强制进行的特征。除了公平的目标外，再分配也通过教育、健康等基本公共服务的提供，创造机会平等的养教环境，以提升社会经济发展的可持续性</a:t>
            </a:r>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80E1A9C-8338-4381-920C-465F98CCD981}"/>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738187" y="488950"/>
            <a:ext cx="10715625" cy="5631180"/>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三次分配有别于前两者，主要是企业、社会组织、家族、家庭和个人等基于自愿原则和道德准则，以募集、捐赠、资助、义工等慈善、公益方式对所属资源和财富进行分配。社会组织和社会力量是三次分配的中坚力量。</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发展第三次分配的社会意义</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）第三次分配是促进全体人民共同富裕的重要手段。共同富裕是社会主义的本质要求。</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第三次分配是社会主义精神文明建设的重要方式，也是实现人民群众精神生活共同富裕的重要手段。第三次分配的意义绝不仅仅在于其具有收入调节的功能，更重要的在于通过开展慈善教育启迪爱心；通过实施慈善项目或活动，为人们搭建奉献爱心的平台，促使爱心转化为善行。</a:t>
            </a: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ADA4C81-1676-49D7-A0D2-42E03C1BEA0C}"/>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201102" y="997585"/>
            <a:ext cx="9789795" cy="4459041"/>
          </a:xfrm>
          <a:prstGeom prst="rect">
            <a:avLst/>
          </a:prstGeom>
          <a:noFill/>
        </p:spPr>
        <p:txBody>
          <a:bodyPr wrap="square" rtlCol="0" anchor="t">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第三次分配更有利于激发社会的活力和提升国家竞争力。一方面，第三次分配是在不增加税赋的前提下，基于自愿和爱心驱动，实现对收入分配的调节，更有利于激发企业和个人的发展动能。而为企业减税，也有助于提升企业在全球市场的竞争能力；另一方面，国内外经验表明，通过发挥慈善组织的灵活性和创新性的优势，能够及时发现社会的新需求或未被满足的需求，并探索解决社会问题的创新模式，更不容易出现养懒人的现象或者培养“等靠要”的“贫穷文化”，可以在促进公平的同时，保持社会的创新活力</a:t>
            </a:r>
          </a:p>
        </p:txBody>
      </p:sp>
    </p:spTree>
    <p:custDataLst>
      <p:tags r:id="rId1"/>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6FD5F5A-DC2C-483A-ACE3-E6971EADA471}"/>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133475" y="934085"/>
            <a:ext cx="9925050" cy="4799965"/>
          </a:xfrm>
          <a:prstGeom prst="rect">
            <a:avLst/>
          </a:prstGeom>
          <a:noFill/>
        </p:spPr>
        <p:txBody>
          <a:bodyPr wrap="square" rtlCol="0" anchor="t">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如何调动各方积极参与第三次分配？</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）形成文化动员机制，大力倡导慈善文化传统，改进人们的慈善观念，让第三次分配观念深入人心。</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）建设组织动员机制，促使人们养成公益慈善意识，需要组织的合作和共识。</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）建设社区动员机制，推动社区居民参与第三次分配。</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）推动制度动员机制的建设。</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）制度是社会保持活力的根本，我们需要完善慈善立法，让法律成为规范和促进第三次分配的催化剂。</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）加入新技术动员机制，推动互联网和数字化公益，以技术力量赋能公益慈善，从而更好地调动各方积极参与公益慈善。</a:t>
            </a:r>
          </a:p>
        </p:txBody>
      </p:sp>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817D16-F5C2-401D-82EF-89F629A924CB}"/>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368425" y="870864"/>
            <a:ext cx="9274175" cy="5116272"/>
          </a:xfrm>
          <a:prstGeom prst="rect">
            <a:avLst/>
          </a:prstGeom>
          <a:noFill/>
        </p:spPr>
        <p:txBody>
          <a:bodyPr wrap="square" rtlCol="0" anchor="t">
            <a:spAutoFit/>
          </a:bodyPr>
          <a:lstStyle/>
          <a:p>
            <a:pPr fontAlgn="auto">
              <a:lnSpc>
                <a:spcPct val="150000"/>
              </a:lnSpc>
            </a:pPr>
            <a:r>
              <a:rPr lang="en-US" sz="20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完善个人收入分配的原因：</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收入分配是民生之源，是改善民生、实现发展成果由人民共享最重要、最直接的方式。</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完善个人收入分配的措施：</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）根本措施：大力发展生产力，提高经济发展水平</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）制度保障：体现效率，促进公平的制度保证</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）两个同步：要坚持在经济增长的同时实现居民收入同步增长、在劳动生产率提高的同时实现劳动报酬同步提高</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）初次分配方面，坚持按劳分配原则，多劳多得，着重保护劳动所得，增加劳动者特别是一线劳动者的劳动报酬，提高劳动报酬在初次分配中的比重，要健全各类生产要素由市场决定报酬的机制。</a:t>
            </a:r>
          </a:p>
        </p:txBody>
      </p:sp>
    </p:spTree>
    <p:custDataLst>
      <p:tags r:id="rId1"/>
    </p:custDataLst>
    <p:extLst>
      <p:ext uri="{BB962C8B-B14F-4D97-AF65-F5344CB8AC3E}">
        <p14:creationId xmlns:p14="http://schemas.microsoft.com/office/powerpoint/2010/main" val="1710732080"/>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817D16-F5C2-401D-82EF-89F629A924CB}"/>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130299" y="1092766"/>
            <a:ext cx="9286875" cy="3269613"/>
          </a:xfrm>
          <a:prstGeom prst="rect">
            <a:avLst/>
          </a:prstGeom>
          <a:noFill/>
        </p:spPr>
        <p:txBody>
          <a:bodyPr wrap="square" rtlCol="0" anchor="t">
            <a:spAutoFit/>
          </a:bodyPr>
          <a:lstStyle/>
          <a:p>
            <a:pPr fontAlgn="auto">
              <a:lnSpc>
                <a:spcPct val="150000"/>
              </a:lnSpc>
            </a:pPr>
            <a:r>
              <a:rPr lang="zh-CN" altLang="en-US" sz="20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【市场机制】</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）再分配方面，要完善以税收、社会保障、转移支付等为主要手段的再分配调节机制</a:t>
            </a:r>
            <a:r>
              <a:rPr lang="zh-CN" altLang="en-US" sz="20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【政府机制】</a:t>
            </a:r>
            <a:endParaRPr lang="zh-CN" altLang="en-US" sz="2000" b="1">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）重视发挥第三次分配的作用，发展慈善等社会公益事业，激发社会责任感</a:t>
            </a:r>
            <a:r>
              <a:rPr lang="zh-CN" altLang="en-US" sz="20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【社会机制】</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）完善个人收入分配，要规范收入分配秩序，扩大中等收入群体，增加低收入者收入，调节过高收入，取缔非法收入，清理规范隐形收入。</a:t>
            </a:r>
          </a:p>
        </p:txBody>
      </p:sp>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06456FC-187A-4D1F-8471-4C2A864C7A2A}"/>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900430" y="336232"/>
            <a:ext cx="10391140" cy="6185535"/>
          </a:xfrm>
          <a:prstGeom prst="rect">
            <a:avLst/>
          </a:prstGeom>
          <a:noFill/>
        </p:spPr>
        <p:txBody>
          <a:bodyPr wrap="square" rtlCol="0">
            <a:spAutoFit/>
          </a:bodyPr>
          <a:lstStyle/>
          <a:p>
            <a:r>
              <a:rPr lang="en-US" altLang="zh-CN" sz="2400" b="1">
                <a:latin typeface="微软雅黑" panose="020B0503020204020204" pitchFamily="34" charset="-122"/>
                <a:ea typeface="微软雅黑" panose="020B0503020204020204" pitchFamily="34" charset="-122"/>
              </a:rPr>
              <a:t>6.</a:t>
            </a:r>
            <a:r>
              <a:rPr lang="zh-CN" altLang="en-US" sz="2400" b="1">
                <a:latin typeface="微软雅黑" panose="020B0503020204020204" pitchFamily="34" charset="-122"/>
                <a:ea typeface="微软雅黑" panose="020B0503020204020204" pitchFamily="34" charset="-122"/>
              </a:rPr>
              <a:t>生产资料所有制角度：</a:t>
            </a:r>
          </a:p>
          <a:p>
            <a:pPr fontAlgn="auto">
              <a:lnSpc>
                <a:spcPct val="150000"/>
              </a:lnSpc>
            </a:pPr>
            <a:r>
              <a:rPr lang="zh-CN" altLang="en-US" sz="2000" b="1">
                <a:sym typeface="+mn-ea"/>
              </a:rPr>
              <a:t>要坚持公有制为主体，多种所有制经济共同发展的生产资料所有制，立足社会主义初级阶段，坚持“两个毫不动摇”，坚持公有制为主体、多种所有制经济共同发展，允许一部分人先富起来，先富带后富、帮后富，重点鼓励辛勤劳动、合法经营、敢于创业的致富带头人。</a:t>
            </a:r>
          </a:p>
          <a:p>
            <a:pPr fontAlgn="auto">
              <a:lnSpc>
                <a:spcPct val="150000"/>
              </a:lnSpc>
            </a:pPr>
            <a:r>
              <a:rPr lang="en-US" altLang="zh-CN" sz="2400" b="1">
                <a:latin typeface="微软雅黑" panose="020B0503020204020204" pitchFamily="34" charset="-122"/>
                <a:ea typeface="微软雅黑" panose="020B0503020204020204" pitchFamily="34" charset="-122"/>
              </a:rPr>
              <a:t>7.</a:t>
            </a:r>
            <a:r>
              <a:rPr lang="zh-CN" altLang="en-US" sz="2400" b="1">
                <a:latin typeface="微软雅黑" panose="020B0503020204020204" pitchFamily="34" charset="-122"/>
                <a:ea typeface="微软雅黑" panose="020B0503020204020204" pitchFamily="34" charset="-122"/>
              </a:rPr>
              <a:t>社会主义市场经济体制：</a:t>
            </a:r>
            <a:r>
              <a:rPr lang="zh-CN" altLang="en-US" sz="2000" b="1">
                <a:latin typeface="微软雅黑" panose="020B0503020204020204" pitchFamily="34" charset="-122"/>
                <a:ea typeface="微软雅黑" panose="020B0503020204020204" pitchFamily="34" charset="-122"/>
              </a:rPr>
              <a:t/>
            </a:r>
            <a:br>
              <a:rPr lang="zh-CN" altLang="en-US" sz="2000" b="1">
                <a:latin typeface="微软雅黑" panose="020B0503020204020204" pitchFamily="34" charset="-122"/>
                <a:ea typeface="微软雅黑" panose="020B0503020204020204" pitchFamily="34" charset="-122"/>
              </a:rPr>
            </a:br>
            <a:r>
              <a:rPr lang="zh-CN" altLang="en-US" sz="2000" b="1">
                <a:sym typeface="+mn-ea"/>
              </a:rPr>
              <a:t>要提高发展的平衡性、协调性、包容性，加快完善社会主义市场经济体制，增强区域发展的平衡性，强化行业发展的协调性，支持中小企业发展。</a:t>
            </a:r>
          </a:p>
          <a:p>
            <a:pPr fontAlgn="auto">
              <a:lnSpc>
                <a:spcPct val="150000"/>
              </a:lnSpc>
            </a:pPr>
            <a:r>
              <a:rPr lang="en-US" altLang="zh-CN" sz="2400" b="1">
                <a:latin typeface="微软雅黑" panose="020B0503020204020204" pitchFamily="34" charset="-122"/>
                <a:ea typeface="微软雅黑" panose="020B0503020204020204" pitchFamily="34" charset="-122"/>
              </a:rPr>
              <a:t>8.</a:t>
            </a:r>
            <a:r>
              <a:rPr lang="zh-CN" altLang="en-US" sz="2400" b="1">
                <a:latin typeface="微软雅黑" panose="020B0503020204020204" pitchFamily="34" charset="-122"/>
                <a:ea typeface="微软雅黑" panose="020B0503020204020204" pitchFamily="34" charset="-122"/>
              </a:rPr>
              <a:t>完善社会保障体系角度：</a:t>
            </a:r>
          </a:p>
          <a:p>
            <a:pPr fontAlgn="auto">
              <a:lnSpc>
                <a:spcPct val="150000"/>
              </a:lnSpc>
            </a:pPr>
            <a:r>
              <a:rPr lang="zh-CN" altLang="en-US" sz="2000" b="1">
                <a:latin typeface="微软雅黑" panose="020B0503020204020204" pitchFamily="34" charset="-122"/>
                <a:ea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rPr>
              <a:t>）完善社会保障体系，要公平对待每个公民并确保其享有相应的社会保障权益。</a:t>
            </a:r>
          </a:p>
          <a:p>
            <a:pPr fontAlgn="auto">
              <a:lnSpc>
                <a:spcPct val="150000"/>
              </a:lnSpc>
            </a:pPr>
            <a:r>
              <a:rPr lang="zh-CN" altLang="en-US" sz="2000" b="1">
                <a:latin typeface="微软雅黑" panose="020B0503020204020204" pitchFamily="34" charset="-122"/>
                <a:ea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rPr>
              <a:t>）完善社会保障体系，既要尽力而为，又要量力而行，要坚持社会保障水平与经济发展相适应。经济发展是社会保障的基础</a:t>
            </a:r>
          </a:p>
          <a:p>
            <a:pPr fontAlgn="auto">
              <a:lnSpc>
                <a:spcPct val="150000"/>
              </a:lnSpc>
            </a:pPr>
            <a:r>
              <a:rPr lang="zh-CN" altLang="en-US" sz="2000" b="1">
                <a:latin typeface="微软雅黑" panose="020B0503020204020204" pitchFamily="34" charset="-122"/>
                <a:ea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rPr>
              <a:t>）完善社会保障体系，要做到权责清晰，需要各方合理分担责任。</a:t>
            </a:r>
          </a:p>
          <a:p>
            <a:pPr fontAlgn="auto">
              <a:lnSpc>
                <a:spcPct val="150000"/>
              </a:lnSpc>
            </a:pPr>
            <a:r>
              <a:rPr lang="zh-CN" altLang="en-US" sz="2000" b="1">
                <a:latin typeface="微软雅黑" panose="020B0503020204020204" pitchFamily="34" charset="-122"/>
                <a:ea typeface="微软雅黑" panose="020B0503020204020204" pitchFamily="34" charset="-122"/>
              </a:rPr>
              <a:t>（</a:t>
            </a:r>
            <a:r>
              <a:rPr lang="en-US" altLang="zh-CN" sz="2000" b="1">
                <a:latin typeface="微软雅黑" panose="020B0503020204020204" pitchFamily="34" charset="-122"/>
                <a:ea typeface="微软雅黑" panose="020B0503020204020204" pitchFamily="34" charset="-122"/>
              </a:rPr>
              <a:t>4</a:t>
            </a:r>
            <a:r>
              <a:rPr lang="zh-CN" altLang="en-US" sz="2000" b="1">
                <a:latin typeface="微软雅黑" panose="020B0503020204020204" pitchFamily="34" charset="-122"/>
                <a:ea typeface="微软雅黑" panose="020B0503020204020204" pitchFamily="34" charset="-122"/>
              </a:rPr>
              <a:t>）要建成覆盖全民、城乡统筹、权责清晰、保障适度、可持续的多层次社会保障体系</a:t>
            </a: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C92BE3B-34B6-4544-A445-173A009911CB}"/>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447799" y="678180"/>
            <a:ext cx="9689465" cy="4931606"/>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9.</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实现金融稳定发展</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）金融与实体的关系</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金融是现代经济的核心。实体经济是金融发展的根基，脱离实体经济的支撑，金融就会成为无源之水、无本之木；金融则是实体经济的血脉，没有金融“血液”的滋养，实体经济就会死气沉沉、了无生机。只有金融与实体经济相辅相成、互促共进，国民经济才能持续健康发展。金融服务实体经济的关键在于发挥金融对实体经济创新的支持作用，培育新的经济增长点。</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）防范和化解重大金融风险</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sym typeface="+mn-ea"/>
              </a:rPr>
              <a:t>金融是现代经济的核心，关系发展和安全，要遵循市场化法治化原则，统筹做好重大金融风险防范化解工作。</a:t>
            </a:r>
            <a:endParaRPr lang="zh-CN" altLang="en-US" sz="2000" b="1">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6EAAC25-BEE4-4FFC-9DDE-FE10EC4617AE}"/>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375411" y="708025"/>
            <a:ext cx="9165590" cy="5208605"/>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二、政治与法治角度</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中国共产党是最高政治领导力量，在推进同富裕和防范重大金融风险的进程中发挥总揽全局和协调各方的领导核心作用。要坚持党对实现共同富裕的领导。</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中国共产党始终坚持以人民为中心的发展思想，坚持人民立场，践行立党为公、执政为民的执政理念。实现共同富裕是社会主义的本质要求，是全体人民的共同富裕，是全体人民物质生活和精神生活的共同富裕，也体现了中国共产党始终把人民对美好生活的向往当做自己的奋斗目标</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中国共产党坚持科学执政，坚持解放思想、实事求是、求真务实、与时俱进。立足中国现阶段的发展实际，提出科学合理的措施，助力共同富裕的实现。</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政府具有宏观调控、市场监管、社会管理和公共服务的职能，金融风险的防范要落实主体责任。政府应依法行政，全面科学履行职能，践行对人民负责的原则。</a:t>
            </a: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E8ACC31-402B-4305-9C0A-F9F1DF9C09F3}"/>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146811" y="898525"/>
            <a:ext cx="9495790" cy="4746941"/>
          </a:xfrm>
          <a:prstGeom prst="rect">
            <a:avLst/>
          </a:prstGeom>
          <a:noFill/>
        </p:spPr>
        <p:txBody>
          <a:bodyPr wrap="square" rtlCol="0">
            <a:spAutoFit/>
          </a:bodyPr>
          <a:lstStyle/>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三、哲学与文化角度</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要想发挥第三次分配的作用，调动各方参与第三次分配的积极性，必须做好文化宣传，给人民群众营造良好的文化氛围，让人们在潜移默化中认识到慈善事业的作用和自己的责任。</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中华优秀传统文化的引导作用。</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大力弘扬优秀传统文化，宣传社会主义核心价值观，引导人们自觉提高道德水平，积极投身慈善事业中。</a:t>
            </a:r>
          </a:p>
          <a:p>
            <a:pPr fontAlgn="auto">
              <a:lnSpc>
                <a:spcPct val="150000"/>
              </a:lnSpc>
            </a:pPr>
            <a:r>
              <a:rPr lang="en-US" altLang="zh-CN" sz="2000" b="1">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共同富裕与经济社会发展是辩证统一的。</a:t>
            </a:r>
          </a:p>
          <a:p>
            <a:pPr fontAlgn="auto">
              <a:lnSpc>
                <a:spcPct val="150000"/>
              </a:lnSpc>
            </a:pPr>
            <a:r>
              <a:rPr lang="zh-CN" altLang="en-US" sz="2000" b="1">
                <a:latin typeface="微软雅黑" panose="020B0503020204020204" pitchFamily="34" charset="-122"/>
                <a:ea typeface="微软雅黑" panose="020B0503020204020204" pitchFamily="34" charset="-122"/>
                <a:cs typeface="微软雅黑" panose="020B0503020204020204" pitchFamily="34" charset="-122"/>
              </a:rPr>
              <a:t>经济社会发展是共同富裕的基础，只有将蛋糕做大，才能更好地实现区域发展不平衡的问题，才能推进共同富裕。所以要在经济高质量发展中推进共同富裕的实现。</a:t>
            </a:r>
          </a:p>
        </p:txBody>
      </p:sp>
    </p:spTree>
    <p:custDataLst>
      <p:tags r:id="rId1"/>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5C1717-2C45-47D6-926E-354A2CD56D55}"/>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965200" y="470082"/>
            <a:ext cx="9937432" cy="6121035"/>
          </a:xfrm>
          <a:prstGeom prst="rect">
            <a:avLst/>
          </a:prstGeom>
          <a:noFill/>
        </p:spPr>
        <p:txBody>
          <a:bodyPr wrap="square" rtlCol="0">
            <a:spAutoFit/>
          </a:bodyPr>
          <a:lstStyle/>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矛盾双方在一定条件下向自己的对立面转化。</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防范化解重大金融风险要秉承底线思维，要做到居安思危，不能掉以轻心，防止发生重大金融风险，损害国家的经济社会健康发展。</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整体与部分是辩证统一的，要树立全局观念，实现系统优化。</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化解重大金融风险，要坚持系统观念，处理好稳增长与防风险的关系，立足国家发展大局，着眼未来国家发展战略，实现国家整体实力的提升。</a:t>
            </a:r>
          </a:p>
          <a:p>
            <a:pPr fontAlgn="auto">
              <a:lnSpc>
                <a:spcPct val="150000"/>
              </a:lnSpc>
            </a:pP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事物是普遍联系的，要用联系的观点看问题。</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金融与实体经济的发展是相辅相成的，实体经济是金融发展的基础，金融是实体经济的血脉，促进金融更好的服务于实体经济的发展。</a:t>
            </a:r>
          </a:p>
          <a:p>
            <a:pPr fontAlgn="auto">
              <a:lnSpc>
                <a:spcPct val="150000"/>
              </a:lnSpc>
            </a:pPr>
            <a:r>
              <a:rPr lang="zh-CN" altLang="en-US" sz="2400" b="1">
                <a:latin typeface="微软雅黑" panose="020B0503020204020204" pitchFamily="34" charset="-122"/>
                <a:ea typeface="微软雅黑" panose="020B0503020204020204" pitchFamily="34" charset="-122"/>
                <a:cs typeface="微软雅黑" panose="020B0503020204020204" pitchFamily="34" charset="-122"/>
              </a:rPr>
              <a:t>共同富裕事关我国未来发展战略，同时影响到人民的切身利益，必须高度重视。</a:t>
            </a:r>
          </a:p>
        </p:txBody>
      </p:sp>
    </p:spTree>
    <p:custDataLst>
      <p:tags r:id="rId1"/>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F9F2D80-1B7A-4314-961A-8862050AE48A}"/>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395605" y="327660"/>
            <a:ext cx="11400790" cy="5675528"/>
          </a:xfrm>
          <a:prstGeom prst="rect">
            <a:avLst/>
          </a:prstGeom>
          <a:noFill/>
        </p:spPr>
        <p:txBody>
          <a:bodyPr wrap="square" rtlCol="0">
            <a:spAutoFit/>
          </a:bodyPr>
          <a:lstStyle/>
          <a:p>
            <a:pPr fontAlgn="auto">
              <a:lnSpc>
                <a:spcPct val="150000"/>
              </a:lnSpc>
            </a:pPr>
            <a:r>
              <a:rPr lang="zh-CN" altLang="en-US" sz="2400" b="1">
                <a:solidFill>
                  <a:srgbClr val="FF0000"/>
                </a:solidFill>
              </a:rPr>
              <a:t>【典型例题】</a:t>
            </a:r>
          </a:p>
          <a:p>
            <a:pPr fontAlgn="auto">
              <a:lnSpc>
                <a:spcPct val="150000"/>
              </a:lnSpc>
            </a:pP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【例题</a:t>
            </a:r>
            <a:r>
              <a:rPr lang="en-US" altLang="zh-CN"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b="1">
                <a:solidFill>
                  <a:schemeClr val="tx1"/>
                </a:solidFill>
              </a:rPr>
              <a:t>共同富裕是社会主义的本质要求，是中国式现代化的重要特征。</a:t>
            </a:r>
          </a:p>
          <a:p>
            <a:pPr fontAlgn="auto">
              <a:lnSpc>
                <a:spcPct val="150000"/>
              </a:lnSpc>
            </a:pPr>
            <a:r>
              <a:rPr lang="zh-CN" altLang="en-US" sz="2000" b="1">
                <a:solidFill>
                  <a:schemeClr val="tx1"/>
                </a:solidFill>
              </a:rPr>
              <a:t>党的十八大以来，党中央把逐步实现全体人民共同富裕摆在更加重要的位置上，采取有力措施保障和改善民生，目前，我国已转向高质量发展阶段，但同时发展不平衡不充分伤然是我国经济社会发展面临的长期问题，城乡区域发展和收入分配差距依然较大民生保障存在短板，一些新情况需要引起我们的重视:2021年8月17日，中央财经委员会第十次会议研究扎实促进共同富裕问题，强调在高质量发展中促进共同富裕。高质量发展与共同富裕具有内在统一性，在高质量发展中扎实推动共同富裕，是实现“全民共同富裕取得更为明显的实质性进展”的必然要求。基营三长壁队虽亚2021年6月25日，杭州市委十二届十二次全会提出，要高水平打造“数智杭州、宜居天堂”，争当浙江高质量发展建设共同富裕示范区的城市范例，同杭州市人大常委会号召全市各级人天代表全力以赴助推共同富裕，责无旁贷建设城市范例，共同绘就“大杭州、高质量、共富裕”的美好画卷中瓮</a:t>
            </a:r>
          </a:p>
          <a:p>
            <a:pPr fontAlgn="auto">
              <a:lnSpc>
                <a:spcPct val="150000"/>
              </a:lnSpc>
            </a:pPr>
            <a:r>
              <a:rPr lang="en-US" altLang="zh-CN" sz="2000" b="1">
                <a:solidFill>
                  <a:schemeClr val="tx1"/>
                </a:solidFill>
              </a:rPr>
              <a:t> </a:t>
            </a:r>
            <a:r>
              <a:rPr lang="zh-CN" altLang="en-US" sz="2000" b="1">
                <a:solidFill>
                  <a:schemeClr val="tx1"/>
                </a:solidFill>
              </a:rPr>
              <a:t>结合材料，运用经济与社会的知识，阐释促进高质量发展与推动共同富裕的内在统一性</a:t>
            </a:r>
          </a:p>
        </p:txBody>
      </p:sp>
    </p:spTree>
    <p:custDataLst>
      <p:tags r:id="rId1"/>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AB6DBDD-48C9-42A1-86D4-E66D7C95A0CF}"/>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1277620" y="1129665"/>
            <a:ext cx="9636760" cy="396938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①促进高质量发展有利于推进共同富裕。促进高质量发展，有利于提高经济发展的质量和效益，提高人民群众的整体收入水平，必将有利于实现共同富裕，促进全体人民共享改革发展成果。</a:t>
            </a:r>
          </a:p>
          <a:p>
            <a:pPr fontAlgn="auto">
              <a:lnSpc>
                <a:spcPct val="150000"/>
              </a:lnSpc>
            </a:pPr>
            <a:r>
              <a:rPr lang="zh-CN" altLang="en-US" sz="2400" b="1"/>
              <a:t>②推动共同富裕有利于促进高质量发展。积极排共同富，解决城乡区域发展和收入分配差距较大等题，有利干充分调动劳动者的积极性，增强经济发展后劲，为促进高质量发展打下坚实的基础。</a:t>
            </a:r>
          </a:p>
        </p:txBody>
      </p:sp>
    </p:spTree>
    <p:custDataLst>
      <p:tags r:id="rId1"/>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A2C57F3-505B-4289-9971-70957AA0F087}"/>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0" name="文本框 99"/>
          <p:cNvSpPr txBox="1"/>
          <p:nvPr/>
        </p:nvSpPr>
        <p:spPr>
          <a:xfrm>
            <a:off x="169545" y="238760"/>
            <a:ext cx="11021060" cy="5077460"/>
          </a:xfrm>
          <a:prstGeom prst="rect">
            <a:avLst/>
          </a:prstGeom>
          <a:noFill/>
          <a:ln w="9525">
            <a:noFill/>
          </a:ln>
        </p:spPr>
        <p:txBody>
          <a:bodyPr wrap="square">
            <a:spAutoFit/>
          </a:bodyPr>
          <a:lstStyle/>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【例</a:t>
            </a:r>
            <a:r>
              <a:rPr lang="en-US" altLang="zh-CN" sz="2400" b="1">
                <a:latin typeface="微软雅黑" panose="020B0503020204020204" pitchFamily="34" charset="-122"/>
                <a:ea typeface="微软雅黑" panose="020B0503020204020204" pitchFamily="34" charset="-122"/>
                <a:cs typeface="微软雅黑" panose="020B0503020204020204" pitchFamily="34" charset="-122"/>
              </a:rPr>
              <a:t>2</a:t>
            </a:r>
            <a:r>
              <a:rPr lang="zh-CN" sz="2400" b="1">
                <a:latin typeface="微软雅黑" panose="020B0503020204020204" pitchFamily="34" charset="-122"/>
                <a:ea typeface="微软雅黑" panose="020B0503020204020204" pitchFamily="34" charset="-122"/>
                <a:cs typeface="微软雅黑" panose="020B0503020204020204" pitchFamily="34" charset="-122"/>
              </a:rPr>
              <a:t>】2021年8月17日，习近平主持召开中央财经委员会第十次会议，会议指出，要坚持以人民为中心的发展思想，在高质量发展中促进共同富裕，正确处理效率和公平的关系，构建初次分配、再分配、三次分配协调配套的基础性制度安排。下列对第三次分配理解正确的是(　　)</a:t>
            </a:r>
          </a:p>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①有利于缩小收入差距，促进收入分配更加公平　</a:t>
            </a:r>
          </a:p>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②健全社会保障体系，提高居民生活保障水平　</a:t>
            </a:r>
          </a:p>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③培育健康的财富观，提倡奉献精神回报社会　</a:t>
            </a:r>
          </a:p>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④促进收入分配均等化，实现共同富裕的目标</a:t>
            </a:r>
          </a:p>
          <a:p>
            <a:pPr indent="0" fontAlgn="auto">
              <a:lnSpc>
                <a:spcPct val="150000"/>
              </a:lnSpc>
            </a:pPr>
            <a:r>
              <a:rPr lang="zh-CN" sz="2400" b="1">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24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12635" y="3845560"/>
            <a:ext cx="4641215" cy="2553335"/>
          </a:xfrm>
          <a:prstGeom prst="rect">
            <a:avLst/>
          </a:prstGeom>
          <a:solidFill>
            <a:srgbClr val="FFFF00"/>
          </a:solidFill>
          <a:ln w="9525">
            <a:noFill/>
          </a:ln>
        </p:spPr>
        <p:txBody>
          <a:bodyPr wrap="square">
            <a:spAutoFit/>
          </a:bodyPr>
          <a:lstStyle/>
          <a:p>
            <a:pPr indent="0"/>
            <a:r>
              <a:rPr lang="zh-CN" sz="2000" b="1">
                <a:latin typeface="微软雅黑" panose="020B0503020204020204" pitchFamily="34" charset="-122"/>
                <a:ea typeface="微软雅黑" panose="020B0503020204020204" pitchFamily="34" charset="-122"/>
                <a:cs typeface="微软雅黑" panose="020B0503020204020204" pitchFamily="34" charset="-122"/>
              </a:rPr>
              <a:t>【参考答案】</a:t>
            </a:r>
            <a:r>
              <a:rPr lang="en-US" sz="2000" b="1">
                <a:latin typeface="微软雅黑" panose="020B0503020204020204" pitchFamily="34" charset="-122"/>
                <a:ea typeface="微软雅黑" panose="020B0503020204020204" pitchFamily="34" charset="-122"/>
                <a:cs typeface="微软雅黑" panose="020B0503020204020204" pitchFamily="34" charset="-122"/>
              </a:rPr>
              <a:t>B</a:t>
            </a:r>
            <a:endParaRPr lang="zh-CN" sz="2000" b="1">
              <a:latin typeface="微软雅黑" panose="020B0503020204020204" pitchFamily="34" charset="-122"/>
              <a:ea typeface="微软雅黑" panose="020B0503020204020204" pitchFamily="34" charset="-122"/>
              <a:cs typeface="微软雅黑" panose="020B0503020204020204" pitchFamily="34" charset="-122"/>
            </a:endParaRPr>
          </a:p>
          <a:p>
            <a:pPr indent="0"/>
            <a:r>
              <a:rPr lang="zh-CN" sz="2000" b="1">
                <a:latin typeface="微软雅黑" panose="020B0503020204020204" pitchFamily="34" charset="-122"/>
                <a:ea typeface="微软雅黑" panose="020B0503020204020204" pitchFamily="34" charset="-122"/>
                <a:cs typeface="微软雅黑" panose="020B0503020204020204" pitchFamily="34" charset="-122"/>
              </a:rPr>
              <a:t>第三次分配是指“在道德、文化、习惯等影响下，社会力量自愿通过民间捐赠、慈善事业、志愿行动等方式济困扶弱的行为，是对再分配的有益补充”。与社会保障体系无关，排除②；第三次分配有利于实现共同富裕，但不等于收入分配均等化，排除④。故选B。</a:t>
            </a:r>
            <a:endParaRPr lang="zh-CN" altLang="en-US" sz="20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01" name="New picture"/>
          <p:cNvPicPr/>
          <p:nvPr/>
        </p:nvPicPr>
        <p:blipFill>
          <a:blip r:embed="rId4"/>
          <a:stretch>
            <a:fillRect/>
          </a:stretch>
        </p:blipFill>
        <p:spPr>
          <a:xfrm>
            <a:off x="10464800" y="10172700"/>
            <a:ext cx="342900" cy="254000"/>
          </a:xfrm>
          <a:prstGeom prst="cube">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b*1"/>
  <p:tag name="KSO_WM_UNIT_INDEX" val="1"/>
  <p:tag name="KSO_WM_UNIT_ISCONTENTSTITLE" val="0"/>
  <p:tag name="KSO_WM_UNIT_ISNUMDGMTITLE" val="0"/>
  <p:tag name="KSO_WM_UNIT_LAYERLEVEL" val="1"/>
  <p:tag name="KSO_WM_UNIT_NOCLEAR" val="0"/>
  <p:tag name="KSO_WM_UNIT_PRESET_TEXT" val="单击输入您的封面副标题"/>
  <p:tag name="KSO_WM_UNIT_SHOW_EDIT_AREA_INDICATION" val="1"/>
  <p:tag name="KSO_WM_UNIT_TYPE" val="b"/>
  <p:tag name="KSO_WM_UNIT_VALUE" val="111"/>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2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墙面背景简约文艺工作总结报告ppt模板">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4syqerdm">
      <a:majorFont>
        <a:latin typeface="阿里巴巴普惠体 2.0 55 Regular"/>
        <a:ea typeface="阿里巴巴普惠体 2.0 55 Regular"/>
        <a:cs typeface="Arial"/>
      </a:majorFont>
      <a:minorFont>
        <a:latin typeface="阿里巴巴普惠体 2.0 55 Regular"/>
        <a:ea typeface="阿里巴巴普惠体 2.0 55 Regular"/>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3058</Words>
  <Application>Microsoft Office PowerPoint</Application>
  <PresentationFormat>宽屏</PresentationFormat>
  <Paragraphs>102</Paragraphs>
  <Slides>21</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21</vt:i4>
      </vt:variant>
    </vt:vector>
  </HeadingPairs>
  <TitlesOfParts>
    <vt:vector size="25" baseType="lpstr">
      <vt:lpstr>阿里巴巴普惠体 2.0 55 Regular</vt:lpstr>
      <vt:lpstr>微软雅黑</vt:lpstr>
      <vt:lpstr>Arial</vt:lpstr>
      <vt:lpstr>墙面背景简约文艺工作总结报告ppt模板</vt:lpstr>
      <vt:lpstr>在高质量发展中促进共同富裕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在高质量发展中促进共同富裕</dc:title>
  <dc:creator>rbm.xkw.com</dc:creator>
  <cp:lastModifiedBy>ADMIN</cp:lastModifiedBy>
  <cp:revision>2</cp:revision>
  <cp:lastPrinted>2021-11-03T13:14:25Z</cp:lastPrinted>
  <dcterms:created xsi:type="dcterms:W3CDTF">2021-11-03T13:14:25Z</dcterms:created>
  <dcterms:modified xsi:type="dcterms:W3CDTF">2022-04-26T01:08:42Z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