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8" r:id="rId3"/>
    <p:sldId id="256" r:id="rId5"/>
    <p:sldId id="261" r:id="rId6"/>
    <p:sldId id="267" r:id="rId7"/>
    <p:sldId id="280" r:id="rId8"/>
    <p:sldId id="286" r:id="rId9"/>
    <p:sldId id="282" r:id="rId10"/>
    <p:sldId id="281" r:id="rId11"/>
    <p:sldId id="300" r:id="rId12"/>
    <p:sldId id="283" r:id="rId13"/>
    <p:sldId id="284" r:id="rId14"/>
    <p:sldId id="285" r:id="rId15"/>
    <p:sldId id="265" r:id="rId16"/>
    <p:sldId id="303" r:id="rId17"/>
    <p:sldId id="304" r:id="rId18"/>
    <p:sldId id="312" r:id="rId19"/>
    <p:sldId id="306" r:id="rId20"/>
    <p:sldId id="266" r:id="rId21"/>
    <p:sldId id="311" r:id="rId22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hang bq" initials="zb" lastIdx="1" clrIdx="0"/>
  <p:cmAuthor id="2" name="作者" initials="A" lastIdx="0" clrIdx="1"/>
  <p:cmAuthor id="3" name="abacab" initials="a" lastIdx="2" clrIdx="2"/>
  <p:cmAuthor id="0" name="iwenping" initials="" lastIdx="0" clrIdx="0"/>
  <p:cmAuthor id="4" name="林细尘" initials="林" lastIdx="0" clrIdx="3"/>
  <p:cmAuthor id="7" name="1206988966@qq.com" initials="1" lastIdx="0" clrIdx="2"/>
  <p:cmAuthor id="8" name="姜伟光" initials="姜" lastIdx="0" clrIdx="0"/>
  <p:cmAuthor id="5" name="宋洁然" initials="宋" lastIdx="0" clrIdx="1"/>
  <p:cmAuthor id="6" name="ming qiu" initials="m" lastIdx="0" clrIdx="1"/>
  <p:cmAuthor id="10" name="86136" initials="8" lastIdx="1" clrIdx="9"/>
  <p:cmAuthor id="9" name="倩文 黄" initials="倩文" lastIdx="1" clrIdx="3"/>
  <p:cmAuthor id="12" name="HUAWEI" initials="H" lastIdx="1" clrIdx="1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45A5"/>
    <a:srgbClr val="FFFFFF"/>
    <a:srgbClr val="D9D9D9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032"/>
        <p:guide pos="394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7" Type="http://schemas.openxmlformats.org/officeDocument/2006/relationships/tags" Target="tags/tag182.xml"/><Relationship Id="rId26" Type="http://schemas.openxmlformats.org/officeDocument/2006/relationships/commentAuthors" Target="commentAuthors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中国最早的学堂是创办于1905年的北洋大学堂，它是天津大学的前身。</a:t>
            </a:r>
            <a:endParaRPr lang="zh-CN" altLang="en-US"/>
          </a:p>
          <a:p>
            <a:r>
              <a:rPr lang="zh-CN" altLang="en-US"/>
              <a:t>三大学堂，开启了中国近代教育的进程，他们与学制的变革、高等教育的改革、选官制度的变革有着莫大的关联。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本节课可分为四部分：</a:t>
            </a:r>
            <a:endParaRPr lang="zh-CN" altLang="en-US"/>
          </a:p>
          <a:p>
            <a:r>
              <a:rPr lang="zh-CN" altLang="en-US"/>
              <a:t>科举选官 学堂选官——从科举教育到学堂教育的变革</a:t>
            </a:r>
            <a:endParaRPr lang="zh-CN" altLang="en-US"/>
          </a:p>
          <a:p>
            <a:r>
              <a:rPr lang="zh-CN" altLang="en-US"/>
              <a:t>为国举才 考试创新——从科举考试到文官考试的对接</a:t>
            </a:r>
            <a:endParaRPr lang="zh-CN" altLang="en-US"/>
          </a:p>
          <a:p>
            <a:r>
              <a:rPr lang="zh-CN" altLang="en-US"/>
              <a:t>兼采中西 中国特色——从制度漏洞到制度不断完善</a:t>
            </a:r>
            <a:endParaRPr lang="zh-CN" altLang="en-US"/>
          </a:p>
          <a:p>
            <a:r>
              <a:rPr lang="zh-CN" altLang="en-US"/>
              <a:t>制度创新 制度自信——中国选官制度的鉴古和创新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随着封建社会晚期的到来，科举制度渐渐趋于僵化，各种弊端日益突出。【看题】</a:t>
            </a:r>
            <a:endParaRPr lang="zh-CN" altLang="en-US"/>
          </a:p>
          <a:p>
            <a:r>
              <a:rPr lang="zh-CN" altLang="en-US"/>
              <a:t>随着近代社会的发展，以儒家经典为主要内容的考试科目显然与社会需求严重脱节。晚清统治者为维护摇摇欲坠的政权，被迫进行变革。请同学们找出变革的表现。</a:t>
            </a:r>
            <a:endParaRPr lang="zh-CN" altLang="en-US"/>
          </a:p>
          <a:p>
            <a:r>
              <a:rPr lang="zh-CN" altLang="en-US"/>
              <a:t>课本</a:t>
            </a:r>
            <a:r>
              <a:rPr lang="en-US" altLang="zh-CN"/>
              <a:t>P39</a:t>
            </a:r>
            <a:r>
              <a:rPr lang="zh-CN" altLang="en-US"/>
              <a:t>：戊戌变法变革官制：清政府以经济特科选择经时济变之才--随后清政府一度废八股，改试策论—变法失败后恢复旧制。</a:t>
            </a:r>
            <a:endParaRPr lang="zh-CN" altLang="en-US"/>
          </a:p>
          <a:p>
            <a:r>
              <a:rPr lang="zh-CN" altLang="en-US"/>
              <a:t>策论：议论当前政治问题、向朝廷献策的文章。</a:t>
            </a:r>
            <a:endParaRPr lang="zh-CN" altLang="en-US"/>
          </a:p>
          <a:p>
            <a:endParaRPr lang="zh-CN" altLang="en-US"/>
          </a:p>
          <a:p>
            <a:r>
              <a:rPr lang="zh-CN" altLang="en-US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由于“戊戌政变”的发生，经济特科</a:t>
            </a:r>
            <a:r>
              <a:rPr lang="zh-CN" altLang="en-US">
                <a:latin typeface="黑体" panose="02010609060101010101" charset="-122"/>
                <a:ea typeface="黑体" panose="02010609060101010101" charset="-122"/>
                <a:sym typeface="+mn-ea"/>
              </a:rPr>
              <a:t>终结，但</a:t>
            </a:r>
            <a:r>
              <a:rPr lang="zh-CN" altLang="en-US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反映了晚清科举制度变革的趋向</a:t>
            </a:r>
            <a:r>
              <a:rPr lang="zh-CN" altLang="en-US">
                <a:latin typeface="黑体" panose="02010609060101010101" charset="-122"/>
                <a:ea typeface="黑体" panose="02010609060101010101" charset="-122"/>
                <a:sym typeface="+mn-ea"/>
              </a:rPr>
              <a:t>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师：请同学们根据课本找出学堂选官制度确立的进程性事件。</a:t>
            </a:r>
            <a:endParaRPr lang="zh-CN" altLang="en-US"/>
          </a:p>
          <a:p>
            <a:r>
              <a:rPr lang="zh-CN" altLang="en-US"/>
              <a:t>关于《奏定学堂章程》的颁布和学堂选官制度的设立，我们来做一道题了解具体情况。</a:t>
            </a:r>
            <a:endParaRPr lang="zh-CN" altLang="en-US"/>
          </a:p>
          <a:p>
            <a:endParaRPr lang="zh-CN" altLang="en-US"/>
          </a:p>
          <a:p>
            <a:r>
              <a:rPr lang="zh-CN" altLang="en-US" kern="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学堂与选官相结合，学堂教育内容依然以儒学为主，科举还未废除。</a:t>
            </a:r>
            <a:endParaRPr lang="zh-CN" altLang="en-US" kern="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endParaRPr lang="zh-CN" altLang="en-US" b="1"/>
          </a:p>
          <a:p>
            <a:r>
              <a:rPr lang="zh-CN" altLang="en-US" b="1"/>
              <a:t>[guǐ mǎo]</a:t>
            </a:r>
            <a:endParaRPr lang="zh-CN" altLang="en-US" b="1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学制体系较为完善（分三个阶段、初等教育分为多个内容）;</a:t>
            </a:r>
            <a:endParaRPr lang="zh-CN" altLang="en-US"/>
          </a:p>
          <a:p>
            <a:r>
              <a:rPr lang="zh-CN" altLang="en-US"/>
              <a:t>传统与现代的结合（学习读经讲经和物理、化学）；</a:t>
            </a:r>
            <a:endParaRPr lang="zh-CN" altLang="en-US"/>
          </a:p>
          <a:p>
            <a:r>
              <a:rPr lang="zh-CN" altLang="en-US"/>
              <a:t>精英教育转向国民普及教育（</a:t>
            </a:r>
            <a:r>
              <a:rPr lang="zh-CN" altLang="en-US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普及教育性质</a:t>
            </a:r>
            <a:r>
              <a:rPr lang="zh-CN" altLang="en-US"/>
              <a:t>）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换取列强信任；可使留学生潜心学习；学堂可培养人才，开启民智；总之，可维护清王朝统治。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清末新政没有能够挽救大清，反而为革命培养了大批思想进步的人才，加速革命的到来</a:t>
            </a: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第一题：可反映晚清选官制度变革受西学传播影响、近代化趋势明显。</a:t>
            </a:r>
            <a:endParaRPr lang="zh-CN" altLang="en-US"/>
          </a:p>
          <a:p>
            <a:r>
              <a:rPr lang="zh-CN" altLang="en-US"/>
              <a:t>第二题：这时中国教育处于新旧交替中，是为挽救民族危机、为政治革新服务的教育体制形式，更是选官制度变革的形式。</a:t>
            </a:r>
            <a:endParaRPr lang="zh-CN" altLang="en-US"/>
          </a:p>
          <a:p>
            <a:r>
              <a:rPr lang="zh-CN" altLang="en-US"/>
              <a:t>留学生接受的都是西方近代教育，但回国后却用传统的科举考试的办法来衡量留学生的水平，“学历”与近代教育的博士、学士等相比，不伦不类，说明中国教育仍处于新旧交替过程之中</a:t>
            </a:r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孙中山的五权分立思想，与西方的三权分立</a:t>
            </a:r>
            <a:r>
              <a:rPr lang="zh-CN" altLang="en-US">
                <a:sym typeface="+mn-ea"/>
              </a:rPr>
              <a:t>相比</a:t>
            </a:r>
            <a:r>
              <a:rPr lang="zh-CN" altLang="en-US"/>
              <a:t>，多出来的两权：监察及考试</a:t>
            </a:r>
            <a:endParaRPr lang="zh-CN" altLang="en-US"/>
          </a:p>
          <a:p>
            <a:r>
              <a:rPr lang="zh-CN" altLang="en-US" kern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内涵：</a:t>
            </a:r>
            <a:r>
              <a:rPr lang="zh-CN" kern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成立专门机构行使考试权</a:t>
            </a:r>
            <a:r>
              <a:rPr lang="zh-CN" altLang="en-US" kern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、</a:t>
            </a:r>
            <a:r>
              <a:rPr lang="zh-CN" altLang="en-US" kern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提出</a:t>
            </a:r>
            <a:r>
              <a:rPr lang="en-US" altLang="zh-CN" kern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“</a:t>
            </a:r>
            <a:r>
              <a:rPr lang="zh-CN" altLang="en-US" kern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考试权独立</a:t>
            </a:r>
            <a:r>
              <a:rPr lang="en-US" altLang="zh-CN" kern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”</a:t>
            </a:r>
            <a:r>
              <a:rPr lang="zh-CN" altLang="en-US" kern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学说</a:t>
            </a:r>
            <a:r>
              <a:rPr lang="zh-CN" altLang="en-US" kern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、</a:t>
            </a:r>
            <a:r>
              <a:rPr lang="zh-CN" kern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以考试定官员资格</a:t>
            </a:r>
            <a:endParaRPr lang="zh-CN" kern="0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r>
              <a:rPr lang="zh-CN" altLang="en-US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形成原因</a:t>
            </a:r>
            <a:r>
              <a:rPr lang="zh-CN" kern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：</a:t>
            </a:r>
            <a:r>
              <a:rPr lang="zh-CN" altLang="en-US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规避中国科举制和西方文官制度的弊端、</a:t>
            </a:r>
            <a:r>
              <a:rPr lang="zh-CN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学习借鉴西方文官制度的优点</a:t>
            </a:r>
            <a:endParaRPr lang="zh-CN" b="1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由表格总结出特点为：</a:t>
            </a:r>
            <a:endParaRPr lang="zh-CN" altLang="en-US"/>
          </a:p>
          <a:p>
            <a:r>
              <a:rPr lang="zh-CN" altLang="en-US"/>
              <a:t>从方式上看：主要以考试为主【考试主体】，分为四等三十七级别【</a:t>
            </a:r>
            <a:r>
              <a:rPr lang="zh-CN" altLang="en-US">
                <a:sym typeface="+mn-ea"/>
              </a:rPr>
              <a:t>官职等级</a:t>
            </a:r>
            <a:r>
              <a:rPr lang="zh-CN" altLang="en-US"/>
              <a:t>】</a:t>
            </a:r>
            <a:endParaRPr lang="zh-CN" altLang="en-US"/>
          </a:p>
          <a:p>
            <a:r>
              <a:rPr lang="zh-CN" altLang="en-US"/>
              <a:t>从法律上看：法制逐渐完善【</a:t>
            </a:r>
            <a:r>
              <a:rPr lang="zh-CN" altLang="en-US">
                <a:sym typeface="+mn-ea"/>
              </a:rPr>
              <a:t>法制</a:t>
            </a:r>
            <a:r>
              <a:rPr lang="zh-CN" altLang="en-US"/>
              <a:t>完善】</a:t>
            </a:r>
            <a:endParaRPr lang="zh-CN" altLang="en-US"/>
          </a:p>
          <a:p>
            <a:r>
              <a:rPr lang="zh-CN" altLang="en-US"/>
              <a:t>从机制上看：有专门的独立的机构【机制独立】，官吏改称公务员，学习西方的文官制度【</a:t>
            </a:r>
            <a:r>
              <a:rPr lang="zh-CN" altLang="en-US">
                <a:sym typeface="+mn-ea"/>
              </a:rPr>
              <a:t>中西混合】</a:t>
            </a:r>
            <a:endParaRPr lang="zh-CN" altLang="en-US">
              <a:sym typeface="+mn-ea"/>
            </a:endParaRPr>
          </a:p>
          <a:p>
            <a:r>
              <a:rPr lang="zh-CN" altLang="en-US"/>
              <a:t>从作用上看：允许女子考试【平等开放】</a:t>
            </a:r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请大家来做一道关于这时期官员选拔制度的题目【弊端】</a:t>
            </a:r>
            <a:endParaRPr lang="zh-CN" altLang="en-US"/>
          </a:p>
          <a:p>
            <a:r>
              <a:rPr lang="zh-CN" altLang="en-US" b="1">
                <a:latin typeface="黑体" panose="02010609060101010101" charset="-122"/>
                <a:ea typeface="黑体" panose="02010609060101010101" charset="-122"/>
                <a:sym typeface="+mn-ea"/>
              </a:rPr>
              <a:t>中西结合；党派性强；军治色彩浓厚。</a:t>
            </a:r>
            <a:endParaRPr lang="zh-CN" altLang="en-US" b="1"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r>
              <a:rPr lang="zh-CN" altLang="en-US">
                <a:sym typeface="+mn-ea"/>
              </a:rPr>
              <a:t>这一情况直到新中国成立后有所改观。</a:t>
            </a: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干部制度的发展经历了建立、发展、完善的过程。</a:t>
            </a:r>
            <a:endParaRPr lang="zh-CN" altLang="en-US"/>
          </a:p>
          <a:p>
            <a:r>
              <a:rPr lang="zh-CN" altLang="en-US"/>
              <a:t>在党管干部的原则下，干部管理逐渐科学化、民主化、法制化和现代化。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找出公务员制度发展的时间点：南京国民政府奠定公务员制度基础；1993年公务员制度开始推行；2005年《中华人民共和国公务员法》。</a:t>
            </a:r>
            <a:endParaRPr lang="zh-CN" altLang="en-US"/>
          </a:p>
          <a:p>
            <a:r>
              <a:rPr lang="zh-CN" altLang="zh-CN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借鉴了国外公务员制度的成功经验，把长期形成的干部人事管理的有效做法和改革的新经验</a:t>
            </a:r>
            <a:r>
              <a:rPr lang="zh-CN" altLang="zh-CN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上升为法律</a:t>
            </a:r>
            <a:r>
              <a:rPr lang="zh-CN" altLang="en-US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。</a:t>
            </a:r>
            <a:endParaRPr lang="zh-CN" altLang="zh-CN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r>
              <a:rPr lang="zh-CN" altLang="en-US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意义：公务员制度正式形成，</a:t>
            </a:r>
            <a:r>
              <a:rPr lang="zh-CN" altLang="en-US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公务员考录工作正式进入法制化轨道。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内容共同点：公开考试、严格考察、平等竞争、择优录取</a:t>
            </a:r>
            <a:endParaRPr lang="zh-CN" altLang="en-US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变化：推进公务员分类改革，实行职务与职级并行制度（一级</a:t>
            </a:r>
            <a:r>
              <a:rPr lang="en-US" altLang="zh-CN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lang="zh-CN" altLang="en-US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主任）</a:t>
            </a:r>
            <a:endParaRPr lang="zh-CN" altLang="en-US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我们回忆下第6课的内容，将两课进行对比。</a:t>
            </a:r>
            <a:endParaRPr lang="zh-CN" altLang="en-US"/>
          </a:p>
          <a:p>
            <a:r>
              <a:rPr lang="zh-CN" altLang="en-US"/>
              <a:t>国公务员制度与西方文官制度，是继承与借鉴、创新与发展的关系。虽有借鉴，但更多的是创新。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从古代到近代，再到现代的选官，经历了从贵族到平民，从古学到实学，考试甄别互补，从卷面到综合实力的考量的难艰沿革过程，体现了人才选拔社会化、选拔标准刚性化、选拔程序规范化、选拔机制健全化的发展态势。</a:t>
            </a:r>
            <a:endParaRPr lang="zh-CN" altLang="en-US"/>
          </a:p>
          <a:p>
            <a:endParaRPr lang="zh-CN" altLang="en-US"/>
          </a:p>
          <a:p>
            <a:r>
              <a:rPr lang="zh-CN" altLang="en-US">
                <a:sym typeface="+mn-ea"/>
              </a:rPr>
              <a:t>选拔标准刚性化：</a:t>
            </a:r>
            <a:r>
              <a:rPr lang="zh-CN" altLang="en-US"/>
              <a:t>选拔任用标准</a:t>
            </a:r>
            <a:r>
              <a:rPr lang="zh-CN" altLang="en-US">
                <a:sym typeface="+mn-ea"/>
              </a:rPr>
              <a:t>比较严格，不能随便破格提拔</a:t>
            </a:r>
            <a:endParaRPr lang="zh-CN" altLang="en-US">
              <a:sym typeface="+mn-ea"/>
            </a:endParaRPr>
          </a:p>
          <a:p>
            <a:endParaRPr lang="zh-CN" altLang="en-US">
              <a:sym typeface="+mn-ea"/>
            </a:endParaRPr>
          </a:p>
          <a:p>
            <a: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选拔制度不断演变的背后，也是由每个时代的局势所决定。不断改变的背后也是为着能</a:t>
            </a:r>
            <a:r>
              <a:rPr lang="zh-CN" altLang="en-US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尽力的给人公平。</a:t>
            </a:r>
            <a:endParaRPr lang="zh-CN" altLang="en-US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endParaRPr lang="zh-CN" altLang="en-US">
              <a:sym typeface="+mn-ea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63.xml"/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6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Relationship Id="rId3" Type="http://schemas.openxmlformats.org/officeDocument/2006/relationships/tags" Target="../tags/tag65.xml"/><Relationship Id="rId2" Type="http://schemas.openxmlformats.org/officeDocument/2006/relationships/image" Target="../media/image4.jpeg"/><Relationship Id="rId1" Type="http://schemas.openxmlformats.org/officeDocument/2006/relationships/tags" Target="../tags/tag64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67.xml"/><Relationship Id="rId2" Type="http://schemas.openxmlformats.org/officeDocument/2006/relationships/image" Target="../media/image8.jpeg"/><Relationship Id="rId1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76.xml"/><Relationship Id="rId8" Type="http://schemas.openxmlformats.org/officeDocument/2006/relationships/tags" Target="../tags/tag75.xml"/><Relationship Id="rId7" Type="http://schemas.openxmlformats.org/officeDocument/2006/relationships/tags" Target="../tags/tag74.xml"/><Relationship Id="rId6" Type="http://schemas.openxmlformats.org/officeDocument/2006/relationships/tags" Target="../tags/tag73.xml"/><Relationship Id="rId5" Type="http://schemas.openxmlformats.org/officeDocument/2006/relationships/tags" Target="../tags/tag72.xml"/><Relationship Id="rId4" Type="http://schemas.openxmlformats.org/officeDocument/2006/relationships/tags" Target="../tags/tag71.xml"/><Relationship Id="rId3" Type="http://schemas.openxmlformats.org/officeDocument/2006/relationships/tags" Target="../tags/tag70.xml"/><Relationship Id="rId2" Type="http://schemas.openxmlformats.org/officeDocument/2006/relationships/tags" Target="../tags/tag69.xml"/><Relationship Id="rId13" Type="http://schemas.openxmlformats.org/officeDocument/2006/relationships/notesSlide" Target="../notesSlides/notesSlide3.xml"/><Relationship Id="rId12" Type="http://schemas.openxmlformats.org/officeDocument/2006/relationships/slideLayout" Target="../slideLayouts/slideLayout2.xml"/><Relationship Id="rId11" Type="http://schemas.openxmlformats.org/officeDocument/2006/relationships/tags" Target="../tags/tag77.xml"/><Relationship Id="rId10" Type="http://schemas.openxmlformats.org/officeDocument/2006/relationships/image" Target="../media/image9.jpeg"/><Relationship Id="rId1" Type="http://schemas.openxmlformats.org/officeDocument/2006/relationships/tags" Target="../tags/tag68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85.xml"/><Relationship Id="rId8" Type="http://schemas.openxmlformats.org/officeDocument/2006/relationships/tags" Target="../tags/tag84.xml"/><Relationship Id="rId7" Type="http://schemas.openxmlformats.org/officeDocument/2006/relationships/tags" Target="../tags/tag83.xml"/><Relationship Id="rId6" Type="http://schemas.openxmlformats.org/officeDocument/2006/relationships/tags" Target="../tags/tag82.xml"/><Relationship Id="rId5" Type="http://schemas.openxmlformats.org/officeDocument/2006/relationships/tags" Target="../tags/tag81.xml"/><Relationship Id="rId4" Type="http://schemas.openxmlformats.org/officeDocument/2006/relationships/tags" Target="../tags/tag80.xml"/><Relationship Id="rId30" Type="http://schemas.openxmlformats.org/officeDocument/2006/relationships/notesSlide" Target="../notesSlides/notesSlide4.xml"/><Relationship Id="rId3" Type="http://schemas.openxmlformats.org/officeDocument/2006/relationships/tags" Target="../tags/tag79.xml"/><Relationship Id="rId29" Type="http://schemas.openxmlformats.org/officeDocument/2006/relationships/slideLayout" Target="../slideLayouts/slideLayout2.xml"/><Relationship Id="rId28" Type="http://schemas.openxmlformats.org/officeDocument/2006/relationships/tags" Target="../tags/tag104.xml"/><Relationship Id="rId27" Type="http://schemas.openxmlformats.org/officeDocument/2006/relationships/tags" Target="../tags/tag103.xml"/><Relationship Id="rId26" Type="http://schemas.openxmlformats.org/officeDocument/2006/relationships/tags" Target="../tags/tag102.xml"/><Relationship Id="rId25" Type="http://schemas.openxmlformats.org/officeDocument/2006/relationships/tags" Target="../tags/tag101.xml"/><Relationship Id="rId24" Type="http://schemas.openxmlformats.org/officeDocument/2006/relationships/tags" Target="../tags/tag100.xml"/><Relationship Id="rId23" Type="http://schemas.openxmlformats.org/officeDocument/2006/relationships/tags" Target="../tags/tag99.xml"/><Relationship Id="rId22" Type="http://schemas.openxmlformats.org/officeDocument/2006/relationships/tags" Target="../tags/tag98.xml"/><Relationship Id="rId21" Type="http://schemas.openxmlformats.org/officeDocument/2006/relationships/tags" Target="../tags/tag97.xml"/><Relationship Id="rId20" Type="http://schemas.openxmlformats.org/officeDocument/2006/relationships/tags" Target="../tags/tag96.xml"/><Relationship Id="rId2" Type="http://schemas.openxmlformats.org/officeDocument/2006/relationships/image" Target="../media/image10.png"/><Relationship Id="rId19" Type="http://schemas.openxmlformats.org/officeDocument/2006/relationships/tags" Target="../tags/tag95.xml"/><Relationship Id="rId18" Type="http://schemas.openxmlformats.org/officeDocument/2006/relationships/tags" Target="../tags/tag94.xml"/><Relationship Id="rId17" Type="http://schemas.openxmlformats.org/officeDocument/2006/relationships/tags" Target="../tags/tag93.xml"/><Relationship Id="rId16" Type="http://schemas.openxmlformats.org/officeDocument/2006/relationships/tags" Target="../tags/tag92.xml"/><Relationship Id="rId15" Type="http://schemas.openxmlformats.org/officeDocument/2006/relationships/tags" Target="../tags/tag91.xml"/><Relationship Id="rId14" Type="http://schemas.openxmlformats.org/officeDocument/2006/relationships/tags" Target="../tags/tag90.xml"/><Relationship Id="rId13" Type="http://schemas.openxmlformats.org/officeDocument/2006/relationships/tags" Target="../tags/tag89.xml"/><Relationship Id="rId12" Type="http://schemas.openxmlformats.org/officeDocument/2006/relationships/tags" Target="../tags/tag88.xml"/><Relationship Id="rId11" Type="http://schemas.openxmlformats.org/officeDocument/2006/relationships/tags" Target="../tags/tag87.xml"/><Relationship Id="rId10" Type="http://schemas.openxmlformats.org/officeDocument/2006/relationships/tags" Target="../tags/tag86.xml"/><Relationship Id="rId1" Type="http://schemas.openxmlformats.org/officeDocument/2006/relationships/tags" Target="../tags/tag78.xml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09.xml"/><Relationship Id="rId4" Type="http://schemas.openxmlformats.org/officeDocument/2006/relationships/tags" Target="../tags/tag108.xml"/><Relationship Id="rId3" Type="http://schemas.openxmlformats.org/officeDocument/2006/relationships/tags" Target="../tags/tag107.xml"/><Relationship Id="rId2" Type="http://schemas.openxmlformats.org/officeDocument/2006/relationships/tags" Target="../tags/tag106.xml"/><Relationship Id="rId1" Type="http://schemas.openxmlformats.org/officeDocument/2006/relationships/tags" Target="../tags/tag105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12.xml"/><Relationship Id="rId3" Type="http://schemas.openxmlformats.org/officeDocument/2006/relationships/image" Target="../media/image7.png"/><Relationship Id="rId2" Type="http://schemas.openxmlformats.org/officeDocument/2006/relationships/tags" Target="../tags/tag111.xml"/><Relationship Id="rId1" Type="http://schemas.openxmlformats.org/officeDocument/2006/relationships/tags" Target="../tags/tag110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119.xml"/><Relationship Id="rId7" Type="http://schemas.openxmlformats.org/officeDocument/2006/relationships/image" Target="../media/image11.png"/><Relationship Id="rId6" Type="http://schemas.openxmlformats.org/officeDocument/2006/relationships/tags" Target="../tags/tag118.xml"/><Relationship Id="rId5" Type="http://schemas.openxmlformats.org/officeDocument/2006/relationships/tags" Target="../tags/tag117.xml"/><Relationship Id="rId4" Type="http://schemas.openxmlformats.org/officeDocument/2006/relationships/tags" Target="../tags/tag116.xml"/><Relationship Id="rId3" Type="http://schemas.openxmlformats.org/officeDocument/2006/relationships/tags" Target="../tags/tag115.xml"/><Relationship Id="rId2" Type="http://schemas.openxmlformats.org/officeDocument/2006/relationships/tags" Target="../tags/tag114.xml"/><Relationship Id="rId10" Type="http://schemas.openxmlformats.org/officeDocument/2006/relationships/notesSlide" Target="../notesSlides/notesSlide7.xml"/><Relationship Id="rId1" Type="http://schemas.openxmlformats.org/officeDocument/2006/relationships/tags" Target="../tags/tag1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20.xml"/><Relationship Id="rId1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122.xml"/><Relationship Id="rId2" Type="http://schemas.openxmlformats.org/officeDocument/2006/relationships/tags" Target="../tags/tag121.xml"/><Relationship Id="rId1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2.xml"/><Relationship Id="rId2" Type="http://schemas.openxmlformats.org/officeDocument/2006/relationships/tags" Target="../tags/tag124.xml"/><Relationship Id="rId1" Type="http://schemas.openxmlformats.org/officeDocument/2006/relationships/tags" Target="../tags/tag123.xml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127.xml"/><Relationship Id="rId2" Type="http://schemas.openxmlformats.org/officeDocument/2006/relationships/tags" Target="../tags/tag126.xml"/><Relationship Id="rId1" Type="http://schemas.openxmlformats.org/officeDocument/2006/relationships/tags" Target="../tags/tag12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8.xml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2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33.xml"/><Relationship Id="rId4" Type="http://schemas.openxmlformats.org/officeDocument/2006/relationships/tags" Target="../tags/tag132.xml"/><Relationship Id="rId3" Type="http://schemas.openxmlformats.org/officeDocument/2006/relationships/tags" Target="../tags/tag131.xml"/><Relationship Id="rId2" Type="http://schemas.openxmlformats.org/officeDocument/2006/relationships/tags" Target="../tags/tag130.xml"/><Relationship Id="rId1" Type="http://schemas.openxmlformats.org/officeDocument/2006/relationships/tags" Target="../tags/tag129.xml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136.xml"/><Relationship Id="rId2" Type="http://schemas.openxmlformats.org/officeDocument/2006/relationships/tags" Target="../tags/tag135.xml"/><Relationship Id="rId1" Type="http://schemas.openxmlformats.org/officeDocument/2006/relationships/tags" Target="../tags/tag13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7.xml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9.xml"/><Relationship Id="rId1" Type="http://schemas.openxmlformats.org/officeDocument/2006/relationships/tags" Target="../tags/tag13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0.xml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tags" Target="../tags/tag149.xml"/><Relationship Id="rId8" Type="http://schemas.openxmlformats.org/officeDocument/2006/relationships/tags" Target="../tags/tag148.xml"/><Relationship Id="rId7" Type="http://schemas.openxmlformats.org/officeDocument/2006/relationships/tags" Target="../tags/tag147.xml"/><Relationship Id="rId6" Type="http://schemas.openxmlformats.org/officeDocument/2006/relationships/tags" Target="../tags/tag146.xml"/><Relationship Id="rId5" Type="http://schemas.openxmlformats.org/officeDocument/2006/relationships/tags" Target="../tags/tag145.xml"/><Relationship Id="rId43" Type="http://schemas.openxmlformats.org/officeDocument/2006/relationships/notesSlide" Target="../notesSlides/notesSlide16.xml"/><Relationship Id="rId42" Type="http://schemas.openxmlformats.org/officeDocument/2006/relationships/slideLayout" Target="../slideLayouts/slideLayout7.xml"/><Relationship Id="rId41" Type="http://schemas.openxmlformats.org/officeDocument/2006/relationships/tags" Target="../tags/tag181.xml"/><Relationship Id="rId40" Type="http://schemas.openxmlformats.org/officeDocument/2006/relationships/tags" Target="../tags/tag180.xml"/><Relationship Id="rId4" Type="http://schemas.openxmlformats.org/officeDocument/2006/relationships/tags" Target="../tags/tag144.xml"/><Relationship Id="rId39" Type="http://schemas.openxmlformats.org/officeDocument/2006/relationships/tags" Target="../tags/tag179.xml"/><Relationship Id="rId38" Type="http://schemas.openxmlformats.org/officeDocument/2006/relationships/tags" Target="../tags/tag178.xml"/><Relationship Id="rId37" Type="http://schemas.openxmlformats.org/officeDocument/2006/relationships/tags" Target="../tags/tag177.xml"/><Relationship Id="rId36" Type="http://schemas.openxmlformats.org/officeDocument/2006/relationships/tags" Target="../tags/tag176.xml"/><Relationship Id="rId35" Type="http://schemas.openxmlformats.org/officeDocument/2006/relationships/tags" Target="../tags/tag175.xml"/><Relationship Id="rId34" Type="http://schemas.openxmlformats.org/officeDocument/2006/relationships/tags" Target="../tags/tag174.xml"/><Relationship Id="rId33" Type="http://schemas.openxmlformats.org/officeDocument/2006/relationships/tags" Target="../tags/tag173.xml"/><Relationship Id="rId32" Type="http://schemas.openxmlformats.org/officeDocument/2006/relationships/tags" Target="../tags/tag172.xml"/><Relationship Id="rId31" Type="http://schemas.openxmlformats.org/officeDocument/2006/relationships/tags" Target="../tags/tag171.xml"/><Relationship Id="rId30" Type="http://schemas.openxmlformats.org/officeDocument/2006/relationships/tags" Target="../tags/tag170.xml"/><Relationship Id="rId3" Type="http://schemas.openxmlformats.org/officeDocument/2006/relationships/tags" Target="../tags/tag143.xml"/><Relationship Id="rId29" Type="http://schemas.openxmlformats.org/officeDocument/2006/relationships/tags" Target="../tags/tag169.xml"/><Relationship Id="rId28" Type="http://schemas.openxmlformats.org/officeDocument/2006/relationships/tags" Target="../tags/tag168.xml"/><Relationship Id="rId27" Type="http://schemas.openxmlformats.org/officeDocument/2006/relationships/tags" Target="../tags/tag167.xml"/><Relationship Id="rId26" Type="http://schemas.openxmlformats.org/officeDocument/2006/relationships/tags" Target="../tags/tag166.xml"/><Relationship Id="rId25" Type="http://schemas.openxmlformats.org/officeDocument/2006/relationships/tags" Target="../tags/tag165.xml"/><Relationship Id="rId24" Type="http://schemas.openxmlformats.org/officeDocument/2006/relationships/tags" Target="../tags/tag164.xml"/><Relationship Id="rId23" Type="http://schemas.openxmlformats.org/officeDocument/2006/relationships/tags" Target="../tags/tag163.xml"/><Relationship Id="rId22" Type="http://schemas.openxmlformats.org/officeDocument/2006/relationships/tags" Target="../tags/tag162.xml"/><Relationship Id="rId21" Type="http://schemas.openxmlformats.org/officeDocument/2006/relationships/tags" Target="../tags/tag161.xml"/><Relationship Id="rId20" Type="http://schemas.openxmlformats.org/officeDocument/2006/relationships/tags" Target="../tags/tag160.xml"/><Relationship Id="rId2" Type="http://schemas.openxmlformats.org/officeDocument/2006/relationships/tags" Target="../tags/tag142.xml"/><Relationship Id="rId19" Type="http://schemas.openxmlformats.org/officeDocument/2006/relationships/tags" Target="../tags/tag159.xml"/><Relationship Id="rId18" Type="http://schemas.openxmlformats.org/officeDocument/2006/relationships/tags" Target="../tags/tag158.xml"/><Relationship Id="rId17" Type="http://schemas.openxmlformats.org/officeDocument/2006/relationships/tags" Target="../tags/tag157.xml"/><Relationship Id="rId16" Type="http://schemas.openxmlformats.org/officeDocument/2006/relationships/tags" Target="../tags/tag156.xml"/><Relationship Id="rId15" Type="http://schemas.openxmlformats.org/officeDocument/2006/relationships/tags" Target="../tags/tag155.xml"/><Relationship Id="rId14" Type="http://schemas.openxmlformats.org/officeDocument/2006/relationships/tags" Target="../tags/tag154.xml"/><Relationship Id="rId13" Type="http://schemas.openxmlformats.org/officeDocument/2006/relationships/tags" Target="../tags/tag153.xml"/><Relationship Id="rId12" Type="http://schemas.openxmlformats.org/officeDocument/2006/relationships/tags" Target="../tags/tag152.xml"/><Relationship Id="rId11" Type="http://schemas.openxmlformats.org/officeDocument/2006/relationships/tags" Target="../tags/tag151.xml"/><Relationship Id="rId10" Type="http://schemas.openxmlformats.org/officeDocument/2006/relationships/tags" Target="../tags/tag150.xml"/><Relationship Id="rId1" Type="http://schemas.openxmlformats.org/officeDocument/2006/relationships/tags" Target="../tags/tag1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1" name="图片 100"/>
          <p:cNvPicPr/>
          <p:nvPr/>
        </p:nvPicPr>
        <p:blipFill>
          <a:blip r:embed="rId1"/>
          <a:stretch>
            <a:fillRect/>
          </a:stretch>
        </p:blipFill>
        <p:spPr>
          <a:xfrm>
            <a:off x="416560" y="305435"/>
            <a:ext cx="3909060" cy="2654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5"/>
          <p:cNvSpPr txBox="1"/>
          <p:nvPr/>
        </p:nvSpPr>
        <p:spPr>
          <a:xfrm>
            <a:off x="-375920" y="3076575"/>
            <a:ext cx="4368800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     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京师大学堂</a:t>
            </a:r>
            <a:endParaRPr lang="zh-CN" altLang="en-US" sz="28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2400" b="1">
                <a:solidFill>
                  <a:schemeClr val="tx2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  </a:t>
            </a:r>
            <a:r>
              <a:rPr lang="zh-CN" altLang="en-US" sz="2400" b="1">
                <a:solidFill>
                  <a:schemeClr val="tx2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（北大前身，</a:t>
            </a:r>
            <a:r>
              <a:rPr lang="en-US" altLang="zh-CN" sz="2400" b="1">
                <a:solidFill>
                  <a:schemeClr val="tx2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1898</a:t>
            </a:r>
            <a:r>
              <a:rPr lang="zh-CN" altLang="en-US" sz="2400" b="1">
                <a:solidFill>
                  <a:schemeClr val="tx2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年创立）</a:t>
            </a:r>
            <a:endParaRPr lang="zh-CN" altLang="en-US" sz="2400" b="1">
              <a:solidFill>
                <a:schemeClr val="tx2">
                  <a:lumMod val="75000"/>
                  <a:lumOff val="25000"/>
                </a:scheme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102" name="图片 101"/>
          <p:cNvPicPr/>
          <p:nvPr/>
        </p:nvPicPr>
        <p:blipFill>
          <a:blip r:embed="rId2"/>
          <a:stretch>
            <a:fillRect/>
          </a:stretch>
        </p:blipFill>
        <p:spPr>
          <a:xfrm>
            <a:off x="3589655" y="2593340"/>
            <a:ext cx="4342765" cy="304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3187065" y="5641340"/>
            <a:ext cx="5147945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       </a:t>
            </a:r>
            <a:r>
              <a:rPr 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北洋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大学堂</a:t>
            </a:r>
            <a:endParaRPr lang="zh-CN" altLang="en-US" sz="28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2400" b="1">
                <a:solidFill>
                  <a:schemeClr val="tx2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  </a:t>
            </a:r>
            <a:r>
              <a:rPr lang="zh-CN" altLang="en-US" sz="2400" b="1">
                <a:solidFill>
                  <a:schemeClr val="tx2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（天津大学前身，</a:t>
            </a:r>
            <a:r>
              <a:rPr lang="en-US" altLang="zh-CN" sz="2400" b="1">
                <a:solidFill>
                  <a:schemeClr val="tx2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1895</a:t>
            </a:r>
            <a:r>
              <a:rPr lang="zh-CN" altLang="en-US" sz="2400" b="1">
                <a:solidFill>
                  <a:schemeClr val="tx2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年创立）</a:t>
            </a:r>
            <a:endParaRPr lang="zh-CN" altLang="en-US" sz="2400" b="1">
              <a:solidFill>
                <a:schemeClr val="tx2">
                  <a:lumMod val="75000"/>
                  <a:lumOff val="25000"/>
                </a:scheme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104" name="图片 103"/>
          <p:cNvPicPr/>
          <p:nvPr/>
        </p:nvPicPr>
        <p:blipFill>
          <a:blip r:embed="rId3"/>
          <a:stretch>
            <a:fillRect/>
          </a:stretch>
        </p:blipFill>
        <p:spPr>
          <a:xfrm>
            <a:off x="7449185" y="814705"/>
            <a:ext cx="4384675" cy="2816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7626985" y="3707765"/>
            <a:ext cx="4565015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     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山西大学堂</a:t>
            </a:r>
            <a:endParaRPr lang="zh-CN" altLang="en-US" sz="28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2400" b="1">
                <a:solidFill>
                  <a:schemeClr val="tx2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  </a:t>
            </a:r>
            <a:r>
              <a:rPr lang="zh-CN" altLang="en-US" sz="2400" b="1">
                <a:solidFill>
                  <a:schemeClr val="tx2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（山西大学前身，</a:t>
            </a:r>
            <a:r>
              <a:rPr lang="en-US" altLang="zh-CN" sz="2400" b="1">
                <a:solidFill>
                  <a:schemeClr val="tx2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1902</a:t>
            </a:r>
            <a:r>
              <a:rPr lang="zh-CN" altLang="en-US" sz="2400" b="1">
                <a:solidFill>
                  <a:schemeClr val="tx2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年创立）</a:t>
            </a:r>
            <a:endParaRPr lang="zh-CN" altLang="en-US" sz="2400" b="1">
              <a:solidFill>
                <a:schemeClr val="tx2">
                  <a:lumMod val="75000"/>
                  <a:lumOff val="25000"/>
                </a:scheme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545330" y="398780"/>
            <a:ext cx="280860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sz="40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赫赫有名</a:t>
            </a:r>
            <a:endParaRPr lang="zh-CN" sz="40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40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sz="40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的</a:t>
            </a:r>
            <a:endParaRPr lang="zh-CN" sz="40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40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sz="40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三大学堂</a:t>
            </a:r>
            <a:endParaRPr lang="zh-CN" sz="40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91535" y="6461760"/>
            <a:ext cx="609600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0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光绪批准设立,徐志摩的母校,中国近代第一所学堂 </a:t>
            </a:r>
            <a:endParaRPr lang="zh-CN" altLang="en-US" sz="200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</p:txBody>
      </p:sp>
      <p:sp>
        <p:nvSpPr>
          <p:cNvPr id="14" name="直角三角形 13"/>
          <p:cNvSpPr/>
          <p:nvPr/>
        </p:nvSpPr>
        <p:spPr>
          <a:xfrm rot="10800000">
            <a:off x="11377609" y="-1"/>
            <a:ext cx="814389" cy="814389"/>
          </a:xfrm>
          <a:prstGeom prst="rtTriangle">
            <a:avLst/>
          </a:prstGeom>
          <a:solidFill>
            <a:srgbClr val="F3B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直角三角形 15"/>
          <p:cNvSpPr/>
          <p:nvPr/>
        </p:nvSpPr>
        <p:spPr>
          <a:xfrm rot="16200000" flipV="1">
            <a:off x="0" y="6043611"/>
            <a:ext cx="814389" cy="814389"/>
          </a:xfrm>
          <a:prstGeom prst="rtTriangle">
            <a:avLst/>
          </a:prstGeom>
          <a:solidFill>
            <a:srgbClr val="4D4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  <p:bldP spid="2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装饰3"/>
          <p:cNvSpPr/>
          <p:nvPr>
            <p:custDataLst>
              <p:tags r:id="rId1"/>
            </p:custDataLst>
          </p:nvPr>
        </p:nvSpPr>
        <p:spPr>
          <a:xfrm>
            <a:off x="304165" y="1753870"/>
            <a:ext cx="11675110" cy="4332605"/>
          </a:xfrm>
          <a:prstGeom prst="rect">
            <a:avLst/>
          </a:prstGeom>
          <a:solidFill>
            <a:srgbClr val="FFFFFF"/>
          </a:solidFill>
          <a:ln w="28575" cap="flat" cmpd="sng" algn="ctr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outerShdw blurRad="165100" algn="ctr" rotWithShape="0">
              <a:srgbClr val="000000">
                <a:lumMod val="95000"/>
                <a:lumOff val="5000"/>
                <a:alpha val="18000"/>
              </a:srgbClr>
            </a:outerShdw>
          </a:effectLst>
        </p:spPr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lnSpc>
                <a:spcPct val="120000"/>
              </a:lnSpc>
              <a:buClrTx/>
              <a:buSzTx/>
              <a:buFontTx/>
            </a:pPr>
            <a:endParaRPr kumimoji="1" lang="zh-CN" altLang="en-US" sz="16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100" name="图片 99"/>
          <p:cNvPicPr/>
          <p:nvPr/>
        </p:nvPicPr>
        <p:blipFill>
          <a:blip r:embed="rId2"/>
          <a:srcRect b="8371"/>
          <a:stretch>
            <a:fillRect/>
          </a:stretch>
        </p:blipFill>
        <p:spPr>
          <a:xfrm>
            <a:off x="436245" y="2496820"/>
            <a:ext cx="4084320" cy="30054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1" name="图片 100"/>
          <p:cNvPicPr/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8651875" y="2509520"/>
            <a:ext cx="3212465" cy="290258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73245" y="2381250"/>
            <a:ext cx="4131310" cy="303085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03250" y="1974215"/>
            <a:ext cx="34645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科举选官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学堂选官</a:t>
            </a:r>
            <a:endParaRPr lang="zh-CN" altLang="en-US" sz="28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842510" y="1968500"/>
            <a:ext cx="34778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为国举才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考试创新</a:t>
            </a:r>
            <a:endParaRPr lang="zh-CN" altLang="en-US" sz="28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520565" y="5559425"/>
            <a:ext cx="3836670" cy="4298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200">
                <a:solidFill>
                  <a:schemeClr val="tx2">
                    <a:lumMod val="75000"/>
                    <a:lumOff val="25000"/>
                  </a:schemeClr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从科举考试到文官考试的对接 </a:t>
            </a:r>
            <a:endParaRPr lang="zh-CN" altLang="en-US" sz="2200">
              <a:solidFill>
                <a:schemeClr val="tx2">
                  <a:lumMod val="75000"/>
                  <a:lumOff val="25000"/>
                </a:schemeClr>
              </a:solidFill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651875" y="1987550"/>
            <a:ext cx="34778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兼采中西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中国特色</a:t>
            </a:r>
            <a:endParaRPr lang="zh-CN" altLang="en-US" sz="28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447405" y="5559425"/>
            <a:ext cx="3914140" cy="4298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sz="2200">
                <a:solidFill>
                  <a:schemeClr val="tx2">
                    <a:lumMod val="75000"/>
                    <a:lumOff val="25000"/>
                  </a:schemeClr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从制度漏洞到制度不断完善</a:t>
            </a:r>
            <a:endParaRPr lang="en-US" altLang="zh-CN" sz="2200">
              <a:solidFill>
                <a:schemeClr val="tx2">
                  <a:lumMod val="75000"/>
                  <a:lumOff val="25000"/>
                </a:schemeClr>
              </a:solidFill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2737097" y="133249"/>
            <a:ext cx="1866900" cy="7683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p>
            <a:r>
              <a:rPr lang="zh-CN" altLang="en-US" sz="4400" b="1" dirty="0">
                <a:solidFill>
                  <a:srgbClr val="C00000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采古今</a:t>
            </a:r>
            <a:endParaRPr lang="zh-CN" altLang="en-US" sz="4400" b="1" dirty="0">
              <a:solidFill>
                <a:srgbClr val="C00000"/>
              </a:soli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943722" y="371374"/>
            <a:ext cx="1866900" cy="7683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p>
            <a:r>
              <a:rPr lang="zh-CN" altLang="en-US" sz="4400" b="1" dirty="0">
                <a:solidFill>
                  <a:srgbClr val="C00000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通中外</a:t>
            </a:r>
            <a:endParaRPr lang="zh-CN" altLang="en-US" sz="4400" b="1" dirty="0">
              <a:solidFill>
                <a:srgbClr val="C00000"/>
              </a:soli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058907" y="206274"/>
            <a:ext cx="2428240" cy="7683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p>
            <a:r>
              <a:rPr lang="zh-CN" altLang="en-US" sz="4400" b="1" dirty="0">
                <a:solidFill>
                  <a:srgbClr val="C00000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推陈出新</a:t>
            </a:r>
            <a:endParaRPr lang="zh-CN" altLang="en-US" sz="4400" b="1" dirty="0">
              <a:solidFill>
                <a:srgbClr val="C00000"/>
              </a:soli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8000" y="5554345"/>
            <a:ext cx="3887470" cy="4298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200">
                <a:solidFill>
                  <a:schemeClr val="tx2">
                    <a:lumMod val="75000"/>
                    <a:lumOff val="25000"/>
                  </a:schemeClr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从科举教育到学堂教育的变革</a:t>
            </a:r>
            <a:endParaRPr lang="zh-CN" altLang="en-US" sz="2200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365375" y="1133475"/>
            <a:ext cx="94354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800" b="1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——从</a:t>
            </a:r>
            <a:r>
              <a:rPr lang="en-US" sz="2800" b="1">
                <a:solidFill>
                  <a:schemeClr val="accent5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百年选官制度</a:t>
            </a:r>
            <a:r>
              <a:rPr lang="zh-CN" altLang="en-US" sz="2800" b="1">
                <a:solidFill>
                  <a:schemeClr val="accent5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的演变</a:t>
            </a:r>
            <a:r>
              <a:rPr lang="en-US" sz="2800" b="1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中</a:t>
            </a:r>
            <a:r>
              <a:rPr lang="zh-CN" altLang="en-US" sz="2800" b="1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窥</a:t>
            </a:r>
            <a:r>
              <a:rPr lang="en-US" sz="2800" b="1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</a:rPr>
              <a:t>探中国的</a:t>
            </a:r>
            <a:r>
              <a:rPr lang="zh-CN" altLang="en-US" sz="2800" b="1">
                <a:solidFill>
                  <a:schemeClr val="accent5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制度创新</a:t>
            </a:r>
            <a:endParaRPr lang="zh-CN" altLang="en-US" sz="2800" b="1">
              <a:solidFill>
                <a:schemeClr val="accent5">
                  <a:lumMod val="50000"/>
                </a:scheme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506085" y="6259830"/>
            <a:ext cx="64731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400" b="1">
                <a:solidFill>
                  <a:schemeClr val="accent5">
                    <a:lumMod val="50000"/>
                  </a:schemeClr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选必一第</a:t>
            </a:r>
            <a:r>
              <a:rPr lang="en-US" altLang="zh-CN" sz="2400" b="1">
                <a:solidFill>
                  <a:schemeClr val="accent5">
                    <a:lumMod val="50000"/>
                  </a:schemeClr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7</a:t>
            </a:r>
            <a:r>
              <a:rPr lang="zh-CN" altLang="en-US" sz="2400" b="1">
                <a:solidFill>
                  <a:schemeClr val="accent5">
                    <a:lumMod val="50000"/>
                  </a:schemeClr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课</a:t>
            </a:r>
            <a:r>
              <a:rPr lang="en-US" altLang="zh-CN" sz="2400" b="1">
                <a:solidFill>
                  <a:schemeClr val="accent5">
                    <a:lumMod val="50000"/>
                  </a:schemeClr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  </a:t>
            </a:r>
            <a:r>
              <a:rPr lang="zh-CN" sz="2400" b="1">
                <a:solidFill>
                  <a:schemeClr val="accent5">
                    <a:lumMod val="50000"/>
                  </a:schemeClr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近代以来中国的官员选拔与管理</a:t>
            </a:r>
            <a:endParaRPr lang="zh-CN" altLang="en-US" sz="2400" b="1">
              <a:solidFill>
                <a:schemeClr val="accent5">
                  <a:lumMod val="50000"/>
                </a:schemeClr>
              </a:solidFill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</p:txBody>
      </p:sp>
      <p:sp>
        <p:nvSpPr>
          <p:cNvPr id="16" name="直角三角形 15"/>
          <p:cNvSpPr/>
          <p:nvPr/>
        </p:nvSpPr>
        <p:spPr>
          <a:xfrm rot="10800000">
            <a:off x="11377609" y="-1"/>
            <a:ext cx="814389" cy="814389"/>
          </a:xfrm>
          <a:prstGeom prst="rtTriangle">
            <a:avLst/>
          </a:prstGeom>
          <a:solidFill>
            <a:srgbClr val="F3B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17" name="直角三角形 16"/>
          <p:cNvSpPr/>
          <p:nvPr/>
        </p:nvSpPr>
        <p:spPr>
          <a:xfrm rot="16200000" flipV="1">
            <a:off x="0" y="6043611"/>
            <a:ext cx="814389" cy="814389"/>
          </a:xfrm>
          <a:prstGeom prst="rtTriangle">
            <a:avLst/>
          </a:prstGeom>
          <a:solidFill>
            <a:srgbClr val="4D4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4"/>
          <p:cNvSpPr txBox="1"/>
          <p:nvPr/>
        </p:nvSpPr>
        <p:spPr>
          <a:xfrm>
            <a:off x="4913556" y="751927"/>
            <a:ext cx="1290320" cy="100584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9pPr>
          </a:lstStyle>
          <a:p>
            <a:r>
              <a:rPr lang="zh-CN" altLang="en-US" sz="72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壹</a:t>
            </a:r>
            <a:endParaRPr lang="zh-CN" altLang="en-US" sz="7200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框 5"/>
          <p:cNvSpPr txBox="1"/>
          <p:nvPr/>
        </p:nvSpPr>
        <p:spPr>
          <a:xfrm>
            <a:off x="0" y="2162175"/>
            <a:ext cx="12200890" cy="201485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9pPr>
          </a:lstStyle>
          <a:p>
            <a:pPr algn="l" fontAlgn="auto">
              <a:lnSpc>
                <a:spcPct val="125000"/>
              </a:lnSpc>
            </a:pP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              </a:t>
            </a:r>
            <a:r>
              <a:rPr lang="zh-CN" altLang="en-US" sz="6000" b="1">
                <a:solidFill>
                  <a:srgbClr val="7030A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科举选官</a:t>
            </a:r>
            <a:r>
              <a:rPr lang="en-US" altLang="zh-CN" sz="6000" b="1">
                <a:solidFill>
                  <a:srgbClr val="7030A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  </a:t>
            </a:r>
            <a:r>
              <a:rPr lang="zh-CN" altLang="en-US" sz="6000" b="1">
                <a:solidFill>
                  <a:srgbClr val="7030A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学堂选官</a:t>
            </a:r>
            <a:endParaRPr lang="zh-CN" altLang="en-US" sz="4400" b="1">
              <a:solidFill>
                <a:srgbClr val="7030A0"/>
              </a:solidFill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+mn-ea"/>
            </a:endParaRPr>
          </a:p>
          <a:p>
            <a:pPr algn="l" fontAlgn="auto">
              <a:lnSpc>
                <a:spcPct val="125000"/>
              </a:lnSpc>
            </a:pP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        </a:t>
            </a:r>
            <a:r>
              <a:rPr lang="en-US" altLang="zh-CN" sz="4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——</a:t>
            </a:r>
            <a:r>
              <a:rPr lang="zh-CN" altLang="en-US" sz="4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从科举教育到学堂教育的变革</a:t>
            </a:r>
            <a:r>
              <a:rPr lang="en-US" altLang="zh-CN" sz="4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——</a:t>
            </a:r>
            <a:endParaRPr lang="en-US" altLang="zh-CN" sz="400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+mn-cs"/>
              <a:sym typeface="+mn-ea"/>
            </a:endParaRPr>
          </a:p>
        </p:txBody>
      </p:sp>
      <p:sp>
        <p:nvSpPr>
          <p:cNvPr id="14" name="直角三角形 13"/>
          <p:cNvSpPr/>
          <p:nvPr/>
        </p:nvSpPr>
        <p:spPr>
          <a:xfrm rot="10800000">
            <a:off x="11386499" y="-1"/>
            <a:ext cx="814389" cy="814389"/>
          </a:xfrm>
          <a:prstGeom prst="rtTriangle">
            <a:avLst/>
          </a:prstGeom>
          <a:solidFill>
            <a:srgbClr val="F3B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16" name="直角三角形 15"/>
          <p:cNvSpPr/>
          <p:nvPr/>
        </p:nvSpPr>
        <p:spPr>
          <a:xfrm rot="16200000" flipV="1">
            <a:off x="8890" y="6043611"/>
            <a:ext cx="814389" cy="814389"/>
          </a:xfrm>
          <a:prstGeom prst="rtTriangle">
            <a:avLst/>
          </a:prstGeom>
          <a:solidFill>
            <a:srgbClr val="4D4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5843270" y="6212840"/>
            <a:ext cx="65366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3600">
                <a:solidFill>
                  <a:schemeClr val="accent5">
                    <a:lumMod val="50000"/>
                  </a:schemeClr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Park 1</a:t>
            </a:r>
            <a:r>
              <a:rPr lang="en-US" altLang="zh-CN" sz="3600">
                <a:solidFill>
                  <a:schemeClr val="accent5">
                    <a:lumMod val="50000"/>
                  </a:schemeClr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     </a:t>
            </a:r>
            <a:r>
              <a:rPr lang="zh-CN" sz="3600">
                <a:solidFill>
                  <a:schemeClr val="accent5">
                    <a:lumMod val="50000"/>
                  </a:schemeClr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晚清选官制度的变革</a:t>
            </a:r>
            <a:endParaRPr lang="zh-CN" altLang="en-US" sz="3600">
              <a:solidFill>
                <a:schemeClr val="accent5">
                  <a:lumMod val="50000"/>
                </a:schemeClr>
              </a:solidFill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</p:txBody>
      </p:sp>
      <p:pic>
        <p:nvPicPr>
          <p:cNvPr id="100" name="图片 99"/>
          <p:cNvPicPr/>
          <p:nvPr/>
        </p:nvPicPr>
        <p:blipFill>
          <a:blip r:embed="rId1"/>
          <a:stretch>
            <a:fillRect/>
          </a:stretch>
        </p:blipFill>
        <p:spPr>
          <a:xfrm>
            <a:off x="1377950" y="241935"/>
            <a:ext cx="1693545" cy="1659255"/>
          </a:xfrm>
          <a:prstGeom prst="ellipse">
            <a:avLst/>
          </a:prstGeom>
          <a:noFill/>
          <a:ln w="9525">
            <a:noFill/>
          </a:ln>
        </p:spPr>
      </p:pic>
      <p:pic>
        <p:nvPicPr>
          <p:cNvPr id="101" name="图片 100"/>
          <p:cNvPicPr/>
          <p:nvPr/>
        </p:nvPicPr>
        <p:blipFill>
          <a:blip r:embed="rId2"/>
          <a:stretch>
            <a:fillRect/>
          </a:stretch>
        </p:blipFill>
        <p:spPr>
          <a:xfrm>
            <a:off x="10038715" y="3989705"/>
            <a:ext cx="1971675" cy="2053590"/>
          </a:xfrm>
          <a:prstGeom prst="ellipse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4" name="直角三角形 13"/>
          <p:cNvSpPr/>
          <p:nvPr/>
        </p:nvSpPr>
        <p:spPr>
          <a:xfrm rot="10800000">
            <a:off x="11386499" y="-1"/>
            <a:ext cx="814389" cy="814389"/>
          </a:xfrm>
          <a:prstGeom prst="rtTriangle">
            <a:avLst/>
          </a:prstGeom>
          <a:solidFill>
            <a:srgbClr val="F3B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16" name="直角三角形 15"/>
          <p:cNvSpPr/>
          <p:nvPr/>
        </p:nvSpPr>
        <p:spPr>
          <a:xfrm rot="16200000" flipV="1">
            <a:off x="8890" y="6043611"/>
            <a:ext cx="814389" cy="814389"/>
          </a:xfrm>
          <a:prstGeom prst="rtTriangle">
            <a:avLst/>
          </a:prstGeom>
          <a:solidFill>
            <a:srgbClr val="4D4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8194" name="矩形 9220"/>
          <p:cNvSpPr/>
          <p:nvPr/>
        </p:nvSpPr>
        <p:spPr>
          <a:xfrm>
            <a:off x="197485" y="253365"/>
            <a:ext cx="3591560" cy="687070"/>
          </a:xfrm>
          <a:prstGeom prst="rect">
            <a:avLst/>
          </a:prstGeom>
          <a:solidFill>
            <a:srgbClr val="FFFFFF"/>
          </a:solidFill>
          <a:ln w="152400" cap="flat" cmpd="tri">
            <a:solidFill>
              <a:srgbClr val="3399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l"/>
            <a:endParaRPr lang="zh-CN" altLang="en-US" sz="2800"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9245" y="335915"/>
            <a:ext cx="347916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/>
              <a:t>1.科举选官的弊端</a:t>
            </a:r>
            <a:endParaRPr lang="zh-CN" altLang="en-US" sz="2800" b="1"/>
          </a:p>
        </p:txBody>
      </p:sp>
      <p:sp>
        <p:nvSpPr>
          <p:cNvPr id="5" name="矩形 4"/>
          <p:cNvSpPr/>
          <p:nvPr>
            <p:custDataLst>
              <p:tags r:id="rId1"/>
            </p:custDataLst>
          </p:nvPr>
        </p:nvSpPr>
        <p:spPr>
          <a:xfrm>
            <a:off x="127635" y="1209040"/>
            <a:ext cx="4178300" cy="4719320"/>
          </a:xfrm>
          <a:prstGeom prst="rect">
            <a:avLst/>
          </a:prstGeom>
          <a:solidFill>
            <a:srgbClr val="44546A"/>
          </a:solidFill>
          <a:ln w="19050">
            <a:solidFill>
              <a:srgbClr val="44546A">
                <a:lumMod val="60000"/>
                <a:lumOff val="40000"/>
              </a:srgbClr>
            </a:solidFill>
          </a:ln>
        </p:spPr>
        <p:style>
          <a:lnRef idx="2">
            <a:srgbClr val="4472C4">
              <a:shade val="50000"/>
            </a:srgbClr>
          </a:lnRef>
          <a:fillRef idx="1">
            <a:srgbClr val="4472C4"/>
          </a:fillRef>
          <a:effectRef idx="0">
            <a:srgbClr val="4472C4"/>
          </a:effectRef>
          <a:fontRef idx="minor">
            <a:sysClr val="window" lastClr="FFFFFF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/>
            <a:endParaRPr kumimoji="1" lang="zh-CN" altLang="en-US" sz="1600" b="1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28600" y="1336040"/>
            <a:ext cx="3977005" cy="439991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科举制度发展到明清时期其弊端明显，主要表现在：</a:t>
            </a:r>
            <a:r>
              <a:rPr lang="zh-CN" altLang="en-US" sz="2800">
                <a:solidFill>
                  <a:srgbClr val="0945A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①考试内容狭隘 ②考试模式僵化 ③能力要求单一 ④考试公平性缺失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A．①②③ </a:t>
            </a:r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B．①②④ 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C．①③④ </a:t>
            </a:r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D．②③④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072005" y="3649345"/>
            <a:ext cx="94424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7200">
                <a:solidFill>
                  <a:srgbClr val="FF0000"/>
                </a:solidFill>
              </a:rPr>
              <a:t>A</a:t>
            </a:r>
            <a:endParaRPr lang="en-US" altLang="zh-CN" sz="7200">
              <a:solidFill>
                <a:srgbClr val="FF0000"/>
              </a:solidFill>
            </a:endParaRPr>
          </a:p>
        </p:txBody>
      </p:sp>
      <p:sp>
        <p:nvSpPr>
          <p:cNvPr id="72" name="Freeform 88"/>
          <p:cNvSpPr/>
          <p:nvPr>
            <p:custDataLst>
              <p:tags r:id="rId2"/>
            </p:custDataLst>
          </p:nvPr>
        </p:nvSpPr>
        <p:spPr bwMode="auto">
          <a:xfrm>
            <a:off x="9756140" y="918210"/>
            <a:ext cx="223520" cy="5852160"/>
          </a:xfrm>
          <a:custGeom>
            <a:avLst/>
            <a:gdLst>
              <a:gd name="T0" fmla="*/ 0 w 53"/>
              <a:gd name="T1" fmla="*/ 905 h 908"/>
              <a:gd name="T2" fmla="*/ 28 w 53"/>
              <a:gd name="T3" fmla="*/ 908 h 908"/>
              <a:gd name="T4" fmla="*/ 53 w 53"/>
              <a:gd name="T5" fmla="*/ 905 h 908"/>
              <a:gd name="T6" fmla="*/ 53 w 53"/>
              <a:gd name="T7" fmla="*/ 6 h 908"/>
              <a:gd name="T8" fmla="*/ 25 w 53"/>
              <a:gd name="T9" fmla="*/ 0 h 908"/>
              <a:gd name="T10" fmla="*/ 0 w 53"/>
              <a:gd name="T11" fmla="*/ 6 h 908"/>
              <a:gd name="T12" fmla="*/ 0 w 53"/>
              <a:gd name="T13" fmla="*/ 905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3" h="908">
                <a:moveTo>
                  <a:pt x="0" y="905"/>
                </a:moveTo>
                <a:cubicBezTo>
                  <a:pt x="0" y="905"/>
                  <a:pt x="12" y="908"/>
                  <a:pt x="28" y="908"/>
                </a:cubicBezTo>
                <a:cubicBezTo>
                  <a:pt x="43" y="908"/>
                  <a:pt x="53" y="905"/>
                  <a:pt x="53" y="905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42" y="0"/>
                  <a:pt x="25" y="0"/>
                </a:cubicBezTo>
                <a:cubicBezTo>
                  <a:pt x="9" y="0"/>
                  <a:pt x="0" y="6"/>
                  <a:pt x="0" y="6"/>
                </a:cubicBezTo>
                <a:lnTo>
                  <a:pt x="0" y="905"/>
                </a:lnTo>
                <a:close/>
              </a:path>
            </a:pathLst>
          </a:custGeom>
          <a:solidFill>
            <a:srgbClr val="4472C4">
              <a:lumMod val="90000"/>
              <a:lumOff val="1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p>
            <a:endParaRPr lang="id-ID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40" name="Group 11"/>
          <p:cNvGrpSpPr/>
          <p:nvPr>
            <p:custDataLst>
              <p:tags r:id="rId3"/>
            </p:custDataLst>
          </p:nvPr>
        </p:nvGrpSpPr>
        <p:grpSpPr>
          <a:xfrm rot="0">
            <a:off x="9725025" y="1200785"/>
            <a:ext cx="2223135" cy="721360"/>
            <a:chOff x="5941351" y="2227020"/>
            <a:chExt cx="2269491" cy="736945"/>
          </a:xfrm>
        </p:grpSpPr>
        <p:sp>
          <p:nvSpPr>
            <p:cNvPr id="41" name="Freeform 89"/>
            <p:cNvSpPr/>
            <p:nvPr>
              <p:custDataLst>
                <p:tags r:id="rId4"/>
              </p:custDataLst>
            </p:nvPr>
          </p:nvSpPr>
          <p:spPr bwMode="auto">
            <a:xfrm>
              <a:off x="5944780" y="2259812"/>
              <a:ext cx="317559" cy="605779"/>
            </a:xfrm>
            <a:custGeom>
              <a:avLst/>
              <a:gdLst>
                <a:gd name="T0" fmla="*/ 0 w 68"/>
                <a:gd name="T1" fmla="*/ 128 h 130"/>
                <a:gd name="T2" fmla="*/ 36 w 68"/>
                <a:gd name="T3" fmla="*/ 130 h 130"/>
                <a:gd name="T4" fmla="*/ 68 w 68"/>
                <a:gd name="T5" fmla="*/ 128 h 130"/>
                <a:gd name="T6" fmla="*/ 68 w 68"/>
                <a:gd name="T7" fmla="*/ 5 h 130"/>
                <a:gd name="T8" fmla="*/ 33 w 68"/>
                <a:gd name="T9" fmla="*/ 0 h 130"/>
                <a:gd name="T10" fmla="*/ 0 w 68"/>
                <a:gd name="T11" fmla="*/ 5 h 130"/>
                <a:gd name="T12" fmla="*/ 0 w 68"/>
                <a:gd name="T13" fmla="*/ 128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" h="130">
                  <a:moveTo>
                    <a:pt x="0" y="128"/>
                  </a:moveTo>
                  <a:cubicBezTo>
                    <a:pt x="0" y="128"/>
                    <a:pt x="16" y="130"/>
                    <a:pt x="36" y="130"/>
                  </a:cubicBezTo>
                  <a:cubicBezTo>
                    <a:pt x="55" y="130"/>
                    <a:pt x="68" y="128"/>
                    <a:pt x="68" y="128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8" y="5"/>
                    <a:pt x="54" y="0"/>
                    <a:pt x="33" y="0"/>
                  </a:cubicBezTo>
                  <a:cubicBezTo>
                    <a:pt x="12" y="0"/>
                    <a:pt x="0" y="5"/>
                    <a:pt x="0" y="5"/>
                  </a:cubicBezTo>
                  <a:lnTo>
                    <a:pt x="0" y="128"/>
                  </a:lnTo>
                  <a:close/>
                </a:path>
              </a:pathLst>
            </a:custGeom>
            <a:solidFill>
              <a:srgbClr val="5E5E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id-ID" sz="16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2" name="Freeform 92"/>
            <p:cNvSpPr/>
            <p:nvPr>
              <p:custDataLst>
                <p:tags r:id="rId5"/>
              </p:custDataLst>
            </p:nvPr>
          </p:nvSpPr>
          <p:spPr bwMode="auto">
            <a:xfrm>
              <a:off x="6210563" y="2259812"/>
              <a:ext cx="2000279" cy="704153"/>
            </a:xfrm>
            <a:custGeom>
              <a:avLst/>
              <a:gdLst>
                <a:gd name="T0" fmla="*/ 913 w 1159"/>
                <a:gd name="T1" fmla="*/ 0 h 408"/>
                <a:gd name="T2" fmla="*/ 0 w 1159"/>
                <a:gd name="T3" fmla="*/ 70 h 408"/>
                <a:gd name="T4" fmla="*/ 0 w 1159"/>
                <a:gd name="T5" fmla="*/ 324 h 408"/>
                <a:gd name="T6" fmla="*/ 913 w 1159"/>
                <a:gd name="T7" fmla="*/ 408 h 408"/>
                <a:gd name="T8" fmla="*/ 1159 w 1159"/>
                <a:gd name="T9" fmla="*/ 216 h 408"/>
                <a:gd name="T10" fmla="*/ 1159 w 1159"/>
                <a:gd name="T11" fmla="*/ 195 h 408"/>
                <a:gd name="T12" fmla="*/ 913 w 1159"/>
                <a:gd name="T13" fmla="*/ 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9" h="408">
                  <a:moveTo>
                    <a:pt x="913" y="0"/>
                  </a:moveTo>
                  <a:lnTo>
                    <a:pt x="0" y="70"/>
                  </a:lnTo>
                  <a:lnTo>
                    <a:pt x="0" y="324"/>
                  </a:lnTo>
                  <a:lnTo>
                    <a:pt x="913" y="408"/>
                  </a:lnTo>
                  <a:lnTo>
                    <a:pt x="1159" y="216"/>
                  </a:lnTo>
                  <a:lnTo>
                    <a:pt x="1159" y="195"/>
                  </a:lnTo>
                  <a:lnTo>
                    <a:pt x="913" y="0"/>
                  </a:lnTo>
                  <a:close/>
                </a:path>
              </a:pathLst>
            </a:custGeom>
            <a:solidFill>
              <a:srgbClr val="7C7C7C">
                <a:lumMod val="7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id-ID" sz="16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84" name="Freeform 93"/>
            <p:cNvSpPr/>
            <p:nvPr>
              <p:custDataLst>
                <p:tags r:id="rId6"/>
              </p:custDataLst>
            </p:nvPr>
          </p:nvSpPr>
          <p:spPr bwMode="auto">
            <a:xfrm>
              <a:off x="6210563" y="2227020"/>
              <a:ext cx="2000279" cy="704153"/>
            </a:xfrm>
            <a:custGeom>
              <a:avLst/>
              <a:gdLst>
                <a:gd name="T0" fmla="*/ 905 w 1159"/>
                <a:gd name="T1" fmla="*/ 0 h 408"/>
                <a:gd name="T2" fmla="*/ 0 w 1159"/>
                <a:gd name="T3" fmla="*/ 68 h 408"/>
                <a:gd name="T4" fmla="*/ 0 w 1159"/>
                <a:gd name="T5" fmla="*/ 324 h 408"/>
                <a:gd name="T6" fmla="*/ 905 w 1159"/>
                <a:gd name="T7" fmla="*/ 408 h 408"/>
                <a:gd name="T8" fmla="*/ 1159 w 1159"/>
                <a:gd name="T9" fmla="*/ 214 h 408"/>
                <a:gd name="T10" fmla="*/ 905 w 1159"/>
                <a:gd name="T11" fmla="*/ 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59" h="408">
                  <a:moveTo>
                    <a:pt x="905" y="0"/>
                  </a:moveTo>
                  <a:lnTo>
                    <a:pt x="0" y="68"/>
                  </a:lnTo>
                  <a:lnTo>
                    <a:pt x="0" y="324"/>
                  </a:lnTo>
                  <a:lnTo>
                    <a:pt x="905" y="408"/>
                  </a:lnTo>
                  <a:lnTo>
                    <a:pt x="1159" y="214"/>
                  </a:lnTo>
                  <a:lnTo>
                    <a:pt x="905" y="0"/>
                  </a:lnTo>
                  <a:close/>
                </a:path>
              </a:pathLst>
            </a:custGeom>
            <a:solidFill>
              <a:srgbClr val="7C7C7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id-ID" sz="16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3" name="TextBox 15"/>
            <p:cNvSpPr txBox="1"/>
            <p:nvPr>
              <p:custDataLst>
                <p:tags r:id="rId7"/>
              </p:custDataLst>
            </p:nvPr>
          </p:nvSpPr>
          <p:spPr>
            <a:xfrm>
              <a:off x="5941351" y="2367656"/>
              <a:ext cx="2160162" cy="4703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en-US" altLang="id-ID" sz="2400" b="1" dirty="0">
                  <a:solidFill>
                    <a:srgbClr val="FFFFFF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1898</a:t>
              </a:r>
              <a:endParaRPr lang="en-US" altLang="id-ID" sz="2400" b="1" dirty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sp>
        <p:nvSpPr>
          <p:cNvPr id="7" name="TextBox 24"/>
          <p:cNvSpPr txBox="1"/>
          <p:nvPr>
            <p:custDataLst>
              <p:tags r:id="rId8"/>
            </p:custDataLst>
          </p:nvPr>
        </p:nvSpPr>
        <p:spPr>
          <a:xfrm>
            <a:off x="9688195" y="4848343"/>
            <a:ext cx="2169272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id-ID" sz="2400" b="1" dirty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2012</a:t>
            </a:r>
            <a:endParaRPr lang="en-US" altLang="id-ID" sz="2400" b="1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0166985" y="335915"/>
            <a:ext cx="151130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buNone/>
            </a:pP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戊戌变法</a:t>
            </a:r>
            <a:endParaRPr lang="zh-CN" altLang="en-US" sz="24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>
              <a:buNone/>
            </a:pP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变革官制</a:t>
            </a:r>
            <a:r>
              <a:rPr lang="en-US" altLang="zh-CN" sz="2400" b="1">
                <a:latin typeface="黑体" panose="02010609060101010101" charset="-122"/>
                <a:ea typeface="黑体" panose="02010609060101010101" charset="-122"/>
                <a:sym typeface="+mn-ea"/>
              </a:rPr>
              <a:t> </a:t>
            </a:r>
            <a:endParaRPr lang="zh-CN" altLang="en-US" sz="2400"/>
          </a:p>
        </p:txBody>
      </p:sp>
      <p:sp>
        <p:nvSpPr>
          <p:cNvPr id="10" name="文本框 9"/>
          <p:cNvSpPr txBox="1"/>
          <p:nvPr/>
        </p:nvSpPr>
        <p:spPr>
          <a:xfrm>
            <a:off x="10166985" y="2232025"/>
            <a:ext cx="208216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buNone/>
            </a:pP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清政府以经济特科选拔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经时济变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之才</a:t>
            </a:r>
            <a:endParaRPr lang="zh-CN" altLang="en-US" sz="24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9714865" y="2418715"/>
            <a:ext cx="382270" cy="3778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676765" y="3919855"/>
            <a:ext cx="382270" cy="3778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10166985" y="3740785"/>
            <a:ext cx="221361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buNone/>
            </a:pP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随后清政府一度废八股，改试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策论</a:t>
            </a:r>
            <a:endParaRPr lang="zh-CN" altLang="en-US" sz="24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9688195" y="5308600"/>
            <a:ext cx="382270" cy="3778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10166985" y="5308600"/>
            <a:ext cx="199199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buNone/>
            </a:pP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变法失败后恢复旧制</a:t>
            </a:r>
            <a:endParaRPr lang="zh-CN" altLang="en-US" sz="24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205605" y="940435"/>
            <a:ext cx="491934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4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     </a:t>
            </a:r>
            <a:r>
              <a:rPr lang="en-US" altLang="zh-CN" sz="32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 </a:t>
            </a:r>
            <a:r>
              <a:rPr lang="zh-CN" altLang="en-US" sz="32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严修奏请经济特科</a:t>
            </a:r>
            <a:endParaRPr lang="zh-CN" altLang="en-US" sz="3200">
              <a:solidFill>
                <a:schemeClr val="tx1"/>
              </a:solidFill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</p:txBody>
      </p:sp>
      <p:sp>
        <p:nvSpPr>
          <p:cNvPr id="19" name="矩形 18"/>
          <p:cNvSpPr/>
          <p:nvPr>
            <p:custDataLst>
              <p:tags r:id="rId9"/>
            </p:custDataLst>
          </p:nvPr>
        </p:nvSpPr>
        <p:spPr>
          <a:xfrm>
            <a:off x="4431665" y="1524000"/>
            <a:ext cx="5220335" cy="5247005"/>
          </a:xfrm>
          <a:prstGeom prst="rect">
            <a:avLst/>
          </a:prstGeom>
          <a:solidFill>
            <a:srgbClr val="44546A"/>
          </a:solidFill>
          <a:ln w="19050">
            <a:solidFill>
              <a:srgbClr val="44546A">
                <a:lumMod val="60000"/>
                <a:lumOff val="40000"/>
              </a:srgbClr>
            </a:solidFill>
          </a:ln>
        </p:spPr>
        <p:style>
          <a:lnRef idx="2">
            <a:srgbClr val="4472C4">
              <a:shade val="50000"/>
            </a:srgbClr>
          </a:lnRef>
          <a:fillRef idx="1">
            <a:srgbClr val="4472C4"/>
          </a:fillRef>
          <a:effectRef idx="0">
            <a:srgbClr val="4472C4"/>
          </a:effectRef>
          <a:fontRef idx="minor">
            <a:sysClr val="window" lastClr="FFFFFF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/>
            <a:endParaRPr kumimoji="1" lang="zh-CN" altLang="en-US" sz="1600" b="1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542790" y="1663065"/>
            <a:ext cx="4977130" cy="482981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pPr indent="0">
              <a:lnSpc>
                <a:spcPct val="110000"/>
              </a:lnSpc>
              <a:buFont typeface="Wingdings" panose="05000000000000000000" charset="0"/>
              <a:buNone/>
            </a:pPr>
            <a:r>
              <a:rPr lang="en-US" altLang="zh-CN" sz="2800"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</a:rPr>
              <a:t>严修是</a:t>
            </a:r>
            <a:r>
              <a:rPr lang="zh-CN" altLang="en-US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士大夫中较早钻研西学者。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</a:rPr>
              <a:t>1898年初,朝廷颁布严修《奏请设经济专科折》,正式设立内政、外交、理财、经武、格物、考工等六门科目，于科举制之外通过专业考试录用经世致用人才。</a:t>
            </a:r>
            <a:endParaRPr lang="en-US" altLang="zh-CN" sz="280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indent="0">
              <a:lnSpc>
                <a:spcPct val="110000"/>
              </a:lnSpc>
              <a:buFont typeface="Wingdings" panose="05000000000000000000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开设经济特科，是朝廷破格求才以维时势的重要举措，也是戊戌变法步入高潮的肇始</a:t>
            </a:r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。</a:t>
            </a:r>
            <a:endParaRPr lang="zh-CN" altLang="en-US" sz="28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pic>
        <p:nvPicPr>
          <p:cNvPr id="101" name="图片 100"/>
          <p:cNvPicPr/>
          <p:nvPr/>
        </p:nvPicPr>
        <p:blipFill>
          <a:blip r:embed="rId10"/>
          <a:stretch>
            <a:fillRect/>
          </a:stretch>
        </p:blipFill>
        <p:spPr>
          <a:xfrm>
            <a:off x="2576195" y="3740785"/>
            <a:ext cx="1966595" cy="2277110"/>
          </a:xfrm>
          <a:prstGeom prst="ellipse">
            <a:avLst/>
          </a:prstGeom>
          <a:noFill/>
          <a:ln w="9525">
            <a:noFill/>
          </a:ln>
        </p:spPr>
      </p:pic>
      <p:sp>
        <p:nvSpPr>
          <p:cNvPr id="6" name="文本框 5"/>
          <p:cNvSpPr txBox="1"/>
          <p:nvPr/>
        </p:nvSpPr>
        <p:spPr>
          <a:xfrm>
            <a:off x="601345" y="5843270"/>
            <a:ext cx="3884930" cy="10147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en-US" altLang="zh-CN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</a:t>
            </a:r>
            <a:r>
              <a:rPr lang="zh-CN" altLang="en-US" sz="20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严修（1860-1929）近代著名的教育家、学者，也是革新封建教育、推进教育现代化的先驱。</a:t>
            </a:r>
            <a:endParaRPr lang="zh-CN" altLang="en-US" sz="20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478905" y="-37465"/>
            <a:ext cx="309880" cy="521970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p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  <p:custDataLst>
      <p:tags r:id="rId1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0" dur="1" fill="hold"/>
                                        <p:tgtEl>
                                          <p:spTgt spid="1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5" grpId="0" bldLvl="0" animBg="1"/>
      <p:bldP spid="20" grpId="0"/>
      <p:bldP spid="72" grpId="0" animBg="1"/>
      <p:bldP spid="11" grpId="0" animBg="1"/>
      <p:bldP spid="10" grpId="0"/>
      <p:bldP spid="18" grpId="0"/>
      <p:bldP spid="19" grpId="0" bldLvl="0" animBg="1"/>
      <p:bldP spid="21" grpId="0" bldLvl="0" animBg="1"/>
      <p:bldP spid="13" grpId="0"/>
      <p:bldP spid="12" grpId="0" animBg="1"/>
      <p:bldP spid="17" grpId="0"/>
      <p:bldP spid="15" grpId="0" animBg="1"/>
      <p:bldP spid="6" grpId="0" bldLvl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1" name="矩形 20"/>
          <p:cNvSpPr/>
          <p:nvPr>
            <p:custDataLst>
              <p:tags r:id="rId1"/>
            </p:custDataLst>
          </p:nvPr>
        </p:nvSpPr>
        <p:spPr>
          <a:xfrm>
            <a:off x="308610" y="1123950"/>
            <a:ext cx="6188075" cy="5570855"/>
          </a:xfrm>
          <a:prstGeom prst="rect">
            <a:avLst/>
          </a:prstGeom>
          <a:solidFill>
            <a:srgbClr val="44546A"/>
          </a:solidFill>
          <a:ln w="19050">
            <a:solidFill>
              <a:srgbClr val="44546A">
                <a:lumMod val="60000"/>
                <a:lumOff val="40000"/>
              </a:srgbClr>
            </a:solidFill>
          </a:ln>
        </p:spPr>
        <p:style>
          <a:lnRef idx="2">
            <a:srgbClr val="4472C4">
              <a:shade val="50000"/>
            </a:srgbClr>
          </a:lnRef>
          <a:fillRef idx="1">
            <a:srgbClr val="4472C4"/>
          </a:fillRef>
          <a:effectRef idx="0">
            <a:srgbClr val="4472C4"/>
          </a:effectRef>
          <a:fontRef idx="minor">
            <a:sysClr val="window" lastClr="FFFFFF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/>
            <a:endParaRPr kumimoji="1" lang="zh-CN" altLang="en-US" sz="1600" b="1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512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8860" y="1530985"/>
            <a:ext cx="2036445" cy="1551305"/>
          </a:xfrm>
          <a:prstGeom prst="ellipse">
            <a:avLst/>
          </a:prstGeom>
          <a:noFill/>
          <a:ln w="9525">
            <a:noFill/>
          </a:ln>
        </p:spPr>
      </p:pic>
      <p:sp>
        <p:nvSpPr>
          <p:cNvPr id="14" name="直角三角形 13"/>
          <p:cNvSpPr/>
          <p:nvPr/>
        </p:nvSpPr>
        <p:spPr>
          <a:xfrm rot="10800000">
            <a:off x="11386499" y="-1"/>
            <a:ext cx="814389" cy="814389"/>
          </a:xfrm>
          <a:prstGeom prst="rtTriangle">
            <a:avLst/>
          </a:prstGeom>
          <a:solidFill>
            <a:srgbClr val="F3B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16" name="直角三角形 15"/>
          <p:cNvSpPr/>
          <p:nvPr/>
        </p:nvSpPr>
        <p:spPr>
          <a:xfrm rot="16200000" flipV="1">
            <a:off x="8890" y="6043611"/>
            <a:ext cx="814389" cy="814389"/>
          </a:xfrm>
          <a:prstGeom prst="rtTriangle">
            <a:avLst/>
          </a:prstGeom>
          <a:solidFill>
            <a:srgbClr val="4D4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8194" name="矩形 9220"/>
          <p:cNvSpPr/>
          <p:nvPr/>
        </p:nvSpPr>
        <p:spPr>
          <a:xfrm>
            <a:off x="197485" y="253365"/>
            <a:ext cx="3591560" cy="687070"/>
          </a:xfrm>
          <a:prstGeom prst="rect">
            <a:avLst/>
          </a:prstGeom>
          <a:solidFill>
            <a:srgbClr val="FFFFFF"/>
          </a:solidFill>
          <a:ln w="152400" cap="flat" cmpd="tri">
            <a:solidFill>
              <a:srgbClr val="3399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l"/>
            <a:endParaRPr lang="zh-CN" altLang="en-US" sz="2800"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9245" y="335915"/>
            <a:ext cx="347916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b="1"/>
              <a:t>2</a:t>
            </a:r>
            <a:r>
              <a:rPr lang="zh-CN" altLang="en-US" sz="2800" b="1"/>
              <a:t>.学堂选官的推行</a:t>
            </a:r>
            <a:endParaRPr lang="zh-CN" altLang="en-US" sz="2800" b="1"/>
          </a:p>
        </p:txBody>
      </p:sp>
      <p:grpSp>
        <p:nvGrpSpPr>
          <p:cNvPr id="39" name="组合 38"/>
          <p:cNvGrpSpPr/>
          <p:nvPr/>
        </p:nvGrpSpPr>
        <p:grpSpPr>
          <a:xfrm>
            <a:off x="7274490" y="274946"/>
            <a:ext cx="4685532" cy="6522094"/>
            <a:chOff x="4991" y="5936"/>
            <a:chExt cx="3555" cy="4949"/>
          </a:xfrm>
        </p:grpSpPr>
        <p:sp>
          <p:nvSpPr>
            <p:cNvPr id="72" name="Freeform 88"/>
            <p:cNvSpPr/>
            <p:nvPr>
              <p:custDataLst>
                <p:tags r:id="rId3"/>
              </p:custDataLst>
            </p:nvPr>
          </p:nvSpPr>
          <p:spPr bwMode="auto">
            <a:xfrm>
              <a:off x="6701" y="5936"/>
              <a:ext cx="189" cy="4949"/>
            </a:xfrm>
            <a:custGeom>
              <a:avLst/>
              <a:gdLst>
                <a:gd name="T0" fmla="*/ 0 w 53"/>
                <a:gd name="T1" fmla="*/ 905 h 908"/>
                <a:gd name="T2" fmla="*/ 28 w 53"/>
                <a:gd name="T3" fmla="*/ 908 h 908"/>
                <a:gd name="T4" fmla="*/ 53 w 53"/>
                <a:gd name="T5" fmla="*/ 905 h 908"/>
                <a:gd name="T6" fmla="*/ 53 w 53"/>
                <a:gd name="T7" fmla="*/ 6 h 908"/>
                <a:gd name="T8" fmla="*/ 25 w 53"/>
                <a:gd name="T9" fmla="*/ 0 h 908"/>
                <a:gd name="T10" fmla="*/ 0 w 53"/>
                <a:gd name="T11" fmla="*/ 6 h 908"/>
                <a:gd name="T12" fmla="*/ 0 w 53"/>
                <a:gd name="T13" fmla="*/ 905 h 9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908">
                  <a:moveTo>
                    <a:pt x="0" y="905"/>
                  </a:moveTo>
                  <a:cubicBezTo>
                    <a:pt x="0" y="905"/>
                    <a:pt x="12" y="908"/>
                    <a:pt x="28" y="908"/>
                  </a:cubicBezTo>
                  <a:cubicBezTo>
                    <a:pt x="43" y="908"/>
                    <a:pt x="53" y="905"/>
                    <a:pt x="53" y="905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42" y="0"/>
                    <a:pt x="25" y="0"/>
                  </a:cubicBezTo>
                  <a:cubicBezTo>
                    <a:pt x="9" y="0"/>
                    <a:pt x="0" y="6"/>
                    <a:pt x="0" y="6"/>
                  </a:cubicBezTo>
                  <a:lnTo>
                    <a:pt x="0" y="905"/>
                  </a:lnTo>
                  <a:close/>
                </a:path>
              </a:pathLst>
            </a:custGeom>
            <a:solidFill>
              <a:srgbClr val="4472C4">
                <a:lumMod val="90000"/>
                <a:lumOff val="1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id-ID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grpSp>
          <p:nvGrpSpPr>
            <p:cNvPr id="40" name="Group 11"/>
            <p:cNvGrpSpPr/>
            <p:nvPr>
              <p:custDataLst>
                <p:tags r:id="rId4"/>
              </p:custDataLst>
            </p:nvPr>
          </p:nvGrpSpPr>
          <p:grpSpPr>
            <a:xfrm>
              <a:off x="6666" y="6175"/>
              <a:ext cx="1880" cy="610"/>
              <a:chOff x="5941351" y="2227020"/>
              <a:chExt cx="2269491" cy="736945"/>
            </a:xfrm>
          </p:grpSpPr>
          <p:sp>
            <p:nvSpPr>
              <p:cNvPr id="41" name="Freeform 89"/>
              <p:cNvSpPr/>
              <p:nvPr>
                <p:custDataLst>
                  <p:tags r:id="rId5"/>
                </p:custDataLst>
              </p:nvPr>
            </p:nvSpPr>
            <p:spPr bwMode="auto">
              <a:xfrm>
                <a:off x="5944780" y="2259812"/>
                <a:ext cx="317559" cy="605779"/>
              </a:xfrm>
              <a:custGeom>
                <a:avLst/>
                <a:gdLst>
                  <a:gd name="T0" fmla="*/ 0 w 68"/>
                  <a:gd name="T1" fmla="*/ 128 h 130"/>
                  <a:gd name="T2" fmla="*/ 36 w 68"/>
                  <a:gd name="T3" fmla="*/ 130 h 130"/>
                  <a:gd name="T4" fmla="*/ 68 w 68"/>
                  <a:gd name="T5" fmla="*/ 128 h 130"/>
                  <a:gd name="T6" fmla="*/ 68 w 68"/>
                  <a:gd name="T7" fmla="*/ 5 h 130"/>
                  <a:gd name="T8" fmla="*/ 33 w 68"/>
                  <a:gd name="T9" fmla="*/ 0 h 130"/>
                  <a:gd name="T10" fmla="*/ 0 w 68"/>
                  <a:gd name="T11" fmla="*/ 5 h 130"/>
                  <a:gd name="T12" fmla="*/ 0 w 68"/>
                  <a:gd name="T13" fmla="*/ 128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130">
                    <a:moveTo>
                      <a:pt x="0" y="128"/>
                    </a:moveTo>
                    <a:cubicBezTo>
                      <a:pt x="0" y="128"/>
                      <a:pt x="16" y="130"/>
                      <a:pt x="36" y="130"/>
                    </a:cubicBezTo>
                    <a:cubicBezTo>
                      <a:pt x="55" y="130"/>
                      <a:pt x="68" y="128"/>
                      <a:pt x="68" y="128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54" y="0"/>
                      <a:pt x="33" y="0"/>
                    </a:cubicBezTo>
                    <a:cubicBezTo>
                      <a:pt x="12" y="0"/>
                      <a:pt x="0" y="5"/>
                      <a:pt x="0" y="5"/>
                    </a:cubicBezTo>
                    <a:lnTo>
                      <a:pt x="0" y="128"/>
                    </a:lnTo>
                    <a:close/>
                  </a:path>
                </a:pathLst>
              </a:custGeom>
              <a:solidFill>
                <a:srgbClr val="5E5E5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id-ID" sz="1600">
                  <a:solidFill>
                    <a:srgbClr val="00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</p:txBody>
          </p:sp>
          <p:sp>
            <p:nvSpPr>
              <p:cNvPr id="42" name="Freeform 92"/>
              <p:cNvSpPr/>
              <p:nvPr>
                <p:custDataLst>
                  <p:tags r:id="rId6"/>
                </p:custDataLst>
              </p:nvPr>
            </p:nvSpPr>
            <p:spPr bwMode="auto">
              <a:xfrm>
                <a:off x="6210563" y="2259812"/>
                <a:ext cx="2000279" cy="704153"/>
              </a:xfrm>
              <a:custGeom>
                <a:avLst/>
                <a:gdLst>
                  <a:gd name="T0" fmla="*/ 913 w 1159"/>
                  <a:gd name="T1" fmla="*/ 0 h 408"/>
                  <a:gd name="T2" fmla="*/ 0 w 1159"/>
                  <a:gd name="T3" fmla="*/ 70 h 408"/>
                  <a:gd name="T4" fmla="*/ 0 w 1159"/>
                  <a:gd name="T5" fmla="*/ 324 h 408"/>
                  <a:gd name="T6" fmla="*/ 913 w 1159"/>
                  <a:gd name="T7" fmla="*/ 408 h 408"/>
                  <a:gd name="T8" fmla="*/ 1159 w 1159"/>
                  <a:gd name="T9" fmla="*/ 216 h 408"/>
                  <a:gd name="T10" fmla="*/ 1159 w 1159"/>
                  <a:gd name="T11" fmla="*/ 195 h 408"/>
                  <a:gd name="T12" fmla="*/ 913 w 1159"/>
                  <a:gd name="T13" fmla="*/ 0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59" h="408">
                    <a:moveTo>
                      <a:pt x="913" y="0"/>
                    </a:moveTo>
                    <a:lnTo>
                      <a:pt x="0" y="70"/>
                    </a:lnTo>
                    <a:lnTo>
                      <a:pt x="0" y="324"/>
                    </a:lnTo>
                    <a:lnTo>
                      <a:pt x="913" y="408"/>
                    </a:lnTo>
                    <a:lnTo>
                      <a:pt x="1159" y="216"/>
                    </a:lnTo>
                    <a:lnTo>
                      <a:pt x="1159" y="195"/>
                    </a:lnTo>
                    <a:lnTo>
                      <a:pt x="913" y="0"/>
                    </a:lnTo>
                    <a:close/>
                  </a:path>
                </a:pathLst>
              </a:custGeom>
              <a:solidFill>
                <a:srgbClr val="7C7C7C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id-ID" sz="1600">
                  <a:solidFill>
                    <a:srgbClr val="00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</p:txBody>
          </p:sp>
          <p:sp>
            <p:nvSpPr>
              <p:cNvPr id="84" name="Freeform 93"/>
              <p:cNvSpPr/>
              <p:nvPr>
                <p:custDataLst>
                  <p:tags r:id="rId7"/>
                </p:custDataLst>
              </p:nvPr>
            </p:nvSpPr>
            <p:spPr bwMode="auto">
              <a:xfrm>
                <a:off x="6210563" y="2227020"/>
                <a:ext cx="2000279" cy="704153"/>
              </a:xfrm>
              <a:custGeom>
                <a:avLst/>
                <a:gdLst>
                  <a:gd name="T0" fmla="*/ 905 w 1159"/>
                  <a:gd name="T1" fmla="*/ 0 h 408"/>
                  <a:gd name="T2" fmla="*/ 0 w 1159"/>
                  <a:gd name="T3" fmla="*/ 68 h 408"/>
                  <a:gd name="T4" fmla="*/ 0 w 1159"/>
                  <a:gd name="T5" fmla="*/ 324 h 408"/>
                  <a:gd name="T6" fmla="*/ 905 w 1159"/>
                  <a:gd name="T7" fmla="*/ 408 h 408"/>
                  <a:gd name="T8" fmla="*/ 1159 w 1159"/>
                  <a:gd name="T9" fmla="*/ 214 h 408"/>
                  <a:gd name="T10" fmla="*/ 905 w 1159"/>
                  <a:gd name="T11" fmla="*/ 0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9" h="408">
                    <a:moveTo>
                      <a:pt x="905" y="0"/>
                    </a:moveTo>
                    <a:lnTo>
                      <a:pt x="0" y="68"/>
                    </a:lnTo>
                    <a:lnTo>
                      <a:pt x="0" y="324"/>
                    </a:lnTo>
                    <a:lnTo>
                      <a:pt x="905" y="408"/>
                    </a:lnTo>
                    <a:lnTo>
                      <a:pt x="1159" y="214"/>
                    </a:lnTo>
                    <a:lnTo>
                      <a:pt x="905" y="0"/>
                    </a:lnTo>
                    <a:close/>
                  </a:path>
                </a:pathLst>
              </a:custGeom>
              <a:solidFill>
                <a:srgbClr val="7C7C7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id-ID" sz="1600">
                  <a:solidFill>
                    <a:srgbClr val="00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</p:txBody>
          </p:sp>
          <p:sp>
            <p:nvSpPr>
              <p:cNvPr id="43" name="TextBox 15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5941351" y="2367656"/>
                <a:ext cx="2160162" cy="4220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ctr"/>
                <a:r>
                  <a:rPr lang="en-US" altLang="id-ID" sz="2400" b="1" dirty="0">
                    <a:solidFill>
                      <a:srgbClr val="FFFF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1901</a:t>
                </a:r>
                <a:endParaRPr lang="en-US" altLang="id-ID" sz="2400" b="1" dirty="0">
                  <a:solidFill>
                    <a:srgbClr val="FFFFFF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</p:txBody>
          </p:sp>
        </p:grpSp>
        <p:grpSp>
          <p:nvGrpSpPr>
            <p:cNvPr id="90" name="Group 20"/>
            <p:cNvGrpSpPr/>
            <p:nvPr>
              <p:custDataLst>
                <p:tags r:id="rId9"/>
              </p:custDataLst>
            </p:nvPr>
          </p:nvGrpSpPr>
          <p:grpSpPr>
            <a:xfrm>
              <a:off x="4991" y="7091"/>
              <a:ext cx="1938" cy="610"/>
              <a:chOff x="3923153" y="2977772"/>
              <a:chExt cx="2339186" cy="736944"/>
            </a:xfrm>
          </p:grpSpPr>
          <p:sp>
            <p:nvSpPr>
              <p:cNvPr id="91" name="Freeform 90"/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5944780" y="3029548"/>
                <a:ext cx="317559" cy="605779"/>
              </a:xfrm>
              <a:custGeom>
                <a:avLst/>
                <a:gdLst>
                  <a:gd name="T0" fmla="*/ 0 w 68"/>
                  <a:gd name="T1" fmla="*/ 128 h 130"/>
                  <a:gd name="T2" fmla="*/ 36 w 68"/>
                  <a:gd name="T3" fmla="*/ 130 h 130"/>
                  <a:gd name="T4" fmla="*/ 68 w 68"/>
                  <a:gd name="T5" fmla="*/ 128 h 130"/>
                  <a:gd name="T6" fmla="*/ 68 w 68"/>
                  <a:gd name="T7" fmla="*/ 5 h 130"/>
                  <a:gd name="T8" fmla="*/ 33 w 68"/>
                  <a:gd name="T9" fmla="*/ 0 h 130"/>
                  <a:gd name="T10" fmla="*/ 0 w 68"/>
                  <a:gd name="T11" fmla="*/ 5 h 130"/>
                  <a:gd name="T12" fmla="*/ 0 w 68"/>
                  <a:gd name="T13" fmla="*/ 128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130">
                    <a:moveTo>
                      <a:pt x="0" y="128"/>
                    </a:moveTo>
                    <a:cubicBezTo>
                      <a:pt x="0" y="128"/>
                      <a:pt x="16" y="130"/>
                      <a:pt x="36" y="130"/>
                    </a:cubicBezTo>
                    <a:cubicBezTo>
                      <a:pt x="55" y="130"/>
                      <a:pt x="68" y="128"/>
                      <a:pt x="68" y="128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54" y="0"/>
                      <a:pt x="33" y="0"/>
                    </a:cubicBezTo>
                    <a:cubicBezTo>
                      <a:pt x="12" y="0"/>
                      <a:pt x="0" y="5"/>
                      <a:pt x="0" y="5"/>
                    </a:cubicBezTo>
                    <a:lnTo>
                      <a:pt x="0" y="128"/>
                    </a:lnTo>
                    <a:close/>
                  </a:path>
                </a:pathLst>
              </a:custGeom>
              <a:solidFill>
                <a:srgbClr val="5E5E5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id-ID" sz="1600">
                  <a:solidFill>
                    <a:srgbClr val="00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</p:txBody>
          </p:sp>
          <p:sp>
            <p:nvSpPr>
              <p:cNvPr id="44" name="Freeform 96"/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4004907" y="3010563"/>
                <a:ext cx="2000279" cy="704153"/>
              </a:xfrm>
              <a:custGeom>
                <a:avLst/>
                <a:gdLst>
                  <a:gd name="T0" fmla="*/ 246 w 1159"/>
                  <a:gd name="T1" fmla="*/ 0 h 408"/>
                  <a:gd name="T2" fmla="*/ 1159 w 1159"/>
                  <a:gd name="T3" fmla="*/ 70 h 408"/>
                  <a:gd name="T4" fmla="*/ 1159 w 1159"/>
                  <a:gd name="T5" fmla="*/ 324 h 408"/>
                  <a:gd name="T6" fmla="*/ 246 w 1159"/>
                  <a:gd name="T7" fmla="*/ 408 h 408"/>
                  <a:gd name="T8" fmla="*/ 0 w 1159"/>
                  <a:gd name="T9" fmla="*/ 216 h 408"/>
                  <a:gd name="T10" fmla="*/ 0 w 1159"/>
                  <a:gd name="T11" fmla="*/ 197 h 408"/>
                  <a:gd name="T12" fmla="*/ 246 w 1159"/>
                  <a:gd name="T13" fmla="*/ 0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59" h="408">
                    <a:moveTo>
                      <a:pt x="246" y="0"/>
                    </a:moveTo>
                    <a:lnTo>
                      <a:pt x="1159" y="70"/>
                    </a:lnTo>
                    <a:lnTo>
                      <a:pt x="1159" y="324"/>
                    </a:lnTo>
                    <a:lnTo>
                      <a:pt x="246" y="408"/>
                    </a:lnTo>
                    <a:lnTo>
                      <a:pt x="0" y="216"/>
                    </a:lnTo>
                    <a:lnTo>
                      <a:pt x="0" y="197"/>
                    </a:lnTo>
                    <a:lnTo>
                      <a:pt x="246" y="0"/>
                    </a:lnTo>
                    <a:close/>
                  </a:path>
                </a:pathLst>
              </a:custGeom>
              <a:solidFill>
                <a:srgbClr val="BF9000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id-ID" sz="1600">
                  <a:solidFill>
                    <a:srgbClr val="00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</p:txBody>
          </p:sp>
          <p:sp>
            <p:nvSpPr>
              <p:cNvPr id="45" name="Freeform 97"/>
              <p:cNvSpPr/>
              <p:nvPr>
                <p:custDataLst>
                  <p:tags r:id="rId12"/>
                </p:custDataLst>
              </p:nvPr>
            </p:nvSpPr>
            <p:spPr bwMode="auto">
              <a:xfrm>
                <a:off x="4004907" y="2977772"/>
                <a:ext cx="2000279" cy="704153"/>
              </a:xfrm>
              <a:custGeom>
                <a:avLst/>
                <a:gdLst>
                  <a:gd name="T0" fmla="*/ 251 w 1159"/>
                  <a:gd name="T1" fmla="*/ 0 h 408"/>
                  <a:gd name="T2" fmla="*/ 1159 w 1159"/>
                  <a:gd name="T3" fmla="*/ 70 h 408"/>
                  <a:gd name="T4" fmla="*/ 1159 w 1159"/>
                  <a:gd name="T5" fmla="*/ 324 h 408"/>
                  <a:gd name="T6" fmla="*/ 251 w 1159"/>
                  <a:gd name="T7" fmla="*/ 408 h 408"/>
                  <a:gd name="T8" fmla="*/ 0 w 1159"/>
                  <a:gd name="T9" fmla="*/ 216 h 408"/>
                  <a:gd name="T10" fmla="*/ 251 w 1159"/>
                  <a:gd name="T11" fmla="*/ 0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9" h="408">
                    <a:moveTo>
                      <a:pt x="251" y="0"/>
                    </a:moveTo>
                    <a:lnTo>
                      <a:pt x="1159" y="70"/>
                    </a:lnTo>
                    <a:lnTo>
                      <a:pt x="1159" y="324"/>
                    </a:lnTo>
                    <a:lnTo>
                      <a:pt x="251" y="408"/>
                    </a:lnTo>
                    <a:lnTo>
                      <a:pt x="0" y="216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BF90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id-ID" sz="1600">
                  <a:solidFill>
                    <a:srgbClr val="00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</p:txBody>
          </p:sp>
          <p:sp>
            <p:nvSpPr>
              <p:cNvPr id="46" name="TextBox 24"/>
              <p:cNvSpPr txBox="1"/>
              <p:nvPr>
                <p:custDataLst>
                  <p:tags r:id="rId13"/>
                </p:custDataLst>
              </p:nvPr>
            </p:nvSpPr>
            <p:spPr>
              <a:xfrm>
                <a:off x="3923153" y="3092830"/>
                <a:ext cx="2213995" cy="4220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ctr"/>
                <a:r>
                  <a:rPr lang="en-US" altLang="id-ID" sz="2400" b="1" dirty="0">
                    <a:solidFill>
                      <a:srgbClr val="FFFFFF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1904</a:t>
                </a:r>
                <a:endParaRPr lang="en-US" altLang="id-ID" sz="2400" b="1" dirty="0">
                  <a:solidFill>
                    <a:srgbClr val="FFFFFF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</p:txBody>
          </p:sp>
        </p:grpSp>
        <p:grpSp>
          <p:nvGrpSpPr>
            <p:cNvPr id="104" name="Group 33"/>
            <p:cNvGrpSpPr/>
            <p:nvPr>
              <p:custDataLst>
                <p:tags r:id="rId14"/>
              </p:custDataLst>
            </p:nvPr>
          </p:nvGrpSpPr>
          <p:grpSpPr>
            <a:xfrm>
              <a:off x="6666" y="8046"/>
              <a:ext cx="1877" cy="609"/>
              <a:chOff x="5944780" y="3794106"/>
              <a:chExt cx="2266062" cy="735220"/>
            </a:xfrm>
          </p:grpSpPr>
          <p:sp>
            <p:nvSpPr>
              <p:cNvPr id="105" name="Freeform 91"/>
              <p:cNvSpPr/>
              <p:nvPr>
                <p:custDataLst>
                  <p:tags r:id="rId15"/>
                </p:custDataLst>
              </p:nvPr>
            </p:nvSpPr>
            <p:spPr bwMode="auto">
              <a:xfrm>
                <a:off x="5944780" y="3807913"/>
                <a:ext cx="317559" cy="605779"/>
              </a:xfrm>
              <a:custGeom>
                <a:avLst/>
                <a:gdLst>
                  <a:gd name="T0" fmla="*/ 0 w 68"/>
                  <a:gd name="T1" fmla="*/ 128 h 130"/>
                  <a:gd name="T2" fmla="*/ 36 w 68"/>
                  <a:gd name="T3" fmla="*/ 130 h 130"/>
                  <a:gd name="T4" fmla="*/ 68 w 68"/>
                  <a:gd name="T5" fmla="*/ 128 h 130"/>
                  <a:gd name="T6" fmla="*/ 68 w 68"/>
                  <a:gd name="T7" fmla="*/ 4 h 130"/>
                  <a:gd name="T8" fmla="*/ 33 w 68"/>
                  <a:gd name="T9" fmla="*/ 0 h 130"/>
                  <a:gd name="T10" fmla="*/ 0 w 68"/>
                  <a:gd name="T11" fmla="*/ 4 h 130"/>
                  <a:gd name="T12" fmla="*/ 0 w 68"/>
                  <a:gd name="T13" fmla="*/ 128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130">
                    <a:moveTo>
                      <a:pt x="0" y="128"/>
                    </a:moveTo>
                    <a:cubicBezTo>
                      <a:pt x="0" y="128"/>
                      <a:pt x="16" y="130"/>
                      <a:pt x="36" y="130"/>
                    </a:cubicBezTo>
                    <a:cubicBezTo>
                      <a:pt x="55" y="130"/>
                      <a:pt x="68" y="128"/>
                      <a:pt x="68" y="128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4"/>
                      <a:pt x="54" y="0"/>
                      <a:pt x="33" y="0"/>
                    </a:cubicBezTo>
                    <a:cubicBezTo>
                      <a:pt x="12" y="0"/>
                      <a:pt x="0" y="4"/>
                      <a:pt x="0" y="4"/>
                    </a:cubicBezTo>
                    <a:lnTo>
                      <a:pt x="0" y="128"/>
                    </a:lnTo>
                    <a:close/>
                  </a:path>
                </a:pathLst>
              </a:custGeom>
              <a:solidFill>
                <a:srgbClr val="5E5E5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id-ID" sz="1600">
                  <a:solidFill>
                    <a:srgbClr val="00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</p:txBody>
          </p:sp>
          <p:sp>
            <p:nvSpPr>
              <p:cNvPr id="106" name="Freeform 94"/>
              <p:cNvSpPr/>
              <p:nvPr>
                <p:custDataLst>
                  <p:tags r:id="rId16"/>
                </p:custDataLst>
              </p:nvPr>
            </p:nvSpPr>
            <p:spPr bwMode="auto">
              <a:xfrm>
                <a:off x="6210563" y="3826898"/>
                <a:ext cx="2000279" cy="702428"/>
              </a:xfrm>
              <a:custGeom>
                <a:avLst/>
                <a:gdLst>
                  <a:gd name="T0" fmla="*/ 913 w 1159"/>
                  <a:gd name="T1" fmla="*/ 0 h 407"/>
                  <a:gd name="T2" fmla="*/ 0 w 1159"/>
                  <a:gd name="T3" fmla="*/ 70 h 407"/>
                  <a:gd name="T4" fmla="*/ 0 w 1159"/>
                  <a:gd name="T5" fmla="*/ 324 h 407"/>
                  <a:gd name="T6" fmla="*/ 913 w 1159"/>
                  <a:gd name="T7" fmla="*/ 407 h 407"/>
                  <a:gd name="T8" fmla="*/ 1159 w 1159"/>
                  <a:gd name="T9" fmla="*/ 216 h 407"/>
                  <a:gd name="T10" fmla="*/ 1159 w 1159"/>
                  <a:gd name="T11" fmla="*/ 194 h 407"/>
                  <a:gd name="T12" fmla="*/ 913 w 1159"/>
                  <a:gd name="T13" fmla="*/ 0 h 4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59" h="407">
                    <a:moveTo>
                      <a:pt x="913" y="0"/>
                    </a:moveTo>
                    <a:lnTo>
                      <a:pt x="0" y="70"/>
                    </a:lnTo>
                    <a:lnTo>
                      <a:pt x="0" y="324"/>
                    </a:lnTo>
                    <a:lnTo>
                      <a:pt x="913" y="407"/>
                    </a:lnTo>
                    <a:lnTo>
                      <a:pt x="1159" y="216"/>
                    </a:lnTo>
                    <a:lnTo>
                      <a:pt x="1159" y="194"/>
                    </a:lnTo>
                    <a:lnTo>
                      <a:pt x="913" y="0"/>
                    </a:lnTo>
                    <a:close/>
                  </a:path>
                </a:pathLst>
              </a:custGeom>
              <a:solidFill>
                <a:srgbClr val="C55A11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id-ID" sz="1600">
                  <a:solidFill>
                    <a:srgbClr val="00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</p:txBody>
          </p:sp>
          <p:sp>
            <p:nvSpPr>
              <p:cNvPr id="107" name="Freeform 95"/>
              <p:cNvSpPr/>
              <p:nvPr>
                <p:custDataLst>
                  <p:tags r:id="rId17"/>
                </p:custDataLst>
              </p:nvPr>
            </p:nvSpPr>
            <p:spPr bwMode="auto">
              <a:xfrm>
                <a:off x="6210563" y="3794106"/>
                <a:ext cx="2000279" cy="702428"/>
              </a:xfrm>
              <a:custGeom>
                <a:avLst/>
                <a:gdLst>
                  <a:gd name="T0" fmla="*/ 905 w 1159"/>
                  <a:gd name="T1" fmla="*/ 0 h 407"/>
                  <a:gd name="T2" fmla="*/ 0 w 1159"/>
                  <a:gd name="T3" fmla="*/ 67 h 407"/>
                  <a:gd name="T4" fmla="*/ 0 w 1159"/>
                  <a:gd name="T5" fmla="*/ 324 h 407"/>
                  <a:gd name="T6" fmla="*/ 905 w 1159"/>
                  <a:gd name="T7" fmla="*/ 407 h 407"/>
                  <a:gd name="T8" fmla="*/ 1159 w 1159"/>
                  <a:gd name="T9" fmla="*/ 213 h 407"/>
                  <a:gd name="T10" fmla="*/ 905 w 1159"/>
                  <a:gd name="T11" fmla="*/ 0 h 4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9" h="407">
                    <a:moveTo>
                      <a:pt x="905" y="0"/>
                    </a:moveTo>
                    <a:lnTo>
                      <a:pt x="0" y="67"/>
                    </a:lnTo>
                    <a:lnTo>
                      <a:pt x="0" y="324"/>
                    </a:lnTo>
                    <a:lnTo>
                      <a:pt x="905" y="407"/>
                    </a:lnTo>
                    <a:lnTo>
                      <a:pt x="1159" y="213"/>
                    </a:lnTo>
                    <a:lnTo>
                      <a:pt x="905" y="0"/>
                    </a:lnTo>
                    <a:close/>
                  </a:path>
                </a:pathLst>
              </a:custGeom>
              <a:solidFill>
                <a:srgbClr val="C55A1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id-ID" sz="1600">
                  <a:solidFill>
                    <a:srgbClr val="00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</p:txBody>
          </p:sp>
        </p:grpSp>
        <p:grpSp>
          <p:nvGrpSpPr>
            <p:cNvPr id="112" name="Group 41"/>
            <p:cNvGrpSpPr/>
            <p:nvPr>
              <p:custDataLst>
                <p:tags r:id="rId18"/>
              </p:custDataLst>
            </p:nvPr>
          </p:nvGrpSpPr>
          <p:grpSpPr>
            <a:xfrm>
              <a:off x="5080" y="8906"/>
              <a:ext cx="1870" cy="610"/>
              <a:chOff x="4004907" y="4562117"/>
              <a:chExt cx="2257432" cy="736943"/>
            </a:xfrm>
          </p:grpSpPr>
          <p:sp>
            <p:nvSpPr>
              <p:cNvPr id="113" name="Freeform 98"/>
              <p:cNvSpPr/>
              <p:nvPr>
                <p:custDataLst>
                  <p:tags r:id="rId19"/>
                </p:custDataLst>
              </p:nvPr>
            </p:nvSpPr>
            <p:spPr bwMode="auto">
              <a:xfrm>
                <a:off x="5944780" y="4613893"/>
                <a:ext cx="317559" cy="605779"/>
              </a:xfrm>
              <a:custGeom>
                <a:avLst/>
                <a:gdLst>
                  <a:gd name="T0" fmla="*/ 0 w 68"/>
                  <a:gd name="T1" fmla="*/ 128 h 130"/>
                  <a:gd name="T2" fmla="*/ 36 w 68"/>
                  <a:gd name="T3" fmla="*/ 130 h 130"/>
                  <a:gd name="T4" fmla="*/ 68 w 68"/>
                  <a:gd name="T5" fmla="*/ 128 h 130"/>
                  <a:gd name="T6" fmla="*/ 68 w 68"/>
                  <a:gd name="T7" fmla="*/ 5 h 130"/>
                  <a:gd name="T8" fmla="*/ 33 w 68"/>
                  <a:gd name="T9" fmla="*/ 0 h 130"/>
                  <a:gd name="T10" fmla="*/ 0 w 68"/>
                  <a:gd name="T11" fmla="*/ 5 h 130"/>
                  <a:gd name="T12" fmla="*/ 0 w 68"/>
                  <a:gd name="T13" fmla="*/ 128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130">
                    <a:moveTo>
                      <a:pt x="0" y="128"/>
                    </a:moveTo>
                    <a:cubicBezTo>
                      <a:pt x="0" y="128"/>
                      <a:pt x="16" y="130"/>
                      <a:pt x="36" y="130"/>
                    </a:cubicBezTo>
                    <a:cubicBezTo>
                      <a:pt x="55" y="130"/>
                      <a:pt x="68" y="128"/>
                      <a:pt x="68" y="128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54" y="0"/>
                      <a:pt x="33" y="0"/>
                    </a:cubicBezTo>
                    <a:cubicBezTo>
                      <a:pt x="12" y="0"/>
                      <a:pt x="0" y="5"/>
                      <a:pt x="0" y="5"/>
                    </a:cubicBezTo>
                    <a:lnTo>
                      <a:pt x="0" y="128"/>
                    </a:lnTo>
                    <a:close/>
                  </a:path>
                </a:pathLst>
              </a:custGeom>
              <a:solidFill>
                <a:srgbClr val="5E5E5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id-ID" sz="1600">
                  <a:solidFill>
                    <a:srgbClr val="00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</p:txBody>
          </p:sp>
          <p:sp>
            <p:nvSpPr>
              <p:cNvPr id="114" name="Freeform 99"/>
              <p:cNvSpPr/>
              <p:nvPr>
                <p:custDataLst>
                  <p:tags r:id="rId20"/>
                </p:custDataLst>
              </p:nvPr>
            </p:nvSpPr>
            <p:spPr bwMode="auto">
              <a:xfrm>
                <a:off x="4004907" y="4594907"/>
                <a:ext cx="2000279" cy="704153"/>
              </a:xfrm>
              <a:custGeom>
                <a:avLst/>
                <a:gdLst>
                  <a:gd name="T0" fmla="*/ 246 w 1159"/>
                  <a:gd name="T1" fmla="*/ 0 h 408"/>
                  <a:gd name="T2" fmla="*/ 1159 w 1159"/>
                  <a:gd name="T3" fmla="*/ 70 h 408"/>
                  <a:gd name="T4" fmla="*/ 1159 w 1159"/>
                  <a:gd name="T5" fmla="*/ 324 h 408"/>
                  <a:gd name="T6" fmla="*/ 246 w 1159"/>
                  <a:gd name="T7" fmla="*/ 408 h 408"/>
                  <a:gd name="T8" fmla="*/ 0 w 1159"/>
                  <a:gd name="T9" fmla="*/ 216 h 408"/>
                  <a:gd name="T10" fmla="*/ 0 w 1159"/>
                  <a:gd name="T11" fmla="*/ 197 h 408"/>
                  <a:gd name="T12" fmla="*/ 246 w 1159"/>
                  <a:gd name="T13" fmla="*/ 0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59" h="408">
                    <a:moveTo>
                      <a:pt x="246" y="0"/>
                    </a:moveTo>
                    <a:lnTo>
                      <a:pt x="1159" y="70"/>
                    </a:lnTo>
                    <a:lnTo>
                      <a:pt x="1159" y="324"/>
                    </a:lnTo>
                    <a:lnTo>
                      <a:pt x="246" y="408"/>
                    </a:lnTo>
                    <a:lnTo>
                      <a:pt x="0" y="216"/>
                    </a:lnTo>
                    <a:lnTo>
                      <a:pt x="0" y="197"/>
                    </a:lnTo>
                    <a:lnTo>
                      <a:pt x="246" y="0"/>
                    </a:lnTo>
                    <a:close/>
                  </a:path>
                </a:pathLst>
              </a:custGeom>
              <a:solidFill>
                <a:srgbClr val="BF90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id-ID" sz="1600">
                  <a:solidFill>
                    <a:srgbClr val="00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</p:txBody>
          </p:sp>
          <p:sp>
            <p:nvSpPr>
              <p:cNvPr id="115" name="Freeform 100"/>
              <p:cNvSpPr/>
              <p:nvPr>
                <p:custDataLst>
                  <p:tags r:id="rId21"/>
                </p:custDataLst>
              </p:nvPr>
            </p:nvSpPr>
            <p:spPr bwMode="auto">
              <a:xfrm>
                <a:off x="4004907" y="4562117"/>
                <a:ext cx="2000279" cy="704153"/>
              </a:xfrm>
              <a:custGeom>
                <a:avLst/>
                <a:gdLst>
                  <a:gd name="T0" fmla="*/ 251 w 1159"/>
                  <a:gd name="T1" fmla="*/ 0 h 408"/>
                  <a:gd name="T2" fmla="*/ 1159 w 1159"/>
                  <a:gd name="T3" fmla="*/ 70 h 408"/>
                  <a:gd name="T4" fmla="*/ 1159 w 1159"/>
                  <a:gd name="T5" fmla="*/ 324 h 408"/>
                  <a:gd name="T6" fmla="*/ 251 w 1159"/>
                  <a:gd name="T7" fmla="*/ 408 h 408"/>
                  <a:gd name="T8" fmla="*/ 0 w 1159"/>
                  <a:gd name="T9" fmla="*/ 216 h 408"/>
                  <a:gd name="T10" fmla="*/ 251 w 1159"/>
                  <a:gd name="T11" fmla="*/ 0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9" h="408">
                    <a:moveTo>
                      <a:pt x="251" y="0"/>
                    </a:moveTo>
                    <a:lnTo>
                      <a:pt x="1159" y="70"/>
                    </a:lnTo>
                    <a:lnTo>
                      <a:pt x="1159" y="324"/>
                    </a:lnTo>
                    <a:lnTo>
                      <a:pt x="251" y="408"/>
                    </a:lnTo>
                    <a:lnTo>
                      <a:pt x="0" y="216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id-ID" sz="1600">
                  <a:solidFill>
                    <a:srgbClr val="00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</p:txBody>
          </p:sp>
        </p:grpSp>
        <p:grpSp>
          <p:nvGrpSpPr>
            <p:cNvPr id="125" name="组合 124"/>
            <p:cNvGrpSpPr/>
            <p:nvPr>
              <p:custDataLst>
                <p:tags r:id="rId22"/>
              </p:custDataLst>
            </p:nvPr>
          </p:nvGrpSpPr>
          <p:grpSpPr>
            <a:xfrm>
              <a:off x="6666" y="10053"/>
              <a:ext cx="1877" cy="583"/>
              <a:chOff x="5989365" y="4612569"/>
              <a:chExt cx="2266062" cy="704153"/>
            </a:xfrm>
          </p:grpSpPr>
          <p:sp>
            <p:nvSpPr>
              <p:cNvPr id="126" name="Freeform 89"/>
              <p:cNvSpPr/>
              <p:nvPr>
                <p:custDataLst>
                  <p:tags r:id="rId23"/>
                </p:custDataLst>
              </p:nvPr>
            </p:nvSpPr>
            <p:spPr bwMode="auto">
              <a:xfrm>
                <a:off x="5989365" y="4671605"/>
                <a:ext cx="317559" cy="605779"/>
              </a:xfrm>
              <a:custGeom>
                <a:avLst/>
                <a:gdLst>
                  <a:gd name="T0" fmla="*/ 0 w 68"/>
                  <a:gd name="T1" fmla="*/ 128 h 130"/>
                  <a:gd name="T2" fmla="*/ 36 w 68"/>
                  <a:gd name="T3" fmla="*/ 130 h 130"/>
                  <a:gd name="T4" fmla="*/ 68 w 68"/>
                  <a:gd name="T5" fmla="*/ 128 h 130"/>
                  <a:gd name="T6" fmla="*/ 68 w 68"/>
                  <a:gd name="T7" fmla="*/ 5 h 130"/>
                  <a:gd name="T8" fmla="*/ 33 w 68"/>
                  <a:gd name="T9" fmla="*/ 0 h 130"/>
                  <a:gd name="T10" fmla="*/ 0 w 68"/>
                  <a:gd name="T11" fmla="*/ 5 h 130"/>
                  <a:gd name="T12" fmla="*/ 0 w 68"/>
                  <a:gd name="T13" fmla="*/ 128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130">
                    <a:moveTo>
                      <a:pt x="0" y="128"/>
                    </a:moveTo>
                    <a:cubicBezTo>
                      <a:pt x="0" y="128"/>
                      <a:pt x="16" y="130"/>
                      <a:pt x="36" y="130"/>
                    </a:cubicBezTo>
                    <a:cubicBezTo>
                      <a:pt x="55" y="130"/>
                      <a:pt x="68" y="128"/>
                      <a:pt x="68" y="128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54" y="0"/>
                      <a:pt x="33" y="0"/>
                    </a:cubicBezTo>
                    <a:cubicBezTo>
                      <a:pt x="12" y="0"/>
                      <a:pt x="0" y="5"/>
                      <a:pt x="0" y="5"/>
                    </a:cubicBezTo>
                    <a:lnTo>
                      <a:pt x="0" y="128"/>
                    </a:lnTo>
                    <a:close/>
                  </a:path>
                </a:pathLst>
              </a:custGeom>
              <a:solidFill>
                <a:srgbClr val="5E5E5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id-ID" sz="1600">
                  <a:solidFill>
                    <a:srgbClr val="00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</p:txBody>
          </p:sp>
          <p:sp>
            <p:nvSpPr>
              <p:cNvPr id="127" name="Freeform 92"/>
              <p:cNvSpPr/>
              <p:nvPr>
                <p:custDataLst>
                  <p:tags r:id="rId24"/>
                </p:custDataLst>
              </p:nvPr>
            </p:nvSpPr>
            <p:spPr bwMode="auto">
              <a:xfrm>
                <a:off x="6255148" y="4612569"/>
                <a:ext cx="2000279" cy="704153"/>
              </a:xfrm>
              <a:custGeom>
                <a:avLst/>
                <a:gdLst>
                  <a:gd name="T0" fmla="*/ 913 w 1159"/>
                  <a:gd name="T1" fmla="*/ 0 h 408"/>
                  <a:gd name="T2" fmla="*/ 0 w 1159"/>
                  <a:gd name="T3" fmla="*/ 70 h 408"/>
                  <a:gd name="T4" fmla="*/ 0 w 1159"/>
                  <a:gd name="T5" fmla="*/ 324 h 408"/>
                  <a:gd name="T6" fmla="*/ 913 w 1159"/>
                  <a:gd name="T7" fmla="*/ 408 h 408"/>
                  <a:gd name="T8" fmla="*/ 1159 w 1159"/>
                  <a:gd name="T9" fmla="*/ 216 h 408"/>
                  <a:gd name="T10" fmla="*/ 1159 w 1159"/>
                  <a:gd name="T11" fmla="*/ 195 h 408"/>
                  <a:gd name="T12" fmla="*/ 913 w 1159"/>
                  <a:gd name="T13" fmla="*/ 0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59" h="408">
                    <a:moveTo>
                      <a:pt x="913" y="0"/>
                    </a:moveTo>
                    <a:lnTo>
                      <a:pt x="0" y="70"/>
                    </a:lnTo>
                    <a:lnTo>
                      <a:pt x="0" y="324"/>
                    </a:lnTo>
                    <a:lnTo>
                      <a:pt x="913" y="408"/>
                    </a:lnTo>
                    <a:lnTo>
                      <a:pt x="1159" y="216"/>
                    </a:lnTo>
                    <a:lnTo>
                      <a:pt x="1159" y="195"/>
                    </a:lnTo>
                    <a:lnTo>
                      <a:pt x="913" y="0"/>
                    </a:lnTo>
                    <a:close/>
                  </a:path>
                </a:pathLst>
              </a:custGeom>
              <a:solidFill>
                <a:srgbClr val="7C7C7C">
                  <a:lumMod val="75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p>
                <a:endParaRPr lang="id-ID" sz="1600">
                  <a:solidFill>
                    <a:srgbClr val="00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</p:txBody>
          </p:sp>
        </p:grpSp>
      </p:grpSp>
      <p:sp>
        <p:nvSpPr>
          <p:cNvPr id="6" name="TextBox 24"/>
          <p:cNvSpPr txBox="1"/>
          <p:nvPr>
            <p:custDataLst>
              <p:tags r:id="rId25"/>
            </p:custDataLst>
          </p:nvPr>
        </p:nvSpPr>
        <p:spPr>
          <a:xfrm>
            <a:off x="9575614" y="3177809"/>
            <a:ext cx="241760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id-ID" sz="2400" b="1" dirty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1905</a:t>
            </a:r>
            <a:endParaRPr lang="en-US" altLang="id-ID" sz="2400" b="1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" name="TextBox 24"/>
          <p:cNvSpPr txBox="1"/>
          <p:nvPr>
            <p:custDataLst>
              <p:tags r:id="rId26"/>
            </p:custDataLst>
          </p:nvPr>
        </p:nvSpPr>
        <p:spPr>
          <a:xfrm>
            <a:off x="7158201" y="4288551"/>
            <a:ext cx="241760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id-ID" sz="2400" b="1" dirty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1905</a:t>
            </a:r>
            <a:endParaRPr lang="en-US" altLang="id-ID" sz="2400" b="1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896100" y="348615"/>
            <a:ext cx="2480310" cy="132207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en-US" altLang="zh-CN" sz="20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lang="zh-CN" altLang="en-US" sz="20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实行新政，各省</a:t>
            </a:r>
            <a:r>
              <a:rPr lang="zh-CN" altLang="en-US" sz="20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书院一律改学堂，各府州县学改为中小学堂，并设蒙养学堂。</a:t>
            </a:r>
            <a:endParaRPr lang="zh-CN" altLang="en-US" sz="20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892665" y="1735455"/>
            <a:ext cx="1996440" cy="1014730"/>
          </a:xfrm>
          <a:prstGeom prst="rect">
            <a:avLst/>
          </a:prstGeom>
          <a:solidFill>
            <a:schemeClr val="accent5">
              <a:lumMod val="20000"/>
              <a:lumOff val="80000"/>
              <a:alpha val="81000"/>
            </a:schemeClr>
          </a:solidFill>
        </p:spPr>
        <p:txBody>
          <a:bodyPr wrap="square" rtlCol="0" anchor="t">
            <a:spAutoFit/>
          </a:bodyPr>
          <a:p>
            <a:pPr algn="l">
              <a:buClrTx/>
              <a:buSzTx/>
              <a:buFontTx/>
            </a:pPr>
            <a:r>
              <a:rPr lang="zh-CN" altLang="en-US" sz="20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清政府颁布《奏定学堂章程》</a:t>
            </a:r>
            <a:r>
              <a:rPr lang="zh-CN" altLang="en-US" sz="20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学堂选官制度设立。</a:t>
            </a:r>
            <a:endParaRPr lang="zh-CN" altLang="en-US" sz="20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310755" y="2962910"/>
            <a:ext cx="2045970" cy="10147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sz="20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光绪帝诏准袁世凯、张之洞等人的立停科举之奏</a:t>
            </a:r>
            <a:endParaRPr sz="20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324090" y="5739130"/>
            <a:ext cx="2052320" cy="70675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sz="20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所有乡试、会试一律停止</a:t>
            </a:r>
            <a:endParaRPr lang="zh-CN" sz="20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17" name="TextBox 24"/>
          <p:cNvSpPr txBox="1"/>
          <p:nvPr>
            <p:custDataLst>
              <p:tags r:id="rId27"/>
            </p:custDataLst>
          </p:nvPr>
        </p:nvSpPr>
        <p:spPr>
          <a:xfrm>
            <a:off x="9413151" y="5830523"/>
            <a:ext cx="241760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id-ID" sz="2400" b="1" dirty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1906</a:t>
            </a:r>
            <a:endParaRPr lang="en-US" altLang="id-ID" sz="2400" b="1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892030" y="4300855"/>
            <a:ext cx="2019935" cy="10147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zh-CN" altLang="en-US" sz="20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设立学部；</a:t>
            </a:r>
            <a:endParaRPr lang="en-US" sz="20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r>
              <a:rPr lang="zh-CN" altLang="en-US" sz="20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留学毕业生选官制度确立</a:t>
            </a:r>
            <a:endParaRPr lang="zh-CN" altLang="en-US" sz="20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41325" y="1275715"/>
            <a:ext cx="5902325" cy="526224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pPr fontAlgn="auto">
              <a:lnSpc>
                <a:spcPct val="100000"/>
              </a:lnSpc>
            </a:pPr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1904年,清政府颁布《奏定学堂章程》,建立了学堂选官制度,规定自高等小学以上，毕业考试结果分为最优、优、中、下、最下五等，一般中等以上者获相应的奖励出身，奖励出身大致可分为翰林、进士、举人、贡生、生员五级，依据各级不同情形,分别由官府予以选录。这 ( </a:t>
            </a:r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) 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800">
                <a:solidFill>
                  <a:srgbClr val="0945A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A.完成了教育的近代化</a:t>
            </a:r>
            <a:endParaRPr lang="zh-CN" altLang="en-US" sz="2800">
              <a:solidFill>
                <a:srgbClr val="0945A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800">
                <a:solidFill>
                  <a:srgbClr val="0945A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B.动摇了传统儒学的统治地位 </a:t>
            </a:r>
            <a:endParaRPr lang="zh-CN" altLang="en-US" sz="2800">
              <a:solidFill>
                <a:srgbClr val="0945A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800">
                <a:solidFill>
                  <a:srgbClr val="0945A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C.废除了科举选官制度</a:t>
            </a:r>
            <a:endParaRPr lang="zh-CN" altLang="en-US" sz="2800">
              <a:solidFill>
                <a:srgbClr val="0945A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800">
                <a:solidFill>
                  <a:srgbClr val="0945A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D.表明改革带有浓厚的封建性</a:t>
            </a:r>
            <a:endParaRPr lang="zh-CN" altLang="en-US" sz="2800">
              <a:solidFill>
                <a:srgbClr val="0945A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337810" y="4464050"/>
            <a:ext cx="94424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7200">
                <a:solidFill>
                  <a:srgbClr val="FF0000"/>
                </a:solidFill>
              </a:rPr>
              <a:t>D</a:t>
            </a:r>
            <a:endParaRPr lang="en-US" altLang="zh-CN" sz="7200">
              <a:solidFill>
                <a:srgbClr val="FF0000"/>
              </a:solidFill>
            </a:endParaRPr>
          </a:p>
        </p:txBody>
      </p:sp>
      <p:sp>
        <p:nvSpPr>
          <p:cNvPr id="37" name="圆角矩形标注 36"/>
          <p:cNvSpPr/>
          <p:nvPr/>
        </p:nvSpPr>
        <p:spPr>
          <a:xfrm>
            <a:off x="1563370" y="1945005"/>
            <a:ext cx="4510405" cy="1339215"/>
          </a:xfrm>
          <a:prstGeom prst="wedgeRoundRectCallout">
            <a:avLst>
              <a:gd name="adj1" fmla="val 11185"/>
              <a:gd name="adj2" fmla="val -79729"/>
              <a:gd name="adj3" fmla="val 16667"/>
            </a:avLst>
          </a:prstGeom>
          <a:solidFill>
            <a:sysClr val="window" lastClr="FFFFFF">
              <a:lumMod val="95000"/>
            </a:sys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91426" tIns="45718" rIns="91426" bIns="45718" rtlCol="0" anchor="ctr"/>
          <a:p>
            <a:pPr algn="l"/>
            <a:r>
              <a:rPr lang="zh-CN" altLang="en-US" sz="2800" b="1" kern="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学堂教育和官员任用相结合，学堂教育内容依然以儒学为主，科举还未废除。</a:t>
            </a:r>
            <a:endParaRPr lang="en-US" altLang="zh-CN" sz="2800" b="1" kern="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3" name="圆角矩形标注 22"/>
          <p:cNvSpPr/>
          <p:nvPr/>
        </p:nvSpPr>
        <p:spPr>
          <a:xfrm>
            <a:off x="441325" y="4189095"/>
            <a:ext cx="6006465" cy="2465070"/>
          </a:xfrm>
          <a:prstGeom prst="wedgeRoundRectCallout">
            <a:avLst>
              <a:gd name="adj1" fmla="val -9857"/>
              <a:gd name="adj2" fmla="val -69963"/>
              <a:gd name="adj3" fmla="val 16667"/>
            </a:avLst>
          </a:prstGeom>
          <a:solidFill>
            <a:sysClr val="window" lastClr="FFFFFF">
              <a:lumMod val="95000"/>
            </a:sys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91426" tIns="45718" rIns="91426" bIns="45718" rtlCol="0" anchor="ctr"/>
          <a:p>
            <a:pPr algn="l"/>
            <a:r>
              <a:rPr lang="zh-CN" altLang="en-US" sz="2800" kern="0" dirty="0">
                <a:solidFill>
                  <a:srgbClr val="0945A5"/>
                </a:solidFill>
                <a:latin typeface="楷体" panose="02010609060101010101" charset="-122"/>
                <a:ea typeface="楷体" panose="02010609060101010101" charset="-122"/>
              </a:rPr>
              <a:t>1904年，清政府颁行</a:t>
            </a:r>
            <a:r>
              <a:rPr lang="zh-CN" altLang="en-US" sz="2800" kern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“癸卯学制”</a:t>
            </a:r>
            <a:r>
              <a:rPr lang="zh-CN" altLang="en-US" sz="2800" kern="0" dirty="0">
                <a:solidFill>
                  <a:srgbClr val="0945A5"/>
                </a:solidFill>
                <a:latin typeface="楷体" panose="02010609060101010101" charset="-122"/>
                <a:ea typeface="楷体" panose="02010609060101010101" charset="-122"/>
              </a:rPr>
              <a:t>，规定:通儒院或分科大学的毕业生被授予进士功名;高等学堂毕业生被授予举人功名;中学堂和高等小学堂的毕业生则取得生员(秀才)的功名。</a:t>
            </a:r>
            <a:endParaRPr lang="zh-CN" altLang="en-US" sz="2800" kern="0" dirty="0">
              <a:solidFill>
                <a:srgbClr val="0945A5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855200" y="3757930"/>
            <a:ext cx="347916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/>
              <a:t>科举制的废除</a:t>
            </a:r>
            <a:endParaRPr lang="zh-CN" altLang="en-US" sz="2400" b="1"/>
          </a:p>
        </p:txBody>
      </p:sp>
    </p:spTree>
    <p:custDataLst>
      <p:tags r:id="rId28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2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1" grpId="0" animBg="1"/>
      <p:bldP spid="24" grpId="0"/>
      <p:bldP spid="18" grpId="0" bldLvl="0" animBg="1"/>
      <p:bldP spid="15" grpId="0" bldLvl="0" animBg="1"/>
      <p:bldP spid="20" grpId="0" animBg="1"/>
      <p:bldP spid="21" grpId="0" animBg="1"/>
      <p:bldP spid="37" grpId="0" animBg="1"/>
      <p:bldP spid="23" grpId="0" bldLvl="0" animBg="1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4" name="直角三角形 13"/>
          <p:cNvSpPr/>
          <p:nvPr/>
        </p:nvSpPr>
        <p:spPr>
          <a:xfrm rot="10800000">
            <a:off x="11386499" y="-1"/>
            <a:ext cx="814389" cy="814389"/>
          </a:xfrm>
          <a:prstGeom prst="rtTriangle">
            <a:avLst/>
          </a:prstGeom>
          <a:solidFill>
            <a:srgbClr val="F3B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16" name="直角三角形 15"/>
          <p:cNvSpPr/>
          <p:nvPr/>
        </p:nvSpPr>
        <p:spPr>
          <a:xfrm rot="16200000" flipV="1">
            <a:off x="8890" y="6043611"/>
            <a:ext cx="814389" cy="814389"/>
          </a:xfrm>
          <a:prstGeom prst="rtTriangle">
            <a:avLst/>
          </a:prstGeom>
          <a:solidFill>
            <a:srgbClr val="4D4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8194" name="矩形 9220"/>
          <p:cNvSpPr/>
          <p:nvPr/>
        </p:nvSpPr>
        <p:spPr>
          <a:xfrm>
            <a:off x="197485" y="244475"/>
            <a:ext cx="3591560" cy="687070"/>
          </a:xfrm>
          <a:prstGeom prst="rect">
            <a:avLst/>
          </a:prstGeom>
          <a:solidFill>
            <a:srgbClr val="FFFFFF"/>
          </a:solidFill>
          <a:ln w="152400" cap="flat" cmpd="tri">
            <a:solidFill>
              <a:srgbClr val="3399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l"/>
            <a:endParaRPr lang="zh-CN" altLang="en-US" sz="2800"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9245" y="327025"/>
            <a:ext cx="347916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b="1"/>
              <a:t>2</a:t>
            </a:r>
            <a:r>
              <a:rPr lang="zh-CN" altLang="en-US" sz="2800" b="1"/>
              <a:t>.学堂选官的推行</a:t>
            </a:r>
            <a:endParaRPr lang="zh-CN" altLang="en-US" sz="2800" b="1"/>
          </a:p>
        </p:txBody>
      </p:sp>
      <p:sp>
        <p:nvSpPr>
          <p:cNvPr id="6" name="TextBox 24"/>
          <p:cNvSpPr txBox="1"/>
          <p:nvPr>
            <p:custDataLst>
              <p:tags r:id="rId1"/>
            </p:custDataLst>
          </p:nvPr>
        </p:nvSpPr>
        <p:spPr>
          <a:xfrm>
            <a:off x="9575614" y="3177809"/>
            <a:ext cx="241760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id-ID" sz="2400" b="1" dirty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1905</a:t>
            </a:r>
            <a:endParaRPr lang="en-US" altLang="id-ID" sz="2400" b="1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" name="TextBox 24"/>
          <p:cNvSpPr txBox="1"/>
          <p:nvPr>
            <p:custDataLst>
              <p:tags r:id="rId2"/>
            </p:custDataLst>
          </p:nvPr>
        </p:nvSpPr>
        <p:spPr>
          <a:xfrm>
            <a:off x="7158201" y="4288551"/>
            <a:ext cx="241760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id-ID" sz="2400" b="1" dirty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1905</a:t>
            </a:r>
            <a:endParaRPr lang="en-US" altLang="id-ID" sz="2400" b="1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586220" y="2840990"/>
            <a:ext cx="309880" cy="521970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p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7" name="TextBox 24"/>
          <p:cNvSpPr txBox="1"/>
          <p:nvPr>
            <p:custDataLst>
              <p:tags r:id="rId3"/>
            </p:custDataLst>
          </p:nvPr>
        </p:nvSpPr>
        <p:spPr>
          <a:xfrm>
            <a:off x="9422676" y="5662883"/>
            <a:ext cx="241760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id-ID" sz="2400" b="1" dirty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1906</a:t>
            </a:r>
            <a:endParaRPr lang="en-US" altLang="id-ID" sz="2400" b="1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" name="矩形 4"/>
          <p:cNvSpPr/>
          <p:nvPr>
            <p:custDataLst>
              <p:tags r:id="rId4"/>
            </p:custDataLst>
          </p:nvPr>
        </p:nvSpPr>
        <p:spPr>
          <a:xfrm>
            <a:off x="117475" y="1238885"/>
            <a:ext cx="12007215" cy="4719320"/>
          </a:xfrm>
          <a:prstGeom prst="rect">
            <a:avLst/>
          </a:prstGeom>
          <a:solidFill>
            <a:srgbClr val="44546A"/>
          </a:solidFill>
          <a:ln w="19050">
            <a:solidFill>
              <a:srgbClr val="44546A">
                <a:lumMod val="60000"/>
                <a:lumOff val="40000"/>
              </a:srgbClr>
            </a:solidFill>
          </a:ln>
        </p:spPr>
        <p:style>
          <a:lnRef idx="2">
            <a:srgbClr val="4472C4">
              <a:shade val="50000"/>
            </a:srgbClr>
          </a:lnRef>
          <a:fillRef idx="1">
            <a:srgbClr val="4472C4"/>
          </a:fillRef>
          <a:effectRef idx="0">
            <a:srgbClr val="4472C4"/>
          </a:effectRef>
          <a:fontRef idx="minor">
            <a:sysClr val="window" lastClr="FFFFFF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/>
            <a:endParaRPr kumimoji="1" lang="zh-CN" altLang="en-US" sz="1600" b="1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28600" y="1398905"/>
            <a:ext cx="3560445" cy="439991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“癸卯学制”分为三个阶段。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第一阶段为初等教育，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包括蒙养院、初等小学堂和高等小学堂。初等小学堂属</a:t>
            </a:r>
            <a:r>
              <a:rPr lang="zh-CN" altLang="en-US" sz="2800" u="sng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普及教育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性质，其课程有修身、读经讲经、中国文字、算术、历史、地理、格致、体操等。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990975" y="1398905"/>
            <a:ext cx="2913380" cy="439991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第二阶段为中等教育，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中学堂属</a:t>
            </a:r>
            <a:r>
              <a:rPr lang="zh-CN" altLang="en-US" sz="2800" u="sng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普通教育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性质，课程有修身、读经讲经、中国文学、外国语、历史、地理、算学、博物、</a:t>
            </a:r>
            <a:r>
              <a:rPr lang="zh-CN" altLang="en-US" sz="2800" u="sng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物理及化学、法制及理财、图画、体操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106285" y="1398905"/>
            <a:ext cx="4878070" cy="427672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第三阶段为高等教育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，设高等学堂和大学堂,高等学堂“以教大学预备为宗旨”，大学堂分为经学科大学、政法科大学、文学科大学、医科大学、格致科大学、农科大学、工科大学、商科大学。</a:t>
            </a:r>
            <a:r>
              <a:rPr lang="zh-CN" altLang="en-US" sz="2800" u="sng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与上述各级学校并行的，还设有高级师范教育和实业教育两类。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en-US" altLang="zh-CN" sz="2000">
                <a:solidFill>
                  <a:srgbClr val="0945A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——</a:t>
            </a:r>
            <a:r>
              <a:rPr lang="zh-CN" altLang="en-US" sz="2000">
                <a:solidFill>
                  <a:srgbClr val="0945A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摘编自朱有《中国近代学制史料》</a:t>
            </a:r>
            <a:endParaRPr lang="zh-CN" altLang="en-US" sz="2000">
              <a:solidFill>
                <a:srgbClr val="0945A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494020" y="77470"/>
            <a:ext cx="5390515" cy="107632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32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根据材料并结合所学知识，概括“癸卯学制”的特点。</a:t>
            </a:r>
            <a:endParaRPr lang="zh-CN" altLang="en-US" sz="320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01345" y="6189345"/>
            <a:ext cx="3459480" cy="52197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学制体系较为完善;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060825" y="6189345"/>
            <a:ext cx="3459480" cy="52197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传统与现代的结合;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419340" y="6175375"/>
            <a:ext cx="4773295" cy="52197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精英教育转向国民普及教育;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2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5" grpId="0" bldLvl="0" animBg="1"/>
      <p:bldP spid="2" grpId="0" bldLvl="0" animBg="1"/>
      <p:bldP spid="8" grpId="0" bldLvl="0" animBg="1"/>
      <p:bldP spid="12" grpId="0" bldLvl="0" animBg="1"/>
      <p:bldP spid="21" grpId="0" bldLvl="0" animBg="1"/>
      <p:bldP spid="22" grpId="0" bldLvl="0" animBg="1"/>
      <p:bldP spid="2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4" name="直角三角形 13"/>
          <p:cNvSpPr/>
          <p:nvPr/>
        </p:nvSpPr>
        <p:spPr>
          <a:xfrm rot="10800000">
            <a:off x="11386499" y="-1"/>
            <a:ext cx="814389" cy="814389"/>
          </a:xfrm>
          <a:prstGeom prst="rtTriangle">
            <a:avLst/>
          </a:prstGeom>
          <a:solidFill>
            <a:srgbClr val="F3B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16" name="直角三角形 15"/>
          <p:cNvSpPr/>
          <p:nvPr/>
        </p:nvSpPr>
        <p:spPr>
          <a:xfrm rot="16200000" flipV="1">
            <a:off x="8890" y="6043611"/>
            <a:ext cx="814389" cy="814389"/>
          </a:xfrm>
          <a:prstGeom prst="rtTriangle">
            <a:avLst/>
          </a:prstGeom>
          <a:solidFill>
            <a:srgbClr val="4D4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8194" name="矩形 9220"/>
          <p:cNvSpPr/>
          <p:nvPr/>
        </p:nvSpPr>
        <p:spPr>
          <a:xfrm>
            <a:off x="197485" y="244475"/>
            <a:ext cx="3600450" cy="687070"/>
          </a:xfrm>
          <a:prstGeom prst="rect">
            <a:avLst/>
          </a:prstGeom>
          <a:solidFill>
            <a:srgbClr val="FFFFFF"/>
          </a:solidFill>
          <a:ln w="152400" cap="flat" cmpd="tri">
            <a:solidFill>
              <a:srgbClr val="3399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l"/>
            <a:endParaRPr lang="zh-CN" altLang="en-US" sz="2800"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81000" y="327025"/>
            <a:ext cx="337185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b="1"/>
              <a:t>3</a:t>
            </a:r>
            <a:r>
              <a:rPr lang="zh-CN" altLang="en-US" sz="2800" b="1"/>
              <a:t>.科举制度的废除</a:t>
            </a:r>
            <a:endParaRPr lang="en-US" altLang="zh-CN" sz="2800" b="1"/>
          </a:p>
        </p:txBody>
      </p:sp>
      <p:sp>
        <p:nvSpPr>
          <p:cNvPr id="12" name="装饰3"/>
          <p:cNvSpPr/>
          <p:nvPr>
            <p:custDataLst>
              <p:tags r:id="rId1"/>
            </p:custDataLst>
          </p:nvPr>
        </p:nvSpPr>
        <p:spPr>
          <a:xfrm>
            <a:off x="4119245" y="1423035"/>
            <a:ext cx="7539355" cy="4472305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outerShdw blurRad="165100" algn="ctr" rotWithShape="0">
              <a:srgbClr val="000000">
                <a:lumMod val="95000"/>
                <a:lumOff val="5000"/>
                <a:alpha val="18000"/>
              </a:srgbClr>
            </a:outerShdw>
          </a:effectLst>
        </p:spPr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lnSpc>
                <a:spcPct val="120000"/>
              </a:lnSpc>
              <a:buClrTx/>
              <a:buSzTx/>
              <a:buFontTx/>
            </a:pPr>
            <a:endParaRPr kumimoji="1" lang="zh-CN" altLang="en-US" sz="16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281170" y="115570"/>
            <a:ext cx="7275830" cy="58356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en-US" altLang="zh-CN" sz="3200" spc="18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微软雅黑" panose="020B0503020204020204" charset="-122"/>
                <a:sym typeface="+mn-ea"/>
              </a:rPr>
              <a:t>袁世凯主张废除科举制的原因P40</a:t>
            </a:r>
            <a:endParaRPr lang="en-US" altLang="zh-CN" sz="3200" spc="180" dirty="0" smtClean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4119245" y="1495425"/>
            <a:ext cx="7539990" cy="4399915"/>
          </a:xfrm>
          <a:prstGeom prst="rect">
            <a:avLst/>
          </a:prstGeom>
          <a:noFill/>
          <a:ln w="19050" cmpd="sng">
            <a:noFill/>
            <a:prstDash val="dash"/>
          </a:ln>
        </p:spPr>
        <p:txBody>
          <a:bodyPr wrap="square" rtlCol="0">
            <a:spAutoFit/>
          </a:bodyPr>
          <a:p>
            <a:pPr algn="just"/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sz="2800" b="1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科举夙为外人诟病，学堂最为新政大端。一旦毅然决然舍其旧而新是谋，则风声所树，观听一倾，群且刮目相看，推诚相与;而中国士子之留学外洋者，亦知进身之路，归重学堂一途，益将励志潜修，不为邪说浮言所惑，显收有用之才俊，隐我不虞之诡谋，所关甚宏，收效甚巨。且设立学堂者，并非专为储才，乃以开通民智为主，使人人获有普及之教育，且有普通之知能，上知效忠于国，下得自谋其生。</a:t>
            </a:r>
            <a:endParaRPr sz="2800" b="1">
              <a:latin typeface="仿宋" panose="02010609060101010101" pitchFamily="49" charset="-122"/>
              <a:ea typeface="仿宋" panose="02010609060101010101" pitchFamily="49" charset="-122"/>
              <a:cs typeface="仿宋" panose="02010609060101010101" pitchFamily="49" charset="-122"/>
            </a:endParaRPr>
          </a:p>
          <a:p>
            <a:pPr algn="just"/>
            <a:r>
              <a:rPr sz="2800" b="1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   </a:t>
            </a:r>
            <a:r>
              <a:rPr lang="en-US" sz="2800" b="1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        </a:t>
            </a:r>
            <a:r>
              <a:rPr sz="2400" b="1">
                <a:solidFill>
                  <a:srgbClr val="0945A5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——袁世凯等《立停科举推广学校折》</a:t>
            </a:r>
            <a:r>
              <a:rPr lang="en-US" altLang="zh-CN" sz="2800" b="1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 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7" name="圆角矩形标注 36"/>
          <p:cNvSpPr/>
          <p:nvPr/>
        </p:nvSpPr>
        <p:spPr>
          <a:xfrm>
            <a:off x="7802880" y="1495425"/>
            <a:ext cx="3886835" cy="945515"/>
          </a:xfrm>
          <a:prstGeom prst="wedgeRoundRectCallout">
            <a:avLst>
              <a:gd name="adj1" fmla="val -77544"/>
              <a:gd name="adj2" fmla="val 144828"/>
              <a:gd name="adj3" fmla="val 16667"/>
            </a:avLst>
          </a:prstGeom>
          <a:solidFill>
            <a:sysClr val="window" lastClr="FFFFFF">
              <a:lumMod val="95000"/>
            </a:sys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91426" tIns="45718" rIns="91426" bIns="45718" rtlCol="0" anchor="ctr"/>
          <a:p>
            <a:pPr algn="l"/>
            <a:r>
              <a:rPr lang="zh-CN" altLang="en-US" sz="2800" kern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可使留学生</a:t>
            </a:r>
            <a:r>
              <a:rPr lang="zh-CN" altLang="en-US" sz="2800" kern="0" dirty="0">
                <a:solidFill>
                  <a:srgbClr val="0945A5"/>
                </a:solidFill>
                <a:latin typeface="微软雅黑" panose="020B0503020204020204" charset="-122"/>
                <a:ea typeface="微软雅黑" panose="020B0503020204020204" charset="-122"/>
              </a:rPr>
              <a:t>为求功名</a:t>
            </a:r>
            <a:r>
              <a:rPr lang="zh-CN" altLang="en-US" sz="2800" kern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而潜修所学</a:t>
            </a:r>
            <a:endParaRPr lang="zh-CN" altLang="en-US" sz="2800" kern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圆角矩形标注 6"/>
          <p:cNvSpPr/>
          <p:nvPr/>
        </p:nvSpPr>
        <p:spPr>
          <a:xfrm>
            <a:off x="7087870" y="3321050"/>
            <a:ext cx="4788535" cy="676275"/>
          </a:xfrm>
          <a:prstGeom prst="wedgeRoundRectCallout">
            <a:avLst>
              <a:gd name="adj1" fmla="val -77967"/>
              <a:gd name="adj2" fmla="val 141455"/>
              <a:gd name="adj3" fmla="val 16667"/>
            </a:avLst>
          </a:prstGeom>
          <a:solidFill>
            <a:sysClr val="window" lastClr="FFFFFF">
              <a:lumMod val="95000"/>
            </a:sys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91426" tIns="45718" rIns="91426" bIns="45718" rtlCol="0" anchor="ctr"/>
          <a:p>
            <a:pPr algn="l"/>
            <a:r>
              <a:rPr lang="zh-CN" altLang="en-US" sz="2800" kern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学堂可培养人才，开启民智；</a:t>
            </a:r>
            <a:endParaRPr lang="zh-CN" altLang="en-US" sz="2800" kern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圆角矩形标注 7"/>
          <p:cNvSpPr/>
          <p:nvPr/>
        </p:nvSpPr>
        <p:spPr>
          <a:xfrm>
            <a:off x="4432300" y="848995"/>
            <a:ext cx="2736215" cy="676275"/>
          </a:xfrm>
          <a:prstGeom prst="wedgeRoundRectCallout">
            <a:avLst>
              <a:gd name="adj1" fmla="val 55639"/>
              <a:gd name="adj2" fmla="val 75070"/>
              <a:gd name="adj3" fmla="val 16667"/>
            </a:avLst>
          </a:prstGeom>
          <a:solidFill>
            <a:sysClr val="window" lastClr="FFFFFF">
              <a:lumMod val="95000"/>
            </a:sys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91426" tIns="45718" rIns="91426" bIns="45718" rtlCol="0" anchor="ctr"/>
          <a:p>
            <a:pPr algn="l"/>
            <a:r>
              <a:rPr lang="zh-CN" altLang="en-US" sz="2800" kern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换取列强信任；</a:t>
            </a:r>
            <a:endParaRPr lang="zh-CN" altLang="en-US" sz="2800" kern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圆角矩形标注 8"/>
          <p:cNvSpPr/>
          <p:nvPr/>
        </p:nvSpPr>
        <p:spPr>
          <a:xfrm>
            <a:off x="8315325" y="5971540"/>
            <a:ext cx="3375025" cy="676275"/>
          </a:xfrm>
          <a:prstGeom prst="wedgeRoundRectCallout">
            <a:avLst>
              <a:gd name="adj1" fmla="val -68005"/>
              <a:gd name="adj2" fmla="val -160798"/>
              <a:gd name="adj3" fmla="val 16667"/>
            </a:avLst>
          </a:prstGeom>
          <a:solidFill>
            <a:sysClr val="window" lastClr="FFFFFF">
              <a:lumMod val="95000"/>
            </a:sys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91426" tIns="45718" rIns="91426" bIns="45718" rtlCol="0" anchor="ctr"/>
          <a:p>
            <a:pPr algn="l"/>
            <a:r>
              <a:rPr lang="zh-CN" altLang="en-US" sz="2800" kern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可维护清王朝统治</a:t>
            </a:r>
            <a:endParaRPr lang="zh-CN" altLang="en-US" sz="2800" kern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119245" y="4326890"/>
            <a:ext cx="7713345" cy="17145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2400" b="1" noProof="0" dirty="0" smtClean="0">
                <a:solidFill>
                  <a:srgbClr val="0945A5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</a:t>
            </a:r>
            <a:r>
              <a:rPr lang="zh-CN" altLang="en-US" sz="2400" b="1" noProof="0" dirty="0" smtClean="0">
                <a:solidFill>
                  <a:srgbClr val="0945A5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废科举最大的输家正是清朝统治者，他们本来试图以弃旧图新挽救统治危机，却因此而造成了大批激进青年，并导致中年士子文化心理失衡，反倒丢了江山社稷。</a:t>
            </a:r>
            <a:endParaRPr lang="zh-CN" altLang="en-US" sz="2400" b="1" noProof="0" dirty="0" smtClean="0">
              <a:solidFill>
                <a:srgbClr val="0945A5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zh-CN" altLang="en-US" sz="2400" b="1" noProof="0" dirty="0" smtClean="0">
                <a:solidFill>
                  <a:srgbClr val="0945A5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lang="en-US" altLang="zh-CN" sz="2400" b="1" noProof="0" dirty="0" smtClean="0">
                <a:solidFill>
                  <a:srgbClr val="0945A5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               </a:t>
            </a:r>
            <a:r>
              <a:rPr lang="en-US" altLang="zh-CN" sz="2400" b="1" dirty="0" smtClean="0">
                <a:solidFill>
                  <a:srgbClr val="0945A5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——《</a:t>
            </a:r>
            <a:r>
              <a:rPr lang="zh-CN" altLang="en-US" sz="2400" b="1" dirty="0" smtClean="0">
                <a:solidFill>
                  <a:srgbClr val="0945A5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科举停废与近代乡村士子</a:t>
            </a:r>
            <a:r>
              <a:rPr lang="en-US" altLang="zh-CN" sz="2400" b="1" dirty="0" smtClean="0">
                <a:solidFill>
                  <a:srgbClr val="0945A5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》</a:t>
            </a:r>
            <a:endParaRPr lang="en-US" altLang="zh-CN" sz="2400" b="1" noProof="0" dirty="0" smtClean="0">
              <a:solidFill>
                <a:srgbClr val="0945A5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pic>
        <p:nvPicPr>
          <p:cNvPr id="100" name="图片 99"/>
          <p:cNvPicPr/>
          <p:nvPr/>
        </p:nvPicPr>
        <p:blipFill>
          <a:blip r:embed="rId3"/>
          <a:stretch>
            <a:fillRect/>
          </a:stretch>
        </p:blipFill>
        <p:spPr>
          <a:xfrm>
            <a:off x="459105" y="1495425"/>
            <a:ext cx="2913380" cy="3984625"/>
          </a:xfrm>
          <a:prstGeom prst="ellipse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ldLvl="0" animBg="1"/>
      <p:bldP spid="7" grpId="0" bldLvl="0" animBg="1"/>
      <p:bldP spid="8" grpId="0" bldLvl="0" animBg="1"/>
      <p:bldP spid="9" grpId="0" bldLvl="0" animBg="1"/>
      <p:bldP spid="3" grpId="0" bldLvl="0" animBg="1"/>
      <p:bldP spid="11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矩形 6"/>
          <p:cNvSpPr/>
          <p:nvPr>
            <p:custDataLst>
              <p:tags r:id="rId1"/>
            </p:custDataLst>
          </p:nvPr>
        </p:nvSpPr>
        <p:spPr>
          <a:xfrm>
            <a:off x="4314190" y="1163955"/>
            <a:ext cx="5360035" cy="3615690"/>
          </a:xfrm>
          <a:prstGeom prst="rect">
            <a:avLst/>
          </a:prstGeom>
          <a:solidFill>
            <a:srgbClr val="44546A"/>
          </a:solidFill>
          <a:ln w="19050">
            <a:solidFill>
              <a:srgbClr val="44546A">
                <a:lumMod val="60000"/>
                <a:lumOff val="40000"/>
              </a:srgbClr>
            </a:solidFill>
          </a:ln>
        </p:spPr>
        <p:style>
          <a:lnRef idx="2">
            <a:srgbClr val="4472C4">
              <a:shade val="50000"/>
            </a:srgbClr>
          </a:lnRef>
          <a:fillRef idx="1">
            <a:srgbClr val="4472C4"/>
          </a:fillRef>
          <a:effectRef idx="0">
            <a:srgbClr val="4472C4"/>
          </a:effectRef>
          <a:fontRef idx="minor">
            <a:sysClr val="window" lastClr="FFFFFF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/>
            <a:endParaRPr kumimoji="1" lang="zh-CN" altLang="en-US" sz="1600" b="1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直角三角形 13"/>
          <p:cNvSpPr/>
          <p:nvPr/>
        </p:nvSpPr>
        <p:spPr>
          <a:xfrm rot="10800000">
            <a:off x="11386499" y="-1"/>
            <a:ext cx="814389" cy="814389"/>
          </a:xfrm>
          <a:prstGeom prst="rtTriangle">
            <a:avLst/>
          </a:prstGeom>
          <a:solidFill>
            <a:srgbClr val="F3B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16" name="直角三角形 15"/>
          <p:cNvSpPr/>
          <p:nvPr/>
        </p:nvSpPr>
        <p:spPr>
          <a:xfrm rot="16200000" flipV="1">
            <a:off x="8890" y="6043611"/>
            <a:ext cx="814389" cy="814389"/>
          </a:xfrm>
          <a:prstGeom prst="rtTriangle">
            <a:avLst/>
          </a:prstGeom>
          <a:solidFill>
            <a:srgbClr val="4D4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8194" name="矩形 9220"/>
          <p:cNvSpPr/>
          <p:nvPr/>
        </p:nvSpPr>
        <p:spPr>
          <a:xfrm>
            <a:off x="197485" y="244475"/>
            <a:ext cx="4854575" cy="687070"/>
          </a:xfrm>
          <a:prstGeom prst="rect">
            <a:avLst/>
          </a:prstGeom>
          <a:solidFill>
            <a:srgbClr val="FFFFFF"/>
          </a:solidFill>
          <a:ln w="152400" cap="flat" cmpd="tri">
            <a:solidFill>
              <a:srgbClr val="3399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l"/>
            <a:endParaRPr lang="zh-CN" altLang="en-US" sz="2800"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27660" y="327025"/>
            <a:ext cx="464375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b="1"/>
              <a:t>4</a:t>
            </a:r>
            <a:r>
              <a:rPr lang="zh-CN" altLang="en-US" sz="2800" b="1"/>
              <a:t>.晚清选官制度变革的特点</a:t>
            </a:r>
            <a:endParaRPr lang="en-US" altLang="zh-CN" sz="2800" b="1"/>
          </a:p>
        </p:txBody>
      </p:sp>
      <p:sp>
        <p:nvSpPr>
          <p:cNvPr id="5" name="文本框 4"/>
          <p:cNvSpPr txBox="1"/>
          <p:nvPr/>
        </p:nvSpPr>
        <p:spPr>
          <a:xfrm>
            <a:off x="9983470" y="1266825"/>
            <a:ext cx="1948815" cy="483108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变革内容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P39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：废除科举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制度，设立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学堂选官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制度和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留学毕业生选官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制度，是晚清选官制度的变革。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pSp>
        <p:nvGrpSpPr>
          <p:cNvPr id="39" name="组合 38"/>
          <p:cNvGrpSpPr/>
          <p:nvPr>
            <p:custDataLst>
              <p:tags r:id="rId2"/>
            </p:custDataLst>
          </p:nvPr>
        </p:nvGrpSpPr>
        <p:grpSpPr>
          <a:xfrm>
            <a:off x="9328150" y="201295"/>
            <a:ext cx="2054860" cy="830580"/>
            <a:chOff x="-253" y="-203"/>
            <a:chExt cx="3707" cy="1308"/>
          </a:xfrm>
        </p:grpSpPr>
        <p:sp>
          <p:nvSpPr>
            <p:cNvPr id="40" name="矩形 39"/>
            <p:cNvSpPr/>
            <p:nvPr>
              <p:custDataLst>
                <p:tags r:id="rId3"/>
              </p:custDataLst>
            </p:nvPr>
          </p:nvSpPr>
          <p:spPr>
            <a:xfrm>
              <a:off x="-128" y="-45"/>
              <a:ext cx="3583" cy="1150"/>
            </a:xfrm>
            <a:prstGeom prst="rect">
              <a:avLst/>
            </a:prstGeom>
            <a:ln>
              <a:noFill/>
            </a:ln>
          </p:spPr>
          <p:style>
            <a:lnRef idx="2">
              <a:srgbClr val="4472C4">
                <a:shade val="50000"/>
              </a:srgbClr>
            </a:lnRef>
            <a:fillRef idx="1">
              <a:srgbClr val="4472C4"/>
            </a:fillRef>
            <a:effectRef idx="0">
              <a:srgbClr val="4472C4"/>
            </a:effectRef>
            <a:fontRef idx="minor">
              <a:sysClr val="window" lastClr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>
              <p:custDataLst>
                <p:tags r:id="rId4"/>
              </p:custDataLst>
            </p:nvPr>
          </p:nvSpPr>
          <p:spPr>
            <a:xfrm>
              <a:off x="-253" y="-203"/>
              <a:ext cx="3583" cy="1150"/>
            </a:xfrm>
            <a:prstGeom prst="rect">
              <a:avLst/>
            </a:prstGeom>
            <a:solidFill>
              <a:sysClr val="window" lastClr="FFFFFF"/>
            </a:solidFill>
            <a:ln w="25400">
              <a:solidFill>
                <a:sysClr val="windowText" lastClr="000000"/>
              </a:solidFill>
            </a:ln>
          </p:spPr>
          <p:style>
            <a:lnRef idx="2">
              <a:srgbClr val="4472C4">
                <a:shade val="50000"/>
              </a:srgbClr>
            </a:lnRef>
            <a:fillRef idx="1">
              <a:srgbClr val="4472C4"/>
            </a:fillRef>
            <a:effectRef idx="0">
              <a:srgbClr val="4472C4"/>
            </a:effectRef>
            <a:fontRef idx="minor">
              <a:sysClr val="window" lastClr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9" name="Title 6"/>
          <p:cNvSpPr txBox="1"/>
          <p:nvPr>
            <p:custDataLst>
              <p:tags r:id="rId5"/>
            </p:custDataLst>
          </p:nvPr>
        </p:nvSpPr>
        <p:spPr>
          <a:xfrm>
            <a:off x="9481175" y="301625"/>
            <a:ext cx="1591310" cy="472440"/>
          </a:xfrm>
          <a:prstGeom prst="rect">
            <a:avLst/>
          </a:prstGeom>
          <a:noFill/>
          <a:ln w="3175">
            <a:noFill/>
            <a:prstDash val="dash"/>
          </a:ln>
          <a:extLst>
            <a:ext uri="{909E8E84-426E-40DD-AFC4-6F175D3DCCD1}">
              <a14:hiddenFill xmlns:a14="http://schemas.microsoft.com/office/drawing/2010/main">
                <a:solidFill>
                  <a:srgbClr val="E7E6E6"/>
                </a:solidFill>
              </a14:hiddenFill>
            </a:ext>
          </a:extLst>
        </p:spPr>
        <p:txBody>
          <a:bodyPr wrap="none" lIns="72000" tIns="36195" rIns="72000" bIns="36195" anchor="t" anchorCtr="0">
            <a:sp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ysClr val="windowText" lastClr="000000"/>
                </a:solidFill>
                <a:effectLst/>
                <a:latin typeface="等线 Light" panose="02010600030101010101" charset="-122"/>
                <a:ea typeface="+mn-ea"/>
                <a:cs typeface="Segoe UI" panose="020B0502040204020203" pitchFamily="34" charset="0"/>
              </a:defRPr>
            </a:lvl1pPr>
          </a:lstStyle>
          <a:p>
            <a: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zh-CN" altLang="en-US" sz="2600" b="1" spc="251" dirty="0">
                <a:ln w="3175">
                  <a:noFill/>
                  <a:prstDash val="dash"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等线" panose="02010600030101010101" charset="-122"/>
              </a:rPr>
              <a:t>学习聚焦</a:t>
            </a:r>
            <a:endParaRPr lang="zh-CN" altLang="en-US" sz="2600" b="1" spc="251" dirty="0">
              <a:ln w="3175">
                <a:noFill/>
                <a:prstDash val="dash"/>
              </a:ln>
              <a:solidFill>
                <a:sysClr val="windowText" lastClr="000000">
                  <a:lumMod val="75000"/>
                  <a:lumOff val="25000"/>
                </a:sysClr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等线" panose="0201060003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392295" y="1256665"/>
            <a:ext cx="5175885" cy="341503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1906年,清政府陆续举办了几届旨在选拔、任用归国留学生的“考试”，内容涉及工程、机械、理化、医学等,部分应试者获得相应的功名出身。据此可知,清朝晚期 (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) </a:t>
            </a:r>
            <a:endParaRPr lang="zh-CN" altLang="en-US" sz="24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400">
                <a:solidFill>
                  <a:srgbClr val="0945A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A.选官出现从重八股到重科学的变迁 </a:t>
            </a:r>
            <a:endParaRPr lang="zh-CN" altLang="en-US" sz="2400">
              <a:solidFill>
                <a:srgbClr val="0945A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400">
                <a:solidFill>
                  <a:srgbClr val="0945A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B.封建正统思想仍然左右政治生活 </a:t>
            </a:r>
            <a:endParaRPr lang="zh-CN" altLang="en-US" sz="2400">
              <a:solidFill>
                <a:srgbClr val="0945A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400">
                <a:solidFill>
                  <a:srgbClr val="0945A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C.新式人才选拔体系受到留学生推崇 </a:t>
            </a:r>
            <a:endParaRPr lang="zh-CN" altLang="en-US" sz="2400">
              <a:solidFill>
                <a:srgbClr val="0945A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400">
                <a:solidFill>
                  <a:srgbClr val="0945A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D.科举制依然存在并且发挥着作用</a:t>
            </a:r>
            <a:endParaRPr lang="zh-CN" altLang="en-US" sz="2400">
              <a:solidFill>
                <a:srgbClr val="0945A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453120" y="2681605"/>
            <a:ext cx="94424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7200">
                <a:solidFill>
                  <a:srgbClr val="FF0000"/>
                </a:solidFill>
              </a:rPr>
              <a:t>A</a:t>
            </a:r>
            <a:endParaRPr lang="en-US" altLang="zh-CN" sz="720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>
            <p:custDataLst>
              <p:tags r:id="rId6"/>
            </p:custDataLst>
          </p:nvPr>
        </p:nvSpPr>
        <p:spPr>
          <a:xfrm>
            <a:off x="76200" y="2008505"/>
            <a:ext cx="5360035" cy="4034155"/>
          </a:xfrm>
          <a:prstGeom prst="rect">
            <a:avLst/>
          </a:prstGeom>
          <a:solidFill>
            <a:srgbClr val="44546A"/>
          </a:solidFill>
          <a:ln w="19050">
            <a:solidFill>
              <a:srgbClr val="44546A">
                <a:lumMod val="60000"/>
                <a:lumOff val="40000"/>
              </a:srgbClr>
            </a:solidFill>
          </a:ln>
        </p:spPr>
        <p:style>
          <a:lnRef idx="2">
            <a:srgbClr val="4472C4">
              <a:shade val="50000"/>
            </a:srgbClr>
          </a:lnRef>
          <a:fillRef idx="1">
            <a:srgbClr val="4472C4"/>
          </a:fillRef>
          <a:effectRef idx="0">
            <a:srgbClr val="4472C4"/>
          </a:effectRef>
          <a:fontRef idx="minor">
            <a:sysClr val="window" lastClr="FFFFFF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/>
            <a:endParaRPr kumimoji="1" lang="zh-CN" altLang="en-US" sz="1600" b="1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68275" y="2124075"/>
            <a:ext cx="5175885" cy="378460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</a:t>
            </a:r>
            <a:r>
              <a:rPr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“状元”“进士”“举人”，这是在科举制度下知识分子梦寐以求的“荣衔”。1905年，清政府废除科举制，但同时规定:每年举行一次归国留学生考试,合格者分别赐予进士、举人出身。这说明</a:t>
            </a:r>
            <a:r>
              <a:rPr 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</a:t>
            </a:r>
            <a:endParaRPr sz="24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sz="2400">
                <a:solidFill>
                  <a:srgbClr val="0945A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A.清政府的留学教育制度逐步完善 </a:t>
            </a:r>
            <a:endParaRPr sz="2400">
              <a:solidFill>
                <a:srgbClr val="0945A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sz="2400">
                <a:solidFill>
                  <a:srgbClr val="0945A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B.用考试的办法激励留学生刻苦学习 C.近代留学运动已得到清政府认可 </a:t>
            </a:r>
            <a:endParaRPr sz="2400">
              <a:solidFill>
                <a:srgbClr val="0945A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sz="2400">
                <a:solidFill>
                  <a:srgbClr val="0945A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D.中国教育仍处于新旧交替过程之中</a:t>
            </a:r>
            <a:endParaRPr sz="2400">
              <a:solidFill>
                <a:srgbClr val="0945A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515360" y="3580765"/>
            <a:ext cx="94424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7200">
                <a:solidFill>
                  <a:srgbClr val="FF0000"/>
                </a:solidFill>
              </a:rPr>
              <a:t>D</a:t>
            </a:r>
            <a:endParaRPr lang="en-US" altLang="zh-CN" sz="7200">
              <a:solidFill>
                <a:srgbClr val="FF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717540" y="327025"/>
            <a:ext cx="2933700" cy="52197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受西学传播影响;</a:t>
            </a:r>
            <a:endParaRPr lang="zh-CN" altLang="en-US" sz="280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35610" y="1266825"/>
            <a:ext cx="3464560" cy="52197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处于新旧交替过程;</a:t>
            </a:r>
            <a:endParaRPr lang="zh-CN" altLang="en-US" sz="280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203315" y="5083175"/>
            <a:ext cx="3464560" cy="52197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近代化趋势明显;</a:t>
            </a:r>
            <a:endParaRPr lang="zh-CN" altLang="en-US" sz="280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08380" y="6042660"/>
            <a:ext cx="8890635" cy="52197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为挽救民族危机、政治革新服务的教育体制形式。</a:t>
            </a:r>
            <a:endParaRPr lang="zh-CN" altLang="en-US" sz="280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33280" y="5236210"/>
            <a:ext cx="2297430" cy="165671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8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1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" grpId="0" bldLvl="0" animBg="1"/>
      <p:bldP spid="6" grpId="0" animBg="1"/>
      <p:bldP spid="7" grpId="0" animBg="1"/>
      <p:bldP spid="20" grpId="0"/>
      <p:bldP spid="2" grpId="0" animBg="1"/>
      <p:bldP spid="11" grpId="0" animBg="1"/>
      <p:bldP spid="9" grpId="0" animBg="1"/>
      <p:bldP spid="8" grpId="0" animBg="1"/>
      <p:bldP spid="10" grpId="0"/>
      <p:bldP spid="3" grpId="0" animBg="1"/>
      <p:bldP spid="13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4"/>
          <p:cNvSpPr txBox="1"/>
          <p:nvPr/>
        </p:nvSpPr>
        <p:spPr>
          <a:xfrm>
            <a:off x="4913556" y="751927"/>
            <a:ext cx="1290320" cy="100584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9pPr>
          </a:lstStyle>
          <a:p>
            <a:r>
              <a:rPr lang="zh-CN" altLang="en-US" sz="72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贰</a:t>
            </a:r>
            <a:endParaRPr lang="zh-CN" altLang="en-US" sz="7200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框 5"/>
          <p:cNvSpPr txBox="1"/>
          <p:nvPr/>
        </p:nvSpPr>
        <p:spPr>
          <a:xfrm>
            <a:off x="0" y="2162175"/>
            <a:ext cx="12200890" cy="201485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9pPr>
          </a:lstStyle>
          <a:p>
            <a:pPr algn="l" fontAlgn="auto">
              <a:lnSpc>
                <a:spcPct val="125000"/>
              </a:lnSpc>
            </a:pP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              </a:t>
            </a:r>
            <a:r>
              <a:rPr sz="6000" b="1">
                <a:solidFill>
                  <a:srgbClr val="7030A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为国举才 考试创新</a:t>
            </a:r>
            <a:endParaRPr sz="6000" b="1">
              <a:solidFill>
                <a:srgbClr val="7030A0"/>
              </a:solidFill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+mn-ea"/>
            </a:endParaRPr>
          </a:p>
          <a:p>
            <a:pPr algn="l" fontAlgn="auto">
              <a:lnSpc>
                <a:spcPct val="125000"/>
              </a:lnSpc>
            </a:pP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        </a:t>
            </a:r>
            <a:r>
              <a:rPr lang="en-US" altLang="zh-CN" sz="4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——</a:t>
            </a:r>
            <a:r>
              <a:rPr lang="zh-CN" altLang="en-US" sz="4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从科举考试到文官考试的对接 </a:t>
            </a:r>
            <a:r>
              <a:rPr lang="en-US" altLang="zh-CN" sz="4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——</a:t>
            </a:r>
            <a:endParaRPr lang="en-US" altLang="zh-CN" sz="400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+mn-cs"/>
              <a:sym typeface="+mn-ea"/>
            </a:endParaRPr>
          </a:p>
        </p:txBody>
      </p:sp>
      <p:sp>
        <p:nvSpPr>
          <p:cNvPr id="14" name="直角三角形 13"/>
          <p:cNvSpPr/>
          <p:nvPr/>
        </p:nvSpPr>
        <p:spPr>
          <a:xfrm rot="10800000">
            <a:off x="11386499" y="-1"/>
            <a:ext cx="814389" cy="814389"/>
          </a:xfrm>
          <a:prstGeom prst="rtTriangle">
            <a:avLst/>
          </a:prstGeom>
          <a:solidFill>
            <a:srgbClr val="F3B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16" name="直角三角形 15"/>
          <p:cNvSpPr/>
          <p:nvPr/>
        </p:nvSpPr>
        <p:spPr>
          <a:xfrm rot="16200000" flipV="1">
            <a:off x="8890" y="6043611"/>
            <a:ext cx="814389" cy="814389"/>
          </a:xfrm>
          <a:prstGeom prst="rtTriangle">
            <a:avLst/>
          </a:prstGeom>
          <a:solidFill>
            <a:srgbClr val="4D4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5655310" y="6212840"/>
            <a:ext cx="65366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3600">
                <a:solidFill>
                  <a:schemeClr val="accent5">
                    <a:lumMod val="50000"/>
                  </a:schemeClr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Park 2</a:t>
            </a:r>
            <a:r>
              <a:rPr lang="en-US" altLang="zh-CN" sz="3600">
                <a:solidFill>
                  <a:schemeClr val="accent5">
                    <a:lumMod val="50000"/>
                  </a:schemeClr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    </a:t>
            </a:r>
            <a:r>
              <a:rPr lang="zh-CN" altLang="en-US" sz="3600">
                <a:solidFill>
                  <a:schemeClr val="accent5">
                    <a:lumMod val="50000"/>
                  </a:schemeClr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民国时期官员选拔制度</a:t>
            </a:r>
            <a:endParaRPr lang="zh-CN" altLang="en-US" sz="3600">
              <a:solidFill>
                <a:schemeClr val="accent5">
                  <a:lumMod val="50000"/>
                </a:schemeClr>
              </a:solidFill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</p:txBody>
      </p:sp>
      <p:pic>
        <p:nvPicPr>
          <p:cNvPr id="102" name="图片 101"/>
          <p:cNvPicPr/>
          <p:nvPr/>
        </p:nvPicPr>
        <p:blipFill>
          <a:blip r:embed="rId1"/>
          <a:stretch>
            <a:fillRect/>
          </a:stretch>
        </p:blipFill>
        <p:spPr>
          <a:xfrm>
            <a:off x="255270" y="143510"/>
            <a:ext cx="2162175" cy="3228340"/>
          </a:xfrm>
          <a:prstGeom prst="ellipse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3" name="图片 11"/>
          <p:cNvPicPr>
            <a:picLocks noChangeAspect="1"/>
          </p:cNvPicPr>
          <p:nvPr/>
        </p:nvPicPr>
        <p:blipFill>
          <a:blip r:embed="rId1"/>
          <a:srcRect l="46423" t="8398"/>
          <a:stretch>
            <a:fillRect/>
          </a:stretch>
        </p:blipFill>
        <p:spPr>
          <a:xfrm>
            <a:off x="8363585" y="66675"/>
            <a:ext cx="3147060" cy="3319780"/>
          </a:xfrm>
          <a:prstGeom prst="rect">
            <a:avLst/>
          </a:prstGeom>
        </p:spPr>
      </p:pic>
      <p:sp>
        <p:nvSpPr>
          <p:cNvPr id="14" name="直角三角形 13"/>
          <p:cNvSpPr/>
          <p:nvPr/>
        </p:nvSpPr>
        <p:spPr>
          <a:xfrm rot="10800000">
            <a:off x="11386499" y="-1"/>
            <a:ext cx="814389" cy="814389"/>
          </a:xfrm>
          <a:prstGeom prst="rtTriangle">
            <a:avLst/>
          </a:prstGeom>
          <a:solidFill>
            <a:srgbClr val="F3B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16" name="直角三角形 15"/>
          <p:cNvSpPr/>
          <p:nvPr/>
        </p:nvSpPr>
        <p:spPr>
          <a:xfrm rot="16200000" flipV="1">
            <a:off x="8890" y="6043611"/>
            <a:ext cx="814389" cy="814389"/>
          </a:xfrm>
          <a:prstGeom prst="rtTriangle">
            <a:avLst/>
          </a:prstGeom>
          <a:solidFill>
            <a:srgbClr val="4D4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pic>
        <p:nvPicPr>
          <p:cNvPr id="2" name="图片 1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"/>
          <a:srcRect r="59135"/>
          <a:stretch>
            <a:fillRect/>
          </a:stretch>
        </p:blipFill>
        <p:spPr>
          <a:xfrm>
            <a:off x="8890" y="1095375"/>
            <a:ext cx="3155950" cy="2936240"/>
          </a:xfrm>
          <a:prstGeom prst="rect">
            <a:avLst/>
          </a:prstGeom>
        </p:spPr>
      </p:pic>
      <p:sp>
        <p:nvSpPr>
          <p:cNvPr id="8194" name="矩形 9220"/>
          <p:cNvSpPr/>
          <p:nvPr/>
        </p:nvSpPr>
        <p:spPr>
          <a:xfrm>
            <a:off x="197485" y="253365"/>
            <a:ext cx="4309110" cy="687070"/>
          </a:xfrm>
          <a:prstGeom prst="rect">
            <a:avLst/>
          </a:prstGeom>
          <a:solidFill>
            <a:srgbClr val="FFFFFF"/>
          </a:solidFill>
          <a:ln w="152400" cap="flat" cmpd="tri">
            <a:solidFill>
              <a:srgbClr val="3399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l"/>
            <a:endParaRPr lang="zh-CN" altLang="en-US" sz="2800"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9245" y="335915"/>
            <a:ext cx="405193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/>
              <a:t>1.孙中山的文官考试思想</a:t>
            </a:r>
            <a:endParaRPr lang="zh-CN" altLang="en-US" sz="2800" b="1"/>
          </a:p>
        </p:txBody>
      </p:sp>
      <p:sp>
        <p:nvSpPr>
          <p:cNvPr id="5" name="文本框 4"/>
          <p:cNvSpPr txBox="1"/>
          <p:nvPr/>
        </p:nvSpPr>
        <p:spPr>
          <a:xfrm>
            <a:off x="3164840" y="1236345"/>
            <a:ext cx="4810125" cy="54082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pPr fontAlgn="auto">
              <a:lnSpc>
                <a:spcPct val="120000"/>
              </a:lnSpc>
            </a:pPr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考选是中国始创的，可惜那制度不好，却被外国学去，改良之后，成了美制”,但西方的考选制度仍有许多缺陷,“所以将来中华民国宪法，必须设独立机关，专掌考选权，大小官吏必须考试，定了他的资格，无论那官吏是由选举的抑或由委任的,必须合格之人，方得有效。这法可除却盲从滥选及任用私人的流弊"。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endParaRPr lang="en-US" altLang="zh-CN" sz="24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20000"/>
              </a:lnSpc>
            </a:pPr>
            <a:r>
              <a:rPr lang="en-US" altLang="zh-CN" sz="24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—</a:t>
            </a:r>
            <a:r>
              <a:rPr lang="zh-CN" altLang="en-US" sz="24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-摘编自魏春明《论孙中山文官考试思想及其影响》</a:t>
            </a:r>
            <a:endParaRPr lang="zh-CN" altLang="en-US" sz="240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20090" y="4074795"/>
            <a:ext cx="2382520" cy="267652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根据材料并结合所学知识概括孙中山文官考试思想的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主要内涵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,及</a:t>
            </a:r>
            <a:r>
              <a:rPr lang="zh-CN" altLang="en-US" sz="280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形成原因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7" name="圆角矩形标注 6"/>
          <p:cNvSpPr/>
          <p:nvPr/>
        </p:nvSpPr>
        <p:spPr>
          <a:xfrm>
            <a:off x="3893185" y="1202055"/>
            <a:ext cx="4178935" cy="676275"/>
          </a:xfrm>
          <a:prstGeom prst="wedgeRoundRectCallout">
            <a:avLst>
              <a:gd name="adj1" fmla="val 4687"/>
              <a:gd name="adj2" fmla="val 221830"/>
              <a:gd name="adj3" fmla="val 16667"/>
            </a:avLst>
          </a:prstGeom>
          <a:solidFill>
            <a:sysClr val="window" lastClr="FFFFFF">
              <a:lumMod val="95000"/>
            </a:sys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91426" tIns="45718" rIns="91426" bIns="45718" rtlCol="0" anchor="ctr"/>
          <a:p>
            <a:pPr algn="l"/>
            <a:r>
              <a:rPr lang="zh-CN" sz="2800" kern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成立专门机构行使考试权</a:t>
            </a:r>
            <a:endParaRPr lang="en-US" altLang="zh-CN" sz="2800" kern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圆角矩形标注 8"/>
          <p:cNvSpPr/>
          <p:nvPr/>
        </p:nvSpPr>
        <p:spPr>
          <a:xfrm>
            <a:off x="3397885" y="4811395"/>
            <a:ext cx="3712845" cy="676275"/>
          </a:xfrm>
          <a:prstGeom prst="wedgeRoundRectCallout">
            <a:avLst>
              <a:gd name="adj1" fmla="val -26312"/>
              <a:gd name="adj2" fmla="val -129812"/>
              <a:gd name="adj3" fmla="val 16667"/>
            </a:avLst>
          </a:prstGeom>
          <a:solidFill>
            <a:sysClr val="window" lastClr="FFFFFF">
              <a:lumMod val="95000"/>
            </a:sys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91426" tIns="45718" rIns="91426" bIns="45718" rtlCol="0" anchor="ctr"/>
          <a:p>
            <a:pPr algn="l"/>
            <a:r>
              <a:rPr lang="zh-CN" sz="2800" kern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以考试定官员资格</a:t>
            </a:r>
            <a:endParaRPr lang="zh-CN" sz="2800" kern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296910" y="4222115"/>
            <a:ext cx="3632200" cy="95313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zh-CN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学习借鉴西方文官制度的优点</a:t>
            </a:r>
            <a:endParaRPr lang="zh-CN" sz="28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296910" y="5487670"/>
            <a:ext cx="3632200" cy="95313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zh-CN" altLang="en-US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规避中国科举制和西方文官制度的弊端</a:t>
            </a:r>
            <a:endParaRPr lang="en-US" altLang="zh-CN" sz="28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10316457" y="3564789"/>
            <a:ext cx="1612900" cy="52197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p>
            <a:r>
              <a:rPr lang="zh-CN" altLang="en-US" sz="2800" b="1" dirty="0">
                <a:solidFill>
                  <a:srgbClr val="C00000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形成原因</a:t>
            </a:r>
            <a:endParaRPr lang="zh-CN" altLang="en-US" sz="2800" b="1" dirty="0">
              <a:solidFill>
                <a:srgbClr val="C00000"/>
              </a:soli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" name="圆角矩形标注 7"/>
          <p:cNvSpPr/>
          <p:nvPr/>
        </p:nvSpPr>
        <p:spPr>
          <a:xfrm>
            <a:off x="3164840" y="2429510"/>
            <a:ext cx="4178935" cy="676275"/>
          </a:xfrm>
          <a:prstGeom prst="wedgeRoundRectCallout">
            <a:avLst>
              <a:gd name="adj1" fmla="val -32343"/>
              <a:gd name="adj2" fmla="val 113849"/>
              <a:gd name="adj3" fmla="val 16667"/>
            </a:avLst>
          </a:prstGeom>
          <a:solidFill>
            <a:sysClr val="window" lastClr="FFFFFF">
              <a:lumMod val="95000"/>
            </a:sys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91426" tIns="45718" rIns="91426" bIns="45718" rtlCol="0" anchor="ctr"/>
          <a:p>
            <a:pPr algn="l"/>
            <a:r>
              <a:rPr lang="zh-CN" altLang="en-US" sz="2800" kern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提出</a:t>
            </a:r>
            <a:r>
              <a:rPr lang="en-US" altLang="zh-CN" sz="2800" kern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2800" kern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考试权独立</a:t>
            </a:r>
            <a:r>
              <a:rPr lang="en-US" altLang="zh-CN" sz="2800" kern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r>
              <a:rPr lang="zh-CN" altLang="en-US" sz="2800" kern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学说</a:t>
            </a:r>
            <a:endParaRPr lang="zh-CN" altLang="en-US" sz="2800" kern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1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bldLvl="0" animBg="1"/>
      <p:bldP spid="8" grpId="0" bldLvl="0" animBg="1"/>
      <p:bldP spid="7" grpId="0" bldLvl="0" animBg="1"/>
      <p:bldP spid="9" grpId="0" bldLvl="0" animBg="1"/>
      <p:bldP spid="49" grpId="0"/>
      <p:bldP spid="11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4" name="直角三角形 13"/>
          <p:cNvSpPr/>
          <p:nvPr/>
        </p:nvSpPr>
        <p:spPr>
          <a:xfrm rot="10800000">
            <a:off x="11386499" y="-1"/>
            <a:ext cx="814389" cy="814389"/>
          </a:xfrm>
          <a:prstGeom prst="rtTriangle">
            <a:avLst/>
          </a:prstGeom>
          <a:solidFill>
            <a:srgbClr val="F3B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16" name="直角三角形 15"/>
          <p:cNvSpPr/>
          <p:nvPr/>
        </p:nvSpPr>
        <p:spPr>
          <a:xfrm rot="16200000" flipV="1">
            <a:off x="8890" y="6043611"/>
            <a:ext cx="814389" cy="814389"/>
          </a:xfrm>
          <a:prstGeom prst="rtTriangle">
            <a:avLst/>
          </a:prstGeom>
          <a:solidFill>
            <a:srgbClr val="4D4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8194" name="矩形 9220"/>
          <p:cNvSpPr/>
          <p:nvPr/>
        </p:nvSpPr>
        <p:spPr>
          <a:xfrm>
            <a:off x="198120" y="146685"/>
            <a:ext cx="4754245" cy="687070"/>
          </a:xfrm>
          <a:prstGeom prst="rect">
            <a:avLst/>
          </a:prstGeom>
          <a:solidFill>
            <a:srgbClr val="FFFFFF"/>
          </a:solidFill>
          <a:ln w="152400" cap="flat" cmpd="tri">
            <a:solidFill>
              <a:srgbClr val="3399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l"/>
            <a:endParaRPr lang="zh-CN" altLang="en-US" sz="2800"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9245" y="229235"/>
            <a:ext cx="464312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b="1"/>
              <a:t>2</a:t>
            </a:r>
            <a:r>
              <a:rPr lang="zh-CN" altLang="en-US" sz="2800" b="1"/>
              <a:t>.民国时期的官员选拔制度</a:t>
            </a:r>
            <a:endParaRPr lang="zh-CN" altLang="en-US" sz="2800" b="1"/>
          </a:p>
        </p:txBody>
      </p:sp>
      <p:graphicFrame>
        <p:nvGraphicFramePr>
          <p:cNvPr id="3" name="表格 2"/>
          <p:cNvGraphicFramePr/>
          <p:nvPr>
            <p:custDataLst>
              <p:tags r:id="rId1"/>
            </p:custDataLst>
          </p:nvPr>
        </p:nvGraphicFramePr>
        <p:xfrm>
          <a:off x="281940" y="1832610"/>
          <a:ext cx="11682095" cy="4965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5565"/>
                <a:gridCol w="2861945"/>
                <a:gridCol w="3848735"/>
                <a:gridCol w="3625850"/>
              </a:tblGrid>
              <a:tr h="543560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/>
                        <a:t>南京临时政府</a:t>
                      </a:r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/>
                        <a:t>北洋军阀政府</a:t>
                      </a:r>
                      <a:r>
                        <a:rPr lang="en-US" altLang="zh-CN" sz="2800"/>
                        <a:t> </a:t>
                      </a:r>
                      <a:endParaRPr lang="en-US" altLang="zh-CN" sz="28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/>
                        <a:t>南京国民政府</a:t>
                      </a:r>
                      <a:endParaRPr lang="zh-CN" altLang="en-US" sz="2800"/>
                    </a:p>
                  </a:txBody>
                  <a:tcPr/>
                </a:tc>
              </a:tr>
              <a:tr h="83629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方式</a:t>
                      </a:r>
                      <a:endParaRPr lang="zh-CN" altLang="en-US" sz="2800">
                        <a:latin typeface="方正粗黑宋简体" panose="02000000000000000000" charset="-122"/>
                        <a:ea typeface="方正粗黑宋简体" panose="020000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83629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法律</a:t>
                      </a:r>
                      <a:endParaRPr lang="zh-CN" altLang="en-US" sz="2800">
                        <a:latin typeface="方正粗黑宋简体" panose="02000000000000000000" charset="-122"/>
                        <a:ea typeface="方正粗黑宋简体" panose="020000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83566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机制</a:t>
                      </a:r>
                      <a:endParaRPr lang="zh-CN" altLang="en-US" sz="2800">
                        <a:latin typeface="方正粗黑宋简体" panose="02000000000000000000" charset="-122"/>
                        <a:ea typeface="方正粗黑宋简体" panose="020000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83629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作用</a:t>
                      </a:r>
                      <a:endParaRPr lang="zh-CN" altLang="en-US" sz="2800">
                        <a:latin typeface="方正粗黑宋简体" panose="02000000000000000000" charset="-122"/>
                        <a:ea typeface="方正粗黑宋简体" panose="020000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107759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>
                          <a:latin typeface="方正粗黑宋简体" panose="02000000000000000000" charset="-122"/>
                          <a:ea typeface="方正粗黑宋简体" panose="02000000000000000000" charset="-122"/>
                        </a:rPr>
                        <a:t>局限</a:t>
                      </a:r>
                      <a:endParaRPr lang="zh-CN" altLang="en-US" sz="2800">
                        <a:latin typeface="方正粗黑宋简体" panose="02000000000000000000" charset="-122"/>
                        <a:ea typeface="方正粗黑宋简体" panose="02000000000000000000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2473960" y="2510155"/>
            <a:ext cx="897890" cy="521970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考试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705985" y="2546350"/>
            <a:ext cx="3549650" cy="460375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考试、甄别，分四级九等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511540" y="2510155"/>
            <a:ext cx="3549650" cy="460375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考试甄别，四等三十七级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066290" y="3383280"/>
            <a:ext cx="2019300" cy="460375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系列法规草案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705985" y="3383280"/>
            <a:ext cx="3400425" cy="521970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sym typeface="+mn-ea"/>
              </a:rPr>
              <a:t>《文官考试法草案》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510905" y="3260090"/>
            <a:ext cx="3452495" cy="70675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000" b="1">
                <a:latin typeface="黑体" panose="02010609060101010101" charset="-122"/>
                <a:ea typeface="黑体" panose="02010609060101010101" charset="-122"/>
                <a:sym typeface="+mn-ea"/>
              </a:rPr>
              <a:t>《公务员任用条例》、《公务员考试法》、《考试法》</a:t>
            </a:r>
            <a:endParaRPr lang="zh-CN" altLang="en-US" sz="20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066290" y="4201795"/>
            <a:ext cx="1713230" cy="460375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建立考试院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705985" y="4238625"/>
            <a:ext cx="2019300" cy="460375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政事堂铨叙局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481060" y="4121785"/>
            <a:ext cx="3482340" cy="82994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正式建考试院，官吏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改称公务员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889760" y="4893945"/>
            <a:ext cx="2457450" cy="82994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奠定近代中国文官制度基础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654550" y="5067935"/>
            <a:ext cx="3549650" cy="460375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保持行政连续性与稳定性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479155" y="4963795"/>
            <a:ext cx="2974975" cy="82994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允许女子考试，奠定中国公务员制度基础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955800" y="6018530"/>
            <a:ext cx="2325370" cy="460375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p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只停留在纸面上</a:t>
            </a:r>
            <a:endParaRPr lang="zh-CN" altLang="en-US" sz="24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92650" y="6008370"/>
            <a:ext cx="2631440" cy="460375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p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女子不得参加考试</a:t>
            </a:r>
            <a:endParaRPr lang="zh-CN" altLang="en-US" sz="24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409940" y="5895340"/>
            <a:ext cx="3651250" cy="76835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实施过程中漏洞百出，任用亲信、拉帮结派无法禁绝</a:t>
            </a:r>
            <a:endParaRPr lang="zh-CN" altLang="en-US" sz="22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28" name="圆角矩形标注 27"/>
          <p:cNvSpPr/>
          <p:nvPr/>
        </p:nvSpPr>
        <p:spPr>
          <a:xfrm>
            <a:off x="5450205" y="99695"/>
            <a:ext cx="6129655" cy="1529715"/>
          </a:xfrm>
          <a:prstGeom prst="wedgeRoundRectCallout">
            <a:avLst>
              <a:gd name="adj1" fmla="val -34927"/>
              <a:gd name="adj2" fmla="val 114425"/>
              <a:gd name="adj3" fmla="val 16667"/>
            </a:avLst>
          </a:prstGeom>
          <a:solidFill>
            <a:sysClr val="window" lastClr="FFFFFF">
              <a:lumMod val="95000"/>
              <a:alpha val="81000"/>
            </a:sys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91426" tIns="45718" rIns="91426" bIns="45718" rtlCol="0" anchor="ctr"/>
          <a:p>
            <a:pPr algn="l"/>
            <a:r>
              <a:rPr lang="zh-CN" sz="2400" kern="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甄别是北洋政府时期选拔官员主要方式之一，是指对经常在文官职位上工作的人，通过检验毕业文凭、调查经历检查工作成绩、考查学识与工作经验等决定其能否留任。</a:t>
            </a:r>
            <a:endParaRPr lang="zh-CN" sz="2400" kern="0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81940" y="812165"/>
            <a:ext cx="432879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>
                <a:solidFill>
                  <a:srgbClr val="0945A5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以考试为主</a:t>
            </a:r>
            <a:r>
              <a:rPr lang="en-US" altLang="zh-CN" sz="2400" b="1">
                <a:solidFill>
                  <a:srgbClr val="0945A5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  </a:t>
            </a:r>
            <a:r>
              <a:rPr lang="en-US" altLang="zh-CN" sz="2400" b="1">
                <a:solidFill>
                  <a:srgbClr val="0945A5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charset="-122"/>
                <a:sym typeface="+mn-ea"/>
              </a:rPr>
              <a:t>官职等级</a:t>
            </a:r>
            <a:endParaRPr lang="en-US" altLang="zh-CN" sz="2400" b="1">
              <a:solidFill>
                <a:srgbClr val="0945A5"/>
              </a:solidFill>
              <a:latin typeface="楷体" panose="02010609060101010101" charset="-122"/>
              <a:ea typeface="楷体" panose="02010609060101010101" charset="-122"/>
              <a:cs typeface="黑体" panose="02010609060101010101" charset="-122"/>
              <a:sym typeface="+mn-ea"/>
            </a:endParaRPr>
          </a:p>
          <a:p>
            <a:r>
              <a:rPr lang="zh-CN" altLang="en-US" sz="2400" b="1">
                <a:solidFill>
                  <a:srgbClr val="0945A5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法制完善</a:t>
            </a:r>
            <a:r>
              <a:rPr lang="en-US" altLang="zh-CN" sz="2400" b="1">
                <a:solidFill>
                  <a:srgbClr val="0945A5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    </a:t>
            </a:r>
            <a:r>
              <a:rPr lang="zh-CN" altLang="en-US" sz="2400" b="1">
                <a:solidFill>
                  <a:srgbClr val="0945A5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机制独立</a:t>
            </a:r>
            <a:r>
              <a:rPr lang="en-US" altLang="zh-CN" sz="2400" b="1">
                <a:solidFill>
                  <a:srgbClr val="0945A5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    </a:t>
            </a:r>
            <a:endParaRPr lang="zh-CN" altLang="en-US" sz="2400" b="1">
              <a:solidFill>
                <a:srgbClr val="0945A5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r>
              <a:rPr lang="zh-CN" altLang="en-US" sz="2400" b="1">
                <a:solidFill>
                  <a:srgbClr val="0945A5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charset="-122"/>
                <a:sym typeface="+mn-ea"/>
              </a:rPr>
              <a:t>中西结合</a:t>
            </a:r>
            <a:r>
              <a:rPr lang="en-US" altLang="zh-CN" sz="2400" b="1">
                <a:solidFill>
                  <a:srgbClr val="0945A5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charset="-122"/>
                <a:sym typeface="+mn-ea"/>
              </a:rPr>
              <a:t>    </a:t>
            </a:r>
            <a:r>
              <a:rPr lang="zh-CN" altLang="en-US" sz="2400" b="1">
                <a:solidFill>
                  <a:srgbClr val="0945A5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平等开放</a:t>
            </a:r>
            <a:endParaRPr lang="zh-CN" altLang="en-US" sz="2400" b="1">
              <a:solidFill>
                <a:srgbClr val="0945A5"/>
              </a:solidFill>
              <a:latin typeface="楷体" panose="02010609060101010101" charset="-122"/>
              <a:ea typeface="楷体" panose="02010609060101010101" charset="-122"/>
              <a:cs typeface="黑体" panose="02010609060101010101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2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2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2" dur="1" fill="hold"/>
                                        <p:tgtEl>
                                          <p:spTgt spid="2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1" grpId="0" bldLvl="0" animBg="1"/>
      <p:bldP spid="18" grpId="0" animBg="1"/>
      <p:bldP spid="23" grpId="0" animBg="1"/>
      <p:bldP spid="6" grpId="0" animBg="1"/>
      <p:bldP spid="28" grpId="0" animBg="1"/>
      <p:bldP spid="9" grpId="0" animBg="1"/>
      <p:bldP spid="13" grpId="0" animBg="1"/>
      <p:bldP spid="19" grpId="0" bldLvl="0" animBg="1"/>
      <p:bldP spid="24" grpId="0" bldLvl="0" animBg="1"/>
      <p:bldP spid="7" grpId="0" animBg="1"/>
      <p:bldP spid="10" grpId="0" bldLvl="0" animBg="1"/>
      <p:bldP spid="15" grpId="0" bldLvl="0" animBg="1"/>
      <p:bldP spid="20" grpId="0" animBg="1"/>
      <p:bldP spid="25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7952740" y="151765"/>
            <a:ext cx="3864610" cy="65544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南京国民政府1935年颁布的《公务员任用法》其中一条规定重要职位的“公务员应由该党长官,促研究党义,随时介绍入党”。这一规定的实质是（</a:t>
            </a:r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800">
                <a:solidFill>
                  <a:srgbClr val="0945A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A．剥夺了共产党参政议政的权力	</a:t>
            </a:r>
            <a:endParaRPr lang="zh-CN" altLang="en-US" sz="2800">
              <a:solidFill>
                <a:srgbClr val="0945A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800">
                <a:solidFill>
                  <a:srgbClr val="0945A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B．调动了公务员的工作积极性</a:t>
            </a:r>
            <a:endParaRPr lang="zh-CN" altLang="en-US" sz="2800">
              <a:solidFill>
                <a:srgbClr val="0945A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l"/>
            <a:r>
              <a:rPr lang="zh-CN" altLang="en-US" sz="2800">
                <a:solidFill>
                  <a:srgbClr val="0945A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C．有利于政府选拔人才参与政治	</a:t>
            </a:r>
            <a:endParaRPr lang="zh-CN" altLang="en-US" sz="2800">
              <a:solidFill>
                <a:srgbClr val="0945A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l"/>
            <a:r>
              <a:rPr lang="zh-CN" altLang="en-US" sz="2800">
                <a:solidFill>
                  <a:srgbClr val="0945A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D．加强了国民党对政府的控制</a:t>
            </a:r>
            <a:endParaRPr lang="zh-CN" altLang="en-US" sz="2800">
              <a:solidFill>
                <a:srgbClr val="0945A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4" name="直角三角形 13"/>
          <p:cNvSpPr/>
          <p:nvPr/>
        </p:nvSpPr>
        <p:spPr>
          <a:xfrm rot="10800000">
            <a:off x="11386499" y="-1"/>
            <a:ext cx="814389" cy="814389"/>
          </a:xfrm>
          <a:prstGeom prst="rtTriangle">
            <a:avLst/>
          </a:prstGeom>
          <a:solidFill>
            <a:srgbClr val="F3B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16" name="直角三角形 15"/>
          <p:cNvSpPr/>
          <p:nvPr/>
        </p:nvSpPr>
        <p:spPr>
          <a:xfrm rot="16200000" flipV="1">
            <a:off x="8890" y="6043611"/>
            <a:ext cx="814389" cy="814389"/>
          </a:xfrm>
          <a:prstGeom prst="rtTriangle">
            <a:avLst/>
          </a:prstGeom>
          <a:solidFill>
            <a:srgbClr val="4D4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8194" name="矩形 9220"/>
          <p:cNvSpPr/>
          <p:nvPr/>
        </p:nvSpPr>
        <p:spPr>
          <a:xfrm>
            <a:off x="197485" y="253365"/>
            <a:ext cx="5600065" cy="687070"/>
          </a:xfrm>
          <a:prstGeom prst="rect">
            <a:avLst/>
          </a:prstGeom>
          <a:solidFill>
            <a:srgbClr val="FFFFFF"/>
          </a:solidFill>
          <a:ln w="152400" cap="flat" cmpd="tri">
            <a:solidFill>
              <a:srgbClr val="3399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l"/>
            <a:endParaRPr lang="zh-CN" altLang="en-US" sz="2800"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9245" y="335915"/>
            <a:ext cx="570103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b="1">
                <a:sym typeface="+mn-ea"/>
              </a:rPr>
              <a:t>2</a:t>
            </a:r>
            <a:r>
              <a:rPr lang="zh-CN" altLang="en-US" sz="2800" b="1">
                <a:sym typeface="+mn-ea"/>
              </a:rPr>
              <a:t>.民国时期的官员选拔制度</a:t>
            </a:r>
            <a:endParaRPr lang="zh-CN" altLang="en-US" sz="2800" b="1"/>
          </a:p>
        </p:txBody>
      </p:sp>
      <p:sp>
        <p:nvSpPr>
          <p:cNvPr id="20" name="文本框 19"/>
          <p:cNvSpPr txBox="1"/>
          <p:nvPr/>
        </p:nvSpPr>
        <p:spPr>
          <a:xfrm>
            <a:off x="9412605" y="2536190"/>
            <a:ext cx="94424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5400">
                <a:solidFill>
                  <a:srgbClr val="FF0000"/>
                </a:solidFill>
              </a:rPr>
              <a:t>D</a:t>
            </a:r>
            <a:endParaRPr lang="en-US" altLang="zh-CN" sz="5400">
              <a:solidFill>
                <a:srgbClr val="FF0000"/>
              </a:solidFill>
            </a:endParaRPr>
          </a:p>
        </p:txBody>
      </p:sp>
      <p:sp>
        <p:nvSpPr>
          <p:cNvPr id="12" name="装饰3"/>
          <p:cNvSpPr/>
          <p:nvPr>
            <p:custDataLst>
              <p:tags r:id="rId1"/>
            </p:custDataLst>
          </p:nvPr>
        </p:nvSpPr>
        <p:spPr>
          <a:xfrm>
            <a:off x="197485" y="1570990"/>
            <a:ext cx="7463790" cy="395986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outerShdw blurRad="165100" algn="ctr" rotWithShape="0">
              <a:srgbClr val="000000">
                <a:lumMod val="95000"/>
                <a:lumOff val="5000"/>
                <a:alpha val="18000"/>
              </a:srgbClr>
            </a:outerShdw>
          </a:effectLst>
        </p:spPr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p>
            <a:pPr lvl="0" algn="ctr">
              <a:lnSpc>
                <a:spcPct val="120000"/>
              </a:lnSpc>
              <a:buClrTx/>
              <a:buSzTx/>
              <a:buFontTx/>
            </a:pPr>
            <a:endParaRPr kumimoji="1" lang="zh-CN" altLang="en-US" sz="16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4175" y="1748790"/>
            <a:ext cx="7082155" cy="353822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en-US" altLang="zh-CN" sz="2800" b="1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   </a:t>
            </a:r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民国时期的文官制度总体上以西方文官制度为蓝本，带有中西合璧的味道。南京国民政府时期党派性更加浓厚，一切文官均须为国民党的一党私利服务，成为实际上的“党务员” 。军治色彩则在北京政府时期体现的最为明显 ，军阀之间相互割据，凭借自己的军事势力，制造政潮，以军压政。</a:t>
            </a:r>
            <a:endParaRPr lang="zh-CN" altLang="en-US" sz="2800" b="1">
              <a:latin typeface="仿宋" panose="02010609060101010101" pitchFamily="49" charset="-122"/>
              <a:ea typeface="仿宋" panose="02010609060101010101" pitchFamily="49" charset="-122"/>
              <a:cs typeface="仿宋" panose="02010609060101010101" pitchFamily="49" charset="-122"/>
            </a:endParaRPr>
          </a:p>
          <a:p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  </a:t>
            </a:r>
            <a:r>
              <a:rPr lang="zh-CN" altLang="en-US" sz="2400" b="1">
                <a:solidFill>
                  <a:srgbClr val="0945A5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——摘编自陶继波《民国时期文官制度发展概述》</a:t>
            </a:r>
            <a:endParaRPr lang="zh-CN" altLang="en-US" sz="2400" b="1">
              <a:solidFill>
                <a:srgbClr val="0945A5"/>
              </a:solidFill>
              <a:latin typeface="仿宋" panose="02010609060101010101" pitchFamily="49" charset="-122"/>
              <a:ea typeface="仿宋" panose="02010609060101010101" pitchFamily="49" charset="-122"/>
              <a:cs typeface="仿宋" panose="02010609060101010101" pitchFamily="49" charset="-122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954405" y="5887085"/>
            <a:ext cx="63017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latin typeface="黑体" panose="02010609060101010101" charset="-122"/>
                <a:ea typeface="黑体" panose="02010609060101010101" charset="-122"/>
                <a:sym typeface="+mn-ea"/>
              </a:rPr>
              <a:t>中西结合；党派性强；军治色彩浓厚。</a:t>
            </a:r>
            <a:endParaRPr lang="zh-CN" altLang="en-US" sz="2800" b="1"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0" grpId="0"/>
      <p:bldP spid="3" grpId="0" animBg="1"/>
      <p:bldP spid="12" grpId="0" animBg="1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4"/>
          <p:cNvSpPr txBox="1"/>
          <p:nvPr/>
        </p:nvSpPr>
        <p:spPr>
          <a:xfrm>
            <a:off x="4913556" y="751927"/>
            <a:ext cx="1290320" cy="100584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9pPr>
          </a:lstStyle>
          <a:p>
            <a:r>
              <a:rPr lang="zh-CN" altLang="en-US" sz="72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叁</a:t>
            </a:r>
            <a:endParaRPr lang="zh-CN" altLang="en-US" sz="7200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框 5"/>
          <p:cNvSpPr txBox="1"/>
          <p:nvPr/>
        </p:nvSpPr>
        <p:spPr>
          <a:xfrm>
            <a:off x="0" y="2162175"/>
            <a:ext cx="12200890" cy="201485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9pPr>
          </a:lstStyle>
          <a:p>
            <a:pPr algn="l" fontAlgn="auto">
              <a:lnSpc>
                <a:spcPct val="125000"/>
              </a:lnSpc>
            </a:pP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              </a:t>
            </a:r>
            <a:r>
              <a:rPr sz="6000" b="1">
                <a:solidFill>
                  <a:srgbClr val="7030A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兼采中西 中国特色</a:t>
            </a:r>
            <a:endParaRPr sz="6000" b="1">
              <a:solidFill>
                <a:srgbClr val="7030A0"/>
              </a:solidFill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+mn-ea"/>
            </a:endParaRPr>
          </a:p>
          <a:p>
            <a:pPr algn="l" fontAlgn="auto">
              <a:lnSpc>
                <a:spcPct val="125000"/>
              </a:lnSpc>
            </a:pP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        </a:t>
            </a:r>
            <a:r>
              <a:rPr lang="en-US" altLang="zh-CN" sz="4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——</a:t>
            </a:r>
            <a:r>
              <a:rPr lang="zh-CN" altLang="en-US" sz="4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从制度漏洞到制度不断完善</a:t>
            </a:r>
            <a:r>
              <a:rPr lang="zh-CN" altLang="en-US" sz="4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 </a:t>
            </a:r>
            <a:r>
              <a:rPr lang="en-US" altLang="zh-CN" sz="4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——</a:t>
            </a:r>
            <a:endParaRPr lang="en-US" altLang="zh-CN" sz="400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+mn-cs"/>
              <a:sym typeface="+mn-ea"/>
            </a:endParaRPr>
          </a:p>
        </p:txBody>
      </p:sp>
      <p:sp>
        <p:nvSpPr>
          <p:cNvPr id="14" name="直角三角形 13"/>
          <p:cNvSpPr/>
          <p:nvPr/>
        </p:nvSpPr>
        <p:spPr>
          <a:xfrm rot="10800000">
            <a:off x="11386499" y="-1"/>
            <a:ext cx="814389" cy="814389"/>
          </a:xfrm>
          <a:prstGeom prst="rtTriangle">
            <a:avLst/>
          </a:prstGeom>
          <a:solidFill>
            <a:srgbClr val="F3B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16" name="直角三角形 15"/>
          <p:cNvSpPr/>
          <p:nvPr/>
        </p:nvSpPr>
        <p:spPr>
          <a:xfrm rot="16200000" flipV="1">
            <a:off x="8890" y="6043611"/>
            <a:ext cx="814389" cy="814389"/>
          </a:xfrm>
          <a:prstGeom prst="rtTriangle">
            <a:avLst/>
          </a:prstGeom>
          <a:solidFill>
            <a:srgbClr val="4D4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3271520" y="6212840"/>
            <a:ext cx="89204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3600">
                <a:solidFill>
                  <a:schemeClr val="accent5">
                    <a:lumMod val="50000"/>
                  </a:schemeClr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Park 3</a:t>
            </a:r>
            <a:r>
              <a:rPr lang="en-US" altLang="zh-CN" sz="3600">
                <a:solidFill>
                  <a:schemeClr val="accent5">
                    <a:lumMod val="50000"/>
                  </a:schemeClr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    </a:t>
            </a:r>
            <a:r>
              <a:rPr lang="zh-CN" altLang="en-US" sz="3600">
                <a:solidFill>
                  <a:schemeClr val="accent5">
                    <a:lumMod val="50000"/>
                  </a:schemeClr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现代中国的干部制度和公务员制度</a:t>
            </a:r>
            <a:endParaRPr lang="zh-CN" altLang="en-US" sz="3600">
              <a:solidFill>
                <a:schemeClr val="accent5">
                  <a:lumMod val="50000"/>
                </a:schemeClr>
              </a:solidFill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文本框 6"/>
          <p:cNvSpPr txBox="1"/>
          <p:nvPr/>
        </p:nvSpPr>
        <p:spPr>
          <a:xfrm>
            <a:off x="279400" y="1212215"/>
            <a:ext cx="4300855" cy="48310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zh-CN" altLang="en-US" sz="2800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（</a:t>
            </a:r>
            <a:r>
              <a:rPr lang="en-US" altLang="zh-CN" sz="2800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1</a:t>
            </a:r>
            <a:r>
              <a:rPr lang="zh-CN" altLang="en-US" sz="2800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）建立：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新中国成立后, 统一管理的干部制度。 </a:t>
            </a:r>
            <a:endParaRPr lang="en-US" altLang="zh-CN" sz="2800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800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（</a:t>
            </a:r>
            <a:r>
              <a:rPr lang="en-US" altLang="zh-CN" sz="2800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</a:t>
            </a:r>
            <a:r>
              <a:rPr lang="zh-CN" altLang="en-US" sz="2800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）发展：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后来又建立了统一领导、统一管理下的分类管理的干部制度。</a:t>
            </a:r>
            <a:endParaRPr lang="zh-CN" altLang="en-US" sz="2800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800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（</a:t>
            </a:r>
            <a:r>
              <a:rPr lang="en-US" altLang="zh-CN" sz="2800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3</a:t>
            </a:r>
            <a:r>
              <a:rPr lang="zh-CN" altLang="en-US" sz="2800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）完善：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改革开放后。在干部选拔、任用、考核、奖惩、离休、退休、培训、工资、回避制度等方面进行改革。废止领导干部职务终身制等。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4" name="直角三角形 13"/>
          <p:cNvSpPr/>
          <p:nvPr/>
        </p:nvSpPr>
        <p:spPr>
          <a:xfrm rot="10800000">
            <a:off x="11386499" y="-1"/>
            <a:ext cx="814389" cy="814389"/>
          </a:xfrm>
          <a:prstGeom prst="rtTriangle">
            <a:avLst/>
          </a:prstGeom>
          <a:solidFill>
            <a:srgbClr val="F3B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16" name="直角三角形 15"/>
          <p:cNvSpPr/>
          <p:nvPr/>
        </p:nvSpPr>
        <p:spPr>
          <a:xfrm rot="16200000" flipV="1">
            <a:off x="8890" y="6043611"/>
            <a:ext cx="814389" cy="814389"/>
          </a:xfrm>
          <a:prstGeom prst="rtTriangle">
            <a:avLst/>
          </a:prstGeom>
          <a:solidFill>
            <a:srgbClr val="4D4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8194" name="矩形 9220"/>
          <p:cNvSpPr/>
          <p:nvPr/>
        </p:nvSpPr>
        <p:spPr>
          <a:xfrm>
            <a:off x="197485" y="253365"/>
            <a:ext cx="4353560" cy="687070"/>
          </a:xfrm>
          <a:prstGeom prst="rect">
            <a:avLst/>
          </a:prstGeom>
          <a:solidFill>
            <a:srgbClr val="FFFFFF"/>
          </a:solidFill>
          <a:ln w="152400" cap="flat" cmpd="tri">
            <a:solidFill>
              <a:srgbClr val="3399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l"/>
            <a:endParaRPr lang="zh-CN" altLang="en-US" sz="2800"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9245" y="335915"/>
            <a:ext cx="424116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b="1"/>
              <a:t>1</a:t>
            </a:r>
            <a:r>
              <a:rPr lang="zh-CN" altLang="en-US" sz="2800" b="1"/>
              <a:t>.干部制度的建立和完善</a:t>
            </a:r>
            <a:endParaRPr lang="zh-CN" altLang="en-US" sz="2800" b="1"/>
          </a:p>
        </p:txBody>
      </p:sp>
      <p:grpSp>
        <p:nvGrpSpPr>
          <p:cNvPr id="39" name="组合 38"/>
          <p:cNvGrpSpPr/>
          <p:nvPr>
            <p:custDataLst>
              <p:tags r:id="rId1"/>
            </p:custDataLst>
          </p:nvPr>
        </p:nvGrpSpPr>
        <p:grpSpPr>
          <a:xfrm>
            <a:off x="9328150" y="201295"/>
            <a:ext cx="2054860" cy="830580"/>
            <a:chOff x="-253" y="-203"/>
            <a:chExt cx="3707" cy="1308"/>
          </a:xfrm>
        </p:grpSpPr>
        <p:sp>
          <p:nvSpPr>
            <p:cNvPr id="40" name="矩形 39"/>
            <p:cNvSpPr/>
            <p:nvPr>
              <p:custDataLst>
                <p:tags r:id="rId2"/>
              </p:custDataLst>
            </p:nvPr>
          </p:nvSpPr>
          <p:spPr>
            <a:xfrm>
              <a:off x="-128" y="-45"/>
              <a:ext cx="3583" cy="1150"/>
            </a:xfrm>
            <a:prstGeom prst="rect">
              <a:avLst/>
            </a:prstGeom>
            <a:ln>
              <a:noFill/>
            </a:ln>
          </p:spPr>
          <p:style>
            <a:lnRef idx="2">
              <a:srgbClr val="4472C4">
                <a:shade val="50000"/>
              </a:srgbClr>
            </a:lnRef>
            <a:fillRef idx="1">
              <a:srgbClr val="4472C4"/>
            </a:fillRef>
            <a:effectRef idx="0">
              <a:srgbClr val="4472C4"/>
            </a:effectRef>
            <a:fontRef idx="minor">
              <a:sysClr val="window" lastClr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>
              <p:custDataLst>
                <p:tags r:id="rId3"/>
              </p:custDataLst>
            </p:nvPr>
          </p:nvSpPr>
          <p:spPr>
            <a:xfrm>
              <a:off x="-253" y="-203"/>
              <a:ext cx="3583" cy="1150"/>
            </a:xfrm>
            <a:prstGeom prst="rect">
              <a:avLst/>
            </a:prstGeom>
            <a:solidFill>
              <a:sysClr val="window" lastClr="FFFFFF"/>
            </a:solidFill>
            <a:ln w="25400">
              <a:solidFill>
                <a:sysClr val="windowText" lastClr="000000"/>
              </a:solidFill>
            </a:ln>
          </p:spPr>
          <p:style>
            <a:lnRef idx="2">
              <a:srgbClr val="4472C4">
                <a:shade val="50000"/>
              </a:srgbClr>
            </a:lnRef>
            <a:fillRef idx="1">
              <a:srgbClr val="4472C4"/>
            </a:fillRef>
            <a:effectRef idx="0">
              <a:srgbClr val="4472C4"/>
            </a:effectRef>
            <a:fontRef idx="minor">
              <a:sysClr val="window" lastClr="FFFFFF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9" name="Title 6"/>
          <p:cNvSpPr txBox="1"/>
          <p:nvPr>
            <p:custDataLst>
              <p:tags r:id="rId4"/>
            </p:custDataLst>
          </p:nvPr>
        </p:nvSpPr>
        <p:spPr>
          <a:xfrm>
            <a:off x="9471025" y="301625"/>
            <a:ext cx="1675130" cy="502920"/>
          </a:xfrm>
          <a:prstGeom prst="rect">
            <a:avLst/>
          </a:prstGeom>
          <a:noFill/>
          <a:ln w="3175">
            <a:noFill/>
            <a:prstDash val="dash"/>
          </a:ln>
          <a:extLst>
            <a:ext uri="{909E8E84-426E-40DD-AFC4-6F175D3DCCD1}">
              <a14:hiddenFill xmlns:a14="http://schemas.microsoft.com/office/drawing/2010/main">
                <a:solidFill>
                  <a:srgbClr val="E7E6E6"/>
                </a:solidFill>
              </a14:hiddenFill>
            </a:ext>
          </a:extLst>
        </p:spPr>
        <p:txBody>
          <a:bodyPr wrap="square" lIns="72000" tIns="36195" rIns="72000" bIns="36195" anchor="t" anchorCtr="0">
            <a:sp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ysClr val="windowText" lastClr="000000"/>
                </a:solidFill>
                <a:effectLst/>
                <a:latin typeface="等线 Light" panose="02010600030101010101" charset="-122"/>
                <a:ea typeface="+mn-ea"/>
                <a:cs typeface="Segoe UI" panose="020B0502040204020203" pitchFamily="34" charset="0"/>
              </a:defRPr>
            </a:lvl1pPr>
          </a:lstStyle>
          <a:p>
            <a: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altLang="zh-CN" sz="2800" b="1" spc="251" dirty="0">
                <a:ln w="3175">
                  <a:noFill/>
                  <a:prstDash val="dash"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等线" panose="02010600030101010101" charset="-122"/>
              </a:rPr>
              <a:t>  </a:t>
            </a:r>
            <a:r>
              <a:rPr lang="zh-CN" altLang="en-US" sz="2800" b="1" spc="251" dirty="0">
                <a:ln w="3175">
                  <a:noFill/>
                  <a:prstDash val="dash"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等线" panose="02010600030101010101" charset="-122"/>
              </a:rPr>
              <a:t>干</a:t>
            </a:r>
            <a:r>
              <a:rPr altLang="zh-CN" sz="2800" b="1" spc="251" dirty="0">
                <a:ln w="3175">
                  <a:noFill/>
                  <a:prstDash val="dash"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等线" panose="02010600030101010101" charset="-122"/>
              </a:rPr>
              <a:t>  </a:t>
            </a:r>
            <a:r>
              <a:rPr lang="zh-CN" altLang="en-US" sz="2800" b="1" spc="251" dirty="0">
                <a:ln w="3175">
                  <a:noFill/>
                  <a:prstDash val="dash"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等线" panose="02010600030101010101" charset="-122"/>
              </a:rPr>
              <a:t>部</a:t>
            </a:r>
            <a:endParaRPr lang="zh-CN" altLang="en-US" sz="2800" b="1" spc="251" dirty="0">
              <a:ln w="3175">
                <a:noFill/>
                <a:prstDash val="dash"/>
              </a:ln>
              <a:solidFill>
                <a:sysClr val="windowText" lastClr="000000">
                  <a:lumMod val="75000"/>
                  <a:lumOff val="25000"/>
                </a:sysClr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等线" panose="0201060003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284210" y="1341120"/>
            <a:ext cx="3841750" cy="26765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P41</a:t>
            </a:r>
            <a:r>
              <a:rPr lang="zh-CN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：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主要指中国共产党组织、国家机关、群众团体的工作人员，以及国营企事业单位的管理人员和各类专业技术人员。</a:t>
            </a:r>
            <a:endParaRPr lang="en-US" altLang="zh-CN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 rot="1320000">
            <a:off x="5346065" y="280670"/>
            <a:ext cx="560070" cy="212280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4400"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  <a:cs typeface="黑体" panose="02010609060101010101" charset="-122"/>
              </a:rPr>
              <a:t>科学化</a:t>
            </a:r>
            <a:endParaRPr lang="zh-CN" altLang="en-US" sz="4400">
              <a:solidFill>
                <a:srgbClr val="FF0000"/>
              </a:solidFill>
              <a:latin typeface="华文行楷" panose="02010800040101010101" charset="-122"/>
              <a:ea typeface="华文行楷" panose="02010800040101010101" charset="-122"/>
              <a:cs typeface="黑体" panose="020106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517640" y="490220"/>
            <a:ext cx="560070" cy="212280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4400"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  <a:cs typeface="黑体" panose="02010609060101010101" charset="-122"/>
              </a:rPr>
              <a:t>民主化</a:t>
            </a:r>
            <a:endParaRPr lang="zh-CN" altLang="en-US" sz="4400">
              <a:solidFill>
                <a:srgbClr val="FF0000"/>
              </a:solidFill>
              <a:latin typeface="华文行楷" panose="02010800040101010101" charset="-122"/>
              <a:ea typeface="华文行楷" panose="02010800040101010101" charset="-122"/>
              <a:cs typeface="黑体" panose="0201060906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 rot="420000">
            <a:off x="5260340" y="3832225"/>
            <a:ext cx="731520" cy="212280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4400"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  <a:cs typeface="黑体" panose="02010609060101010101" charset="-122"/>
              </a:rPr>
              <a:t>法制化</a:t>
            </a:r>
            <a:endParaRPr lang="zh-CN" altLang="en-US" sz="4400">
              <a:solidFill>
                <a:srgbClr val="FF0000"/>
              </a:solidFill>
              <a:latin typeface="华文行楷" panose="02010800040101010101" charset="-122"/>
              <a:ea typeface="华文行楷" panose="02010800040101010101" charset="-122"/>
              <a:cs typeface="黑体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 rot="20880000">
            <a:off x="6694805" y="3998595"/>
            <a:ext cx="1013460" cy="212280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4400"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  <a:cs typeface="黑体" panose="02010609060101010101" charset="-122"/>
              </a:rPr>
              <a:t>现代化</a:t>
            </a:r>
            <a:endParaRPr lang="zh-CN" altLang="en-US" sz="4400">
              <a:solidFill>
                <a:srgbClr val="FF0000"/>
              </a:solidFill>
              <a:latin typeface="华文行楷" panose="02010800040101010101" charset="-122"/>
              <a:ea typeface="华文行楷" panose="02010800040101010101" charset="-122"/>
              <a:cs typeface="黑体" panose="02010609060101010101" charset="-122"/>
            </a:endParaRPr>
          </a:p>
        </p:txBody>
      </p:sp>
      <p:sp>
        <p:nvSpPr>
          <p:cNvPr id="18" name="AutoShape 6"/>
          <p:cNvSpPr/>
          <p:nvPr/>
        </p:nvSpPr>
        <p:spPr>
          <a:xfrm>
            <a:off x="4739005" y="1966595"/>
            <a:ext cx="2864485" cy="1950085"/>
          </a:xfrm>
          <a:prstGeom prst="irregularSeal1">
            <a:avLst/>
          </a:prstGeom>
          <a:solidFill>
            <a:srgbClr val="FFFF00"/>
          </a:solidFill>
          <a:ln w="9525" cap="flat" cmpd="sng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800" b="1" dirty="0">
                <a:latin typeface="方正小标宋简体" panose="03000509000000000000" charset="-122"/>
                <a:ea typeface="方正小标宋简体" panose="03000509000000000000" charset="-122"/>
              </a:rPr>
              <a:t>党管干部</a:t>
            </a:r>
            <a:endParaRPr lang="zh-CN" altLang="en-US" sz="2800" b="1" dirty="0">
              <a:latin typeface="方正小标宋简体" panose="03000509000000000000" charset="-122"/>
              <a:ea typeface="方正小标宋简体" panose="03000509000000000000" charset="-122"/>
            </a:endParaRPr>
          </a:p>
        </p:txBody>
      </p:sp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6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8" grpId="0" bldLvl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4" name="直角三角形 13"/>
          <p:cNvSpPr/>
          <p:nvPr/>
        </p:nvSpPr>
        <p:spPr>
          <a:xfrm rot="10800000">
            <a:off x="11386499" y="-1"/>
            <a:ext cx="814389" cy="814389"/>
          </a:xfrm>
          <a:prstGeom prst="rtTriangle">
            <a:avLst/>
          </a:prstGeom>
          <a:solidFill>
            <a:srgbClr val="F3B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16" name="直角三角形 15"/>
          <p:cNvSpPr/>
          <p:nvPr/>
        </p:nvSpPr>
        <p:spPr>
          <a:xfrm rot="16200000" flipV="1">
            <a:off x="8890" y="6043611"/>
            <a:ext cx="814389" cy="814389"/>
          </a:xfrm>
          <a:prstGeom prst="rtTriangle">
            <a:avLst/>
          </a:prstGeom>
          <a:solidFill>
            <a:srgbClr val="4D4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8194" name="矩形 9220"/>
          <p:cNvSpPr/>
          <p:nvPr/>
        </p:nvSpPr>
        <p:spPr>
          <a:xfrm>
            <a:off x="197485" y="253365"/>
            <a:ext cx="7007225" cy="687070"/>
          </a:xfrm>
          <a:prstGeom prst="rect">
            <a:avLst/>
          </a:prstGeom>
          <a:solidFill>
            <a:srgbClr val="FFFFFF"/>
          </a:solidFill>
          <a:ln w="152400" cap="flat" cmpd="tri">
            <a:solidFill>
              <a:srgbClr val="3399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l"/>
            <a:endParaRPr lang="zh-CN" altLang="en-US" sz="2800"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9245" y="335915"/>
            <a:ext cx="682244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b="1"/>
              <a:t>2</a:t>
            </a:r>
            <a:r>
              <a:rPr lang="zh-CN" altLang="en-US" sz="2800" b="1"/>
              <a:t>.干部人事制度的改革</a:t>
            </a:r>
            <a:r>
              <a:rPr lang="en-US" altLang="zh-CN" sz="2800" b="1"/>
              <a:t>——</a:t>
            </a:r>
            <a:r>
              <a:rPr lang="zh-CN" altLang="en-US" sz="2800" b="1"/>
              <a:t>公务员制度</a:t>
            </a:r>
            <a:endParaRPr lang="zh-CN" altLang="en-US" sz="2800" b="1"/>
          </a:p>
        </p:txBody>
      </p:sp>
      <p:sp>
        <p:nvSpPr>
          <p:cNvPr id="3" name="KSO_Shape"/>
          <p:cNvSpPr/>
          <p:nvPr>
            <p:custDataLst>
              <p:tags r:id="rId1"/>
            </p:custDataLst>
          </p:nvPr>
        </p:nvSpPr>
        <p:spPr>
          <a:xfrm>
            <a:off x="9646285" y="351790"/>
            <a:ext cx="2129790" cy="1188720"/>
          </a:xfrm>
          <a:custGeom>
            <a:avLst/>
            <a:gdLst/>
            <a:ahLst/>
            <a:cxnLst/>
            <a:rect l="l" t="t" r="r" b="b"/>
            <a:pathLst>
              <a:path w="2263730" h="1265688">
                <a:moveTo>
                  <a:pt x="905551" y="0"/>
                </a:moveTo>
                <a:cubicBezTo>
                  <a:pt x="964955" y="0"/>
                  <a:pt x="1021809" y="12275"/>
                  <a:pt x="1073606" y="36122"/>
                </a:cubicBezTo>
                <a:cubicBezTo>
                  <a:pt x="867772" y="107015"/>
                  <a:pt x="717264" y="277397"/>
                  <a:pt x="695253" y="481416"/>
                </a:cubicBezTo>
                <a:cubicBezTo>
                  <a:pt x="659529" y="464587"/>
                  <a:pt x="621677" y="456871"/>
                  <a:pt x="584749" y="459054"/>
                </a:cubicBezTo>
                <a:cubicBezTo>
                  <a:pt x="568316" y="460025"/>
                  <a:pt x="552067" y="462956"/>
                  <a:pt x="536229" y="467989"/>
                </a:cubicBezTo>
                <a:cubicBezTo>
                  <a:pt x="461080" y="491867"/>
                  <a:pt x="412084" y="557684"/>
                  <a:pt x="398547" y="640069"/>
                </a:cubicBezTo>
                <a:cubicBezTo>
                  <a:pt x="252469" y="690186"/>
                  <a:pt x="150529" y="805213"/>
                  <a:pt x="150529" y="939037"/>
                </a:cubicBezTo>
                <a:cubicBezTo>
                  <a:pt x="150529" y="1060859"/>
                  <a:pt x="235005" y="1167106"/>
                  <a:pt x="360867" y="1221858"/>
                </a:cubicBezTo>
                <a:cubicBezTo>
                  <a:pt x="258008" y="1163330"/>
                  <a:pt x="191624" y="1067577"/>
                  <a:pt x="191624" y="959585"/>
                </a:cubicBezTo>
                <a:cubicBezTo>
                  <a:pt x="191624" y="825761"/>
                  <a:pt x="293564" y="710734"/>
                  <a:pt x="439642" y="660617"/>
                </a:cubicBezTo>
                <a:cubicBezTo>
                  <a:pt x="453179" y="578232"/>
                  <a:pt x="502175" y="512415"/>
                  <a:pt x="577324" y="488537"/>
                </a:cubicBezTo>
                <a:cubicBezTo>
                  <a:pt x="593162" y="483504"/>
                  <a:pt x="609411" y="480573"/>
                  <a:pt x="625844" y="479602"/>
                </a:cubicBezTo>
                <a:cubicBezTo>
                  <a:pt x="662772" y="477419"/>
                  <a:pt x="700624" y="485135"/>
                  <a:pt x="736348" y="501964"/>
                </a:cubicBezTo>
                <a:cubicBezTo>
                  <a:pt x="765500" y="231754"/>
                  <a:pt x="1020053" y="20548"/>
                  <a:pt x="1329741" y="20548"/>
                </a:cubicBezTo>
                <a:cubicBezTo>
                  <a:pt x="1659087" y="20548"/>
                  <a:pt x="1926075" y="259418"/>
                  <a:pt x="1926075" y="554079"/>
                </a:cubicBezTo>
                <a:cubicBezTo>
                  <a:pt x="1926075" y="582788"/>
                  <a:pt x="1923540" y="610967"/>
                  <a:pt x="1917927" y="638343"/>
                </a:cubicBezTo>
                <a:cubicBezTo>
                  <a:pt x="2114194" y="662993"/>
                  <a:pt x="2263730" y="797503"/>
                  <a:pt x="2263730" y="959585"/>
                </a:cubicBezTo>
                <a:cubicBezTo>
                  <a:pt x="2263730" y="1100449"/>
                  <a:pt x="2150783" y="1220487"/>
                  <a:pt x="1992071" y="1265207"/>
                </a:cubicBezTo>
                <a:lnTo>
                  <a:pt x="1990321" y="1265688"/>
                </a:lnTo>
                <a:lnTo>
                  <a:pt x="465245" y="1265688"/>
                </a:lnTo>
                <a:lnTo>
                  <a:pt x="370547" y="1265688"/>
                </a:lnTo>
                <a:lnTo>
                  <a:pt x="351179" y="1263493"/>
                </a:lnTo>
                <a:cubicBezTo>
                  <a:pt x="343976" y="1265446"/>
                  <a:pt x="336631" y="1265688"/>
                  <a:pt x="329229" y="1265688"/>
                </a:cubicBezTo>
                <a:cubicBezTo>
                  <a:pt x="147401" y="1265688"/>
                  <a:pt x="0" y="1119441"/>
                  <a:pt x="0" y="939037"/>
                </a:cubicBezTo>
                <a:cubicBezTo>
                  <a:pt x="0" y="805213"/>
                  <a:pt x="81109" y="690186"/>
                  <a:pt x="197338" y="640069"/>
                </a:cubicBezTo>
                <a:cubicBezTo>
                  <a:pt x="208108" y="557684"/>
                  <a:pt x="247093" y="491867"/>
                  <a:pt x="306885" y="467989"/>
                </a:cubicBezTo>
                <a:cubicBezTo>
                  <a:pt x="319486" y="462956"/>
                  <a:pt x="332415" y="460025"/>
                  <a:pt x="345490" y="459054"/>
                </a:cubicBezTo>
                <a:cubicBezTo>
                  <a:pt x="374873" y="456871"/>
                  <a:pt x="404990" y="464587"/>
                  <a:pt x="433414" y="481416"/>
                </a:cubicBezTo>
                <a:cubicBezTo>
                  <a:pt x="456609" y="211206"/>
                  <a:pt x="659145" y="0"/>
                  <a:pt x="905551" y="0"/>
                </a:cubicBezTo>
                <a:close/>
              </a:path>
            </a:pathLst>
          </a:custGeom>
          <a:solidFill>
            <a:schemeClr val="accent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tIns="46800" rIns="90000" bIns="0" anchor="ctr">
            <a:normAutofit/>
          </a:bodyPr>
          <a:p>
            <a:pPr algn="ctr"/>
            <a:endParaRPr lang="da-DK" altLang="zh-CN" spc="3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j-cs"/>
            </a:endParaRPr>
          </a:p>
        </p:txBody>
      </p:sp>
      <p:sp>
        <p:nvSpPr>
          <p:cNvPr id="13" name="文本框 12"/>
          <p:cNvSpPr txBox="1"/>
          <p:nvPr>
            <p:custDataLst>
              <p:tags r:id="rId2"/>
            </p:custDataLst>
          </p:nvPr>
        </p:nvSpPr>
        <p:spPr>
          <a:xfrm>
            <a:off x="9726930" y="719455"/>
            <a:ext cx="1785620" cy="452755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zh-CN" altLang="en-US" sz="2800" b="1" u="none" strike="noStrike" spc="300">
                <a:solidFill>
                  <a:schemeClr val="bg1"/>
                </a:solidFill>
                <a:uLnTx/>
                <a:uFillTx/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rPr>
              <a:t>发展进程</a:t>
            </a:r>
            <a:endParaRPr lang="zh-CN" altLang="en-US" sz="2800" b="1" u="none" strike="noStrike" spc="300">
              <a:solidFill>
                <a:schemeClr val="bg1"/>
              </a:solidFill>
              <a:uLnTx/>
              <a:uFillTx/>
              <a:latin typeface="楷体" panose="02010609060101010101" charset="-122"/>
              <a:ea typeface="楷体" panose="02010609060101010101" charset="-122"/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771650" y="2625725"/>
            <a:ext cx="6706235" cy="812165"/>
            <a:chOff x="7781" y="2556"/>
            <a:chExt cx="11188" cy="1279"/>
          </a:xfrm>
        </p:grpSpPr>
        <p:sp>
          <p:nvSpPr>
            <p:cNvPr id="2" name="矩形 1"/>
            <p:cNvSpPr/>
            <p:nvPr/>
          </p:nvSpPr>
          <p:spPr>
            <a:xfrm>
              <a:off x="7781" y="2941"/>
              <a:ext cx="11188" cy="819"/>
            </a:xfrm>
            <a:prstGeom prst="rect">
              <a:avLst/>
            </a:prstGeom>
            <a:solidFill>
              <a:srgbClr val="4D4E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928" y="3013"/>
              <a:ext cx="1082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sz="28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02</a:t>
              </a:r>
              <a:endParaRPr kumimoji="1" lang="en-US" altLang="zh-CN" sz="2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10640" y="2938"/>
              <a:ext cx="7701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sz="2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1993</a:t>
              </a:r>
              <a:r>
                <a:rPr kumimoji="1" lang="zh-CN" altLang="en-US" sz="2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年公务员制度开始推行</a:t>
              </a:r>
              <a:endParaRPr kumimoji="1" lang="zh-CN" altLang="en-US" sz="2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" name="三角形 1"/>
            <p:cNvSpPr/>
            <p:nvPr/>
          </p:nvSpPr>
          <p:spPr>
            <a:xfrm>
              <a:off x="8484" y="2556"/>
              <a:ext cx="794" cy="430"/>
            </a:xfrm>
            <a:prstGeom prst="triangle">
              <a:avLst/>
            </a:prstGeom>
            <a:solidFill>
              <a:srgbClr val="E1A0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kumimoji="1"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" name="平行四边形 14"/>
            <p:cNvSpPr/>
            <p:nvPr/>
          </p:nvSpPr>
          <p:spPr>
            <a:xfrm flipH="1">
              <a:off x="8883" y="2559"/>
              <a:ext cx="1758" cy="1245"/>
            </a:xfrm>
            <a:prstGeom prst="parallelogram">
              <a:avLst>
                <a:gd name="adj" fmla="val 83163"/>
              </a:avLst>
            </a:prstGeom>
            <a:solidFill>
              <a:srgbClr val="F3B137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kumimoji="1"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691005" y="3585845"/>
            <a:ext cx="7536214" cy="793115"/>
            <a:chOff x="7781" y="2376"/>
            <a:chExt cx="11373" cy="1249"/>
          </a:xfrm>
        </p:grpSpPr>
        <p:sp>
          <p:nvSpPr>
            <p:cNvPr id="21" name="矩形 20"/>
            <p:cNvSpPr/>
            <p:nvPr/>
          </p:nvSpPr>
          <p:spPr>
            <a:xfrm>
              <a:off x="7781" y="2806"/>
              <a:ext cx="11373" cy="819"/>
            </a:xfrm>
            <a:prstGeom prst="rect">
              <a:avLst/>
            </a:prstGeom>
            <a:solidFill>
              <a:srgbClr val="4D4E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kumimoji="1"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8198" y="2803"/>
              <a:ext cx="1082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kumimoji="1" lang="en-US" altLang="zh-CN" sz="28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03</a:t>
              </a:r>
              <a:endParaRPr kumimoji="1" lang="en-US" altLang="zh-CN" sz="2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0321" y="2802"/>
              <a:ext cx="8833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kumimoji="1" lang="en-US" altLang="zh-CN" sz="2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2005</a:t>
              </a:r>
              <a:r>
                <a:rPr kumimoji="1" lang="zh-CN" altLang="en-US" sz="2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年《中华人民共和国公务员法》</a:t>
              </a:r>
              <a:endParaRPr kumimoji="1" lang="zh-CN" altLang="en-US" sz="2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5" name="三角形 1"/>
            <p:cNvSpPr/>
            <p:nvPr/>
          </p:nvSpPr>
          <p:spPr>
            <a:xfrm>
              <a:off x="8484" y="2376"/>
              <a:ext cx="794" cy="430"/>
            </a:xfrm>
            <a:prstGeom prst="triangle">
              <a:avLst/>
            </a:prstGeom>
            <a:solidFill>
              <a:srgbClr val="E1A0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kumimoji="1"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6" name="平行四边形 25"/>
            <p:cNvSpPr/>
            <p:nvPr/>
          </p:nvSpPr>
          <p:spPr>
            <a:xfrm flipH="1">
              <a:off x="8883" y="2379"/>
              <a:ext cx="1758" cy="1245"/>
            </a:xfrm>
            <a:prstGeom prst="parallelogram">
              <a:avLst>
                <a:gd name="adj" fmla="val 83163"/>
              </a:avLst>
            </a:prstGeom>
            <a:solidFill>
              <a:srgbClr val="F3B137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kumimoji="1"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1380490" y="4997450"/>
            <a:ext cx="9573260" cy="52197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公务员制度正式形成，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公务员考录工作正式进入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法制化</a:t>
            </a:r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轨道。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1691640" y="1525270"/>
            <a:ext cx="7524949" cy="793115"/>
            <a:chOff x="7781" y="2376"/>
            <a:chExt cx="11356" cy="1249"/>
          </a:xfrm>
        </p:grpSpPr>
        <p:sp>
          <p:nvSpPr>
            <p:cNvPr id="39" name="矩形 38"/>
            <p:cNvSpPr/>
            <p:nvPr/>
          </p:nvSpPr>
          <p:spPr>
            <a:xfrm>
              <a:off x="7781" y="2806"/>
              <a:ext cx="11188" cy="819"/>
            </a:xfrm>
            <a:prstGeom prst="rect">
              <a:avLst/>
            </a:prstGeom>
            <a:solidFill>
              <a:srgbClr val="4D4E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kumimoji="1"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8198" y="2803"/>
              <a:ext cx="1082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kumimoji="1" lang="en-US" altLang="zh-CN" sz="28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01</a:t>
              </a:r>
              <a:endParaRPr kumimoji="1" lang="en-US" altLang="zh-CN" sz="2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0488" y="2802"/>
              <a:ext cx="8649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kumimoji="1" lang="zh-CN" sz="2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南京国民政府奠定公务员制度基础</a:t>
              </a:r>
              <a:endParaRPr kumimoji="1" lang="zh-CN" sz="2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2" name="三角形 1"/>
            <p:cNvSpPr/>
            <p:nvPr/>
          </p:nvSpPr>
          <p:spPr>
            <a:xfrm>
              <a:off x="8484" y="2376"/>
              <a:ext cx="794" cy="430"/>
            </a:xfrm>
            <a:prstGeom prst="triangle">
              <a:avLst/>
            </a:prstGeom>
            <a:solidFill>
              <a:srgbClr val="E1A0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kumimoji="1"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3" name="平行四边形 42"/>
            <p:cNvSpPr/>
            <p:nvPr/>
          </p:nvSpPr>
          <p:spPr>
            <a:xfrm flipH="1">
              <a:off x="8883" y="2379"/>
              <a:ext cx="1758" cy="1245"/>
            </a:xfrm>
            <a:prstGeom prst="parallelogram">
              <a:avLst>
                <a:gd name="adj" fmla="val 83163"/>
              </a:avLst>
            </a:prstGeom>
            <a:solidFill>
              <a:srgbClr val="F3B137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kumimoji="1" lang="zh-CN" altLang="en-US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34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4" name="直角三角形 13"/>
          <p:cNvSpPr/>
          <p:nvPr/>
        </p:nvSpPr>
        <p:spPr>
          <a:xfrm rot="10800000">
            <a:off x="11386499" y="-1"/>
            <a:ext cx="814389" cy="814389"/>
          </a:xfrm>
          <a:prstGeom prst="rtTriangle">
            <a:avLst/>
          </a:prstGeom>
          <a:solidFill>
            <a:srgbClr val="F3B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16" name="直角三角形 15"/>
          <p:cNvSpPr/>
          <p:nvPr/>
        </p:nvSpPr>
        <p:spPr>
          <a:xfrm rot="16200000" flipV="1">
            <a:off x="8890" y="6043611"/>
            <a:ext cx="814389" cy="814389"/>
          </a:xfrm>
          <a:prstGeom prst="rtTriangle">
            <a:avLst/>
          </a:prstGeom>
          <a:solidFill>
            <a:srgbClr val="4D4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8194" name="矩形 9220"/>
          <p:cNvSpPr/>
          <p:nvPr/>
        </p:nvSpPr>
        <p:spPr>
          <a:xfrm>
            <a:off x="197485" y="253365"/>
            <a:ext cx="7007225" cy="687070"/>
          </a:xfrm>
          <a:prstGeom prst="rect">
            <a:avLst/>
          </a:prstGeom>
          <a:solidFill>
            <a:srgbClr val="FFFFFF"/>
          </a:solidFill>
          <a:ln w="152400" cap="flat" cmpd="tri">
            <a:solidFill>
              <a:srgbClr val="3399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l"/>
            <a:endParaRPr lang="zh-CN" altLang="en-US" sz="2800"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9245" y="335915"/>
            <a:ext cx="682244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b="1"/>
              <a:t>2</a:t>
            </a:r>
            <a:r>
              <a:rPr lang="zh-CN" altLang="en-US" sz="2800" b="1"/>
              <a:t>.干部人事制度的改革</a:t>
            </a:r>
            <a:r>
              <a:rPr lang="en-US" altLang="zh-CN" sz="2800" b="1"/>
              <a:t>——</a:t>
            </a:r>
            <a:r>
              <a:rPr lang="zh-CN" altLang="en-US" sz="2800" b="1"/>
              <a:t>公务员制度</a:t>
            </a:r>
            <a:endParaRPr lang="zh-CN" altLang="en-US" sz="2800" b="1"/>
          </a:p>
        </p:txBody>
      </p:sp>
      <p:sp>
        <p:nvSpPr>
          <p:cNvPr id="7" name="文本框 6"/>
          <p:cNvSpPr txBox="1"/>
          <p:nvPr/>
        </p:nvSpPr>
        <p:spPr>
          <a:xfrm>
            <a:off x="1648460" y="5457825"/>
            <a:ext cx="9737725" cy="52197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内容共同点：公开考试、严格考察、平等竞争、择优录取</a:t>
            </a:r>
            <a:endParaRPr lang="zh-CN" altLang="en-US" sz="28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13374" y="1145225"/>
            <a:ext cx="3881869" cy="3869393"/>
          </a:xfrm>
          <a:prstGeom prst="rect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zh-CN" altLang="en-US" sz="2600" dirty="0">
                <a:latin typeface="华文楷体" panose="02010600040101010101" pitchFamily="2" charset="-122"/>
                <a:ea typeface="华文楷体" panose="02010600040101010101" pitchFamily="2" charset="-122"/>
              </a:rPr>
              <a:t>第二十一条　录用担任主任科员以下及其他相当职务层次的非领导职务公务员，采取公开考试、严格考察、平等竞争、择优录取的办法。</a:t>
            </a:r>
            <a:endParaRPr lang="en-US" altLang="zh-CN" sz="2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6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6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中华人民共和国公务员法（</a:t>
            </a:r>
            <a:r>
              <a:rPr lang="en-US" altLang="zh-CN" sz="2600" dirty="0">
                <a:latin typeface="华文楷体" panose="02010600040101010101" pitchFamily="2" charset="-122"/>
                <a:ea typeface="华文楷体" panose="02010600040101010101" pitchFamily="2" charset="-122"/>
              </a:rPr>
              <a:t>2005</a:t>
            </a:r>
            <a:r>
              <a:rPr lang="zh-CN" altLang="en-US" sz="2600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年）</a:t>
            </a:r>
            <a:endParaRPr lang="zh-CN" altLang="en-US" sz="2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126287" y="1145225"/>
            <a:ext cx="4055052" cy="3869393"/>
          </a:xfrm>
          <a:prstGeom prst="rect">
            <a:avLst/>
          </a:prstGeom>
          <a:ln w="25400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zh-CN" altLang="en-US" sz="2600" dirty="0">
                <a:latin typeface="华文楷体" panose="02010600040101010101" pitchFamily="2" charset="-122"/>
                <a:ea typeface="华文楷体" panose="02010600040101010101" pitchFamily="2" charset="-122"/>
              </a:rPr>
              <a:t>第二十三条　录用担任一级主任科员以下及其他相当职级层次的公务员，采取公开考试、严格考察、平等竞争、择优录取的办法。</a:t>
            </a:r>
            <a:endParaRPr lang="en-US" altLang="zh-CN" sz="2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6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6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中华人民共和国公务员法（</a:t>
            </a:r>
            <a:r>
              <a:rPr lang="en-US" altLang="zh-CN" sz="2600" dirty="0">
                <a:latin typeface="华文楷体" panose="02010600040101010101" pitchFamily="2" charset="-122"/>
                <a:ea typeface="华文楷体" panose="02010600040101010101" pitchFamily="2" charset="-122"/>
              </a:rPr>
              <a:t>2018</a:t>
            </a:r>
            <a:r>
              <a:rPr lang="zh-CN" altLang="en-US" sz="2600" dirty="0">
                <a:latin typeface="华文楷体" panose="02010600040101010101" pitchFamily="2" charset="-122"/>
                <a:ea typeface="华文楷体" panose="02010600040101010101" pitchFamily="2" charset="-122"/>
              </a:rPr>
              <a:t>年修订）</a:t>
            </a:r>
            <a:endParaRPr lang="zh-CN" altLang="en-US" sz="26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113375" y="5014618"/>
            <a:ext cx="7447280" cy="4914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思考：两版相应内容有什么共同点？有哪些变化？</a:t>
            </a:r>
            <a:endParaRPr lang="zh-CN" altLang="en-US" sz="26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751330" y="6043295"/>
            <a:ext cx="9255760" cy="52197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变化：推进公务员分类改革，实行职务与职级并行制度</a:t>
            </a:r>
            <a:endParaRPr lang="zh-CN" altLang="en-US" sz="28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4" name="直角三角形 13"/>
          <p:cNvSpPr/>
          <p:nvPr/>
        </p:nvSpPr>
        <p:spPr>
          <a:xfrm rot="10800000">
            <a:off x="11386499" y="-1"/>
            <a:ext cx="814389" cy="814389"/>
          </a:xfrm>
          <a:prstGeom prst="rtTriangle">
            <a:avLst/>
          </a:prstGeom>
          <a:solidFill>
            <a:srgbClr val="F3B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16" name="直角三角形 15"/>
          <p:cNvSpPr/>
          <p:nvPr/>
        </p:nvSpPr>
        <p:spPr>
          <a:xfrm rot="16200000" flipV="1">
            <a:off x="8890" y="6043611"/>
            <a:ext cx="814389" cy="814389"/>
          </a:xfrm>
          <a:prstGeom prst="rtTriangle">
            <a:avLst/>
          </a:prstGeom>
          <a:solidFill>
            <a:srgbClr val="4D4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197485" y="1308100"/>
            <a:ext cx="4451985" cy="50387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pPr fontAlgn="auto">
              <a:lnSpc>
                <a:spcPct val="120000"/>
              </a:lnSpc>
            </a:pPr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lang="en-US" altLang="zh-CN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2005年，我国公务员制度正式形成，但我国公务员制度不搞“政治中立”，坚持党管干部，不搞“两官分途”，坚持服务于民的宗旨。造成我国公务员制与西方公务员制不同的主要原因是（</a:t>
            </a:r>
            <a:r>
              <a:rPr lang="en-US" altLang="zh-CN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</a:t>
            </a:r>
            <a:endParaRPr lang="zh-CN" altLang="en-US" sz="24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20000"/>
              </a:lnSpc>
            </a:pPr>
            <a:r>
              <a:rPr lang="zh-CN" altLang="en-US" sz="2400">
                <a:solidFill>
                  <a:srgbClr val="0945A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A．两极格局和冷战思维的影响</a:t>
            </a:r>
            <a:endParaRPr lang="zh-CN" altLang="en-US" sz="2400">
              <a:solidFill>
                <a:srgbClr val="0945A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20000"/>
              </a:lnSpc>
            </a:pPr>
            <a:r>
              <a:rPr lang="zh-CN" altLang="en-US" sz="2400">
                <a:solidFill>
                  <a:srgbClr val="0945A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B．东西方社会制度和国情不同</a:t>
            </a:r>
            <a:endParaRPr lang="zh-CN" altLang="en-US" sz="2400">
              <a:solidFill>
                <a:srgbClr val="0945A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20000"/>
              </a:lnSpc>
            </a:pPr>
            <a:r>
              <a:rPr lang="zh-CN" altLang="en-US" sz="2400">
                <a:solidFill>
                  <a:srgbClr val="0945A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C．西方公务员制存在重大缺陷</a:t>
            </a:r>
            <a:endParaRPr lang="zh-CN" altLang="en-US" sz="2400">
              <a:solidFill>
                <a:srgbClr val="0945A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auto">
              <a:lnSpc>
                <a:spcPct val="120000"/>
              </a:lnSpc>
            </a:pPr>
            <a:r>
              <a:rPr lang="zh-CN" altLang="en-US" sz="2400">
                <a:solidFill>
                  <a:srgbClr val="0945A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D．中国近代公务员制度的影响</a:t>
            </a:r>
            <a:endParaRPr lang="zh-CN" altLang="en-US" sz="2400">
              <a:solidFill>
                <a:srgbClr val="0945A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01650" y="3882390"/>
            <a:ext cx="94424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5400">
                <a:solidFill>
                  <a:srgbClr val="FF0000"/>
                </a:solidFill>
              </a:rPr>
              <a:t>B</a:t>
            </a:r>
            <a:endParaRPr lang="en-US" altLang="zh-CN" sz="5400">
              <a:solidFill>
                <a:srgbClr val="FF0000"/>
              </a:solidFill>
            </a:endParaRPr>
          </a:p>
        </p:txBody>
      </p:sp>
      <p:sp>
        <p:nvSpPr>
          <p:cNvPr id="8194" name="矩形 9220"/>
          <p:cNvSpPr/>
          <p:nvPr/>
        </p:nvSpPr>
        <p:spPr>
          <a:xfrm>
            <a:off x="197485" y="253365"/>
            <a:ext cx="4029075" cy="687070"/>
          </a:xfrm>
          <a:prstGeom prst="rect">
            <a:avLst/>
          </a:prstGeom>
          <a:solidFill>
            <a:srgbClr val="FFFFFF"/>
          </a:solidFill>
          <a:ln w="152400" cap="flat" cmpd="tri">
            <a:solidFill>
              <a:srgbClr val="3399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l"/>
            <a:endParaRPr lang="zh-CN" altLang="en-US" sz="2800"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90195" y="335915"/>
            <a:ext cx="393636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b="1"/>
              <a:t>3</a:t>
            </a:r>
            <a:r>
              <a:rPr lang="zh-CN" altLang="en-US" sz="2800" b="1"/>
              <a:t>.</a:t>
            </a:r>
            <a:r>
              <a:rPr lang="zh-CN" sz="2800" b="1"/>
              <a:t>中西</a:t>
            </a:r>
            <a:r>
              <a:rPr lang="zh-CN" altLang="en-US" sz="2800" b="1"/>
              <a:t>公务员制度对比</a:t>
            </a:r>
            <a:endParaRPr lang="zh-CN" altLang="en-US" sz="2800" b="1"/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4778375" y="1308100"/>
          <a:ext cx="7239635" cy="5107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920"/>
                <a:gridCol w="2953385"/>
                <a:gridCol w="3402330"/>
              </a:tblGrid>
              <a:tr h="648335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400"/>
                        <a:t>   </a:t>
                      </a:r>
                      <a:r>
                        <a:rPr lang="zh-CN" altLang="en-US" sz="2400"/>
                        <a:t>西方文官制度</a:t>
                      </a:r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400"/>
                        <a:t>   </a:t>
                      </a:r>
                      <a:r>
                        <a:rPr lang="zh-CN" altLang="en-US" sz="2400"/>
                        <a:t>中国公务员制度</a:t>
                      </a:r>
                      <a:endParaRPr lang="zh-CN" altLang="en-US" sz="2400"/>
                    </a:p>
                  </a:txBody>
                  <a:tcPr/>
                </a:tc>
              </a:tr>
              <a:tr h="89154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  <a:sym typeface="+mn-ea"/>
                        </a:rPr>
                        <a:t>指导</a:t>
                      </a:r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  <a:sym typeface="+mn-ea"/>
                        </a:rPr>
                        <a:t>原则</a:t>
                      </a:r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89217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  <a:sym typeface="+mn-ea"/>
                        </a:rPr>
                        <a:t>管理</a:t>
                      </a:r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  <a:sym typeface="+mn-ea"/>
                        </a:rPr>
                        <a:t>体制</a:t>
                      </a:r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89217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  <a:sym typeface="+mn-ea"/>
                        </a:rPr>
                        <a:t>录用</a:t>
                      </a:r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  <a:sym typeface="+mn-ea"/>
                        </a:rPr>
                        <a:t>标准</a:t>
                      </a:r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89154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  <a:sym typeface="+mn-ea"/>
                        </a:rPr>
                        <a:t>服务</a:t>
                      </a:r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  <a:sym typeface="+mn-ea"/>
                        </a:rPr>
                        <a:t>宗旨</a:t>
                      </a:r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89217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  <a:sym typeface="+mn-ea"/>
                        </a:rPr>
                        <a:t>职位</a:t>
                      </a:r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zh-CN" altLang="en-US" sz="240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  <a:sym typeface="+mn-ea"/>
                        </a:rPr>
                        <a:t>划分</a:t>
                      </a:r>
                      <a:endParaRPr lang="zh-CN" altLang="en-US" sz="240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5956300" y="1948815"/>
            <a:ext cx="2004695" cy="82994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强调所谓“政治中立”</a:t>
            </a:r>
            <a:endParaRPr lang="zh-CN" altLang="en-US" sz="24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104630" y="1948815"/>
            <a:ext cx="2004695" cy="82994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坚持党的基本路线</a:t>
            </a:r>
            <a:endParaRPr lang="zh-CN" altLang="en-US" sz="240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835650" y="3041650"/>
            <a:ext cx="2316480" cy="460375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与党派政治脱钩</a:t>
            </a:r>
            <a:endParaRPr lang="zh-CN" altLang="en-US" sz="24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009380" y="3103880"/>
            <a:ext cx="2519680" cy="46037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坚持党管干部</a:t>
            </a:r>
            <a:endParaRPr lang="zh-CN" altLang="en-US" sz="24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865495" y="3750945"/>
            <a:ext cx="2286635" cy="82994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强调“专才”或“通才”</a:t>
            </a:r>
            <a:endParaRPr lang="zh-CN" altLang="en-US" sz="240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776335" y="3843020"/>
            <a:ext cx="3102610" cy="46037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德才兼备，择优录用</a:t>
            </a:r>
            <a:endParaRPr lang="zh-CN" altLang="en-US" sz="24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772785" y="4852035"/>
            <a:ext cx="2672080" cy="521970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p>
            <a:pPr algn="l"/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为资产阶级服务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991600" y="4683125"/>
            <a:ext cx="2724785" cy="52197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坚持为人民服务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956300" y="5770245"/>
            <a:ext cx="2316480" cy="521970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p>
            <a:r>
              <a:rPr lang="zh-CN" altLang="en-US" sz="28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“两官分途”</a:t>
            </a:r>
            <a:endParaRPr lang="zh-CN" altLang="en-US" sz="28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876030" y="5483225"/>
            <a:ext cx="2621915" cy="46037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不搞“政治中立”</a:t>
            </a:r>
            <a:endParaRPr lang="zh-CN" altLang="en-US" sz="24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877300" y="5934075"/>
            <a:ext cx="2621280" cy="460375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不搞“两官分途”</a:t>
            </a:r>
            <a:endParaRPr lang="zh-CN" altLang="en-US" sz="240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384800" y="344805"/>
            <a:ext cx="2707005" cy="58356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3200"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  <a:cs typeface="黑体" panose="02010609060101010101" charset="-122"/>
              </a:rPr>
              <a:t>继承与借鉴</a:t>
            </a:r>
            <a:endParaRPr lang="zh-CN" altLang="en-US" sz="3200">
              <a:solidFill>
                <a:srgbClr val="FF0000"/>
              </a:solidFill>
              <a:latin typeface="华文行楷" panose="02010800040101010101" charset="-122"/>
              <a:ea typeface="华文行楷" panose="02010800040101010101" charset="-122"/>
              <a:cs typeface="黑体" panose="02010609060101010101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152130" y="563880"/>
            <a:ext cx="3234690" cy="58356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3200"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  <a:cs typeface="黑体" panose="02010609060101010101" charset="-122"/>
              </a:rPr>
              <a:t>创新与发展</a:t>
            </a:r>
            <a:endParaRPr lang="zh-CN" altLang="en-US" sz="3200">
              <a:solidFill>
                <a:srgbClr val="FF0000"/>
              </a:solidFill>
              <a:latin typeface="华文行楷" panose="02010800040101010101" charset="-122"/>
              <a:ea typeface="华文行楷" panose="02010800040101010101" charset="-122"/>
              <a:cs typeface="黑体" panose="02010609060101010101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8" grpId="0" animBg="1"/>
      <p:bldP spid="35" grpId="0" animBg="1"/>
      <p:bldP spid="36" grpId="0"/>
      <p:bldP spid="8" grpId="0" animBg="1"/>
      <p:bldP spid="5" grpId="0" animBg="1"/>
      <p:bldP spid="12" grpId="0" animBg="1"/>
      <p:bldP spid="15" grpId="0" animBg="1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4"/>
          <p:cNvSpPr txBox="1"/>
          <p:nvPr/>
        </p:nvSpPr>
        <p:spPr>
          <a:xfrm>
            <a:off x="4913556" y="751927"/>
            <a:ext cx="1290320" cy="100584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9pPr>
          </a:lstStyle>
          <a:p>
            <a:r>
              <a:rPr lang="zh-CN" altLang="en-US" sz="72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肆</a:t>
            </a:r>
            <a:endParaRPr lang="zh-CN" altLang="en-US" sz="7200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框 5"/>
          <p:cNvSpPr txBox="1"/>
          <p:nvPr/>
        </p:nvSpPr>
        <p:spPr>
          <a:xfrm>
            <a:off x="0" y="2162175"/>
            <a:ext cx="12200890" cy="201485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等线" panose="02010600030101010101" charset="-122"/>
                <a:ea typeface="+mn-ea"/>
                <a:cs typeface="+mn-ea"/>
              </a:defRPr>
            </a:lvl9pPr>
          </a:lstStyle>
          <a:p>
            <a:pPr algn="l" fontAlgn="auto">
              <a:lnSpc>
                <a:spcPct val="125000"/>
              </a:lnSpc>
            </a:pP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               </a:t>
            </a:r>
            <a:r>
              <a:rPr sz="6000" b="1">
                <a:solidFill>
                  <a:srgbClr val="7030A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制度创新 制度自信</a:t>
            </a:r>
            <a:endParaRPr sz="6000" b="1">
              <a:solidFill>
                <a:srgbClr val="7030A0"/>
              </a:solidFill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+mn-ea"/>
            </a:endParaRPr>
          </a:p>
          <a:p>
            <a:pPr algn="l" fontAlgn="auto">
              <a:lnSpc>
                <a:spcPct val="125000"/>
              </a:lnSpc>
            </a:pP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          </a:t>
            </a:r>
            <a:r>
              <a:rPr lang="en-US" altLang="zh-CN" sz="4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——</a:t>
            </a:r>
            <a:r>
              <a:rPr lang="zh-CN" altLang="en-US" sz="4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中国选官制度的鉴古和创新</a:t>
            </a:r>
            <a:r>
              <a:rPr lang="zh-CN" altLang="en-US" sz="4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 </a:t>
            </a:r>
            <a:r>
              <a:rPr lang="en-US" altLang="zh-CN" sz="40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——</a:t>
            </a:r>
            <a:endParaRPr lang="en-US" altLang="zh-CN" sz="400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+mn-cs"/>
              <a:sym typeface="+mn-ea"/>
            </a:endParaRPr>
          </a:p>
        </p:txBody>
      </p:sp>
      <p:sp>
        <p:nvSpPr>
          <p:cNvPr id="14" name="直角三角形 13"/>
          <p:cNvSpPr/>
          <p:nvPr/>
        </p:nvSpPr>
        <p:spPr>
          <a:xfrm rot="10800000">
            <a:off x="11386499" y="-1"/>
            <a:ext cx="814389" cy="814389"/>
          </a:xfrm>
          <a:prstGeom prst="rtTriangle">
            <a:avLst/>
          </a:prstGeom>
          <a:solidFill>
            <a:srgbClr val="F3B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16" name="直角三角形 15"/>
          <p:cNvSpPr/>
          <p:nvPr/>
        </p:nvSpPr>
        <p:spPr>
          <a:xfrm rot="16200000" flipV="1">
            <a:off x="8890" y="6043611"/>
            <a:ext cx="814389" cy="814389"/>
          </a:xfrm>
          <a:prstGeom prst="rtTriangle">
            <a:avLst/>
          </a:prstGeom>
          <a:solidFill>
            <a:srgbClr val="4D4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245485" y="6212840"/>
            <a:ext cx="87503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3600">
                <a:solidFill>
                  <a:schemeClr val="accent5">
                    <a:lumMod val="50000"/>
                  </a:schemeClr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Park 4</a:t>
            </a:r>
            <a:r>
              <a:rPr lang="en-US" altLang="zh-CN" sz="3600">
                <a:solidFill>
                  <a:schemeClr val="accent5">
                    <a:lumMod val="50000"/>
                  </a:schemeClr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    </a:t>
            </a:r>
            <a:r>
              <a:rPr lang="zh-CN" altLang="en-US" sz="3600">
                <a:solidFill>
                  <a:schemeClr val="accent5">
                    <a:lumMod val="50000"/>
                  </a:schemeClr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人类</a:t>
            </a:r>
            <a:r>
              <a:rPr lang="zh-CN" altLang="en-US" sz="3600">
                <a:solidFill>
                  <a:schemeClr val="accent5">
                    <a:lumMod val="50000"/>
                  </a:schemeClr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制度建设的不断完善优化</a:t>
            </a:r>
            <a:endParaRPr lang="zh-CN" altLang="en-US" sz="3600">
              <a:solidFill>
                <a:schemeClr val="accent5">
                  <a:lumMod val="50000"/>
                </a:schemeClr>
              </a:solidFill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>
            <p:custDataLst>
              <p:tags r:id="rId1"/>
            </p:custDataLst>
          </p:nvPr>
        </p:nvGrpSpPr>
        <p:grpSpPr>
          <a:xfrm rot="0">
            <a:off x="78105" y="4193540"/>
            <a:ext cx="12036425" cy="2053590"/>
            <a:chOff x="246" y="3414"/>
            <a:chExt cx="18955" cy="3234"/>
          </a:xfrm>
        </p:grpSpPr>
        <p:sp>
          <p:nvSpPr>
            <p:cNvPr id="12" name="文本框 11"/>
            <p:cNvSpPr txBox="1"/>
            <p:nvPr>
              <p:custDataLst>
                <p:tags r:id="rId2"/>
              </p:custDataLst>
            </p:nvPr>
          </p:nvSpPr>
          <p:spPr>
            <a:xfrm>
              <a:off x="16940" y="3414"/>
              <a:ext cx="2261" cy="1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>
                  <a:latin typeface="黑体" panose="02010609060101010101" charset="-122"/>
                  <a:ea typeface="黑体" panose="02010609060101010101" charset="-122"/>
                </a:rPr>
                <a:t>国家公务员制度正式形成</a:t>
              </a:r>
              <a:endParaRPr lang="zh-CN" altLang="en-US" sz="2400" b="1">
                <a:latin typeface="黑体" panose="02010609060101010101" charset="-122"/>
                <a:ea typeface="黑体" panose="02010609060101010101" charset="-122"/>
              </a:endParaRPr>
            </a:p>
          </p:txBody>
        </p:sp>
        <p:grpSp>
          <p:nvGrpSpPr>
            <p:cNvPr id="13" name="组合 12"/>
            <p:cNvGrpSpPr/>
            <p:nvPr>
              <p:custDataLst>
                <p:tags r:id="rId3"/>
              </p:custDataLst>
            </p:nvPr>
          </p:nvGrpSpPr>
          <p:grpSpPr>
            <a:xfrm>
              <a:off x="246" y="3414"/>
              <a:ext cx="18824" cy="3234"/>
              <a:chOff x="246" y="3414"/>
              <a:chExt cx="18824" cy="3234"/>
            </a:xfrm>
          </p:grpSpPr>
          <p:grpSp>
            <p:nvGrpSpPr>
              <p:cNvPr id="16" name="组合 15"/>
              <p:cNvGrpSpPr/>
              <p:nvPr>
                <p:custDataLst>
                  <p:tags r:id="rId4"/>
                </p:custDataLst>
              </p:nvPr>
            </p:nvGrpSpPr>
            <p:grpSpPr>
              <a:xfrm>
                <a:off x="246" y="3414"/>
                <a:ext cx="18824" cy="3234"/>
                <a:chOff x="246" y="3414"/>
                <a:chExt cx="18824" cy="3234"/>
              </a:xfrm>
            </p:grpSpPr>
            <p:grpSp>
              <p:nvGrpSpPr>
                <p:cNvPr id="20" name="组合 19"/>
                <p:cNvGrpSpPr/>
                <p:nvPr>
                  <p:custDataLst>
                    <p:tags r:id="rId5"/>
                  </p:custDataLst>
                </p:nvPr>
              </p:nvGrpSpPr>
              <p:grpSpPr>
                <a:xfrm>
                  <a:off x="246" y="3414"/>
                  <a:ext cx="18824" cy="3234"/>
                  <a:chOff x="245" y="3405"/>
                  <a:chExt cx="18824" cy="3234"/>
                </a:xfrm>
              </p:grpSpPr>
              <p:cxnSp>
                <p:nvCxnSpPr>
                  <p:cNvPr id="22" name="直接箭头连接符 21"/>
                  <p:cNvCxnSpPr/>
                  <p:nvPr>
                    <p:custDataLst>
                      <p:tags r:id="rId6"/>
                    </p:custDataLst>
                  </p:nvPr>
                </p:nvCxnSpPr>
                <p:spPr>
                  <a:xfrm>
                    <a:off x="245" y="5740"/>
                    <a:ext cx="18824" cy="0"/>
                  </a:xfrm>
                  <a:prstGeom prst="straightConnector1">
                    <a:avLst/>
                  </a:prstGeom>
                  <a:ln w="28575" cmpd="sng">
                    <a:solidFill>
                      <a:schemeClr val="tx1"/>
                    </a:solidFill>
                    <a:prstDash val="solid"/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4" name="椭圆 23"/>
                  <p:cNvSpPr/>
                  <p:nvPr>
                    <p:custDataLst>
                      <p:tags r:id="rId7"/>
                    </p:custDataLst>
                  </p:nvPr>
                </p:nvSpPr>
                <p:spPr>
                  <a:xfrm>
                    <a:off x="4536" y="5644"/>
                    <a:ext cx="340" cy="340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solidFill>
                      <a:schemeClr val="accent2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26" name="文本框 25"/>
                  <p:cNvSpPr txBox="1"/>
                  <p:nvPr>
                    <p:custDataLst>
                      <p:tags r:id="rId8"/>
                    </p:custDataLst>
                  </p:nvPr>
                </p:nvSpPr>
                <p:spPr>
                  <a:xfrm>
                    <a:off x="3748" y="6011"/>
                    <a:ext cx="1739" cy="62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20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rPr>
                      <a:t>1898</a:t>
                    </a:r>
                    <a:r>
                      <a:rPr lang="zh-CN" altLang="en-US" sz="20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rPr>
                      <a:t>年</a:t>
                    </a:r>
                    <a:endParaRPr lang="zh-CN" altLang="en-US" sz="2000" b="1">
                      <a:latin typeface="黑体" panose="02010609060101010101" charset="-122"/>
                      <a:ea typeface="黑体" panose="02010609060101010101" charset="-122"/>
                      <a:cs typeface="黑体" panose="02010609060101010101" charset="-122"/>
                    </a:endParaRPr>
                  </a:p>
                </p:txBody>
              </p:sp>
              <p:sp>
                <p:nvSpPr>
                  <p:cNvPr id="28" name="文本框 27"/>
                  <p:cNvSpPr txBox="1"/>
                  <p:nvPr>
                    <p:custDataLst>
                      <p:tags r:id="rId9"/>
                    </p:custDataLst>
                  </p:nvPr>
                </p:nvSpPr>
                <p:spPr>
                  <a:xfrm>
                    <a:off x="4035" y="4070"/>
                    <a:ext cx="1435" cy="130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zh-CN" altLang="en-US" sz="2400" b="1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rPr>
                      <a:t>科举变化</a:t>
                    </a:r>
                    <a:endParaRPr lang="zh-CN" altLang="en-US" sz="2400" b="1">
                      <a:solidFill>
                        <a:schemeClr val="tx1"/>
                      </a:solidFill>
                      <a:latin typeface="黑体" panose="02010609060101010101" charset="-122"/>
                      <a:ea typeface="黑体" panose="02010609060101010101" charset="-122"/>
                    </a:endParaRPr>
                  </a:p>
                </p:txBody>
              </p:sp>
              <p:sp>
                <p:nvSpPr>
                  <p:cNvPr id="29" name="椭圆 28"/>
                  <p:cNvSpPr/>
                  <p:nvPr>
                    <p:custDataLst>
                      <p:tags r:id="rId10"/>
                    </p:custDataLst>
                  </p:nvPr>
                </p:nvSpPr>
                <p:spPr>
                  <a:xfrm>
                    <a:off x="5949" y="5635"/>
                    <a:ext cx="340" cy="340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solidFill>
                      <a:schemeClr val="accent2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1" name="文本框 30"/>
                  <p:cNvSpPr txBox="1"/>
                  <p:nvPr>
                    <p:custDataLst>
                      <p:tags r:id="rId11"/>
                    </p:custDataLst>
                  </p:nvPr>
                </p:nvSpPr>
                <p:spPr>
                  <a:xfrm>
                    <a:off x="5409" y="4038"/>
                    <a:ext cx="1421" cy="130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zh-CN" altLang="en-US" sz="2400" b="1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sym typeface="+mn-ea"/>
                      </a:rPr>
                      <a:t>科举</a:t>
                    </a:r>
                    <a:endParaRPr lang="zh-CN" altLang="en-US" sz="2400" b="1">
                      <a:solidFill>
                        <a:schemeClr val="tx1"/>
                      </a:solidFill>
                      <a:latin typeface="黑体" panose="02010609060101010101" charset="-122"/>
                      <a:ea typeface="黑体" panose="02010609060101010101" charset="-122"/>
                    </a:endParaRPr>
                  </a:p>
                  <a:p>
                    <a:pPr algn="ctr"/>
                    <a:r>
                      <a:rPr lang="zh-CN" altLang="en-US" sz="2400" b="1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rPr>
                      <a:t>废除</a:t>
                    </a:r>
                    <a:endParaRPr lang="zh-CN" altLang="en-US" sz="2400" b="1">
                      <a:solidFill>
                        <a:schemeClr val="tx1"/>
                      </a:solidFill>
                      <a:latin typeface="黑体" panose="02010609060101010101" charset="-122"/>
                      <a:ea typeface="黑体" panose="02010609060101010101" charset="-122"/>
                    </a:endParaRPr>
                  </a:p>
                </p:txBody>
              </p:sp>
              <p:sp>
                <p:nvSpPr>
                  <p:cNvPr id="32" name="椭圆 31"/>
                  <p:cNvSpPr/>
                  <p:nvPr>
                    <p:custDataLst>
                      <p:tags r:id="rId12"/>
                    </p:custDataLst>
                  </p:nvPr>
                </p:nvSpPr>
                <p:spPr>
                  <a:xfrm>
                    <a:off x="7740" y="5644"/>
                    <a:ext cx="340" cy="340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solidFill>
                      <a:schemeClr val="accent2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3" name="文本框 32"/>
                  <p:cNvSpPr txBox="1"/>
                  <p:nvPr>
                    <p:custDataLst>
                      <p:tags r:id="rId13"/>
                    </p:custDataLst>
                  </p:nvPr>
                </p:nvSpPr>
                <p:spPr>
                  <a:xfrm>
                    <a:off x="7013" y="4038"/>
                    <a:ext cx="2744" cy="130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l"/>
                    <a:r>
                      <a:rPr lang="zh-CN" altLang="en-US" sz="2400" b="1">
                        <a:latin typeface="黑体" panose="02010609060101010101" charset="-122"/>
                        <a:ea typeface="黑体" panose="02010609060101010101" charset="-122"/>
                      </a:rPr>
                      <a:t>学堂选官</a:t>
                    </a:r>
                    <a:endParaRPr lang="zh-CN" altLang="en-US" sz="2400" b="1">
                      <a:latin typeface="黑体" panose="02010609060101010101" charset="-122"/>
                      <a:ea typeface="黑体" panose="02010609060101010101" charset="-122"/>
                    </a:endParaRPr>
                  </a:p>
                  <a:p>
                    <a:pPr algn="l"/>
                    <a:r>
                      <a:rPr lang="zh-CN" altLang="en-US" sz="2400" b="1">
                        <a:latin typeface="黑体" panose="02010609060101010101" charset="-122"/>
                        <a:ea typeface="黑体" panose="02010609060101010101" charset="-122"/>
                      </a:rPr>
                      <a:t>留学生选官</a:t>
                    </a:r>
                    <a:endParaRPr lang="zh-CN" altLang="en-US" sz="2400" b="1">
                      <a:latin typeface="黑体" panose="02010609060101010101" charset="-122"/>
                      <a:ea typeface="黑体" panose="02010609060101010101" charset="-122"/>
                    </a:endParaRPr>
                  </a:p>
                </p:txBody>
              </p:sp>
              <p:sp>
                <p:nvSpPr>
                  <p:cNvPr id="34" name="椭圆 33"/>
                  <p:cNvSpPr/>
                  <p:nvPr>
                    <p:custDataLst>
                      <p:tags r:id="rId14"/>
                    </p:custDataLst>
                  </p:nvPr>
                </p:nvSpPr>
                <p:spPr>
                  <a:xfrm>
                    <a:off x="9402" y="5570"/>
                    <a:ext cx="340" cy="340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solidFill>
                      <a:schemeClr val="accent2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5" name="椭圆 34"/>
                  <p:cNvSpPr/>
                  <p:nvPr>
                    <p:custDataLst>
                      <p:tags r:id="rId15"/>
                    </p:custDataLst>
                  </p:nvPr>
                </p:nvSpPr>
                <p:spPr>
                  <a:xfrm>
                    <a:off x="10944" y="5469"/>
                    <a:ext cx="340" cy="340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solidFill>
                      <a:schemeClr val="accent2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6" name="文本框 35"/>
                  <p:cNvSpPr txBox="1"/>
                  <p:nvPr>
                    <p:custDataLst>
                      <p:tags r:id="rId16"/>
                    </p:custDataLst>
                  </p:nvPr>
                </p:nvSpPr>
                <p:spPr>
                  <a:xfrm>
                    <a:off x="9819" y="4038"/>
                    <a:ext cx="2389" cy="130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zh-CN" altLang="en-US" sz="2400" b="1">
                        <a:latin typeface="黑体" panose="02010609060101010101" charset="-122"/>
                        <a:ea typeface="黑体" panose="02010609060101010101" charset="-122"/>
                      </a:rPr>
                      <a:t>文官考试</a:t>
                    </a:r>
                    <a:endParaRPr lang="zh-CN" altLang="en-US" sz="2400" b="1">
                      <a:latin typeface="黑体" panose="02010609060101010101" charset="-122"/>
                      <a:ea typeface="黑体" panose="02010609060101010101" charset="-122"/>
                    </a:endParaRPr>
                  </a:p>
                  <a:p>
                    <a:pPr algn="ctr"/>
                    <a:r>
                      <a:rPr lang="zh-CN" altLang="en-US" sz="2400" b="1">
                        <a:latin typeface="黑体" panose="02010609060101010101" charset="-122"/>
                        <a:ea typeface="黑体" panose="02010609060101010101" charset="-122"/>
                      </a:rPr>
                      <a:t>制度确立</a:t>
                    </a:r>
                    <a:endParaRPr lang="zh-CN" altLang="en-US" sz="2400" b="1">
                      <a:latin typeface="黑体" panose="02010609060101010101" charset="-122"/>
                      <a:ea typeface="黑体" panose="02010609060101010101" charset="-122"/>
                    </a:endParaRPr>
                  </a:p>
                </p:txBody>
              </p:sp>
              <p:sp>
                <p:nvSpPr>
                  <p:cNvPr id="37" name="椭圆 36"/>
                  <p:cNvSpPr/>
                  <p:nvPr>
                    <p:custDataLst>
                      <p:tags r:id="rId17"/>
                    </p:custDataLst>
                  </p:nvPr>
                </p:nvSpPr>
                <p:spPr>
                  <a:xfrm>
                    <a:off x="12741" y="5552"/>
                    <a:ext cx="340" cy="340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solidFill>
                      <a:schemeClr val="accent2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8" name="椭圆 37"/>
                  <p:cNvSpPr/>
                  <p:nvPr>
                    <p:custDataLst>
                      <p:tags r:id="rId18"/>
                    </p:custDataLst>
                  </p:nvPr>
                </p:nvSpPr>
                <p:spPr>
                  <a:xfrm>
                    <a:off x="14148" y="5561"/>
                    <a:ext cx="340" cy="340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solidFill>
                      <a:schemeClr val="accent2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9" name="文本框 38"/>
                  <p:cNvSpPr txBox="1"/>
                  <p:nvPr>
                    <p:custDataLst>
                      <p:tags r:id="rId19"/>
                    </p:custDataLst>
                  </p:nvPr>
                </p:nvSpPr>
                <p:spPr>
                  <a:xfrm>
                    <a:off x="12208" y="4162"/>
                    <a:ext cx="2280" cy="130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l"/>
                    <a:r>
                      <a:rPr lang="zh-CN" altLang="en-US" sz="2400" b="1">
                        <a:latin typeface="黑体" panose="02010609060101010101" charset="-122"/>
                        <a:ea typeface="黑体" panose="02010609060101010101" charset="-122"/>
                      </a:rPr>
                      <a:t>公务员制度建立</a:t>
                    </a:r>
                    <a:endParaRPr lang="zh-CN" altLang="en-US" sz="2400" b="1">
                      <a:latin typeface="黑体" panose="02010609060101010101" charset="-122"/>
                      <a:ea typeface="黑体" panose="02010609060101010101" charset="-122"/>
                    </a:endParaRPr>
                  </a:p>
                </p:txBody>
              </p:sp>
              <p:sp>
                <p:nvSpPr>
                  <p:cNvPr id="40" name="椭圆 39"/>
                  <p:cNvSpPr/>
                  <p:nvPr>
                    <p:custDataLst>
                      <p:tags r:id="rId20"/>
                    </p:custDataLst>
                  </p:nvPr>
                </p:nvSpPr>
                <p:spPr>
                  <a:xfrm>
                    <a:off x="17352" y="5561"/>
                    <a:ext cx="340" cy="340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solidFill>
                      <a:schemeClr val="accent2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41" name="文本框 40"/>
                  <p:cNvSpPr txBox="1"/>
                  <p:nvPr>
                    <p:custDataLst>
                      <p:tags r:id="rId21"/>
                    </p:custDataLst>
                  </p:nvPr>
                </p:nvSpPr>
                <p:spPr>
                  <a:xfrm>
                    <a:off x="15197" y="3405"/>
                    <a:ext cx="2155" cy="188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l"/>
                    <a:r>
                      <a:rPr lang="zh-CN" altLang="en-US" sz="2400" b="1">
                        <a:latin typeface="黑体" panose="02010609060101010101" charset="-122"/>
                        <a:ea typeface="黑体" panose="02010609060101010101" charset="-122"/>
                      </a:rPr>
                      <a:t>公务员制度开始推行</a:t>
                    </a:r>
                    <a:endParaRPr lang="zh-CN" altLang="en-US" sz="2400" b="1">
                      <a:latin typeface="黑体" panose="02010609060101010101" charset="-122"/>
                      <a:ea typeface="黑体" panose="02010609060101010101" charset="-122"/>
                    </a:endParaRPr>
                  </a:p>
                </p:txBody>
              </p:sp>
              <p:sp>
                <p:nvSpPr>
                  <p:cNvPr id="42" name="文本框 41"/>
                  <p:cNvSpPr txBox="1"/>
                  <p:nvPr>
                    <p:custDataLst>
                      <p:tags r:id="rId22"/>
                    </p:custDataLst>
                  </p:nvPr>
                </p:nvSpPr>
                <p:spPr>
                  <a:xfrm>
                    <a:off x="5250" y="5981"/>
                    <a:ext cx="1763" cy="62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20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rPr>
                      <a:t>1905</a:t>
                    </a:r>
                    <a:r>
                      <a:rPr lang="zh-CN" altLang="en-US" sz="20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rPr>
                      <a:t>年</a:t>
                    </a:r>
                    <a:endParaRPr lang="zh-CN" altLang="en-US" sz="2000" b="1">
                      <a:latin typeface="黑体" panose="02010609060101010101" charset="-122"/>
                      <a:ea typeface="黑体" panose="02010609060101010101" charset="-122"/>
                      <a:cs typeface="黑体" panose="02010609060101010101" charset="-122"/>
                    </a:endParaRPr>
                  </a:p>
                </p:txBody>
              </p:sp>
              <p:sp>
                <p:nvSpPr>
                  <p:cNvPr id="43" name="文本框 42"/>
                  <p:cNvSpPr txBox="1"/>
                  <p:nvPr>
                    <p:custDataLst>
                      <p:tags r:id="rId23"/>
                    </p:custDataLst>
                  </p:nvPr>
                </p:nvSpPr>
                <p:spPr>
                  <a:xfrm>
                    <a:off x="8894" y="5984"/>
                    <a:ext cx="1639" cy="62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20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rPr>
                      <a:t>1912</a:t>
                    </a:r>
                    <a:r>
                      <a:rPr lang="zh-CN" altLang="en-US" sz="20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rPr>
                      <a:t>年</a:t>
                    </a:r>
                    <a:endParaRPr lang="zh-CN" altLang="en-US" sz="2000" b="1">
                      <a:latin typeface="黑体" panose="02010609060101010101" charset="-122"/>
                      <a:ea typeface="黑体" panose="02010609060101010101" charset="-122"/>
                      <a:cs typeface="黑体" panose="02010609060101010101" charset="-122"/>
                    </a:endParaRPr>
                  </a:p>
                </p:txBody>
              </p:sp>
              <p:sp>
                <p:nvSpPr>
                  <p:cNvPr id="44" name="文本框 43"/>
                  <p:cNvSpPr txBox="1"/>
                  <p:nvPr>
                    <p:custDataLst>
                      <p:tags r:id="rId24"/>
                    </p:custDataLst>
                  </p:nvPr>
                </p:nvSpPr>
                <p:spPr>
                  <a:xfrm>
                    <a:off x="10449" y="5933"/>
                    <a:ext cx="1600" cy="62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20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rPr>
                      <a:t>1913</a:t>
                    </a:r>
                    <a:r>
                      <a:rPr lang="zh-CN" altLang="en-US" sz="20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rPr>
                      <a:t>年</a:t>
                    </a:r>
                    <a:endParaRPr lang="zh-CN" altLang="en-US" sz="2000" b="1">
                      <a:latin typeface="黑体" panose="02010609060101010101" charset="-122"/>
                      <a:ea typeface="黑体" panose="02010609060101010101" charset="-122"/>
                      <a:cs typeface="黑体" panose="02010609060101010101" charset="-122"/>
                    </a:endParaRPr>
                  </a:p>
                </p:txBody>
              </p:sp>
              <p:sp>
                <p:nvSpPr>
                  <p:cNvPr id="45" name="文本框 44"/>
                  <p:cNvSpPr txBox="1"/>
                  <p:nvPr>
                    <p:custDataLst>
                      <p:tags r:id="rId25"/>
                    </p:custDataLst>
                  </p:nvPr>
                </p:nvSpPr>
                <p:spPr>
                  <a:xfrm>
                    <a:off x="11975" y="5975"/>
                    <a:ext cx="1816" cy="62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20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rPr>
                      <a:t>1933</a:t>
                    </a:r>
                    <a:r>
                      <a:rPr lang="zh-CN" altLang="en-US" sz="20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rPr>
                      <a:t>年</a:t>
                    </a:r>
                    <a:endParaRPr lang="zh-CN" altLang="en-US" sz="2000" b="1">
                      <a:latin typeface="黑体" panose="02010609060101010101" charset="-122"/>
                      <a:ea typeface="黑体" panose="02010609060101010101" charset="-122"/>
                      <a:cs typeface="黑体" panose="02010609060101010101" charset="-122"/>
                    </a:endParaRPr>
                  </a:p>
                </p:txBody>
              </p:sp>
              <p:sp>
                <p:nvSpPr>
                  <p:cNvPr id="46" name="文本框 45"/>
                  <p:cNvSpPr txBox="1"/>
                  <p:nvPr>
                    <p:custDataLst>
                      <p:tags r:id="rId26"/>
                    </p:custDataLst>
                  </p:nvPr>
                </p:nvSpPr>
                <p:spPr>
                  <a:xfrm>
                    <a:off x="13624" y="5928"/>
                    <a:ext cx="1547" cy="62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20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rPr>
                      <a:t>1949</a:t>
                    </a:r>
                    <a:r>
                      <a:rPr lang="zh-CN" altLang="en-US" sz="20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rPr>
                      <a:t>年</a:t>
                    </a:r>
                    <a:endParaRPr lang="zh-CN" altLang="en-US" sz="2000" b="1">
                      <a:latin typeface="黑体" panose="02010609060101010101" charset="-122"/>
                      <a:ea typeface="黑体" panose="02010609060101010101" charset="-122"/>
                      <a:cs typeface="黑体" panose="02010609060101010101" charset="-122"/>
                    </a:endParaRPr>
                  </a:p>
                </p:txBody>
              </p:sp>
              <p:sp>
                <p:nvSpPr>
                  <p:cNvPr id="47" name="文本框 46"/>
                  <p:cNvSpPr txBox="1"/>
                  <p:nvPr>
                    <p:custDataLst>
                      <p:tags r:id="rId27"/>
                    </p:custDataLst>
                  </p:nvPr>
                </p:nvSpPr>
                <p:spPr>
                  <a:xfrm>
                    <a:off x="15326" y="5975"/>
                    <a:ext cx="1554" cy="62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20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rPr>
                      <a:t>1993</a:t>
                    </a:r>
                    <a:r>
                      <a:rPr lang="zh-CN" altLang="en-US" sz="20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rPr>
                      <a:t>年</a:t>
                    </a:r>
                    <a:endParaRPr lang="zh-CN" altLang="en-US" sz="2000" b="1">
                      <a:latin typeface="黑体" panose="02010609060101010101" charset="-122"/>
                      <a:ea typeface="黑体" panose="02010609060101010101" charset="-122"/>
                      <a:cs typeface="黑体" panose="02010609060101010101" charset="-122"/>
                    </a:endParaRPr>
                  </a:p>
                </p:txBody>
              </p:sp>
            </p:grpSp>
            <p:sp>
              <p:nvSpPr>
                <p:cNvPr id="21" name="文本框 20"/>
                <p:cNvSpPr txBox="1"/>
                <p:nvPr>
                  <p:custDataLst>
                    <p:tags r:id="rId28"/>
                  </p:custDataLst>
                </p:nvPr>
              </p:nvSpPr>
              <p:spPr>
                <a:xfrm>
                  <a:off x="16881" y="5910"/>
                  <a:ext cx="1743" cy="62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000" b="1">
                      <a:latin typeface="黑体" panose="02010609060101010101" charset="-122"/>
                      <a:ea typeface="黑体" panose="02010609060101010101" charset="-122"/>
                      <a:cs typeface="黑体" panose="02010609060101010101" charset="-122"/>
                    </a:rPr>
                    <a:t>2005</a:t>
                  </a:r>
                  <a:r>
                    <a:rPr lang="zh-CN" altLang="en-US" sz="2000" b="1">
                      <a:latin typeface="黑体" panose="02010609060101010101" charset="-122"/>
                      <a:ea typeface="黑体" panose="02010609060101010101" charset="-122"/>
                      <a:cs typeface="黑体" panose="02010609060101010101" charset="-122"/>
                    </a:rPr>
                    <a:t>年</a:t>
                  </a:r>
                  <a:endParaRPr lang="zh-CN" altLang="en-US" sz="2000" b="1"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</a:endParaRPr>
                </a:p>
              </p:txBody>
            </p:sp>
          </p:grpSp>
          <p:sp>
            <p:nvSpPr>
              <p:cNvPr id="19" name="椭圆 18"/>
              <p:cNvSpPr/>
              <p:nvPr>
                <p:custDataLst>
                  <p:tags r:id="rId29"/>
                </p:custDataLst>
              </p:nvPr>
            </p:nvSpPr>
            <p:spPr>
              <a:xfrm>
                <a:off x="15751" y="5561"/>
                <a:ext cx="340" cy="340"/>
              </a:xfrm>
              <a:prstGeom prst="ellipse">
                <a:avLst/>
              </a:prstGeom>
              <a:solidFill>
                <a:srgbClr val="0070C0"/>
              </a:soli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48" name="文本框 47"/>
          <p:cNvSpPr txBox="1"/>
          <p:nvPr>
            <p:custDataLst>
              <p:tags r:id="rId30"/>
            </p:custDataLst>
          </p:nvPr>
        </p:nvSpPr>
        <p:spPr>
          <a:xfrm>
            <a:off x="6259195" y="6276975"/>
            <a:ext cx="1612900" cy="52197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民国时期</a:t>
            </a:r>
            <a:endParaRPr lang="zh-CN" altLang="en-US" sz="28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9" name="文本框 48"/>
          <p:cNvSpPr txBox="1"/>
          <p:nvPr>
            <p:custDataLst>
              <p:tags r:id="rId31"/>
            </p:custDataLst>
          </p:nvPr>
        </p:nvSpPr>
        <p:spPr>
          <a:xfrm>
            <a:off x="3816350" y="6264275"/>
            <a:ext cx="1753870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晚清时期</a:t>
            </a:r>
            <a:endParaRPr lang="zh-CN" altLang="en-US" sz="28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0" name="文本框 49"/>
          <p:cNvSpPr txBox="1"/>
          <p:nvPr>
            <p:custDataLst>
              <p:tags r:id="rId32"/>
            </p:custDataLst>
          </p:nvPr>
        </p:nvSpPr>
        <p:spPr>
          <a:xfrm>
            <a:off x="9311005" y="6270625"/>
            <a:ext cx="2190115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新中国时期</a:t>
            </a:r>
            <a:endParaRPr lang="zh-CN" altLang="en-US" sz="28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" name="椭圆 1"/>
          <p:cNvSpPr/>
          <p:nvPr>
            <p:custDataLst>
              <p:tags r:id="rId33"/>
            </p:custDataLst>
          </p:nvPr>
        </p:nvSpPr>
        <p:spPr>
          <a:xfrm>
            <a:off x="1996440" y="5556885"/>
            <a:ext cx="215900" cy="215900"/>
          </a:xfrm>
          <a:prstGeom prst="ellipse">
            <a:avLst/>
          </a:prstGeom>
          <a:solidFill>
            <a:srgbClr val="0070C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>
            <p:custDataLst>
              <p:tags r:id="rId34"/>
            </p:custDataLst>
          </p:nvPr>
        </p:nvSpPr>
        <p:spPr>
          <a:xfrm>
            <a:off x="1831340" y="6229985"/>
            <a:ext cx="972185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隋唐</a:t>
            </a:r>
            <a:endParaRPr lang="zh-CN" altLang="en-US" sz="28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35"/>
            </p:custDataLst>
          </p:nvPr>
        </p:nvSpPr>
        <p:spPr>
          <a:xfrm>
            <a:off x="1649095" y="4615815"/>
            <a:ext cx="91122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4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科举确立</a:t>
            </a:r>
            <a:endParaRPr lang="zh-CN" altLang="en-US" sz="24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" name="椭圆 4"/>
          <p:cNvSpPr/>
          <p:nvPr>
            <p:custDataLst>
              <p:tags r:id="rId36"/>
            </p:custDataLst>
          </p:nvPr>
        </p:nvSpPr>
        <p:spPr>
          <a:xfrm>
            <a:off x="1271270" y="5556885"/>
            <a:ext cx="215900" cy="215900"/>
          </a:xfrm>
          <a:prstGeom prst="ellipse">
            <a:avLst/>
          </a:prstGeom>
          <a:solidFill>
            <a:srgbClr val="0070C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>
            <p:custDataLst>
              <p:tags r:id="rId37"/>
            </p:custDataLst>
          </p:nvPr>
        </p:nvSpPr>
        <p:spPr>
          <a:xfrm>
            <a:off x="855345" y="6224270"/>
            <a:ext cx="942975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魏晋</a:t>
            </a:r>
            <a:endParaRPr lang="zh-CN" altLang="en-US" sz="28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3" name="文本框 22"/>
          <p:cNvSpPr txBox="1"/>
          <p:nvPr>
            <p:custDataLst>
              <p:tags r:id="rId38"/>
            </p:custDataLst>
          </p:nvPr>
        </p:nvSpPr>
        <p:spPr>
          <a:xfrm>
            <a:off x="661670" y="4625975"/>
            <a:ext cx="124587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4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九品中正制</a:t>
            </a:r>
            <a:endParaRPr lang="zh-CN" altLang="en-US" sz="24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5" name="椭圆 24"/>
          <p:cNvSpPr/>
          <p:nvPr>
            <p:custDataLst>
              <p:tags r:id="rId39"/>
            </p:custDataLst>
          </p:nvPr>
        </p:nvSpPr>
        <p:spPr>
          <a:xfrm>
            <a:off x="369570" y="5556885"/>
            <a:ext cx="215900" cy="215900"/>
          </a:xfrm>
          <a:prstGeom prst="ellipse">
            <a:avLst/>
          </a:prstGeom>
          <a:solidFill>
            <a:srgbClr val="0070C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3" name="文本框 52"/>
          <p:cNvSpPr txBox="1"/>
          <p:nvPr>
            <p:custDataLst>
              <p:tags r:id="rId40"/>
            </p:custDataLst>
          </p:nvPr>
        </p:nvSpPr>
        <p:spPr>
          <a:xfrm>
            <a:off x="138430" y="6224270"/>
            <a:ext cx="680085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汉</a:t>
            </a:r>
            <a:endParaRPr lang="zh-CN" altLang="en-US" sz="28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4" name="文本框 53"/>
          <p:cNvSpPr txBox="1"/>
          <p:nvPr>
            <p:custDataLst>
              <p:tags r:id="rId41"/>
            </p:custDataLst>
          </p:nvPr>
        </p:nvSpPr>
        <p:spPr>
          <a:xfrm>
            <a:off x="-212725" y="4625975"/>
            <a:ext cx="124587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4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察举</a:t>
            </a:r>
            <a:endParaRPr lang="zh-CN" altLang="en-US" sz="24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algn="ctr"/>
            <a:r>
              <a:rPr lang="zh-CN" altLang="en-US" sz="24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制</a:t>
            </a:r>
            <a:endParaRPr lang="zh-CN" altLang="en-US" sz="24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-26670" y="4011930"/>
            <a:ext cx="2707005" cy="58356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3200"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  <a:cs typeface="黑体" panose="02010609060101010101" charset="-122"/>
              </a:rPr>
              <a:t>从贵族到平民</a:t>
            </a:r>
            <a:endParaRPr lang="zh-CN" altLang="en-US" sz="3200">
              <a:solidFill>
                <a:srgbClr val="FF0000"/>
              </a:solidFill>
              <a:latin typeface="华文行楷" panose="02010800040101010101" charset="-122"/>
              <a:ea typeface="华文行楷" panose="02010800040101010101" charset="-122"/>
              <a:cs typeface="黑体" panose="02010609060101010101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2811780" y="3648710"/>
            <a:ext cx="2707005" cy="58356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3200"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  <a:cs typeface="黑体" panose="02010609060101010101" charset="-122"/>
              </a:rPr>
              <a:t>从古学到实用</a:t>
            </a:r>
            <a:endParaRPr lang="zh-CN" altLang="en-US" sz="3200">
              <a:solidFill>
                <a:srgbClr val="FF0000"/>
              </a:solidFill>
              <a:latin typeface="华文行楷" panose="02010800040101010101" charset="-122"/>
              <a:ea typeface="华文行楷" panose="02010800040101010101" charset="-122"/>
              <a:cs typeface="黑体" panose="02010609060101010101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5866765" y="3317875"/>
            <a:ext cx="2707005" cy="58356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3200"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  <a:cs typeface="黑体" panose="02010609060101010101" charset="-122"/>
              </a:rPr>
              <a:t>考试甄别互补</a:t>
            </a:r>
            <a:endParaRPr lang="zh-CN" altLang="en-US" sz="3200">
              <a:solidFill>
                <a:srgbClr val="FF0000"/>
              </a:solidFill>
              <a:latin typeface="华文行楷" panose="02010800040101010101" charset="-122"/>
              <a:ea typeface="华文行楷" panose="02010800040101010101" charset="-122"/>
              <a:cs typeface="黑体" panose="02010609060101010101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8573770" y="2934335"/>
            <a:ext cx="3541395" cy="58356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3200"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  <a:cs typeface="黑体" panose="02010609060101010101" charset="-122"/>
              </a:rPr>
              <a:t>从卷面到综合实力</a:t>
            </a:r>
            <a:endParaRPr lang="zh-CN" altLang="en-US" sz="3200">
              <a:solidFill>
                <a:srgbClr val="FF0000"/>
              </a:solidFill>
              <a:latin typeface="华文行楷" panose="02010800040101010101" charset="-122"/>
              <a:ea typeface="华文行楷" panose="02010800040101010101" charset="-122"/>
              <a:cs typeface="黑体" panose="02010609060101010101" charset="-122"/>
            </a:endParaRPr>
          </a:p>
        </p:txBody>
      </p:sp>
      <p:sp>
        <p:nvSpPr>
          <p:cNvPr id="60" name="矩形 59"/>
          <p:cNvSpPr/>
          <p:nvPr/>
        </p:nvSpPr>
        <p:spPr>
          <a:xfrm rot="20585249">
            <a:off x="478790" y="760095"/>
            <a:ext cx="3402330" cy="56070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wrap="square" lIns="68580" tIns="34290" rIns="68580" bIns="34290">
            <a:spAutoFit/>
          </a:bodyPr>
          <a:p>
            <a:pPr algn="ctr" eaLnBrk="1" hangingPunct="1"/>
            <a:r>
              <a:rPr lang="zh-CN" altLang="en-US" sz="3200" b="1" dirty="0" smtClean="0">
                <a:solidFill>
                  <a:sysClr val="window" lastClr="FFFFFF"/>
                </a:solidFill>
                <a:latin typeface="楷体" panose="02010609060101010101" charset="-122"/>
                <a:ea typeface="楷体" panose="02010609060101010101" charset="-122"/>
              </a:rPr>
              <a:t>人才选拔社会化</a:t>
            </a:r>
            <a:endParaRPr lang="zh-CN" altLang="en-US" sz="3200" b="1" dirty="0" smtClean="0">
              <a:solidFill>
                <a:sysClr val="window" lastClr="FFFFFF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1" name="矩形 60"/>
          <p:cNvSpPr/>
          <p:nvPr/>
        </p:nvSpPr>
        <p:spPr>
          <a:xfrm rot="20585249">
            <a:off x="2366645" y="1285240"/>
            <a:ext cx="3402330" cy="56070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wrap="square" lIns="68580" tIns="34290" rIns="68580" bIns="34290">
            <a:spAutoFit/>
          </a:bodyPr>
          <a:p>
            <a:pPr algn="ctr" eaLnBrk="1" hangingPunct="1"/>
            <a:r>
              <a:rPr lang="zh-CN" altLang="en-US" sz="3200" b="1" dirty="0" smtClean="0">
                <a:solidFill>
                  <a:sysClr val="window" lastClr="FFFFFF"/>
                </a:solidFill>
                <a:latin typeface="楷体" panose="02010609060101010101" charset="-122"/>
                <a:ea typeface="楷体" panose="02010609060101010101" charset="-122"/>
              </a:rPr>
              <a:t>选拔标准刚性化</a:t>
            </a:r>
            <a:endParaRPr lang="zh-CN" altLang="en-US" sz="3200" b="1" dirty="0" smtClean="0">
              <a:solidFill>
                <a:sysClr val="window" lastClr="FFFFFF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2" name="矩形 61"/>
          <p:cNvSpPr/>
          <p:nvPr/>
        </p:nvSpPr>
        <p:spPr>
          <a:xfrm rot="20585249">
            <a:off x="4819015" y="1590675"/>
            <a:ext cx="3402330" cy="56070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wrap="square" lIns="68580" tIns="34290" rIns="68580" bIns="34290">
            <a:spAutoFit/>
          </a:bodyPr>
          <a:p>
            <a:pPr algn="ctr" eaLnBrk="1" hangingPunct="1"/>
            <a:r>
              <a:rPr lang="zh-CN" altLang="en-US" sz="3200" b="1" dirty="0" smtClean="0">
                <a:solidFill>
                  <a:sysClr val="window" lastClr="FFFFFF"/>
                </a:solidFill>
                <a:latin typeface="楷体" panose="02010609060101010101" charset="-122"/>
                <a:ea typeface="楷体" panose="02010609060101010101" charset="-122"/>
              </a:rPr>
              <a:t>选拔程序规范化</a:t>
            </a:r>
            <a:endParaRPr lang="zh-CN" altLang="en-US" sz="3200" b="1" dirty="0" smtClean="0">
              <a:solidFill>
                <a:sysClr val="window" lastClr="FFFFFF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3" name="矩形 62"/>
          <p:cNvSpPr/>
          <p:nvPr/>
        </p:nvSpPr>
        <p:spPr>
          <a:xfrm rot="20585249">
            <a:off x="7154545" y="1976755"/>
            <a:ext cx="3402330" cy="56070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wrap="square" lIns="68580" tIns="34290" rIns="68580" bIns="34290">
            <a:spAutoFit/>
          </a:bodyPr>
          <a:p>
            <a:pPr algn="ctr" eaLnBrk="1" hangingPunct="1"/>
            <a:r>
              <a:rPr lang="zh-CN" altLang="en-US" sz="3200" b="1" dirty="0" smtClean="0">
                <a:solidFill>
                  <a:sysClr val="window" lastClr="FFFFFF"/>
                </a:solidFill>
                <a:latin typeface="楷体" panose="02010609060101010101" charset="-122"/>
                <a:ea typeface="楷体" panose="02010609060101010101" charset="-122"/>
              </a:rPr>
              <a:t>选拔机制健全化</a:t>
            </a:r>
            <a:endParaRPr lang="zh-CN" altLang="en-US" sz="3200" b="1" dirty="0" smtClean="0">
              <a:solidFill>
                <a:sysClr val="window" lastClr="FFFFFF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5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6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6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2" dur="1" fill="hold"/>
                                        <p:tgtEl>
                                          <p:spTgt spid="6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6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25" grpId="0" animBg="1"/>
      <p:bldP spid="53" grpId="0" animBg="1"/>
      <p:bldP spid="23" grpId="0"/>
      <p:bldP spid="5" grpId="0" animBg="1"/>
      <p:bldP spid="6" grpId="0" animBg="1"/>
      <p:bldP spid="4" grpId="0"/>
      <p:bldP spid="2" grpId="0" animBg="1"/>
      <p:bldP spid="3" grpId="0" animBg="1"/>
      <p:bldP spid="55" grpId="0" bldLvl="0" animBg="1"/>
      <p:bldP spid="49" grpId="0" animBg="1"/>
      <p:bldP spid="56" grpId="0" animBg="1"/>
      <p:bldP spid="48" grpId="0" animBg="1"/>
      <p:bldP spid="57" grpId="0" animBg="1"/>
      <p:bldP spid="58" grpId="0" animBg="1"/>
      <p:bldP spid="50" grpId="0" animBg="1"/>
      <p:bldP spid="60" grpId="0" animBg="1"/>
      <p:bldP spid="61" grpId="0" animBg="1"/>
      <p:bldP spid="62" grpId="0" animBg="1"/>
      <p:bldP spid="63" grpId="0" animBg="1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17142_1*i*3"/>
  <p:tag name="KSO_WM_TEMPLATE_CATEGORY" val="diagram"/>
  <p:tag name="KSO_WM_TEMPLATE_INDEX" val="20217142"/>
  <p:tag name="KSO_WM_UNIT_LAYERLEVEL" val="1"/>
  <p:tag name="KSO_WM_TAG_VERSION" val="1.0"/>
  <p:tag name="KSO_WM_BEAUTIFY_FLAG" val="#wm#"/>
  <p:tag name="KSO_WM_UNIT_BLOCK" val="0"/>
  <p:tag name="KSO_WM_UNIT_SM_LIMIT_TYPE" val="2"/>
  <p:tag name="KSO_WM_UNIT_DEC_AREA_ID" val="e7cc21e350944acdad83297a68e1130c"/>
  <p:tag name="KSO_WM_UNIT_DECORATE_INFO" val="{&quot;DecorateInfoH&quot;:{&quot;IsAbs&quot;:true},&quot;DecorateInfoW&quot;:{&quot;IsAbs&quot;:true},&quot;DecorateInfoX&quot;:{&quot;IsAbs&quot;:true,&quot;Pos&quot;:1},&quot;DecorateInfoY&quot;:{&quot;IsAbs&quot;:true,&quot;Pos&quot;:1},&quot;ReferentInfo&quot;:{&quot;Id&quot;:&quot;8d877b520778411390a18f6b2380e4ae&quot;,&quot;X&quot;:{&quot;Pos&quot;:1},&quot;Y&quot;:{&quot;Pos&quot;:1}},&quot;whChangeMode&quot;:0}"/>
  <p:tag name="KSO_WM_CHIP_GROUPID" val="5ef20a5ea491bb0086638ac1"/>
  <p:tag name="KSO_WM_CHIP_XID" val="5ef20a5ea491bb0086638ac2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14"/>
  <p:tag name="KSO_WM_UNIT_TEXT_FILL_TYPE" val="1"/>
  <p:tag name="KSO_WM_UNIT_VALUE" val="702"/>
  <p:tag name="KSO_WM_TEMPLATE_ASSEMBLE_XID" val="5fd107461fa9d42129ddd929"/>
  <p:tag name="KSO_WM_TEMPLATE_ASSEMBLE_GROUPID" val="5fd107461fa9d42129ddd929"/>
</p:tagLst>
</file>

<file path=ppt/tags/tag65.xml><?xml version="1.0" encoding="utf-8"?>
<p:tagLst xmlns:p="http://schemas.openxmlformats.org/presentationml/2006/main">
  <p:tag name="KSO_WM_UNIT_PLACING_PICTURE_USER_VIEWPORT" val="{&quot;height&quot;:3683,&quot;width&quot;:6072}"/>
</p:tagLst>
</file>

<file path=ppt/tags/tag66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9037_1*i*3"/>
  <p:tag name="KSO_WM_TEMPLATE_CATEGORY" val="diagram"/>
  <p:tag name="KSO_WM_TEMPLATE_INDEX" val="20209037"/>
  <p:tag name="KSO_WM_UNIT_LAYERLEVEL" val="1"/>
  <p:tag name="KSO_WM_TAG_VERSION" val="1.0"/>
  <p:tag name="KSO_WM_UNIT_BLOCK" val="0"/>
  <p:tag name="KSO_WM_UNIT_SM_LIMIT_TYPE" val="2"/>
  <p:tag name="KSO_WM_UNIT_DEC_AREA_ID" val="4f62c75fef25429ca42f51404e299ab1"/>
  <p:tag name="KSO_WM_UNIT_DECORATE_INFO" val="{&quot;DecorateInfoH&quot;:{&quot;IsAbs&quot;:true},&quot;DecorateInfoW&quot;:{&quot;IsAbs&quot;:true},&quot;DecorateInfoX&quot;:{&quot;IsAbs&quot;:true,&quot;Pos&quot;:1},&quot;DecorateInfoY&quot;:{&quot;IsAbs&quot;:true,&quot;Pos&quot;:1},&quot;ReferentInfo&quot;:{&quot;Id&quot;:&quot;3336b552ab7a4dcbb873434fec893d2f&quot;,&quot;X&quot;:{&quot;Pos&quot;:1},&quot;Y&quot;:{&quot;Pos&quot;:1}},&quot;whChangeMode&quot;:0}"/>
  <p:tag name="KSO_WM_CHIP_GROUPID" val="5efd969281ee359a788b1dd7"/>
  <p:tag name="KSO_WM_CHIP_XID" val="5efd969281ee359a788b1dd8"/>
  <p:tag name="KSO_WM_UNIT_FILL_FORE_SCHEMECOLOR_INDEX_BRIGHTNESS" val="0"/>
  <p:tag name="KSO_WM_UNIT_FILL_FORE_SCHEMECOLOR_INDEX" val="15"/>
  <p:tag name="KSO_WM_UNIT_FILL_TYPE" val="1"/>
  <p:tag name="KSO_WM_UNIT_LINE_FORE_SCHEMECOLOR_INDEX_BRIGHTNESS" val="0"/>
  <p:tag name="KSO_WM_UNIT_LINE_FORE_SCHEMECOLOR_INDEX" val="15"/>
  <p:tag name="KSO_WM_UNIT_LINE_FILL_TYPE" val="2"/>
  <p:tag name="KSO_WM_UNIT_TEXT_FILL_FORE_SCHEMECOLOR_INDEX_BRIGHTNESS" val="0"/>
  <p:tag name="KSO_WM_UNIT_TEXT_FILL_FORE_SCHEMECOLOR_INDEX" val="14"/>
  <p:tag name="KSO_WM_UNIT_TEXT_FILL_TYPE" val="1"/>
  <p:tag name="KSO_WM_UNIT_VALUE" val="825"/>
  <p:tag name="KSO_WM_TEMPLATE_ASSEMBLE_XID" val="5fd0a9bf1fa9d42129dd21fa"/>
  <p:tag name="KSO_WM_TEMPLATE_ASSEMBLE_GROUPID" val="5fd0a9bf1fa9d42129dd21fa"/>
</p:tagLst>
</file>

<file path=ppt/tags/tag69.xml><?xml version="1.0" encoding="utf-8"?>
<p:tagLst xmlns:p="http://schemas.openxmlformats.org/presentationml/2006/main">
  <p:tag name="KSO_WM_TAG_VERSION" val="1.0"/>
  <p:tag name="KSO_WM_TEMPLATE_CATEGORY" val="diagram"/>
  <p:tag name="KSO_WM_TEMPLATE_INDEX" val="20176962"/>
  <p:tag name="KSO_WM_UNIT_ID" val="diagram20176962_3*m_i*1_1"/>
  <p:tag name="KSO_WM_UNIT_LAYERLEVEL" val="1_1"/>
  <p:tag name="KSO_WM_DIAGRAM_GROUP_CODE" val="m1-1"/>
  <p:tag name="KSO_WM_UNIT_FILL_FORE_SCHEMECOLOR_INDEX" val="10"/>
  <p:tag name="KSO_WM_UNIT_FILL_TYPE" val="1"/>
</p:tagLst>
</file>

<file path=ppt/tags/tag70.xml><?xml version="1.0" encoding="utf-8"?>
<p:tagLst xmlns:p="http://schemas.openxmlformats.org/presentationml/2006/main">
  <p:tag name="KSO_WM_TAG_VERSION" val="1.0"/>
  <p:tag name="KSO_WM_UNIT_ID" val="diagram20176962_3*i*9"/>
  <p:tag name="KSO_WM_TEMPLATE_CATEGORY" val="diagram"/>
  <p:tag name="KSO_WM_TEMPLATE_INDEX" val="20176962"/>
</p:tagLst>
</file>

<file path=ppt/tags/tag71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1_1"/>
  <p:tag name="KSO_WM_UNIT_ID" val="diagram20176962_3*m_h_i*1_1_1"/>
  <p:tag name="KSO_WM_UNIT_LAYERLEVEL" val="1_1_1"/>
  <p:tag name="KSO_WM_DIAGRAM_GROUP_CODE" val="m1-1"/>
  <p:tag name="KSO_WM_UNIT_FILL_FORE_SCHEMECOLOR_INDEX" val="15"/>
  <p:tag name="KSO_WM_UNIT_FILL_TYPE" val="1"/>
</p:tagLst>
</file>

<file path=ppt/tags/tag72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1_2"/>
  <p:tag name="KSO_WM_UNIT_ID" val="diagram20176962_3*m_h_i*1_1_2"/>
  <p:tag name="KSO_WM_UNIT_LAYERLEVEL" val="1_1_1"/>
  <p:tag name="KSO_WM_DIAGRAM_GROUP_CODE" val="m1-1"/>
  <p:tag name="KSO_WM_UNIT_FILL_FORE_SCHEMECOLOR_INDEX" val="5"/>
  <p:tag name="KSO_WM_UNIT_FILL_TYPE" val="1"/>
</p:tagLst>
</file>

<file path=ppt/tags/tag73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1_3"/>
  <p:tag name="KSO_WM_UNIT_ID" val="diagram20176962_3*m_h_i*1_1_3"/>
  <p:tag name="KSO_WM_UNIT_LAYERLEVEL" val="1_1_1"/>
  <p:tag name="KSO_WM_DIAGRAM_GROUP_CODE" val="m1-1"/>
  <p:tag name="KSO_WM_UNIT_FILL_FORE_SCHEMECOLOR_INDEX" val="5"/>
  <p:tag name="KSO_WM_UNIT_FILL_TYPE" val="1"/>
</p:tagLst>
</file>

<file path=ppt/tags/tag74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1_4"/>
  <p:tag name="KSO_WM_UNIT_ID" val="diagram20176962_3*m_h_i*1_1_4"/>
  <p:tag name="KSO_WM_UNIT_LAYERLEVEL" val="1_1_1"/>
  <p:tag name="KSO_WM_DIAGRAM_GROUP_CODE" val="m1-1"/>
  <p:tag name="KSO_WM_UNIT_TEXT_FILL_FORE_SCHEMECOLOR_INDEX" val="2"/>
  <p:tag name="KSO_WM_UNIT_TEXT_FILL_TYPE" val="1"/>
</p:tagLst>
</file>

<file path=ppt/tags/tag75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2_4"/>
  <p:tag name="KSO_WM_UNIT_ID" val="diagram20176962_3*m_h_i*1_2_4"/>
  <p:tag name="KSO_WM_UNIT_LAYERLEVEL" val="1_1_1"/>
  <p:tag name="KSO_WM_DIAGRAM_GROUP_CODE" val="m1-1"/>
  <p:tag name="KSO_WM_UNIT_TEXT_FILL_FORE_SCHEMECOLOR_INDEX" val="2"/>
  <p:tag name="KSO_WM_UNIT_TEXT_FILL_TYPE" val="1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9037_1*i*3"/>
  <p:tag name="KSO_WM_TEMPLATE_CATEGORY" val="diagram"/>
  <p:tag name="KSO_WM_TEMPLATE_INDEX" val="20209037"/>
  <p:tag name="KSO_WM_UNIT_LAYERLEVEL" val="1"/>
  <p:tag name="KSO_WM_TAG_VERSION" val="1.0"/>
  <p:tag name="KSO_WM_UNIT_BLOCK" val="0"/>
  <p:tag name="KSO_WM_UNIT_SM_LIMIT_TYPE" val="2"/>
  <p:tag name="KSO_WM_UNIT_DEC_AREA_ID" val="4f62c75fef25429ca42f51404e299ab1"/>
  <p:tag name="KSO_WM_UNIT_DECORATE_INFO" val="{&quot;DecorateInfoH&quot;:{&quot;IsAbs&quot;:true},&quot;DecorateInfoW&quot;:{&quot;IsAbs&quot;:true},&quot;DecorateInfoX&quot;:{&quot;IsAbs&quot;:true,&quot;Pos&quot;:1},&quot;DecorateInfoY&quot;:{&quot;IsAbs&quot;:true,&quot;Pos&quot;:1},&quot;ReferentInfo&quot;:{&quot;Id&quot;:&quot;3336b552ab7a4dcbb873434fec893d2f&quot;,&quot;X&quot;:{&quot;Pos&quot;:1},&quot;Y&quot;:{&quot;Pos&quot;:1}},&quot;whChangeMode&quot;:0}"/>
  <p:tag name="KSO_WM_CHIP_GROUPID" val="5efd969281ee359a788b1dd7"/>
  <p:tag name="KSO_WM_CHIP_XID" val="5efd969281ee359a788b1dd8"/>
  <p:tag name="KSO_WM_UNIT_FILL_FORE_SCHEMECOLOR_INDEX_BRIGHTNESS" val="0"/>
  <p:tag name="KSO_WM_UNIT_FILL_FORE_SCHEMECOLOR_INDEX" val="15"/>
  <p:tag name="KSO_WM_UNIT_FILL_TYPE" val="1"/>
  <p:tag name="KSO_WM_UNIT_LINE_FORE_SCHEMECOLOR_INDEX_BRIGHTNESS" val="0"/>
  <p:tag name="KSO_WM_UNIT_LINE_FORE_SCHEMECOLOR_INDEX" val="15"/>
  <p:tag name="KSO_WM_UNIT_LINE_FILL_TYPE" val="2"/>
  <p:tag name="KSO_WM_UNIT_TEXT_FILL_FORE_SCHEMECOLOR_INDEX_BRIGHTNESS" val="0"/>
  <p:tag name="KSO_WM_UNIT_TEXT_FILL_FORE_SCHEMECOLOR_INDEX" val="14"/>
  <p:tag name="KSO_WM_UNIT_TEXT_FILL_TYPE" val="1"/>
  <p:tag name="KSO_WM_UNIT_VALUE" val="825"/>
  <p:tag name="KSO_WM_TEMPLATE_ASSEMBLE_XID" val="5fd0a9bf1fa9d42129dd21fa"/>
  <p:tag name="KSO_WM_TEMPLATE_ASSEMBLE_GROUPID" val="5fd0a9bf1fa9d42129dd21fa"/>
</p:tagLst>
</file>

<file path=ppt/tags/tag77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9037_1*i*3"/>
  <p:tag name="KSO_WM_TEMPLATE_CATEGORY" val="diagram"/>
  <p:tag name="KSO_WM_TEMPLATE_INDEX" val="20209037"/>
  <p:tag name="KSO_WM_UNIT_LAYERLEVEL" val="1"/>
  <p:tag name="KSO_WM_TAG_VERSION" val="1.0"/>
  <p:tag name="KSO_WM_UNIT_BLOCK" val="0"/>
  <p:tag name="KSO_WM_UNIT_SM_LIMIT_TYPE" val="2"/>
  <p:tag name="KSO_WM_UNIT_DEC_AREA_ID" val="4f62c75fef25429ca42f51404e299ab1"/>
  <p:tag name="KSO_WM_UNIT_DECORATE_INFO" val="{&quot;DecorateInfoH&quot;:{&quot;IsAbs&quot;:true},&quot;DecorateInfoW&quot;:{&quot;IsAbs&quot;:true},&quot;DecorateInfoX&quot;:{&quot;IsAbs&quot;:true,&quot;Pos&quot;:1},&quot;DecorateInfoY&quot;:{&quot;IsAbs&quot;:true,&quot;Pos&quot;:1},&quot;ReferentInfo&quot;:{&quot;Id&quot;:&quot;3336b552ab7a4dcbb873434fec893d2f&quot;,&quot;X&quot;:{&quot;Pos&quot;:1},&quot;Y&quot;:{&quot;Pos&quot;:1}},&quot;whChangeMode&quot;:0}"/>
  <p:tag name="KSO_WM_CHIP_GROUPID" val="5efd969281ee359a788b1dd7"/>
  <p:tag name="KSO_WM_CHIP_XID" val="5efd969281ee359a788b1dd8"/>
  <p:tag name="KSO_WM_UNIT_FILL_FORE_SCHEMECOLOR_INDEX_BRIGHTNESS" val="0"/>
  <p:tag name="KSO_WM_UNIT_FILL_FORE_SCHEMECOLOR_INDEX" val="15"/>
  <p:tag name="KSO_WM_UNIT_FILL_TYPE" val="1"/>
  <p:tag name="KSO_WM_UNIT_LINE_FORE_SCHEMECOLOR_INDEX_BRIGHTNESS" val="0"/>
  <p:tag name="KSO_WM_UNIT_LINE_FORE_SCHEMECOLOR_INDEX" val="15"/>
  <p:tag name="KSO_WM_UNIT_LINE_FILL_TYPE" val="2"/>
  <p:tag name="KSO_WM_UNIT_TEXT_FILL_FORE_SCHEMECOLOR_INDEX_BRIGHTNESS" val="0"/>
  <p:tag name="KSO_WM_UNIT_TEXT_FILL_FORE_SCHEMECOLOR_INDEX" val="14"/>
  <p:tag name="KSO_WM_UNIT_TEXT_FILL_TYPE" val="1"/>
  <p:tag name="KSO_WM_UNIT_VALUE" val="825"/>
  <p:tag name="KSO_WM_TEMPLATE_ASSEMBLE_XID" val="5fd0a9bf1fa9d42129dd21fa"/>
  <p:tag name="KSO_WM_TEMPLATE_ASSEMBLE_GROUPID" val="5fd0a9bf1fa9d42129dd21fa"/>
</p:tagLst>
</file>

<file path=ppt/tags/tag79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i"/>
  <p:tag name="KSO_WM_UNIT_INDEX" val="1_1"/>
  <p:tag name="KSO_WM_UNIT_ID" val="diagram20176962_3*m_i*1_1"/>
  <p:tag name="KSO_WM_UNIT_LAYERLEVEL" val="1_1"/>
  <p:tag name="KSO_WM_DIAGRAM_GROUP_CODE" val="m1-1"/>
  <p:tag name="KSO_WM_UNIT_FILL_FORE_SCHEMECOLOR_INDEX" val="10"/>
  <p:tag name="KSO_WM_UNIT_FILL_TYPE" val="1"/>
</p:tagLst>
</file>

<file path=ppt/tags/tag80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20176962_3*i*9"/>
  <p:tag name="KSO_WM_TEMPLATE_CATEGORY" val="diagram"/>
  <p:tag name="KSO_WM_TEMPLATE_INDEX" val="20176962"/>
  <p:tag name="KSO_WM_UNIT_INDEX" val="9"/>
</p:tagLst>
</file>

<file path=ppt/tags/tag81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1_1"/>
  <p:tag name="KSO_WM_UNIT_ID" val="diagram20176962_3*m_h_i*1_1_1"/>
  <p:tag name="KSO_WM_UNIT_LAYERLEVEL" val="1_1_1"/>
  <p:tag name="KSO_WM_DIAGRAM_GROUP_CODE" val="m1-1"/>
  <p:tag name="KSO_WM_UNIT_FILL_FORE_SCHEMECOLOR_INDEX" val="15"/>
  <p:tag name="KSO_WM_UNIT_FILL_TYPE" val="1"/>
</p:tagLst>
</file>

<file path=ppt/tags/tag82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1_2"/>
  <p:tag name="KSO_WM_UNIT_ID" val="diagram20176962_3*m_h_i*1_1_2"/>
  <p:tag name="KSO_WM_UNIT_LAYERLEVEL" val="1_1_1"/>
  <p:tag name="KSO_WM_DIAGRAM_GROUP_CODE" val="m1-1"/>
  <p:tag name="KSO_WM_UNIT_FILL_FORE_SCHEMECOLOR_INDEX" val="5"/>
  <p:tag name="KSO_WM_UNIT_FILL_TYPE" val="1"/>
</p:tagLst>
</file>

<file path=ppt/tags/tag83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1_3"/>
  <p:tag name="KSO_WM_UNIT_ID" val="diagram20176962_3*m_h_i*1_1_3"/>
  <p:tag name="KSO_WM_UNIT_LAYERLEVEL" val="1_1_1"/>
  <p:tag name="KSO_WM_DIAGRAM_GROUP_CODE" val="m1-1"/>
  <p:tag name="KSO_WM_UNIT_FILL_FORE_SCHEMECOLOR_INDEX" val="5"/>
  <p:tag name="KSO_WM_UNIT_FILL_TYPE" val="1"/>
</p:tagLst>
</file>

<file path=ppt/tags/tag84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1_4"/>
  <p:tag name="KSO_WM_UNIT_ID" val="diagram20176962_3*m_h_i*1_1_4"/>
  <p:tag name="KSO_WM_UNIT_LAYERLEVEL" val="1_1_1"/>
  <p:tag name="KSO_WM_DIAGRAM_GROUP_CODE" val="m1-1"/>
  <p:tag name="KSO_WM_UNIT_TEXT_FILL_FORE_SCHEMECOLOR_INDEX" val="2"/>
  <p:tag name="KSO_WM_UNIT_TEXT_FILL_TYPE" val="1"/>
</p:tagLst>
</file>

<file path=ppt/tags/tag85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20176962_3*i*24"/>
  <p:tag name="KSO_WM_TEMPLATE_CATEGORY" val="diagram"/>
  <p:tag name="KSO_WM_TEMPLATE_INDEX" val="20176962"/>
  <p:tag name="KSO_WM_UNIT_INDEX" val="24"/>
</p:tagLst>
</file>

<file path=ppt/tags/tag86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2_1"/>
  <p:tag name="KSO_WM_UNIT_ID" val="diagram20176962_3*m_h_i*1_2_1"/>
  <p:tag name="KSO_WM_UNIT_LAYERLEVEL" val="1_1_1"/>
  <p:tag name="KSO_WM_DIAGRAM_GROUP_CODE" val="m1-1"/>
  <p:tag name="KSO_WM_UNIT_FILL_FORE_SCHEMECOLOR_INDEX" val="15"/>
  <p:tag name="KSO_WM_UNIT_FILL_TYPE" val="1"/>
</p:tagLst>
</file>

<file path=ppt/tags/tag87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2_2"/>
  <p:tag name="KSO_WM_UNIT_ID" val="diagram20176962_3*m_h_i*1_2_2"/>
  <p:tag name="KSO_WM_UNIT_LAYERLEVEL" val="1_1_1"/>
  <p:tag name="KSO_WM_DIAGRAM_GROUP_CODE" val="m1-1"/>
  <p:tag name="KSO_WM_UNIT_FILL_FORE_SCHEMECOLOR_INDEX" val="7"/>
  <p:tag name="KSO_WM_UNIT_FILL_TYPE" val="1"/>
</p:tagLst>
</file>

<file path=ppt/tags/tag88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2_3"/>
  <p:tag name="KSO_WM_UNIT_ID" val="diagram20176962_3*m_h_i*1_2_3"/>
  <p:tag name="KSO_WM_UNIT_LAYERLEVEL" val="1_1_1"/>
  <p:tag name="KSO_WM_DIAGRAM_GROUP_CODE" val="m1-1"/>
  <p:tag name="KSO_WM_UNIT_FILL_FORE_SCHEMECOLOR_INDEX" val="7"/>
  <p:tag name="KSO_WM_UNIT_FILL_TYPE" val="1"/>
</p:tagLst>
</file>

<file path=ppt/tags/tag89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2_4"/>
  <p:tag name="KSO_WM_UNIT_ID" val="diagram20176962_3*m_h_i*1_2_4"/>
  <p:tag name="KSO_WM_UNIT_LAYERLEVEL" val="1_1_1"/>
  <p:tag name="KSO_WM_DIAGRAM_GROUP_CODE" val="m1-1"/>
  <p:tag name="KSO_WM_UNIT_TEXT_FILL_FORE_SCHEMECOLOR_INDEX" val="2"/>
  <p:tag name="KSO_WM_UNIT_TEXT_FILL_TYPE" val="1"/>
</p:tagLst>
</file>

<file path=ppt/tags/tag90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20176962_3*i*47"/>
  <p:tag name="KSO_WM_TEMPLATE_CATEGORY" val="diagram"/>
  <p:tag name="KSO_WM_TEMPLATE_INDEX" val="20176962"/>
  <p:tag name="KSO_WM_UNIT_INDEX" val="47"/>
</p:tagLst>
</file>

<file path=ppt/tags/tag91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3_1"/>
  <p:tag name="KSO_WM_UNIT_ID" val="diagram20176962_3*m_h_i*1_3_1"/>
  <p:tag name="KSO_WM_UNIT_LAYERLEVEL" val="1_1_1"/>
  <p:tag name="KSO_WM_DIAGRAM_GROUP_CODE" val="m1-1"/>
  <p:tag name="KSO_WM_UNIT_FILL_FORE_SCHEMECOLOR_INDEX" val="15"/>
  <p:tag name="KSO_WM_UNIT_FILL_TYPE" val="1"/>
</p:tagLst>
</file>

<file path=ppt/tags/tag92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3_2"/>
  <p:tag name="KSO_WM_UNIT_ID" val="diagram20176962_3*m_h_i*1_3_2"/>
  <p:tag name="KSO_WM_UNIT_LAYERLEVEL" val="1_1_1"/>
  <p:tag name="KSO_WM_DIAGRAM_GROUP_CODE" val="m1-1"/>
  <p:tag name="KSO_WM_UNIT_FILL_FORE_SCHEMECOLOR_INDEX" val="6"/>
  <p:tag name="KSO_WM_UNIT_FILL_TYPE" val="1"/>
</p:tagLst>
</file>

<file path=ppt/tags/tag93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3_3"/>
  <p:tag name="KSO_WM_UNIT_ID" val="diagram20176962_3*m_h_i*1_3_3"/>
  <p:tag name="KSO_WM_UNIT_LAYERLEVEL" val="1_1_1"/>
  <p:tag name="KSO_WM_DIAGRAM_GROUP_CODE" val="m1-1"/>
  <p:tag name="KSO_WM_UNIT_FILL_FORE_SCHEMECOLOR_INDEX" val="6"/>
  <p:tag name="KSO_WM_UNIT_FILL_TYPE" val="1"/>
</p:tagLst>
</file>

<file path=ppt/tags/tag94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20176962_3*i*60"/>
  <p:tag name="KSO_WM_TEMPLATE_CATEGORY" val="diagram"/>
  <p:tag name="KSO_WM_TEMPLATE_INDEX" val="20176962"/>
  <p:tag name="KSO_WM_UNIT_INDEX" val="60"/>
</p:tagLst>
</file>

<file path=ppt/tags/tag95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4_1"/>
  <p:tag name="KSO_WM_UNIT_ID" val="diagram20176962_3*m_h_i*1_4_1"/>
  <p:tag name="KSO_WM_UNIT_LAYERLEVEL" val="1_1_1"/>
  <p:tag name="KSO_WM_DIAGRAM_GROUP_CODE" val="m1-1"/>
  <p:tag name="KSO_WM_UNIT_FILL_FORE_SCHEMECOLOR_INDEX" val="15"/>
  <p:tag name="KSO_WM_UNIT_FILL_TYPE" val="1"/>
</p:tagLst>
</file>

<file path=ppt/tags/tag96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4_2"/>
  <p:tag name="KSO_WM_UNIT_ID" val="diagram20176962_3*m_h_i*1_4_2"/>
  <p:tag name="KSO_WM_UNIT_LAYERLEVEL" val="1_1_1"/>
  <p:tag name="KSO_WM_DIAGRAM_GROUP_CODE" val="m1-1"/>
  <p:tag name="KSO_WM_UNIT_FILL_FORE_SCHEMECOLOR_INDEX" val="7"/>
  <p:tag name="KSO_WM_UNIT_FILL_TYPE" val="1"/>
</p:tagLst>
</file>

<file path=ppt/tags/tag97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4_3"/>
  <p:tag name="KSO_WM_UNIT_ID" val="diagram20176962_3*m_h_i*1_4_3"/>
  <p:tag name="KSO_WM_UNIT_LAYERLEVEL" val="1_1_1"/>
  <p:tag name="KSO_WM_DIAGRAM_GROUP_CODE" val="m1-1"/>
  <p:tag name="KSO_WM_UNIT_FILL_FORE_SCHEMECOLOR_INDEX" val="8"/>
  <p:tag name="KSO_WM_UNIT_FILL_TYPE" val="1"/>
</p:tagLst>
</file>

<file path=ppt/tags/tag98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20176962_3*i*81"/>
  <p:tag name="KSO_WM_TEMPLATE_CATEGORY" val="diagram"/>
  <p:tag name="KSO_WM_TEMPLATE_INDEX" val="20176962"/>
  <p:tag name="KSO_WM_UNIT_INDEX" val="81"/>
</p:tagLst>
</file>

<file path=ppt/tags/tag99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5_1"/>
  <p:tag name="KSO_WM_UNIT_ID" val="diagram20176962_3*m_h_i*1_5_1"/>
  <p:tag name="KSO_WM_UNIT_LAYERLEVEL" val="1_1_1"/>
  <p:tag name="KSO_WM_DIAGRAM_GROUP_CODE" val="m1-1"/>
  <p:tag name="KSO_WM_UNIT_FILL_FORE_SCHEMECOLOR_INDEX" val="15"/>
  <p:tag name="KSO_WM_UNIT_FILL_TYPE" val="1"/>
</p:tagLst>
</file>

<file path=ppt/tags/tag100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5_2"/>
  <p:tag name="KSO_WM_UNIT_ID" val="diagram20176962_3*m_h_i*1_5_2"/>
  <p:tag name="KSO_WM_UNIT_LAYERLEVEL" val="1_1_1"/>
  <p:tag name="KSO_WM_DIAGRAM_GROUP_CODE" val="m1-1"/>
  <p:tag name="KSO_WM_UNIT_FILL_FORE_SCHEMECOLOR_INDEX" val="5"/>
  <p:tag name="KSO_WM_UNIT_FILL_TYPE" val="1"/>
</p:tagLst>
</file>

<file path=ppt/tags/tag101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2_4"/>
  <p:tag name="KSO_WM_UNIT_ID" val="diagram20176962_3*m_h_i*1_2_4"/>
  <p:tag name="KSO_WM_UNIT_LAYERLEVEL" val="1_1_1"/>
  <p:tag name="KSO_WM_DIAGRAM_GROUP_CODE" val="m1-1"/>
  <p:tag name="KSO_WM_UNIT_TEXT_FILL_FORE_SCHEMECOLOR_INDEX" val="2"/>
  <p:tag name="KSO_WM_UNIT_TEXT_FILL_TYPE" val="1"/>
</p:tagLst>
</file>

<file path=ppt/tags/tag102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2_4"/>
  <p:tag name="KSO_WM_UNIT_ID" val="diagram20176962_3*m_h_i*1_2_4"/>
  <p:tag name="KSO_WM_UNIT_LAYERLEVEL" val="1_1_1"/>
  <p:tag name="KSO_WM_DIAGRAM_GROUP_CODE" val="m1-1"/>
  <p:tag name="KSO_WM_UNIT_TEXT_FILL_FORE_SCHEMECOLOR_INDEX" val="2"/>
  <p:tag name="KSO_WM_UNIT_TEXT_FILL_TYPE" val="1"/>
</p:tagLst>
</file>

<file path=ppt/tags/tag103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2_4"/>
  <p:tag name="KSO_WM_UNIT_ID" val="diagram20176962_3*m_h_i*1_2_4"/>
  <p:tag name="KSO_WM_UNIT_LAYERLEVEL" val="1_1_1"/>
  <p:tag name="KSO_WM_DIAGRAM_GROUP_CODE" val="m1-1"/>
  <p:tag name="KSO_WM_UNIT_TEXT_FILL_FORE_SCHEMECOLOR_INDEX" val="2"/>
  <p:tag name="KSO_WM_UNIT_TEXT_FILL_TYPE" val="1"/>
</p:tagLst>
</file>

<file path=ppt/tags/tag104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05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2_4"/>
  <p:tag name="KSO_WM_UNIT_ID" val="diagram20176962_3*m_h_i*1_2_4"/>
  <p:tag name="KSO_WM_UNIT_LAYERLEVEL" val="1_1_1"/>
  <p:tag name="KSO_WM_DIAGRAM_GROUP_CODE" val="m1-1"/>
  <p:tag name="KSO_WM_UNIT_TEXT_FILL_FORE_SCHEMECOLOR_INDEX" val="2"/>
  <p:tag name="KSO_WM_UNIT_TEXT_FILL_TYPE" val="1"/>
</p:tagLst>
</file>

<file path=ppt/tags/tag106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2_4"/>
  <p:tag name="KSO_WM_UNIT_ID" val="diagram20176962_3*m_h_i*1_2_4"/>
  <p:tag name="KSO_WM_UNIT_LAYERLEVEL" val="1_1_1"/>
  <p:tag name="KSO_WM_DIAGRAM_GROUP_CODE" val="m1-1"/>
  <p:tag name="KSO_WM_UNIT_TEXT_FILL_FORE_SCHEMECOLOR_INDEX" val="2"/>
  <p:tag name="KSO_WM_UNIT_TEXT_FILL_TYPE" val="1"/>
</p:tagLst>
</file>

<file path=ppt/tags/tag107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20176962"/>
  <p:tag name="KSO_WM_UNIT_TYPE" val="m_h_i"/>
  <p:tag name="KSO_WM_UNIT_INDEX" val="1_2_4"/>
  <p:tag name="KSO_WM_UNIT_ID" val="diagram20176962_3*m_h_i*1_2_4"/>
  <p:tag name="KSO_WM_UNIT_LAYERLEVEL" val="1_1_1"/>
  <p:tag name="KSO_WM_DIAGRAM_GROUP_CODE" val="m1-1"/>
  <p:tag name="KSO_WM_UNIT_TEXT_FILL_FORE_SCHEMECOLOR_INDEX" val="2"/>
  <p:tag name="KSO_WM_UNIT_TEXT_FILL_TYPE" val="1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9037_1*i*3"/>
  <p:tag name="KSO_WM_TEMPLATE_CATEGORY" val="diagram"/>
  <p:tag name="KSO_WM_TEMPLATE_INDEX" val="20209037"/>
  <p:tag name="KSO_WM_UNIT_LAYERLEVEL" val="1"/>
  <p:tag name="KSO_WM_TAG_VERSION" val="1.0"/>
  <p:tag name="KSO_WM_UNIT_BLOCK" val="0"/>
  <p:tag name="KSO_WM_UNIT_SM_LIMIT_TYPE" val="2"/>
  <p:tag name="KSO_WM_UNIT_DEC_AREA_ID" val="4f62c75fef25429ca42f51404e299ab1"/>
  <p:tag name="KSO_WM_UNIT_DECORATE_INFO" val="{&quot;DecorateInfoH&quot;:{&quot;IsAbs&quot;:true},&quot;DecorateInfoW&quot;:{&quot;IsAbs&quot;:true},&quot;DecorateInfoX&quot;:{&quot;IsAbs&quot;:true,&quot;Pos&quot;:1},&quot;DecorateInfoY&quot;:{&quot;IsAbs&quot;:true,&quot;Pos&quot;:1},&quot;ReferentInfo&quot;:{&quot;Id&quot;:&quot;3336b552ab7a4dcbb873434fec893d2f&quot;,&quot;X&quot;:{&quot;Pos&quot;:1},&quot;Y&quot;:{&quot;Pos&quot;:1}},&quot;whChangeMode&quot;:0}"/>
  <p:tag name="KSO_WM_CHIP_GROUPID" val="5efd969281ee359a788b1dd7"/>
  <p:tag name="KSO_WM_CHIP_XID" val="5efd969281ee359a788b1dd8"/>
  <p:tag name="KSO_WM_UNIT_FILL_FORE_SCHEMECOLOR_INDEX_BRIGHTNESS" val="0"/>
  <p:tag name="KSO_WM_UNIT_FILL_FORE_SCHEMECOLOR_INDEX" val="15"/>
  <p:tag name="KSO_WM_UNIT_FILL_TYPE" val="1"/>
  <p:tag name="KSO_WM_UNIT_LINE_FORE_SCHEMECOLOR_INDEX_BRIGHTNESS" val="0"/>
  <p:tag name="KSO_WM_UNIT_LINE_FORE_SCHEMECOLOR_INDEX" val="15"/>
  <p:tag name="KSO_WM_UNIT_LINE_FILL_TYPE" val="2"/>
  <p:tag name="KSO_WM_UNIT_TEXT_FILL_FORE_SCHEMECOLOR_INDEX_BRIGHTNESS" val="0"/>
  <p:tag name="KSO_WM_UNIT_TEXT_FILL_FORE_SCHEMECOLOR_INDEX" val="14"/>
  <p:tag name="KSO_WM_UNIT_TEXT_FILL_TYPE" val="1"/>
  <p:tag name="KSO_WM_UNIT_VALUE" val="825"/>
  <p:tag name="KSO_WM_TEMPLATE_ASSEMBLE_XID" val="5fd0a9bf1fa9d42129dd21fa"/>
  <p:tag name="KSO_WM_TEMPLATE_ASSEMBLE_GROUPID" val="5fd0a9bf1fa9d42129dd21fa"/>
</p:tagLst>
</file>

<file path=ppt/tags/tag109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17142_1*i*3"/>
  <p:tag name="KSO_WM_TEMPLATE_CATEGORY" val="diagram"/>
  <p:tag name="KSO_WM_TEMPLATE_INDEX" val="20217142"/>
  <p:tag name="KSO_WM_UNIT_LAYERLEVEL" val="1"/>
  <p:tag name="KSO_WM_TAG_VERSION" val="1.0"/>
  <p:tag name="KSO_WM_BEAUTIFY_FLAG" val="#wm#"/>
  <p:tag name="KSO_WM_UNIT_BLOCK" val="0"/>
  <p:tag name="KSO_WM_UNIT_SM_LIMIT_TYPE" val="2"/>
  <p:tag name="KSO_WM_UNIT_DEC_AREA_ID" val="e7cc21e350944acdad83297a68e1130c"/>
  <p:tag name="KSO_WM_UNIT_DECORATE_INFO" val="{&quot;DecorateInfoH&quot;:{&quot;IsAbs&quot;:true},&quot;DecorateInfoW&quot;:{&quot;IsAbs&quot;:true},&quot;DecorateInfoX&quot;:{&quot;IsAbs&quot;:true,&quot;Pos&quot;:1},&quot;DecorateInfoY&quot;:{&quot;IsAbs&quot;:true,&quot;Pos&quot;:1},&quot;ReferentInfo&quot;:{&quot;Id&quot;:&quot;8d877b520778411390a18f6b2380e4ae&quot;,&quot;X&quot;:{&quot;Pos&quot;:1},&quot;Y&quot;:{&quot;Pos&quot;:1}},&quot;whChangeMode&quot;:0}"/>
  <p:tag name="KSO_WM_CHIP_GROUPID" val="5ef20a5ea491bb0086638ac1"/>
  <p:tag name="KSO_WM_CHIP_XID" val="5ef20a5ea491bb0086638ac2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14"/>
  <p:tag name="KSO_WM_UNIT_TEXT_FILL_TYPE" val="1"/>
  <p:tag name="KSO_WM_UNIT_VALUE" val="702"/>
  <p:tag name="KSO_WM_TEMPLATE_ASSEMBLE_XID" val="5fd107461fa9d42129ddd929"/>
  <p:tag name="KSO_WM_TEMPLATE_ASSEMBLE_GROUPID" val="5fd107461fa9d42129ddd929"/>
</p:tagLst>
</file>

<file path=ppt/tags/tag111.xml><?xml version="1.0" encoding="utf-8"?>
<p:tagLst xmlns:p="http://schemas.openxmlformats.org/presentationml/2006/main">
  <p:tag name="AS_UNIQUEID" val="278"/>
</p:tagLst>
</file>

<file path=ppt/tags/tag112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9037_1*i*3"/>
  <p:tag name="KSO_WM_TEMPLATE_CATEGORY" val="diagram"/>
  <p:tag name="KSO_WM_TEMPLATE_INDEX" val="20209037"/>
  <p:tag name="KSO_WM_UNIT_LAYERLEVEL" val="1"/>
  <p:tag name="KSO_WM_TAG_VERSION" val="1.0"/>
  <p:tag name="KSO_WM_UNIT_BLOCK" val="0"/>
  <p:tag name="KSO_WM_UNIT_SM_LIMIT_TYPE" val="2"/>
  <p:tag name="KSO_WM_UNIT_DEC_AREA_ID" val="4f62c75fef25429ca42f51404e299ab1"/>
  <p:tag name="KSO_WM_UNIT_DECORATE_INFO" val="{&quot;DecorateInfoH&quot;:{&quot;IsAbs&quot;:true},&quot;DecorateInfoW&quot;:{&quot;IsAbs&quot;:true},&quot;DecorateInfoX&quot;:{&quot;IsAbs&quot;:true,&quot;Pos&quot;:1},&quot;DecorateInfoY&quot;:{&quot;IsAbs&quot;:true,&quot;Pos&quot;:1},&quot;ReferentInfo&quot;:{&quot;Id&quot;:&quot;3336b552ab7a4dcbb873434fec893d2f&quot;,&quot;X&quot;:{&quot;Pos&quot;:1},&quot;Y&quot;:{&quot;Pos&quot;:1}},&quot;whChangeMode&quot;:0}"/>
  <p:tag name="KSO_WM_CHIP_GROUPID" val="5efd969281ee359a788b1dd7"/>
  <p:tag name="KSO_WM_CHIP_XID" val="5efd969281ee359a788b1dd8"/>
  <p:tag name="KSO_WM_UNIT_FILL_FORE_SCHEMECOLOR_INDEX_BRIGHTNESS" val="0"/>
  <p:tag name="KSO_WM_UNIT_FILL_FORE_SCHEMECOLOR_INDEX" val="15"/>
  <p:tag name="KSO_WM_UNIT_FILL_TYPE" val="1"/>
  <p:tag name="KSO_WM_UNIT_LINE_FORE_SCHEMECOLOR_INDEX_BRIGHTNESS" val="0"/>
  <p:tag name="KSO_WM_UNIT_LINE_FORE_SCHEMECOLOR_INDEX" val="15"/>
  <p:tag name="KSO_WM_UNIT_LINE_FILL_TYPE" val="2"/>
  <p:tag name="KSO_WM_UNIT_TEXT_FILL_FORE_SCHEMECOLOR_INDEX_BRIGHTNESS" val="0"/>
  <p:tag name="KSO_WM_UNIT_TEXT_FILL_FORE_SCHEMECOLOR_INDEX" val="14"/>
  <p:tag name="KSO_WM_UNIT_TEXT_FILL_TYPE" val="1"/>
  <p:tag name="KSO_WM_UNIT_VALUE" val="825"/>
  <p:tag name="KSO_WM_TEMPLATE_ASSEMBLE_XID" val="5fd0a9bf1fa9d42129dd21fa"/>
  <p:tag name="KSO_WM_TEMPLATE_ASSEMBLE_GROUPID" val="5fd0a9bf1fa9d42129dd21fa"/>
</p:tagLst>
</file>

<file path=ppt/tags/tag114.xml><?xml version="1.0" encoding="utf-8"?>
<p:tagLst xmlns:p="http://schemas.openxmlformats.org/presentationml/2006/main">
  <p:tag name="KSO_WM_UNIT_TEXTBOXSTYLE_GUID" val="{7d20e745-920b-4977-9e73-fcc43886595f}"/>
</p:tagLst>
</file>

<file path=ppt/tags/tag115.xml><?xml version="1.0" encoding="utf-8"?>
<p:tagLst xmlns:p="http://schemas.openxmlformats.org/presentationml/2006/main">
  <p:tag name="KSO_WM_UNIT_TEXTBOXSTYLE_SHAPETYPE" val="1"/>
  <p:tag name="KSO_WM_UNIT_TEXTBOXSTYLE_ADJUSTLEFT" val="0_-6.400002"/>
  <p:tag name="KSO_WM_UNIT_TEXTBOXSTYLE_ADJUSTTOP" val="0_-2.25"/>
  <p:tag name="KSO_WM_UNIT_TEXTBOXSTYLE_ADJUSTWIDTH" val="100_25.35001"/>
  <p:tag name="KSO_WM_UNIT_TEXTBOXSTYLE_ADJUSTHEIGTH" val="100_20.3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mixed20201883_109*i*1"/>
  <p:tag name="KSO_WM_TEMPLATE_CATEGORY" val="mixed"/>
  <p:tag name="KSO_WM_TEMPLATE_INDEX" val="20201883"/>
  <p:tag name="KSO_WM_UNIT_LAYERLEVEL" val="1"/>
  <p:tag name="KSO_WM_TAG_VERSION" val="1.0"/>
  <p:tag name="KSO_WM_BEAUTIFY_FLAG" val="#wm#"/>
  <p:tag name="KSO_WM_UNIT_TEXTBOXSTYLE_GUID" val="{7d20e745-920b-4977-9e73-fcc43886595f}"/>
</p:tagLst>
</file>

<file path=ppt/tags/tag116.xml><?xml version="1.0" encoding="utf-8"?>
<p:tagLst xmlns:p="http://schemas.openxmlformats.org/presentationml/2006/main">
  <p:tag name="KSO_WM_UNIT_TEXTBOXSTYLE_SHAPETYPE" val="1"/>
  <p:tag name="KSO_WM_UNIT_TEXTBOXSTYLE_ADJUSTLEFT" val="0_-12.65"/>
  <p:tag name="KSO_WM_UNIT_TEXTBOXSTYLE_ADJUSTTOP" val="0_-10.15"/>
  <p:tag name="KSO_WM_UNIT_TEXTBOXSTYLE_ADJUSTWIDTH" val="100_25.35001"/>
  <p:tag name="KSO_WM_UNIT_TEXTBOXSTYLE_ADJUSTHEIGTH" val="100_20.3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mixed20201883_109*i*2"/>
  <p:tag name="KSO_WM_TEMPLATE_CATEGORY" val="mixed"/>
  <p:tag name="KSO_WM_TEMPLATE_INDEX" val="20201883"/>
  <p:tag name="KSO_WM_UNIT_LAYERLEVEL" val="1"/>
  <p:tag name="KSO_WM_TAG_VERSION" val="1.0"/>
  <p:tag name="KSO_WM_BEAUTIFY_FLAG" val="#wm#"/>
  <p:tag name="KSO_WM_UNIT_TEXTBOXSTYLE_GUID" val="{7d20e745-920b-4977-9e73-fcc43886595f}"/>
</p:tagLst>
</file>

<file path=ppt/tags/tag117.xml><?xml version="1.0" encoding="utf-8"?>
<p:tagLst xmlns:p="http://schemas.openxmlformats.org/presentationml/2006/main">
  <p:tag name="KSO_WM_UNIT_TEXTBOXSTYLE_SHAPETYPE" val="0"/>
  <p:tag name="KSO_WM_UNIT_TEXTBOXSTYLE_TEMPLATETYPE" val="1"/>
  <p:tag name="KSO_WM_UNIT_ISCONTENTSTITLE" val="0"/>
  <p:tag name="KSO_WM_UNIT_PRESET_TEXT" val="单击此处输入正文标题内容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ID" val="mixed20201883_109*a*1"/>
  <p:tag name="KSO_WM_TEMPLATE_CATEGORY" val="mixed"/>
  <p:tag name="KSO_WM_TEMPLATE_INDEX" val="20201883"/>
  <p:tag name="KSO_WM_UNIT_LAYERLEVEL" val="1"/>
  <p:tag name="KSO_WM_TAG_VERSION" val="1.0"/>
  <p:tag name="KSO_WM_UNIT_TEXTBOXSTYLE_GUID" val="{7d20e745-920b-4977-9e73-fcc43886595f}"/>
  <p:tag name="KSO_WM_UNIT_TEXTBOXSTYLE_TEMPLATEID" val="3131132"/>
  <p:tag name="KSO_WM_UNIT_TEXTBOXSTYLE_TYPE" val="3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9037_1*i*3"/>
  <p:tag name="KSO_WM_TEMPLATE_CATEGORY" val="diagram"/>
  <p:tag name="KSO_WM_TEMPLATE_INDEX" val="20209037"/>
  <p:tag name="KSO_WM_UNIT_LAYERLEVEL" val="1"/>
  <p:tag name="KSO_WM_TAG_VERSION" val="1.0"/>
  <p:tag name="KSO_WM_UNIT_BLOCK" val="0"/>
  <p:tag name="KSO_WM_UNIT_SM_LIMIT_TYPE" val="2"/>
  <p:tag name="KSO_WM_UNIT_DEC_AREA_ID" val="4f62c75fef25429ca42f51404e299ab1"/>
  <p:tag name="KSO_WM_UNIT_DECORATE_INFO" val="{&quot;DecorateInfoH&quot;:{&quot;IsAbs&quot;:true},&quot;DecorateInfoW&quot;:{&quot;IsAbs&quot;:true},&quot;DecorateInfoX&quot;:{&quot;IsAbs&quot;:true,&quot;Pos&quot;:1},&quot;DecorateInfoY&quot;:{&quot;IsAbs&quot;:true,&quot;Pos&quot;:1},&quot;ReferentInfo&quot;:{&quot;Id&quot;:&quot;3336b552ab7a4dcbb873434fec893d2f&quot;,&quot;X&quot;:{&quot;Pos&quot;:1},&quot;Y&quot;:{&quot;Pos&quot;:1}},&quot;whChangeMode&quot;:0}"/>
  <p:tag name="KSO_WM_CHIP_GROUPID" val="5efd969281ee359a788b1dd7"/>
  <p:tag name="KSO_WM_CHIP_XID" val="5efd969281ee359a788b1dd8"/>
  <p:tag name="KSO_WM_UNIT_FILL_FORE_SCHEMECOLOR_INDEX_BRIGHTNESS" val="0"/>
  <p:tag name="KSO_WM_UNIT_FILL_FORE_SCHEMECOLOR_INDEX" val="15"/>
  <p:tag name="KSO_WM_UNIT_FILL_TYPE" val="1"/>
  <p:tag name="KSO_WM_UNIT_LINE_FORE_SCHEMECOLOR_INDEX_BRIGHTNESS" val="0"/>
  <p:tag name="KSO_WM_UNIT_LINE_FORE_SCHEMECOLOR_INDEX" val="15"/>
  <p:tag name="KSO_WM_UNIT_LINE_FILL_TYPE" val="2"/>
  <p:tag name="KSO_WM_UNIT_TEXT_FILL_FORE_SCHEMECOLOR_INDEX_BRIGHTNESS" val="0"/>
  <p:tag name="KSO_WM_UNIT_TEXT_FILL_FORE_SCHEMECOLOR_INDEX" val="14"/>
  <p:tag name="KSO_WM_UNIT_TEXT_FILL_TYPE" val="1"/>
  <p:tag name="KSO_WM_UNIT_VALUE" val="825"/>
  <p:tag name="KSO_WM_TEMPLATE_ASSEMBLE_XID" val="5fd0a9bf1fa9d42129dd21fa"/>
  <p:tag name="KSO_WM_TEMPLATE_ASSEMBLE_GROUPID" val="5fd0a9bf1fa9d42129dd21fa"/>
</p:tagLst>
</file>

<file path=ppt/tags/tag119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20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21.xml><?xml version="1.0" encoding="utf-8"?>
<p:tagLst xmlns:p="http://schemas.openxmlformats.org/presentationml/2006/main">
  <p:tag name="KSO_WM_UNIT_PLACING_PICTURE_USER_VIEWPORT" val="{&quot;height&quot;:6709,&quot;width&quot;:4536}"/>
</p:tagLst>
</file>

<file path=ppt/tags/tag122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23.xml><?xml version="1.0" encoding="utf-8"?>
<p:tagLst xmlns:p="http://schemas.openxmlformats.org/presentationml/2006/main">
  <p:tag name="KSO_WM_UNIT_TABLE_BEAUTIFY" val="smartTable{af01ac63-61af-4f6a-91e4-20df500cc7b3}"/>
  <p:tag name="TABLE_ENDDRAG_ORIGIN_RECT" val="919*371"/>
  <p:tag name="TABLE_ENDDRAG_RECT" val="27*112*919*372"/>
</p:tagLst>
</file>

<file path=ppt/tags/tag124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17142_1*i*3"/>
  <p:tag name="KSO_WM_TEMPLATE_CATEGORY" val="diagram"/>
  <p:tag name="KSO_WM_TEMPLATE_INDEX" val="20217142"/>
  <p:tag name="KSO_WM_UNIT_LAYERLEVEL" val="1"/>
  <p:tag name="KSO_WM_TAG_VERSION" val="1.0"/>
  <p:tag name="KSO_WM_UNIT_BLOCK" val="0"/>
  <p:tag name="KSO_WM_UNIT_SM_LIMIT_TYPE" val="2"/>
  <p:tag name="KSO_WM_UNIT_DEC_AREA_ID" val="e7cc21e350944acdad83297a68e1130c"/>
  <p:tag name="KSO_WM_UNIT_DECORATE_INFO" val="{&quot;DecorateInfoH&quot;:{&quot;IsAbs&quot;:true},&quot;DecorateInfoW&quot;:{&quot;IsAbs&quot;:true},&quot;DecorateInfoX&quot;:{&quot;IsAbs&quot;:true,&quot;Pos&quot;:1},&quot;DecorateInfoY&quot;:{&quot;IsAbs&quot;:true,&quot;Pos&quot;:1},&quot;ReferentInfo&quot;:{&quot;Id&quot;:&quot;8d877b520778411390a18f6b2380e4ae&quot;,&quot;X&quot;:{&quot;Pos&quot;:1},&quot;Y&quot;:{&quot;Pos&quot;:1}},&quot;whChangeMode&quot;:0}"/>
  <p:tag name="KSO_WM_CHIP_GROUPID" val="5ef20a5ea491bb0086638ac1"/>
  <p:tag name="KSO_WM_CHIP_XID" val="5ef20a5ea491bb0086638ac2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14"/>
  <p:tag name="KSO_WM_UNIT_TEXT_FILL_TYPE" val="1"/>
  <p:tag name="KSO_WM_UNIT_VALUE" val="702"/>
  <p:tag name="KSO_WM_TEMPLATE_ASSEMBLE_XID" val="5fd107461fa9d42129ddd929"/>
  <p:tag name="KSO_WM_TEMPLATE_ASSEMBLE_GROUPID" val="5fd107461fa9d42129ddd929"/>
</p:tagLst>
</file>

<file path=ppt/tags/tag126.xml><?xml version="1.0" encoding="utf-8"?>
<p:tagLst xmlns:p="http://schemas.openxmlformats.org/presentationml/2006/main">
  <p:tag name="AS_UNIQUEID" val="314"/>
</p:tagLst>
</file>

<file path=ppt/tags/tag127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28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29.xml><?xml version="1.0" encoding="utf-8"?>
<p:tagLst xmlns:p="http://schemas.openxmlformats.org/presentationml/2006/main">
  <p:tag name="KSO_WM_UNIT_TEXTBOXSTYLE_GUID" val="{7d20e745-920b-4977-9e73-fcc43886595f}"/>
</p:tagLst>
</file>

<file path=ppt/tags/tag130.xml><?xml version="1.0" encoding="utf-8"?>
<p:tagLst xmlns:p="http://schemas.openxmlformats.org/presentationml/2006/main">
  <p:tag name="KSO_WM_UNIT_TEXTBOXSTYLE_SHAPETYPE" val="1"/>
  <p:tag name="KSO_WM_UNIT_TEXTBOXSTYLE_ADJUSTLEFT" val="0_-6.400002"/>
  <p:tag name="KSO_WM_UNIT_TEXTBOXSTYLE_ADJUSTTOP" val="0_-2.25"/>
  <p:tag name="KSO_WM_UNIT_TEXTBOXSTYLE_ADJUSTWIDTH" val="100_25.35001"/>
  <p:tag name="KSO_WM_UNIT_TEXTBOXSTYLE_ADJUSTHEIGTH" val="100_20.3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mixed20201883_109*i*1"/>
  <p:tag name="KSO_WM_TEMPLATE_CATEGORY" val="mixed"/>
  <p:tag name="KSO_WM_TEMPLATE_INDEX" val="20201883"/>
  <p:tag name="KSO_WM_UNIT_LAYERLEVEL" val="1"/>
  <p:tag name="KSO_WM_TAG_VERSION" val="1.0"/>
  <p:tag name="KSO_WM_BEAUTIFY_FLAG" val="#wm#"/>
  <p:tag name="KSO_WM_UNIT_TEXTBOXSTYLE_GUID" val="{7d20e745-920b-4977-9e73-fcc43886595f}"/>
</p:tagLst>
</file>

<file path=ppt/tags/tag131.xml><?xml version="1.0" encoding="utf-8"?>
<p:tagLst xmlns:p="http://schemas.openxmlformats.org/presentationml/2006/main">
  <p:tag name="KSO_WM_UNIT_TEXTBOXSTYLE_SHAPETYPE" val="1"/>
  <p:tag name="KSO_WM_UNIT_TEXTBOXSTYLE_ADJUSTLEFT" val="0_-12.65"/>
  <p:tag name="KSO_WM_UNIT_TEXTBOXSTYLE_ADJUSTTOP" val="0_-10.15"/>
  <p:tag name="KSO_WM_UNIT_TEXTBOXSTYLE_ADJUSTWIDTH" val="100_25.35001"/>
  <p:tag name="KSO_WM_UNIT_TEXTBOXSTYLE_ADJUSTHEIGTH" val="100_20.3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mixed20201883_109*i*2"/>
  <p:tag name="KSO_WM_TEMPLATE_CATEGORY" val="mixed"/>
  <p:tag name="KSO_WM_TEMPLATE_INDEX" val="20201883"/>
  <p:tag name="KSO_WM_UNIT_LAYERLEVEL" val="1"/>
  <p:tag name="KSO_WM_TAG_VERSION" val="1.0"/>
  <p:tag name="KSO_WM_BEAUTIFY_FLAG" val="#wm#"/>
  <p:tag name="KSO_WM_UNIT_TEXTBOXSTYLE_GUID" val="{7d20e745-920b-4977-9e73-fcc43886595f}"/>
</p:tagLst>
</file>

<file path=ppt/tags/tag132.xml><?xml version="1.0" encoding="utf-8"?>
<p:tagLst xmlns:p="http://schemas.openxmlformats.org/presentationml/2006/main">
  <p:tag name="KSO_WM_UNIT_TEXTBOXSTYLE_SHAPETYPE" val="0"/>
  <p:tag name="KSO_WM_UNIT_TEXTBOXSTYLE_TEMPLATETYPE" val="1"/>
  <p:tag name="KSO_WM_UNIT_ISCONTENTSTITLE" val="0"/>
  <p:tag name="KSO_WM_UNIT_PRESET_TEXT" val="单击此处输入正文标题内容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ID" val="mixed20201883_109*a*1"/>
  <p:tag name="KSO_WM_TEMPLATE_CATEGORY" val="mixed"/>
  <p:tag name="KSO_WM_TEMPLATE_INDEX" val="20201883"/>
  <p:tag name="KSO_WM_UNIT_LAYERLEVEL" val="1"/>
  <p:tag name="KSO_WM_TAG_VERSION" val="1.0"/>
  <p:tag name="KSO_WM_UNIT_TEXTBOXSTYLE_GUID" val="{7d20e745-920b-4977-9e73-fcc43886595f}"/>
  <p:tag name="KSO_WM_UNIT_TEXTBOXSTYLE_TEMPLATEID" val="3131132"/>
  <p:tag name="KSO_WM_UNIT_TEXTBOXSTYLE_TYPE" val="3"/>
</p:tagLst>
</file>

<file path=ppt/tags/tag133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34.xml><?xml version="1.0" encoding="utf-8"?>
<p:tagLst xmlns:p="http://schemas.openxmlformats.org/presentationml/2006/main">
  <p:tag name="KSO_WM_TAG_VERSION" val="1.0"/>
  <p:tag name="KSO_WM_TEMPLATE_CATEGORY" val="diagram"/>
  <p:tag name="KSO_WM_TEMPLATE_INDEX" val="788"/>
  <p:tag name="KSO_WM_UNIT_ID" val="diagram788_6*l_h_i*1_1_1"/>
  <p:tag name="KSO_WM_UNIT_LAYERLEVEL" val="1_1_1"/>
  <p:tag name="KSO_WM_UNIT_HIGHLIGHT" val="0"/>
  <p:tag name="KSO_WM_UNIT_COMPATIBLE" val="0"/>
  <p:tag name="KSO_WM_UNIT_ISCONTENTSTITLE" val="0"/>
  <p:tag name="KSO_WM_UNIT_NOCLEAR" val="0"/>
  <p:tag name="KSO_WM_UNIT_DIAGRAM_ISNUMVISUAL" val="0"/>
  <p:tag name="KSO_WM_UNIT_DIAGRAM_ISREFERUNIT" val="0"/>
  <p:tag name="KSO_WM_DIAGRAM_GROUP_CODE" val="l1-1"/>
  <p:tag name="KSO_WM_UNIT_DIAGRAM_IS_NEED_ADD_PATH_ANIM" val="0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14"/>
  <p:tag name="KSO_WM_UNIT_TEXT_FILL_TYPE" val="1"/>
  <p:tag name="KSO_WM_UNIT_USESOURCEFORMAT_APPLY" val="1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788_6*l_h_a*1_1_1"/>
  <p:tag name="KSO_WM_TEMPLATE_CATEGORY" val="diagram"/>
  <p:tag name="KSO_WM_TEMPLATE_INDEX" val="788"/>
  <p:tag name="KSO_WM_UNIT_LAYERLEVEL" val="1_1_1"/>
  <p:tag name="KSO_WM_TAG_VERSION" val="1.0"/>
  <p:tag name="KSO_WM_BEAUTIFY_FLAG" val="#wm#"/>
  <p:tag name="KSO_WM_UNIT_ISCONTENTSTITLE" val="0"/>
  <p:tag name="KSO_WM_UNIT_NOCLEAR" val="0"/>
  <p:tag name="KSO_WM_DIAGRAM_GROUP_CODE" val="l1-1"/>
  <p:tag name="KSO_WM_UNIT_TYPE" val="l_h_a"/>
  <p:tag name="KSO_WM_UNIT_INDEX" val="1_1_1"/>
  <p:tag name="KSO_WM_UNIT_PRESET_TEXT" val="添加标题"/>
  <p:tag name="KSO_WM_UNIT_DIAGRAM_IS_NEED_ADD_PATH_ANIM" val="0"/>
  <p:tag name="KSO_WM_UNIT_TEXT_FILL_FORE_SCHEMECOLOR_INDEX_BRIGHTNESS" val="0"/>
  <p:tag name="KSO_WM_UNIT_TEXT_FILL_FORE_SCHEMECOLOR_INDEX" val="14"/>
  <p:tag name="KSO_WM_UNIT_TEXT_FILL_TYPE" val="1"/>
  <p:tag name="KSO_WM_UNIT_USESOURCEFORMAT_APPLY" val="1"/>
</p:tagLst>
</file>

<file path=ppt/tags/tag136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37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38.xml><?xml version="1.0" encoding="utf-8"?>
<p:tagLst xmlns:p="http://schemas.openxmlformats.org/presentationml/2006/main">
  <p:tag name="KSO_WM_UNIT_TABLE_BEAUTIFY" val="smartTable{79e13885-9550-4963-ae62-2e3d432180ad}"/>
  <p:tag name="TABLE_ENDDRAG_ORIGIN_RECT" val="570*402"/>
  <p:tag name="TABLE_ENDDRAG_RECT" val="376*103*570*402"/>
</p:tagLst>
</file>

<file path=ppt/tags/tag139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40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41.xml><?xml version="1.0" encoding="utf-8"?>
<p:tagLst xmlns:p="http://schemas.openxmlformats.org/presentationml/2006/main">
  <p:tag name="AS_UNIQUEID" val="401"/>
</p:tagLst>
</file>

<file path=ppt/tags/tag142.xml><?xml version="1.0" encoding="utf-8"?>
<p:tagLst xmlns:p="http://schemas.openxmlformats.org/presentationml/2006/main">
  <p:tag name="AS_UNIQUEID" val="402"/>
</p:tagLst>
</file>

<file path=ppt/tags/tag143.xml><?xml version="1.0" encoding="utf-8"?>
<p:tagLst xmlns:p="http://schemas.openxmlformats.org/presentationml/2006/main">
  <p:tag name="AS_UNIQUEID" val="403"/>
</p:tagLst>
</file>

<file path=ppt/tags/tag144.xml><?xml version="1.0" encoding="utf-8"?>
<p:tagLst xmlns:p="http://schemas.openxmlformats.org/presentationml/2006/main">
  <p:tag name="AS_UNIQUEID" val="406"/>
</p:tagLst>
</file>

<file path=ppt/tags/tag145.xml><?xml version="1.0" encoding="utf-8"?>
<p:tagLst xmlns:p="http://schemas.openxmlformats.org/presentationml/2006/main">
  <p:tag name="AS_UNIQUEID" val="407"/>
</p:tagLst>
</file>

<file path=ppt/tags/tag146.xml><?xml version="1.0" encoding="utf-8"?>
<p:tagLst xmlns:p="http://schemas.openxmlformats.org/presentationml/2006/main">
  <p:tag name="AS_UNIQUEID" val="408"/>
</p:tagLst>
</file>

<file path=ppt/tags/tag147.xml><?xml version="1.0" encoding="utf-8"?>
<p:tagLst xmlns:p="http://schemas.openxmlformats.org/presentationml/2006/main">
  <p:tag name="AS_UNIQUEID" val="410"/>
</p:tagLst>
</file>

<file path=ppt/tags/tag148.xml><?xml version="1.0" encoding="utf-8"?>
<p:tagLst xmlns:p="http://schemas.openxmlformats.org/presentationml/2006/main">
  <p:tag name="AS_UNIQUEID" val="412"/>
</p:tagLst>
</file>

<file path=ppt/tags/tag149.xml><?xml version="1.0" encoding="utf-8"?>
<p:tagLst xmlns:p="http://schemas.openxmlformats.org/presentationml/2006/main">
  <p:tag name="AS_UNIQUEID" val="414"/>
</p:tagLst>
</file>

<file path=ppt/tags/tag150.xml><?xml version="1.0" encoding="utf-8"?>
<p:tagLst xmlns:p="http://schemas.openxmlformats.org/presentationml/2006/main">
  <p:tag name="AS_UNIQUEID" val="415"/>
</p:tagLst>
</file>

<file path=ppt/tags/tag151.xml><?xml version="1.0" encoding="utf-8"?>
<p:tagLst xmlns:p="http://schemas.openxmlformats.org/presentationml/2006/main">
  <p:tag name="AS_UNIQUEID" val="417"/>
</p:tagLst>
</file>

<file path=ppt/tags/tag152.xml><?xml version="1.0" encoding="utf-8"?>
<p:tagLst xmlns:p="http://schemas.openxmlformats.org/presentationml/2006/main">
  <p:tag name="AS_UNIQUEID" val="418"/>
</p:tagLst>
</file>

<file path=ppt/tags/tag153.xml><?xml version="1.0" encoding="utf-8"?>
<p:tagLst xmlns:p="http://schemas.openxmlformats.org/presentationml/2006/main">
  <p:tag name="AS_UNIQUEID" val="419"/>
</p:tagLst>
</file>

<file path=ppt/tags/tag154.xml><?xml version="1.0" encoding="utf-8"?>
<p:tagLst xmlns:p="http://schemas.openxmlformats.org/presentationml/2006/main">
  <p:tag name="AS_UNIQUEID" val="420"/>
</p:tagLst>
</file>

<file path=ppt/tags/tag155.xml><?xml version="1.0" encoding="utf-8"?>
<p:tagLst xmlns:p="http://schemas.openxmlformats.org/presentationml/2006/main">
  <p:tag name="AS_UNIQUEID" val="421"/>
</p:tagLst>
</file>

<file path=ppt/tags/tag156.xml><?xml version="1.0" encoding="utf-8"?>
<p:tagLst xmlns:p="http://schemas.openxmlformats.org/presentationml/2006/main">
  <p:tag name="AS_UNIQUEID" val="422"/>
</p:tagLst>
</file>

<file path=ppt/tags/tag157.xml><?xml version="1.0" encoding="utf-8"?>
<p:tagLst xmlns:p="http://schemas.openxmlformats.org/presentationml/2006/main">
  <p:tag name="AS_UNIQUEID" val="423"/>
</p:tagLst>
</file>

<file path=ppt/tags/tag158.xml><?xml version="1.0" encoding="utf-8"?>
<p:tagLst xmlns:p="http://schemas.openxmlformats.org/presentationml/2006/main">
  <p:tag name="AS_UNIQUEID" val="424"/>
</p:tagLst>
</file>

<file path=ppt/tags/tag159.xml><?xml version="1.0" encoding="utf-8"?>
<p:tagLst xmlns:p="http://schemas.openxmlformats.org/presentationml/2006/main">
  <p:tag name="AS_UNIQUEID" val="425"/>
</p:tagLst>
</file>

<file path=ppt/tags/tag160.xml><?xml version="1.0" encoding="utf-8"?>
<p:tagLst xmlns:p="http://schemas.openxmlformats.org/presentationml/2006/main">
  <p:tag name="AS_UNIQUEID" val="426"/>
</p:tagLst>
</file>

<file path=ppt/tags/tag161.xml><?xml version="1.0" encoding="utf-8"?>
<p:tagLst xmlns:p="http://schemas.openxmlformats.org/presentationml/2006/main">
  <p:tag name="AS_UNIQUEID" val="427"/>
</p:tagLst>
</file>

<file path=ppt/tags/tag162.xml><?xml version="1.0" encoding="utf-8"?>
<p:tagLst xmlns:p="http://schemas.openxmlformats.org/presentationml/2006/main">
  <p:tag name="AS_UNIQUEID" val="428"/>
</p:tagLst>
</file>

<file path=ppt/tags/tag163.xml><?xml version="1.0" encoding="utf-8"?>
<p:tagLst xmlns:p="http://schemas.openxmlformats.org/presentationml/2006/main">
  <p:tag name="AS_UNIQUEID" val="429"/>
</p:tagLst>
</file>

<file path=ppt/tags/tag164.xml><?xml version="1.0" encoding="utf-8"?>
<p:tagLst xmlns:p="http://schemas.openxmlformats.org/presentationml/2006/main">
  <p:tag name="AS_UNIQUEID" val="430"/>
</p:tagLst>
</file>

<file path=ppt/tags/tag165.xml><?xml version="1.0" encoding="utf-8"?>
<p:tagLst xmlns:p="http://schemas.openxmlformats.org/presentationml/2006/main">
  <p:tag name="AS_UNIQUEID" val="431"/>
</p:tagLst>
</file>

<file path=ppt/tags/tag166.xml><?xml version="1.0" encoding="utf-8"?>
<p:tagLst xmlns:p="http://schemas.openxmlformats.org/presentationml/2006/main">
  <p:tag name="AS_UNIQUEID" val="432"/>
</p:tagLst>
</file>

<file path=ppt/tags/tag167.xml><?xml version="1.0" encoding="utf-8"?>
<p:tagLst xmlns:p="http://schemas.openxmlformats.org/presentationml/2006/main">
  <p:tag name="AS_UNIQUEID" val="433"/>
</p:tagLst>
</file>

<file path=ppt/tags/tag168.xml><?xml version="1.0" encoding="utf-8"?>
<p:tagLst xmlns:p="http://schemas.openxmlformats.org/presentationml/2006/main">
  <p:tag name="AS_UNIQUEID" val="434"/>
</p:tagLst>
</file>

<file path=ppt/tags/tag169.xml><?xml version="1.0" encoding="utf-8"?>
<p:tagLst xmlns:p="http://schemas.openxmlformats.org/presentationml/2006/main">
  <p:tag name="AS_UNIQUEID" val="437"/>
</p:tagLst>
</file>

<file path=ppt/tags/tag170.xml><?xml version="1.0" encoding="utf-8"?>
<p:tagLst xmlns:p="http://schemas.openxmlformats.org/presentationml/2006/main">
  <p:tag name="AS_UNIQUEID" val="438"/>
</p:tagLst>
</file>

<file path=ppt/tags/tag171.xml><?xml version="1.0" encoding="utf-8"?>
<p:tagLst xmlns:p="http://schemas.openxmlformats.org/presentationml/2006/main">
  <p:tag name="AS_UNIQUEID" val="439"/>
</p:tagLst>
</file>

<file path=ppt/tags/tag172.xml><?xml version="1.0" encoding="utf-8"?>
<p:tagLst xmlns:p="http://schemas.openxmlformats.org/presentationml/2006/main">
  <p:tag name="AS_UNIQUEID" val="440"/>
</p:tagLst>
</file>

<file path=ppt/tags/tag173.xml><?xml version="1.0" encoding="utf-8"?>
<p:tagLst xmlns:p="http://schemas.openxmlformats.org/presentationml/2006/main">
  <p:tag name="AS_UNIQUEID" val="410"/>
</p:tagLst>
</file>

<file path=ppt/tags/tag174.xml><?xml version="1.0" encoding="utf-8"?>
<p:tagLst xmlns:p="http://schemas.openxmlformats.org/presentationml/2006/main">
  <p:tag name="AS_UNIQUEID" val="439"/>
</p:tagLst>
</file>

<file path=ppt/tags/tag175.xml><?xml version="1.0" encoding="utf-8"?>
<p:tagLst xmlns:p="http://schemas.openxmlformats.org/presentationml/2006/main">
  <p:tag name="AS_UNIQUEID" val="414"/>
</p:tagLst>
</file>

<file path=ppt/tags/tag176.xml><?xml version="1.0" encoding="utf-8"?>
<p:tagLst xmlns:p="http://schemas.openxmlformats.org/presentationml/2006/main">
  <p:tag name="AS_UNIQUEID" val="410"/>
</p:tagLst>
</file>

<file path=ppt/tags/tag177.xml><?xml version="1.0" encoding="utf-8"?>
<p:tagLst xmlns:p="http://schemas.openxmlformats.org/presentationml/2006/main">
  <p:tag name="AS_UNIQUEID" val="439"/>
</p:tagLst>
</file>

<file path=ppt/tags/tag178.xml><?xml version="1.0" encoding="utf-8"?>
<p:tagLst xmlns:p="http://schemas.openxmlformats.org/presentationml/2006/main">
  <p:tag name="AS_UNIQUEID" val="414"/>
</p:tagLst>
</file>

<file path=ppt/tags/tag179.xml><?xml version="1.0" encoding="utf-8"?>
<p:tagLst xmlns:p="http://schemas.openxmlformats.org/presentationml/2006/main">
  <p:tag name="AS_UNIQUEID" val="410"/>
</p:tagLst>
</file>

<file path=ppt/tags/tag180.xml><?xml version="1.0" encoding="utf-8"?>
<p:tagLst xmlns:p="http://schemas.openxmlformats.org/presentationml/2006/main">
  <p:tag name="AS_UNIQUEID" val="439"/>
</p:tagLst>
</file>

<file path=ppt/tags/tag181.xml><?xml version="1.0" encoding="utf-8"?>
<p:tagLst xmlns:p="http://schemas.openxmlformats.org/presentationml/2006/main">
  <p:tag name="AS_UNIQUEID" val="414"/>
</p:tagLst>
</file>

<file path=ppt/tags/tag182.xml><?xml version="1.0" encoding="utf-8"?>
<p:tagLst xmlns:p="http://schemas.openxmlformats.org/presentationml/2006/main">
  <p:tag name="COMMONDATA" val="eyJoZGlkIjoiYmQ3NjQxYmZmN2ZkODIxYWNiNTEzMzQyMTZmNzQ1MmMifQ==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/>
            </a:gs>
            <a:gs pos="100000">
              <a:schemeClr val="phClr">
                <a:lumMod val="85000"/>
              </a:schemeClr>
            </a:gs>
          </a:gsLst>
          <a:lin ang="5400000" scaled="0"/>
        </a:gradFill>
      </a:bgFillStyleLst>
    </a:fmtScheme>
  </a:themeElements>
  <a:objectDefaults>
    <a:txDef>
      <a:spPr>
        <a:solidFill>
          <a:schemeClr val="bg1"/>
        </a:solidFill>
      </a:spPr>
      <a:bodyPr wrap="square" rtlCol="0" anchor="t">
        <a:spAutoFit/>
      </a:bodyPr>
      <a:lstStyle>
        <a:defPPr>
          <a:defRPr lang="zh-CN" altLang="en-US" sz="2800">
            <a:latin typeface="黑体" panose="02010609060101010101" charset="-122"/>
            <a:ea typeface="黑体" panose="02010609060101010101" charset="-122"/>
            <a:cs typeface="黑体" panose="02010609060101010101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4477</Words>
  <Application>WPS 演示</Application>
  <PresentationFormat>宽屏</PresentationFormat>
  <Paragraphs>464</Paragraphs>
  <Slides>19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9" baseType="lpstr">
      <vt:lpstr>Arial</vt:lpstr>
      <vt:lpstr>宋体</vt:lpstr>
      <vt:lpstr>Wingdings</vt:lpstr>
      <vt:lpstr>黑体</vt:lpstr>
      <vt:lpstr>Wingdings</vt:lpstr>
      <vt:lpstr>方正粗黑宋简体</vt:lpstr>
      <vt:lpstr>微软雅黑</vt:lpstr>
      <vt:lpstr>等线</vt:lpstr>
      <vt:lpstr>楷体</vt:lpstr>
      <vt:lpstr>华文新魏</vt:lpstr>
      <vt:lpstr>华文中宋</vt:lpstr>
      <vt:lpstr>仿宋</vt:lpstr>
      <vt:lpstr>等线 Light</vt:lpstr>
      <vt:lpstr>Segoe UI</vt:lpstr>
      <vt:lpstr>华文行楷</vt:lpstr>
      <vt:lpstr>方正小标宋简体</vt:lpstr>
      <vt:lpstr>华文楷体</vt:lpstr>
      <vt:lpstr>Arial Unicode MS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嘉泳</cp:lastModifiedBy>
  <cp:revision>7</cp:revision>
  <dcterms:created xsi:type="dcterms:W3CDTF">2022-09-20T10:11:00Z</dcterms:created>
  <dcterms:modified xsi:type="dcterms:W3CDTF">2022-09-23T01:45:20Z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2052-11.1.0.12019</vt:lpwstr>
  </property>
  <property fmtid="{D5CDD505-2E9C-101B-9397-08002B2CF9AE}" pid="3" name="ICV">
    <vt:lpwstr>A17863A9C050430AADD7543DCCC6F92C</vt:lpwstr>
  </property>
</Properties>
</file>