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441" r:id="rId2"/>
    <p:sldId id="442" r:id="rId3"/>
    <p:sldId id="440" r:id="rId4"/>
    <p:sldId id="451" r:id="rId5"/>
    <p:sldId id="443" r:id="rId6"/>
    <p:sldId id="456" r:id="rId7"/>
    <p:sldId id="449" r:id="rId8"/>
    <p:sldId id="447" r:id="rId9"/>
    <p:sldId id="452" r:id="rId10"/>
    <p:sldId id="444" r:id="rId11"/>
    <p:sldId id="450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0" y="90"/>
      </p:cViewPr>
      <p:guideLst>
        <p:guide orient="horz" pos="2196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7" name="矩形 141316"/>
          <p:cNvSpPr/>
          <p:nvPr/>
        </p:nvSpPr>
        <p:spPr>
          <a:xfrm>
            <a:off x="3450273" y="1368108"/>
            <a:ext cx="5688013" cy="230832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accent4">
                    <a:lumMod val="50000"/>
                  </a:schemeClr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天净沙  秋思</a:t>
            </a:r>
            <a:endParaRPr lang="zh-CN" altLang="en-US" sz="4800" b="1" dirty="0">
              <a:solidFill>
                <a:schemeClr val="accent4">
                  <a:lumMod val="50000"/>
                </a:schemeClr>
              </a:solidFill>
              <a:effectLst/>
              <a:latin typeface="楷体" charset="0"/>
              <a:ea typeface="楷体" charset="0"/>
              <a:cs typeface="楷体" panose="02010609060101010101" charset="-122"/>
            </a:endParaRPr>
          </a:p>
          <a:p>
            <a:pPr algn="ctr"/>
            <a:r>
              <a:rPr lang="zh-CN" altLang="en-US" sz="4800" b="1" dirty="0">
                <a:solidFill>
                  <a:schemeClr val="accent4">
                    <a:lumMod val="50000"/>
                  </a:schemeClr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马致远</a:t>
            </a:r>
          </a:p>
          <a:p>
            <a:pPr algn="ctr"/>
            <a:r>
              <a:rPr lang="zh-CN" altLang="en-US" sz="4800" b="1" dirty="0">
                <a:solidFill>
                  <a:schemeClr val="accent4">
                    <a:lumMod val="50000"/>
                  </a:schemeClr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题目、体裁是？</a:t>
            </a:r>
          </a:p>
        </p:txBody>
      </p:sp>
    </p:spTree>
  </p:cSld>
  <p:clrMapOvr>
    <a:masterClrMapping/>
  </p:clrMapOvr>
  <p:transition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文本框 61444"/>
          <p:cNvSpPr txBox="1"/>
          <p:nvPr/>
        </p:nvSpPr>
        <p:spPr>
          <a:xfrm>
            <a:off x="5606098" y="452120"/>
            <a:ext cx="25908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文体知识</a:t>
            </a:r>
            <a:endParaRPr lang="zh-CN" altLang="en-US" sz="4400" b="1">
              <a:solidFill>
                <a:schemeClr val="tx1"/>
              </a:solidFill>
              <a:latin typeface="楷体" charset="0"/>
              <a:ea typeface="楷体" charset="0"/>
            </a:endParaRPr>
          </a:p>
        </p:txBody>
      </p:sp>
      <p:sp>
        <p:nvSpPr>
          <p:cNvPr id="61446" name="矩形 61445"/>
          <p:cNvSpPr/>
          <p:nvPr/>
        </p:nvSpPr>
        <p:spPr>
          <a:xfrm>
            <a:off x="2714625" y="2238376"/>
            <a:ext cx="8779193" cy="25949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</a:pPr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     </a:t>
            </a:r>
            <a:r>
              <a:rPr lang="en-US" altLang="zh-CN" sz="3200" b="1" dirty="0">
                <a:effectLst/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天净沙”曲牌名，“秋思”题目。</a:t>
            </a:r>
            <a:r>
              <a:rPr lang="zh-CN" altLang="en-US" sz="3200" b="1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元曲是我国古代诗歌中的一种体裁，</a:t>
            </a:r>
            <a:r>
              <a:rPr lang="zh-CN" altLang="en-US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兴于元代，又称散曲。曲有小令、中令，和长调之分，</a:t>
            </a:r>
            <a:r>
              <a:rPr lang="en-US" altLang="zh-CN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《</a:t>
            </a:r>
            <a:r>
              <a:rPr lang="zh-CN" altLang="en-US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天净沙</a:t>
            </a:r>
            <a:r>
              <a:rPr lang="en-US" altLang="zh-CN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》</a:t>
            </a:r>
            <a:r>
              <a:rPr lang="zh-CN" altLang="en-US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是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</a:rPr>
              <a:t>小令</a:t>
            </a:r>
            <a:r>
              <a:rPr lang="zh-CN" altLang="en-US" sz="3200" b="1" dirty="0">
                <a:effectLst/>
                <a:latin typeface="Arial" panose="020B0604020202020204" pitchFamily="34" charset="0"/>
                <a:ea typeface="楷体_GB2312" pitchFamily="49" charset="-122"/>
              </a:rPr>
              <a:t>。曲与词体式相近，都按调填词，但较词明快自由。</a:t>
            </a:r>
          </a:p>
        </p:txBody>
      </p:sp>
    </p:spTree>
  </p:cSld>
  <p:clrMapOvr>
    <a:masterClrMapping/>
  </p:clrMapOvr>
  <p:transition>
    <p:wheel spokes="2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48280" y="334010"/>
            <a:ext cx="8593455" cy="1402715"/>
          </a:xfrm>
        </p:spPr>
        <p:txBody>
          <a:bodyPr>
            <a:normAutofit fontScale="90000"/>
          </a:bodyPr>
          <a:lstStyle/>
          <a:p>
            <a:r>
              <a:rPr lang="zh-CN" altLang="en-US" sz="4445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这首小令带给你一种什么样的感觉？</a:t>
            </a:r>
            <a:br>
              <a:rPr lang="zh-CN" altLang="en-US" sz="4445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endParaRPr lang="zh-CN" altLang="en-US" sz="4445">
              <a:latin typeface="楷体" charset="0"/>
              <a:ea typeface="楷体" charset="0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71302" y="1396913"/>
            <a:ext cx="594741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5400" b="1" dirty="0">
                <a:solidFill>
                  <a:schemeClr val="accent5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悲凉和哀伤的感觉</a:t>
            </a:r>
            <a:r>
              <a:rPr lang="zh-CN" altLang="en-US" sz="5400" b="1" dirty="0">
                <a:solidFill>
                  <a:schemeClr val="accent4">
                    <a:lumMod val="50000"/>
                  </a:schemeClr>
                </a:solidFill>
              </a:rPr>
              <a:t>。</a:t>
            </a:r>
          </a:p>
          <a:p>
            <a:endParaRPr lang="zh-CN" altLang="en-US" sz="5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1C7A5A3-8D38-4E49-ACFF-B15789C744EA}"/>
              </a:ext>
            </a:extLst>
          </p:cNvPr>
          <p:cNvSpPr txBox="1"/>
          <p:nvPr/>
        </p:nvSpPr>
        <p:spPr>
          <a:xfrm>
            <a:off x="2428875" y="3150148"/>
            <a:ext cx="97631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 smtClean="0">
                <a:solidFill>
                  <a:srgbClr val="0070C0"/>
                </a:solidFill>
              </a:rPr>
              <a:t>1.</a:t>
            </a:r>
            <a:r>
              <a:rPr lang="zh-CN" altLang="en-US" sz="3200" dirty="0" smtClean="0">
                <a:solidFill>
                  <a:srgbClr val="0070C0"/>
                </a:solidFill>
              </a:rPr>
              <a:t>如果</a:t>
            </a:r>
            <a:r>
              <a:rPr lang="zh-CN" altLang="en-US" sz="3200" dirty="0">
                <a:solidFill>
                  <a:srgbClr val="0070C0"/>
                </a:solidFill>
              </a:rPr>
              <a:t>不看“断肠人在天涯”这句</a:t>
            </a:r>
            <a:r>
              <a:rPr lang="zh-CN" altLang="en-US" sz="3200" dirty="0" smtClean="0">
                <a:solidFill>
                  <a:srgbClr val="0070C0"/>
                </a:solidFill>
              </a:rPr>
              <a:t>，小令</a:t>
            </a:r>
            <a:r>
              <a:rPr lang="zh-CN" altLang="en-US" sz="3200" dirty="0">
                <a:solidFill>
                  <a:srgbClr val="0070C0"/>
                </a:solidFill>
              </a:rPr>
              <a:t>的</a:t>
            </a:r>
            <a:r>
              <a:rPr lang="zh-CN" altLang="en-US" sz="3200" dirty="0" smtClean="0">
                <a:solidFill>
                  <a:srgbClr val="0070C0"/>
                </a:solidFill>
              </a:rPr>
              <a:t>情感  </a:t>
            </a:r>
            <a:endParaRPr lang="en-US" altLang="zh-CN" sz="3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0070C0"/>
                </a:solidFill>
              </a:rPr>
              <a:t> </a:t>
            </a:r>
            <a:r>
              <a:rPr lang="en-US" altLang="zh-CN" sz="3200" dirty="0" smtClean="0">
                <a:solidFill>
                  <a:srgbClr val="0070C0"/>
                </a:solidFill>
              </a:rPr>
              <a:t>  </a:t>
            </a:r>
            <a:r>
              <a:rPr lang="zh-CN" altLang="en-US" sz="3200" dirty="0" smtClean="0">
                <a:solidFill>
                  <a:srgbClr val="0070C0"/>
                </a:solidFill>
              </a:rPr>
              <a:t>基调</a:t>
            </a:r>
            <a:r>
              <a:rPr lang="zh-CN" altLang="en-US" sz="3200" dirty="0">
                <a:solidFill>
                  <a:srgbClr val="0070C0"/>
                </a:solidFill>
              </a:rPr>
              <a:t>有变化吗？</a:t>
            </a:r>
            <a:endParaRPr lang="en-US" altLang="zh-CN" sz="32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solidFill>
                  <a:srgbClr val="7030A0"/>
                </a:solidFill>
              </a:rPr>
              <a:t>2.</a:t>
            </a:r>
            <a:r>
              <a:rPr lang="zh-CN" altLang="en-US" sz="3200" dirty="0" smtClean="0">
                <a:solidFill>
                  <a:srgbClr val="7030A0"/>
                </a:solidFill>
              </a:rPr>
              <a:t>为什么</a:t>
            </a:r>
            <a:r>
              <a:rPr lang="zh-CN" altLang="en-US" sz="3200" dirty="0">
                <a:solidFill>
                  <a:srgbClr val="7030A0"/>
                </a:solidFill>
              </a:rPr>
              <a:t>这些名词的连排能写就千古名句</a:t>
            </a:r>
            <a:r>
              <a:rPr lang="zh-CN" altLang="en-US" sz="3200" dirty="0" smtClean="0">
                <a:solidFill>
                  <a:srgbClr val="7030A0"/>
                </a:solidFill>
              </a:rPr>
              <a:t>？</a:t>
            </a:r>
            <a:endParaRPr lang="en-US" altLang="zh-CN" sz="3200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7030A0"/>
                </a:solidFill>
              </a:rPr>
              <a:t> </a:t>
            </a:r>
            <a:r>
              <a:rPr lang="en-US" altLang="zh-CN" sz="3200" dirty="0" smtClean="0">
                <a:solidFill>
                  <a:srgbClr val="7030A0"/>
                </a:solidFill>
              </a:rPr>
              <a:t>  </a:t>
            </a:r>
            <a:r>
              <a:rPr lang="zh-CN" altLang="en-US" sz="3200" dirty="0" smtClean="0">
                <a:solidFill>
                  <a:srgbClr val="7030A0"/>
                </a:solidFill>
              </a:rPr>
              <a:t>这些</a:t>
            </a:r>
            <a:r>
              <a:rPr lang="zh-CN" altLang="en-US" sz="3200" dirty="0">
                <a:solidFill>
                  <a:srgbClr val="7030A0"/>
                </a:solidFill>
              </a:rPr>
              <a:t>名词有什么共同之处吗？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21940" y="1541780"/>
            <a:ext cx="8798560" cy="2011045"/>
          </a:xfrm>
        </p:spPr>
        <p:txBody>
          <a:bodyPr>
            <a:normAutofit fontScale="90000"/>
          </a:bodyPr>
          <a:lstStyle/>
          <a:p>
            <a: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  <a:t/>
            </a:r>
            <a:b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</a:br>
            <a:r>
              <a:rPr lang="zh-CN" altLang="en-US" sz="4445" dirty="0">
                <a:latin typeface="楷体" charset="0"/>
                <a:ea typeface="楷体" charset="0"/>
                <a:cs typeface="楷体" panose="02010609060101010101" charset="-122"/>
              </a:rPr>
              <a:t>这些意象的共同处在于 </a:t>
            </a:r>
            <a: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  <a:t/>
            </a:r>
            <a:b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</a:br>
            <a:r>
              <a:rPr lang="zh-CN" altLang="en-US" sz="4445" dirty="0">
                <a:solidFill>
                  <a:srgbClr val="FF0000"/>
                </a:solidFill>
                <a:latin typeface="楷体" charset="0"/>
                <a:ea typeface="楷体" charset="0"/>
                <a:cs typeface="楷体" panose="02010609060101010101" charset="-122"/>
              </a:rPr>
              <a:t>衰败、荒凉，缺乏生气、活力（枯、老、昏、瘦）</a:t>
            </a:r>
            <a:r>
              <a:rPr lang="zh-CN" altLang="en-US" sz="4445" dirty="0">
                <a:latin typeface="楷体" charset="0"/>
                <a:ea typeface="楷体" charset="0"/>
                <a:cs typeface="楷体" panose="02010609060101010101" charset="-122"/>
              </a:rPr>
              <a:t>。</a:t>
            </a:r>
            <a: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  <a:t/>
            </a:r>
            <a:br>
              <a:rPr lang="en-US" altLang="zh-CN" sz="4445" dirty="0">
                <a:latin typeface="楷体" charset="0"/>
                <a:ea typeface="楷体" charset="0"/>
                <a:cs typeface="楷体" panose="02010609060101010101" charset="-122"/>
              </a:rPr>
            </a:br>
            <a:r>
              <a:rPr lang="zh-CN" altLang="en-US" sz="4445" dirty="0">
                <a:latin typeface="楷体" charset="0"/>
                <a:ea typeface="楷体" charset="0"/>
                <a:cs typeface="楷体" panose="02010609060101010101" charset="-122"/>
              </a:rPr>
              <a:t>作者由此写出断肠的凄切心情。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635125" y="4769485"/>
            <a:ext cx="978027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   </a:t>
            </a:r>
            <a:r>
              <a:rPr lang="zh-CN" altLang="en-US" sz="40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你能用自己的语言描绘出小令的画面吗？</a:t>
            </a:r>
            <a:endParaRPr lang="zh-CN" altLang="en-US" sz="4000" b="1" dirty="0">
              <a:solidFill>
                <a:schemeClr val="tx1"/>
              </a:solidFill>
              <a:effectLst/>
              <a:latin typeface="楷体" charset="0"/>
              <a:ea typeface="楷体" charset="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072327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矩形 142338"/>
          <p:cNvSpPr/>
          <p:nvPr/>
        </p:nvSpPr>
        <p:spPr>
          <a:xfrm>
            <a:off x="1524000" y="2420938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sz="3200" b="1"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71675" y="205105"/>
            <a:ext cx="9926955" cy="50158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深秋的黄昏，一个风尘仆仆的游子，骑着一匹瘦马，迎着一阵阵冷飕飕的西风，在古道上踽踽独行。他走过缠满枯藤的老树，看到即将归巢的暮鸦在树梢上盘旋；他走过横架在溪流上的小桥，来到溪边的几户人家的门前，这时太阳快要落山了，自己却还没找到投宿的地方，迎接他的又将是一个漫漫长夜，不禁悲从心中来，肝肠寸断。</a:t>
            </a:r>
            <a:endParaRPr lang="zh-CN" altLang="en-US" sz="4000" b="1" dirty="0">
              <a:solidFill>
                <a:schemeClr val="tx1"/>
              </a:solidFill>
              <a:latin typeface="楷体" charset="0"/>
              <a:ea typeface="楷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725" y="5220336"/>
            <a:ext cx="11174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这些景色是透过谁的眼看到的？</a:t>
            </a:r>
            <a:endParaRPr lang="zh-CN" altLang="en-US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矩形 142338"/>
          <p:cNvSpPr/>
          <p:nvPr/>
        </p:nvSpPr>
        <p:spPr>
          <a:xfrm>
            <a:off x="1524000" y="2420938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sz="3200" b="1"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3401" y="1"/>
            <a:ext cx="11365230" cy="680186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作词：马致远</a:t>
            </a:r>
            <a:r>
              <a:rPr lang="en-US" altLang="zh-CN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/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董贞   作曲：董贞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编曲：陈迪     演唱：董贞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离乡路 脚步染尘土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  青衣顾 留一抹楚楚。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山河暮 眼模糊   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可曾依稀记来路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老树枯 只剩鸦声话如故    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马蹄孤 追逐不停驻  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 千山渡 仍义无反顾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游子苦 向谁诉 西风路过去何处   </a:t>
            </a:r>
            <a:endParaRPr lang="en-US" altLang="zh-CN" sz="3200" b="1" dirty="0">
              <a:solidFill>
                <a:schemeClr val="tx1"/>
              </a:solidFill>
              <a:latin typeface="楷体" charset="0"/>
              <a:ea typeface="楷体" charset="0"/>
            </a:endParaRPr>
          </a:p>
          <a:p>
            <a:r>
              <a:rPr lang="en-US" altLang="zh-CN" sz="3200" b="1" dirty="0">
                <a:latin typeface="楷体" charset="0"/>
                <a:ea typeface="楷体" charset="0"/>
              </a:rPr>
              <a:t>   </a:t>
            </a:r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 天涯路 可有乡音伴归途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枯藤老树昏鸦     小桥流水人家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古道西风瘦马  夕阳西下 断肠人在天涯</a:t>
            </a:r>
          </a:p>
          <a:p>
            <a:r>
              <a:rPr lang="zh-CN" altLang="en-US" sz="2000" b="1" dirty="0">
                <a:solidFill>
                  <a:schemeClr val="tx1"/>
                </a:solidFill>
                <a:latin typeface="楷体" charset="0"/>
                <a:ea typeface="楷体" charset="0"/>
              </a:rPr>
              <a:t>　　　</a:t>
            </a:r>
          </a:p>
        </p:txBody>
      </p:sp>
    </p:spTree>
    <p:extLst>
      <p:ext uri="{BB962C8B-B14F-4D97-AF65-F5344CB8AC3E}">
        <p14:creationId xmlns:p14="http://schemas.microsoft.com/office/powerpoint/2010/main" val="1906858077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632200" y="307340"/>
            <a:ext cx="70497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/>
              <a:t>哪一句诗与其他句子的色调不同？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7205" y="2402205"/>
            <a:ext cx="7907020" cy="40626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    </a:t>
            </a:r>
            <a:r>
              <a:rPr lang="zh-CN" altLang="en-US" sz="30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干枯的老藤，苍老的树木，乌鸦哀鸣，渲染出一种</a:t>
            </a:r>
            <a:r>
              <a:rPr lang="zh-CN" altLang="en-US" sz="30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萧瑟荒凉</a:t>
            </a:r>
            <a:r>
              <a:rPr lang="zh-CN" altLang="en-US" sz="30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的意境，含蓄地表示出游于无家可归之意。“古道”一句写古道荒凉，西风骤起，马也因长途跋涉而累瘦了，从侧面反映出</a:t>
            </a:r>
            <a:r>
              <a:rPr lang="zh-CN" altLang="en-US" sz="30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游子在客途中的孤苦寂寞的心情。</a:t>
            </a:r>
            <a:endParaRPr lang="zh-CN" altLang="en-US" sz="3000" b="1" dirty="0">
              <a:solidFill>
                <a:schemeClr val="tx1"/>
              </a:solidFill>
              <a:effectLst/>
              <a:latin typeface="楷体" charset="0"/>
              <a:ea typeface="楷体" charset="0"/>
              <a:cs typeface="楷体" panose="02010609060101010101" charset="-122"/>
            </a:endParaRPr>
          </a:p>
          <a:p>
            <a:r>
              <a:rPr lang="zh-CN" altLang="en-US" sz="30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“小桥”一句写的是一幅</a:t>
            </a:r>
            <a:r>
              <a:rPr lang="zh-CN" altLang="en-US" sz="36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幽雅恬静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的画面，与前句形成鲜明的对比，</a:t>
            </a:r>
            <a:r>
              <a:rPr lang="zh-CN" altLang="en-US" sz="36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以乐景衬哀情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，更加引发</a:t>
            </a:r>
            <a:r>
              <a:rPr lang="zh-CN" altLang="en-US" sz="3600" b="1" dirty="0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游子的乡思</a:t>
            </a:r>
            <a:r>
              <a:rPr lang="zh-CN" altLang="en-US" sz="3600" b="1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3000" b="1" dirty="0">
              <a:solidFill>
                <a:schemeClr val="tx1"/>
              </a:solidFill>
              <a:effectLst/>
              <a:latin typeface="楷体" charset="0"/>
              <a:ea typeface="楷体" charset="0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67165" y="1354772"/>
            <a:ext cx="36976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7030A0"/>
                </a:solidFill>
              </a:rPr>
              <a:t>小桥流水人家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矩形 146433"/>
          <p:cNvSpPr/>
          <p:nvPr/>
        </p:nvSpPr>
        <p:spPr>
          <a:xfrm>
            <a:off x="2524125" y="2228850"/>
            <a:ext cx="8597583" cy="29408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“夕阳西下</a:t>
            </a:r>
            <a:r>
              <a:rPr lang="en-US" altLang="zh-CN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时近黄昏，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进一步点明时间，</a:t>
            </a:r>
            <a:r>
              <a:rPr lang="zh-CN" altLang="en-US" sz="2800" b="1" dirty="0"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秋景苍凉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。“断肠人在天涯”</a:t>
            </a:r>
            <a:r>
              <a:rPr lang="en-US" altLang="zh-CN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断肠</a:t>
            </a:r>
            <a:r>
              <a:rPr lang="en-US" altLang="zh-CN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是诗眼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，点明了人物，道出了游子的情怀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：游子远离家乡，孤独漂泊，怎不叫人痛断肝肠呢！前四句写景，极力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渲染悲凉气氛，均系为此作铺垫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839335" y="199390"/>
            <a:ext cx="614362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这首诗的诗眼是？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402705" y="1343025"/>
            <a:ext cx="342773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断肠</a:t>
            </a:r>
            <a:endParaRPr lang="zh-CN" altLang="en-US" sz="4400" b="1">
              <a:solidFill>
                <a:srgbClr val="C00000"/>
              </a:solidFill>
              <a:latin typeface="楷体" charset="0"/>
              <a:ea typeface="楷体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4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矩形 146433"/>
          <p:cNvSpPr/>
          <p:nvPr/>
        </p:nvSpPr>
        <p:spPr>
          <a:xfrm>
            <a:off x="4339907" y="3105150"/>
            <a:ext cx="4194493" cy="33306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景语</a:t>
            </a:r>
            <a:r>
              <a:rPr lang="en-US" altLang="zh-CN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情语</a:t>
            </a:r>
            <a:endParaRPr lang="en-US" altLang="zh-CN" sz="4000" b="1" dirty="0"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一统天下的抱负</a:t>
            </a:r>
            <a:r>
              <a:rPr lang="en-US" altLang="zh-CN" sz="4000" b="1" dirty="0">
                <a:solidFill>
                  <a:schemeClr val="tx1"/>
                </a:solidFill>
                <a:effectLst/>
                <a:latin typeface="楷体_GB2312" pitchFamily="49" charset="-122"/>
                <a:ea typeface="楷体_GB2312" pitchFamily="49" charset="-122"/>
              </a:rPr>
              <a:t>vs</a:t>
            </a:r>
          </a:p>
          <a:p>
            <a:pPr>
              <a:lnSpc>
                <a:spcPct val="135000"/>
              </a:lnSpc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离乡游子</a:t>
            </a:r>
            <a:endParaRPr lang="zh-CN" altLang="en-US" sz="4000" b="1" dirty="0">
              <a:solidFill>
                <a:schemeClr val="tx1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19425" y="581025"/>
            <a:ext cx="79635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对比：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天净沙秋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与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观沧海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，</a:t>
            </a:r>
            <a:endParaRPr lang="en-US" altLang="zh-CN" sz="40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同样是写秋，两者有何不同？</a:t>
            </a:r>
            <a:endParaRPr lang="en-US" altLang="zh-CN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为什么？</a:t>
            </a:r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50399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 Box 4"/>
          <p:cNvSpPr txBox="1"/>
          <p:nvPr/>
        </p:nvSpPr>
        <p:spPr>
          <a:xfrm>
            <a:off x="3282315" y="1360170"/>
            <a:ext cx="756126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这首小令描绘了一幅绝妙的深秋晚景图，真切地表现了天涯沦落人的孤寂愁苦之情。</a:t>
            </a:r>
          </a:p>
        </p:txBody>
      </p:sp>
      <p:sp>
        <p:nvSpPr>
          <p:cNvPr id="32773" name="Text Box 5"/>
          <p:cNvSpPr txBox="1"/>
          <p:nvPr/>
        </p:nvSpPr>
        <p:spPr>
          <a:xfrm>
            <a:off x="3353753" y="2657158"/>
            <a:ext cx="1760537" cy="126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写景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游子漂泊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行旅图</a:t>
            </a:r>
          </a:p>
        </p:txBody>
      </p:sp>
      <p:sp>
        <p:nvSpPr>
          <p:cNvPr id="32774" name="AutoShape 6"/>
          <p:cNvSpPr/>
          <p:nvPr/>
        </p:nvSpPr>
        <p:spPr>
          <a:xfrm>
            <a:off x="4938078" y="2441258"/>
            <a:ext cx="215900" cy="1296987"/>
          </a:xfrm>
          <a:prstGeom prst="leftBrace">
            <a:avLst>
              <a:gd name="adj1" fmla="val 5006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5" name="Text Box 7"/>
          <p:cNvSpPr txBox="1"/>
          <p:nvPr/>
        </p:nvSpPr>
        <p:spPr>
          <a:xfrm>
            <a:off x="5153978" y="2512695"/>
            <a:ext cx="2881312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枯藤　老树　昏鸦</a:t>
            </a:r>
          </a:p>
          <a:p>
            <a:r>
              <a:rPr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小桥　流水　人家</a:t>
            </a:r>
          </a:p>
          <a:p>
            <a:r>
              <a:rPr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古道　西风　瘦马</a:t>
            </a:r>
          </a:p>
        </p:txBody>
      </p:sp>
      <p:sp>
        <p:nvSpPr>
          <p:cNvPr id="32776" name="Text Box 8"/>
          <p:cNvSpPr txBox="1"/>
          <p:nvPr/>
        </p:nvSpPr>
        <p:spPr>
          <a:xfrm>
            <a:off x="3571240" y="4385945"/>
            <a:ext cx="2222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抒情</a:t>
            </a:r>
          </a:p>
        </p:txBody>
      </p:sp>
      <p:sp>
        <p:nvSpPr>
          <p:cNvPr id="32777" name="AutoShape 9"/>
          <p:cNvSpPr/>
          <p:nvPr/>
        </p:nvSpPr>
        <p:spPr>
          <a:xfrm>
            <a:off x="4866640" y="4097020"/>
            <a:ext cx="215900" cy="1441450"/>
          </a:xfrm>
          <a:prstGeom prst="leftBrace">
            <a:avLst>
              <a:gd name="adj1" fmla="val 5563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8" name="Text Box 10"/>
          <p:cNvSpPr txBox="1"/>
          <p:nvPr/>
        </p:nvSpPr>
        <p:spPr>
          <a:xfrm>
            <a:off x="5155565" y="3954145"/>
            <a:ext cx="248602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夕阳西下</a:t>
            </a:r>
          </a:p>
          <a:p>
            <a:endParaRPr lang="zh-CN" altLang="en-US" sz="24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4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断肠人在天涯</a:t>
            </a:r>
          </a:p>
        </p:txBody>
      </p:sp>
      <p:sp>
        <p:nvSpPr>
          <p:cNvPr id="32779" name="AutoShape 11"/>
          <p:cNvSpPr/>
          <p:nvPr/>
        </p:nvSpPr>
        <p:spPr>
          <a:xfrm>
            <a:off x="7746365" y="4097020"/>
            <a:ext cx="215900" cy="1295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0" name="Text Box 12"/>
          <p:cNvSpPr txBox="1"/>
          <p:nvPr/>
        </p:nvSpPr>
        <p:spPr>
          <a:xfrm>
            <a:off x="7962265" y="4457383"/>
            <a:ext cx="1944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游子之悲</a:t>
            </a:r>
          </a:p>
        </p:txBody>
      </p:sp>
      <p:sp>
        <p:nvSpPr>
          <p:cNvPr id="32781" name="AutoShape 13"/>
          <p:cNvSpPr/>
          <p:nvPr/>
        </p:nvSpPr>
        <p:spPr>
          <a:xfrm>
            <a:off x="7819390" y="2512695"/>
            <a:ext cx="142875" cy="1152525"/>
          </a:xfrm>
          <a:prstGeom prst="rightBrace">
            <a:avLst>
              <a:gd name="adj1" fmla="val 672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2" name="Text Box 14"/>
          <p:cNvSpPr txBox="1"/>
          <p:nvPr/>
        </p:nvSpPr>
        <p:spPr>
          <a:xfrm>
            <a:off x="7962265" y="2801620"/>
            <a:ext cx="16287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凄凉冷清</a:t>
            </a:r>
          </a:p>
        </p:txBody>
      </p:sp>
      <p:sp>
        <p:nvSpPr>
          <p:cNvPr id="32783" name="AutoShape 15"/>
          <p:cNvSpPr/>
          <p:nvPr/>
        </p:nvSpPr>
        <p:spPr>
          <a:xfrm>
            <a:off x="9546590" y="2585720"/>
            <a:ext cx="361950" cy="2592388"/>
          </a:xfrm>
          <a:prstGeom prst="rightBrace">
            <a:avLst>
              <a:gd name="adj1" fmla="val 5968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4" name="Text Box 16"/>
          <p:cNvSpPr txBox="1"/>
          <p:nvPr/>
        </p:nvSpPr>
        <p:spPr>
          <a:xfrm>
            <a:off x="10047605" y="3088958"/>
            <a:ext cx="613410" cy="2286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羁旅之思</a:t>
            </a:r>
          </a:p>
        </p:txBody>
      </p:sp>
      <p:sp>
        <p:nvSpPr>
          <p:cNvPr id="114706" name="Rectangle 2"/>
          <p:cNvSpPr/>
          <p:nvPr/>
        </p:nvSpPr>
        <p:spPr>
          <a:xfrm>
            <a:off x="5307965" y="403860"/>
            <a:ext cx="2438400" cy="6096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 anchor="b"/>
          <a:lstStyle/>
          <a:p>
            <a:pPr algn="ctr"/>
            <a:endParaRPr lang="zh-CN" altLang="en-US" sz="4000" b="1" dirty="0">
              <a:latin typeface="汉仪粗黑简"/>
              <a:ea typeface="黑体" panose="02010609060101010101" pitchFamily="49" charset="-122"/>
            </a:endParaRPr>
          </a:p>
        </p:txBody>
      </p:sp>
      <p:pic>
        <p:nvPicPr>
          <p:cNvPr id="11470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087100" y="11404600"/>
            <a:ext cx="342900" cy="368300"/>
          </a:xfrm>
          <a:prstGeom prst="cube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F5C1AFCE-65C8-48B7-8A70-37472908491A}"/>
              </a:ext>
            </a:extLst>
          </p:cNvPr>
          <p:cNvSpPr txBox="1"/>
          <p:nvPr/>
        </p:nvSpPr>
        <p:spPr>
          <a:xfrm>
            <a:off x="5467509" y="384761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400" dirty="0"/>
              <a:t>秋思之祖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2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4" grpId="0" animBg="1"/>
      <p:bldP spid="32776" grpId="0"/>
      <p:bldP spid="32777" grpId="0" animBg="1"/>
      <p:bldP spid="32779" grpId="0" animBg="1"/>
      <p:bldP spid="32780" grpId="0"/>
      <p:bldP spid="32781" grpId="0" animBg="1"/>
      <p:bldP spid="32782" grpId="0"/>
      <p:bldP spid="32783" grpId="0" animBg="1"/>
      <p:bldP spid="327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矩形 142338"/>
          <p:cNvSpPr/>
          <p:nvPr/>
        </p:nvSpPr>
        <p:spPr>
          <a:xfrm>
            <a:off x="1524000" y="2420938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sz="3200" b="1"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77082" y="0"/>
            <a:ext cx="9926955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天净沙</a:t>
            </a:r>
            <a:r>
              <a:rPr lang="en-US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秋 </a:t>
            </a:r>
            <a:endParaRPr lang="en-US" altLang="zh-CN" sz="3200" b="1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白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朴</a:t>
            </a:r>
          </a:p>
          <a:p>
            <a:r>
              <a:rPr lang="zh-CN" altLang="en-US" sz="3200" b="1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孤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村落日残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霞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，轻烟老树寒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鸦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，一点飞鸿影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下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。青山绿水，白草红叶黄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花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CN" sz="3200" b="1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天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净沙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·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秋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思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马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致远</a:t>
            </a:r>
          </a:p>
          <a:p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    枯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藤老树昏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鸦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，小桥流水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人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家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，古道西风瘦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马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。夕阳西下，断肠人在天</a:t>
            </a:r>
            <a:r>
              <a:rPr lang="zh-CN" altLang="en-US" sz="32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涯</a:t>
            </a: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en-US" altLang="zh-CN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      两</a:t>
            </a:r>
            <a:r>
              <a:rPr lang="zh-CN" altLang="en-US" sz="3200" b="1" dirty="0">
                <a:solidFill>
                  <a:srgbClr val="FF0000"/>
                </a:solidFill>
                <a:latin typeface="楷体" charset="0"/>
                <a:ea typeface="楷体" charset="0"/>
              </a:rPr>
              <a:t>首小令之间有什么相似、不同之处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charset="0"/>
                <a:ea typeface="楷体" charset="0"/>
              </a:rPr>
              <a:t>？</a:t>
            </a:r>
            <a:endParaRPr lang="en-US" altLang="zh-CN" sz="3200" b="1" dirty="0">
              <a:solidFill>
                <a:srgbClr val="FF0000"/>
              </a:solidFill>
              <a:latin typeface="楷体" charset="0"/>
              <a:ea typeface="楷体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F3AE21E-878D-4D07-8508-F8F83673F1A6}"/>
              </a:ext>
            </a:extLst>
          </p:cNvPr>
          <p:cNvSpPr txBox="1"/>
          <p:nvPr/>
        </p:nvSpPr>
        <p:spPr>
          <a:xfrm>
            <a:off x="1823380" y="4795897"/>
            <a:ext cx="1003435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写法相似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但白朴的最后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一句：萧瑟的画面转成了活跃，寂寞的秋景彷佛也展现了另一种鲜活的生气。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200" b="1" dirty="0" smtClean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没有</a:t>
            </a:r>
            <a:r>
              <a:rPr lang="zh-CN" altLang="en-US" sz="32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明显的人的视角。</a:t>
            </a:r>
          </a:p>
        </p:txBody>
      </p:sp>
    </p:spTree>
    <p:extLst>
      <p:ext uri="{BB962C8B-B14F-4D97-AF65-F5344CB8AC3E}">
        <p14:creationId xmlns:p14="http://schemas.microsoft.com/office/powerpoint/2010/main" val="1531666981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714</Words>
  <Application>Microsoft Office PowerPoint</Application>
  <PresentationFormat>宽屏</PresentationFormat>
  <Paragraphs>70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仿宋</vt:lpstr>
      <vt:lpstr>汉仪粗黑简</vt:lpstr>
      <vt:lpstr>黑体</vt:lpstr>
      <vt:lpstr>华文楷体</vt:lpstr>
      <vt:lpstr>楷体</vt:lpstr>
      <vt:lpstr>楷体_GB2312</vt:lpstr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这首小令带给你一种什么样的感觉？ </vt:lpstr>
      <vt:lpstr> 这些意象的共同处在于  衰败、荒凉，缺乏生气、活力（枯、老、昏、瘦）。 作者由此写出断肠的凄切心情。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MENGRAN CUI</dc:creator>
  <cp:lastModifiedBy>apple</cp:lastModifiedBy>
  <cp:revision>190</cp:revision>
  <dcterms:created xsi:type="dcterms:W3CDTF">2019-06-19T02:08:00Z</dcterms:created>
  <dcterms:modified xsi:type="dcterms:W3CDTF">2020-09-16T12:46:37Z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