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6" r:id="rId3"/>
    <p:sldId id="268" r:id="rId4"/>
    <p:sldId id="295" r:id="rId5"/>
    <p:sldId id="296" r:id="rId6"/>
    <p:sldId id="297" r:id="rId8"/>
    <p:sldId id="298" r:id="rId9"/>
    <p:sldId id="299" r:id="rId10"/>
    <p:sldId id="300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72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1101725" y="1431925"/>
            <a:ext cx="5154613" cy="3865563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55687-CE9F-450E-898B-279B6C31D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E0317-01EA-4E64-9DB4-F9AC6FE03F3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5" Type="http://schemas.openxmlformats.org/officeDocument/2006/relationships/slide" Target="slide3.xml"/><Relationship Id="rId4" Type="http://schemas.openxmlformats.org/officeDocument/2006/relationships/slide" Target="slide2.xml"/><Relationship Id="rId3" Type="http://schemas.openxmlformats.org/officeDocument/2006/relationships/slide" Target="slide1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" Target="slide13.xml"/><Relationship Id="rId8" Type="http://schemas.openxmlformats.org/officeDocument/2006/relationships/slide" Target="slide3.xml"/><Relationship Id="rId7" Type="http://schemas.openxmlformats.org/officeDocument/2006/relationships/slide" Target="slide2.xml"/><Relationship Id="rId6" Type="http://schemas.openxmlformats.org/officeDocument/2006/relationships/slide" Target="slide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1" Type="http://schemas.openxmlformats.org/officeDocument/2006/relationships/notesSlide" Target="../notesSlides/notesSlide1.xml"/><Relationship Id="rId10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" Target="slide2.xml"/><Relationship Id="rId8" Type="http://schemas.openxmlformats.org/officeDocument/2006/relationships/slide" Target="slide1.xml"/><Relationship Id="rId7" Type="http://schemas.openxmlformats.org/officeDocument/2006/relationships/image" Target="../media/image15.wmf"/><Relationship Id="rId6" Type="http://schemas.openxmlformats.org/officeDocument/2006/relationships/oleObject" Target="../embeddings/oleObject1.bin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3" Type="http://schemas.openxmlformats.org/officeDocument/2006/relationships/vmlDrawing" Target="../drawings/vmlDrawing1.vml"/><Relationship Id="rId12" Type="http://schemas.openxmlformats.org/officeDocument/2006/relationships/slideLayout" Target="../slideLayouts/slideLayout2.xml"/><Relationship Id="rId11" Type="http://schemas.openxmlformats.org/officeDocument/2006/relationships/slide" Target="slide13.xml"/><Relationship Id="rId10" Type="http://schemas.openxmlformats.org/officeDocument/2006/relationships/slide" Target="slide3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" Target="slide13.xml"/><Relationship Id="rId8" Type="http://schemas.openxmlformats.org/officeDocument/2006/relationships/slide" Target="slide3.xml"/><Relationship Id="rId7" Type="http://schemas.openxmlformats.org/officeDocument/2006/relationships/slide" Target="slide2.xml"/><Relationship Id="rId6" Type="http://schemas.openxmlformats.org/officeDocument/2006/relationships/slide" Target="slide1.x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1" Type="http://schemas.openxmlformats.org/officeDocument/2006/relationships/vmlDrawing" Target="../drawings/vmlDrawing2.vml"/><Relationship Id="rId10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slide" Target="slide13.xml"/><Relationship Id="rId7" Type="http://schemas.openxmlformats.org/officeDocument/2006/relationships/slide" Target="slide3.xml"/><Relationship Id="rId6" Type="http://schemas.openxmlformats.org/officeDocument/2006/relationships/slide" Target="slide2.xml"/><Relationship Id="rId5" Type="http://schemas.openxmlformats.org/officeDocument/2006/relationships/slide" Target="slide1.xml"/><Relationship Id="rId4" Type="http://schemas.openxmlformats.org/officeDocument/2006/relationships/image" Target="../media/image15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18.png"/><Relationship Id="rId10" Type="http://schemas.openxmlformats.org/officeDocument/2006/relationships/vmlDrawing" Target="../drawings/vmlDrawing3.v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21.png"/><Relationship Id="rId8" Type="http://schemas.openxmlformats.org/officeDocument/2006/relationships/slide" Target="slide12.xml"/><Relationship Id="rId7" Type="http://schemas.openxmlformats.org/officeDocument/2006/relationships/slide" Target="slide3.xml"/><Relationship Id="rId6" Type="http://schemas.openxmlformats.org/officeDocument/2006/relationships/slide" Target="slide2.xml"/><Relationship Id="rId5" Type="http://schemas.openxmlformats.org/officeDocument/2006/relationships/slide" Target="slide1.xml"/><Relationship Id="rId4" Type="http://schemas.openxmlformats.org/officeDocument/2006/relationships/image" Target="../media/image20.png"/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22.png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57.png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image" Target="../media/image58.png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image" Target="../media/image61.pn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70.png"/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image" Target="../media/image67.png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78.png"/><Relationship Id="rId7" Type="http://schemas.openxmlformats.org/officeDocument/2006/relationships/image" Target="../media/image77.png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image" Target="../media/image71.pn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86.png"/><Relationship Id="rId7" Type="http://schemas.openxmlformats.org/officeDocument/2006/relationships/image" Target="../media/image85.png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image" Target="../media/image79.png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image" Target="../media/image8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3.png"/><Relationship Id="rId1" Type="http://schemas.openxmlformats.org/officeDocument/2006/relationships/image" Target="../media/image9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4.pn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image" Target="../media/image95.png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02.png"/><Relationship Id="rId4" Type="http://schemas.openxmlformats.org/officeDocument/2006/relationships/image" Target="../media/image101.png"/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image" Target="../media/image98.png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1.png"/><Relationship Id="rId8" Type="http://schemas.openxmlformats.org/officeDocument/2006/relationships/image" Target="../media/image110.png"/><Relationship Id="rId7" Type="http://schemas.openxmlformats.org/officeDocument/2006/relationships/image" Target="../media/image109.png"/><Relationship Id="rId6" Type="http://schemas.openxmlformats.org/officeDocument/2006/relationships/image" Target="../media/image108.png"/><Relationship Id="rId5" Type="http://schemas.openxmlformats.org/officeDocument/2006/relationships/image" Target="../media/image107.png"/><Relationship Id="rId4" Type="http://schemas.openxmlformats.org/officeDocument/2006/relationships/image" Target="../media/image106.png"/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2" Type="http://schemas.openxmlformats.org/officeDocument/2006/relationships/slideLayout" Target="../slideLayouts/slideLayout1.xml"/><Relationship Id="rId11" Type="http://schemas.openxmlformats.org/officeDocument/2006/relationships/image" Target="../media/image113.png"/><Relationship Id="rId10" Type="http://schemas.openxmlformats.org/officeDocument/2006/relationships/image" Target="../media/image112.png"/><Relationship Id="rId1" Type="http://schemas.openxmlformats.org/officeDocument/2006/relationships/image" Target="../media/image103.pn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17.png"/><Relationship Id="rId3" Type="http://schemas.openxmlformats.org/officeDocument/2006/relationships/image" Target="../media/image116.png"/><Relationship Id="rId2" Type="http://schemas.openxmlformats.org/officeDocument/2006/relationships/image" Target="../media/image115.png"/><Relationship Id="rId1" Type="http://schemas.openxmlformats.org/officeDocument/2006/relationships/image" Target="../media/image114.png"/></Relationships>
</file>

<file path=ppt/slides/_rels/slide2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123.png"/><Relationship Id="rId5" Type="http://schemas.openxmlformats.org/officeDocument/2006/relationships/image" Target="../media/image122.png"/><Relationship Id="rId4" Type="http://schemas.openxmlformats.org/officeDocument/2006/relationships/image" Target="../media/image121.png"/><Relationship Id="rId3" Type="http://schemas.openxmlformats.org/officeDocument/2006/relationships/image" Target="../media/image120.png"/><Relationship Id="rId2" Type="http://schemas.openxmlformats.org/officeDocument/2006/relationships/image" Target="../media/image119.png"/><Relationship Id="rId1" Type="http://schemas.openxmlformats.org/officeDocument/2006/relationships/image" Target="../media/image11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25.png"/><Relationship Id="rId1" Type="http://schemas.openxmlformats.org/officeDocument/2006/relationships/image" Target="../media/image124.png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4.png"/><Relationship Id="rId8" Type="http://schemas.openxmlformats.org/officeDocument/2006/relationships/image" Target="../media/image133.png"/><Relationship Id="rId7" Type="http://schemas.openxmlformats.org/officeDocument/2006/relationships/image" Target="../media/image132.png"/><Relationship Id="rId6" Type="http://schemas.openxmlformats.org/officeDocument/2006/relationships/image" Target="../media/image131.png"/><Relationship Id="rId5" Type="http://schemas.openxmlformats.org/officeDocument/2006/relationships/image" Target="../media/image130.png"/><Relationship Id="rId4" Type="http://schemas.openxmlformats.org/officeDocument/2006/relationships/image" Target="../media/image129.png"/><Relationship Id="rId3" Type="http://schemas.openxmlformats.org/officeDocument/2006/relationships/image" Target="../media/image128.png"/><Relationship Id="rId2" Type="http://schemas.openxmlformats.org/officeDocument/2006/relationships/image" Target="../media/image127.png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126.png"/></Relationships>
</file>

<file path=ppt/slides/_rels/slide3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38.png"/><Relationship Id="rId3" Type="http://schemas.openxmlformats.org/officeDocument/2006/relationships/image" Target="../media/image137.png"/><Relationship Id="rId2" Type="http://schemas.openxmlformats.org/officeDocument/2006/relationships/image" Target="../media/image136.png"/><Relationship Id="rId1" Type="http://schemas.openxmlformats.org/officeDocument/2006/relationships/image" Target="../media/image135.png"/></Relationships>
</file>

<file path=ppt/slides/_rels/slide3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42.png"/><Relationship Id="rId3" Type="http://schemas.openxmlformats.org/officeDocument/2006/relationships/image" Target="../media/image141.png"/><Relationship Id="rId2" Type="http://schemas.openxmlformats.org/officeDocument/2006/relationships/image" Target="../media/image140.png"/><Relationship Id="rId1" Type="http://schemas.openxmlformats.org/officeDocument/2006/relationships/image" Target="../media/image1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15944" y="129394"/>
            <a:ext cx="11542857" cy="6333333"/>
            <a:chOff x="315944" y="129394"/>
            <a:chExt cx="11542857" cy="633333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15944" y="129394"/>
              <a:ext cx="11542857" cy="6333333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772578" y="2496060"/>
              <a:ext cx="1866667" cy="16000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81439" y="1698649"/>
            <a:ext cx="9142857" cy="23047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2" descr="忆知识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1523777" y="181376"/>
            <a:ext cx="9144670" cy="7602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 descr="图片5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7503" y="1582737"/>
            <a:ext cx="8647362" cy="1533646"/>
          </a:xfrm>
          <a:prstGeom prst="rect">
            <a:avLst/>
          </a:prstGeom>
        </p:spPr>
      </p:pic>
      <p:grpSp>
        <p:nvGrpSpPr>
          <p:cNvPr id="32780" name="组合 12"/>
          <p:cNvGrpSpPr/>
          <p:nvPr/>
        </p:nvGrpSpPr>
        <p:grpSpPr>
          <a:xfrm>
            <a:off x="3585821" y="6621085"/>
            <a:ext cx="5611172" cy="448782"/>
            <a:chOff x="4618" y="14826"/>
            <a:chExt cx="12565" cy="1004"/>
          </a:xfrm>
        </p:grpSpPr>
        <p:grpSp>
          <p:nvGrpSpPr>
            <p:cNvPr id="32781" name="组合 11"/>
            <p:cNvGrpSpPr/>
            <p:nvPr/>
          </p:nvGrpSpPr>
          <p:grpSpPr>
            <a:xfrm>
              <a:off x="4618" y="14848"/>
              <a:ext cx="12565" cy="982"/>
              <a:chOff x="4618" y="14848"/>
              <a:chExt cx="12565" cy="982"/>
            </a:xfrm>
          </p:grpSpPr>
          <p:grpSp>
            <p:nvGrpSpPr>
              <p:cNvPr id="32782" name="组合 37"/>
              <p:cNvGrpSpPr/>
              <p:nvPr/>
            </p:nvGrpSpPr>
            <p:grpSpPr>
              <a:xfrm>
                <a:off x="4618" y="14848"/>
                <a:ext cx="12565" cy="982"/>
                <a:chOff x="445453" y="9429101"/>
                <a:chExt cx="7979505" cy="621850"/>
              </a:xfrm>
            </p:grpSpPr>
            <p:sp>
              <p:nvSpPr>
                <p:cNvPr id="32783" name="文本框 4">
                  <a:hlinkClick r:id="rId3" action="ppaction://hlinksldjump"/>
                </p:cNvPr>
                <p:cNvSpPr txBox="1"/>
                <p:nvPr/>
              </p:nvSpPr>
              <p:spPr>
                <a:xfrm>
                  <a:off x="445453" y="9429101"/>
                  <a:ext cx="902155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目录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4" name="文本框 4">
                  <a:hlinkClick r:id="rId4" action="ppaction://hlinksldjump"/>
                </p:cNvPr>
                <p:cNvSpPr txBox="1"/>
                <p:nvPr/>
              </p:nvSpPr>
              <p:spPr>
                <a:xfrm>
                  <a:off x="1295784" y="9429333"/>
                  <a:ext cx="929719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忆知识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5" name="文本框 4">
                  <a:hlinkClick r:id="rId5" action="ppaction://hlinksldjump"/>
                </p:cNvPr>
                <p:cNvSpPr txBox="1"/>
                <p:nvPr/>
              </p:nvSpPr>
              <p:spPr>
                <a:xfrm>
                  <a:off x="2449055" y="9429333"/>
                  <a:ext cx="938609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理教材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6" name="文本框 4">
                  <a:hlinkClick r:id="rId6" action="ppaction://hlinksldjump"/>
                </p:cNvPr>
                <p:cNvSpPr txBox="1"/>
                <p:nvPr/>
              </p:nvSpPr>
              <p:spPr>
                <a:xfrm>
                  <a:off x="3705203" y="9429333"/>
                  <a:ext cx="969727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过考点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7" name="文本框 4">
                  <a:hlinkClick r:id="rId3" action="ppaction://hlinksldjump"/>
                </p:cNvPr>
                <p:cNvSpPr txBox="1"/>
                <p:nvPr/>
              </p:nvSpPr>
              <p:spPr>
                <a:xfrm>
                  <a:off x="7513656" y="9429333"/>
                  <a:ext cx="911302" cy="6216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练真题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</p:grpSp>
          <p:sp>
            <p:nvSpPr>
              <p:cNvPr id="32788" name="文本框 4">
                <a:hlinkClick r:id="rId3" action="ppaction://hlinksldjump"/>
              </p:cNvPr>
              <p:cNvSpPr txBox="1"/>
              <p:nvPr/>
            </p:nvSpPr>
            <p:spPr>
              <a:xfrm>
                <a:off x="11638" y="14850"/>
                <a:ext cx="1527" cy="5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r>
                  <a: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rPr>
                  <a:t>破重难</a:t>
                </a:r>
                <a:r>
                  <a:rPr lang="en-US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rPr>
                  <a:t>|</a:t>
                </a:r>
                <a:endParaRPr lang="zh-CN" altLang="zh-CN" sz="1125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endParaRPr>
              </a:p>
            </p:txBody>
          </p:sp>
        </p:grpSp>
        <p:sp>
          <p:nvSpPr>
            <p:cNvPr id="32789" name="文本框 4">
              <a:hlinkClick r:id="rId3" action="ppaction://hlinksldjump"/>
            </p:cNvPr>
            <p:cNvSpPr txBox="1"/>
            <p:nvPr/>
          </p:nvSpPr>
          <p:spPr>
            <a:xfrm>
              <a:off x="13516" y="14826"/>
              <a:ext cx="1527" cy="5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1125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巧应用</a:t>
              </a:r>
              <a:r>
                <a:rPr lang="en-US" altLang="zh-CN" sz="1125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|</a:t>
              </a:r>
              <a:endParaRPr lang="zh-CN" altLang="zh-CN" sz="1125" b="1" dirty="0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1934101" y="913207"/>
            <a:ext cx="4092147" cy="555323"/>
            <a:chOff x="583458" y="829610"/>
            <a:chExt cx="5818806" cy="789639"/>
          </a:xfrm>
        </p:grpSpPr>
        <p:grpSp>
          <p:nvGrpSpPr>
            <p:cNvPr id="17" name="组合 16"/>
            <p:cNvGrpSpPr/>
            <p:nvPr/>
          </p:nvGrpSpPr>
          <p:grpSpPr>
            <a:xfrm>
              <a:off x="583458" y="829610"/>
              <a:ext cx="5465651" cy="694390"/>
              <a:chOff x="583458" y="806164"/>
              <a:chExt cx="5465651" cy="694390"/>
            </a:xfrm>
          </p:grpSpPr>
          <p:sp>
            <p:nvSpPr>
              <p:cNvPr id="5" name="文本框 15"/>
              <p:cNvSpPr txBox="1"/>
              <p:nvPr/>
            </p:nvSpPr>
            <p:spPr>
              <a:xfrm>
                <a:off x="2540393" y="825012"/>
                <a:ext cx="3508716" cy="622122"/>
              </a:xfrm>
              <a:prstGeom prst="rect">
                <a:avLst/>
              </a:prstGeom>
              <a:noFill/>
            </p:spPr>
            <p:txBody>
              <a:bodyPr vert="horz" wrap="square" rtlCol="0">
                <a:spAutoFit/>
              </a:bodyPr>
              <a:lstStyle/>
              <a:p>
                <a:r>
                  <a:rPr lang="zh-CN" altLang="en-US" sz="2250" b="1" dirty="0" smtClean="0">
                    <a:latin typeface="黑体" panose="02010609060101010101" charset="-122"/>
                    <a:ea typeface="黑体" panose="02010609060101010101" charset="-122"/>
                  </a:rPr>
                  <a:t>尺规作图</a:t>
                </a:r>
                <a:endParaRPr lang="zh-CN" altLang="en-US" sz="2250" b="1" dirty="0"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pic>
            <p:nvPicPr>
              <p:cNvPr id="15" name="图片 14" descr="图片24.png"/>
              <p:cNvPicPr>
                <a:picLocks noChangeAspect="1"/>
              </p:cNvPicPr>
              <p:nvPr/>
            </p:nvPicPr>
            <p:blipFill>
              <a:blip r:embed="rId1" cstate="print"/>
              <a:stretch>
                <a:fillRect/>
              </a:stretch>
            </p:blipFill>
            <p:spPr>
              <a:xfrm>
                <a:off x="583458" y="806164"/>
                <a:ext cx="1881258" cy="694390"/>
              </a:xfrm>
              <a:prstGeom prst="rect">
                <a:avLst/>
              </a:prstGeom>
            </p:spPr>
          </p:pic>
        </p:grpSp>
        <p:pic>
          <p:nvPicPr>
            <p:cNvPr id="19" name="Picture 54" descr="考点"/>
            <p:cNvPicPr/>
            <p:nvPr/>
          </p:nvPicPr>
          <p:blipFill>
            <a:blip r:embed="rId2"/>
            <a:srcRect t="-275000" b="-275000"/>
            <a:stretch>
              <a:fillRect/>
            </a:stretch>
          </p:blipFill>
          <p:spPr>
            <a:xfrm>
              <a:off x="2453950" y="1218302"/>
              <a:ext cx="3948314" cy="400947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21" name="Picture 52" descr="理教材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523777" y="15797"/>
            <a:ext cx="9144670" cy="75917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99"/>
          <p:cNvSpPr txBox="1"/>
          <p:nvPr/>
        </p:nvSpPr>
        <p:spPr>
          <a:xfrm>
            <a:off x="1987395" y="1502178"/>
            <a:ext cx="8217433" cy="1303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5024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048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5072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60032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5056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0080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5104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20128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200000"/>
              </a:lnSpc>
            </a:pPr>
            <a:r>
              <a:rPr lang="en-US" altLang="zh-CN" sz="1970" b="1" dirty="0" smtClean="0">
                <a:latin typeface="+mn-ea"/>
              </a:rPr>
              <a:t>1. </a:t>
            </a:r>
            <a:r>
              <a:rPr lang="en-US" altLang="zh-CN" sz="1970" b="1" dirty="0" smtClean="0">
                <a:latin typeface="+mn-ea"/>
                <a:cs typeface="+mn-ea"/>
              </a:rPr>
              <a:t>定义</a:t>
            </a:r>
            <a:r>
              <a:rPr lang="zh-CN" altLang="en-US" sz="1970" b="1" dirty="0" smtClean="0">
                <a:latin typeface="+mn-ea"/>
              </a:rPr>
              <a:t>：</a:t>
            </a:r>
            <a:r>
              <a:rPr lang="zh-CN" altLang="en-US" sz="1970" dirty="0" smtClean="0">
                <a:latin typeface="+mn-ea"/>
              </a:rPr>
              <a:t>尺规作图是指用</a:t>
            </a:r>
            <a:r>
              <a:rPr lang="en-US" altLang="zh-CN" sz="1970" dirty="0" smtClean="0">
                <a:latin typeface="+mn-ea"/>
              </a:rPr>
              <a:t>________________</a:t>
            </a:r>
            <a:r>
              <a:rPr lang="zh-CN" altLang="en-US" sz="1970" dirty="0" smtClean="0">
                <a:latin typeface="+mn-ea"/>
              </a:rPr>
              <a:t>和</a:t>
            </a:r>
            <a:r>
              <a:rPr lang="en-US" altLang="zh-CN" sz="1970" dirty="0" smtClean="0">
                <a:latin typeface="+mn-ea"/>
              </a:rPr>
              <a:t>__________</a:t>
            </a:r>
            <a:r>
              <a:rPr lang="zh-CN" altLang="en-US" sz="1970" dirty="0" smtClean="0">
                <a:latin typeface="+mn-ea"/>
              </a:rPr>
              <a:t>作图．</a:t>
            </a:r>
            <a:endParaRPr lang="zh-CN" altLang="en-US" sz="1970" dirty="0" smtClean="0">
              <a:latin typeface="+mn-ea"/>
            </a:endParaRPr>
          </a:p>
          <a:p>
            <a:pPr fontAlgn="auto">
              <a:lnSpc>
                <a:spcPct val="200000"/>
              </a:lnSpc>
            </a:pPr>
            <a:r>
              <a:rPr lang="en-US" altLang="zh-CN" sz="1970" b="1" dirty="0" smtClean="0">
                <a:latin typeface="+mn-ea"/>
              </a:rPr>
              <a:t>2. </a:t>
            </a:r>
            <a:r>
              <a:rPr lang="zh-CN" altLang="en-US" sz="1970" b="1" dirty="0" smtClean="0">
                <a:latin typeface="+mn-ea"/>
              </a:rPr>
              <a:t>五种基本作图</a:t>
            </a:r>
            <a:endParaRPr lang="zh-CN" altLang="en-US" sz="1970" b="1" dirty="0" smtClean="0">
              <a:latin typeface="+mn-ea"/>
            </a:endParaRPr>
          </a:p>
        </p:txBody>
      </p:sp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1935997" y="2876927"/>
          <a:ext cx="8293100" cy="2237740"/>
        </p:xfrm>
        <a:graphic>
          <a:graphicData uri="http://schemas.openxmlformats.org/drawingml/2006/table">
            <a:tbl>
              <a:tblPr/>
              <a:tblGrid>
                <a:gridCol w="1292860"/>
                <a:gridCol w="2235835"/>
                <a:gridCol w="4764405"/>
              </a:tblGrid>
              <a:tr h="5651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970" b="0" kern="100" dirty="0" smtClean="0"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/>
                        </a:rPr>
                        <a:t>基本作图</a:t>
                      </a:r>
                      <a:endParaRPr lang="zh-CN" altLang="en-US" sz="1970" b="0" kern="100" dirty="0" smtClean="0"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970" b="0" kern="100" dirty="0"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/>
                        </a:rPr>
                        <a:t>图示</a:t>
                      </a:r>
                      <a:endParaRPr lang="zh-CN" altLang="en-US" sz="1970" b="0" kern="100" dirty="0"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970" b="0" kern="100" dirty="0"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/>
                        </a:rPr>
                        <a:t>作法</a:t>
                      </a:r>
                      <a:endParaRPr lang="zh-CN" altLang="en-US" sz="1970" b="0" kern="100" dirty="0"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259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970" b="0" kern="100" dirty="0">
                          <a:latin typeface="+mn-ea"/>
                          <a:ea typeface="+mn-ea"/>
                          <a:cs typeface="Times New Roman" panose="02020603050405020304"/>
                        </a:rPr>
                        <a:t>(1)</a:t>
                      </a:r>
                      <a:r>
                        <a:rPr lang="zh-CN" altLang="en-US" sz="1970" b="0" kern="100" dirty="0">
                          <a:latin typeface="+mn-ea"/>
                          <a:ea typeface="+mn-ea"/>
                          <a:cs typeface="Times New Roman" panose="02020603050405020304"/>
                        </a:rPr>
                        <a:t>作一条线段等于已知线段</a:t>
                      </a:r>
                      <a:endParaRPr lang="zh-CN" altLang="en-US" sz="1970" b="0" kern="100" dirty="0">
                        <a:latin typeface="+mn-ea"/>
                        <a:ea typeface="+mn-ea"/>
                        <a:cs typeface="Courier New" panose="02070309020205020404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zh-CN" altLang="en-US" sz="1970" b="0" kern="100" dirty="0">
                        <a:latin typeface="+mn-ea"/>
                        <a:ea typeface="+mn-ea"/>
                        <a:cs typeface="Courier New" panose="02070309020205020404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970" b="0" kern="100" dirty="0">
                          <a:latin typeface="+mn-ea"/>
                          <a:ea typeface="+mn-ea"/>
                          <a:cs typeface="Times New Roman" panose="02020603050405020304"/>
                        </a:rPr>
                        <a:t>①先画射线</a:t>
                      </a:r>
                      <a:r>
                        <a:rPr lang="en-US" altLang="zh-CN" sz="1970" b="0" i="1" kern="100" dirty="0">
                          <a:latin typeface="Times New Roman" panose="02020603050405020304" charset="0"/>
                          <a:ea typeface="+mn-ea"/>
                          <a:cs typeface="Times New Roman" panose="02020603050405020304" charset="0"/>
                        </a:rPr>
                        <a:t>AB</a:t>
                      </a:r>
                      <a:r>
                        <a:rPr lang="zh-CN" altLang="en-US" sz="1970" b="0" kern="100" dirty="0">
                          <a:latin typeface="+mn-ea"/>
                          <a:ea typeface="+mn-ea"/>
                          <a:cs typeface="Times New Roman" panose="02020603050405020304"/>
                        </a:rPr>
                        <a:t>；</a:t>
                      </a:r>
                      <a:endParaRPr lang="zh-CN" altLang="en-US" sz="1970" b="0" kern="100" dirty="0">
                        <a:latin typeface="+mn-ea"/>
                        <a:ea typeface="+mn-ea"/>
                        <a:cs typeface="Courier New" panose="02070309020205020404"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970" b="0" kern="100" dirty="0">
                          <a:latin typeface="+mn-ea"/>
                          <a:ea typeface="+mn-ea"/>
                          <a:cs typeface="Times New Roman" panose="02020603050405020304"/>
                        </a:rPr>
                        <a:t>②然后用圆规在射线</a:t>
                      </a:r>
                      <a:r>
                        <a:rPr lang="en-US" altLang="zh-CN" sz="1970" b="0" i="1" kern="100" dirty="0">
                          <a:latin typeface="Times New Roman" panose="02020603050405020304" charset="0"/>
                          <a:ea typeface="+mn-ea"/>
                          <a:cs typeface="Times New Roman" panose="02020603050405020304" charset="0"/>
                        </a:rPr>
                        <a:t>AB</a:t>
                      </a:r>
                      <a:r>
                        <a:rPr lang="zh-CN" altLang="en-US" sz="1970" b="0" kern="100" dirty="0">
                          <a:latin typeface="+mn-ea"/>
                          <a:ea typeface="+mn-ea"/>
                          <a:cs typeface="Times New Roman" panose="02020603050405020304"/>
                        </a:rPr>
                        <a:t>上截取</a:t>
                      </a:r>
                      <a:r>
                        <a:rPr lang="en-US" altLang="zh-CN" sz="1970" b="0" i="1" kern="100" dirty="0">
                          <a:latin typeface="Times New Roman" panose="02020603050405020304" charset="0"/>
                          <a:ea typeface="+mn-ea"/>
                          <a:cs typeface="Times New Roman" panose="02020603050405020304" charset="0"/>
                        </a:rPr>
                        <a:t>AC </a:t>
                      </a:r>
                      <a:r>
                        <a:rPr lang="zh-CN" altLang="en-US" sz="1970" b="0" kern="100" dirty="0">
                          <a:latin typeface="+mn-ea"/>
                          <a:ea typeface="+mn-ea"/>
                          <a:cs typeface="Times New Roman" panose="02020603050405020304"/>
                        </a:rPr>
                        <a:t>＝</a:t>
                      </a:r>
                      <a:r>
                        <a:rPr lang="en-US" altLang="zh-CN" sz="1970" b="0" i="1" kern="100" dirty="0">
                          <a:latin typeface="Times New Roman" panose="02020603050405020304" charset="0"/>
                          <a:ea typeface="+mn-ea"/>
                          <a:cs typeface="Times New Roman" panose="02020603050405020304" charset="0"/>
                        </a:rPr>
                        <a:t>MN</a:t>
                      </a:r>
                      <a:r>
                        <a:rPr lang="zh-CN" altLang="en-US" sz="1970" b="0" kern="100" dirty="0">
                          <a:latin typeface="+mn-ea"/>
                          <a:ea typeface="+mn-ea"/>
                          <a:cs typeface="Times New Roman" panose="02020603050405020304"/>
                        </a:rPr>
                        <a:t>，</a:t>
                      </a:r>
                      <a:endParaRPr lang="zh-CN" altLang="en-US" sz="1970" b="0" kern="1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970" b="0" kern="100" dirty="0">
                          <a:latin typeface="+mn-ea"/>
                          <a:ea typeface="+mn-ea"/>
                          <a:cs typeface="Times New Roman" panose="02020603050405020304"/>
                        </a:rPr>
                        <a:t>  线段</a:t>
                      </a:r>
                      <a:r>
                        <a:rPr lang="en-US" altLang="zh-CN" sz="1970" b="0" i="1" kern="100" dirty="0">
                          <a:latin typeface="Times New Roman" panose="02020603050405020304" charset="0"/>
                          <a:ea typeface="+mn-ea"/>
                          <a:cs typeface="Times New Roman" panose="02020603050405020304" charset="0"/>
                        </a:rPr>
                        <a:t>AC </a:t>
                      </a:r>
                      <a:r>
                        <a:rPr lang="zh-CN" altLang="en-US" sz="1970" b="0" kern="100" dirty="0">
                          <a:latin typeface="+mn-ea"/>
                          <a:ea typeface="+mn-ea"/>
                          <a:cs typeface="Times New Roman" panose="02020603050405020304"/>
                        </a:rPr>
                        <a:t>就是所要作的线段</a:t>
                      </a:r>
                      <a:endParaRPr lang="zh-CN" altLang="en-US" sz="1970" b="0" kern="100" dirty="0">
                        <a:latin typeface="+mn-ea"/>
                        <a:ea typeface="+mn-ea"/>
                        <a:cs typeface="Courier New" panose="02070309020205020404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1" name="图片 10" descr="图片5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5005" y="3782501"/>
            <a:ext cx="844094" cy="352552"/>
          </a:xfrm>
          <a:prstGeom prst="rect">
            <a:avLst/>
          </a:prstGeom>
        </p:spPr>
      </p:pic>
      <p:pic>
        <p:nvPicPr>
          <p:cNvPr id="12" name="图片 11" descr="图片55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3041" y="4426089"/>
            <a:ext cx="1925483" cy="42374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5057944" y="1698758"/>
            <a:ext cx="1709029" cy="3937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1970" b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无刻度的直尺</a:t>
            </a:r>
            <a:endParaRPr lang="zh-CN" altLang="en-US" sz="1970" b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427900" y="1716175"/>
            <a:ext cx="860543" cy="3937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1970" b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圆规</a:t>
            </a:r>
            <a:endParaRPr lang="zh-CN" altLang="en-US" sz="1970" b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  <a:sym typeface="+mn-ea"/>
            </a:endParaRPr>
          </a:p>
        </p:txBody>
      </p:sp>
      <p:grpSp>
        <p:nvGrpSpPr>
          <p:cNvPr id="32780" name="组合 12"/>
          <p:cNvGrpSpPr/>
          <p:nvPr/>
        </p:nvGrpSpPr>
        <p:grpSpPr>
          <a:xfrm>
            <a:off x="3585821" y="6621085"/>
            <a:ext cx="5611172" cy="448782"/>
            <a:chOff x="4618" y="14826"/>
            <a:chExt cx="12565" cy="1004"/>
          </a:xfrm>
        </p:grpSpPr>
        <p:grpSp>
          <p:nvGrpSpPr>
            <p:cNvPr id="32781" name="组合 11"/>
            <p:cNvGrpSpPr/>
            <p:nvPr/>
          </p:nvGrpSpPr>
          <p:grpSpPr>
            <a:xfrm>
              <a:off x="4618" y="14848"/>
              <a:ext cx="12565" cy="982"/>
              <a:chOff x="4618" y="14848"/>
              <a:chExt cx="12565" cy="982"/>
            </a:xfrm>
          </p:grpSpPr>
          <p:grpSp>
            <p:nvGrpSpPr>
              <p:cNvPr id="32782" name="组合 37"/>
              <p:cNvGrpSpPr/>
              <p:nvPr/>
            </p:nvGrpSpPr>
            <p:grpSpPr>
              <a:xfrm>
                <a:off x="4618" y="14848"/>
                <a:ext cx="12565" cy="982"/>
                <a:chOff x="445453" y="9429101"/>
                <a:chExt cx="7979505" cy="621850"/>
              </a:xfrm>
            </p:grpSpPr>
            <p:sp>
              <p:nvSpPr>
                <p:cNvPr id="32783" name="文本框 4">
                  <a:hlinkClick r:id="rId6" action="ppaction://hlinksldjump"/>
                </p:cNvPr>
                <p:cNvSpPr txBox="1"/>
                <p:nvPr/>
              </p:nvSpPr>
              <p:spPr>
                <a:xfrm>
                  <a:off x="445453" y="9429101"/>
                  <a:ext cx="902155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目录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4" name="文本框 4">
                  <a:hlinkClick r:id="rId7" action="ppaction://hlinksldjump"/>
                </p:cNvPr>
                <p:cNvSpPr txBox="1"/>
                <p:nvPr/>
              </p:nvSpPr>
              <p:spPr>
                <a:xfrm>
                  <a:off x="1295784" y="9429333"/>
                  <a:ext cx="929719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忆知识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5" name="文本框 4">
                  <a:hlinkClick r:id="rId8" action="ppaction://hlinksldjump"/>
                </p:cNvPr>
                <p:cNvSpPr txBox="1"/>
                <p:nvPr/>
              </p:nvSpPr>
              <p:spPr>
                <a:xfrm>
                  <a:off x="2449055" y="9429333"/>
                  <a:ext cx="938609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理教材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6" name="文本框 4">
                  <a:hlinkClick r:id="rId9" action="ppaction://hlinksldjump"/>
                </p:cNvPr>
                <p:cNvSpPr txBox="1"/>
                <p:nvPr/>
              </p:nvSpPr>
              <p:spPr>
                <a:xfrm>
                  <a:off x="3705203" y="9429333"/>
                  <a:ext cx="969727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过考点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7" name="文本框 4">
                  <a:hlinkClick r:id="rId6" action="ppaction://hlinksldjump"/>
                </p:cNvPr>
                <p:cNvSpPr txBox="1"/>
                <p:nvPr/>
              </p:nvSpPr>
              <p:spPr>
                <a:xfrm>
                  <a:off x="7513656" y="9429333"/>
                  <a:ext cx="911302" cy="6216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练真题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</p:grpSp>
          <p:sp>
            <p:nvSpPr>
              <p:cNvPr id="32788" name="文本框 4">
                <a:hlinkClick r:id="rId6" action="ppaction://hlinksldjump"/>
              </p:cNvPr>
              <p:cNvSpPr txBox="1"/>
              <p:nvPr/>
            </p:nvSpPr>
            <p:spPr>
              <a:xfrm>
                <a:off x="11638" y="14850"/>
                <a:ext cx="1527" cy="5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r>
                  <a: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rPr>
                  <a:t>破重难</a:t>
                </a:r>
                <a:r>
                  <a:rPr lang="en-US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rPr>
                  <a:t>|</a:t>
                </a:r>
                <a:endParaRPr lang="zh-CN" altLang="zh-CN" sz="1125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endParaRPr>
              </a:p>
            </p:txBody>
          </p:sp>
        </p:grpSp>
        <p:sp>
          <p:nvSpPr>
            <p:cNvPr id="32789" name="文本框 4">
              <a:hlinkClick r:id="rId6" action="ppaction://hlinksldjump"/>
            </p:cNvPr>
            <p:cNvSpPr txBox="1"/>
            <p:nvPr/>
          </p:nvSpPr>
          <p:spPr>
            <a:xfrm>
              <a:off x="13516" y="14826"/>
              <a:ext cx="1527" cy="5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1125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巧应用</a:t>
              </a:r>
              <a:r>
                <a:rPr lang="en-US" altLang="zh-CN" sz="1125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|</a:t>
              </a:r>
              <a:endParaRPr lang="zh-CN" altLang="zh-CN" sz="1125" b="1" dirty="0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52" descr="理教材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1523777" y="0"/>
            <a:ext cx="9144670" cy="759172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935962" y="1034260"/>
          <a:ext cx="8293100" cy="5914390"/>
        </p:xfrm>
        <a:graphic>
          <a:graphicData uri="http://schemas.openxmlformats.org/drawingml/2006/table">
            <a:tbl>
              <a:tblPr/>
              <a:tblGrid>
                <a:gridCol w="1186815"/>
                <a:gridCol w="2473325"/>
                <a:gridCol w="4632960"/>
              </a:tblGrid>
              <a:tr h="56261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 smtClean="0"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/>
                        </a:rPr>
                        <a:t>基本作图</a:t>
                      </a:r>
                      <a:endParaRPr lang="zh-CN" altLang="en-US" sz="1830" b="0" kern="100" dirty="0" smtClean="0"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/>
                        </a:rPr>
                        <a:t>图示</a:t>
                      </a:r>
                      <a:endParaRPr lang="zh-CN" altLang="en-US" sz="1830" b="0" kern="100" dirty="0"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/>
                        </a:rPr>
                        <a:t>作法</a:t>
                      </a:r>
                      <a:endParaRPr lang="zh-CN" altLang="en-US" sz="1830" b="0" kern="100" dirty="0"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4700">
                <a:tc>
                  <a:txBody>
                    <a:bodyPr/>
                    <a:lstStyle/>
                    <a:p>
                      <a:pPr marL="0" marR="0" indent="0" algn="l" defTabSz="1300480" rtl="0" eaLnBrk="1" fontAlgn="auto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830" b="0" kern="100" dirty="0" smtClean="0">
                          <a:latin typeface="+mn-ea"/>
                          <a:cs typeface="+mn-ea"/>
                        </a:rPr>
                        <a:t>(2)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作一个角等于已知角</a:t>
                      </a:r>
                      <a:endParaRPr lang="zh-CN" altLang="en-US" sz="1830" b="0" kern="100" dirty="0" smtClean="0">
                        <a:latin typeface="+mn-ea"/>
                        <a:cs typeface="+mn-ea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zh-CN" altLang="en-US" sz="1830" b="1" kern="100" dirty="0">
                        <a:latin typeface="+mn-ea"/>
                        <a:cs typeface="Courier New" panose="02070309020205020404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 fontAlgn="auto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①作射线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O′A′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；</a:t>
                      </a:r>
                      <a:endParaRPr lang="zh-CN" altLang="en-US" sz="1830" b="0" kern="100" dirty="0" smtClean="0">
                        <a:latin typeface="+mn-ea"/>
                        <a:cs typeface="+mn-ea"/>
                      </a:endParaRPr>
                    </a:p>
                    <a:p>
                      <a:pPr marL="0" marR="0" algn="l" fontAlgn="auto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②以点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O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为圆心，以任意长为半径作弧，交</a:t>
                      </a:r>
                      <a:endParaRPr lang="zh-CN" altLang="en-US" sz="1830" b="0" kern="100" dirty="0" smtClean="0">
                        <a:latin typeface="+mn-ea"/>
                        <a:cs typeface="+mn-ea"/>
                      </a:endParaRPr>
                    </a:p>
                    <a:p>
                      <a:pPr marL="0" marR="0" algn="l" fontAlgn="auto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  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OA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于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C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，交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OB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于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D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；</a:t>
                      </a:r>
                      <a:endParaRPr lang="zh-CN" altLang="en-US" sz="1830" b="0" kern="100" dirty="0" smtClean="0">
                        <a:latin typeface="+mn-ea"/>
                        <a:cs typeface="+mn-ea"/>
                      </a:endParaRPr>
                    </a:p>
                    <a:p>
                      <a:pPr marL="0" marR="0" algn="l" fontAlgn="auto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③以点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O′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为圆心，以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OC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长为半径作弧，交</a:t>
                      </a:r>
                      <a:endParaRPr lang="zh-CN" altLang="en-US" sz="1830" b="0" kern="100" dirty="0" smtClean="0">
                        <a:latin typeface="+mn-ea"/>
                        <a:cs typeface="+mn-ea"/>
                      </a:endParaRPr>
                    </a:p>
                    <a:p>
                      <a:pPr marL="0" marR="0" algn="l" fontAlgn="auto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  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O′A′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于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C′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；</a:t>
                      </a:r>
                      <a:endParaRPr lang="zh-CN" altLang="en-US" sz="1830" b="0" kern="100" dirty="0" smtClean="0">
                        <a:latin typeface="+mn-ea"/>
                        <a:cs typeface="+mn-ea"/>
                      </a:endParaRPr>
                    </a:p>
                    <a:p>
                      <a:pPr marL="0" marR="0" algn="l" fontAlgn="auto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④以点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C′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为圆心，以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CD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长为半径作弧，交前</a:t>
                      </a:r>
                      <a:endParaRPr lang="zh-CN" altLang="en-US" sz="1830" b="0" kern="100" dirty="0" smtClean="0">
                        <a:latin typeface="+mn-ea"/>
                        <a:cs typeface="+mn-ea"/>
                      </a:endParaRPr>
                    </a:p>
                    <a:p>
                      <a:pPr marL="0" marR="0" algn="l" fontAlgn="auto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  弧于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D′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；</a:t>
                      </a:r>
                      <a:endParaRPr lang="zh-CN" altLang="en-US" sz="1830" b="0" kern="100" dirty="0" smtClean="0">
                        <a:latin typeface="+mn-ea"/>
                        <a:cs typeface="+mn-ea"/>
                      </a:endParaRPr>
                    </a:p>
                    <a:p>
                      <a:pPr marL="0" marR="0" algn="l" fontAlgn="auto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⑤经过点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D′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作射线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O′B′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，∠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A′O′B′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就是所求</a:t>
                      </a:r>
                      <a:endParaRPr lang="zh-CN" altLang="en-US" sz="1830" b="0" kern="100" dirty="0" smtClean="0">
                        <a:latin typeface="+mn-ea"/>
                        <a:cs typeface="+mn-ea"/>
                      </a:endParaRPr>
                    </a:p>
                    <a:p>
                      <a:pPr marL="0" marR="0" algn="l" fontAlgn="auto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  的角</a:t>
                      </a:r>
                      <a:endParaRPr lang="zh-CN" altLang="en-US" sz="1830" b="0" kern="100" dirty="0" smtClean="0">
                        <a:latin typeface="+mn-ea"/>
                        <a:cs typeface="+mn-ea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708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830" b="0" kern="100" dirty="0">
                          <a:latin typeface="+mn-ea"/>
                          <a:cs typeface="+mn-ea"/>
                        </a:rPr>
                        <a:t>(3)</a:t>
                      </a:r>
                      <a:r>
                        <a:rPr lang="zh-CN" altLang="en-US" sz="1830" b="0" kern="100" dirty="0">
                          <a:latin typeface="+mn-ea"/>
                          <a:cs typeface="+mn-ea"/>
                        </a:rPr>
                        <a:t>作线段的垂直平分线</a:t>
                      </a:r>
                      <a:endParaRPr lang="zh-CN" altLang="en-US" sz="1830" b="0" kern="100" dirty="0">
                        <a:latin typeface="+mn-ea"/>
                        <a:cs typeface="+mn-ea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>
                          <a:latin typeface="+mn-ea"/>
                          <a:cs typeface="Times New Roman" panose="02020603050405020304"/>
                        </a:rPr>
                        <a:t>　</a:t>
                      </a:r>
                      <a:endParaRPr lang="zh-CN" altLang="en-US" sz="1830" b="0" kern="100" dirty="0">
                        <a:latin typeface="+mn-ea"/>
                        <a:cs typeface="Times New Roman" panose="02020603050405020304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>
                          <a:latin typeface="+mn-ea"/>
                          <a:cs typeface="+mn-ea"/>
                        </a:rPr>
                        <a:t>①分别以点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A</a:t>
                      </a:r>
                      <a:r>
                        <a:rPr lang="zh-CN" altLang="en-US" sz="1830" b="0" kern="100" dirty="0">
                          <a:latin typeface="+mn-ea"/>
                          <a:cs typeface="+mn-ea"/>
                        </a:rPr>
                        <a:t>和点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B</a:t>
                      </a:r>
                      <a:r>
                        <a:rPr lang="zh-CN" altLang="en-US" sz="1830" b="0" kern="100" dirty="0">
                          <a:latin typeface="+mn-ea"/>
                          <a:cs typeface="+mn-ea"/>
                        </a:rPr>
                        <a:t>为圆心，大于   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AB</a:t>
                      </a:r>
                      <a:r>
                        <a:rPr lang="zh-CN" altLang="en-US" sz="1830" b="0" kern="100" dirty="0">
                          <a:latin typeface="+mn-ea"/>
                          <a:cs typeface="+mn-ea"/>
                        </a:rPr>
                        <a:t>的  </a:t>
                      </a:r>
                      <a:endParaRPr lang="zh-CN" altLang="en-US" sz="1830" b="0" kern="100" dirty="0">
                        <a:latin typeface="+mn-ea"/>
                        <a:cs typeface="+mn-ea"/>
                      </a:endParaRPr>
                    </a:p>
                    <a:p>
                      <a:pPr marL="0" marR="0" algn="l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>
                          <a:latin typeface="+mn-ea"/>
                          <a:cs typeface="+mn-ea"/>
                        </a:rPr>
                        <a:t>  长为半径作弧，两弧相交于点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C</a:t>
                      </a:r>
                      <a:r>
                        <a:rPr lang="zh-CN" altLang="en-US" sz="1830" b="0" kern="100" dirty="0">
                          <a:latin typeface="+mn-ea"/>
                          <a:cs typeface="+mn-ea"/>
                        </a:rPr>
                        <a:t>和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D</a:t>
                      </a:r>
                      <a:r>
                        <a:rPr lang="zh-CN" altLang="en-US" sz="1830" b="0" kern="100" dirty="0">
                          <a:latin typeface="+mn-ea"/>
                          <a:cs typeface="+mn-ea"/>
                        </a:rPr>
                        <a:t>；</a:t>
                      </a:r>
                      <a:endParaRPr lang="zh-CN" altLang="en-US" sz="1830" b="0" kern="100" dirty="0">
                        <a:latin typeface="+mn-ea"/>
                        <a:cs typeface="+mn-ea"/>
                      </a:endParaRPr>
                    </a:p>
                    <a:p>
                      <a:pPr marL="0" marR="0" algn="l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>
                          <a:latin typeface="+mn-ea"/>
                          <a:cs typeface="+mn-ea"/>
                        </a:rPr>
                        <a:t>②作直线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CD</a:t>
                      </a:r>
                      <a:r>
                        <a:rPr lang="zh-CN" altLang="en-US" sz="1830" b="0" kern="100" dirty="0">
                          <a:latin typeface="+mn-ea"/>
                          <a:cs typeface="+mn-ea"/>
                        </a:rPr>
                        <a:t>，直线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CD</a:t>
                      </a:r>
                      <a:r>
                        <a:rPr lang="zh-CN" altLang="en-US" sz="1830" b="0" kern="100" dirty="0">
                          <a:latin typeface="+mn-ea"/>
                          <a:cs typeface="+mn-ea"/>
                        </a:rPr>
                        <a:t>就是线段</a:t>
                      </a:r>
                      <a:r>
                        <a:rPr lang="en-US" altLang="zh-CN" sz="1830" b="0" kern="100" dirty="0">
                          <a:latin typeface="+mn-ea"/>
                          <a:cs typeface="+mn-ea"/>
                        </a:rPr>
                        <a:t>AB</a:t>
                      </a:r>
                      <a:r>
                        <a:rPr lang="zh-CN" altLang="en-US" sz="1830" b="0" kern="100" dirty="0">
                          <a:latin typeface="+mn-ea"/>
                          <a:cs typeface="+mn-ea"/>
                        </a:rPr>
                        <a:t>的垂直平</a:t>
                      </a:r>
                      <a:endParaRPr lang="zh-CN" altLang="en-US" sz="1830" b="0" kern="100" dirty="0">
                        <a:latin typeface="+mn-ea"/>
                        <a:cs typeface="+mn-ea"/>
                      </a:endParaRPr>
                    </a:p>
                    <a:p>
                      <a:pPr marL="0" marR="0" algn="l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>
                          <a:latin typeface="+mn-ea"/>
                          <a:cs typeface="+mn-ea"/>
                        </a:rPr>
                        <a:t>  分线</a:t>
                      </a:r>
                      <a:endParaRPr lang="zh-CN" altLang="en-US" sz="1830" b="0" kern="100" dirty="0">
                        <a:latin typeface="+mn-ea"/>
                        <a:cs typeface="+mn-ea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7" name="图片 16" descr="图片5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1423" y="5579127"/>
            <a:ext cx="797382" cy="302079"/>
          </a:xfrm>
          <a:prstGeom prst="rect">
            <a:avLst/>
          </a:prstGeom>
        </p:spPr>
      </p:pic>
      <p:pic>
        <p:nvPicPr>
          <p:cNvPr id="19" name="图片 18" descr="图片5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9034" y="4915668"/>
            <a:ext cx="815790" cy="1428284"/>
          </a:xfrm>
          <a:prstGeom prst="rect">
            <a:avLst/>
          </a:prstGeom>
        </p:spPr>
      </p:pic>
      <p:sp>
        <p:nvSpPr>
          <p:cNvPr id="21" name="文本框 1"/>
          <p:cNvSpPr txBox="1"/>
          <p:nvPr/>
        </p:nvSpPr>
        <p:spPr>
          <a:xfrm>
            <a:off x="9244373" y="673319"/>
            <a:ext cx="628773" cy="696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5024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048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5072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60032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5056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0080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5104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20128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sz="197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续表</a:t>
            </a:r>
            <a:endParaRPr lang="zh-CN" altLang="en-US" sz="1970" b="1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  <a:sym typeface="+mn-ea"/>
            </a:endParaRPr>
          </a:p>
        </p:txBody>
      </p:sp>
      <p:pic>
        <p:nvPicPr>
          <p:cNvPr id="22" name="图片 21" descr="图片5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5095" y="1628184"/>
            <a:ext cx="1468319" cy="1354447"/>
          </a:xfrm>
          <a:prstGeom prst="rect">
            <a:avLst/>
          </a:prstGeom>
        </p:spPr>
      </p:pic>
      <p:pic>
        <p:nvPicPr>
          <p:cNvPr id="23" name="图片 22" descr="图片57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6646" y="3202744"/>
            <a:ext cx="1552222" cy="1321485"/>
          </a:xfrm>
          <a:prstGeom prst="rect">
            <a:avLst/>
          </a:prstGeom>
        </p:spPr>
      </p:pic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9078875" y="4822080"/>
          <a:ext cx="212568" cy="5501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6" imgW="152400" imgH="393700" progId="Equation.KSEE3">
                  <p:embed/>
                </p:oleObj>
              </mc:Choice>
              <mc:Fallback>
                <p:oleObj name="" r:id="rId6" imgW="152400" imgH="3937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078875" y="4822080"/>
                        <a:ext cx="212568" cy="5501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2780" name="组合 12"/>
          <p:cNvGrpSpPr/>
          <p:nvPr/>
        </p:nvGrpSpPr>
        <p:grpSpPr>
          <a:xfrm>
            <a:off x="3585821" y="6621085"/>
            <a:ext cx="5611172" cy="448782"/>
            <a:chOff x="4618" y="14826"/>
            <a:chExt cx="12565" cy="1004"/>
          </a:xfrm>
        </p:grpSpPr>
        <p:grpSp>
          <p:nvGrpSpPr>
            <p:cNvPr id="32781" name="组合 11"/>
            <p:cNvGrpSpPr/>
            <p:nvPr/>
          </p:nvGrpSpPr>
          <p:grpSpPr>
            <a:xfrm>
              <a:off x="4618" y="14848"/>
              <a:ext cx="12565" cy="982"/>
              <a:chOff x="4618" y="14848"/>
              <a:chExt cx="12565" cy="982"/>
            </a:xfrm>
          </p:grpSpPr>
          <p:grpSp>
            <p:nvGrpSpPr>
              <p:cNvPr id="32782" name="组合 37"/>
              <p:cNvGrpSpPr/>
              <p:nvPr/>
            </p:nvGrpSpPr>
            <p:grpSpPr>
              <a:xfrm>
                <a:off x="4618" y="14848"/>
                <a:ext cx="12565" cy="982"/>
                <a:chOff x="445453" y="9429101"/>
                <a:chExt cx="7979505" cy="621850"/>
              </a:xfrm>
            </p:grpSpPr>
            <p:sp>
              <p:nvSpPr>
                <p:cNvPr id="32783" name="文本框 4">
                  <a:hlinkClick r:id="rId8" action="ppaction://hlinksldjump"/>
                </p:cNvPr>
                <p:cNvSpPr txBox="1"/>
                <p:nvPr/>
              </p:nvSpPr>
              <p:spPr>
                <a:xfrm>
                  <a:off x="445453" y="9429101"/>
                  <a:ext cx="902155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目录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4" name="文本框 4">
                  <a:hlinkClick r:id="rId9" action="ppaction://hlinksldjump"/>
                </p:cNvPr>
                <p:cNvSpPr txBox="1"/>
                <p:nvPr/>
              </p:nvSpPr>
              <p:spPr>
                <a:xfrm>
                  <a:off x="1295784" y="9429333"/>
                  <a:ext cx="929719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忆知识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5" name="文本框 4">
                  <a:hlinkClick r:id="rId10" action="ppaction://hlinksldjump"/>
                </p:cNvPr>
                <p:cNvSpPr txBox="1"/>
                <p:nvPr/>
              </p:nvSpPr>
              <p:spPr>
                <a:xfrm>
                  <a:off x="2449055" y="9429333"/>
                  <a:ext cx="938609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理教材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6" name="文本框 4">
                  <a:hlinkClick r:id="rId11" action="ppaction://hlinksldjump"/>
                </p:cNvPr>
                <p:cNvSpPr txBox="1"/>
                <p:nvPr/>
              </p:nvSpPr>
              <p:spPr>
                <a:xfrm>
                  <a:off x="3705203" y="9429333"/>
                  <a:ext cx="969727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过考点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7" name="文本框 4">
                  <a:hlinkClick r:id="rId8" action="ppaction://hlinksldjump"/>
                </p:cNvPr>
                <p:cNvSpPr txBox="1"/>
                <p:nvPr/>
              </p:nvSpPr>
              <p:spPr>
                <a:xfrm>
                  <a:off x="7513656" y="9429333"/>
                  <a:ext cx="911302" cy="6216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练真题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</p:grpSp>
          <p:sp>
            <p:nvSpPr>
              <p:cNvPr id="32788" name="文本框 4">
                <a:hlinkClick r:id="rId8" action="ppaction://hlinksldjump"/>
              </p:cNvPr>
              <p:cNvSpPr txBox="1"/>
              <p:nvPr/>
            </p:nvSpPr>
            <p:spPr>
              <a:xfrm>
                <a:off x="11638" y="14850"/>
                <a:ext cx="1527" cy="5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r>
                  <a: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rPr>
                  <a:t>破重难</a:t>
                </a:r>
                <a:r>
                  <a:rPr lang="en-US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rPr>
                  <a:t>|</a:t>
                </a:r>
                <a:endParaRPr lang="zh-CN" altLang="zh-CN" sz="1125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endParaRPr>
              </a:p>
            </p:txBody>
          </p:sp>
        </p:grpSp>
        <p:sp>
          <p:nvSpPr>
            <p:cNvPr id="32789" name="文本框 4">
              <a:hlinkClick r:id="rId8" action="ppaction://hlinksldjump"/>
            </p:cNvPr>
            <p:cNvSpPr txBox="1"/>
            <p:nvPr/>
          </p:nvSpPr>
          <p:spPr>
            <a:xfrm>
              <a:off x="13516" y="14826"/>
              <a:ext cx="1527" cy="5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1125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巧应用</a:t>
              </a:r>
              <a:r>
                <a:rPr lang="en-US" altLang="zh-CN" sz="1125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|</a:t>
              </a:r>
              <a:endParaRPr lang="zh-CN" altLang="zh-CN" sz="1125" b="1" dirty="0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52" descr="理教材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1523777" y="0"/>
            <a:ext cx="9144670" cy="759172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1935997" y="1133143"/>
          <a:ext cx="8293735" cy="5267960"/>
        </p:xfrm>
        <a:graphic>
          <a:graphicData uri="http://schemas.openxmlformats.org/drawingml/2006/table">
            <a:tbl>
              <a:tblPr/>
              <a:tblGrid>
                <a:gridCol w="1038860"/>
                <a:gridCol w="3148965"/>
                <a:gridCol w="4105910"/>
              </a:tblGrid>
              <a:tr h="4749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 smtClean="0"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/>
                        </a:rPr>
                        <a:t>基本作图</a:t>
                      </a:r>
                      <a:endParaRPr lang="zh-CN" altLang="en-US" sz="1830" b="1" kern="100" dirty="0">
                        <a:latin typeface="黑体" panose="02010609060101010101" charset="-122"/>
                        <a:ea typeface="黑体" panose="02010609060101010101" charset="-122"/>
                        <a:cs typeface="Courier New" panose="02070309020205020404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/>
                        </a:rPr>
                        <a:t>图示</a:t>
                      </a:r>
                      <a:endParaRPr lang="zh-CN" altLang="en-US" sz="1830" b="1" kern="100" dirty="0">
                        <a:latin typeface="黑体" panose="02010609060101010101" charset="-122"/>
                        <a:ea typeface="黑体" panose="02010609060101010101" charset="-122"/>
                        <a:cs typeface="Courier New" panose="02070309020205020404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/>
                        </a:rPr>
                        <a:t>作法</a:t>
                      </a:r>
                      <a:endParaRPr lang="zh-CN" altLang="en-US" sz="1830" b="1" kern="100" dirty="0">
                        <a:latin typeface="黑体" panose="02010609060101010101" charset="-122"/>
                        <a:ea typeface="黑体" panose="02010609060101010101" charset="-122"/>
                        <a:cs typeface="Courier New" panose="02070309020205020404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490">
                <a:tc rowSpan="2">
                  <a:txBody>
                    <a:bodyPr/>
                    <a:lstStyle/>
                    <a:p>
                      <a:pPr marL="0" marR="0" algn="l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830" b="0" kern="100" dirty="0">
                          <a:latin typeface="+mn-ea"/>
                          <a:cs typeface="+mn-ea"/>
                        </a:rPr>
                        <a:t>(4)</a:t>
                      </a:r>
                      <a:r>
                        <a:rPr lang="zh-CN" altLang="en-US" sz="1830" b="0" kern="100" dirty="0">
                          <a:latin typeface="+mn-ea"/>
                          <a:cs typeface="+mn-ea"/>
                        </a:rPr>
                        <a:t>经过一点作已知直线的垂线</a:t>
                      </a:r>
                      <a:endParaRPr lang="zh-CN" altLang="en-US" sz="1830" b="0" kern="100" dirty="0">
                        <a:latin typeface="+mn-ea"/>
                        <a:cs typeface="+mn-ea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zh-CN" sz="1830" b="0" kern="100" dirty="0" smtClean="0">
                        <a:latin typeface="+mn-ea"/>
                        <a:cs typeface="+mn-ea"/>
                      </a:endParaRPr>
                    </a:p>
                    <a:p>
                      <a:pPr marL="0" marR="0" algn="l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zh-CN" sz="1830" b="0" kern="100" dirty="0" smtClean="0">
                        <a:latin typeface="+mn-ea"/>
                        <a:cs typeface="+mn-ea"/>
                      </a:endParaRPr>
                    </a:p>
                    <a:p>
                      <a:pPr marL="0" marR="0" algn="l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zh-CN" sz="1830" b="0" kern="100" dirty="0" smtClean="0">
                        <a:latin typeface="+mn-ea"/>
                        <a:cs typeface="+mn-ea"/>
                      </a:endParaRPr>
                    </a:p>
                    <a:p>
                      <a:pPr marL="0" marR="0" algn="l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zh-CN" sz="1830" b="0" kern="100" dirty="0" smtClean="0">
                        <a:latin typeface="+mn-ea"/>
                        <a:cs typeface="+mn-ea"/>
                      </a:endParaRPr>
                    </a:p>
                    <a:p>
                      <a:pPr marL="0" marR="0" algn="l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1830" b="0" kern="100" dirty="0" smtClean="0">
                          <a:latin typeface="+mn-ea"/>
                          <a:cs typeface="+mn-ea"/>
                        </a:rPr>
                        <a:t>a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．经过已知直线上的一点作这条直线的垂线</a:t>
                      </a:r>
                      <a:endParaRPr lang="zh-CN" altLang="en-US" sz="1830" b="0" kern="100" dirty="0">
                        <a:latin typeface="+mn-ea"/>
                        <a:cs typeface="+mn-ea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300480" rtl="0" eaLnBrk="1" fontAlgn="auto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作平角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ACB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的平分线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CF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，直线</a:t>
                      </a:r>
                      <a:r>
                        <a:rPr lang="en-US" altLang="zh-CN" sz="1830" b="0" i="1" kern="10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CF</a:t>
                      </a:r>
                      <a:r>
                        <a:rPr lang="zh-CN" altLang="en-US" sz="1830" b="0" kern="100" dirty="0" smtClean="0">
                          <a:latin typeface="+mn-ea"/>
                          <a:cs typeface="+mn-ea"/>
                        </a:rPr>
                        <a:t>就是所求的垂线</a:t>
                      </a:r>
                      <a:endParaRPr lang="zh-CN" altLang="en-US" sz="1830" b="0" kern="100" dirty="0" smtClean="0">
                        <a:latin typeface="+mn-ea"/>
                        <a:cs typeface="+mn-ea"/>
                      </a:endParaRPr>
                    </a:p>
                    <a:p>
                      <a:pPr marL="0" marR="0" algn="l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zh-CN" altLang="en-US" sz="1830" b="0" kern="100" dirty="0">
                        <a:latin typeface="+mn-ea"/>
                        <a:cs typeface="+mn-ea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490">
                <a:tc vMerge="1">
                  <a:tcPr marL="60515" marR="60515" marT="40343" marB="4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300480" rtl="0" eaLnBrk="1" fontAlgn="auto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en-US" altLang="zh-CN" sz="1830" b="0" i="1" kern="1200" dirty="0" smtClean="0">
                        <a:solidFill>
                          <a:schemeClr val="tx1"/>
                        </a:solidFill>
                        <a:latin typeface="+mn-ea"/>
                        <a:cs typeface="+mn-ea"/>
                      </a:endParaRPr>
                    </a:p>
                    <a:p>
                      <a:pPr marL="0" marR="0" indent="0" algn="l" defTabSz="1300480" rtl="0" eaLnBrk="1" fontAlgn="auto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en-US" altLang="zh-CN" sz="1830" b="0" i="1" kern="1200" dirty="0" smtClean="0">
                        <a:solidFill>
                          <a:schemeClr val="tx1"/>
                        </a:solidFill>
                        <a:latin typeface="+mn-ea"/>
                        <a:cs typeface="+mn-ea"/>
                      </a:endParaRPr>
                    </a:p>
                    <a:p>
                      <a:pPr marL="0" marR="0" indent="0" algn="l" defTabSz="1300480" rtl="0" eaLnBrk="1" fontAlgn="auto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en-US" altLang="zh-CN" sz="1830" b="0" i="1" kern="1200" dirty="0" smtClean="0">
                        <a:solidFill>
                          <a:schemeClr val="tx1"/>
                        </a:solidFill>
                        <a:latin typeface="+mn-ea"/>
                        <a:cs typeface="+mn-ea"/>
                      </a:endParaRPr>
                    </a:p>
                    <a:p>
                      <a:pPr marL="0" marR="0" indent="0" algn="l" defTabSz="1300480" rtl="0" eaLnBrk="1" fontAlgn="auto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en-US" altLang="zh-CN" sz="1830" b="0" i="1" kern="1200" dirty="0" smtClean="0">
                        <a:solidFill>
                          <a:schemeClr val="tx1"/>
                        </a:solidFill>
                        <a:latin typeface="+mn-ea"/>
                        <a:cs typeface="+mn-ea"/>
                      </a:endParaRPr>
                    </a:p>
                    <a:p>
                      <a:pPr marL="0" marR="0" indent="0" algn="l" defTabSz="1300480" rtl="0" eaLnBrk="1" fontAlgn="auto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830" b="0" i="1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b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．经过已知直线外一点作这条直线的垂线直线的垂线</a:t>
                      </a:r>
                      <a:endParaRPr lang="zh-CN" altLang="en-US" sz="1830" b="0" kern="1200" dirty="0" smtClean="0">
                        <a:solidFill>
                          <a:schemeClr val="tx1"/>
                        </a:solidFill>
                        <a:latin typeface="+mn-ea"/>
                        <a:cs typeface="+mn-ea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40000"/>
                        </a:lnSpc>
                      </a:pP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①任意取一点</a:t>
                      </a:r>
                      <a:r>
                        <a:rPr lang="en-US" altLang="zh-CN" sz="1830" b="0" i="1" kern="1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K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，使</a:t>
                      </a:r>
                      <a:r>
                        <a:rPr lang="en-US" altLang="zh-CN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K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和</a:t>
                      </a:r>
                      <a:r>
                        <a:rPr lang="en-US" altLang="zh-CN" sz="1830" b="0" i="1" kern="1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C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在</a:t>
                      </a:r>
                      <a:r>
                        <a:rPr lang="en-US" altLang="zh-CN" sz="1830" b="0" i="1" kern="1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AB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的两旁；</a:t>
                      </a:r>
                      <a:endParaRPr lang="zh-CN" altLang="en-US" sz="1830" b="0" kern="1200" dirty="0" smtClean="0">
                        <a:solidFill>
                          <a:schemeClr val="tx1"/>
                        </a:solidFill>
                        <a:latin typeface="+mn-ea"/>
                        <a:cs typeface="+mn-ea"/>
                      </a:endParaRPr>
                    </a:p>
                    <a:p>
                      <a:pPr>
                        <a:lnSpc>
                          <a:spcPct val="140000"/>
                        </a:lnSpc>
                      </a:pP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②以点</a:t>
                      </a:r>
                      <a:r>
                        <a:rPr lang="en-US" altLang="zh-CN" sz="1830" b="0" i="1" kern="1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C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为圆心，</a:t>
                      </a:r>
                      <a:r>
                        <a:rPr lang="en-US" altLang="zh-CN" sz="1830" b="0" i="1" kern="1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CK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长为半径作弧，交</a:t>
                      </a:r>
                      <a:endParaRPr lang="zh-CN" altLang="en-US" sz="1830" b="0" kern="1200" dirty="0" smtClean="0">
                        <a:solidFill>
                          <a:schemeClr val="tx1"/>
                        </a:solidFill>
                        <a:latin typeface="+mn-ea"/>
                        <a:cs typeface="+mn-ea"/>
                      </a:endParaRPr>
                    </a:p>
                    <a:p>
                      <a:pPr>
                        <a:lnSpc>
                          <a:spcPct val="140000"/>
                        </a:lnSpc>
                      </a:pP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  </a:t>
                      </a:r>
                      <a:r>
                        <a:rPr lang="en-US" altLang="zh-CN" sz="1830" b="0" i="1" kern="1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AB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于点</a:t>
                      </a:r>
                      <a:r>
                        <a:rPr lang="en-US" altLang="zh-CN" sz="1830" b="0" i="1" kern="1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D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和点</a:t>
                      </a:r>
                      <a:r>
                        <a:rPr lang="en-US" altLang="zh-CN" sz="1830" b="0" i="1" kern="1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E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；</a:t>
                      </a:r>
                      <a:endParaRPr lang="zh-CN" altLang="en-US" sz="1830" b="0" kern="1200" dirty="0" smtClean="0">
                        <a:solidFill>
                          <a:schemeClr val="tx1"/>
                        </a:solidFill>
                        <a:latin typeface="+mn-ea"/>
                        <a:cs typeface="+mn-ea"/>
                      </a:endParaRPr>
                    </a:p>
                    <a:p>
                      <a:pPr>
                        <a:lnSpc>
                          <a:spcPct val="140000"/>
                        </a:lnSpc>
                      </a:pP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③分别以点</a:t>
                      </a:r>
                      <a:r>
                        <a:rPr lang="en-US" altLang="zh-CN" sz="1830" b="0" i="1" kern="1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D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和点</a:t>
                      </a:r>
                      <a:r>
                        <a:rPr lang="en-US" altLang="zh-CN" sz="1830" b="0" i="1" kern="1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E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为圆心，大于  </a:t>
                      </a:r>
                      <a:r>
                        <a:rPr lang="en-US" altLang="zh-CN" sz="1830" b="0" i="1" kern="1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DE</a:t>
                      </a:r>
                      <a:endParaRPr lang="en-US" altLang="zh-CN" sz="1830" b="0" kern="100" dirty="0" smtClean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>
                        <a:lnSpc>
                          <a:spcPct val="140000"/>
                        </a:lnSpc>
                      </a:pP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  的长为半径作弧，两弧交于点</a:t>
                      </a:r>
                      <a:r>
                        <a:rPr lang="en-US" altLang="zh-CN" sz="1830" b="0" i="1" kern="1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F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；</a:t>
                      </a:r>
                      <a:endParaRPr lang="zh-CN" altLang="en-US" sz="1830" b="0" kern="1200" dirty="0" smtClean="0">
                        <a:solidFill>
                          <a:schemeClr val="tx1"/>
                        </a:solidFill>
                        <a:latin typeface="+mn-ea"/>
                        <a:cs typeface="+mn-ea"/>
                      </a:endParaRPr>
                    </a:p>
                    <a:p>
                      <a:pPr>
                        <a:lnSpc>
                          <a:spcPct val="140000"/>
                        </a:lnSpc>
                      </a:pP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④作直线</a:t>
                      </a:r>
                      <a:r>
                        <a:rPr lang="en-US" altLang="zh-CN" sz="1830" b="0" i="1" kern="1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CF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，直线</a:t>
                      </a:r>
                      <a:r>
                        <a:rPr lang="en-US" altLang="zh-CN" sz="1830" b="0" i="1" kern="1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CF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就是所求的垂线</a:t>
                      </a:r>
                      <a:endParaRPr lang="zh-CN" altLang="en-US" sz="1830" b="0" kern="1200" dirty="0" smtClean="0">
                        <a:solidFill>
                          <a:schemeClr val="tx1"/>
                        </a:solidFill>
                        <a:latin typeface="+mn-ea"/>
                        <a:cs typeface="+mn-ea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文本框 1"/>
          <p:cNvSpPr txBox="1"/>
          <p:nvPr/>
        </p:nvSpPr>
        <p:spPr>
          <a:xfrm>
            <a:off x="9244373" y="706296"/>
            <a:ext cx="628773" cy="696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5024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048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5072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60032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5056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0080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5104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20128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sz="197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续表</a:t>
            </a:r>
            <a:endParaRPr lang="zh-CN" altLang="en-US" sz="1970" b="1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  <a:sym typeface="+mn-ea"/>
            </a:endParaRPr>
          </a:p>
        </p:txBody>
      </p:sp>
      <p:pic>
        <p:nvPicPr>
          <p:cNvPr id="10" name="图片 9" descr="图片6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9811" y="1659780"/>
            <a:ext cx="1224016" cy="1605002"/>
          </a:xfrm>
          <a:prstGeom prst="rect">
            <a:avLst/>
          </a:prstGeom>
        </p:spPr>
      </p:pic>
      <p:pic>
        <p:nvPicPr>
          <p:cNvPr id="11" name="图片 10" descr="图片6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7046" y="4059510"/>
            <a:ext cx="1506177" cy="1495555"/>
          </a:xfrm>
          <a:prstGeom prst="rect">
            <a:avLst/>
          </a:prstGeom>
        </p:spPr>
      </p:pic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9505797" y="5166833"/>
          <a:ext cx="200511" cy="5184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4" imgW="152400" imgH="393700" progId="Equation.KSEE3">
                  <p:embed/>
                </p:oleObj>
              </mc:Choice>
              <mc:Fallback>
                <p:oleObj name="" r:id="rId4" imgW="152400" imgH="3937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505797" y="5166833"/>
                        <a:ext cx="200511" cy="5184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2780" name="组合 12"/>
          <p:cNvGrpSpPr/>
          <p:nvPr/>
        </p:nvGrpSpPr>
        <p:grpSpPr>
          <a:xfrm>
            <a:off x="3585821" y="6621085"/>
            <a:ext cx="5611172" cy="448782"/>
            <a:chOff x="4618" y="14826"/>
            <a:chExt cx="12565" cy="1004"/>
          </a:xfrm>
        </p:grpSpPr>
        <p:grpSp>
          <p:nvGrpSpPr>
            <p:cNvPr id="32781" name="组合 11"/>
            <p:cNvGrpSpPr/>
            <p:nvPr/>
          </p:nvGrpSpPr>
          <p:grpSpPr>
            <a:xfrm>
              <a:off x="4618" y="14848"/>
              <a:ext cx="12565" cy="982"/>
              <a:chOff x="4618" y="14848"/>
              <a:chExt cx="12565" cy="982"/>
            </a:xfrm>
          </p:grpSpPr>
          <p:grpSp>
            <p:nvGrpSpPr>
              <p:cNvPr id="32782" name="组合 37"/>
              <p:cNvGrpSpPr/>
              <p:nvPr/>
            </p:nvGrpSpPr>
            <p:grpSpPr>
              <a:xfrm>
                <a:off x="4618" y="14848"/>
                <a:ext cx="12565" cy="982"/>
                <a:chOff x="445453" y="9429101"/>
                <a:chExt cx="7979505" cy="621850"/>
              </a:xfrm>
            </p:grpSpPr>
            <p:sp>
              <p:nvSpPr>
                <p:cNvPr id="32783" name="文本框 4">
                  <a:hlinkClick r:id="rId6" action="ppaction://hlinksldjump"/>
                </p:cNvPr>
                <p:cNvSpPr txBox="1"/>
                <p:nvPr/>
              </p:nvSpPr>
              <p:spPr>
                <a:xfrm>
                  <a:off x="445453" y="9429101"/>
                  <a:ext cx="902155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目录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4" name="文本框 4">
                  <a:hlinkClick r:id="rId7" action="ppaction://hlinksldjump"/>
                </p:cNvPr>
                <p:cNvSpPr txBox="1"/>
                <p:nvPr/>
              </p:nvSpPr>
              <p:spPr>
                <a:xfrm>
                  <a:off x="1295784" y="9429333"/>
                  <a:ext cx="929719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忆知识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5" name="文本框 4">
                  <a:hlinkClick r:id="rId8" action="ppaction://hlinksldjump"/>
                </p:cNvPr>
                <p:cNvSpPr txBox="1"/>
                <p:nvPr/>
              </p:nvSpPr>
              <p:spPr>
                <a:xfrm>
                  <a:off x="2449055" y="9429333"/>
                  <a:ext cx="938609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理教材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6" name="文本框 4">
                  <a:hlinkClick r:id="rId9" action="ppaction://hlinksldjump"/>
                </p:cNvPr>
                <p:cNvSpPr txBox="1"/>
                <p:nvPr/>
              </p:nvSpPr>
              <p:spPr>
                <a:xfrm>
                  <a:off x="3705203" y="9429333"/>
                  <a:ext cx="969727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过考点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7" name="文本框 4">
                  <a:hlinkClick r:id="rId6" action="ppaction://hlinksldjump"/>
                </p:cNvPr>
                <p:cNvSpPr txBox="1"/>
                <p:nvPr/>
              </p:nvSpPr>
              <p:spPr>
                <a:xfrm>
                  <a:off x="7513656" y="9429333"/>
                  <a:ext cx="911302" cy="6216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练真题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</p:grpSp>
          <p:sp>
            <p:nvSpPr>
              <p:cNvPr id="32788" name="文本框 4">
                <a:hlinkClick r:id="rId6" action="ppaction://hlinksldjump"/>
              </p:cNvPr>
              <p:cNvSpPr txBox="1"/>
              <p:nvPr/>
            </p:nvSpPr>
            <p:spPr>
              <a:xfrm>
                <a:off x="11638" y="14850"/>
                <a:ext cx="1527" cy="5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r>
                  <a: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rPr>
                  <a:t>破重难</a:t>
                </a:r>
                <a:r>
                  <a:rPr lang="en-US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rPr>
                  <a:t>|</a:t>
                </a:r>
                <a:endParaRPr lang="zh-CN" altLang="zh-CN" sz="1125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endParaRPr>
              </a:p>
            </p:txBody>
          </p:sp>
        </p:grpSp>
        <p:sp>
          <p:nvSpPr>
            <p:cNvPr id="32789" name="文本框 4">
              <a:hlinkClick r:id="rId6" action="ppaction://hlinksldjump"/>
            </p:cNvPr>
            <p:cNvSpPr txBox="1"/>
            <p:nvPr/>
          </p:nvSpPr>
          <p:spPr>
            <a:xfrm>
              <a:off x="13516" y="14826"/>
              <a:ext cx="1527" cy="5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1125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巧应用</a:t>
              </a:r>
              <a:r>
                <a:rPr lang="en-US" altLang="zh-CN" sz="1125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|</a:t>
              </a:r>
              <a:endParaRPr lang="zh-CN" altLang="zh-CN" sz="1125" b="1" dirty="0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52" descr="理教材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1523777" y="0"/>
            <a:ext cx="9144670" cy="759172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1935997" y="1149632"/>
          <a:ext cx="8293100" cy="2715260"/>
        </p:xfrm>
        <a:graphic>
          <a:graphicData uri="http://schemas.openxmlformats.org/drawingml/2006/table">
            <a:tbl>
              <a:tblPr/>
              <a:tblGrid>
                <a:gridCol w="1186815"/>
                <a:gridCol w="2077085"/>
                <a:gridCol w="5029200"/>
              </a:tblGrid>
              <a:tr h="5689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 smtClean="0"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/>
                        </a:rPr>
                        <a:t>基本作图</a:t>
                      </a:r>
                      <a:endParaRPr lang="zh-CN" altLang="en-US" sz="1830" b="1" kern="100" dirty="0">
                        <a:latin typeface="黑体" panose="02010609060101010101" charset="-122"/>
                        <a:ea typeface="黑体" panose="02010609060101010101" charset="-122"/>
                        <a:cs typeface="Courier New" panose="02070309020205020404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/>
                        </a:rPr>
                        <a:t>图示</a:t>
                      </a:r>
                      <a:endParaRPr lang="zh-CN" altLang="en-US" sz="1830" b="1" kern="100" dirty="0">
                        <a:latin typeface="黑体" panose="02010609060101010101" charset="-122"/>
                        <a:ea typeface="黑体" panose="02010609060101010101" charset="-122"/>
                        <a:cs typeface="Courier New" panose="02070309020205020404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830" b="0" kern="100" dirty="0"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/>
                        </a:rPr>
                        <a:t>作法</a:t>
                      </a:r>
                      <a:endParaRPr lang="zh-CN" altLang="en-US" sz="1830" b="1" kern="100" dirty="0">
                        <a:latin typeface="黑体" panose="02010609060101010101" charset="-122"/>
                        <a:ea typeface="黑体" panose="02010609060101010101" charset="-122"/>
                        <a:cs typeface="Courier New" panose="02070309020205020404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6300">
                <a:tc>
                  <a:txBody>
                    <a:bodyPr/>
                    <a:lstStyle/>
                    <a:p>
                      <a:pPr marL="0" marR="0" indent="0" algn="l" defTabSz="1300480" rtl="0" fontAlgn="auto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(5)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作已知角的角平分线</a:t>
                      </a:r>
                      <a:endParaRPr lang="zh-CN" altLang="en-US" sz="1830" b="0" kern="1200" dirty="0" smtClean="0">
                        <a:solidFill>
                          <a:schemeClr val="tx1"/>
                        </a:solidFill>
                        <a:latin typeface="+mn-ea"/>
                        <a:cs typeface="+mn-ea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300480" rtl="0" fontAlgn="auto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1830" b="0" kern="1200" dirty="0" smtClean="0">
                        <a:solidFill>
                          <a:schemeClr val="tx1"/>
                        </a:solidFill>
                        <a:latin typeface="+mn-ea"/>
                        <a:cs typeface="+mn-cs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ct val="150000"/>
                        </a:lnSpc>
                      </a:pP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①在</a:t>
                      </a:r>
                      <a:r>
                        <a:rPr lang="en-US" altLang="zh-CN" sz="1830" b="0" i="1" kern="12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OA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和</a:t>
                      </a:r>
                      <a:r>
                        <a:rPr lang="en-US" altLang="zh-CN" sz="1830" b="0" i="1" kern="12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OB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上，分别截取</a:t>
                      </a:r>
                      <a:r>
                        <a:rPr lang="en-US" altLang="zh-CN" sz="1830" b="0" i="1" kern="12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OD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、</a:t>
                      </a:r>
                      <a:r>
                        <a:rPr lang="en-US" altLang="zh-CN" sz="1830" b="0" i="1" kern="12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OE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并使</a:t>
                      </a:r>
                      <a:endParaRPr lang="zh-CN" altLang="en-US" sz="1830" b="0" kern="1200" dirty="0" smtClean="0">
                        <a:solidFill>
                          <a:schemeClr val="tx1"/>
                        </a:solidFill>
                        <a:latin typeface="+mn-ea"/>
                        <a:cs typeface="+mn-ea"/>
                      </a:endParaRPr>
                    </a:p>
                    <a:p>
                      <a:pPr fontAlgn="auto">
                        <a:lnSpc>
                          <a:spcPct val="150000"/>
                        </a:lnSpc>
                      </a:pP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  </a:t>
                      </a:r>
                      <a:r>
                        <a:rPr lang="en-US" altLang="zh-CN" sz="1830" b="0" i="1" kern="12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OD</a:t>
                      </a:r>
                      <a:r>
                        <a:rPr lang="en-US" altLang="zh-CN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Times New Roman" panose="02020603050405020304" charset="0"/>
                        </a:rPr>
                        <a:t>＝</a:t>
                      </a:r>
                      <a:r>
                        <a:rPr lang="en-US" altLang="zh-CN" sz="1830" b="0" i="1" kern="12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OE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；</a:t>
                      </a:r>
                      <a:endParaRPr lang="zh-CN" altLang="en-US" sz="1830" b="0" kern="1200" dirty="0" smtClean="0">
                        <a:solidFill>
                          <a:schemeClr val="tx1"/>
                        </a:solidFill>
                        <a:latin typeface="+mn-ea"/>
                        <a:cs typeface="+mn-ea"/>
                      </a:endParaRPr>
                    </a:p>
                    <a:p>
                      <a:pPr fontAlgn="auto">
                        <a:lnSpc>
                          <a:spcPct val="150000"/>
                        </a:lnSpc>
                      </a:pP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②分别以点</a:t>
                      </a:r>
                      <a:r>
                        <a:rPr lang="en-US" altLang="zh-CN" sz="1830" b="0" i="1" kern="12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D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、</a:t>
                      </a:r>
                      <a:r>
                        <a:rPr lang="en-US" altLang="zh-CN" sz="1830" b="0" i="1" kern="12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E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为圆心，大于  </a:t>
                      </a:r>
                      <a:r>
                        <a:rPr lang="en-US" altLang="zh-CN" sz="1830" b="0" i="1" kern="12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DE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的长为半径</a:t>
                      </a:r>
                      <a:endParaRPr lang="zh-CN" altLang="en-US" sz="1830" b="0" kern="1200" dirty="0" smtClean="0">
                        <a:solidFill>
                          <a:schemeClr val="tx1"/>
                        </a:solidFill>
                        <a:latin typeface="+mn-ea"/>
                        <a:cs typeface="+mn-ea"/>
                      </a:endParaRPr>
                    </a:p>
                    <a:p>
                      <a:pPr fontAlgn="auto">
                        <a:lnSpc>
                          <a:spcPct val="150000"/>
                        </a:lnSpc>
                      </a:pP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  作弧，在∠</a:t>
                      </a:r>
                      <a:r>
                        <a:rPr lang="en-US" altLang="zh-CN" sz="1830" b="0" i="1" kern="12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AOB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内，两弧交于点</a:t>
                      </a:r>
                      <a:r>
                        <a:rPr lang="en-US" altLang="zh-CN" sz="1830" b="0" i="1" kern="12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C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；</a:t>
                      </a:r>
                      <a:endParaRPr lang="zh-CN" altLang="en-US" sz="1830" b="0" kern="1200" dirty="0" smtClean="0">
                        <a:solidFill>
                          <a:schemeClr val="tx1"/>
                        </a:solidFill>
                        <a:latin typeface="+mn-ea"/>
                        <a:cs typeface="+mn-ea"/>
                      </a:endParaRPr>
                    </a:p>
                    <a:p>
                      <a:pPr fontAlgn="auto">
                        <a:lnSpc>
                          <a:spcPct val="150000"/>
                        </a:lnSpc>
                      </a:pP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③作射线</a:t>
                      </a:r>
                      <a:r>
                        <a:rPr lang="en-US" altLang="zh-CN" sz="1830" b="0" i="1" kern="12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OC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，</a:t>
                      </a:r>
                      <a:r>
                        <a:rPr lang="en-US" altLang="zh-CN" sz="1830" b="0" i="1" kern="1200" dirty="0" smtClean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OC</a:t>
                      </a:r>
                      <a:r>
                        <a:rPr lang="zh-CN" altLang="en-US" sz="1830" b="0" kern="1200" dirty="0" smtClean="0">
                          <a:solidFill>
                            <a:schemeClr val="tx1"/>
                          </a:solidFill>
                          <a:latin typeface="+mn-ea"/>
                          <a:cs typeface="+mn-ea"/>
                        </a:rPr>
                        <a:t>就是所求的射线</a:t>
                      </a:r>
                      <a:endParaRPr lang="zh-CN" altLang="en-US" sz="1830" b="0" kern="1200" dirty="0" smtClean="0">
                        <a:solidFill>
                          <a:schemeClr val="tx1"/>
                        </a:solidFill>
                        <a:latin typeface="+mn-ea"/>
                        <a:cs typeface="+mn-ea"/>
                      </a:endParaRPr>
                    </a:p>
                  </a:txBody>
                  <a:tcPr marL="42557" marR="42557" marT="28371" marB="2837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文本框 1"/>
          <p:cNvSpPr txBox="1"/>
          <p:nvPr/>
        </p:nvSpPr>
        <p:spPr>
          <a:xfrm>
            <a:off x="9244373" y="673319"/>
            <a:ext cx="628773" cy="696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5024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048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5072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60032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5056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0080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5104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20128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sz="197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续表</a:t>
            </a:r>
            <a:endParaRPr lang="zh-CN" altLang="en-US" sz="1970" b="1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  <a:sym typeface="+mn-ea"/>
            </a:endParaRPr>
          </a:p>
        </p:txBody>
      </p:sp>
      <p:pic>
        <p:nvPicPr>
          <p:cNvPr id="14" name="图片 13" descr="图片6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0935" y="2001769"/>
            <a:ext cx="1462676" cy="1362117"/>
          </a:xfrm>
          <a:prstGeom prst="rect">
            <a:avLst/>
          </a:prstGeom>
        </p:spPr>
      </p:pic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8364807" y="2540546"/>
          <a:ext cx="200511" cy="5184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3" imgW="152400" imgH="393700" progId="Equation.KSEE3">
                  <p:embed/>
                </p:oleObj>
              </mc:Choice>
              <mc:Fallback>
                <p:oleObj name="" r:id="rId3" imgW="152400" imgH="3937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364807" y="2540546"/>
                        <a:ext cx="200511" cy="5184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2780" name="组合 12"/>
          <p:cNvGrpSpPr/>
          <p:nvPr/>
        </p:nvGrpSpPr>
        <p:grpSpPr>
          <a:xfrm>
            <a:off x="3585821" y="6621085"/>
            <a:ext cx="5611172" cy="448782"/>
            <a:chOff x="4618" y="14826"/>
            <a:chExt cx="12565" cy="1004"/>
          </a:xfrm>
        </p:grpSpPr>
        <p:grpSp>
          <p:nvGrpSpPr>
            <p:cNvPr id="32781" name="组合 11"/>
            <p:cNvGrpSpPr/>
            <p:nvPr/>
          </p:nvGrpSpPr>
          <p:grpSpPr>
            <a:xfrm>
              <a:off x="4618" y="14848"/>
              <a:ext cx="12565" cy="982"/>
              <a:chOff x="4618" y="14848"/>
              <a:chExt cx="12565" cy="982"/>
            </a:xfrm>
          </p:grpSpPr>
          <p:grpSp>
            <p:nvGrpSpPr>
              <p:cNvPr id="32782" name="组合 37"/>
              <p:cNvGrpSpPr/>
              <p:nvPr/>
            </p:nvGrpSpPr>
            <p:grpSpPr>
              <a:xfrm>
                <a:off x="4618" y="14848"/>
                <a:ext cx="12565" cy="982"/>
                <a:chOff x="445453" y="9429101"/>
                <a:chExt cx="7979505" cy="621850"/>
              </a:xfrm>
            </p:grpSpPr>
            <p:sp>
              <p:nvSpPr>
                <p:cNvPr id="32783" name="文本框 4">
                  <a:hlinkClick r:id="rId5" action="ppaction://hlinksldjump"/>
                </p:cNvPr>
                <p:cNvSpPr txBox="1"/>
                <p:nvPr/>
              </p:nvSpPr>
              <p:spPr>
                <a:xfrm>
                  <a:off x="445453" y="9429101"/>
                  <a:ext cx="902155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目录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4" name="文本框 4">
                  <a:hlinkClick r:id="rId6" action="ppaction://hlinksldjump"/>
                </p:cNvPr>
                <p:cNvSpPr txBox="1"/>
                <p:nvPr/>
              </p:nvSpPr>
              <p:spPr>
                <a:xfrm>
                  <a:off x="1295784" y="9429333"/>
                  <a:ext cx="929719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忆知识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5" name="文本框 4">
                  <a:hlinkClick r:id="rId7" action="ppaction://hlinksldjump"/>
                </p:cNvPr>
                <p:cNvSpPr txBox="1"/>
                <p:nvPr/>
              </p:nvSpPr>
              <p:spPr>
                <a:xfrm>
                  <a:off x="2449055" y="9429333"/>
                  <a:ext cx="938609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理教材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6" name="文本框 4">
                  <a:hlinkClick r:id="rId8" action="ppaction://hlinksldjump"/>
                </p:cNvPr>
                <p:cNvSpPr txBox="1"/>
                <p:nvPr/>
              </p:nvSpPr>
              <p:spPr>
                <a:xfrm>
                  <a:off x="3705203" y="9429333"/>
                  <a:ext cx="969727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过考点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7" name="文本框 4">
                  <a:hlinkClick r:id="rId5" action="ppaction://hlinksldjump"/>
                </p:cNvPr>
                <p:cNvSpPr txBox="1"/>
                <p:nvPr/>
              </p:nvSpPr>
              <p:spPr>
                <a:xfrm>
                  <a:off x="7513656" y="9429333"/>
                  <a:ext cx="911302" cy="6216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练真题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</p:grpSp>
          <p:sp>
            <p:nvSpPr>
              <p:cNvPr id="32788" name="文本框 4">
                <a:hlinkClick r:id="rId5" action="ppaction://hlinksldjump"/>
              </p:cNvPr>
              <p:cNvSpPr txBox="1"/>
              <p:nvPr/>
            </p:nvSpPr>
            <p:spPr>
              <a:xfrm>
                <a:off x="11638" y="14850"/>
                <a:ext cx="1527" cy="5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r>
                  <a: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rPr>
                  <a:t>破重难</a:t>
                </a:r>
                <a:r>
                  <a:rPr lang="en-US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rPr>
                  <a:t>|</a:t>
                </a:r>
                <a:endParaRPr lang="zh-CN" altLang="zh-CN" sz="1125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endParaRPr>
              </a:p>
            </p:txBody>
          </p:sp>
        </p:grpSp>
        <p:sp>
          <p:nvSpPr>
            <p:cNvPr id="32789" name="文本框 4">
              <a:hlinkClick r:id="rId5" action="ppaction://hlinksldjump"/>
            </p:cNvPr>
            <p:cNvSpPr txBox="1"/>
            <p:nvPr/>
          </p:nvSpPr>
          <p:spPr>
            <a:xfrm>
              <a:off x="13516" y="14826"/>
              <a:ext cx="1527" cy="5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1125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巧应用</a:t>
              </a:r>
              <a:r>
                <a:rPr lang="en-US" altLang="zh-CN" sz="1125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|</a:t>
              </a:r>
              <a:endParaRPr lang="zh-CN" altLang="zh-CN" sz="1125" b="1" dirty="0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2" descr="理教材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1523777" y="0"/>
            <a:ext cx="9144670" cy="759172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" name="组合 4"/>
          <p:cNvGrpSpPr/>
          <p:nvPr/>
        </p:nvGrpSpPr>
        <p:grpSpPr>
          <a:xfrm>
            <a:off x="1752714" y="797369"/>
            <a:ext cx="4387926" cy="556875"/>
            <a:chOff x="372428" y="728590"/>
            <a:chExt cx="6239387" cy="791845"/>
          </a:xfrm>
        </p:grpSpPr>
        <p:pic>
          <p:nvPicPr>
            <p:cNvPr id="6" name="图片 5" descr="图片26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72428" y="735824"/>
              <a:ext cx="1878401" cy="693335"/>
            </a:xfrm>
            <a:prstGeom prst="rect">
              <a:avLst/>
            </a:prstGeom>
          </p:spPr>
        </p:pic>
        <p:sp>
          <p:nvSpPr>
            <p:cNvPr id="8" name="文本框 15"/>
            <p:cNvSpPr txBox="1"/>
            <p:nvPr/>
          </p:nvSpPr>
          <p:spPr>
            <a:xfrm>
              <a:off x="2231199" y="728590"/>
              <a:ext cx="4380616" cy="622122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250" b="1" dirty="0" smtClean="0">
                  <a:latin typeface="黑体" panose="02010609060101010101" charset="-122"/>
                  <a:ea typeface="黑体" panose="02010609060101010101" charset="-122"/>
                </a:rPr>
                <a:t>利用尺规作图作三角形</a:t>
              </a:r>
              <a:endParaRPr lang="zh-CN" altLang="en-US" sz="2250" b="1" dirty="0">
                <a:latin typeface="黑体" panose="02010609060101010101" charset="-122"/>
                <a:ea typeface="黑体" panose="02010609060101010101" charset="-122"/>
              </a:endParaRPr>
            </a:p>
          </p:txBody>
        </p:sp>
        <p:pic>
          <p:nvPicPr>
            <p:cNvPr id="9" name="Picture 54" descr="考点"/>
            <p:cNvPicPr/>
            <p:nvPr/>
          </p:nvPicPr>
          <p:blipFill>
            <a:blip r:embed="rId3"/>
            <a:srcRect t="-275000" b="-275000"/>
            <a:stretch>
              <a:fillRect/>
            </a:stretch>
          </p:blipFill>
          <p:spPr>
            <a:xfrm>
              <a:off x="2243138" y="1141975"/>
              <a:ext cx="4368165" cy="37846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0" name="文本框 99"/>
          <p:cNvSpPr txBox="1"/>
          <p:nvPr/>
        </p:nvSpPr>
        <p:spPr>
          <a:xfrm>
            <a:off x="2096805" y="1263434"/>
            <a:ext cx="8217433" cy="18319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5024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048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5072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60032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5056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0080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5104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20128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970" dirty="0" smtClean="0">
                <a:latin typeface="+mn-ea"/>
              </a:rPr>
              <a:t>1.</a:t>
            </a:r>
            <a:r>
              <a:rPr lang="zh-CN" altLang="en-US" sz="1970" dirty="0" smtClean="0">
                <a:latin typeface="+mn-ea"/>
              </a:rPr>
              <a:t>已知三边作三角形；</a:t>
            </a:r>
            <a:r>
              <a:rPr lang="en-US" altLang="zh-CN" sz="1970" dirty="0" smtClean="0">
                <a:latin typeface="+mn-ea"/>
              </a:rPr>
              <a:t>		 </a:t>
            </a:r>
            <a:endParaRPr lang="en-US" altLang="zh-CN" sz="1970" dirty="0" smtClean="0">
              <a:latin typeface="+mn-ea"/>
            </a:endParaRPr>
          </a:p>
          <a:p>
            <a:pPr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970" dirty="0" smtClean="0">
                <a:latin typeface="+mn-ea"/>
              </a:rPr>
              <a:t>2.</a:t>
            </a:r>
            <a:r>
              <a:rPr lang="zh-CN" altLang="en-US" sz="1970" dirty="0" smtClean="0">
                <a:latin typeface="+mn-ea"/>
              </a:rPr>
              <a:t>已知两边及其夹角作三角形；</a:t>
            </a:r>
            <a:endParaRPr lang="zh-CN" altLang="en-US" sz="1970" dirty="0" smtClean="0">
              <a:latin typeface="+mn-ea"/>
            </a:endParaRPr>
          </a:p>
          <a:p>
            <a:pPr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970" dirty="0" smtClean="0">
                <a:latin typeface="+mn-ea"/>
              </a:rPr>
              <a:t>3.</a:t>
            </a:r>
            <a:r>
              <a:rPr lang="zh-CN" altLang="en-US" sz="1970" dirty="0" smtClean="0">
                <a:latin typeface="+mn-ea"/>
              </a:rPr>
              <a:t>已知两角及其夹边作三角形；  </a:t>
            </a:r>
            <a:endParaRPr lang="zh-CN" altLang="en-US" sz="1970" dirty="0" smtClean="0">
              <a:latin typeface="+mn-ea"/>
            </a:endParaRPr>
          </a:p>
          <a:p>
            <a:pPr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970" dirty="0" smtClean="0">
                <a:latin typeface="+mn-ea"/>
              </a:rPr>
              <a:t>4.</a:t>
            </a:r>
            <a:r>
              <a:rPr lang="zh-CN" altLang="en-US" sz="1970" dirty="0" smtClean="0">
                <a:latin typeface="+mn-ea"/>
              </a:rPr>
              <a:t>已知底边及底边上的高作等腰三角形；</a:t>
            </a:r>
            <a:endParaRPr lang="zh-CN" altLang="en-US" sz="1970" dirty="0" smtClean="0">
              <a:latin typeface="+mn-ea"/>
            </a:endParaRPr>
          </a:p>
          <a:p>
            <a:pPr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970" dirty="0" smtClean="0">
                <a:latin typeface="+mn-ea"/>
              </a:rPr>
              <a:t>5.</a:t>
            </a:r>
            <a:r>
              <a:rPr lang="zh-CN" altLang="en-US" sz="1970" dirty="0" smtClean="0">
                <a:latin typeface="+mn-ea"/>
              </a:rPr>
              <a:t>已知一直角边和斜边作直角三角形．</a:t>
            </a:r>
            <a:endParaRPr lang="zh-CN" altLang="en-US" sz="1970" dirty="0" smtClean="0">
              <a:latin typeface="+mn-ea"/>
            </a:endParaRPr>
          </a:p>
        </p:txBody>
      </p:sp>
      <p:pic>
        <p:nvPicPr>
          <p:cNvPr id="11" name="图片 10" descr="图片2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370" y="3244791"/>
            <a:ext cx="1580130" cy="367654"/>
          </a:xfrm>
          <a:prstGeom prst="rect">
            <a:avLst/>
          </a:prstGeom>
        </p:spPr>
      </p:pic>
      <p:sp>
        <p:nvSpPr>
          <p:cNvPr id="13" name="文本框 99"/>
          <p:cNvSpPr txBox="1"/>
          <p:nvPr/>
        </p:nvSpPr>
        <p:spPr>
          <a:xfrm>
            <a:off x="2096728" y="3699846"/>
            <a:ext cx="8217364" cy="17576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5024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048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50720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60032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5056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0080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5104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201285" algn="l" defTabSz="1300480" rtl="0" eaLnBrk="1" latinLnBrk="0" hangingPunct="1">
              <a:defRPr sz="2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514350">
              <a:lnSpc>
                <a:spcPct val="150000"/>
              </a:lnSpc>
            </a:pPr>
            <a:r>
              <a:rPr lang="en-US" altLang="zh-CN" sz="1970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3.(2019·</a:t>
            </a:r>
            <a:r>
              <a:rPr lang="zh-CN" altLang="en-US" sz="1970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贵港</a:t>
            </a:r>
            <a:r>
              <a:rPr lang="en-US" altLang="zh-CN" sz="1970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r>
              <a:rPr lang="zh-CN" altLang="en-US" sz="1970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尺规作图</a:t>
            </a:r>
            <a:r>
              <a:rPr lang="en-US" altLang="zh-CN" sz="1970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</a:t>
            </a:r>
            <a:r>
              <a:rPr lang="zh-CN" altLang="en-US" sz="1970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只保留作图痕迹，不要求写出作法</a:t>
            </a:r>
            <a:r>
              <a:rPr lang="en-US" altLang="zh-CN" sz="1970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r>
              <a:rPr lang="zh-CN" altLang="en-US" sz="1970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：</a:t>
            </a:r>
            <a:endParaRPr lang="zh-CN" altLang="en-US" sz="1970" dirty="0" smtClean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-514350">
              <a:lnSpc>
                <a:spcPct val="150000"/>
              </a:lnSpc>
            </a:pPr>
            <a:r>
              <a:rPr lang="zh-CN" altLang="en-US" sz="1970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如图，已知△</a:t>
            </a:r>
            <a:r>
              <a:rPr lang="en-US" altLang="zh-CN" sz="1830" i="1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ABC</a:t>
            </a:r>
            <a:r>
              <a:rPr lang="zh-CN" altLang="en-US" sz="1970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，请根据“</a:t>
            </a:r>
            <a:r>
              <a:rPr lang="en-US" altLang="zh-CN" sz="1830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SAS</a:t>
            </a:r>
            <a:r>
              <a:rPr lang="zh-CN" altLang="en-US" sz="1970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”基本事实</a:t>
            </a:r>
            <a:endParaRPr lang="zh-CN" altLang="en-US" sz="1970" dirty="0" smtClean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-514350">
              <a:lnSpc>
                <a:spcPct val="150000"/>
              </a:lnSpc>
            </a:pPr>
            <a:r>
              <a:rPr lang="zh-CN" altLang="en-US" sz="1970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作出△</a:t>
            </a:r>
            <a:r>
              <a:rPr lang="en-US" altLang="zh-CN" sz="1970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DEF</a:t>
            </a:r>
            <a:r>
              <a:rPr lang="zh-CN" altLang="en-US" sz="1970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，使△</a:t>
            </a:r>
            <a:r>
              <a:rPr lang="en-US" altLang="zh-CN" sz="1830" i="1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DEF</a:t>
            </a:r>
            <a:r>
              <a:rPr lang="zh-CN" altLang="en-US" sz="1970" dirty="0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≌</a:t>
            </a:r>
            <a:r>
              <a:rPr lang="zh-CN" altLang="en-US" sz="1970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△</a:t>
            </a:r>
            <a:r>
              <a:rPr lang="en-US" altLang="zh-CN" sz="1830" i="1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ABC</a:t>
            </a:r>
            <a:r>
              <a:rPr lang="en-US" altLang="zh-CN" sz="1970" dirty="0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.</a:t>
            </a:r>
            <a:endParaRPr lang="zh-CN" altLang="en-US" sz="1970" dirty="0" smtClean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514350" indent="-514350"/>
            <a:r>
              <a:rPr lang="zh-CN" altLang="en-US" sz="1970" b="1" dirty="0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</a:t>
            </a:r>
            <a:endParaRPr lang="zh-CN" altLang="en-US" sz="1970" dirty="0" smtClean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grpSp>
        <p:nvGrpSpPr>
          <p:cNvPr id="32780" name="组合 12"/>
          <p:cNvGrpSpPr/>
          <p:nvPr/>
        </p:nvGrpSpPr>
        <p:grpSpPr>
          <a:xfrm>
            <a:off x="3585821" y="6621085"/>
            <a:ext cx="5611172" cy="448782"/>
            <a:chOff x="4618" y="14826"/>
            <a:chExt cx="12565" cy="1004"/>
          </a:xfrm>
        </p:grpSpPr>
        <p:grpSp>
          <p:nvGrpSpPr>
            <p:cNvPr id="32781" name="组合 11"/>
            <p:cNvGrpSpPr/>
            <p:nvPr/>
          </p:nvGrpSpPr>
          <p:grpSpPr>
            <a:xfrm>
              <a:off x="4618" y="14848"/>
              <a:ext cx="12565" cy="982"/>
              <a:chOff x="4618" y="14848"/>
              <a:chExt cx="12565" cy="982"/>
            </a:xfrm>
          </p:grpSpPr>
          <p:grpSp>
            <p:nvGrpSpPr>
              <p:cNvPr id="32782" name="组合 37"/>
              <p:cNvGrpSpPr/>
              <p:nvPr/>
            </p:nvGrpSpPr>
            <p:grpSpPr>
              <a:xfrm>
                <a:off x="4618" y="14848"/>
                <a:ext cx="12565" cy="982"/>
                <a:chOff x="445453" y="9429101"/>
                <a:chExt cx="7979505" cy="621850"/>
              </a:xfrm>
            </p:grpSpPr>
            <p:sp>
              <p:nvSpPr>
                <p:cNvPr id="32783" name="文本框 4">
                  <a:hlinkClick r:id="rId5" action="ppaction://hlinksldjump"/>
                </p:cNvPr>
                <p:cNvSpPr txBox="1"/>
                <p:nvPr/>
              </p:nvSpPr>
              <p:spPr>
                <a:xfrm>
                  <a:off x="445453" y="9429101"/>
                  <a:ext cx="902155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目录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4" name="文本框 4">
                  <a:hlinkClick r:id="rId6" action="ppaction://hlinksldjump"/>
                </p:cNvPr>
                <p:cNvSpPr txBox="1"/>
                <p:nvPr/>
              </p:nvSpPr>
              <p:spPr>
                <a:xfrm>
                  <a:off x="1295784" y="9429333"/>
                  <a:ext cx="929719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忆知识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5" name="文本框 4">
                  <a:hlinkClick r:id="rId7" action="ppaction://hlinksldjump"/>
                </p:cNvPr>
                <p:cNvSpPr txBox="1"/>
                <p:nvPr/>
              </p:nvSpPr>
              <p:spPr>
                <a:xfrm>
                  <a:off x="2449055" y="9429333"/>
                  <a:ext cx="938609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理教材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6" name="文本框 4">
                  <a:hlinkClick r:id="rId8" action="ppaction://hlinksldjump"/>
                </p:cNvPr>
                <p:cNvSpPr txBox="1"/>
                <p:nvPr/>
              </p:nvSpPr>
              <p:spPr>
                <a:xfrm>
                  <a:off x="3705203" y="9429333"/>
                  <a:ext cx="969727" cy="3751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过考点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2787" name="文本框 4">
                  <a:hlinkClick r:id="rId5" action="ppaction://hlinksldjump"/>
                </p:cNvPr>
                <p:cNvSpPr txBox="1"/>
                <p:nvPr/>
              </p:nvSpPr>
              <p:spPr>
                <a:xfrm>
                  <a:off x="7513656" y="9429333"/>
                  <a:ext cx="911302" cy="6216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zh-CN" altLang="en-US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练真题</a:t>
                  </a:r>
                  <a:r>
                    <a:rPr lang="en-US" altLang="zh-CN" sz="1125" b="1" dirty="0">
                      <a:solidFill>
                        <a:schemeClr val="bg1"/>
                      </a:solidFill>
                      <a:latin typeface="Times New Roman" panose="02020603050405020304" charset="0"/>
                      <a:ea typeface="黑体" panose="02010609060101010101" charset="-122"/>
                    </a:rPr>
                    <a:t>|</a:t>
                  </a:r>
                  <a:endPara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endParaRPr>
                </a:p>
              </p:txBody>
            </p:sp>
          </p:grpSp>
          <p:sp>
            <p:nvSpPr>
              <p:cNvPr id="32788" name="文本框 4">
                <a:hlinkClick r:id="rId5" action="ppaction://hlinksldjump"/>
              </p:cNvPr>
              <p:cNvSpPr txBox="1"/>
              <p:nvPr/>
            </p:nvSpPr>
            <p:spPr>
              <a:xfrm>
                <a:off x="11638" y="14850"/>
                <a:ext cx="1527" cy="5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r>
                  <a:rPr lang="zh-CN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rPr>
                  <a:t>破重难</a:t>
                </a:r>
                <a:r>
                  <a:rPr lang="en-US" altLang="zh-CN" sz="1125" b="1" dirty="0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</a:rPr>
                  <a:t>|</a:t>
                </a:r>
                <a:endParaRPr lang="zh-CN" altLang="zh-CN" sz="1125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endParaRPr>
              </a:p>
            </p:txBody>
          </p:sp>
        </p:grpSp>
        <p:sp>
          <p:nvSpPr>
            <p:cNvPr id="32789" name="文本框 4">
              <a:hlinkClick r:id="rId5" action="ppaction://hlinksldjump"/>
            </p:cNvPr>
            <p:cNvSpPr txBox="1"/>
            <p:nvPr/>
          </p:nvSpPr>
          <p:spPr>
            <a:xfrm>
              <a:off x="13516" y="14826"/>
              <a:ext cx="1527" cy="5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1125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巧应用</a:t>
              </a:r>
              <a:r>
                <a:rPr lang="en-US" altLang="zh-CN" sz="1125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|</a:t>
              </a:r>
              <a:endParaRPr lang="zh-CN" altLang="zh-CN" sz="1125" b="1" dirty="0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2096728" y="5261060"/>
            <a:ext cx="3389630" cy="3937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514350" indent="-514350" algn="l"/>
            <a:r>
              <a:rPr lang="zh-CN" altLang="en-US" sz="1970" b="1" dirty="0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解：</a:t>
            </a:r>
            <a:r>
              <a:rPr lang="zh-CN" altLang="en-US" sz="1970" dirty="0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如右图，△</a:t>
            </a:r>
            <a:r>
              <a:rPr lang="en-US" altLang="zh-CN" sz="1830" i="1" dirty="0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DEF</a:t>
            </a:r>
            <a:r>
              <a:rPr lang="zh-CN" altLang="en-US" sz="1970" dirty="0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即为所求</a:t>
            </a:r>
            <a:endParaRPr lang="zh-CN" altLang="en-US" sz="1970" dirty="0" smtClean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pic>
        <p:nvPicPr>
          <p:cNvPr id="23" name="图片 22" descr="图片61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29177" y="3804343"/>
            <a:ext cx="1574611" cy="1273622"/>
          </a:xfrm>
          <a:prstGeom prst="rect">
            <a:avLst/>
          </a:prstGeom>
        </p:spPr>
      </p:pic>
      <p:pic>
        <p:nvPicPr>
          <p:cNvPr id="24" name="图片 23" descr="图片62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29322" y="5261057"/>
            <a:ext cx="1295920" cy="11903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4074" y="69662"/>
            <a:ext cx="1752381" cy="35238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502" y="766430"/>
            <a:ext cx="9714286" cy="332380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2533" y="2619419"/>
            <a:ext cx="5114286" cy="7047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9567" y="68764"/>
            <a:ext cx="1752381" cy="37142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323" y="594701"/>
            <a:ext cx="2161905" cy="2857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567" y="1034923"/>
            <a:ext cx="9285714" cy="73333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323" y="1922764"/>
            <a:ext cx="9800000" cy="188571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0034" y="4277048"/>
            <a:ext cx="3704762" cy="258095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39506" y="3781810"/>
            <a:ext cx="1704762" cy="307619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9402793" y="990752"/>
            <a:ext cx="306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B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629178" y="2998330"/>
            <a:ext cx="306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B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0265" y="103804"/>
            <a:ext cx="9819048" cy="173333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520" y="1837137"/>
            <a:ext cx="6771428" cy="160952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6729" y="3480301"/>
            <a:ext cx="1314286" cy="216190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632885" y="2194594"/>
            <a:ext cx="3321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A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620623" y="246952"/>
            <a:ext cx="10122618" cy="3409524"/>
            <a:chOff x="620623" y="246952"/>
            <a:chExt cx="10122618" cy="340952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20623" y="246952"/>
              <a:ext cx="6723809" cy="342857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72408" y="589809"/>
              <a:ext cx="9419048" cy="819048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72408" y="1400231"/>
              <a:ext cx="4476190" cy="533333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200384" y="1408857"/>
              <a:ext cx="1542857" cy="2247619"/>
            </a:xfrm>
            <a:prstGeom prst="rect">
              <a:avLst/>
            </a:prstGeom>
          </p:spPr>
        </p:pic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2728" y="2965230"/>
            <a:ext cx="1676190" cy="40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1345" y="194297"/>
            <a:ext cx="2247619" cy="36190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345" y="697855"/>
            <a:ext cx="9819048" cy="166666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8767" y="2104785"/>
            <a:ext cx="2914286" cy="192381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1671821" y="3034653"/>
            <a:ext cx="5190476" cy="2474696"/>
            <a:chOff x="1671821" y="3034653"/>
            <a:chExt cx="5190476" cy="2474696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267059" y="3034653"/>
              <a:ext cx="2447619" cy="32381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671821" y="3423635"/>
              <a:ext cx="5190476" cy="2085714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9329" y="127978"/>
            <a:ext cx="2257143" cy="30476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434" y="520970"/>
            <a:ext cx="9780952" cy="2400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9977" y="3680636"/>
            <a:ext cx="3609524" cy="22857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507417" y="516596"/>
            <a:ext cx="5478973" cy="5088641"/>
            <a:chOff x="2516209" y="1343072"/>
            <a:chExt cx="5478973" cy="5088641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516209" y="1343072"/>
              <a:ext cx="2323809" cy="380952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40018" y="1412666"/>
              <a:ext cx="2923809" cy="276190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42801" y="1793618"/>
              <a:ext cx="5152381" cy="4638095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72162" y="82459"/>
            <a:ext cx="3990476" cy="48571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819" y="568173"/>
            <a:ext cx="1714286" cy="36190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819" y="1129101"/>
            <a:ext cx="6047619" cy="36190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277" y="1690029"/>
            <a:ext cx="9742857" cy="790476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027" y="2612862"/>
            <a:ext cx="5809524" cy="400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2027" y="3145219"/>
            <a:ext cx="9723809" cy="122857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4186" y="4488563"/>
            <a:ext cx="9761905" cy="12190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9135" y="0"/>
            <a:ext cx="1695238" cy="41904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509" y="597662"/>
            <a:ext cx="8352381" cy="240952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509" y="3361649"/>
            <a:ext cx="9752381" cy="117142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893999" y="577095"/>
            <a:ext cx="306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B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681651" y="3747308"/>
            <a:ext cx="3105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C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8241" y="334524"/>
            <a:ext cx="9742857" cy="79047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670" y="3415309"/>
            <a:ext cx="9771428" cy="84761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3759" y="1125000"/>
            <a:ext cx="2438095" cy="198095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3024" y="4572286"/>
            <a:ext cx="2580952" cy="228571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2130" y="665304"/>
            <a:ext cx="428571" cy="30476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0660" y="3869388"/>
            <a:ext cx="428571" cy="2666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1482" y="63769"/>
            <a:ext cx="1685714" cy="400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24" y="622575"/>
            <a:ext cx="9761905" cy="244761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6775" y="2837217"/>
            <a:ext cx="3038095" cy="373333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7528" y="4102408"/>
            <a:ext cx="5038095" cy="10095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480" y="99670"/>
            <a:ext cx="1714286" cy="38095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480" y="686990"/>
            <a:ext cx="9752381" cy="145714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480" y="2144133"/>
            <a:ext cx="9676190" cy="110476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527" y="3474108"/>
            <a:ext cx="9714286" cy="77142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4766" y="4642596"/>
            <a:ext cx="2352381" cy="2057143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902291" y="2518678"/>
            <a:ext cx="306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B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653453" y="1055931"/>
            <a:ext cx="3105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C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211839" y="3519398"/>
            <a:ext cx="955083" cy="216508"/>
            <a:chOff x="6497339" y="4751146"/>
            <a:chExt cx="1257143" cy="284982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497339" y="4759938"/>
              <a:ext cx="933333" cy="276190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430672" y="4751146"/>
              <a:ext cx="323810" cy="247619"/>
            </a:xfrm>
            <a:prstGeom prst="rect">
              <a:avLst/>
            </a:prstGeom>
          </p:spPr>
        </p:pic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58203" y="3888773"/>
            <a:ext cx="1971429" cy="2666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418" y="148421"/>
            <a:ext cx="9733333" cy="82857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1795" y="976992"/>
            <a:ext cx="2323809" cy="202857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518" y="1180808"/>
            <a:ext cx="8514286" cy="119047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8275" y="3767281"/>
            <a:ext cx="1380952" cy="229523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3763" y="597874"/>
            <a:ext cx="771429" cy="266667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1605727" y="3131911"/>
            <a:ext cx="5504762" cy="2476191"/>
            <a:chOff x="1517804" y="3184665"/>
            <a:chExt cx="5504762" cy="2476191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517804" y="3184665"/>
              <a:ext cx="504762" cy="295238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022566" y="3184665"/>
              <a:ext cx="5000000" cy="37142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574636" y="3556094"/>
              <a:ext cx="5066667" cy="2104762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7175" y="100401"/>
            <a:ext cx="2238095" cy="36190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175" y="462306"/>
            <a:ext cx="9771428" cy="250476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987" y="3865846"/>
            <a:ext cx="3666667" cy="2590476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953099" y="3067281"/>
            <a:ext cx="7276191" cy="3695238"/>
            <a:chOff x="357045" y="3067281"/>
            <a:chExt cx="7276191" cy="3695238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518950" y="3067281"/>
              <a:ext cx="5114286" cy="3695238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57045" y="3067281"/>
              <a:ext cx="2161905" cy="314286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5084" y="176233"/>
            <a:ext cx="2209524" cy="33333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895" y="869921"/>
            <a:ext cx="9923809" cy="34476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5099" y="234767"/>
            <a:ext cx="9609524" cy="48761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325390" y="73521"/>
            <a:ext cx="8194319" cy="6431926"/>
            <a:chOff x="1325390" y="73521"/>
            <a:chExt cx="8194319" cy="6431926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029635" y="73521"/>
              <a:ext cx="5095238" cy="4038095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25390" y="4467352"/>
              <a:ext cx="5057143" cy="2038095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910185" y="4400685"/>
              <a:ext cx="2609524" cy="2104762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43920" y="75128"/>
            <a:ext cx="3666667" cy="44761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693" y="665304"/>
            <a:ext cx="1780952" cy="30476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151" y="1208963"/>
            <a:ext cx="8276190" cy="34285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444" y="1656282"/>
            <a:ext cx="5980952" cy="4380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028" y="2238036"/>
            <a:ext cx="5600000" cy="4476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6194" y="76592"/>
            <a:ext cx="1742857" cy="40952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124" y="628671"/>
            <a:ext cx="3590476" cy="34285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124" y="1114083"/>
            <a:ext cx="6342857" cy="34285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918" y="1599495"/>
            <a:ext cx="3504762" cy="35238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918" y="2094431"/>
            <a:ext cx="7009524" cy="32381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6700" y="2900873"/>
            <a:ext cx="8190476" cy="2304762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63815" y="614235"/>
            <a:ext cx="1000000" cy="28571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63815" y="1117888"/>
            <a:ext cx="780952" cy="26666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61462" y="1117888"/>
            <a:ext cx="780952" cy="26666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72097" y="1117888"/>
            <a:ext cx="780952" cy="266667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40005" y="1599495"/>
            <a:ext cx="514286" cy="285714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15206" y="4794390"/>
            <a:ext cx="752381" cy="27619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66955" y="4665087"/>
            <a:ext cx="752381" cy="27619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076147" y="4829558"/>
            <a:ext cx="752381" cy="2761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4034" y="114687"/>
            <a:ext cx="1704762" cy="33333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034" y="610182"/>
            <a:ext cx="9752381" cy="345714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15" y="4219905"/>
            <a:ext cx="9800000" cy="263809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268692" y="1016426"/>
            <a:ext cx="306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B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404416" y="5664414"/>
            <a:ext cx="1728551" cy="400110"/>
            <a:chOff x="3184474" y="5664414"/>
            <a:chExt cx="1728551" cy="40011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236835" y="5721612"/>
              <a:ext cx="676190" cy="285714"/>
            </a:xfrm>
            <a:prstGeom prst="rect">
              <a:avLst/>
            </a:prstGeom>
          </p:spPr>
        </p:pic>
        <p:sp>
          <p:nvSpPr>
            <p:cNvPr id="7" name="文本框 6"/>
            <p:cNvSpPr txBox="1"/>
            <p:nvPr/>
          </p:nvSpPr>
          <p:spPr>
            <a:xfrm>
              <a:off x="3184474" y="5664414"/>
              <a:ext cx="7548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答案：</a:t>
              </a:r>
              <a:endPara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3385" y="80622"/>
            <a:ext cx="1761905" cy="41904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716" y="638195"/>
            <a:ext cx="2171429" cy="32381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801" y="1100530"/>
            <a:ext cx="8466667" cy="208571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508" y="3324769"/>
            <a:ext cx="6676190" cy="78095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0628" y="3324769"/>
            <a:ext cx="1857143" cy="130476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217" y="4601818"/>
            <a:ext cx="5733333" cy="1866667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6420342" y="3315977"/>
            <a:ext cx="306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B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83413" y="1064030"/>
            <a:ext cx="3105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C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680926" y="4566650"/>
            <a:ext cx="306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B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7764" y="135326"/>
            <a:ext cx="9723809" cy="231428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072" y="2527221"/>
            <a:ext cx="9733333" cy="2647619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9802559" y="2544805"/>
            <a:ext cx="3105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C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667488" y="530980"/>
            <a:ext cx="306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B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0129" y="85800"/>
            <a:ext cx="5438095" cy="1200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129" y="1563983"/>
            <a:ext cx="5380952" cy="82857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4495" y="0"/>
            <a:ext cx="4323809" cy="307619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949" y="3168658"/>
            <a:ext cx="8295238" cy="37142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07187" y="3770236"/>
            <a:ext cx="2780952" cy="267619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8595" y="880693"/>
            <a:ext cx="333333" cy="2952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26028" y="1958245"/>
            <a:ext cx="580952" cy="295238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1871424" y="4436360"/>
            <a:ext cx="4226800" cy="450656"/>
            <a:chOff x="1338090" y="4207760"/>
            <a:chExt cx="4226800" cy="450656"/>
          </a:xfrm>
        </p:grpSpPr>
        <p:grpSp>
          <p:nvGrpSpPr>
            <p:cNvPr id="11" name="组合 10"/>
            <p:cNvGrpSpPr/>
            <p:nvPr/>
          </p:nvGrpSpPr>
          <p:grpSpPr>
            <a:xfrm>
              <a:off x="2279176" y="4267940"/>
              <a:ext cx="3285714" cy="390476"/>
              <a:chOff x="2279176" y="4267940"/>
              <a:chExt cx="3285714" cy="390476"/>
            </a:xfrm>
          </p:grpSpPr>
          <p:pic>
            <p:nvPicPr>
              <p:cNvPr id="9" name="图片 8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279176" y="4267940"/>
                <a:ext cx="2142857" cy="390476"/>
              </a:xfrm>
              <a:prstGeom prst="rect">
                <a:avLst/>
              </a:prstGeom>
            </p:spPr>
          </p:pic>
          <p:pic>
            <p:nvPicPr>
              <p:cNvPr id="10" name="图片 9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422033" y="4303108"/>
                <a:ext cx="1142857" cy="304762"/>
              </a:xfrm>
              <a:prstGeom prst="rect">
                <a:avLst/>
              </a:prstGeom>
            </p:spPr>
          </p:pic>
        </p:grpSp>
        <p:sp>
          <p:nvSpPr>
            <p:cNvPr id="12" name="文本框 11"/>
            <p:cNvSpPr txBox="1"/>
            <p:nvPr/>
          </p:nvSpPr>
          <p:spPr>
            <a:xfrm>
              <a:off x="1338090" y="4207760"/>
              <a:ext cx="7548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答案：</a:t>
              </a:r>
              <a:endPara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1461" y="117985"/>
            <a:ext cx="2209524" cy="36190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461" y="675673"/>
            <a:ext cx="9247619" cy="209523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461" y="2966694"/>
            <a:ext cx="9676190" cy="800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2400" y="3450629"/>
            <a:ext cx="409524" cy="23809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459556" y="675673"/>
            <a:ext cx="3278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D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7293" y="185757"/>
            <a:ext cx="2180952" cy="31428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039" y="690978"/>
            <a:ext cx="9761905" cy="78095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4256" y="1558605"/>
            <a:ext cx="2523809" cy="268571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7198" y="1115267"/>
            <a:ext cx="447619" cy="2666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1051</Words>
  <Application>WPS 演示</Application>
  <PresentationFormat>宽屏</PresentationFormat>
  <Paragraphs>229</Paragraphs>
  <Slides>33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33</vt:i4>
      </vt:variant>
    </vt:vector>
  </HeadingPairs>
  <TitlesOfParts>
    <vt:vector size="51" baseType="lpstr">
      <vt:lpstr>Arial</vt:lpstr>
      <vt:lpstr>宋体</vt:lpstr>
      <vt:lpstr>Wingdings</vt:lpstr>
      <vt:lpstr>Kozuka Mincho Pro H</vt:lpstr>
      <vt:lpstr>MS PMincho</vt:lpstr>
      <vt:lpstr>微软雅黑</vt:lpstr>
      <vt:lpstr>Arial Unicode MS</vt:lpstr>
      <vt:lpstr>Calibri Light</vt:lpstr>
      <vt:lpstr>Calibri</vt:lpstr>
      <vt:lpstr>楷体</vt:lpstr>
      <vt:lpstr>Times New Roman</vt:lpstr>
      <vt:lpstr>黑体</vt:lpstr>
      <vt:lpstr>Times New Roman</vt:lpstr>
      <vt:lpstr>Courier New</vt:lpstr>
      <vt:lpstr>Office 主题</vt:lpstr>
      <vt:lpstr>Equation.KSEE3</vt:lpstr>
      <vt:lpstr>Equation.KSEE3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田坤</dc:creator>
  <cp:lastModifiedBy>Administrator</cp:lastModifiedBy>
  <cp:revision>234</cp:revision>
  <dcterms:created xsi:type="dcterms:W3CDTF">2019-02-16T09:18:00Z</dcterms:created>
  <dcterms:modified xsi:type="dcterms:W3CDTF">2020-03-27T09:59:19Z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2052-11.1.0.9564</vt:lpwstr>
  </property>
</Properties>
</file>