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330" r:id="rId2"/>
    <p:sldId id="360" r:id="rId3"/>
    <p:sldId id="540" r:id="rId4"/>
    <p:sldId id="491" r:id="rId5"/>
    <p:sldId id="510" r:id="rId6"/>
    <p:sldId id="533" r:id="rId7"/>
    <p:sldId id="512" r:id="rId8"/>
    <p:sldId id="527" r:id="rId9"/>
    <p:sldId id="528" r:id="rId10"/>
    <p:sldId id="530" r:id="rId11"/>
    <p:sldId id="539" r:id="rId12"/>
    <p:sldId id="513" r:id="rId13"/>
    <p:sldId id="514" r:id="rId14"/>
    <p:sldId id="515" r:id="rId15"/>
    <p:sldId id="535" r:id="rId16"/>
    <p:sldId id="537" r:id="rId17"/>
  </p:sldIdLst>
  <p:sldSz cx="9144000" cy="5143500" type="screen16x9"/>
  <p:notesSz cx="6858000" cy="9144000"/>
  <p:defaultTextStyle>
    <a:defPPr>
      <a:defRPr lang="zh-CN"/>
    </a:defPPr>
    <a:lvl1pPr marL="0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07670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16610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24280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32585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40890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48560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56865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65170" algn="l" defTabSz="81534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4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60000"/>
    <a:srgbClr val="800000"/>
    <a:srgbClr val="663300"/>
    <a:srgbClr val="333300"/>
    <a:srgbClr val="FFFFCC"/>
    <a:srgbClr val="996600"/>
    <a:srgbClr val="CC6600"/>
    <a:srgbClr val="A85008"/>
    <a:srgbClr val="9900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中度样式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61" autoAdjust="0"/>
    <p:restoredTop sz="94620" autoAdjust="0"/>
  </p:normalViewPr>
  <p:slideViewPr>
    <p:cSldViewPr>
      <p:cViewPr varScale="1">
        <p:scale>
          <a:sx n="80" d="100"/>
          <a:sy n="80" d="100"/>
        </p:scale>
        <p:origin x="840" y="58"/>
      </p:cViewPr>
      <p:guideLst>
        <p:guide orient="horz" pos="1619"/>
        <p:guide pos="284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C03DA-8B7D-447E-9C29-3A60D78EE7F9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24613-4AE4-47A1-995F-688A24B3495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509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07670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16610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24280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32585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40890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48560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56865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65170" algn="l" defTabSz="815340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07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166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24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32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40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48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568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65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767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28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63258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204089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44856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85686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26517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264" y="1259682"/>
            <a:ext cx="5108575" cy="3564731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7239" y="1259682"/>
            <a:ext cx="5108575" cy="3564731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1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7670" indent="0">
              <a:buNone/>
              <a:defRPr sz="1800" b="1"/>
            </a:lvl2pPr>
            <a:lvl3pPr marL="816610" indent="0">
              <a:buNone/>
              <a:defRPr sz="1600" b="1"/>
            </a:lvl3pPr>
            <a:lvl4pPr marL="1224280" indent="0">
              <a:buNone/>
              <a:defRPr sz="1400" b="1"/>
            </a:lvl4pPr>
            <a:lvl5pPr marL="1632585" indent="0">
              <a:buNone/>
              <a:defRPr sz="1400" b="1"/>
            </a:lvl5pPr>
            <a:lvl6pPr marL="2040890" indent="0">
              <a:buNone/>
              <a:defRPr sz="1400" b="1"/>
            </a:lvl6pPr>
            <a:lvl7pPr marL="2448560" indent="0">
              <a:buNone/>
              <a:defRPr sz="1400" b="1"/>
            </a:lvl7pPr>
            <a:lvl8pPr marL="2856865" indent="0">
              <a:buNone/>
              <a:defRPr sz="1400" b="1"/>
            </a:lvl8pPr>
            <a:lvl9pPr marL="3265170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1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7670" indent="0">
              <a:buNone/>
              <a:defRPr sz="1800" b="1"/>
            </a:lvl2pPr>
            <a:lvl3pPr marL="816610" indent="0">
              <a:buNone/>
              <a:defRPr sz="1600" b="1"/>
            </a:lvl3pPr>
            <a:lvl4pPr marL="1224280" indent="0">
              <a:buNone/>
              <a:defRPr sz="1400" b="1"/>
            </a:lvl4pPr>
            <a:lvl5pPr marL="1632585" indent="0">
              <a:buNone/>
              <a:defRPr sz="1400" b="1"/>
            </a:lvl5pPr>
            <a:lvl6pPr marL="2040890" indent="0">
              <a:buNone/>
              <a:defRPr sz="1400" b="1"/>
            </a:lvl6pPr>
            <a:lvl7pPr marL="2448560" indent="0">
              <a:buNone/>
              <a:defRPr sz="1400" b="1"/>
            </a:lvl7pPr>
            <a:lvl8pPr marL="2856865" indent="0">
              <a:buNone/>
              <a:defRPr sz="1400" b="1"/>
            </a:lvl8pPr>
            <a:lvl9pPr marL="3265170" indent="0">
              <a:buNone/>
              <a:defRPr sz="14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200"/>
            </a:lvl1pPr>
            <a:lvl2pPr marL="407670" indent="0">
              <a:buNone/>
              <a:defRPr sz="1100"/>
            </a:lvl2pPr>
            <a:lvl3pPr marL="816610" indent="0">
              <a:buNone/>
              <a:defRPr sz="900"/>
            </a:lvl3pPr>
            <a:lvl4pPr marL="1224280" indent="0">
              <a:buNone/>
              <a:defRPr sz="800"/>
            </a:lvl4pPr>
            <a:lvl5pPr marL="1632585" indent="0">
              <a:buNone/>
              <a:defRPr sz="800"/>
            </a:lvl5pPr>
            <a:lvl6pPr marL="2040890" indent="0">
              <a:buNone/>
              <a:defRPr sz="800"/>
            </a:lvl6pPr>
            <a:lvl7pPr marL="2448560" indent="0">
              <a:buNone/>
              <a:defRPr sz="800"/>
            </a:lvl7pPr>
            <a:lvl8pPr marL="2856865" indent="0">
              <a:buNone/>
              <a:defRPr sz="800"/>
            </a:lvl8pPr>
            <a:lvl9pPr marL="326517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800"/>
            </a:lvl1pPr>
            <a:lvl2pPr marL="407670" indent="0">
              <a:buNone/>
              <a:defRPr sz="2500"/>
            </a:lvl2pPr>
            <a:lvl3pPr marL="816610" indent="0">
              <a:buNone/>
              <a:defRPr sz="2100"/>
            </a:lvl3pPr>
            <a:lvl4pPr marL="1224280" indent="0">
              <a:buNone/>
              <a:defRPr sz="1800"/>
            </a:lvl4pPr>
            <a:lvl5pPr marL="1632585" indent="0">
              <a:buNone/>
              <a:defRPr sz="1800"/>
            </a:lvl5pPr>
            <a:lvl6pPr marL="2040890" indent="0">
              <a:buNone/>
              <a:defRPr sz="1800"/>
            </a:lvl6pPr>
            <a:lvl7pPr marL="2448560" indent="0">
              <a:buNone/>
              <a:defRPr sz="1800"/>
            </a:lvl7pPr>
            <a:lvl8pPr marL="2856865" indent="0">
              <a:buNone/>
              <a:defRPr sz="1800"/>
            </a:lvl8pPr>
            <a:lvl9pPr marL="3265170" indent="0">
              <a:buNone/>
              <a:defRPr sz="18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200"/>
            </a:lvl1pPr>
            <a:lvl2pPr marL="407670" indent="0">
              <a:buNone/>
              <a:defRPr sz="1100"/>
            </a:lvl2pPr>
            <a:lvl3pPr marL="816610" indent="0">
              <a:buNone/>
              <a:defRPr sz="900"/>
            </a:lvl3pPr>
            <a:lvl4pPr marL="1224280" indent="0">
              <a:buNone/>
              <a:defRPr sz="800"/>
            </a:lvl4pPr>
            <a:lvl5pPr marL="1632585" indent="0">
              <a:buNone/>
              <a:defRPr sz="800"/>
            </a:lvl5pPr>
            <a:lvl6pPr marL="2040890" indent="0">
              <a:buNone/>
              <a:defRPr sz="800"/>
            </a:lvl6pPr>
            <a:lvl7pPr marL="2448560" indent="0">
              <a:buNone/>
              <a:defRPr sz="800"/>
            </a:lvl7pPr>
            <a:lvl8pPr marL="2856865" indent="0">
              <a:buNone/>
              <a:defRPr sz="800"/>
            </a:lvl8pPr>
            <a:lvl9pPr marL="3265170" indent="0">
              <a:buNone/>
              <a:defRPr sz="8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426" y="216694"/>
            <a:ext cx="2592388" cy="460771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263" y="216694"/>
            <a:ext cx="7624762" cy="460771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81630" tIns="40814" rIns="81630" bIns="40814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81630" tIns="40814" rIns="81630" bIns="40814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81630" tIns="40814" rIns="81630" bIns="40814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/>
              <a:pPr/>
              <a:t>2019/10/18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81630" tIns="40814" rIns="81630" bIns="40814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81630" tIns="40814" rIns="81630" bIns="40814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15340" rtl="0" eaLnBrk="1" latinLnBrk="0" hangingPunct="1">
        <a:spcBef>
          <a:spcPct val="0"/>
        </a:spcBef>
        <a:buNone/>
        <a:defRPr sz="3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6070" indent="-306070" algn="l" defTabSz="815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63575" indent="-255270" algn="l" defTabSz="8153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0445" indent="-203835" algn="l" defTabSz="815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428115" indent="-203835" algn="l" defTabSz="815340" rtl="0" eaLnBrk="1" latinLnBrk="0" hangingPunct="1">
        <a:spcBef>
          <a:spcPct val="20000"/>
        </a:spcBef>
        <a:buFont typeface="Arial" panose="020B060402020202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37055" indent="-203835" algn="l" defTabSz="815340" rtl="0" eaLnBrk="1" latinLnBrk="0" hangingPunct="1">
        <a:spcBef>
          <a:spcPct val="20000"/>
        </a:spcBef>
        <a:buFont typeface="Arial" panose="020B0604020202020204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44725" indent="-203835" algn="l" defTabSz="815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53030" indent="-203835" algn="l" defTabSz="815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61335" indent="-203835" algn="l" defTabSz="815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69005" indent="-203835" algn="l" defTabSz="815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7670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6610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4280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32585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40890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8560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56865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65170" algn="l" defTabSz="81534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1.png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11" Type="http://schemas.openxmlformats.org/officeDocument/2006/relationships/image" Target="../media/image7.jpeg"/><Relationship Id="rId5" Type="http://schemas.openxmlformats.org/officeDocument/2006/relationships/image" Target="file:///C:\DOCUME~1\ADMINI~1\LOCALS~1\Temp\ksohtml\wps_clip_image-23322.png" TargetMode="External"/><Relationship Id="rId10" Type="http://schemas.openxmlformats.org/officeDocument/2006/relationships/image" Target="../media/image6.jpeg"/><Relationship Id="rId4" Type="http://schemas.microsoft.com/office/2007/relationships/hdphoto" Target="../media/hdphoto1.wdp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image" Target="../media/image9.jpeg"/><Relationship Id="rId7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3.jpeg"/><Relationship Id="rId4" Type="http://schemas.openxmlformats.org/officeDocument/2006/relationships/image" Target="../media/image10.jpeg"/><Relationship Id="rId9" Type="http://schemas.openxmlformats.org/officeDocument/2006/relationships/slide" Target="slide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19.jpe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7" Type="http://schemas.openxmlformats.org/officeDocument/2006/relationships/image" Target="../media/image20.e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6.png"/><Relationship Id="rId7" Type="http://schemas.openxmlformats.org/officeDocument/2006/relationships/hyperlink" Target="&#21830;&#38789;&#28216;&#35828;&#31206;&#23389;&#20844;.flv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1.xml"/><Relationship Id="rId1" Type="http://schemas.openxmlformats.org/officeDocument/2006/relationships/video" Target="file:///H:\&#35838;&#31243;&#35270;&#39057;&#26448;&#26009;\&#37117;&#27743;&#22576;&#27700;&#21033;&#21407;&#29702;.mp4" TargetMode="External"/><Relationship Id="rId6" Type="http://schemas.openxmlformats.org/officeDocument/2006/relationships/image" Target="../media/image29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3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矩形 32"/>
          <p:cNvSpPr/>
          <p:nvPr/>
        </p:nvSpPr>
        <p:spPr>
          <a:xfrm>
            <a:off x="75551" y="895608"/>
            <a:ext cx="8953188" cy="1711596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319958" y="435943"/>
            <a:ext cx="510271" cy="283469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/>
          </a:p>
        </p:txBody>
      </p:sp>
      <p:sp>
        <p:nvSpPr>
          <p:cNvPr id="21" name="TextBox 20"/>
          <p:cNvSpPr txBox="1"/>
          <p:nvPr/>
        </p:nvSpPr>
        <p:spPr>
          <a:xfrm>
            <a:off x="829486" y="388257"/>
            <a:ext cx="2738413" cy="393615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人教版 </a:t>
            </a:r>
            <a:r>
              <a:rPr lang="en-US" altLang="zh-CN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· </a:t>
            </a:r>
            <a:r>
              <a:rPr lang="zh-CN" altLang="en-US" sz="21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七年级上</a:t>
            </a:r>
            <a:endParaRPr lang="zh-CN" altLang="en-US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4" name="Picture 2" descr="C:\DOCUME~1\ADMINI~1\LOCALS~1\Temp\ksohtml\wps_clip_image-23322.png"/>
          <p:cNvPicPr>
            <a:picLocks noChangeAspect="1" noChangeArrowheads="1"/>
          </p:cNvPicPr>
          <p:nvPr/>
        </p:nvPicPr>
        <p:blipFill>
          <a:blip r:embed="rId3" r:link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4773"/>
            <a:ext cx="952448" cy="34131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" descr="C:\DOCUME~1\ADMINI~1\LOCALS~1\Temp\ksohtml\wps_clip_image-23322.png"/>
          <p:cNvPicPr>
            <a:picLocks noChangeAspect="1" noChangeArrowheads="1"/>
          </p:cNvPicPr>
          <p:nvPr/>
        </p:nvPicPr>
        <p:blipFill>
          <a:blip r:embed="rId3" r:link="rId5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2777" y="699623"/>
            <a:ext cx="952448" cy="34131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/>
          <p:nvPr/>
        </p:nvSpPr>
        <p:spPr>
          <a:xfrm>
            <a:off x="2360945" y="3592293"/>
            <a:ext cx="5344248" cy="593669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3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第</a:t>
            </a:r>
            <a:r>
              <a:rPr lang="en-US" altLang="zh-CN" sz="3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7</a:t>
            </a:r>
            <a:r>
              <a:rPr lang="zh-CN" altLang="en-US" sz="34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课  战国时期的社会变化</a:t>
            </a:r>
          </a:p>
        </p:txBody>
      </p:sp>
      <p:pic>
        <p:nvPicPr>
          <p:cNvPr id="28" name="图片 27" descr="t01569123e300551b1c.jpg"/>
          <p:cNvPicPr>
            <a:picLocks noChangeAspect="1"/>
          </p:cNvPicPr>
          <p:nvPr/>
        </p:nvPicPr>
        <p:blipFill>
          <a:blip r:embed="rId6"/>
          <a:srcRect t="71094" r="15384" b="10156"/>
          <a:stretch>
            <a:fillRect/>
          </a:stretch>
        </p:blipFill>
        <p:spPr>
          <a:xfrm>
            <a:off x="886909" y="2979967"/>
            <a:ext cx="7540262" cy="510271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716828" y="2877913"/>
            <a:ext cx="6746550" cy="408217"/>
          </a:xfrm>
          <a:prstGeom prst="rect">
            <a:avLst/>
          </a:prstGeom>
          <a:noFill/>
          <a:ln>
            <a:noFill/>
          </a:ln>
          <a:effectLst>
            <a:glow rad="635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 sz="2100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283765" y="3038294"/>
            <a:ext cx="6328492" cy="393615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21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第二单元   夏商周时 期：早期国家的产生与社会变革</a:t>
            </a:r>
          </a:p>
        </p:txBody>
      </p:sp>
      <p:pic>
        <p:nvPicPr>
          <p:cNvPr id="26" name="图片 25" descr="t011e2cbd4a9287b2e4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4060714"/>
            <a:ext cx="2360945" cy="1082786"/>
          </a:xfrm>
          <a:prstGeom prst="rect">
            <a:avLst/>
          </a:prstGeom>
        </p:spPr>
      </p:pic>
      <p:pic>
        <p:nvPicPr>
          <p:cNvPr id="22" name="图片 21" descr="t01789d65a6cf0567fe.jpg"/>
          <p:cNvPicPr>
            <a:picLocks noChangeAspect="1"/>
          </p:cNvPicPr>
          <p:nvPr/>
        </p:nvPicPr>
        <p:blipFill>
          <a:blip r:embed="rId8"/>
          <a:srcRect r="12195"/>
          <a:stretch>
            <a:fillRect/>
          </a:stretch>
        </p:blipFill>
        <p:spPr>
          <a:xfrm>
            <a:off x="171753" y="973569"/>
            <a:ext cx="2551217" cy="1530814"/>
          </a:xfrm>
          <a:prstGeom prst="rect">
            <a:avLst/>
          </a:prstGeom>
          <a:ln w="38100">
            <a:solidFill>
              <a:srgbClr val="760000"/>
            </a:solidFill>
          </a:ln>
        </p:spPr>
      </p:pic>
      <p:pic>
        <p:nvPicPr>
          <p:cNvPr id="27" name="图片 26" descr="t013dbd3472fc979e19.jpg"/>
          <p:cNvPicPr>
            <a:picLocks noChangeAspect="1"/>
          </p:cNvPicPr>
          <p:nvPr/>
        </p:nvPicPr>
        <p:blipFill>
          <a:blip r:embed="rId9"/>
          <a:srcRect l="8511" r="19149"/>
          <a:stretch>
            <a:fillRect/>
          </a:stretch>
        </p:blipFill>
        <p:spPr>
          <a:xfrm>
            <a:off x="4229123" y="977479"/>
            <a:ext cx="1927586" cy="1522994"/>
          </a:xfrm>
          <a:prstGeom prst="rect">
            <a:avLst/>
          </a:prstGeom>
          <a:ln w="38100">
            <a:solidFill>
              <a:srgbClr val="760000"/>
            </a:solidFill>
          </a:ln>
        </p:spPr>
      </p:pic>
      <p:pic>
        <p:nvPicPr>
          <p:cNvPr id="32" name="图片 31" descr="20769963-1_b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93507" y="951339"/>
            <a:ext cx="1308316" cy="1530814"/>
          </a:xfrm>
          <a:prstGeom prst="rect">
            <a:avLst/>
          </a:prstGeom>
          <a:ln w="38100">
            <a:solidFill>
              <a:srgbClr val="760000"/>
            </a:solidFill>
          </a:ln>
        </p:spPr>
      </p:pic>
      <p:pic>
        <p:nvPicPr>
          <p:cNvPr id="38" name="图片 37" descr="t01b0092f0071ac5515.jp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86381" y="951339"/>
            <a:ext cx="1245844" cy="1530814"/>
          </a:xfrm>
          <a:prstGeom prst="rect">
            <a:avLst/>
          </a:prstGeom>
          <a:ln w="38100">
            <a:solidFill>
              <a:srgbClr val="760000"/>
            </a:solidFill>
          </a:ln>
        </p:spPr>
      </p:pic>
      <p:pic>
        <p:nvPicPr>
          <p:cNvPr id="39" name="图片 38" descr="t01af2e2783dbcbcd0f.jpg"/>
          <p:cNvPicPr>
            <a:picLocks noChangeAspect="1"/>
          </p:cNvPicPr>
          <p:nvPr/>
        </p:nvPicPr>
        <p:blipFill>
          <a:blip r:embed="rId12"/>
          <a:srcRect l="31817" t="8155" b="16306"/>
          <a:stretch>
            <a:fillRect/>
          </a:stretch>
        </p:blipFill>
        <p:spPr>
          <a:xfrm>
            <a:off x="7657887" y="973569"/>
            <a:ext cx="1281892" cy="1530814"/>
          </a:xfrm>
          <a:prstGeom prst="rect">
            <a:avLst/>
          </a:prstGeom>
          <a:ln w="38100">
            <a:solidFill>
              <a:srgbClr val="760000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14" descr="2008114171346258_2"/>
          <p:cNvPicPr>
            <a:picLocks noChangeAspect="1" noChangeArrowheads="1"/>
          </p:cNvPicPr>
          <p:nvPr/>
        </p:nvPicPr>
        <p:blipFill>
          <a:blip r:embed="rId3">
            <a:grayscl/>
            <a:lum bright="70000" contrast="-70000"/>
          </a:blip>
          <a:srcRect/>
          <a:stretch>
            <a:fillRect/>
          </a:stretch>
        </p:blipFill>
        <p:spPr bwMode="auto">
          <a:xfrm>
            <a:off x="2500298" y="571486"/>
            <a:ext cx="4342707" cy="3885973"/>
          </a:xfrm>
          <a:prstGeom prst="rect">
            <a:avLst/>
          </a:prstGeom>
          <a:noFill/>
        </p:spPr>
      </p:pic>
      <p:pic>
        <p:nvPicPr>
          <p:cNvPr id="37" name="图片 36" descr="20150508034640844.jpg"/>
          <p:cNvPicPr>
            <a:picLocks noChangeAspect="1"/>
          </p:cNvPicPr>
          <p:nvPr/>
        </p:nvPicPr>
        <p:blipFill>
          <a:blip r:embed="rId4"/>
          <a:srcRect b="45833"/>
          <a:stretch>
            <a:fillRect/>
          </a:stretch>
        </p:blipFill>
        <p:spPr>
          <a:xfrm>
            <a:off x="4175144" y="3823511"/>
            <a:ext cx="4968856" cy="136262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pic>
        <p:nvPicPr>
          <p:cNvPr id="30" name="图片 29" descr="t01da7b50edbb0958b7 (1)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3125" t="25625" r="31719" b="38750"/>
          <a:stretch>
            <a:fillRect/>
          </a:stretch>
        </p:blipFill>
        <p:spPr>
          <a:xfrm rot="596584">
            <a:off x="0" y="355310"/>
            <a:ext cx="1170378" cy="547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2" name="图片 51" descr="t012b2ff820f8eada25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E4C08C"/>
              </a:clrFrom>
              <a:clrTo>
                <a:srgbClr val="E4C08C">
                  <a:alpha val="0"/>
                </a:srgbClr>
              </a:clrTo>
            </a:clrChange>
          </a:blip>
          <a:srcRect t="5624" b="87344"/>
          <a:stretch>
            <a:fillRect/>
          </a:stretch>
        </p:blipFill>
        <p:spPr>
          <a:xfrm rot="10800000">
            <a:off x="0" y="4990907"/>
            <a:ext cx="9144000" cy="153081"/>
          </a:xfrm>
          <a:prstGeom prst="rect">
            <a:avLst/>
          </a:prstGeom>
        </p:spPr>
      </p:pic>
      <p:sp>
        <p:nvSpPr>
          <p:cNvPr id="34" name="TextBox 33">
            <a:hlinkClick r:id="rId7" action="ppaction://hlinksldjump"/>
          </p:cNvPr>
          <p:cNvSpPr txBox="1"/>
          <p:nvPr/>
        </p:nvSpPr>
        <p:spPr>
          <a:xfrm>
            <a:off x="4071934" y="1500180"/>
            <a:ext cx="1689402" cy="43978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en-US" altLang="zh-CN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战国七雄</a:t>
            </a:r>
          </a:p>
        </p:txBody>
      </p:sp>
      <p:sp>
        <p:nvSpPr>
          <p:cNvPr id="35" name="TextBox 34">
            <a:hlinkClick r:id="rId8" action="ppaction://hlinksldjump"/>
          </p:cNvPr>
          <p:cNvSpPr txBox="1"/>
          <p:nvPr/>
        </p:nvSpPr>
        <p:spPr>
          <a:xfrm>
            <a:off x="4071934" y="2214560"/>
            <a:ext cx="1689402" cy="43978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en-US" altLang="zh-CN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商鞅变法</a:t>
            </a:r>
          </a:p>
        </p:txBody>
      </p:sp>
      <p:sp>
        <p:nvSpPr>
          <p:cNvPr id="36" name="TextBox 35">
            <a:hlinkClick r:id="rId9" action="ppaction://hlinksldjump"/>
          </p:cNvPr>
          <p:cNvSpPr txBox="1"/>
          <p:nvPr/>
        </p:nvSpPr>
        <p:spPr>
          <a:xfrm>
            <a:off x="4071934" y="2857502"/>
            <a:ext cx="2926920" cy="43978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en-US" altLang="zh-CN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造福千秋的都江堰</a:t>
            </a:r>
          </a:p>
        </p:txBody>
      </p:sp>
      <p:pic>
        <p:nvPicPr>
          <p:cNvPr id="24" name="图片 23" descr="t01a5fb5cc3c872897a.jpg"/>
          <p:cNvPicPr>
            <a:picLocks noChangeAspect="1"/>
          </p:cNvPicPr>
          <p:nvPr/>
        </p:nvPicPr>
        <p:blipFill>
          <a:blip r:embed="rId10">
            <a:clrChange>
              <a:clrFrom>
                <a:srgbClr val="F3E3BF"/>
              </a:clrFrom>
              <a:clrTo>
                <a:srgbClr val="F3E3BF">
                  <a:alpha val="0"/>
                </a:srgbClr>
              </a:clrTo>
            </a:clrChange>
            <a:grayscl/>
          </a:blip>
          <a:stretch>
            <a:fillRect/>
          </a:stretch>
        </p:blipFill>
        <p:spPr>
          <a:xfrm>
            <a:off x="0" y="3957611"/>
            <a:ext cx="2474333" cy="1185889"/>
          </a:xfrm>
          <a:prstGeom prst="rect">
            <a:avLst/>
          </a:prstGeom>
        </p:spPr>
      </p:pic>
      <p:sp>
        <p:nvSpPr>
          <p:cNvPr id="31" name="左大括号 30"/>
          <p:cNvSpPr/>
          <p:nvPr/>
        </p:nvSpPr>
        <p:spPr>
          <a:xfrm>
            <a:off x="3714744" y="1785932"/>
            <a:ext cx="283469" cy="1377733"/>
          </a:xfrm>
          <a:prstGeom prst="leftBrace">
            <a:avLst>
              <a:gd name="adj1" fmla="val 63095"/>
              <a:gd name="adj2" fmla="val 50000"/>
            </a:avLst>
          </a:prstGeom>
          <a:ln w="2857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69769" tIns="34884" rIns="69769" bIns="34884" rtlCol="0" anchor="ctr"/>
          <a:lstStyle/>
          <a:p>
            <a:pPr algn="ctr"/>
            <a:endParaRPr lang="zh-CN" altLang="en-US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3071802" y="1142990"/>
            <a:ext cx="510233" cy="2797158"/>
          </a:xfrm>
          <a:prstGeom prst="rect">
            <a:avLst/>
          </a:prstGeom>
          <a:noFill/>
        </p:spPr>
        <p:txBody>
          <a:bodyPr vert="eaVert" wrap="none" lIns="69769" tIns="34884" rIns="69769" bIns="34884" rtlCol="0">
            <a:spAutoFit/>
          </a:bodyPr>
          <a:lstStyle/>
          <a:p>
            <a:r>
              <a:rPr lang="zh-CN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战国时期的社会变化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1" grpId="0" animBg="1"/>
      <p:bldP spid="3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17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pic>
        <p:nvPicPr>
          <p:cNvPr id="52" name="图片 51" descr="t012b2ff820f8eada25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E4C08C"/>
              </a:clrFrom>
              <a:clrTo>
                <a:srgbClr val="E4C08C">
                  <a:alpha val="0"/>
                </a:srgbClr>
              </a:clrTo>
            </a:clrChange>
          </a:blip>
          <a:srcRect t="5624" b="87344"/>
          <a:stretch>
            <a:fillRect/>
          </a:stretch>
        </p:blipFill>
        <p:spPr>
          <a:xfrm rot="10800000">
            <a:off x="0" y="4990907"/>
            <a:ext cx="9144000" cy="153081"/>
          </a:xfrm>
          <a:prstGeom prst="rect">
            <a:avLst/>
          </a:prstGeom>
        </p:spPr>
      </p:pic>
      <p:pic>
        <p:nvPicPr>
          <p:cNvPr id="18" name="Picture 80" descr="未命名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857238"/>
            <a:ext cx="3620558" cy="3357586"/>
          </a:xfrm>
          <a:prstGeom prst="rect">
            <a:avLst/>
          </a:prstGeom>
          <a:noFill/>
        </p:spPr>
      </p:pic>
      <p:pic>
        <p:nvPicPr>
          <p:cNvPr id="19" name="Picture 79" descr="未命名1"/>
          <p:cNvPicPr>
            <a:picLocks noChangeAspect="1" noChangeArrowheads="1"/>
          </p:cNvPicPr>
          <p:nvPr/>
        </p:nvPicPr>
        <p:blipFill>
          <a:blip r:embed="rId5" cstate="print"/>
          <a:srcRect b="10144"/>
          <a:stretch>
            <a:fillRect/>
          </a:stretch>
        </p:blipFill>
        <p:spPr bwMode="auto">
          <a:xfrm>
            <a:off x="4714876" y="857238"/>
            <a:ext cx="3500462" cy="3350505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785918" y="428626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/>
              <a:t>春秋形势图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29322" y="4286262"/>
            <a:ext cx="15001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/>
              <a:t>战国形势图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96805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战国七雄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34" name="圆角矩形 33"/>
          <p:cNvSpPr/>
          <p:nvPr/>
        </p:nvSpPr>
        <p:spPr>
          <a:xfrm>
            <a:off x="180698" y="1245044"/>
            <a:ext cx="422743" cy="2908547"/>
          </a:xfrm>
          <a:prstGeom prst="roundRect">
            <a:avLst/>
          </a:prstGeom>
          <a:solidFill>
            <a:srgbClr val="996600"/>
          </a:solidFill>
          <a:ln>
            <a:solidFill>
              <a:srgbClr val="9966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algn="ctr"/>
            <a:r>
              <a:rPr lang="zh-CN" altLang="en-US" sz="21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三家分晋和田氏代齐</a:t>
            </a:r>
          </a:p>
        </p:txBody>
      </p:sp>
      <p:sp>
        <p:nvSpPr>
          <p:cNvPr id="35" name="Rectangle 2"/>
          <p:cNvSpPr>
            <a:spLocks noChangeArrowheads="1"/>
          </p:cNvSpPr>
          <p:nvPr/>
        </p:nvSpPr>
        <p:spPr bwMode="auto">
          <a:xfrm>
            <a:off x="1227122" y="1183836"/>
            <a:ext cx="7256743" cy="31667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9769" tIns="34884" rIns="69769" bIns="34884">
            <a:spAutoFit/>
          </a:bodyPr>
          <a:lstStyle/>
          <a:p>
            <a:endParaRPr lang="zh-CN" altLang="en-US"/>
          </a:p>
        </p:txBody>
      </p:sp>
      <p:pic>
        <p:nvPicPr>
          <p:cNvPr id="36" name="Picture 3" descr="0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0363" y="1071551"/>
            <a:ext cx="5247909" cy="3694365"/>
          </a:xfrm>
          <a:prstGeom prst="rect">
            <a:avLst/>
          </a:prstGeom>
          <a:solidFill>
            <a:srgbClr val="FFFF00"/>
          </a:solidFill>
          <a:ln w="9525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7" name="Text Box 8"/>
          <p:cNvSpPr txBox="1">
            <a:spLocks noChangeArrowheads="1"/>
          </p:cNvSpPr>
          <p:nvPr/>
        </p:nvSpPr>
        <p:spPr bwMode="auto">
          <a:xfrm>
            <a:off x="6141802" y="1560301"/>
            <a:ext cx="665201" cy="5475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100" dirty="0">
                <a:solidFill>
                  <a:srgbClr val="660033"/>
                </a:solidFill>
                <a:latin typeface="Times New Roman" panose="02020603050405020304" pitchFamily="18" charset="0"/>
                <a:ea typeface="迷你简菱心" pitchFamily="49" charset="-122"/>
              </a:rPr>
              <a:t>赵</a:t>
            </a:r>
          </a:p>
        </p:txBody>
      </p:sp>
      <p:sp>
        <p:nvSpPr>
          <p:cNvPr id="38" name="Text Box 9"/>
          <p:cNvSpPr txBox="1">
            <a:spLocks noChangeArrowheads="1"/>
          </p:cNvSpPr>
          <p:nvPr/>
        </p:nvSpPr>
        <p:spPr bwMode="auto">
          <a:xfrm>
            <a:off x="6313142" y="2280346"/>
            <a:ext cx="786147" cy="5475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100" dirty="0">
                <a:solidFill>
                  <a:srgbClr val="660033"/>
                </a:solidFill>
                <a:latin typeface="Times New Roman" panose="02020603050405020304" pitchFamily="18" charset="0"/>
                <a:ea typeface="迷你简菱心" pitchFamily="49" charset="-122"/>
              </a:rPr>
              <a:t>魏</a:t>
            </a:r>
          </a:p>
        </p:txBody>
      </p:sp>
      <p:sp>
        <p:nvSpPr>
          <p:cNvPr id="39" name="Text Box 10"/>
          <p:cNvSpPr txBox="1">
            <a:spLocks noChangeArrowheads="1"/>
          </p:cNvSpPr>
          <p:nvPr/>
        </p:nvSpPr>
        <p:spPr bwMode="auto">
          <a:xfrm>
            <a:off x="5806681" y="2847311"/>
            <a:ext cx="907093" cy="5475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100" dirty="0">
                <a:solidFill>
                  <a:srgbClr val="660033"/>
                </a:solidFill>
                <a:latin typeface="Times New Roman" panose="02020603050405020304" pitchFamily="18" charset="0"/>
                <a:ea typeface="迷你简菱心" pitchFamily="49" charset="-122"/>
              </a:rPr>
              <a:t>韩</a:t>
            </a:r>
          </a:p>
        </p:txBody>
      </p:sp>
      <p:sp>
        <p:nvSpPr>
          <p:cNvPr id="52" name="AutoShape 11"/>
          <p:cNvSpPr>
            <a:spLocks noChangeArrowheads="1"/>
          </p:cNvSpPr>
          <p:nvPr/>
        </p:nvSpPr>
        <p:spPr bwMode="auto">
          <a:xfrm>
            <a:off x="3143240" y="1285866"/>
            <a:ext cx="1597678" cy="501221"/>
          </a:xfrm>
          <a:prstGeom prst="wedgeEllipseCallout">
            <a:avLst>
              <a:gd name="adj1" fmla="val 115046"/>
              <a:gd name="adj2" fmla="val 150000"/>
            </a:avLst>
          </a:prstGeom>
          <a:solidFill>
            <a:srgbClr val="808000"/>
          </a:solidFill>
          <a:ln w="9525">
            <a:solidFill>
              <a:schemeClr val="tx1"/>
            </a:solidFill>
            <a:miter lim="800000"/>
          </a:ln>
        </p:spPr>
        <p:txBody>
          <a:bodyPr lIns="69769" tIns="34884" rIns="69769" bIns="34884"/>
          <a:lstStyle/>
          <a:p>
            <a:pPr algn="ctr"/>
            <a:r>
              <a:rPr kumimoji="1" lang="zh-CN" altLang="en-US" sz="1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三家分晋</a:t>
            </a:r>
          </a:p>
        </p:txBody>
      </p:sp>
      <p:sp>
        <p:nvSpPr>
          <p:cNvPr id="55" name="AutoShape 15"/>
          <p:cNvSpPr>
            <a:spLocks noChangeArrowheads="1"/>
          </p:cNvSpPr>
          <p:nvPr/>
        </p:nvSpPr>
        <p:spPr bwMode="auto">
          <a:xfrm>
            <a:off x="6429388" y="3286130"/>
            <a:ext cx="1747447" cy="428628"/>
          </a:xfrm>
          <a:prstGeom prst="wedgeEllipseCallout">
            <a:avLst>
              <a:gd name="adj1" fmla="val 19519"/>
              <a:gd name="adj2" fmla="val -288546"/>
            </a:avLst>
          </a:prstGeom>
          <a:solidFill>
            <a:srgbClr val="808000"/>
          </a:solidFill>
          <a:ln w="9525">
            <a:solidFill>
              <a:schemeClr val="tx1"/>
            </a:solidFill>
            <a:miter lim="800000"/>
          </a:ln>
        </p:spPr>
        <p:txBody>
          <a:bodyPr lIns="69769" tIns="34884" rIns="69769" bIns="34884"/>
          <a:lstStyle/>
          <a:p>
            <a:pPr algn="ctr"/>
            <a:r>
              <a:rPr kumimoji="1" lang="zh-CN" altLang="en-US" sz="1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田氏代齐</a:t>
            </a:r>
          </a:p>
        </p:txBody>
      </p:sp>
      <p:sp>
        <p:nvSpPr>
          <p:cNvPr id="56" name="Oval 20"/>
          <p:cNvSpPr>
            <a:spLocks noChangeArrowheads="1"/>
          </p:cNvSpPr>
          <p:nvPr/>
        </p:nvSpPr>
        <p:spPr bwMode="auto">
          <a:xfrm>
            <a:off x="7460866" y="1922025"/>
            <a:ext cx="427090" cy="359455"/>
          </a:xfrm>
          <a:prstGeom prst="ellipse">
            <a:avLst/>
          </a:prstGeom>
          <a:solidFill>
            <a:srgbClr val="C00000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lIns="69769" tIns="34884" rIns="69769" bIns="34884" anchor="ctr"/>
          <a:lstStyle/>
          <a:p>
            <a:pPr algn="ctr">
              <a:defRPr/>
            </a:pPr>
            <a:r>
              <a:rPr kumimoji="1" lang="zh-CN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齐</a:t>
            </a:r>
          </a:p>
        </p:txBody>
      </p:sp>
      <p:sp>
        <p:nvSpPr>
          <p:cNvPr id="57" name="Oval 21"/>
          <p:cNvSpPr>
            <a:spLocks noChangeArrowheads="1"/>
          </p:cNvSpPr>
          <p:nvPr/>
        </p:nvSpPr>
        <p:spPr bwMode="auto">
          <a:xfrm>
            <a:off x="5773925" y="2332507"/>
            <a:ext cx="457326" cy="360589"/>
          </a:xfrm>
          <a:prstGeom prst="ellipse">
            <a:avLst/>
          </a:prstGeom>
          <a:solidFill>
            <a:srgbClr val="C00000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lIns="69769" tIns="34884" rIns="69769" bIns="34884" anchor="ctr"/>
          <a:lstStyle/>
          <a:p>
            <a:pPr algn="ctr">
              <a:defRPr/>
            </a:pPr>
            <a:r>
              <a:rPr kumimoji="1" lang="zh-CN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晋</a:t>
            </a:r>
          </a:p>
        </p:txBody>
      </p:sp>
      <p:sp>
        <p:nvSpPr>
          <p:cNvPr id="58" name="Oval 22"/>
          <p:cNvSpPr>
            <a:spLocks noChangeArrowheads="1"/>
          </p:cNvSpPr>
          <p:nvPr/>
        </p:nvSpPr>
        <p:spPr bwMode="auto">
          <a:xfrm>
            <a:off x="5659279" y="4133185"/>
            <a:ext cx="514019" cy="411616"/>
          </a:xfrm>
          <a:prstGeom prst="ellipse">
            <a:avLst/>
          </a:prstGeom>
          <a:solidFill>
            <a:srgbClr val="C00000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lIns="69769" tIns="34884" rIns="69769" bIns="34884" anchor="ctr"/>
          <a:lstStyle/>
          <a:p>
            <a:pPr algn="ctr">
              <a:defRPr/>
            </a:pPr>
            <a:r>
              <a:rPr kumimoji="1" lang="zh-CN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楚</a:t>
            </a:r>
          </a:p>
        </p:txBody>
      </p:sp>
      <p:sp>
        <p:nvSpPr>
          <p:cNvPr id="59" name="Oval 23"/>
          <p:cNvSpPr>
            <a:spLocks noChangeArrowheads="1"/>
          </p:cNvSpPr>
          <p:nvPr/>
        </p:nvSpPr>
        <p:spPr bwMode="auto">
          <a:xfrm>
            <a:off x="6973304" y="1047765"/>
            <a:ext cx="515279" cy="410482"/>
          </a:xfrm>
          <a:prstGeom prst="ellipse">
            <a:avLst/>
          </a:prstGeom>
          <a:solidFill>
            <a:srgbClr val="C00000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lIns="69769" tIns="34884" rIns="69769" bIns="34884" anchor="ctr"/>
          <a:lstStyle/>
          <a:p>
            <a:pPr algn="ctr">
              <a:defRPr/>
            </a:pPr>
            <a:r>
              <a:rPr kumimoji="1" lang="zh-CN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燕</a:t>
            </a:r>
          </a:p>
        </p:txBody>
      </p:sp>
      <p:sp>
        <p:nvSpPr>
          <p:cNvPr id="60" name="Oval 24"/>
          <p:cNvSpPr>
            <a:spLocks noChangeArrowheads="1"/>
          </p:cNvSpPr>
          <p:nvPr/>
        </p:nvSpPr>
        <p:spPr bwMode="auto">
          <a:xfrm>
            <a:off x="4115962" y="2693096"/>
            <a:ext cx="515279" cy="359455"/>
          </a:xfrm>
          <a:prstGeom prst="ellipse">
            <a:avLst/>
          </a:prstGeom>
          <a:solidFill>
            <a:srgbClr val="C00000"/>
          </a:solidFill>
          <a:ln w="19050">
            <a:solidFill>
              <a:srgbClr val="FF6600"/>
            </a:solidFill>
            <a:round/>
          </a:ln>
          <a:effectLst/>
        </p:spPr>
        <p:txBody>
          <a:bodyPr wrap="none" lIns="69769" tIns="34884" rIns="69769" bIns="34884" anchor="ctr"/>
          <a:lstStyle/>
          <a:p>
            <a:pPr algn="ctr">
              <a:defRPr/>
            </a:pPr>
            <a:r>
              <a:rPr kumimoji="1" lang="zh-CN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秦</a:t>
            </a:r>
          </a:p>
        </p:txBody>
      </p:sp>
      <p:pic>
        <p:nvPicPr>
          <p:cNvPr id="61" name="图片 60" descr="20769963-1_b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1B9"/>
              </a:clrFrom>
              <a:clrTo>
                <a:srgbClr val="FFF1B9">
                  <a:alpha val="0"/>
                </a:srgbClr>
              </a:clrTo>
            </a:clrChange>
          </a:blip>
          <a:srcRect l="47500"/>
          <a:stretch>
            <a:fillRect/>
          </a:stretch>
        </p:blipFill>
        <p:spPr>
          <a:xfrm>
            <a:off x="8296865" y="479637"/>
            <a:ext cx="847135" cy="1888004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857224" y="2143122"/>
            <a:ext cx="2643206" cy="1178445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卿大夫篡权立国反映了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新兴地主阶级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势力在政治上夺权。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52" grpId="0" animBg="1"/>
      <p:bldP spid="55" grpId="0" animBg="1"/>
      <p:bldP spid="56" grpId="0" animBg="1"/>
      <p:bldP spid="57" grpId="0" animBg="1"/>
      <p:bldP spid="57" grpId="1" animBg="1"/>
      <p:bldP spid="58" grpId="0" animBg="1"/>
      <p:bldP spid="59" grpId="0" animBg="1"/>
      <p:bldP spid="60" grpId="0" animBg="1"/>
      <p:bldP spid="28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96805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战国七雄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pic>
        <p:nvPicPr>
          <p:cNvPr id="16" name="Picture 3" descr="地图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14546" y="1357304"/>
            <a:ext cx="4656410" cy="3423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Oval 4"/>
          <p:cNvSpPr>
            <a:spLocks noChangeArrowheads="1"/>
          </p:cNvSpPr>
          <p:nvPr/>
        </p:nvSpPr>
        <p:spPr bwMode="auto">
          <a:xfrm>
            <a:off x="3428992" y="3071816"/>
            <a:ext cx="285986" cy="25740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lIns="69769" tIns="34884" rIns="69769" bIns="34884" anchor="ctr"/>
          <a:lstStyle/>
          <a:p>
            <a:pPr algn="ctr"/>
            <a:r>
              <a:rPr kumimoji="1" lang="zh-CN" altLang="en-US" sz="24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</a:t>
            </a:r>
          </a:p>
        </p:txBody>
      </p:sp>
      <p:sp>
        <p:nvSpPr>
          <p:cNvPr id="18" name="Oval 5"/>
          <p:cNvSpPr>
            <a:spLocks noChangeArrowheads="1"/>
          </p:cNvSpPr>
          <p:nvPr/>
        </p:nvSpPr>
        <p:spPr bwMode="auto">
          <a:xfrm>
            <a:off x="4572000" y="2857502"/>
            <a:ext cx="285987" cy="25740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lIns="69769" tIns="34884" rIns="69769" bIns="34884" anchor="ctr"/>
          <a:lstStyle/>
          <a:p>
            <a:pPr algn="ctr"/>
            <a:r>
              <a:rPr kumimoji="1" lang="zh-CN" altLang="en-US" sz="24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魏</a:t>
            </a:r>
          </a:p>
        </p:txBody>
      </p:sp>
      <p:sp>
        <p:nvSpPr>
          <p:cNvPr id="19" name="Oval 6"/>
          <p:cNvSpPr>
            <a:spLocks noChangeArrowheads="1"/>
          </p:cNvSpPr>
          <p:nvPr/>
        </p:nvSpPr>
        <p:spPr bwMode="auto">
          <a:xfrm>
            <a:off x="4429124" y="2428874"/>
            <a:ext cx="285987" cy="257401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lIns="69769" tIns="34884" rIns="69769" bIns="34884" anchor="ctr"/>
          <a:lstStyle/>
          <a:p>
            <a:pPr algn="ctr"/>
            <a:r>
              <a:rPr kumimoji="1" lang="zh-CN" altLang="en-US" sz="24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赵</a:t>
            </a:r>
          </a:p>
        </p:txBody>
      </p:sp>
      <p:sp>
        <p:nvSpPr>
          <p:cNvPr id="20" name="Oval 7"/>
          <p:cNvSpPr>
            <a:spLocks noChangeArrowheads="1"/>
          </p:cNvSpPr>
          <p:nvPr/>
        </p:nvSpPr>
        <p:spPr bwMode="auto">
          <a:xfrm>
            <a:off x="4929190" y="1857370"/>
            <a:ext cx="285986" cy="25740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lIns="69769" tIns="34884" rIns="69769" bIns="34884" anchor="ctr"/>
          <a:lstStyle/>
          <a:p>
            <a:pPr algn="ctr"/>
            <a:r>
              <a:rPr kumimoji="1" lang="zh-CN" altLang="en-US" sz="24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燕</a:t>
            </a:r>
          </a:p>
        </p:txBody>
      </p:sp>
      <p:sp>
        <p:nvSpPr>
          <p:cNvPr id="24" name="Oval 8"/>
          <p:cNvSpPr>
            <a:spLocks noChangeArrowheads="1"/>
          </p:cNvSpPr>
          <p:nvPr/>
        </p:nvSpPr>
        <p:spPr bwMode="auto">
          <a:xfrm>
            <a:off x="5214942" y="2428874"/>
            <a:ext cx="285987" cy="257401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lIns="69769" tIns="34884" rIns="69769" bIns="34884" anchor="ctr"/>
          <a:lstStyle/>
          <a:p>
            <a:pPr algn="ctr"/>
            <a:r>
              <a:rPr kumimoji="1" lang="zh-CN" altLang="en-US" sz="24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齐</a:t>
            </a:r>
          </a:p>
        </p:txBody>
      </p:sp>
      <p:sp>
        <p:nvSpPr>
          <p:cNvPr id="34" name="Oval 9"/>
          <p:cNvSpPr>
            <a:spLocks noChangeArrowheads="1"/>
          </p:cNvSpPr>
          <p:nvPr/>
        </p:nvSpPr>
        <p:spPr bwMode="auto">
          <a:xfrm>
            <a:off x="4214810" y="3714758"/>
            <a:ext cx="285987" cy="257401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lIns="69769" tIns="34884" rIns="69769" bIns="34884" anchor="ctr"/>
          <a:lstStyle/>
          <a:p>
            <a:pPr algn="ctr"/>
            <a:r>
              <a:rPr kumimoji="1" lang="zh-CN" altLang="en-US" sz="24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楚</a:t>
            </a:r>
          </a:p>
        </p:txBody>
      </p:sp>
      <p:sp>
        <p:nvSpPr>
          <p:cNvPr id="35" name="Oval 10"/>
          <p:cNvSpPr>
            <a:spLocks noChangeArrowheads="1"/>
          </p:cNvSpPr>
          <p:nvPr/>
        </p:nvSpPr>
        <p:spPr bwMode="auto">
          <a:xfrm>
            <a:off x="4357686" y="3214692"/>
            <a:ext cx="285986" cy="257402"/>
          </a:xfrm>
          <a:prstGeom prst="ellipse">
            <a:avLst/>
          </a:prstGeom>
          <a:solidFill>
            <a:schemeClr val="bg1"/>
          </a:solidFill>
          <a:ln w="19050">
            <a:solidFill>
              <a:srgbClr val="FF0000"/>
            </a:solidFill>
            <a:round/>
          </a:ln>
        </p:spPr>
        <p:txBody>
          <a:bodyPr wrap="none" lIns="69769" tIns="34884" rIns="69769" bIns="34884" anchor="ctr"/>
          <a:lstStyle/>
          <a:p>
            <a:pPr algn="ctr"/>
            <a:r>
              <a:rPr kumimoji="1" lang="zh-CN" altLang="en-US" sz="2400" b="1" dirty="0">
                <a:solidFill>
                  <a:srgbClr val="CC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韩</a:t>
            </a:r>
          </a:p>
        </p:txBody>
      </p:sp>
      <p:sp>
        <p:nvSpPr>
          <p:cNvPr id="36" name="Text Box 11"/>
          <p:cNvSpPr txBox="1">
            <a:spLocks noChangeArrowheads="1"/>
          </p:cNvSpPr>
          <p:nvPr/>
        </p:nvSpPr>
        <p:spPr bwMode="auto">
          <a:xfrm>
            <a:off x="1428728" y="1357304"/>
            <a:ext cx="510233" cy="31761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齐 楚 秦 燕 赵 魏 韩</a:t>
            </a:r>
          </a:p>
        </p:txBody>
      </p:sp>
      <p:sp>
        <p:nvSpPr>
          <p:cNvPr id="37" name="Text Box 12"/>
          <p:cNvSpPr txBox="1">
            <a:spLocks noChangeArrowheads="1"/>
          </p:cNvSpPr>
          <p:nvPr/>
        </p:nvSpPr>
        <p:spPr bwMode="auto">
          <a:xfrm>
            <a:off x="7218074" y="1357304"/>
            <a:ext cx="507365" cy="317613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lIns="69769" tIns="34884" rIns="69769" bIns="34884">
            <a:spAutoFit/>
          </a:bodyPr>
          <a:lstStyle/>
          <a:p>
            <a:pPr algn="l">
              <a:spcBef>
                <a:spcPct val="50000"/>
              </a:spcBef>
            </a:pPr>
            <a:r>
              <a:rPr kumimoji="1"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 南 西 北 上 中 下</a:t>
            </a:r>
          </a:p>
        </p:txBody>
      </p:sp>
      <p:pic>
        <p:nvPicPr>
          <p:cNvPr id="41" name="图片 40" descr="20769963-1_b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FF1B9"/>
              </a:clrFrom>
              <a:clrTo>
                <a:srgbClr val="FFF1B9">
                  <a:alpha val="0"/>
                </a:srgbClr>
              </a:clrTo>
            </a:clrChange>
          </a:blip>
          <a:srcRect l="47500"/>
          <a:stretch>
            <a:fillRect/>
          </a:stretch>
        </p:blipFill>
        <p:spPr>
          <a:xfrm>
            <a:off x="8296865" y="479637"/>
            <a:ext cx="847135" cy="1888004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3643306" y="642924"/>
            <a:ext cx="19288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战国七雄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4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96805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战国七雄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graphicFrame>
        <p:nvGraphicFramePr>
          <p:cNvPr id="43" name="Object 3"/>
          <p:cNvGraphicFramePr>
            <a:graphicFrameLocks noChangeAspect="1"/>
          </p:cNvGraphicFramePr>
          <p:nvPr/>
        </p:nvGraphicFramePr>
        <p:xfrm>
          <a:off x="1618930" y="1814303"/>
          <a:ext cx="6071223" cy="305366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图表" r:id="rId6" imgW="7724898" imgH="4391010" progId="MSGraph.Chart.8">
                  <p:embed followColorScheme="full"/>
                </p:oleObj>
              </mc:Choice>
              <mc:Fallback>
                <p:oleObj name="图表" r:id="rId6" imgW="7724898" imgH="4391010" progId="MSGraph.Chart.8">
                  <p:embed followColorScheme="full"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8930" y="1814303"/>
                        <a:ext cx="6071223" cy="3053669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AutoShape 4"/>
          <p:cNvSpPr>
            <a:spLocks noChangeArrowheads="1"/>
          </p:cNvSpPr>
          <p:nvPr/>
        </p:nvSpPr>
        <p:spPr bwMode="auto">
          <a:xfrm>
            <a:off x="2076256" y="1474124"/>
            <a:ext cx="2650598" cy="997345"/>
          </a:xfrm>
          <a:prstGeom prst="wedgeRoundRectCallout">
            <a:avLst>
              <a:gd name="adj1" fmla="val 80278"/>
              <a:gd name="adj2" fmla="val 177257"/>
              <a:gd name="adj3" fmla="val 16667"/>
            </a:avLst>
          </a:prstGeom>
          <a:solidFill>
            <a:srgbClr val="800000"/>
          </a:solidFill>
          <a:ln w="9525">
            <a:solidFill>
              <a:srgbClr val="760000"/>
            </a:solidFill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kumimoji="1" lang="zh-CN" altLang="en-US" sz="27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长平之战后</a:t>
            </a:r>
            <a:r>
              <a:rPr kumimoji="1" lang="zh-TW" altLang="en-US" sz="27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</a:p>
          <a:p>
            <a:r>
              <a:rPr kumimoji="1" lang="zh-CN" altLang="en-US" sz="27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赵国元气大伤</a:t>
            </a:r>
            <a:r>
              <a:rPr kumimoji="1" lang="zh-TW" altLang="en-US" sz="27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！</a:t>
            </a:r>
          </a:p>
        </p:txBody>
      </p:sp>
      <p:sp>
        <p:nvSpPr>
          <p:cNvPr id="45" name="AutoShape 5"/>
          <p:cNvSpPr>
            <a:spLocks noChangeArrowheads="1"/>
          </p:cNvSpPr>
          <p:nvPr/>
        </p:nvSpPr>
        <p:spPr bwMode="auto">
          <a:xfrm>
            <a:off x="4933599" y="1525150"/>
            <a:ext cx="2625686" cy="537644"/>
          </a:xfrm>
          <a:prstGeom prst="wedgeRoundRectCallout">
            <a:avLst>
              <a:gd name="adj1" fmla="val 26712"/>
              <a:gd name="adj2" fmla="val 92337"/>
              <a:gd name="adj3" fmla="val 16667"/>
            </a:avLst>
          </a:prstGeom>
          <a:solidFill>
            <a:srgbClr val="800000"/>
          </a:solidFill>
          <a:ln w="9525">
            <a:noFill/>
            <a:miter lim="800000"/>
          </a:ln>
          <a:effectLst/>
        </p:spPr>
        <p:txBody>
          <a:bodyPr wrap="none" lIns="69769" tIns="34884" rIns="69769" bIns="34884">
            <a:spAutoFit/>
          </a:bodyPr>
          <a:lstStyle/>
          <a:p>
            <a:r>
              <a:rPr kumimoji="1" lang="zh-CN" altLang="en-US" sz="27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秦国一国独大</a:t>
            </a:r>
            <a:r>
              <a:rPr kumimoji="1" lang="zh-TW" altLang="en-US" sz="27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！</a:t>
            </a:r>
          </a:p>
        </p:txBody>
      </p:sp>
      <p:sp>
        <p:nvSpPr>
          <p:cNvPr id="46" name="AutoShape 2"/>
          <p:cNvSpPr txBox="1">
            <a:spLocks noChangeArrowheads="1"/>
          </p:cNvSpPr>
          <p:nvPr/>
        </p:nvSpPr>
        <p:spPr>
          <a:xfrm>
            <a:off x="1397152" y="693956"/>
            <a:ext cx="6833433" cy="653143"/>
          </a:xfrm>
          <a:prstGeom prst="roundRect">
            <a:avLst>
              <a:gd name="adj" fmla="val 23787"/>
            </a:avLst>
          </a:prstGeom>
          <a:solidFill>
            <a:schemeClr val="bg1"/>
          </a:solidFill>
        </p:spPr>
        <p:txBody>
          <a:bodyPr vert="horz" lIns="81630" tIns="40814" rIns="81630" bIns="40814" rtlCol="0" anchor="ctr">
            <a:normAutofit fontScale="92500" lnSpcReduction="10000"/>
          </a:bodyPr>
          <a:lstStyle/>
          <a:p>
            <a:pPr algn="dist">
              <a:spcBef>
                <a:spcPct val="0"/>
              </a:spcBef>
              <a:defRPr/>
            </a:pPr>
            <a:r>
              <a:rPr lang="zh-CN" altLang="en-US" sz="37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黑体" panose="02010609060101010101" pitchFamily="49" charset="-122"/>
                <a:cs typeface="+mj-cs"/>
              </a:rPr>
              <a:t>战国七雄实力比较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 autoUpdateAnimBg="0"/>
      <p:bldP spid="45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5450" y="106587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96805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商鞅变法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17" name="Text Box 4"/>
          <p:cNvSpPr txBox="1">
            <a:spLocks noChangeArrowheads="1"/>
          </p:cNvSpPr>
          <p:nvPr/>
        </p:nvSpPr>
        <p:spPr bwMode="auto">
          <a:xfrm>
            <a:off x="6241832" y="1479792"/>
            <a:ext cx="1556673" cy="323509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eaVert" lIns="69769" tIns="34884" rIns="69769" bIns="34884">
            <a:spAutoFit/>
          </a:bodyPr>
          <a:lstStyle/>
          <a:p>
            <a:endParaRPr lang="en-US" altLang="zh-CN" sz="4600" dirty="0">
              <a:solidFill>
                <a:srgbClr val="800000"/>
              </a:solidFill>
              <a:latin typeface="仿宋_GB2312" pitchFamily="49" charset="-122"/>
              <a:ea typeface="华文行楷" pitchFamily="2" charset="-122"/>
            </a:endParaRPr>
          </a:p>
          <a:p>
            <a:endParaRPr lang="en-US" altLang="zh-CN" sz="4600" dirty="0">
              <a:solidFill>
                <a:srgbClr val="800000"/>
              </a:solidFill>
              <a:ea typeface="华文行楷" pitchFamily="2" charset="-122"/>
            </a:endParaRPr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1434807" y="987573"/>
            <a:ext cx="3943334" cy="43978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r>
              <a:rPr lang="zh-CN" altLang="en-US" sz="24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商鞅变法的根本原因</a:t>
            </a:r>
            <a:endParaRPr lang="en-US" altLang="zh-CN" sz="2400" b="1" dirty="0">
              <a:solidFill>
                <a:srgbClr val="6600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2285984" y="2000246"/>
            <a:ext cx="5040560" cy="136311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铁制工具和牛耕的使用进一步推广，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社会生产力</a:t>
            </a:r>
            <a:r>
              <a:rPr lang="zh-CN" altLang="en-US" sz="28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水平提高。</a:t>
            </a:r>
            <a:endParaRPr lang="en-US" altLang="zh-CN" sz="2800" b="1" dirty="0">
              <a:solidFill>
                <a:srgbClr val="6600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288531" y="3066087"/>
            <a:ext cx="4308721" cy="173244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商鞅，又称卫鞅，公孙鞅。年轻时好学，熟悉变法理论和实践，听说秦孝公求贤若渴，于是他发奋图强，投奔秦国，得到秦孝公的赏识，公元前</a:t>
            </a:r>
            <a:r>
              <a:rPr lang="en-US" altLang="zh-CN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356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年，</a:t>
            </a:r>
            <a:r>
              <a:rPr lang="zh-CN" altLang="en-US" sz="1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秦孝公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任命商鞅开始推行变法。后因功受封于商，所以又称</a:t>
            </a:r>
            <a:r>
              <a:rPr lang="zh-CN" altLang="en-US" sz="1800" b="1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商鞅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E2E6CD"/>
              </a:clrFrom>
              <a:clrTo>
                <a:srgbClr val="E2E6C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69435" y="2549087"/>
            <a:ext cx="2141747" cy="2107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283765" y="4503980"/>
            <a:ext cx="2943012" cy="31667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商鞅（约公元前</a:t>
            </a:r>
            <a:r>
              <a:rPr lang="en-US" altLang="zh-CN" b="1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390~</a:t>
            </a:r>
            <a:r>
              <a:rPr lang="zh-CN" altLang="en-US" b="1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</a:t>
            </a:r>
            <a:r>
              <a:rPr lang="en-US" altLang="zh-CN" b="1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338</a:t>
            </a:r>
            <a:r>
              <a:rPr lang="zh-CN" altLang="en-US" b="1">
                <a:solidFill>
                  <a:srgbClr val="66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年）</a:t>
            </a: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1423608" y="2189632"/>
            <a:ext cx="2524567" cy="31667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69769" tIns="34884" rIns="69769" bIns="34884" anchor="ctr">
            <a:spAutoFit/>
          </a:bodyPr>
          <a:lstStyle/>
          <a:p>
            <a:r>
              <a:rPr lang="zh-CN" altLang="en-US" b="1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秦孝公（前</a:t>
            </a:r>
            <a:r>
              <a:rPr lang="en-US" altLang="zh-CN" b="1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381—</a:t>
            </a:r>
            <a:r>
              <a:rPr lang="zh-CN" altLang="en-US" b="1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前</a:t>
            </a:r>
            <a:r>
              <a:rPr lang="en-US" altLang="zh-CN" b="1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338</a:t>
            </a:r>
            <a:r>
              <a:rPr lang="zh-CN" altLang="en-US" b="1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</a:t>
            </a:r>
          </a:p>
        </p:txBody>
      </p:sp>
      <p:pic>
        <p:nvPicPr>
          <p:cNvPr id="20" name="Picture 12" descr="0130000008910512166412021722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6F6F4"/>
              </a:clrFrom>
              <a:clrTo>
                <a:srgbClr val="F6F6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12115" y="749542"/>
            <a:ext cx="1511821" cy="1360714"/>
          </a:xfrm>
          <a:prstGeom prst="rect">
            <a:avLst/>
          </a:prstGeom>
          <a:noFill/>
        </p:spPr>
      </p:pic>
      <p:pic>
        <p:nvPicPr>
          <p:cNvPr id="24" name="Picture 14" descr="未命名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81946" y="718912"/>
            <a:ext cx="2376079" cy="20149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4" name="Picture 15" descr="xin_5212050509297032853422">
            <a:hlinkClick r:id="rId7" action="ppaction://hlinkfile"/>
          </p:cNvPr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DCA"/>
              </a:clrFrom>
              <a:clrTo>
                <a:srgbClr val="FFFDC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56280" y="698473"/>
            <a:ext cx="2267748" cy="20410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Box 34"/>
          <p:cNvSpPr txBox="1"/>
          <p:nvPr/>
        </p:nvSpPr>
        <p:spPr>
          <a:xfrm>
            <a:off x="716828" y="4807953"/>
            <a:ext cx="96805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商鞅变法</a:t>
            </a:r>
          </a:p>
        </p:txBody>
      </p:sp>
      <p:pic>
        <p:nvPicPr>
          <p:cNvPr id="36" name="图片 35" descr="QQ截图20160305230619"/>
          <p:cNvPicPr/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60" name="Text Box 64"/>
          <p:cNvSpPr txBox="1">
            <a:spLocks noChangeArrowheads="1"/>
          </p:cNvSpPr>
          <p:nvPr/>
        </p:nvSpPr>
        <p:spPr bwMode="auto">
          <a:xfrm>
            <a:off x="206584" y="529514"/>
            <a:ext cx="3600656" cy="39361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r>
              <a:rPr lang="zh-CN" altLang="en-US" sz="21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商鞅变法的</a:t>
            </a:r>
            <a:r>
              <a:rPr lang="zh-CN" altLang="en-US" sz="21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内容</a:t>
            </a:r>
            <a:r>
              <a:rPr lang="en-US" altLang="zh-CN" sz="21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graphicFrame>
        <p:nvGraphicFramePr>
          <p:cNvPr id="61" name="表格 60"/>
          <p:cNvGraphicFramePr>
            <a:graphicFrameLocks noGrp="1"/>
          </p:cNvGraphicFramePr>
          <p:nvPr/>
        </p:nvGraphicFramePr>
        <p:xfrm>
          <a:off x="263279" y="1040937"/>
          <a:ext cx="8447361" cy="3214710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945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5017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88522">
                <a:tc rowSpan="4">
                  <a:txBody>
                    <a:bodyPr/>
                    <a:lstStyle/>
                    <a:p>
                      <a:pPr algn="ctr"/>
                      <a:endParaRPr lang="en-US" altLang="zh-CN" sz="15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endParaRPr lang="en-US" altLang="zh-CN" sz="15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15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政治</a:t>
                      </a:r>
                    </a:p>
                  </a:txBody>
                  <a:tcPr marL="72567" marR="72567" marT="32657" marB="32657"/>
                </a:tc>
                <a:tc>
                  <a:txBody>
                    <a:bodyPr/>
                    <a:lstStyle/>
                    <a:p>
                      <a:endParaRPr lang="zh-CN" altLang="en-US" sz="1500" dirty="0"/>
                    </a:p>
                  </a:txBody>
                  <a:tcPr marL="72567" marR="72567" marT="32657" marB="3265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852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1500" dirty="0"/>
                    </a:p>
                  </a:txBody>
                  <a:tcPr marL="72567" marR="72567" marT="32657" marB="3265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1846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sz="1500" dirty="0"/>
                    </a:p>
                  </a:txBody>
                  <a:tcPr marL="72567" marR="72567" marT="32657" marB="3265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8522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1500" dirty="0"/>
                    </a:p>
                  </a:txBody>
                  <a:tcPr marL="72567" marR="72567" marT="32657" marB="3265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1619">
                <a:tc rowSpan="3">
                  <a:txBody>
                    <a:bodyPr/>
                    <a:lstStyle/>
                    <a:p>
                      <a:pPr algn="ctr"/>
                      <a:endParaRPr lang="en-US" altLang="zh-CN" sz="15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algn="ctr"/>
                      <a:r>
                        <a:rPr lang="zh-CN" altLang="en-US" sz="15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经济</a:t>
                      </a:r>
                      <a:endParaRPr lang="en-US" altLang="zh-CN" sz="15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2567" marR="72567" marT="32657" marB="32657"/>
                </a:tc>
                <a:tc>
                  <a:txBody>
                    <a:bodyPr/>
                    <a:lstStyle/>
                    <a:p>
                      <a:endParaRPr lang="en-US" altLang="zh-CN" sz="1500" dirty="0"/>
                    </a:p>
                  </a:txBody>
                  <a:tcPr marL="72567" marR="72567" marT="32657" marB="3265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1846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1500" dirty="0"/>
                    </a:p>
                  </a:txBody>
                  <a:tcPr marL="72567" marR="72567" marT="32657" marB="3265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2534">
                <a:tc vMerge="1">
                  <a:txBody>
                    <a:bodyPr/>
                    <a:lstStyle/>
                    <a:p>
                      <a:endParaRPr lang="zh-C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altLang="zh-CN" sz="1500" dirty="0"/>
                    </a:p>
                  </a:txBody>
                  <a:tcPr marL="72567" marR="72567" marT="32657" marB="3265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6129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5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军事</a:t>
                      </a:r>
                      <a:endParaRPr lang="en-US" altLang="zh-CN" sz="15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marL="72567" marR="72567" marT="32657" marB="32657"/>
                </a:tc>
                <a:tc>
                  <a:txBody>
                    <a:bodyPr/>
                    <a:lstStyle/>
                    <a:p>
                      <a:endParaRPr lang="en-US" altLang="zh-CN" sz="1500" dirty="0"/>
                    </a:p>
                  </a:txBody>
                  <a:tcPr marL="72567" marR="72567" marT="32657" marB="3265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2" name="TextBox 61"/>
          <p:cNvSpPr txBox="1"/>
          <p:nvPr/>
        </p:nvSpPr>
        <p:spPr>
          <a:xfrm>
            <a:off x="1227071" y="1091963"/>
            <a:ext cx="3627433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建立县制，由国君直接派官吏治理</a:t>
            </a:r>
            <a:endParaRPr lang="zh-CN" altLang="en-US" sz="1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228959" y="1439411"/>
            <a:ext cx="2232820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废除贵族的世袭特权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283765" y="1806343"/>
            <a:ext cx="3627433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改革户籍制度，加强对人民的管理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1283765" y="2214560"/>
            <a:ext cx="2232820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严明法度，禁止私斗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1227071" y="2622777"/>
            <a:ext cx="3394997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废除井田制，允许土地自由买卖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1227072" y="3030995"/>
            <a:ext cx="4789609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鼓励耕织，生产粮食、布帛多的人可免除徭役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227071" y="3388185"/>
            <a:ext cx="1303078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统一度量衡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1227071" y="3694347"/>
            <a:ext cx="4557174" cy="347448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鼓励军功，对有军功者授予爵位并赏赐土地</a:t>
            </a:r>
          </a:p>
        </p:txBody>
      </p:sp>
      <p:sp>
        <p:nvSpPr>
          <p:cNvPr id="36" name="Text Box 64"/>
          <p:cNvSpPr txBox="1">
            <a:spLocks noChangeArrowheads="1"/>
          </p:cNvSpPr>
          <p:nvPr/>
        </p:nvSpPr>
        <p:spPr bwMode="auto">
          <a:xfrm>
            <a:off x="1000100" y="4357700"/>
            <a:ext cx="7323861" cy="62444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18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商鞅变法的</a:t>
            </a:r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作用</a:t>
            </a:r>
            <a:r>
              <a:rPr lang="en-US" altLang="zh-CN" sz="18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1800" b="1" dirty="0">
                <a:solidFill>
                  <a:srgbClr val="66003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使秦国的国力大为增强，提高了军队的战斗力，一跃成为最强盛的诸侯国，为以后秦统一全国奠定了基础。</a:t>
            </a:r>
            <a:endParaRPr lang="en-US" altLang="zh-CN" sz="1800" b="1" dirty="0">
              <a:solidFill>
                <a:srgbClr val="660033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479099" y="1099178"/>
            <a:ext cx="1785851" cy="30128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加强中央集权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09018" y="2622777"/>
            <a:ext cx="2777991" cy="30128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确立了封建土地私有制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989342" y="3694347"/>
            <a:ext cx="2948072" cy="532114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有利于新兴地主通过军功参政，增强军队战斗力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264233" y="1449153"/>
            <a:ext cx="3992858" cy="30128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触犯了旧贵族的利益；有利于新兴地主掌权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79099" y="1857370"/>
            <a:ext cx="2834685" cy="30128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加强了对人民的管理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422405" y="2214560"/>
            <a:ext cx="2834685" cy="30128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有利于维护社会秩序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272811" y="3030994"/>
            <a:ext cx="2437829" cy="516725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有利于提高人民的劳动积极性，</a:t>
            </a:r>
            <a:r>
              <a:rPr lang="zh-CN" altLang="en-US" sz="15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有利于发展农业生产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722219" y="14776"/>
            <a:ext cx="5697913" cy="514738"/>
          </a:xfrm>
          <a:prstGeom prst="rect">
            <a:avLst/>
          </a:prstGeom>
          <a:solidFill>
            <a:srgbClr val="FFC000"/>
          </a:solidFill>
        </p:spPr>
        <p:txBody>
          <a:bodyPr wrap="square" lIns="144000" tIns="72000" rIns="144000" bIns="72000" rtlCol="0">
            <a:spAutoFit/>
          </a:bodyPr>
          <a:lstStyle/>
          <a:p>
            <a:r>
              <a:rPr lang="zh-CN" altLang="en-US" sz="2400" b="1" dirty="0"/>
              <a:t>商鞅变法的</a:t>
            </a:r>
            <a:r>
              <a:rPr lang="zh-CN" altLang="en-US" sz="2400" b="1" dirty="0">
                <a:solidFill>
                  <a:srgbClr val="FF0000"/>
                </a:solidFill>
              </a:rPr>
              <a:t>性质</a:t>
            </a:r>
            <a:r>
              <a:rPr lang="zh-CN" altLang="en-US" sz="2400" b="1" dirty="0"/>
              <a:t>：地主阶级性质的改革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72811" y="3694347"/>
            <a:ext cx="1398785" cy="514738"/>
          </a:xfrm>
          <a:prstGeom prst="rect">
            <a:avLst/>
          </a:prstGeom>
          <a:solidFill>
            <a:srgbClr val="FFC000"/>
          </a:solidFill>
        </p:spPr>
        <p:txBody>
          <a:bodyPr wrap="square" lIns="144000" tIns="72000" rIns="144000" bIns="72000" rtlCol="0">
            <a:spAutoFit/>
          </a:bodyPr>
          <a:lstStyle/>
          <a:p>
            <a:r>
              <a:rPr lang="zh-CN" altLang="en-US" sz="2400" b="1" dirty="0"/>
              <a:t>    强兵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535409" y="2874647"/>
            <a:ext cx="1398785" cy="660144"/>
          </a:xfrm>
          <a:prstGeom prst="rect">
            <a:avLst/>
          </a:prstGeom>
          <a:solidFill>
            <a:srgbClr val="FFC000"/>
          </a:solidFill>
        </p:spPr>
        <p:txBody>
          <a:bodyPr wrap="square" lIns="144000" tIns="144000" rIns="144000" bIns="144000" rtlCol="0">
            <a:spAutoFit/>
          </a:bodyPr>
          <a:lstStyle/>
          <a:p>
            <a:r>
              <a:rPr lang="zh-CN" altLang="en-US" sz="2400" b="1" dirty="0"/>
              <a:t>    富国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0" grpId="0"/>
      <p:bldP spid="36" grpId="0"/>
      <p:bldP spid="28" grpId="0" build="allAtOnce"/>
      <p:bldP spid="30" grpId="0" build="allAtOnce"/>
      <p:bldP spid="38" grpId="0" build="allAtOnce"/>
      <p:bldP spid="34" grpId="0" build="allAtOnce"/>
      <p:bldP spid="37" grpId="0" build="allAtOnce"/>
      <p:bldP spid="39" grpId="0" build="allAtOnce"/>
      <p:bldP spid="40" grpId="0" build="allAtOnce"/>
      <p:bldP spid="3" grpId="0" animBg="1"/>
      <p:bldP spid="32" grpId="0" animBg="1"/>
      <p:bldP spid="3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716828" y="4807953"/>
            <a:ext cx="96805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商鞅变法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17" name="Text Box 9"/>
          <p:cNvSpPr txBox="1">
            <a:spLocks noChangeArrowheads="1"/>
          </p:cNvSpPr>
          <p:nvPr/>
        </p:nvSpPr>
        <p:spPr bwMode="auto">
          <a:xfrm>
            <a:off x="1223685" y="410407"/>
            <a:ext cx="6833433" cy="136311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100" b="1" dirty="0">
                <a:solidFill>
                  <a:srgbClr val="33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《</a:t>
            </a:r>
            <a:r>
              <a:rPr lang="zh-CN" altLang="en-US" sz="2100" b="1" dirty="0">
                <a:solidFill>
                  <a:srgbClr val="33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史记</a:t>
            </a:r>
            <a:r>
              <a:rPr lang="en-US" altLang="zh-CN" sz="2100" b="1" dirty="0">
                <a:solidFill>
                  <a:srgbClr val="33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100" b="1" dirty="0">
                <a:solidFill>
                  <a:srgbClr val="33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记载，公元前</a:t>
            </a:r>
            <a:r>
              <a:rPr lang="en-US" altLang="zh-CN" sz="2100" b="1" dirty="0">
                <a:solidFill>
                  <a:srgbClr val="33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338</a:t>
            </a:r>
            <a:r>
              <a:rPr lang="zh-CN" altLang="en-US" sz="2100" b="1" dirty="0">
                <a:solidFill>
                  <a:srgbClr val="33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年，秦孝公病逝，太子即位，即秦惠文王。同年，守旧的贵族诬告商鞅“谋反”，结果商鞅被处死。请大家议一议，商鞅变法是成功了还是失败了，为什么？</a:t>
            </a: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>
            <a:off x="1141794" y="2269965"/>
            <a:ext cx="6915324" cy="131694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69769" tIns="34884" rIns="69769" bIns="34884">
            <a:spAutoFit/>
          </a:bodyPr>
          <a:lstStyle/>
          <a:p>
            <a:r>
              <a:rPr lang="en-US" altLang="zh-CN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一场变革的成功或失败的标准，不在于实施变法的人的生与死，而在于变法的</a:t>
            </a:r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目的是否达到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。商鞅被处死，说明了守旧势力的猖狂和统治者的昏庸。</a:t>
            </a:r>
          </a:p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6390161" y="1491630"/>
            <a:ext cx="1785950" cy="77833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lIns="69769" tIns="34884" rIns="69769" bIns="34884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600" b="1" dirty="0">
                <a:solidFill>
                  <a:srgbClr val="E5190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成功！</a:t>
            </a:r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1250425" y="3274685"/>
            <a:ext cx="6857370" cy="62444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69769" tIns="34884" rIns="69769" bIns="34884">
            <a:spAutoFit/>
          </a:bodyPr>
          <a:lstStyle/>
          <a:p>
            <a:r>
              <a:rPr lang="en-US" altLang="zh-CN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商鞅虽死，但因经过变法，秦国的经济得到发展，军队战</a:t>
            </a:r>
          </a:p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斗力不断加强，发展成为战国后期最富强的</a:t>
            </a:r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封建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国家。</a:t>
            </a: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1292272" y="4072073"/>
            <a:ext cx="6857370" cy="62444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lIns="69769" tIns="34884" rIns="69769" bIns="34884">
            <a:spAutoFit/>
          </a:bodyPr>
          <a:lstStyle/>
          <a:p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变法顺应了封建制发展的历史趋势，加上新法已推行</a:t>
            </a:r>
            <a:r>
              <a:rPr lang="en-US" altLang="zh-CN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</a:t>
            </a:r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年，“秦妇人婴儿，皆言商君之法”，所以商鞅虽死，“秦法未败”。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716828" y="4807953"/>
            <a:ext cx="96805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商鞅变法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pic>
        <p:nvPicPr>
          <p:cNvPr id="20" name="Picture 14" descr="sy"/>
          <p:cNvPicPr>
            <a:picLocks noChangeAspect="1" noChangeArrowheads="1"/>
          </p:cNvPicPr>
          <p:nvPr/>
        </p:nvPicPr>
        <p:blipFill>
          <a:blip r:embed="rId4">
            <a:lum contrast="24000"/>
          </a:blip>
          <a:srcRect/>
          <a:stretch>
            <a:fillRect/>
          </a:stretch>
        </p:blipFill>
        <p:spPr bwMode="auto">
          <a:xfrm>
            <a:off x="285720" y="1285866"/>
            <a:ext cx="2928958" cy="2289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4" name="Rectangle 15"/>
          <p:cNvSpPr>
            <a:spLocks noChangeArrowheads="1"/>
          </p:cNvSpPr>
          <p:nvPr/>
        </p:nvSpPr>
        <p:spPr bwMode="auto">
          <a:xfrm>
            <a:off x="571472" y="3786196"/>
            <a:ext cx="2214578" cy="37822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20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商鞅舌战守旧贵族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86352" y="627534"/>
            <a:ext cx="35283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华文琥珀" pitchFamily="2" charset="-122"/>
                <a:ea typeface="华文琥珀" pitchFamily="2" charset="-122"/>
              </a:rPr>
              <a:t>商鞅变法成功的原因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14744" y="726975"/>
            <a:ext cx="50931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、顺应了历史发展的潮流。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3786997" y="1563638"/>
            <a:ext cx="3143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、秦孝公的鼎力支持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3786182" y="2211710"/>
            <a:ext cx="5286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、商鞅推行变法态度坚决、意志坚定，不畏强权、公正无私、赏罚分明。</a:t>
            </a:r>
            <a:endParaRPr lang="en-US" altLang="zh-CN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zh-CN" altLang="en-US" dirty="0"/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1253638" y="4364461"/>
            <a:ext cx="1019346" cy="332059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lIns="69769" tIns="34884" rIns="69769" bIns="3488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697687" eaLnBrk="1" hangingPunct="1">
              <a:defRPr/>
            </a:pPr>
            <a:r>
              <a:rPr lang="zh-CN" altLang="en-US" sz="1700" b="1" dirty="0">
                <a:solidFill>
                  <a:srgbClr val="CC0000"/>
                </a:solidFill>
              </a:rPr>
              <a:t>立木为信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18" grpId="0" build="allAtOnce"/>
      <p:bldP spid="22" grpId="0" build="allAtOnce"/>
      <p:bldP spid="23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造福千秋的都江堰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1357290" y="571486"/>
            <a:ext cx="6973325" cy="1039946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 lIns="69769" tIns="34884" rIns="69769" bIns="34884" anchor="ctr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战国后期，秦国在改革政治和发展经济过程中，注重兴修水利。</a:t>
            </a:r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公元前</a:t>
            </a:r>
            <a:r>
              <a:rPr lang="en-US" altLang="zh-CN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256</a:t>
            </a:r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，蜀郡郡守</a:t>
            </a:r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李冰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主持，在成都岷江上修建了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都江堰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</a:p>
        </p:txBody>
      </p:sp>
      <p:pic>
        <p:nvPicPr>
          <p:cNvPr id="14" name="Picture 6" descr="李冰像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EFFFF"/>
              </a:clrFrom>
              <a:clrTo>
                <a:srgbClr val="FEFFFF">
                  <a:alpha val="0"/>
                </a:srgbClr>
              </a:clrTo>
            </a:clrChange>
          </a:blip>
          <a:srcRect l="9306" r="11101" b="5389"/>
          <a:stretch>
            <a:fillRect/>
          </a:stretch>
        </p:blipFill>
        <p:spPr bwMode="auto">
          <a:xfrm>
            <a:off x="1071538" y="1571618"/>
            <a:ext cx="1248324" cy="3257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图片 1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1571618"/>
            <a:ext cx="3786214" cy="3203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 Box 15" descr="23"/>
          <p:cNvSpPr txBox="1">
            <a:spLocks noChangeArrowheads="1"/>
          </p:cNvSpPr>
          <p:nvPr/>
        </p:nvSpPr>
        <p:spPr bwMode="auto">
          <a:xfrm>
            <a:off x="7500958" y="2000246"/>
            <a:ext cx="971897" cy="2147941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 w="12700" cap="sq">
            <a:noFill/>
            <a:miter lim="800000"/>
            <a:headEnd type="none" w="sm" len="sm"/>
            <a:tailEnd type="none" w="sm" len="sm"/>
          </a:ln>
        </p:spPr>
        <p:txBody>
          <a:bodyPr vert="eaVert" wrap="none" lIns="69769" tIns="34884" rIns="69769" bIns="34884">
            <a:spAutoFit/>
          </a:bodyPr>
          <a:lstStyle/>
          <a:p>
            <a:r>
              <a:rPr lang="zh-CN" altLang="en-US" sz="2700" dirty="0">
                <a:ea typeface="迷你简菱心" pitchFamily="49" charset="-122"/>
              </a:rPr>
              <a:t>始知李太守，</a:t>
            </a:r>
          </a:p>
          <a:p>
            <a:r>
              <a:rPr lang="zh-CN" altLang="en-US" sz="2700" dirty="0">
                <a:ea typeface="迷你简菱心" pitchFamily="49" charset="-122"/>
              </a:rPr>
              <a:t>伯禹亦不如。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造福千秋的都江堰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pic>
        <p:nvPicPr>
          <p:cNvPr id="16" name="Picture 4" descr="未命名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5305364" y="1142990"/>
            <a:ext cx="3838636" cy="3500462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3643306" y="642924"/>
            <a:ext cx="2000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/>
              <a:t>都江堰水利原理</a:t>
            </a:r>
          </a:p>
        </p:txBody>
      </p:sp>
      <p:pic>
        <p:nvPicPr>
          <p:cNvPr id="15" name="都江堰水利原理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500034" y="1142990"/>
            <a:ext cx="4572032" cy="34290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vide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造福千秋的都江堰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16" name="Rectangle 19"/>
          <p:cNvSpPr>
            <a:spLocks noChangeArrowheads="1"/>
          </p:cNvSpPr>
          <p:nvPr/>
        </p:nvSpPr>
        <p:spPr bwMode="auto">
          <a:xfrm>
            <a:off x="928662" y="2714626"/>
            <a:ext cx="3628397" cy="145544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影响：</a:t>
            </a:r>
            <a:r>
              <a:rPr lang="zh-CN" altLang="en-US" sz="1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建成之后，成都平原成为沃野，被称为“天府之国”。</a:t>
            </a:r>
            <a:r>
              <a:rPr lang="en-US" altLang="zh-CN" sz="1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2200</a:t>
            </a:r>
            <a:r>
              <a:rPr lang="zh-CN" altLang="en-US" sz="1800" b="1" dirty="0">
                <a:solidFill>
                  <a:srgbClr val="8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多年来，都江堰一直发挥着巨大的作用，这在世界水利史上绝无仅有，充分反映出我国人民的智慧。</a:t>
            </a:r>
          </a:p>
        </p:txBody>
      </p:sp>
      <p:pic>
        <p:nvPicPr>
          <p:cNvPr id="17" name="Picture 8" descr="都江堰灌溉区新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9190" y="2571750"/>
            <a:ext cx="3657348" cy="2450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0" descr="3_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29190" y="500048"/>
            <a:ext cx="3657348" cy="2129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886909" y="989909"/>
            <a:ext cx="3792878" cy="145544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square" lIns="69769" tIns="34884" rIns="69769" bIns="34884">
            <a:spAutoFit/>
          </a:bodyPr>
          <a:lstStyle/>
          <a:p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作用：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都江堰是一座综合性的水利  枢纽，使堤防、分洪、排沙、控流等功效合成为一个系统，发挥出</a:t>
            </a:r>
            <a:r>
              <a:rPr lang="zh-CN" altLang="en-US" sz="1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防洪、灌溉、水运</a:t>
            </a:r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等多方面的作用。</a:t>
            </a:r>
          </a:p>
          <a:p>
            <a:r>
              <a:rPr lang="zh-CN" altLang="en-US" sz="1800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647" y="1091963"/>
            <a:ext cx="9145647" cy="4058339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179520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造福千秋的都江堰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1113684" y="581692"/>
            <a:ext cx="7588452" cy="1055334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  <p:txBody>
          <a:bodyPr wrap="none" lIns="69769" tIns="34884" rIns="69769" bIns="34884" anchor="ctr">
            <a:spAutoFit/>
          </a:bodyPr>
          <a:lstStyle/>
          <a:p>
            <a:r>
              <a:rPr lang="en-US" altLang="zh-CN" b="1" dirty="0"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都江堰不仅是举世闻名的中国古代水利工程，也是著名的风景名胜区。都江堰</a:t>
            </a:r>
          </a:p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附近景色秀丽，文物古迹众多，主要有伏龙观、二王庙、安澜索桥、玉垒关、离堆</a:t>
            </a:r>
          </a:p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公园、玉垒山公园、玉女峰、灵岩寺、普照寺、翠月湖、都江堰水利等工程，还形</a:t>
            </a:r>
          </a:p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成独特的都江堰文化。 </a:t>
            </a:r>
          </a:p>
        </p:txBody>
      </p:sp>
      <p:pic>
        <p:nvPicPr>
          <p:cNvPr id="19" name="Picture 11" descr="d872d695a3fec97ad0135e4b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6" y="1714494"/>
            <a:ext cx="2161752" cy="1472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13" descr="1(15)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3286130"/>
            <a:ext cx="2116564" cy="14287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3010" name="Picture 2" descr="http://p2.so.qhimgs1.com/bdr/_240_/t0160885c1bf838fdde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2000246"/>
            <a:ext cx="3652737" cy="242889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矩形 20"/>
          <p:cNvSpPr/>
          <p:nvPr/>
        </p:nvSpPr>
        <p:spPr>
          <a:xfrm>
            <a:off x="-12094" y="0"/>
            <a:ext cx="8552653" cy="503464"/>
          </a:xfrm>
          <a:prstGeom prst="rect">
            <a:avLst/>
          </a:prstGeom>
          <a:solidFill>
            <a:srgbClr val="C55A1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9769" tIns="34884" rIns="69769" bIns="34884" rtlCol="0" anchor="ctr"/>
          <a:lstStyle/>
          <a:p>
            <a:pPr lvl="0" algn="ctr"/>
            <a:r>
              <a:rPr lang="en-US" altLang="zh-CN" sz="1400" dirty="0">
                <a:solidFill>
                  <a:schemeClr val="tx1"/>
                </a:solidFill>
              </a:rPr>
              <a:t> </a:t>
            </a:r>
            <a:endParaRPr lang="zh-CN" altLang="en-US" sz="1400" dirty="0">
              <a:solidFill>
                <a:schemeClr val="tx1"/>
              </a:solidFill>
            </a:endParaRPr>
          </a:p>
        </p:txBody>
      </p:sp>
      <p:grpSp>
        <p:nvGrpSpPr>
          <p:cNvPr id="2" name="组合 24"/>
          <p:cNvGrpSpPr/>
          <p:nvPr/>
        </p:nvGrpSpPr>
        <p:grpSpPr>
          <a:xfrm flipH="1">
            <a:off x="6953135" y="908"/>
            <a:ext cx="2183070" cy="505732"/>
            <a:chOff x="0" y="-2"/>
            <a:chExt cx="1377891" cy="634701"/>
          </a:xfrm>
          <a:solidFill>
            <a:srgbClr val="FCE7B4"/>
          </a:solidFill>
        </p:grpSpPr>
        <p:sp>
          <p:nvSpPr>
            <p:cNvPr id="26" name="直角三角形 2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9" name="文本框 13"/>
          <p:cNvSpPr txBox="1"/>
          <p:nvPr/>
        </p:nvSpPr>
        <p:spPr>
          <a:xfrm>
            <a:off x="7907082" y="8830"/>
            <a:ext cx="1313801" cy="562892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</a:p>
          <a:p>
            <a:r>
              <a:rPr lang="zh-CN" altLang="en-US" b="1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夏商周时期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16828" y="4807953"/>
            <a:ext cx="968050" cy="316671"/>
          </a:xfrm>
          <a:prstGeom prst="rect">
            <a:avLst/>
          </a:prstGeom>
          <a:noFill/>
        </p:spPr>
        <p:txBody>
          <a:bodyPr wrap="none" lIns="69769" tIns="34884" rIns="69769" bIns="34884" rtlCol="0">
            <a:spAutoFit/>
          </a:bodyPr>
          <a:lstStyle/>
          <a:p>
            <a:r>
              <a:rPr lang="zh-CN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商鞅变法</a:t>
            </a:r>
          </a:p>
        </p:txBody>
      </p:sp>
      <p:pic>
        <p:nvPicPr>
          <p:cNvPr id="32" name="图片 31" descr="QQ截图20160305230619"/>
          <p:cNvPicPr/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94" t="22272" r="50971"/>
          <a:stretch>
            <a:fillRect/>
          </a:stretch>
        </p:blipFill>
        <p:spPr bwMode="auto">
          <a:xfrm>
            <a:off x="1" y="4696520"/>
            <a:ext cx="1567233" cy="459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文本框 6"/>
          <p:cNvSpPr txBox="1"/>
          <p:nvPr/>
        </p:nvSpPr>
        <p:spPr>
          <a:xfrm>
            <a:off x="3211351" y="93062"/>
            <a:ext cx="3288235" cy="347448"/>
          </a:xfrm>
          <a:prstGeom prst="rect">
            <a:avLst/>
          </a:prstGeom>
          <a:noFill/>
        </p:spPr>
        <p:txBody>
          <a:bodyPr wrap="square" lIns="69769" tIns="34884" rIns="69769" bIns="34884" rtlCol="0">
            <a:spAutoFit/>
          </a:bodyPr>
          <a:lstStyle/>
          <a:p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en-US" altLang="zh-CN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 战国时期的社会变化</a:t>
            </a:r>
          </a:p>
        </p:txBody>
      </p:sp>
      <p:sp>
        <p:nvSpPr>
          <p:cNvPr id="22" name="Text Box 22"/>
          <p:cNvSpPr txBox="1">
            <a:spLocks noChangeArrowheads="1"/>
          </p:cNvSpPr>
          <p:nvPr/>
        </p:nvSpPr>
        <p:spPr bwMode="auto">
          <a:xfrm>
            <a:off x="85670" y="557893"/>
            <a:ext cx="7114380" cy="485948"/>
          </a:xfrm>
          <a:prstGeom prst="rect">
            <a:avLst/>
          </a:prstGeom>
          <a:noFill/>
          <a:ln>
            <a:noFill/>
          </a:ln>
          <a:effectLst/>
        </p:spPr>
        <p:txBody>
          <a:bodyPr lIns="69769" tIns="34884" rIns="69769" bIns="34884">
            <a:spAutoFit/>
          </a:bodyPr>
          <a:lstStyle/>
          <a:p>
            <a:pPr>
              <a:buFontTx/>
              <a:buNone/>
            </a:pPr>
            <a:r>
              <a:rPr lang="zh-CN" altLang="en-US" sz="27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小结：</a:t>
            </a:r>
            <a:r>
              <a:rPr lang="zh-CN" altLang="en-US" sz="2700" dirty="0">
                <a:latin typeface="黑体" panose="02010609060101010101" pitchFamily="49" charset="-122"/>
                <a:ea typeface="黑体" panose="02010609060101010101" pitchFamily="49" charset="-122"/>
              </a:rPr>
              <a:t>社会变化 </a:t>
            </a:r>
            <a:r>
              <a:rPr lang="zh-CN" altLang="en-US" sz="27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奴隶社会向封建社会过渡</a:t>
            </a:r>
          </a:p>
        </p:txBody>
      </p:sp>
      <p:grpSp>
        <p:nvGrpSpPr>
          <p:cNvPr id="23" name="Group 19"/>
          <p:cNvGrpSpPr/>
          <p:nvPr/>
        </p:nvGrpSpPr>
        <p:grpSpPr bwMode="auto">
          <a:xfrm>
            <a:off x="1714638" y="1286327"/>
            <a:ext cx="2401276" cy="3714315"/>
            <a:chOff x="-336" y="-249"/>
            <a:chExt cx="1906" cy="2738"/>
          </a:xfrm>
        </p:grpSpPr>
        <p:sp>
          <p:nvSpPr>
            <p:cNvPr id="28" name="Text Box 20"/>
            <p:cNvSpPr txBox="1">
              <a:spLocks noChangeArrowheads="1"/>
            </p:cNvSpPr>
            <p:nvPr/>
          </p:nvSpPr>
          <p:spPr bwMode="auto">
            <a:xfrm>
              <a:off x="387" y="330"/>
              <a:ext cx="525" cy="2159"/>
            </a:xfrm>
            <a:prstGeom prst="rect">
              <a:avLst/>
            </a:prstGeom>
            <a:noFill/>
            <a:ln w="9525" cmpd="sng">
              <a:solidFill>
                <a:schemeClr val="tx1"/>
              </a:solidFill>
              <a:miter lim="800000"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100" b="1" dirty="0">
                  <a:ea typeface="楷体_GB2312" pitchFamily="49" charset="-122"/>
                </a:rPr>
                <a:t>生产力水平提高</a:t>
              </a:r>
            </a:p>
          </p:txBody>
        </p:sp>
        <p:sp>
          <p:nvSpPr>
            <p:cNvPr id="30" name="Text Box 21"/>
            <p:cNvSpPr txBox="1">
              <a:spLocks noChangeArrowheads="1"/>
            </p:cNvSpPr>
            <p:nvPr/>
          </p:nvSpPr>
          <p:spPr bwMode="auto">
            <a:xfrm>
              <a:off x="-336" y="-249"/>
              <a:ext cx="1906" cy="413"/>
            </a:xfrm>
            <a:prstGeom prst="rect">
              <a:avLst/>
            </a:prstGeom>
            <a:noFill/>
            <a:ln w="9525" cmpd="sng">
              <a:solidFill>
                <a:schemeClr val="tx1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2700" dirty="0">
                  <a:solidFill>
                    <a:srgbClr val="CC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春秋战国时期</a:t>
              </a:r>
            </a:p>
          </p:txBody>
        </p:sp>
      </p:grpSp>
      <p:grpSp>
        <p:nvGrpSpPr>
          <p:cNvPr id="34" name="Group 11"/>
          <p:cNvGrpSpPr/>
          <p:nvPr/>
        </p:nvGrpSpPr>
        <p:grpSpPr bwMode="auto">
          <a:xfrm>
            <a:off x="3786182" y="1643056"/>
            <a:ext cx="1262923" cy="3354003"/>
            <a:chOff x="28" y="-133"/>
            <a:chExt cx="862" cy="2083"/>
          </a:xfrm>
        </p:grpSpPr>
        <p:sp>
          <p:nvSpPr>
            <p:cNvPr id="35" name="AutoShape 12"/>
            <p:cNvSpPr>
              <a:spLocks noChangeArrowheads="1"/>
            </p:cNvSpPr>
            <p:nvPr/>
          </p:nvSpPr>
          <p:spPr bwMode="auto">
            <a:xfrm>
              <a:off x="28" y="544"/>
              <a:ext cx="317" cy="499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 sz="3100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36" name="Text Box 13"/>
            <p:cNvSpPr txBox="1">
              <a:spLocks noChangeArrowheads="1"/>
            </p:cNvSpPr>
            <p:nvPr/>
          </p:nvSpPr>
          <p:spPr bwMode="auto">
            <a:xfrm>
              <a:off x="365" y="-133"/>
              <a:ext cx="525" cy="2083"/>
            </a:xfrm>
            <a:prstGeom prst="rect">
              <a:avLst/>
            </a:prstGeom>
            <a:noFill/>
            <a:ln w="9525" cmpd="sng">
              <a:solidFill>
                <a:schemeClr val="tx1"/>
              </a:solidFill>
              <a:miter lim="800000"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100" b="1" dirty="0">
                  <a:ea typeface="楷体_GB2312" pitchFamily="49" charset="-122"/>
                </a:rPr>
                <a:t>新兴地主阶级出现</a:t>
              </a:r>
            </a:p>
          </p:txBody>
        </p:sp>
      </p:grpSp>
      <p:grpSp>
        <p:nvGrpSpPr>
          <p:cNvPr id="37" name="Group 14"/>
          <p:cNvGrpSpPr/>
          <p:nvPr/>
        </p:nvGrpSpPr>
        <p:grpSpPr bwMode="auto">
          <a:xfrm>
            <a:off x="5357818" y="1357304"/>
            <a:ext cx="1500198" cy="3016840"/>
            <a:chOff x="-46" y="-337"/>
            <a:chExt cx="1360" cy="1706"/>
          </a:xfrm>
        </p:grpSpPr>
        <p:sp>
          <p:nvSpPr>
            <p:cNvPr id="38" name="AutoShape 15"/>
            <p:cNvSpPr>
              <a:spLocks noChangeArrowheads="1"/>
            </p:cNvSpPr>
            <p:nvPr/>
          </p:nvSpPr>
          <p:spPr bwMode="auto">
            <a:xfrm>
              <a:off x="0" y="464"/>
              <a:ext cx="317" cy="499"/>
            </a:xfrm>
            <a:custGeom>
              <a:avLst/>
              <a:gdLst>
                <a:gd name="T0" fmla="*/ 238 w 21600"/>
                <a:gd name="T1" fmla="*/ 0 h 21600"/>
                <a:gd name="T2" fmla="*/ 0 w 21600"/>
                <a:gd name="T3" fmla="*/ 250 h 21600"/>
                <a:gd name="T4" fmla="*/ 238 w 21600"/>
                <a:gd name="T5" fmla="*/ 499 h 21600"/>
                <a:gd name="T6" fmla="*/ 317 w 21600"/>
                <a:gd name="T7" fmla="*/ 25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407 w 21600"/>
                <a:gd name="T13" fmla="*/ 5411 h 21600"/>
                <a:gd name="T14" fmla="*/ 18874 w 21600"/>
                <a:gd name="T15" fmla="*/ 16189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9" name="Group 16"/>
            <p:cNvGrpSpPr/>
            <p:nvPr/>
          </p:nvGrpSpPr>
          <p:grpSpPr bwMode="auto">
            <a:xfrm>
              <a:off x="-46" y="-337"/>
              <a:ext cx="1360" cy="1706"/>
              <a:chOff x="-227" y="-337"/>
              <a:chExt cx="1360" cy="1706"/>
            </a:xfrm>
          </p:grpSpPr>
          <p:sp>
            <p:nvSpPr>
              <p:cNvPr id="40" name="Text Box 17"/>
              <p:cNvSpPr txBox="1">
                <a:spLocks noChangeArrowheads="1"/>
              </p:cNvSpPr>
              <p:nvPr/>
            </p:nvSpPr>
            <p:spPr bwMode="auto">
              <a:xfrm>
                <a:off x="235" y="235"/>
                <a:ext cx="600" cy="1134"/>
              </a:xfrm>
              <a:prstGeom prst="rect">
                <a:avLst/>
              </a:prstGeom>
              <a:noFill/>
              <a:ln w="9525" cmpd="sng">
                <a:solidFill>
                  <a:schemeClr val="tx1"/>
                </a:solidFill>
                <a:miter lim="800000"/>
              </a:ln>
              <a:effectLst/>
            </p:spPr>
            <p:txBody>
              <a:bodyPr vert="eaVert" wrap="square">
                <a:spAutoFit/>
              </a:bodyPr>
              <a:lstStyle/>
              <a:p>
                <a:pPr>
                  <a:spcBef>
                    <a:spcPct val="50000"/>
                  </a:spcBef>
                  <a:defRPr/>
                </a:pPr>
                <a:r>
                  <a:rPr lang="zh-CN" altLang="en-US" sz="3100" b="1" dirty="0">
                    <a:ea typeface="楷体_GB2312" pitchFamily="49" charset="-122"/>
                  </a:rPr>
                  <a:t>商鞅变法</a:t>
                </a:r>
              </a:p>
            </p:txBody>
          </p:sp>
          <p:sp>
            <p:nvSpPr>
              <p:cNvPr id="41" name="Text Box 18"/>
              <p:cNvSpPr txBox="1">
                <a:spLocks noChangeArrowheads="1"/>
              </p:cNvSpPr>
              <p:nvPr/>
            </p:nvSpPr>
            <p:spPr bwMode="auto">
              <a:xfrm>
                <a:off x="-227" y="-337"/>
                <a:ext cx="1360" cy="261"/>
              </a:xfrm>
              <a:prstGeom prst="rect">
                <a:avLst/>
              </a:prstGeom>
              <a:noFill/>
              <a:ln w="9525" cmpd="sng">
                <a:solidFill>
                  <a:schemeClr val="tx1"/>
                </a:solidFill>
                <a:miter lim="800000"/>
              </a:ln>
              <a:effectLst/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  <a:defRPr/>
                </a:pPr>
                <a:r>
                  <a:rPr lang="zh-CN" altLang="en-US" sz="2400" dirty="0">
                    <a:solidFill>
                      <a:srgbClr val="CC0000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各国变法</a:t>
                </a:r>
              </a:p>
            </p:txBody>
          </p:sp>
        </p:grpSp>
      </p:grpSp>
      <p:grpSp>
        <p:nvGrpSpPr>
          <p:cNvPr id="42" name="Group 3"/>
          <p:cNvGrpSpPr/>
          <p:nvPr/>
        </p:nvGrpSpPr>
        <p:grpSpPr bwMode="auto">
          <a:xfrm>
            <a:off x="6783054" y="1500180"/>
            <a:ext cx="1314025" cy="3357563"/>
            <a:chOff x="590" y="-680"/>
            <a:chExt cx="1043" cy="2961"/>
          </a:xfrm>
        </p:grpSpPr>
        <p:sp>
          <p:nvSpPr>
            <p:cNvPr id="43" name="AutoShape 4"/>
            <p:cNvSpPr>
              <a:spLocks noChangeArrowheads="1"/>
            </p:cNvSpPr>
            <p:nvPr/>
          </p:nvSpPr>
          <p:spPr bwMode="auto">
            <a:xfrm>
              <a:off x="590" y="681"/>
              <a:ext cx="453" cy="272"/>
            </a:xfrm>
            <a:custGeom>
              <a:avLst/>
              <a:gdLst>
                <a:gd name="T0" fmla="*/ 340 w 21600"/>
                <a:gd name="T1" fmla="*/ 0 h 21600"/>
                <a:gd name="T2" fmla="*/ 0 w 21600"/>
                <a:gd name="T3" fmla="*/ 136 h 21600"/>
                <a:gd name="T4" fmla="*/ 340 w 21600"/>
                <a:gd name="T5" fmla="*/ 272 h 21600"/>
                <a:gd name="T6" fmla="*/ 453 w 21600"/>
                <a:gd name="T7" fmla="*/ 136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85 w 21600"/>
                <a:gd name="T13" fmla="*/ 5400 h 21600"/>
                <a:gd name="T14" fmla="*/ 18882 w 21600"/>
                <a:gd name="T15" fmla="*/ 162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/>
            </a:solidFill>
            <a:ln w="9525" cmpd="sng">
              <a:solidFill>
                <a:schemeClr val="tx1"/>
              </a:solidFill>
              <a:miter lim="800000"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" name="Text Box 5"/>
            <p:cNvSpPr txBox="1">
              <a:spLocks noChangeArrowheads="1"/>
            </p:cNvSpPr>
            <p:nvPr/>
          </p:nvSpPr>
          <p:spPr bwMode="auto">
            <a:xfrm>
              <a:off x="1108" y="-680"/>
              <a:ext cx="525" cy="2961"/>
            </a:xfrm>
            <a:prstGeom prst="rect">
              <a:avLst/>
            </a:prstGeom>
            <a:noFill/>
            <a:ln w="9525" cmpd="sng">
              <a:solidFill>
                <a:schemeClr val="tx1"/>
              </a:solidFill>
              <a:miter lim="800000"/>
            </a:ln>
            <a:effectLst/>
          </p:spPr>
          <p:txBody>
            <a:bodyPr vert="eaVert" wrap="square"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altLang="en-US" sz="3100" b="1" dirty="0">
                  <a:ea typeface="楷体_GB2312" pitchFamily="49" charset="-122"/>
                </a:rPr>
                <a:t>中国封建制度确立</a:t>
              </a:r>
            </a:p>
          </p:txBody>
        </p:sp>
      </p:grpSp>
      <p:sp>
        <p:nvSpPr>
          <p:cNvPr id="46" name="Text Box 6"/>
          <p:cNvSpPr txBox="1">
            <a:spLocks noChangeArrowheads="1"/>
          </p:cNvSpPr>
          <p:nvPr/>
        </p:nvSpPr>
        <p:spPr bwMode="auto">
          <a:xfrm>
            <a:off x="571472" y="2428874"/>
            <a:ext cx="1542058" cy="809113"/>
          </a:xfrm>
          <a:prstGeom prst="rect">
            <a:avLst/>
          </a:prstGeom>
          <a:noFill/>
          <a:ln w="38100" cmpd="sng">
            <a:solidFill>
              <a:schemeClr val="tx1"/>
            </a:solidFill>
            <a:prstDash val="dash"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铁器和牛耕的推广</a:t>
            </a:r>
          </a:p>
        </p:txBody>
      </p:sp>
      <p:sp>
        <p:nvSpPr>
          <p:cNvPr id="47" name="Text Box 7"/>
          <p:cNvSpPr txBox="1">
            <a:spLocks noChangeArrowheads="1"/>
          </p:cNvSpPr>
          <p:nvPr/>
        </p:nvSpPr>
        <p:spPr bwMode="auto">
          <a:xfrm>
            <a:off x="546747" y="3694347"/>
            <a:ext cx="1542058" cy="809113"/>
          </a:xfrm>
          <a:prstGeom prst="rect">
            <a:avLst/>
          </a:prstGeom>
          <a:noFill/>
          <a:ln w="38100" cmpd="sng">
            <a:solidFill>
              <a:schemeClr val="tx1"/>
            </a:solidFill>
            <a:prstDash val="dash"/>
            <a:miter lim="800000"/>
          </a:ln>
          <a:effectLst/>
        </p:spPr>
        <p:txBody>
          <a:bodyPr lIns="69769" tIns="34884" rIns="69769" bIns="34884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水利工程的修筑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756</TotalTime>
  <Words>1092</Words>
  <Application>Microsoft Office PowerPoint</Application>
  <PresentationFormat>全屏显示(16:9)</PresentationFormat>
  <Paragraphs>178</Paragraphs>
  <Slides>16</Slides>
  <Notes>16</Notes>
  <HiddenSlides>0</HiddenSlides>
  <MMClips>1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7" baseType="lpstr">
      <vt:lpstr>仿宋_GB2312</vt:lpstr>
      <vt:lpstr>黑体</vt:lpstr>
      <vt:lpstr>华文琥珀</vt:lpstr>
      <vt:lpstr>华文隶书</vt:lpstr>
      <vt:lpstr>华文新魏</vt:lpstr>
      <vt:lpstr>微软雅黑</vt:lpstr>
      <vt:lpstr>Arial</vt:lpstr>
      <vt:lpstr>Calibri</vt:lpstr>
      <vt:lpstr>Times New Roman</vt:lpstr>
      <vt:lpstr>Office 主题​​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珂帆 周</cp:lastModifiedBy>
  <cp:revision>596</cp:revision>
  <dcterms:created xsi:type="dcterms:W3CDTF">2015-10-28T12:59:00Z</dcterms:created>
  <dcterms:modified xsi:type="dcterms:W3CDTF">2019-10-18T01:38:43Z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