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doc" ContentType="application/msword"/>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59" r:id="rId5"/>
    <p:sldId id="261" r:id="rId6"/>
    <p:sldId id="260" r:id="rId7"/>
    <p:sldId id="262" r:id="rId8"/>
    <p:sldId id="263" r:id="rId9"/>
    <p:sldId id="264" r:id="rId10"/>
    <p:sldId id="286" r:id="rId11"/>
    <p:sldId id="287" r:id="rId12"/>
    <p:sldId id="288" r:id="rId13"/>
    <p:sldId id="289" r:id="rId14"/>
    <p:sldId id="290" r:id="rId15"/>
    <p:sldId id="291" r:id="rId16"/>
    <p:sldId id="292" r:id="rId17"/>
    <p:sldId id="293" r:id="rId18"/>
    <p:sldId id="265" r:id="rId19"/>
    <p:sldId id="266" r:id="rId20"/>
    <p:sldId id="277" r:id="rId21"/>
    <p:sldId id="276" r:id="rId22"/>
    <p:sldId id="268" r:id="rId23"/>
    <p:sldId id="267" r:id="rId24"/>
    <p:sldId id="269" r:id="rId25"/>
    <p:sldId id="271" r:id="rId26"/>
    <p:sldId id="272" r:id="rId27"/>
    <p:sldId id="273" r:id="rId28"/>
    <p:sldId id="278" r:id="rId29"/>
    <p:sldId id="279" r:id="rId30"/>
    <p:sldId id="280" r:id="rId31"/>
    <p:sldId id="281" r:id="rId32"/>
    <p:sldId id="282" r:id="rId33"/>
    <p:sldId id="283" r:id="rId34"/>
    <p:sldId id="274" r:id="rId35"/>
    <p:sldId id="275" r:id="rId3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0" d="100"/>
          <a:sy n="70" d="100"/>
        </p:scale>
        <p:origin x="738" y="66"/>
      </p:cViewPr>
      <p:guideLst/>
    </p:cSldViewPr>
  </p:slideViewPr>
  <p:notesTextViewPr>
    <p:cViewPr>
      <p:scale>
        <a:sx n="1" d="1"/>
        <a:sy n="1" d="1"/>
      </p:scale>
      <p:origin x="0" y="0"/>
    </p:cViewPr>
  </p:notesTextViewPr>
  <p:sorterViewPr>
    <p:cViewPr>
      <p:scale>
        <a:sx n="20" d="100"/>
        <a:sy n="2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image" Target="../media/image3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779D90-BF6A-470B-A814-39DB8F1A26FD}" type="datetimeFigureOut">
              <a:rPr lang="zh-CN" altLang="en-US" smtClean="0"/>
              <a:t>2017/11/29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551484-F62E-4FBC-9A00-8A09E6588887}" type="slidenum">
              <a:rPr lang="zh-CN" altLang="en-US" smtClean="0"/>
              <a:t>‹#›</a:t>
            </a:fld>
            <a:endParaRPr lang="zh-CN" altLang="en-US"/>
          </a:p>
        </p:txBody>
      </p:sp>
    </p:spTree>
    <p:extLst>
      <p:ext uri="{BB962C8B-B14F-4D97-AF65-F5344CB8AC3E}">
        <p14:creationId xmlns:p14="http://schemas.microsoft.com/office/powerpoint/2010/main" val="432995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551484-F62E-4FBC-9A00-8A09E6588887}" type="slidenum">
              <a:rPr lang="zh-CN" altLang="en-US" smtClean="0"/>
              <a:t>18</a:t>
            </a:fld>
            <a:endParaRPr lang="zh-CN" altLang="en-US"/>
          </a:p>
        </p:txBody>
      </p:sp>
    </p:spTree>
    <p:extLst>
      <p:ext uri="{BB962C8B-B14F-4D97-AF65-F5344CB8AC3E}">
        <p14:creationId xmlns:p14="http://schemas.microsoft.com/office/powerpoint/2010/main" val="1999299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551484-F62E-4FBC-9A00-8A09E6588887}" type="slidenum">
              <a:rPr lang="zh-CN" altLang="en-US" smtClean="0"/>
              <a:t>20</a:t>
            </a:fld>
            <a:endParaRPr lang="zh-CN" altLang="en-US"/>
          </a:p>
        </p:txBody>
      </p:sp>
    </p:spTree>
    <p:extLst>
      <p:ext uri="{BB962C8B-B14F-4D97-AF65-F5344CB8AC3E}">
        <p14:creationId xmlns:p14="http://schemas.microsoft.com/office/powerpoint/2010/main" val="529006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3160230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119142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2542697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572643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305241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3938062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3148532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3750059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4006808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3622676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68D616-16BA-49C7-8CB4-B7AC480BB89E}"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206629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711393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509843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1606733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9535412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588648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945754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9285310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959478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930509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9590513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4437386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874055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361479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136919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217338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2484704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
        <p:nvSpPr>
          <p:cNvPr id="2" name="TextBox 6"/>
          <p:cNvSpPr txBox="1"/>
          <p:nvPr userDrawn="1"/>
        </p:nvSpPr>
        <p:spPr>
          <a:xfrm>
            <a:off x="4043095" y="2181943"/>
            <a:ext cx="6818854" cy="566181"/>
          </a:xfrm>
          <a:prstGeom prst="rect">
            <a:avLst/>
          </a:prstGeom>
          <a:noFill/>
        </p:spPr>
        <p:txBody>
          <a:bodyPr>
            <a:spAutoFit/>
          </a:bodyPr>
          <a:lstStyle/>
          <a:p>
            <a:pPr>
              <a:defRPr/>
            </a:pPr>
            <a:endParaRPr lang="zh-CN" altLang="en-US" sz="3079" b="1" dirty="0">
              <a:solidFill>
                <a:srgbClr val="339B61"/>
              </a:solidFill>
              <a:latin typeface="微软雅黑" pitchFamily="34" charset="-122"/>
              <a:ea typeface="微软雅黑" pitchFamily="34" charset="-122"/>
            </a:endParaRPr>
          </a:p>
        </p:txBody>
      </p:sp>
      <p:sp>
        <p:nvSpPr>
          <p:cNvPr id="3" name="TextBox 7"/>
          <p:cNvSpPr txBox="1"/>
          <p:nvPr userDrawn="1"/>
        </p:nvSpPr>
        <p:spPr>
          <a:xfrm>
            <a:off x="4043095" y="2663277"/>
            <a:ext cx="4179114" cy="881908"/>
          </a:xfrm>
          <a:prstGeom prst="rect">
            <a:avLst/>
          </a:prstGeom>
          <a:noFill/>
        </p:spPr>
        <p:txBody>
          <a:bodyPr>
            <a:spAutoFit/>
          </a:bodyPr>
          <a:lstStyle/>
          <a:p>
            <a:pPr>
              <a:defRPr/>
            </a:pPr>
            <a:endParaRPr lang="zh-CN" altLang="en-US" sz="5131" b="1" dirty="0">
              <a:solidFill>
                <a:srgbClr val="404040"/>
              </a:solidFill>
              <a:latin typeface="微软雅黑" pitchFamily="34" charset="-122"/>
              <a:ea typeface="微软雅黑" pitchFamily="34" charset="-122"/>
            </a:endParaRPr>
          </a:p>
        </p:txBody>
      </p:sp>
      <p:sp>
        <p:nvSpPr>
          <p:cNvPr id="4" name="TextBox 8"/>
          <p:cNvSpPr txBox="1"/>
          <p:nvPr userDrawn="1"/>
        </p:nvSpPr>
        <p:spPr>
          <a:xfrm>
            <a:off x="4064272" y="3907066"/>
            <a:ext cx="6797677" cy="518732"/>
          </a:xfrm>
          <a:prstGeom prst="rect">
            <a:avLst/>
          </a:prstGeom>
          <a:noFill/>
        </p:spPr>
        <p:txBody>
          <a:bodyPr>
            <a:spAutoFit/>
          </a:bodyPr>
          <a:lstStyle/>
          <a:p>
            <a:pPr>
              <a:lnSpc>
                <a:spcPct val="150000"/>
              </a:lnSpc>
              <a:defRPr/>
            </a:pPr>
            <a:endParaRPr lang="zh-CN" altLang="en-US" sz="1847"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92999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68D616-16BA-49C7-8CB4-B7AC480BB89E}" type="datetimeFigureOut">
              <a:rPr lang="zh-CN" altLang="en-US" smtClean="0"/>
              <a:t>2017/11/29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BD5CA6-BF06-463C-ADC7-B7B04B7A761A}" type="slidenum">
              <a:rPr lang="zh-CN" altLang="en-US" smtClean="0"/>
              <a:t>‹#›</a:t>
            </a:fld>
            <a:endParaRPr lang="zh-CN" altLang="en-US"/>
          </a:p>
        </p:txBody>
      </p:sp>
    </p:spTree>
    <p:extLst>
      <p:ext uri="{BB962C8B-B14F-4D97-AF65-F5344CB8AC3E}">
        <p14:creationId xmlns:p14="http://schemas.microsoft.com/office/powerpoint/2010/main" val="8834224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file:///D:\&#24352;&#20255;&#25152;&#26377;&#30340;&#24494;&#35838;\&#23454;&#39564;&#24494;&#35838;\&#21021;&#25104;&#21697;\73&#38156;&#12289;&#38108;&#12289;&#31232;&#30827;&#37240;&#21407;&#30005;&#27744;&#21453;&#24212;&#21407;&#29702;.mp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file:///D:\&#24352;&#20255;&#25152;&#26377;&#30340;&#24494;&#35838;\&#23454;&#39564;&#24494;&#35838;\&#21021;&#25104;&#21697;\104&#21407;&#30005;&#27744;&#30340;&#27010;&#24565;-&#30416;&#26725;&#30340;&#20316;&#29992;.mpg"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26.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file:///D:\&#24352;&#20255;&#25152;&#26377;&#30340;&#24494;&#35838;\&#39640;&#19968;&#21270;&#23398;\&#29123;&#26009;&#30005;&#27744;&#30005;&#26497;&#21453;&#24212;&#24335;&#30340;&#20070;&#20889;&#65288;&#24517;&#20462;&#20108;&#65289;.mp4" TargetMode="Externa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notesSlide" Target="../notesSlides/notesSlide1.xml"/><Relationship Id="rId7" Type="http://schemas.openxmlformats.org/officeDocument/2006/relationships/oleObject" Target="../embeddings/Microsoft_Word_97_-_2003___1.doc"/><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1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21.jp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file:///C:\Documents%20and%20Settings\Administrator\&#26700;&#38754;\&#19968;&#36718;&#35838;&#20214;\6BJHX-7.EPS" TargetMode="External"/><Relationship Id="rId2" Type="http://schemas.openxmlformats.org/officeDocument/2006/relationships/image" Target="../media/image24.wmf"/><Relationship Id="rId1" Type="http://schemas.openxmlformats.org/officeDocument/2006/relationships/slideLayout" Target="../slideLayouts/slideLayout17.xml"/><Relationship Id="rId5" Type="http://schemas.openxmlformats.org/officeDocument/2006/relationships/image" Target="file:///C:\Documents%20and%20Settings\Administrator\&#26700;&#38754;\&#19968;&#36718;&#35838;&#20214;\6BJHX-8.EPS" TargetMode="External"/><Relationship Id="rId4" Type="http://schemas.openxmlformats.org/officeDocument/2006/relationships/image" Target="../media/image25.wmf"/></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19.xml"/><Relationship Id="rId1" Type="http://schemas.openxmlformats.org/officeDocument/2006/relationships/vmlDrawing" Target="../drawings/vmlDrawing3.vml"/><Relationship Id="rId6" Type="http://schemas.openxmlformats.org/officeDocument/2006/relationships/image" Target="../media/image26.emf"/><Relationship Id="rId5" Type="http://schemas.openxmlformats.org/officeDocument/2006/relationships/oleObject" Target="../embeddings/Microsoft_Word_97_-_2003___2.doc"/><Relationship Id="rId4" Type="http://schemas.openxmlformats.org/officeDocument/2006/relationships/image" Target="../media/image28.emf"/></Relationships>
</file>

<file path=ppt/slides/_rels/slide25.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Microsoft_Word_97_-_2003___3.doc"/><Relationship Id="rId2" Type="http://schemas.openxmlformats.org/officeDocument/2006/relationships/slideLayout" Target="../slideLayouts/slideLayout21.xml"/><Relationship Id="rId1" Type="http://schemas.openxmlformats.org/officeDocument/2006/relationships/vmlDrawing" Target="../drawings/vmlDrawing4.vml"/><Relationship Id="rId6" Type="http://schemas.openxmlformats.org/officeDocument/2006/relationships/image" Target="../media/image32.emf"/><Relationship Id="rId5" Type="http://schemas.openxmlformats.org/officeDocument/2006/relationships/oleObject" Target="../embeddings/Microsoft_Word_97_-_2003___4.doc"/><Relationship Id="rId4" Type="http://schemas.openxmlformats.org/officeDocument/2006/relationships/image" Target="../media/image31.emf"/></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Microsoft_Word_97_-_2003___5.doc"/><Relationship Id="rId2" Type="http://schemas.openxmlformats.org/officeDocument/2006/relationships/slideLayout" Target="../slideLayouts/slideLayout27.xml"/><Relationship Id="rId1" Type="http://schemas.openxmlformats.org/officeDocument/2006/relationships/vmlDrawing" Target="../drawings/vmlDrawing5.vml"/><Relationship Id="rId6" Type="http://schemas.openxmlformats.org/officeDocument/2006/relationships/image" Target="file:///C:\Documents%20and%20Settings\Administrator\&#26700;&#38754;\&#19968;&#36718;&#35838;&#20214;\5HZJ1.EPS" TargetMode="External"/><Relationship Id="rId5" Type="http://schemas.openxmlformats.org/officeDocument/2006/relationships/image" Target="../media/image36.wmf"/><Relationship Id="rId4" Type="http://schemas.openxmlformats.org/officeDocument/2006/relationships/image" Target="../media/image35.emf"/></Relationships>
</file>

<file path=ppt/slides/_rels/slide33.xml.rels><?xml version="1.0" encoding="UTF-8" standalone="yes"?>
<Relationships xmlns="http://schemas.openxmlformats.org/package/2006/relationships"><Relationship Id="rId8" Type="http://schemas.openxmlformats.org/officeDocument/2006/relationships/image" Target="../media/image39.wmf"/><Relationship Id="rId3" Type="http://schemas.openxmlformats.org/officeDocument/2006/relationships/oleObject" Target="../embeddings/oleObject2.bin"/><Relationship Id="rId7" Type="http://schemas.openxmlformats.org/officeDocument/2006/relationships/image" Target="file:///C:\Documents%20and%20Settings\Administrator\&#26700;&#38754;\&#19968;&#36718;&#35838;&#20214;\6TJHX-12.EPS" TargetMode="External"/><Relationship Id="rId2" Type="http://schemas.openxmlformats.org/officeDocument/2006/relationships/slideLayout" Target="../slideLayouts/slideLayout28.xml"/><Relationship Id="rId1" Type="http://schemas.openxmlformats.org/officeDocument/2006/relationships/vmlDrawing" Target="../drawings/vmlDrawing6.vml"/><Relationship Id="rId6" Type="http://schemas.openxmlformats.org/officeDocument/2006/relationships/image" Target="../media/image38.wmf"/><Relationship Id="rId5" Type="http://schemas.openxmlformats.org/officeDocument/2006/relationships/image" Target="../media/image37.emf"/><Relationship Id="rId4" Type="http://schemas.openxmlformats.org/officeDocument/2006/relationships/oleObject" Target="../embeddings/Microsoft_Word_97_-_2003___6.doc"/><Relationship Id="rId9" Type="http://schemas.openxmlformats.org/officeDocument/2006/relationships/image" Target="file:///C:\Documents%20and%20Settings\Administrator\&#26700;&#38754;\&#19968;&#36718;&#35838;&#20214;\6TJHX-13.EPS"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4.xml"/><Relationship Id="rId4" Type="http://schemas.openxmlformats.org/officeDocument/2006/relationships/image" Target="../media/image42.JPG"/></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4.xml"/><Relationship Id="rId4" Type="http://schemas.openxmlformats.org/officeDocument/2006/relationships/image" Target="../media/image4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0"/>
            <a:ext cx="9144000" cy="2387600"/>
          </a:xfrm>
        </p:spPr>
        <p:txBody>
          <a:bodyPr/>
          <a:lstStyle/>
          <a:p>
            <a:r>
              <a:rPr lang="zh-CN" altLang="en-US" smtClean="0"/>
              <a:t>电化学</a:t>
            </a:r>
            <a:endParaRPr lang="zh-CN" altLang="en-US"/>
          </a:p>
        </p:txBody>
      </p:sp>
      <p:sp>
        <p:nvSpPr>
          <p:cNvPr id="3" name="副标题 2"/>
          <p:cNvSpPr>
            <a:spLocks noGrp="1"/>
          </p:cNvSpPr>
          <p:nvPr>
            <p:ph type="subTitle" idx="1"/>
          </p:nvPr>
        </p:nvSpPr>
        <p:spPr>
          <a:xfrm>
            <a:off x="4808113" y="3061126"/>
            <a:ext cx="3743459" cy="3094976"/>
          </a:xfrm>
        </p:spPr>
        <p:txBody>
          <a:bodyPr>
            <a:noAutofit/>
          </a:bodyPr>
          <a:lstStyle/>
          <a:p>
            <a:pPr algn="l"/>
            <a:r>
              <a:rPr lang="zh-CN" altLang="en-US" b="1" smtClean="0"/>
              <a:t>考点列表：</a:t>
            </a:r>
            <a:endParaRPr lang="en-US" altLang="zh-CN" b="1" smtClean="0"/>
          </a:p>
          <a:p>
            <a:pPr algn="l"/>
            <a:r>
              <a:rPr lang="en-US" altLang="zh-CN" b="1" smtClean="0"/>
              <a:t>1</a:t>
            </a:r>
            <a:r>
              <a:rPr lang="zh-CN" altLang="en-US" b="1" smtClean="0"/>
              <a:t>原电池原理及其应用</a:t>
            </a:r>
            <a:endParaRPr lang="en-US" altLang="zh-CN" b="1" smtClean="0"/>
          </a:p>
          <a:p>
            <a:pPr algn="l"/>
            <a:r>
              <a:rPr lang="en-US" altLang="zh-CN" b="1" smtClean="0"/>
              <a:t>2</a:t>
            </a:r>
            <a:r>
              <a:rPr lang="zh-CN" altLang="en-US" b="1" smtClean="0"/>
              <a:t>化学电源</a:t>
            </a:r>
            <a:endParaRPr lang="en-US" altLang="zh-CN" b="1" smtClean="0"/>
          </a:p>
          <a:p>
            <a:pPr algn="l"/>
            <a:r>
              <a:rPr lang="en-US" altLang="zh-CN" b="1" smtClean="0"/>
              <a:t>3</a:t>
            </a:r>
            <a:r>
              <a:rPr lang="zh-CN" altLang="en-US" b="1" smtClean="0"/>
              <a:t>电解原理及规律</a:t>
            </a:r>
            <a:endParaRPr lang="en-US" altLang="zh-CN" b="1" smtClean="0"/>
          </a:p>
          <a:p>
            <a:pPr algn="l"/>
            <a:r>
              <a:rPr lang="en-US" altLang="zh-CN" b="1" smtClean="0"/>
              <a:t>4</a:t>
            </a:r>
            <a:r>
              <a:rPr lang="zh-CN" altLang="en-US" b="1" smtClean="0"/>
              <a:t>电解原理的应用</a:t>
            </a:r>
            <a:endParaRPr lang="en-US" altLang="zh-CN" b="1" smtClean="0"/>
          </a:p>
          <a:p>
            <a:pPr algn="l"/>
            <a:r>
              <a:rPr lang="en-US" altLang="zh-CN" b="1" smtClean="0"/>
              <a:t>5</a:t>
            </a:r>
            <a:r>
              <a:rPr lang="zh-CN" altLang="en-US" b="1" smtClean="0"/>
              <a:t>金属的腐蚀与防护</a:t>
            </a:r>
            <a:endParaRPr lang="zh-CN" altLang="en-US" b="1"/>
          </a:p>
        </p:txBody>
      </p:sp>
    </p:spTree>
    <p:extLst>
      <p:ext uri="{BB962C8B-B14F-4D97-AF65-F5344CB8AC3E}">
        <p14:creationId xmlns:p14="http://schemas.microsoft.com/office/powerpoint/2010/main" val="37759093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71530" y="159063"/>
            <a:ext cx="10515600" cy="1325563"/>
          </a:xfrm>
        </p:spPr>
        <p:txBody>
          <a:bodyPr/>
          <a:lstStyle/>
          <a:p>
            <a:r>
              <a:rPr lang="zh-CN" altLang="en-US" smtClean="0"/>
              <a:t>氧化还原反应</a:t>
            </a:r>
            <a:endParaRPr lang="zh-CN" altLang="en-US"/>
          </a:p>
        </p:txBody>
      </p:sp>
      <p:sp>
        <p:nvSpPr>
          <p:cNvPr id="3" name="内容占位符 2"/>
          <p:cNvSpPr>
            <a:spLocks noGrp="1"/>
          </p:cNvSpPr>
          <p:nvPr>
            <p:ph idx="1"/>
          </p:nvPr>
        </p:nvSpPr>
        <p:spPr>
          <a:xfrm>
            <a:off x="271530" y="1484626"/>
            <a:ext cx="10515600" cy="1638792"/>
          </a:xfrm>
        </p:spPr>
        <p:txBody>
          <a:bodyPr/>
          <a:lstStyle/>
          <a:p>
            <a:r>
              <a:rPr lang="en-US" altLang="zh-CN" smtClean="0"/>
              <a:t>1</a:t>
            </a:r>
            <a:r>
              <a:rPr lang="zh-CN" altLang="en-US" smtClean="0"/>
              <a:t>用单线桥分析</a:t>
            </a:r>
            <a:r>
              <a:rPr lang="en-US" altLang="zh-CN" smtClean="0"/>
              <a:t>Zn+2H</a:t>
            </a:r>
            <a:r>
              <a:rPr lang="en-US" altLang="zh-CN" baseline="30000" smtClean="0"/>
              <a:t>+</a:t>
            </a:r>
            <a:r>
              <a:rPr lang="en-US" altLang="zh-CN" smtClean="0"/>
              <a:t>=Zn</a:t>
            </a:r>
            <a:r>
              <a:rPr lang="en-US" altLang="zh-CN" baseline="30000" smtClean="0"/>
              <a:t>2+</a:t>
            </a:r>
            <a:r>
              <a:rPr lang="en-US" altLang="zh-CN" smtClean="0"/>
              <a:t>+H</a:t>
            </a:r>
            <a:r>
              <a:rPr lang="en-US" altLang="zh-CN" baseline="-25000" smtClean="0"/>
              <a:t>2</a:t>
            </a:r>
            <a:r>
              <a:rPr lang="en-US" altLang="zh-CN" smtClean="0">
                <a:latin typeface="MS Mincho" panose="02020609040205080304" pitchFamily="49" charset="-128"/>
                <a:ea typeface="MS Mincho" panose="02020609040205080304" pitchFamily="49" charset="-128"/>
              </a:rPr>
              <a:t>↑</a:t>
            </a:r>
          </a:p>
          <a:p>
            <a:r>
              <a:rPr lang="en-US" altLang="zh-CN" smtClean="0"/>
              <a:t>2</a:t>
            </a:r>
            <a:r>
              <a:rPr lang="zh-CN" altLang="en-US" smtClean="0"/>
              <a:t>写出氧化、还原的半反应？</a:t>
            </a:r>
            <a:endParaRPr lang="en-US" altLang="zh-CN" smtClean="0"/>
          </a:p>
          <a:p>
            <a:r>
              <a:rPr lang="en-US" altLang="zh-CN" smtClean="0"/>
              <a:t>3</a:t>
            </a:r>
            <a:r>
              <a:rPr lang="zh-CN" altLang="en-US" smtClean="0"/>
              <a:t>能量转化方式？</a:t>
            </a:r>
            <a:endParaRPr lang="en-US" altLang="zh-CN" smtClean="0"/>
          </a:p>
          <a:p>
            <a:endParaRPr lang="zh-CN" altLang="en-US"/>
          </a:p>
        </p:txBody>
      </p:sp>
      <p:sp>
        <p:nvSpPr>
          <p:cNvPr id="4" name="文本框 3"/>
          <p:cNvSpPr txBox="1"/>
          <p:nvPr/>
        </p:nvSpPr>
        <p:spPr>
          <a:xfrm>
            <a:off x="386367" y="3123418"/>
            <a:ext cx="9015211" cy="1938992"/>
          </a:xfrm>
          <a:prstGeom prst="rect">
            <a:avLst/>
          </a:prstGeom>
          <a:noFill/>
        </p:spPr>
        <p:txBody>
          <a:bodyPr wrap="square" rtlCol="0">
            <a:spAutoFit/>
          </a:bodyPr>
          <a:lstStyle/>
          <a:p>
            <a:r>
              <a:rPr lang="en-US" altLang="zh-CN" sz="2400" smtClean="0"/>
              <a:t>4</a:t>
            </a:r>
            <a:r>
              <a:rPr lang="zh-CN" altLang="en-US" sz="2400" smtClean="0"/>
              <a:t>氧化还原反应的几个规律：</a:t>
            </a:r>
            <a:endParaRPr lang="en-US" altLang="zh-CN" sz="2400" smtClean="0"/>
          </a:p>
          <a:p>
            <a:r>
              <a:rPr lang="zh-CN" altLang="en-US" sz="2400" smtClean="0"/>
              <a:t>（</a:t>
            </a:r>
            <a:r>
              <a:rPr lang="en-US" altLang="zh-CN" sz="2400" smtClean="0"/>
              <a:t>1</a:t>
            </a:r>
            <a:r>
              <a:rPr lang="zh-CN" altLang="en-US" sz="2400" smtClean="0"/>
              <a:t>）守恒律</a:t>
            </a:r>
            <a:endParaRPr lang="en-US" altLang="zh-CN" sz="2400" smtClean="0"/>
          </a:p>
          <a:p>
            <a:r>
              <a:rPr lang="zh-CN" altLang="en-US" sz="2400" smtClean="0"/>
              <a:t>（</a:t>
            </a:r>
            <a:r>
              <a:rPr lang="en-US" altLang="zh-CN" sz="2400" smtClean="0"/>
              <a:t>2</a:t>
            </a:r>
            <a:r>
              <a:rPr lang="zh-CN" altLang="en-US" sz="2400" smtClean="0"/>
              <a:t>）强弱律     </a:t>
            </a:r>
            <a:endParaRPr lang="en-US" altLang="zh-CN" sz="2400" smtClean="0"/>
          </a:p>
          <a:p>
            <a:r>
              <a:rPr lang="zh-CN" altLang="en-US" sz="2400" smtClean="0"/>
              <a:t>（</a:t>
            </a:r>
            <a:r>
              <a:rPr lang="en-US" altLang="zh-CN" sz="2400" smtClean="0"/>
              <a:t>3</a:t>
            </a:r>
            <a:r>
              <a:rPr lang="zh-CN" altLang="en-US" sz="2400" smtClean="0"/>
              <a:t>）先后律</a:t>
            </a:r>
            <a:r>
              <a:rPr lang="en-US" altLang="zh-CN" sz="2400"/>
              <a:t>Zn</a:t>
            </a:r>
            <a:r>
              <a:rPr lang="zh-CN" altLang="en-US" sz="2400"/>
              <a:t>与</a:t>
            </a:r>
            <a:r>
              <a:rPr lang="en-US" altLang="zh-CN" sz="2400"/>
              <a:t>Fe</a:t>
            </a:r>
            <a:r>
              <a:rPr lang="en-US" altLang="zh-CN" sz="2400" baseline="30000"/>
              <a:t>3+ </a:t>
            </a:r>
            <a:r>
              <a:rPr lang="en-US" altLang="zh-CN" sz="2400"/>
              <a:t>,Cu</a:t>
            </a:r>
            <a:r>
              <a:rPr lang="en-US" altLang="zh-CN" sz="2400" baseline="30000"/>
              <a:t>2+ </a:t>
            </a:r>
            <a:r>
              <a:rPr lang="en-US" altLang="zh-CN" sz="2400"/>
              <a:t>;             Zn,Fe</a:t>
            </a:r>
            <a:r>
              <a:rPr lang="zh-CN" altLang="en-US" sz="2400"/>
              <a:t>与</a:t>
            </a:r>
            <a:r>
              <a:rPr lang="en-US" altLang="zh-CN" sz="2400"/>
              <a:t>Fe</a:t>
            </a:r>
            <a:r>
              <a:rPr lang="en-US" altLang="zh-CN" sz="2400" baseline="30000"/>
              <a:t>3+</a:t>
            </a:r>
          </a:p>
          <a:p>
            <a:endParaRPr lang="en-US" altLang="zh-CN" sz="2400" smtClean="0"/>
          </a:p>
        </p:txBody>
      </p:sp>
    </p:spTree>
    <p:extLst>
      <p:ext uri="{BB962C8B-B14F-4D97-AF65-F5344CB8AC3E}">
        <p14:creationId xmlns:p14="http://schemas.microsoft.com/office/powerpoint/2010/main" val="4539561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hlinkClick r:id="rId2" action="ppaction://hlinkfile"/>
              </a:rPr>
              <a:t>单液原电池</a:t>
            </a:r>
            <a:endParaRPr lang="zh-CN" altLang="en-US"/>
          </a:p>
        </p:txBody>
      </p:sp>
      <p:graphicFrame>
        <p:nvGraphicFramePr>
          <p:cNvPr id="5" name="内容占位符 4"/>
          <p:cNvGraphicFramePr>
            <a:graphicFrameLocks noGrp="1"/>
          </p:cNvGraphicFramePr>
          <p:nvPr>
            <p:ph idx="1"/>
            <p:extLst>
              <p:ext uri="{D42A27DB-BD31-4B8C-83A1-F6EECF244321}">
                <p14:modId xmlns:p14="http://schemas.microsoft.com/office/powerpoint/2010/main" val="1355471894"/>
              </p:ext>
            </p:extLst>
          </p:nvPr>
        </p:nvGraphicFramePr>
        <p:xfrm>
          <a:off x="4163929" y="2028799"/>
          <a:ext cx="7521462" cy="3657600"/>
        </p:xfrm>
        <a:graphic>
          <a:graphicData uri="http://schemas.openxmlformats.org/drawingml/2006/table">
            <a:tbl>
              <a:tblPr firstRow="1" bandRow="1">
                <a:tableStyleId>{616DA210-FB5B-4158-B5E0-FEB733F419BA}</a:tableStyleId>
              </a:tblPr>
              <a:tblGrid>
                <a:gridCol w="2507154"/>
                <a:gridCol w="2507154"/>
                <a:gridCol w="2507154"/>
              </a:tblGrid>
              <a:tr h="370840">
                <a:tc>
                  <a:txBody>
                    <a:bodyPr/>
                    <a:lstStyle/>
                    <a:p>
                      <a:r>
                        <a:rPr lang="zh-CN" altLang="en-US" sz="2400" smtClean="0"/>
                        <a:t>电极材料</a:t>
                      </a:r>
                      <a:endParaRPr lang="zh-CN" altLang="en-US" sz="2400"/>
                    </a:p>
                  </a:txBody>
                  <a:tcPr/>
                </a:tc>
                <a:tc>
                  <a:txBody>
                    <a:bodyPr/>
                    <a:lstStyle/>
                    <a:p>
                      <a:r>
                        <a:rPr lang="en-US" altLang="zh-CN" sz="2400" smtClean="0"/>
                        <a:t>Zn</a:t>
                      </a:r>
                      <a:endParaRPr lang="zh-CN" altLang="en-US" sz="2400"/>
                    </a:p>
                  </a:txBody>
                  <a:tcPr/>
                </a:tc>
                <a:tc>
                  <a:txBody>
                    <a:bodyPr/>
                    <a:lstStyle/>
                    <a:p>
                      <a:r>
                        <a:rPr lang="en-US" altLang="zh-CN" sz="2400" smtClean="0"/>
                        <a:t>Cu</a:t>
                      </a:r>
                      <a:endParaRPr lang="zh-CN" altLang="en-US" sz="2400"/>
                    </a:p>
                  </a:txBody>
                  <a:tcPr/>
                </a:tc>
              </a:tr>
              <a:tr h="370840">
                <a:tc>
                  <a:txBody>
                    <a:bodyPr/>
                    <a:lstStyle/>
                    <a:p>
                      <a:r>
                        <a:rPr lang="zh-CN" altLang="en-US" sz="2400" smtClean="0"/>
                        <a:t>电极名称</a:t>
                      </a:r>
                      <a:endParaRPr lang="zh-CN" altLang="en-US" sz="2400"/>
                    </a:p>
                  </a:txBody>
                  <a:tcPr/>
                </a:tc>
                <a:tc>
                  <a:txBody>
                    <a:bodyPr/>
                    <a:lstStyle/>
                    <a:p>
                      <a:endParaRPr lang="zh-CN" altLang="en-US" sz="2400"/>
                    </a:p>
                  </a:txBody>
                  <a:tcPr/>
                </a:tc>
                <a:tc>
                  <a:txBody>
                    <a:bodyPr/>
                    <a:lstStyle/>
                    <a:p>
                      <a:endParaRPr lang="zh-CN" altLang="en-US" sz="2400"/>
                    </a:p>
                  </a:txBody>
                  <a:tcPr/>
                </a:tc>
              </a:tr>
              <a:tr h="370840">
                <a:tc>
                  <a:txBody>
                    <a:bodyPr/>
                    <a:lstStyle/>
                    <a:p>
                      <a:r>
                        <a:rPr lang="zh-CN" altLang="en-US" sz="2400" smtClean="0"/>
                        <a:t>电极反应</a:t>
                      </a:r>
                      <a:endParaRPr lang="zh-CN" altLang="en-US" sz="2400"/>
                    </a:p>
                  </a:txBody>
                  <a:tcPr/>
                </a:tc>
                <a:tc>
                  <a:txBody>
                    <a:bodyPr/>
                    <a:lstStyle/>
                    <a:p>
                      <a:endParaRPr lang="zh-CN" altLang="en-US" sz="2400"/>
                    </a:p>
                  </a:txBody>
                  <a:tcPr/>
                </a:tc>
                <a:tc>
                  <a:txBody>
                    <a:bodyPr/>
                    <a:lstStyle/>
                    <a:p>
                      <a:endParaRPr lang="zh-CN" altLang="en-US" sz="2400"/>
                    </a:p>
                  </a:txBody>
                  <a:tcPr/>
                </a:tc>
              </a:tr>
              <a:tr h="370840">
                <a:tc>
                  <a:txBody>
                    <a:bodyPr/>
                    <a:lstStyle/>
                    <a:p>
                      <a:r>
                        <a:rPr lang="zh-CN" altLang="en-US" sz="2400" smtClean="0"/>
                        <a:t>反应类型</a:t>
                      </a:r>
                      <a:endParaRPr lang="zh-CN" altLang="en-US" sz="2400"/>
                    </a:p>
                  </a:txBody>
                  <a:tcPr/>
                </a:tc>
                <a:tc>
                  <a:txBody>
                    <a:bodyPr/>
                    <a:lstStyle/>
                    <a:p>
                      <a:endParaRPr lang="zh-CN" altLang="en-US" sz="2400"/>
                    </a:p>
                  </a:txBody>
                  <a:tcPr/>
                </a:tc>
                <a:tc>
                  <a:txBody>
                    <a:bodyPr/>
                    <a:lstStyle/>
                    <a:p>
                      <a:endParaRPr lang="zh-CN" altLang="en-US" sz="2400"/>
                    </a:p>
                  </a:txBody>
                  <a:tcPr/>
                </a:tc>
              </a:tr>
              <a:tr h="370840">
                <a:tc>
                  <a:txBody>
                    <a:bodyPr/>
                    <a:lstStyle/>
                    <a:p>
                      <a:r>
                        <a:rPr lang="zh-CN" altLang="en-US" sz="2400" smtClean="0"/>
                        <a:t>电子流向</a:t>
                      </a:r>
                      <a:endParaRPr lang="zh-CN" altLang="en-US" sz="2400"/>
                    </a:p>
                  </a:txBody>
                  <a:tcPr/>
                </a:tc>
                <a:tc gridSpan="2">
                  <a:txBody>
                    <a:bodyPr/>
                    <a:lstStyle/>
                    <a:p>
                      <a:endParaRPr lang="zh-CN" altLang="en-US" sz="2400"/>
                    </a:p>
                  </a:txBody>
                  <a:tcPr/>
                </a:tc>
                <a:tc hMerge="1">
                  <a:txBody>
                    <a:bodyPr/>
                    <a:lstStyle/>
                    <a:p>
                      <a:endParaRPr lang="zh-CN" altLang="en-US" sz="2400"/>
                    </a:p>
                  </a:txBody>
                  <a:tcPr/>
                </a:tc>
              </a:tr>
              <a:tr h="370840">
                <a:tc>
                  <a:txBody>
                    <a:bodyPr/>
                    <a:lstStyle/>
                    <a:p>
                      <a:r>
                        <a:rPr lang="zh-CN" altLang="en-US" sz="2400" smtClean="0"/>
                        <a:t>电流流向</a:t>
                      </a:r>
                      <a:endParaRPr lang="zh-CN" altLang="en-US" sz="2400"/>
                    </a:p>
                  </a:txBody>
                  <a:tcPr/>
                </a:tc>
                <a:tc gridSpan="2">
                  <a:txBody>
                    <a:bodyPr/>
                    <a:lstStyle/>
                    <a:p>
                      <a:endParaRPr lang="zh-CN" altLang="en-US" sz="2400"/>
                    </a:p>
                  </a:txBody>
                  <a:tcPr/>
                </a:tc>
                <a:tc hMerge="1">
                  <a:txBody>
                    <a:bodyPr/>
                    <a:lstStyle/>
                    <a:p>
                      <a:endParaRPr lang="zh-CN" altLang="en-US" sz="2400"/>
                    </a:p>
                  </a:txBody>
                  <a:tcPr/>
                </a:tc>
              </a:tr>
              <a:tr h="370840">
                <a:tc>
                  <a:txBody>
                    <a:bodyPr/>
                    <a:lstStyle/>
                    <a:p>
                      <a:r>
                        <a:rPr lang="zh-CN" altLang="en-US" sz="2400" smtClean="0"/>
                        <a:t>离子流向</a:t>
                      </a:r>
                      <a:endParaRPr lang="zh-CN" altLang="en-US" sz="2400"/>
                    </a:p>
                  </a:txBody>
                  <a:tcPr/>
                </a:tc>
                <a:tc gridSpan="2">
                  <a:txBody>
                    <a:bodyPr/>
                    <a:lstStyle/>
                    <a:p>
                      <a:endParaRPr lang="zh-CN" altLang="en-US" sz="2400"/>
                    </a:p>
                  </a:txBody>
                  <a:tcPr/>
                </a:tc>
                <a:tc hMerge="1">
                  <a:txBody>
                    <a:bodyPr/>
                    <a:lstStyle/>
                    <a:p>
                      <a:endParaRPr lang="zh-CN" altLang="en-US" sz="2400"/>
                    </a:p>
                  </a:txBody>
                  <a:tcPr/>
                </a:tc>
              </a:tr>
              <a:tr h="370840">
                <a:tc>
                  <a:txBody>
                    <a:bodyPr/>
                    <a:lstStyle/>
                    <a:p>
                      <a:r>
                        <a:rPr lang="zh-CN" altLang="en-US" sz="2400" smtClean="0"/>
                        <a:t>电池效率</a:t>
                      </a:r>
                      <a:endParaRPr lang="zh-CN" altLang="en-US" sz="2400"/>
                    </a:p>
                  </a:txBody>
                  <a:tcPr/>
                </a:tc>
                <a:tc gridSpan="2">
                  <a:txBody>
                    <a:bodyPr/>
                    <a:lstStyle/>
                    <a:p>
                      <a:endParaRPr lang="zh-CN" altLang="en-US" sz="2400"/>
                    </a:p>
                  </a:txBody>
                  <a:tcPr/>
                </a:tc>
                <a:tc hMerge="1">
                  <a:txBody>
                    <a:bodyPr/>
                    <a:lstStyle/>
                    <a:p>
                      <a:endParaRPr lang="zh-CN" altLang="en-US" sz="2400"/>
                    </a:p>
                  </a:txBody>
                  <a:tcPr/>
                </a:tc>
              </a:tr>
            </a:tbl>
          </a:graphicData>
        </a:graphic>
      </p:graphicFrame>
      <p:pic>
        <p:nvPicPr>
          <p:cNvPr id="4" name="图片 3"/>
          <p:cNvPicPr>
            <a:picLocks noChangeAspect="1"/>
          </p:cNvPicPr>
          <p:nvPr/>
        </p:nvPicPr>
        <p:blipFill>
          <a:blip r:embed="rId3"/>
          <a:stretch>
            <a:fillRect/>
          </a:stretch>
        </p:blipFill>
        <p:spPr>
          <a:xfrm>
            <a:off x="0" y="1690688"/>
            <a:ext cx="4163929" cy="3999323"/>
          </a:xfrm>
          <a:prstGeom prst="rect">
            <a:avLst/>
          </a:prstGeom>
        </p:spPr>
      </p:pic>
    </p:spTree>
    <p:extLst>
      <p:ext uri="{BB962C8B-B14F-4D97-AF65-F5344CB8AC3E}">
        <p14:creationId xmlns:p14="http://schemas.microsoft.com/office/powerpoint/2010/main" val="38773743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判断原电池的正负极</a:t>
            </a:r>
            <a:endParaRPr lang="zh-CN" altLang="en-US"/>
          </a:p>
        </p:txBody>
      </p:sp>
      <p:pic>
        <p:nvPicPr>
          <p:cNvPr id="8" name="图片 7"/>
          <p:cNvPicPr>
            <a:picLocks noChangeAspect="1"/>
          </p:cNvPicPr>
          <p:nvPr/>
        </p:nvPicPr>
        <p:blipFill>
          <a:blip r:embed="rId2"/>
          <a:stretch>
            <a:fillRect/>
          </a:stretch>
        </p:blipFill>
        <p:spPr>
          <a:xfrm>
            <a:off x="838200" y="1799371"/>
            <a:ext cx="4424363" cy="1981058"/>
          </a:xfrm>
          <a:prstGeom prst="rect">
            <a:avLst/>
          </a:prstGeom>
        </p:spPr>
      </p:pic>
      <p:pic>
        <p:nvPicPr>
          <p:cNvPr id="9" name="图片 8"/>
          <p:cNvPicPr>
            <a:picLocks noChangeAspect="1"/>
          </p:cNvPicPr>
          <p:nvPr/>
        </p:nvPicPr>
        <p:blipFill>
          <a:blip r:embed="rId3"/>
          <a:stretch>
            <a:fillRect/>
          </a:stretch>
        </p:blipFill>
        <p:spPr>
          <a:xfrm>
            <a:off x="6399954" y="1799371"/>
            <a:ext cx="4540078" cy="1910616"/>
          </a:xfrm>
          <a:prstGeom prst="rect">
            <a:avLst/>
          </a:prstGeom>
        </p:spPr>
      </p:pic>
    </p:spTree>
    <p:extLst>
      <p:ext uri="{BB962C8B-B14F-4D97-AF65-F5344CB8AC3E}">
        <p14:creationId xmlns:p14="http://schemas.microsoft.com/office/powerpoint/2010/main" val="14486193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hlinkClick r:id="rId2" action="ppaction://hlinkfile"/>
              </a:rPr>
              <a:t>双液原电池</a:t>
            </a:r>
            <a:endParaRPr lang="zh-CN" altLang="en-US"/>
          </a:p>
        </p:txBody>
      </p:sp>
      <p:graphicFrame>
        <p:nvGraphicFramePr>
          <p:cNvPr id="5" name="内容占位符 4"/>
          <p:cNvGraphicFramePr>
            <a:graphicFrameLocks noGrp="1"/>
          </p:cNvGraphicFramePr>
          <p:nvPr>
            <p:ph idx="1"/>
            <p:extLst>
              <p:ext uri="{D42A27DB-BD31-4B8C-83A1-F6EECF244321}">
                <p14:modId xmlns:p14="http://schemas.microsoft.com/office/powerpoint/2010/main" val="496302744"/>
              </p:ext>
            </p:extLst>
          </p:nvPr>
        </p:nvGraphicFramePr>
        <p:xfrm>
          <a:off x="4670538" y="2051377"/>
          <a:ext cx="7521462" cy="3657600"/>
        </p:xfrm>
        <a:graphic>
          <a:graphicData uri="http://schemas.openxmlformats.org/drawingml/2006/table">
            <a:tbl>
              <a:tblPr firstRow="1" bandRow="1">
                <a:tableStyleId>{616DA210-FB5B-4158-B5E0-FEB733F419BA}</a:tableStyleId>
              </a:tblPr>
              <a:tblGrid>
                <a:gridCol w="2507154"/>
                <a:gridCol w="2507154"/>
                <a:gridCol w="2507154"/>
              </a:tblGrid>
              <a:tr h="370840">
                <a:tc>
                  <a:txBody>
                    <a:bodyPr/>
                    <a:lstStyle/>
                    <a:p>
                      <a:r>
                        <a:rPr lang="zh-CN" altLang="en-US" sz="2400" smtClean="0"/>
                        <a:t>电极材料</a:t>
                      </a:r>
                      <a:endParaRPr lang="zh-CN" altLang="en-US" sz="2400"/>
                    </a:p>
                  </a:txBody>
                  <a:tcPr/>
                </a:tc>
                <a:tc>
                  <a:txBody>
                    <a:bodyPr/>
                    <a:lstStyle/>
                    <a:p>
                      <a:r>
                        <a:rPr lang="en-US" altLang="zh-CN" sz="2400" smtClean="0"/>
                        <a:t>Zn</a:t>
                      </a:r>
                      <a:endParaRPr lang="zh-CN" altLang="en-US" sz="2400"/>
                    </a:p>
                  </a:txBody>
                  <a:tcPr/>
                </a:tc>
                <a:tc>
                  <a:txBody>
                    <a:bodyPr/>
                    <a:lstStyle/>
                    <a:p>
                      <a:r>
                        <a:rPr lang="en-US" altLang="zh-CN" sz="2400" smtClean="0"/>
                        <a:t>Cu</a:t>
                      </a:r>
                      <a:endParaRPr lang="zh-CN" altLang="en-US" sz="2400"/>
                    </a:p>
                  </a:txBody>
                  <a:tcPr/>
                </a:tc>
              </a:tr>
              <a:tr h="370840">
                <a:tc>
                  <a:txBody>
                    <a:bodyPr/>
                    <a:lstStyle/>
                    <a:p>
                      <a:r>
                        <a:rPr lang="zh-CN" altLang="en-US" sz="2400" smtClean="0"/>
                        <a:t>电极名称</a:t>
                      </a:r>
                      <a:endParaRPr lang="zh-CN" altLang="en-US" sz="2400"/>
                    </a:p>
                  </a:txBody>
                  <a:tcPr/>
                </a:tc>
                <a:tc>
                  <a:txBody>
                    <a:bodyPr/>
                    <a:lstStyle/>
                    <a:p>
                      <a:endParaRPr lang="zh-CN" altLang="en-US" sz="2400"/>
                    </a:p>
                  </a:txBody>
                  <a:tcPr/>
                </a:tc>
                <a:tc>
                  <a:txBody>
                    <a:bodyPr/>
                    <a:lstStyle/>
                    <a:p>
                      <a:endParaRPr lang="zh-CN" altLang="en-US" sz="2400"/>
                    </a:p>
                  </a:txBody>
                  <a:tcPr/>
                </a:tc>
              </a:tr>
              <a:tr h="370840">
                <a:tc>
                  <a:txBody>
                    <a:bodyPr/>
                    <a:lstStyle/>
                    <a:p>
                      <a:r>
                        <a:rPr lang="zh-CN" altLang="en-US" sz="2400" smtClean="0"/>
                        <a:t>电极反应</a:t>
                      </a:r>
                      <a:endParaRPr lang="zh-CN" altLang="en-US" sz="2400"/>
                    </a:p>
                  </a:txBody>
                  <a:tcPr/>
                </a:tc>
                <a:tc>
                  <a:txBody>
                    <a:bodyPr/>
                    <a:lstStyle/>
                    <a:p>
                      <a:endParaRPr lang="zh-CN" altLang="en-US" sz="2400"/>
                    </a:p>
                  </a:txBody>
                  <a:tcPr/>
                </a:tc>
                <a:tc>
                  <a:txBody>
                    <a:bodyPr/>
                    <a:lstStyle/>
                    <a:p>
                      <a:endParaRPr lang="zh-CN" altLang="en-US" sz="2400"/>
                    </a:p>
                  </a:txBody>
                  <a:tcPr/>
                </a:tc>
              </a:tr>
              <a:tr h="370840">
                <a:tc>
                  <a:txBody>
                    <a:bodyPr/>
                    <a:lstStyle/>
                    <a:p>
                      <a:r>
                        <a:rPr lang="zh-CN" altLang="en-US" sz="2400" smtClean="0"/>
                        <a:t>反应类型</a:t>
                      </a:r>
                      <a:endParaRPr lang="zh-CN" altLang="en-US" sz="2400"/>
                    </a:p>
                  </a:txBody>
                  <a:tcPr/>
                </a:tc>
                <a:tc>
                  <a:txBody>
                    <a:bodyPr/>
                    <a:lstStyle/>
                    <a:p>
                      <a:endParaRPr lang="zh-CN" altLang="en-US" sz="2400"/>
                    </a:p>
                  </a:txBody>
                  <a:tcPr/>
                </a:tc>
                <a:tc>
                  <a:txBody>
                    <a:bodyPr/>
                    <a:lstStyle/>
                    <a:p>
                      <a:endParaRPr lang="zh-CN" altLang="en-US" sz="2400"/>
                    </a:p>
                  </a:txBody>
                  <a:tcPr/>
                </a:tc>
              </a:tr>
              <a:tr h="370840">
                <a:tc>
                  <a:txBody>
                    <a:bodyPr/>
                    <a:lstStyle/>
                    <a:p>
                      <a:r>
                        <a:rPr lang="zh-CN" altLang="en-US" sz="2400" smtClean="0"/>
                        <a:t>电子流向</a:t>
                      </a:r>
                      <a:endParaRPr lang="zh-CN" altLang="en-US" sz="2400"/>
                    </a:p>
                  </a:txBody>
                  <a:tcPr/>
                </a:tc>
                <a:tc gridSpan="2">
                  <a:txBody>
                    <a:bodyPr/>
                    <a:lstStyle/>
                    <a:p>
                      <a:endParaRPr lang="zh-CN" altLang="en-US" sz="2400"/>
                    </a:p>
                  </a:txBody>
                  <a:tcPr/>
                </a:tc>
                <a:tc hMerge="1">
                  <a:txBody>
                    <a:bodyPr/>
                    <a:lstStyle/>
                    <a:p>
                      <a:endParaRPr lang="zh-CN" altLang="en-US" sz="2400"/>
                    </a:p>
                  </a:txBody>
                  <a:tcPr/>
                </a:tc>
              </a:tr>
              <a:tr h="370840">
                <a:tc>
                  <a:txBody>
                    <a:bodyPr/>
                    <a:lstStyle/>
                    <a:p>
                      <a:r>
                        <a:rPr lang="zh-CN" altLang="en-US" sz="2400" smtClean="0"/>
                        <a:t>电流流向</a:t>
                      </a:r>
                      <a:endParaRPr lang="zh-CN" altLang="en-US" sz="2400"/>
                    </a:p>
                  </a:txBody>
                  <a:tcPr/>
                </a:tc>
                <a:tc gridSpan="2">
                  <a:txBody>
                    <a:bodyPr/>
                    <a:lstStyle/>
                    <a:p>
                      <a:endParaRPr lang="zh-CN" altLang="en-US" sz="2400"/>
                    </a:p>
                  </a:txBody>
                  <a:tcPr/>
                </a:tc>
                <a:tc hMerge="1">
                  <a:txBody>
                    <a:bodyPr/>
                    <a:lstStyle/>
                    <a:p>
                      <a:endParaRPr lang="zh-CN" altLang="en-US" sz="2400"/>
                    </a:p>
                  </a:txBody>
                  <a:tcPr/>
                </a:tc>
              </a:tr>
              <a:tr h="370840">
                <a:tc>
                  <a:txBody>
                    <a:bodyPr/>
                    <a:lstStyle/>
                    <a:p>
                      <a:r>
                        <a:rPr lang="zh-CN" altLang="en-US" sz="2400" smtClean="0"/>
                        <a:t>离子流向</a:t>
                      </a:r>
                      <a:endParaRPr lang="zh-CN" altLang="en-US" sz="2400"/>
                    </a:p>
                  </a:txBody>
                  <a:tcPr/>
                </a:tc>
                <a:tc gridSpan="2">
                  <a:txBody>
                    <a:bodyPr/>
                    <a:lstStyle/>
                    <a:p>
                      <a:endParaRPr lang="zh-CN" altLang="en-US" sz="2400"/>
                    </a:p>
                  </a:txBody>
                  <a:tcPr/>
                </a:tc>
                <a:tc hMerge="1">
                  <a:txBody>
                    <a:bodyPr/>
                    <a:lstStyle/>
                    <a:p>
                      <a:endParaRPr lang="zh-CN" altLang="en-US" sz="2400"/>
                    </a:p>
                  </a:txBody>
                  <a:tcPr/>
                </a:tc>
              </a:tr>
              <a:tr h="370840">
                <a:tc>
                  <a:txBody>
                    <a:bodyPr/>
                    <a:lstStyle/>
                    <a:p>
                      <a:r>
                        <a:rPr lang="zh-CN" altLang="en-US" sz="2400" smtClean="0"/>
                        <a:t>电池效率</a:t>
                      </a:r>
                      <a:endParaRPr lang="zh-CN" altLang="en-US" sz="2400"/>
                    </a:p>
                  </a:txBody>
                  <a:tcPr/>
                </a:tc>
                <a:tc gridSpan="2">
                  <a:txBody>
                    <a:bodyPr/>
                    <a:lstStyle/>
                    <a:p>
                      <a:endParaRPr lang="zh-CN" altLang="en-US" sz="2400"/>
                    </a:p>
                  </a:txBody>
                  <a:tcPr/>
                </a:tc>
                <a:tc hMerge="1">
                  <a:txBody>
                    <a:bodyPr/>
                    <a:lstStyle/>
                    <a:p>
                      <a:endParaRPr lang="zh-CN" altLang="en-US" sz="2400"/>
                    </a:p>
                  </a:txBody>
                  <a:tcPr/>
                </a:tc>
              </a:tr>
            </a:tbl>
          </a:graphicData>
        </a:graphic>
      </p:graphicFrame>
      <p:pic>
        <p:nvPicPr>
          <p:cNvPr id="3" name="图片 2"/>
          <p:cNvPicPr>
            <a:picLocks noChangeAspect="1"/>
          </p:cNvPicPr>
          <p:nvPr/>
        </p:nvPicPr>
        <p:blipFill>
          <a:blip r:embed="rId3"/>
          <a:stretch>
            <a:fillRect/>
          </a:stretch>
        </p:blipFill>
        <p:spPr>
          <a:xfrm>
            <a:off x="102530" y="2028799"/>
            <a:ext cx="4426080" cy="3981033"/>
          </a:xfrm>
          <a:prstGeom prst="rect">
            <a:avLst/>
          </a:prstGeom>
        </p:spPr>
      </p:pic>
      <p:pic>
        <p:nvPicPr>
          <p:cNvPr id="6" name="图片 5"/>
          <p:cNvPicPr>
            <a:picLocks noChangeAspect="1"/>
          </p:cNvPicPr>
          <p:nvPr/>
        </p:nvPicPr>
        <p:blipFill>
          <a:blip r:embed="rId4"/>
          <a:stretch>
            <a:fillRect/>
          </a:stretch>
        </p:blipFill>
        <p:spPr>
          <a:xfrm>
            <a:off x="-114096" y="2535445"/>
            <a:ext cx="4713670" cy="2254918"/>
          </a:xfrm>
          <a:prstGeom prst="rect">
            <a:avLst/>
          </a:prstGeom>
        </p:spPr>
      </p:pic>
    </p:spTree>
    <p:extLst>
      <p:ext uri="{BB962C8B-B14F-4D97-AF65-F5344CB8AC3E}">
        <p14:creationId xmlns:p14="http://schemas.microsoft.com/office/powerpoint/2010/main" val="3470136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6"/>
                                        </p:tgtEl>
                                        <p:attrNameLst>
                                          <p:attrName>ppt_x</p:attrName>
                                        </p:attrNameLst>
                                      </p:cBhvr>
                                      <p:tavLst>
                                        <p:tav tm="0">
                                          <p:val>
                                            <p:strVal val="ppt_x"/>
                                          </p:val>
                                        </p:tav>
                                        <p:tav tm="100000">
                                          <p:val>
                                            <p:strVal val="ppt_x"/>
                                          </p:val>
                                        </p:tav>
                                      </p:tavLst>
                                    </p:anim>
                                    <p:anim calcmode="lin" valueType="num">
                                      <p:cBhvr additive="base">
                                        <p:cTn id="13" dur="500"/>
                                        <p:tgtEl>
                                          <p:spTgt spid="6"/>
                                        </p:tgtEl>
                                        <p:attrNameLst>
                                          <p:attrName>ppt_y</p:attrName>
                                        </p:attrNameLst>
                                      </p:cBhvr>
                                      <p:tavLst>
                                        <p:tav tm="0">
                                          <p:val>
                                            <p:strVal val="ppt_y"/>
                                          </p:val>
                                        </p:tav>
                                        <p:tav tm="100000">
                                          <p:val>
                                            <p:strVal val="1+ppt_h/2"/>
                                          </p:val>
                                        </p:tav>
                                      </p:tavLst>
                                    </p:anim>
                                    <p:set>
                                      <p:cBhvr>
                                        <p:cTn id="14" dur="1" fill="hold">
                                          <p:stCondLst>
                                            <p:cond delay="499"/>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365125"/>
            <a:ext cx="12192000" cy="1325563"/>
          </a:xfrm>
        </p:spPr>
        <p:txBody>
          <a:bodyPr/>
          <a:lstStyle/>
          <a:p>
            <a:r>
              <a:rPr lang="zh-CN" altLang="en-US" smtClean="0"/>
              <a:t>设计原电池：自发进行的放热的氧化还原反应</a:t>
            </a:r>
            <a:endParaRPr lang="zh-CN" altLang="en-US"/>
          </a:p>
        </p:txBody>
      </p:sp>
      <p:pic>
        <p:nvPicPr>
          <p:cNvPr id="5" name="内容占位符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8581" y="1690688"/>
            <a:ext cx="6842145" cy="970685"/>
          </a:xfrm>
        </p:spPr>
      </p:pic>
      <p:sp>
        <p:nvSpPr>
          <p:cNvPr id="6" name="Rectangle 8"/>
          <p:cNvSpPr>
            <a:spLocks noChangeArrowheads="1"/>
          </p:cNvSpPr>
          <p:nvPr/>
        </p:nvSpPr>
        <p:spPr bwMode="auto">
          <a:xfrm>
            <a:off x="188581" y="3016251"/>
            <a:ext cx="1035851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nSpc>
                <a:spcPct val="120000"/>
              </a:lnSpc>
            </a:pPr>
            <a:r>
              <a:rPr lang="zh-CN" altLang="en-US" sz="4000" smtClean="0">
                <a:latin typeface="微软雅黑" pitchFamily="34" charset="-122"/>
                <a:ea typeface="微软雅黑" pitchFamily="34" charset="-122"/>
              </a:rPr>
              <a:t>某</a:t>
            </a:r>
            <a:r>
              <a:rPr lang="zh-CN" altLang="en-US" sz="4000" dirty="0" smtClean="0">
                <a:latin typeface="微软雅黑" pitchFamily="34" charset="-122"/>
                <a:ea typeface="微软雅黑" pitchFamily="34" charset="-122"/>
              </a:rPr>
              <a:t>原电池的电池反应为</a:t>
            </a:r>
            <a:r>
              <a:rPr lang="en-US" sz="4000" dirty="0" smtClean="0">
                <a:latin typeface="微软雅黑" pitchFamily="34" charset="-122"/>
                <a:ea typeface="微软雅黑" pitchFamily="34" charset="-122"/>
              </a:rPr>
              <a:t>Fe</a:t>
            </a:r>
            <a:r>
              <a:rPr lang="zh-CN" altLang="en-US" sz="4000" dirty="0" smtClean="0">
                <a:latin typeface="微软雅黑" pitchFamily="34" charset="-122"/>
                <a:ea typeface="微软雅黑" pitchFamily="34" charset="-122"/>
              </a:rPr>
              <a:t>＋</a:t>
            </a:r>
            <a:r>
              <a:rPr lang="en-US" sz="4000" dirty="0" smtClean="0">
                <a:latin typeface="微软雅黑" pitchFamily="34" charset="-122"/>
                <a:ea typeface="微软雅黑" pitchFamily="34" charset="-122"/>
              </a:rPr>
              <a:t>2Fe</a:t>
            </a:r>
            <a:r>
              <a:rPr lang="en-US" sz="4000" baseline="30000" dirty="0" smtClean="0">
                <a:latin typeface="微软雅黑" pitchFamily="34" charset="-122"/>
                <a:ea typeface="微软雅黑" pitchFamily="34" charset="-122"/>
              </a:rPr>
              <a:t>3</a:t>
            </a:r>
            <a:r>
              <a:rPr lang="zh-CN" altLang="en-US" sz="4000" baseline="30000" dirty="0" smtClean="0">
                <a:latin typeface="微软雅黑" pitchFamily="34" charset="-122"/>
                <a:ea typeface="微软雅黑" pitchFamily="34" charset="-122"/>
              </a:rPr>
              <a:t>＋</a:t>
            </a:r>
            <a:r>
              <a:rPr lang="en-US" sz="4000" dirty="0" smtClean="0">
                <a:latin typeface="微软雅黑" pitchFamily="34" charset="-122"/>
                <a:ea typeface="微软雅黑" pitchFamily="34" charset="-122"/>
              </a:rPr>
              <a:t>=</a:t>
            </a:r>
            <a:r>
              <a:rPr lang="en-US" sz="4000" smtClean="0">
                <a:latin typeface="微软雅黑" pitchFamily="34" charset="-122"/>
                <a:ea typeface="微软雅黑" pitchFamily="34" charset="-122"/>
              </a:rPr>
              <a:t>3Fe</a:t>
            </a:r>
            <a:r>
              <a:rPr lang="en-US" sz="4000" baseline="30000" smtClean="0">
                <a:latin typeface="微软雅黑" pitchFamily="34" charset="-122"/>
                <a:ea typeface="微软雅黑" pitchFamily="34" charset="-122"/>
              </a:rPr>
              <a:t>2</a:t>
            </a:r>
            <a:r>
              <a:rPr lang="zh-CN" altLang="en-US" sz="4000" baseline="30000" smtClean="0">
                <a:latin typeface="微软雅黑" pitchFamily="34" charset="-122"/>
                <a:ea typeface="微软雅黑" pitchFamily="34" charset="-122"/>
              </a:rPr>
              <a:t>＋</a:t>
            </a:r>
            <a:endParaRPr lang="zh-CN" altLang="en-US" sz="4000" dirty="0">
              <a:latin typeface="微软雅黑" pitchFamily="34" charset="-122"/>
              <a:ea typeface="微软雅黑" pitchFamily="34" charset="-122"/>
            </a:endParaRPr>
          </a:p>
        </p:txBody>
      </p:sp>
    </p:spTree>
    <p:extLst>
      <p:ext uri="{BB962C8B-B14F-4D97-AF65-F5344CB8AC3E}">
        <p14:creationId xmlns:p14="http://schemas.microsoft.com/office/powerpoint/2010/main" val="9503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3" name="组合 42"/>
          <p:cNvGrpSpPr>
            <a:grpSpLocks/>
          </p:cNvGrpSpPr>
          <p:nvPr/>
        </p:nvGrpSpPr>
        <p:grpSpPr bwMode="auto">
          <a:xfrm>
            <a:off x="363852" y="195087"/>
            <a:ext cx="10368826" cy="1076528"/>
            <a:chOff x="709941" y="469915"/>
            <a:chExt cx="20208875" cy="2096895"/>
          </a:xfrm>
        </p:grpSpPr>
        <p:grpSp>
          <p:nvGrpSpPr>
            <p:cNvPr id="28680" name="组合 43"/>
            <p:cNvGrpSpPr>
              <a:grpSpLocks/>
            </p:cNvGrpSpPr>
            <p:nvPr/>
          </p:nvGrpSpPr>
          <p:grpSpPr bwMode="auto">
            <a:xfrm>
              <a:off x="709941" y="469915"/>
              <a:ext cx="11978824" cy="1833192"/>
              <a:chOff x="6424981" y="755667"/>
              <a:chExt cx="11978824" cy="1833192"/>
            </a:xfrm>
          </p:grpSpPr>
          <p:sp>
            <p:nvSpPr>
              <p:cNvPr id="28682" name="TextBox 45"/>
              <p:cNvSpPr txBox="1">
                <a:spLocks noChangeArrowheads="1"/>
              </p:cNvSpPr>
              <p:nvPr/>
            </p:nvSpPr>
            <p:spPr bwMode="auto">
              <a:xfrm>
                <a:off x="6424981" y="755667"/>
                <a:ext cx="11978824" cy="979555"/>
              </a:xfrm>
              <a:prstGeom prst="rect">
                <a:avLst/>
              </a:prstGeom>
              <a:noFill/>
              <a:ln w="9525">
                <a:noFill/>
                <a:miter lim="800000"/>
                <a:headEnd/>
                <a:tailEnd/>
              </a:ln>
            </p:spPr>
            <p:txBody>
              <a:bodyPr wrap="square">
                <a:spAutoFit/>
              </a:bodyPr>
              <a:lstStyle/>
              <a:p>
                <a:r>
                  <a:rPr lang="zh-CN" altLang="en-US" sz="2668" b="1">
                    <a:solidFill>
                      <a:srgbClr val="8D80BB"/>
                    </a:solidFill>
                    <a:latin typeface="微软雅黑" pitchFamily="34" charset="-122"/>
                    <a:ea typeface="微软雅黑" pitchFamily="34" charset="-122"/>
                  </a:rPr>
                  <a:t>全</a:t>
                </a:r>
                <a:r>
                  <a:rPr lang="zh-CN" altLang="en-US" sz="2668" b="1" smtClean="0">
                    <a:solidFill>
                      <a:srgbClr val="8D80BB"/>
                    </a:solidFill>
                    <a:latin typeface="微软雅黑" pitchFamily="34" charset="-122"/>
                    <a:ea typeface="微软雅黑" pitchFamily="34" charset="-122"/>
                  </a:rPr>
                  <a:t>品</a:t>
                </a:r>
                <a:r>
                  <a:rPr lang="en-US" altLang="zh-CN" sz="2668" b="1" smtClean="0">
                    <a:solidFill>
                      <a:srgbClr val="8D80BB"/>
                    </a:solidFill>
                    <a:latin typeface="微软雅黑" pitchFamily="34" charset="-122"/>
                    <a:ea typeface="微软雅黑" pitchFamily="34" charset="-122"/>
                  </a:rPr>
                  <a:t>133</a:t>
                </a:r>
                <a:r>
                  <a:rPr lang="zh-CN" altLang="en-US" sz="2668" b="1" smtClean="0">
                    <a:solidFill>
                      <a:srgbClr val="8D80BB"/>
                    </a:solidFill>
                    <a:latin typeface="微软雅黑" pitchFamily="34" charset="-122"/>
                    <a:ea typeface="微软雅黑" pitchFamily="34" charset="-122"/>
                  </a:rPr>
                  <a:t>页  考点</a:t>
                </a:r>
                <a:r>
                  <a:rPr lang="zh-CN" altLang="en-US" sz="2668" b="1">
                    <a:solidFill>
                      <a:srgbClr val="8D80BB"/>
                    </a:solidFill>
                    <a:latin typeface="微软雅黑" pitchFamily="34" charset="-122"/>
                    <a:ea typeface="微软雅黑" pitchFamily="34" charset="-122"/>
                  </a:rPr>
                  <a:t>互动探究</a:t>
                </a: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1118793" y="2566810"/>
              <a:ext cx="1980002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 name="Rectangle 11"/>
          <p:cNvSpPr>
            <a:spLocks noChangeArrowheads="1"/>
          </p:cNvSpPr>
          <p:nvPr/>
        </p:nvSpPr>
        <p:spPr bwMode="auto">
          <a:xfrm>
            <a:off x="920953" y="764898"/>
            <a:ext cx="10189627" cy="439800"/>
          </a:xfrm>
          <a:prstGeom prst="rect">
            <a:avLst/>
          </a:prstGeom>
          <a:noFill/>
          <a:ln w="9525">
            <a:noFill/>
            <a:miter lim="800000"/>
            <a:headEnd/>
            <a:tailEnd/>
          </a:ln>
        </p:spPr>
        <p:txBody>
          <a:bodyPr wrap="square" anchor="ctr">
            <a:spAutoFit/>
          </a:bodyPr>
          <a:lstStyle/>
          <a:p>
            <a:r>
              <a:rPr lang="zh-CN" altLang="en-US" sz="2258" b="1" dirty="0">
                <a:solidFill>
                  <a:srgbClr val="8D80BB"/>
                </a:solidFill>
                <a:latin typeface="宋体" charset="-122"/>
                <a:ea typeface="微软雅黑" pitchFamily="34" charset="-122"/>
                <a:cs typeface="Times New Roman" pitchFamily="18" charset="0"/>
              </a:rPr>
              <a:t>题组二　原电池正负极的判断</a:t>
            </a:r>
          </a:p>
        </p:txBody>
      </p:sp>
      <p:sp>
        <p:nvSpPr>
          <p:cNvPr id="69634" name="Rectangle 2"/>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sp>
        <p:nvSpPr>
          <p:cNvPr id="676869" name="Rectangle 5"/>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sp>
        <p:nvSpPr>
          <p:cNvPr id="676870" name="Rectangle 6"/>
          <p:cNvSpPr>
            <a:spLocks noChangeArrowheads="1"/>
          </p:cNvSpPr>
          <p:nvPr/>
        </p:nvSpPr>
        <p:spPr bwMode="auto">
          <a:xfrm>
            <a:off x="6015767" y="813257"/>
            <a:ext cx="160468" cy="126305"/>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pPr algn="ctr" defTabSz="469179" fontAlgn="base">
              <a:spcBef>
                <a:spcPct val="0"/>
              </a:spcBef>
              <a:spcAft>
                <a:spcPct val="0"/>
              </a:spcAft>
            </a:pPr>
            <a:r>
              <a:rPr lang="zh-CN" altLang="en-US" sz="513">
                <a:latin typeface="Times New Roman" pitchFamily="18" charset="0"/>
                <a:ea typeface="宋体" pitchFamily="2" charset="-122"/>
                <a:cs typeface="Times New Roman" pitchFamily="18" charset="0"/>
              </a:rPr>
              <a:t>　</a:t>
            </a:r>
            <a:endParaRPr lang="zh-CN" altLang="en-US" sz="924">
              <a:latin typeface="Arial" pitchFamily="34" charset="0"/>
              <a:ea typeface="宋体" pitchFamily="2" charset="-122"/>
            </a:endParaRPr>
          </a:p>
        </p:txBody>
      </p:sp>
      <p:sp>
        <p:nvSpPr>
          <p:cNvPr id="676872" name="Rectangle 8"/>
          <p:cNvSpPr>
            <a:spLocks noChangeArrowheads="1"/>
          </p:cNvSpPr>
          <p:nvPr/>
        </p:nvSpPr>
        <p:spPr bwMode="auto">
          <a:xfrm>
            <a:off x="5950043" y="2284214"/>
            <a:ext cx="291914" cy="126305"/>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pPr algn="ctr" defTabSz="469179" fontAlgn="base">
              <a:spcBef>
                <a:spcPct val="0"/>
              </a:spcBef>
              <a:spcAft>
                <a:spcPct val="0"/>
              </a:spcAft>
            </a:pPr>
            <a:r>
              <a:rPr lang="zh-CN" altLang="en-US" sz="513">
                <a:latin typeface="Times New Roman" pitchFamily="18" charset="0"/>
                <a:ea typeface="宋体" pitchFamily="2" charset="-122"/>
                <a:cs typeface="Times New Roman" pitchFamily="18" charset="0"/>
              </a:rPr>
              <a:t>　　　</a:t>
            </a:r>
            <a:endParaRPr lang="zh-CN" altLang="en-US" sz="924">
              <a:latin typeface="Arial" pitchFamily="34" charset="0"/>
              <a:ea typeface="宋体" pitchFamily="2" charset="-122"/>
            </a:endParaRPr>
          </a:p>
        </p:txBody>
      </p:sp>
      <p:sp>
        <p:nvSpPr>
          <p:cNvPr id="14" name="Rectangle 8"/>
          <p:cNvSpPr>
            <a:spLocks noChangeArrowheads="1"/>
          </p:cNvSpPr>
          <p:nvPr/>
        </p:nvSpPr>
        <p:spPr bwMode="auto">
          <a:xfrm>
            <a:off x="1038023" y="2073051"/>
            <a:ext cx="10005997" cy="4594771"/>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pPr>
              <a:lnSpc>
                <a:spcPct val="120000"/>
              </a:lnSpc>
            </a:pPr>
            <a:r>
              <a:rPr lang="en-US" sz="2052" dirty="0">
                <a:latin typeface="微软雅黑" pitchFamily="34" charset="-122"/>
                <a:ea typeface="微软雅黑" pitchFamily="34" charset="-122"/>
              </a:rPr>
              <a:t>1</a:t>
            </a:r>
            <a:r>
              <a:rPr lang="zh-CN" altLang="en-US" sz="2052" dirty="0">
                <a:latin typeface="微软雅黑" pitchFamily="34" charset="-122"/>
                <a:ea typeface="微软雅黑" pitchFamily="34" charset="-122"/>
              </a:rPr>
              <a:t>．分析如图</a:t>
            </a:r>
            <a:r>
              <a:rPr lang="en-US" sz="2052" dirty="0">
                <a:latin typeface="微软雅黑" pitchFamily="34" charset="-122"/>
                <a:ea typeface="微软雅黑" pitchFamily="34" charset="-122"/>
              </a:rPr>
              <a:t>6</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21</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6</a:t>
            </a:r>
            <a:r>
              <a:rPr lang="zh-CN" altLang="en-US" sz="2052" dirty="0">
                <a:latin typeface="微软雅黑" pitchFamily="34" charset="-122"/>
                <a:ea typeface="微软雅黑" pitchFamily="34" charset="-122"/>
              </a:rPr>
              <a:t>所示的四个原电池装置，其中结论正确的是　　</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　　</a:t>
            </a:r>
            <a:r>
              <a:rPr lang="en-US" sz="2052"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     </a:t>
            </a: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gn="ctr">
              <a:lnSpc>
                <a:spcPct val="120000"/>
              </a:lnSpc>
            </a:pPr>
            <a:r>
              <a:rPr lang="zh-CN" altLang="en-US" sz="2052" dirty="0">
                <a:latin typeface="微软雅黑" pitchFamily="34" charset="-122"/>
                <a:ea typeface="微软雅黑" pitchFamily="34" charset="-122"/>
              </a:rPr>
              <a:t>图</a:t>
            </a:r>
            <a:r>
              <a:rPr lang="en-US" sz="2052" dirty="0">
                <a:latin typeface="微软雅黑" pitchFamily="34" charset="-122"/>
                <a:ea typeface="微软雅黑" pitchFamily="34" charset="-122"/>
              </a:rPr>
              <a:t>6</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21</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6</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A</a:t>
            </a:r>
            <a:r>
              <a:rPr lang="zh-CN" altLang="en-US" sz="2052" dirty="0">
                <a:latin typeface="微软雅黑" pitchFamily="34" charset="-122"/>
                <a:ea typeface="微软雅黑" pitchFamily="34" charset="-122"/>
              </a:rPr>
              <a:t>．①②中</a:t>
            </a:r>
            <a:r>
              <a:rPr lang="en-US" sz="2052" dirty="0">
                <a:latin typeface="微软雅黑" pitchFamily="34" charset="-122"/>
                <a:ea typeface="微软雅黑" pitchFamily="34" charset="-122"/>
              </a:rPr>
              <a:t>Mg</a:t>
            </a:r>
            <a:r>
              <a:rPr lang="zh-CN" altLang="en-US" sz="2052" dirty="0">
                <a:latin typeface="微软雅黑" pitchFamily="34" charset="-122"/>
                <a:ea typeface="微软雅黑" pitchFamily="34" charset="-122"/>
              </a:rPr>
              <a:t>作负极，</a:t>
            </a:r>
            <a:r>
              <a:rPr lang="en-US" sz="2052" dirty="0">
                <a:latin typeface="微软雅黑" pitchFamily="34" charset="-122"/>
                <a:ea typeface="微软雅黑" pitchFamily="34" charset="-122"/>
              </a:rPr>
              <a:t>③④</a:t>
            </a:r>
            <a:r>
              <a:rPr lang="zh-CN" altLang="en-US" sz="2052" dirty="0">
                <a:latin typeface="微软雅黑" pitchFamily="34" charset="-122"/>
                <a:ea typeface="微软雅黑" pitchFamily="34" charset="-122"/>
              </a:rPr>
              <a:t>中</a:t>
            </a:r>
            <a:r>
              <a:rPr lang="en-US" sz="2052" dirty="0">
                <a:latin typeface="微软雅黑" pitchFamily="34" charset="-122"/>
                <a:ea typeface="微软雅黑" pitchFamily="34" charset="-122"/>
              </a:rPr>
              <a:t>Fe</a:t>
            </a:r>
            <a:r>
              <a:rPr lang="zh-CN" altLang="en-US" sz="2052" dirty="0">
                <a:latin typeface="微软雅黑" pitchFamily="34" charset="-122"/>
                <a:ea typeface="微软雅黑" pitchFamily="34" charset="-122"/>
              </a:rPr>
              <a:t>作负极</a:t>
            </a:r>
          </a:p>
          <a:p>
            <a:pPr>
              <a:lnSpc>
                <a:spcPct val="120000"/>
              </a:lnSpc>
            </a:pPr>
            <a:r>
              <a:rPr lang="en-US" sz="2052" dirty="0">
                <a:latin typeface="微软雅黑" pitchFamily="34" charset="-122"/>
                <a:ea typeface="微软雅黑" pitchFamily="34" charset="-122"/>
              </a:rPr>
              <a:t>B</a:t>
            </a:r>
            <a:r>
              <a:rPr lang="zh-CN" altLang="en-US" sz="2052" dirty="0">
                <a:latin typeface="微软雅黑" pitchFamily="34" charset="-122"/>
                <a:ea typeface="微软雅黑" pitchFamily="34" charset="-122"/>
              </a:rPr>
              <a:t>．②中</a:t>
            </a:r>
            <a:r>
              <a:rPr lang="en-US" sz="2052" dirty="0">
                <a:latin typeface="微软雅黑" pitchFamily="34" charset="-122"/>
                <a:ea typeface="微软雅黑" pitchFamily="34" charset="-122"/>
              </a:rPr>
              <a:t>Mg</a:t>
            </a:r>
            <a:r>
              <a:rPr lang="zh-CN" altLang="en-US" sz="2052" dirty="0">
                <a:latin typeface="微软雅黑" pitchFamily="34" charset="-122"/>
                <a:ea typeface="微软雅黑" pitchFamily="34" charset="-122"/>
              </a:rPr>
              <a:t>作正极，电极反应式为</a:t>
            </a:r>
            <a:r>
              <a:rPr lang="en-US" sz="2052" dirty="0">
                <a:latin typeface="微软雅黑" pitchFamily="34" charset="-122"/>
                <a:ea typeface="微软雅黑" pitchFamily="34" charset="-122"/>
              </a:rPr>
              <a:t>6H</a:t>
            </a:r>
            <a:r>
              <a:rPr lang="en-US" sz="2052" baseline="-25000" dirty="0">
                <a:latin typeface="微软雅黑" pitchFamily="34" charset="-122"/>
                <a:ea typeface="微软雅黑" pitchFamily="34" charset="-122"/>
              </a:rPr>
              <a:t>2</a:t>
            </a:r>
            <a:r>
              <a:rPr lang="en-US" sz="2052" dirty="0">
                <a:latin typeface="微软雅黑" pitchFamily="34" charset="-122"/>
                <a:ea typeface="微软雅黑" pitchFamily="34" charset="-122"/>
              </a:rPr>
              <a:t>O</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6e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===6OH</a:t>
            </a:r>
            <a:r>
              <a:rPr lang="zh-CN" altLang="en-US" sz="2052" baseline="30000" dirty="0">
                <a:latin typeface="微软雅黑" pitchFamily="34" charset="-122"/>
                <a:ea typeface="微软雅黑" pitchFamily="34" charset="-122"/>
              </a:rPr>
              <a:t>－</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3H</a:t>
            </a:r>
            <a:r>
              <a:rPr lang="en-US" sz="2052" baseline="-25000" dirty="0">
                <a:latin typeface="微软雅黑" pitchFamily="34" charset="-122"/>
                <a:ea typeface="微软雅黑" pitchFamily="34" charset="-122"/>
              </a:rPr>
              <a:t>2</a:t>
            </a:r>
            <a:r>
              <a:rPr lang="zh-CN" altLang="en-US" sz="2052" dirty="0">
                <a:latin typeface="微软雅黑" pitchFamily="34" charset="-122"/>
                <a:ea typeface="微软雅黑" pitchFamily="34" charset="-122"/>
              </a:rPr>
              <a:t>↑</a:t>
            </a:r>
          </a:p>
          <a:p>
            <a:pPr>
              <a:lnSpc>
                <a:spcPct val="120000"/>
              </a:lnSpc>
            </a:pPr>
            <a:r>
              <a:rPr lang="en-US" sz="2052" dirty="0">
                <a:latin typeface="微软雅黑" pitchFamily="34" charset="-122"/>
                <a:ea typeface="微软雅黑" pitchFamily="34" charset="-122"/>
              </a:rPr>
              <a:t>C</a:t>
            </a:r>
            <a:r>
              <a:rPr lang="zh-CN" altLang="en-US" sz="2052" dirty="0">
                <a:latin typeface="微软雅黑" pitchFamily="34" charset="-122"/>
                <a:ea typeface="微软雅黑" pitchFamily="34" charset="-122"/>
              </a:rPr>
              <a:t>．③中</a:t>
            </a:r>
            <a:r>
              <a:rPr lang="en-US" sz="2052" dirty="0">
                <a:latin typeface="微软雅黑" pitchFamily="34" charset="-122"/>
                <a:ea typeface="微软雅黑" pitchFamily="34" charset="-122"/>
              </a:rPr>
              <a:t>Fe</a:t>
            </a:r>
            <a:r>
              <a:rPr lang="zh-CN" altLang="en-US" sz="2052" dirty="0">
                <a:latin typeface="微软雅黑" pitchFamily="34" charset="-122"/>
                <a:ea typeface="微软雅黑" pitchFamily="34" charset="-122"/>
              </a:rPr>
              <a:t>作负极，电极反应式为</a:t>
            </a:r>
            <a:r>
              <a:rPr lang="en-US" sz="2052" dirty="0">
                <a:latin typeface="微软雅黑" pitchFamily="34" charset="-122"/>
                <a:ea typeface="微软雅黑" pitchFamily="34" charset="-122"/>
              </a:rPr>
              <a:t>Fe</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===Fe</a:t>
            </a:r>
            <a:r>
              <a:rPr lang="en-US" sz="2052" baseline="30000" dirty="0">
                <a:latin typeface="微软雅黑" pitchFamily="34" charset="-122"/>
                <a:ea typeface="微软雅黑" pitchFamily="34" charset="-122"/>
              </a:rPr>
              <a:t>2</a:t>
            </a:r>
            <a:r>
              <a:rPr lang="zh-CN" altLang="en-US" sz="2052" baseline="30000"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D</a:t>
            </a:r>
            <a:r>
              <a:rPr lang="zh-CN" altLang="en-US" sz="2052" dirty="0">
                <a:latin typeface="微软雅黑" pitchFamily="34" charset="-122"/>
                <a:ea typeface="微软雅黑" pitchFamily="34" charset="-122"/>
              </a:rPr>
              <a:t>．④中</a:t>
            </a:r>
            <a:r>
              <a:rPr lang="en-US" sz="2052" dirty="0">
                <a:latin typeface="微软雅黑" pitchFamily="34" charset="-122"/>
                <a:ea typeface="微软雅黑" pitchFamily="34" charset="-122"/>
              </a:rPr>
              <a:t>Cu</a:t>
            </a:r>
            <a:r>
              <a:rPr lang="zh-CN" altLang="en-US" sz="2052" dirty="0">
                <a:latin typeface="微软雅黑" pitchFamily="34" charset="-122"/>
                <a:ea typeface="微软雅黑" pitchFamily="34" charset="-122"/>
              </a:rPr>
              <a:t>作正极，电极反应式为</a:t>
            </a:r>
            <a:r>
              <a:rPr lang="en-US" sz="2052" dirty="0">
                <a:latin typeface="微软雅黑" pitchFamily="34" charset="-122"/>
                <a:ea typeface="微软雅黑" pitchFamily="34" charset="-122"/>
              </a:rPr>
              <a:t>2H</a:t>
            </a:r>
            <a:r>
              <a:rPr lang="zh-CN" altLang="en-US" sz="2052" baseline="30000" dirty="0">
                <a:latin typeface="微软雅黑" pitchFamily="34" charset="-122"/>
                <a:ea typeface="微软雅黑" pitchFamily="34" charset="-122"/>
              </a:rPr>
              <a:t>＋</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===H</a:t>
            </a:r>
            <a:r>
              <a:rPr lang="en-US" sz="2052" baseline="-25000" dirty="0">
                <a:latin typeface="微软雅黑" pitchFamily="34" charset="-122"/>
                <a:ea typeface="微软雅黑" pitchFamily="34" charset="-122"/>
              </a:rPr>
              <a:t>2</a:t>
            </a:r>
            <a:r>
              <a:rPr lang="zh-CN" altLang="en-US" sz="2052" dirty="0">
                <a:latin typeface="微软雅黑" pitchFamily="34" charset="-122"/>
                <a:ea typeface="微软雅黑" pitchFamily="34" charset="-122"/>
              </a:rPr>
              <a:t>↑</a:t>
            </a:r>
          </a:p>
        </p:txBody>
      </p:sp>
      <p:sp>
        <p:nvSpPr>
          <p:cNvPr id="1004548" name="Rectangle 4"/>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pic>
        <p:nvPicPr>
          <p:cNvPr id="1210369" name="Picture 1"/>
          <p:cNvPicPr>
            <a:picLocks noChangeAspect="1" noChangeArrowheads="1"/>
          </p:cNvPicPr>
          <p:nvPr/>
        </p:nvPicPr>
        <p:blipFill>
          <a:blip r:embed="rId2"/>
          <a:srcRect/>
          <a:stretch>
            <a:fillRect/>
          </a:stretch>
        </p:blipFill>
        <p:spPr bwMode="auto">
          <a:xfrm>
            <a:off x="3017231" y="2546149"/>
            <a:ext cx="5681061" cy="2129019"/>
          </a:xfrm>
          <a:prstGeom prst="rect">
            <a:avLst/>
          </a:prstGeom>
          <a:noFill/>
          <a:ln w="9525">
            <a:noFill/>
            <a:miter lim="800000"/>
            <a:headEnd/>
            <a:tailEnd/>
          </a:ln>
          <a:effectLst/>
        </p:spPr>
      </p:pic>
    </p:spTree>
    <p:extLst>
      <p:ext uri="{BB962C8B-B14F-4D97-AF65-F5344CB8AC3E}">
        <p14:creationId xmlns:p14="http://schemas.microsoft.com/office/powerpoint/2010/main" val="16209679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par>
                                <p:cTn id="13" presetID="3" presetClass="entr" presetSubtype="10" fill="hold" nodeType="withEffect">
                                  <p:stCondLst>
                                    <p:cond delay="0"/>
                                  </p:stCondLst>
                                  <p:childTnLst>
                                    <p:set>
                                      <p:cBhvr>
                                        <p:cTn id="14" dur="1" fill="hold">
                                          <p:stCondLst>
                                            <p:cond delay="0"/>
                                          </p:stCondLst>
                                        </p:cTn>
                                        <p:tgtEl>
                                          <p:spTgt spid="1210369"/>
                                        </p:tgtEl>
                                        <p:attrNameLst>
                                          <p:attrName>style.visibility</p:attrName>
                                        </p:attrNameLst>
                                      </p:cBhvr>
                                      <p:to>
                                        <p:strVal val="visible"/>
                                      </p:to>
                                    </p:set>
                                    <p:animEffect transition="in" filter="blinds(horizontal)">
                                      <p:cBhvr>
                                        <p:cTn id="15" dur="500"/>
                                        <p:tgtEl>
                                          <p:spTgt spid="1210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28682"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a:solidFill>
                      <a:srgbClr val="8D80BB"/>
                    </a:solidFill>
                    <a:latin typeface="微软雅黑" pitchFamily="34" charset="-122"/>
                    <a:ea typeface="微软雅黑" pitchFamily="34" charset="-122"/>
                  </a:rPr>
                  <a:t>考点互动探究</a:t>
                </a: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69634" name="Rectangle 2"/>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sp>
        <p:nvSpPr>
          <p:cNvPr id="676869" name="Rectangle 5"/>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sp>
        <p:nvSpPr>
          <p:cNvPr id="676870" name="Rectangle 6"/>
          <p:cNvSpPr>
            <a:spLocks noChangeArrowheads="1"/>
          </p:cNvSpPr>
          <p:nvPr/>
        </p:nvSpPr>
        <p:spPr bwMode="auto">
          <a:xfrm>
            <a:off x="6015767" y="813257"/>
            <a:ext cx="160468" cy="126305"/>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pPr algn="ctr" defTabSz="469179" fontAlgn="base">
              <a:spcBef>
                <a:spcPct val="0"/>
              </a:spcBef>
              <a:spcAft>
                <a:spcPct val="0"/>
              </a:spcAft>
            </a:pPr>
            <a:r>
              <a:rPr lang="zh-CN" altLang="en-US" sz="513">
                <a:latin typeface="Times New Roman" pitchFamily="18" charset="0"/>
                <a:ea typeface="宋体" pitchFamily="2" charset="-122"/>
                <a:cs typeface="Times New Roman" pitchFamily="18" charset="0"/>
              </a:rPr>
              <a:t>　</a:t>
            </a:r>
            <a:endParaRPr lang="zh-CN" altLang="en-US" sz="924">
              <a:latin typeface="Arial" pitchFamily="34" charset="0"/>
              <a:ea typeface="宋体" pitchFamily="2" charset="-122"/>
            </a:endParaRPr>
          </a:p>
        </p:txBody>
      </p:sp>
      <p:sp>
        <p:nvSpPr>
          <p:cNvPr id="676872" name="Rectangle 8"/>
          <p:cNvSpPr>
            <a:spLocks noChangeArrowheads="1"/>
          </p:cNvSpPr>
          <p:nvPr/>
        </p:nvSpPr>
        <p:spPr bwMode="auto">
          <a:xfrm>
            <a:off x="5950043" y="2284214"/>
            <a:ext cx="291914" cy="126305"/>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pPr algn="ctr" defTabSz="469179" fontAlgn="base">
              <a:spcBef>
                <a:spcPct val="0"/>
              </a:spcBef>
              <a:spcAft>
                <a:spcPct val="0"/>
              </a:spcAft>
            </a:pPr>
            <a:r>
              <a:rPr lang="zh-CN" altLang="en-US" sz="513">
                <a:latin typeface="Times New Roman" pitchFamily="18" charset="0"/>
                <a:ea typeface="宋体" pitchFamily="2" charset="-122"/>
                <a:cs typeface="Times New Roman" pitchFamily="18" charset="0"/>
              </a:rPr>
              <a:t>　　　</a:t>
            </a:r>
            <a:endParaRPr lang="zh-CN" altLang="en-US" sz="924">
              <a:latin typeface="Arial" pitchFamily="34" charset="0"/>
              <a:ea typeface="宋体" pitchFamily="2" charset="-122"/>
            </a:endParaRPr>
          </a:p>
        </p:txBody>
      </p:sp>
      <p:sp>
        <p:nvSpPr>
          <p:cNvPr id="14" name="Rectangle 8"/>
          <p:cNvSpPr>
            <a:spLocks noChangeArrowheads="1"/>
          </p:cNvSpPr>
          <p:nvPr/>
        </p:nvSpPr>
        <p:spPr bwMode="auto">
          <a:xfrm>
            <a:off x="1038023" y="2281156"/>
            <a:ext cx="10535278" cy="2700021"/>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pPr>
              <a:lnSpc>
                <a:spcPct val="120000"/>
              </a:lnSpc>
            </a:pPr>
            <a:r>
              <a:rPr lang="en-US" sz="2052" dirty="0">
                <a:solidFill>
                  <a:srgbClr val="8D80BB"/>
                </a:solidFill>
                <a:latin typeface="微软雅黑" pitchFamily="34" charset="-122"/>
                <a:ea typeface="微软雅黑" pitchFamily="34" charset="-122"/>
              </a:rPr>
              <a:t>2</a:t>
            </a:r>
            <a:r>
              <a:rPr lang="zh-CN" altLang="en-US" sz="2052" dirty="0">
                <a:solidFill>
                  <a:srgbClr val="8D80BB"/>
                </a:solidFill>
                <a:latin typeface="微软雅黑" pitchFamily="34" charset="-122"/>
                <a:ea typeface="微软雅黑" pitchFamily="34" charset="-122"/>
              </a:rPr>
              <a:t>．</a:t>
            </a:r>
            <a:r>
              <a:rPr lang="zh-CN" altLang="en-US" sz="2052" dirty="0">
                <a:latin typeface="微软雅黑" pitchFamily="34" charset="-122"/>
                <a:ea typeface="微软雅黑" pitchFamily="34" charset="-122"/>
              </a:rPr>
              <a:t>原电池正、负电极的极性不仅与电极材料的性质有关，也与电解质溶液有关。下列由不同材料组成的原电池，电极反应正确的是</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　　</a:t>
            </a:r>
            <a:r>
              <a:rPr lang="en-US" sz="2052"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A</a:t>
            </a:r>
            <a:r>
              <a:rPr lang="zh-CN" altLang="en-US" sz="2052" dirty="0">
                <a:latin typeface="微软雅黑" pitchFamily="34" charset="-122"/>
                <a:ea typeface="微软雅黑" pitchFamily="34" charset="-122"/>
              </a:rPr>
              <a:t>．由</a:t>
            </a:r>
            <a:r>
              <a:rPr lang="en-US" sz="2052" dirty="0">
                <a:latin typeface="微软雅黑" pitchFamily="34" charset="-122"/>
                <a:ea typeface="微软雅黑" pitchFamily="34" charset="-122"/>
              </a:rPr>
              <a:t>Fe</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Cu</a:t>
            </a:r>
            <a:r>
              <a:rPr lang="zh-CN" altLang="en-US" sz="2052" dirty="0">
                <a:latin typeface="微软雅黑" pitchFamily="34" charset="-122"/>
                <a:ea typeface="微软雅黑" pitchFamily="34" charset="-122"/>
              </a:rPr>
              <a:t>与稀硫酸组成的原电池，其负极反应式为</a:t>
            </a:r>
            <a:r>
              <a:rPr lang="en-US" sz="2052" dirty="0">
                <a:latin typeface="微软雅黑" pitchFamily="34" charset="-122"/>
                <a:ea typeface="微软雅黑" pitchFamily="34" charset="-122"/>
              </a:rPr>
              <a:t>Fe</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3e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=Fe</a:t>
            </a:r>
            <a:r>
              <a:rPr lang="en-US" sz="2052" baseline="30000" dirty="0">
                <a:latin typeface="微软雅黑" pitchFamily="34" charset="-122"/>
                <a:ea typeface="微软雅黑" pitchFamily="34" charset="-122"/>
              </a:rPr>
              <a:t>3</a:t>
            </a:r>
            <a:r>
              <a:rPr lang="zh-CN" altLang="en-US" sz="2052" baseline="30000"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B</a:t>
            </a:r>
            <a:r>
              <a:rPr lang="zh-CN" altLang="en-US" sz="2052" dirty="0">
                <a:latin typeface="微软雅黑" pitchFamily="34" charset="-122"/>
                <a:ea typeface="微软雅黑" pitchFamily="34" charset="-122"/>
              </a:rPr>
              <a:t>．由</a:t>
            </a:r>
            <a:r>
              <a:rPr lang="en-US" sz="2052" dirty="0">
                <a:latin typeface="微软雅黑" pitchFamily="34" charset="-122"/>
                <a:ea typeface="微软雅黑" pitchFamily="34" charset="-122"/>
              </a:rPr>
              <a:t>Al</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Mg</a:t>
            </a:r>
            <a:r>
              <a:rPr lang="zh-CN" altLang="en-US" sz="2052" dirty="0">
                <a:latin typeface="微软雅黑" pitchFamily="34" charset="-122"/>
                <a:ea typeface="微软雅黑" pitchFamily="34" charset="-122"/>
              </a:rPr>
              <a:t>与氢氧化钠溶液组成的原电池，其负极反应式为</a:t>
            </a:r>
            <a:r>
              <a:rPr lang="en-US" sz="2052" dirty="0">
                <a:latin typeface="微软雅黑" pitchFamily="34" charset="-122"/>
                <a:ea typeface="微软雅黑" pitchFamily="34" charset="-122"/>
              </a:rPr>
              <a:t>Mg</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2e</a:t>
            </a:r>
            <a:r>
              <a:rPr lang="zh-CN" altLang="en-US" sz="2052" baseline="30000" dirty="0">
                <a:latin typeface="微软雅黑" pitchFamily="34" charset="-122"/>
                <a:ea typeface="微软雅黑" pitchFamily="34" charset="-122"/>
              </a:rPr>
              <a:t>－</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2OH</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=Mg(OH)</a:t>
            </a:r>
            <a:r>
              <a:rPr lang="en-US" sz="2052" baseline="-25000" dirty="0">
                <a:latin typeface="微软雅黑" pitchFamily="34" charset="-122"/>
                <a:ea typeface="微软雅黑" pitchFamily="34" charset="-122"/>
              </a:rPr>
              <a:t>2</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C</a:t>
            </a:r>
            <a:r>
              <a:rPr lang="zh-CN" altLang="en-US" sz="2052" dirty="0">
                <a:latin typeface="微软雅黑" pitchFamily="34" charset="-122"/>
                <a:ea typeface="微软雅黑" pitchFamily="34" charset="-122"/>
              </a:rPr>
              <a:t>．由</a:t>
            </a:r>
            <a:r>
              <a:rPr lang="en-US" sz="2052" dirty="0" err="1">
                <a:latin typeface="微软雅黑" pitchFamily="34" charset="-122"/>
                <a:ea typeface="微软雅黑" pitchFamily="34" charset="-122"/>
              </a:rPr>
              <a:t>Pb</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Cu</a:t>
            </a:r>
            <a:r>
              <a:rPr lang="zh-CN" altLang="en-US" sz="2052" dirty="0">
                <a:latin typeface="微软雅黑" pitchFamily="34" charset="-122"/>
                <a:ea typeface="微软雅黑" pitchFamily="34" charset="-122"/>
              </a:rPr>
              <a:t>与氯化铁溶液组成的原电池，其正极反应式为</a:t>
            </a:r>
            <a:r>
              <a:rPr lang="en-US" sz="2052" dirty="0">
                <a:latin typeface="微软雅黑" pitchFamily="34" charset="-122"/>
                <a:ea typeface="微软雅黑" pitchFamily="34" charset="-122"/>
              </a:rPr>
              <a:t>Cu</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=Cu</a:t>
            </a:r>
            <a:r>
              <a:rPr lang="en-US" sz="2052" baseline="30000" dirty="0">
                <a:latin typeface="微软雅黑" pitchFamily="34" charset="-122"/>
                <a:ea typeface="微软雅黑" pitchFamily="34" charset="-122"/>
              </a:rPr>
              <a:t>2</a:t>
            </a:r>
            <a:r>
              <a:rPr lang="zh-CN" altLang="en-US" sz="2052" baseline="30000"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D</a:t>
            </a:r>
            <a:r>
              <a:rPr lang="zh-CN" altLang="en-US" sz="2052" dirty="0">
                <a:latin typeface="微软雅黑" pitchFamily="34" charset="-122"/>
                <a:ea typeface="微软雅黑" pitchFamily="34" charset="-122"/>
              </a:rPr>
              <a:t>．由</a:t>
            </a:r>
            <a:r>
              <a:rPr lang="en-US" sz="2052" dirty="0">
                <a:latin typeface="微软雅黑" pitchFamily="34" charset="-122"/>
                <a:ea typeface="微软雅黑" pitchFamily="34" charset="-122"/>
              </a:rPr>
              <a:t>Al</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Cu</a:t>
            </a:r>
            <a:r>
              <a:rPr lang="zh-CN" altLang="en-US" sz="2052" dirty="0">
                <a:latin typeface="微软雅黑" pitchFamily="34" charset="-122"/>
                <a:ea typeface="微软雅黑" pitchFamily="34" charset="-122"/>
              </a:rPr>
              <a:t>与浓硝酸组成的原电池，其负极反应式为</a:t>
            </a:r>
            <a:r>
              <a:rPr lang="en-US" sz="2052" dirty="0">
                <a:latin typeface="微软雅黑" pitchFamily="34" charset="-122"/>
                <a:ea typeface="微软雅黑" pitchFamily="34" charset="-122"/>
              </a:rPr>
              <a:t>Cu</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=Cu</a:t>
            </a:r>
            <a:r>
              <a:rPr lang="en-US" sz="2052" baseline="30000" dirty="0">
                <a:latin typeface="微软雅黑" pitchFamily="34" charset="-122"/>
                <a:ea typeface="微软雅黑" pitchFamily="34" charset="-122"/>
              </a:rPr>
              <a:t>2</a:t>
            </a:r>
            <a:r>
              <a:rPr lang="zh-CN" altLang="en-US" sz="2052" baseline="30000"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p:txBody>
      </p:sp>
      <p:sp>
        <p:nvSpPr>
          <p:cNvPr id="1101829" name="Rectangle 5"/>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spTree>
    <p:extLst>
      <p:ext uri="{BB962C8B-B14F-4D97-AF65-F5344CB8AC3E}">
        <p14:creationId xmlns:p14="http://schemas.microsoft.com/office/powerpoint/2010/main" val="377292076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23586"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a:solidFill>
                      <a:srgbClr val="8D80BB"/>
                    </a:solidFill>
                    <a:latin typeface="微软雅黑" pitchFamily="34" charset="-122"/>
                    <a:ea typeface="微软雅黑" pitchFamily="34" charset="-122"/>
                  </a:rPr>
                  <a:t>考点互动探究</a:t>
                </a: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05155" name="Rectangle 3"/>
          <p:cNvSpPr>
            <a:spLocks noChangeArrowheads="1"/>
          </p:cNvSpPr>
          <p:nvPr/>
        </p:nvSpPr>
        <p:spPr bwMode="auto">
          <a:xfrm>
            <a:off x="523699" y="2082281"/>
            <a:ext cx="10449101" cy="3078971"/>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pPr>
              <a:lnSpc>
                <a:spcPct val="120000"/>
              </a:lnSpc>
            </a:pPr>
            <a:r>
              <a:rPr lang="en-US" sz="2052" dirty="0">
                <a:solidFill>
                  <a:srgbClr val="8D80BB"/>
                </a:solidFill>
                <a:latin typeface="微软雅黑" pitchFamily="34" charset="-122"/>
                <a:ea typeface="微软雅黑" pitchFamily="34" charset="-122"/>
              </a:rPr>
              <a:t>3</a:t>
            </a:r>
            <a:r>
              <a:rPr lang="zh-CN" altLang="en-US" sz="2052" dirty="0">
                <a:solidFill>
                  <a:srgbClr val="8D80BB"/>
                </a:solidFill>
                <a:latin typeface="微软雅黑" pitchFamily="34" charset="-122"/>
                <a:ea typeface="微软雅黑" pitchFamily="34" charset="-122"/>
              </a:rPr>
              <a:t>．</a:t>
            </a:r>
            <a:r>
              <a:rPr lang="en-US" sz="2052" dirty="0">
                <a:latin typeface="微软雅黑" pitchFamily="34" charset="-122"/>
                <a:ea typeface="微软雅黑" pitchFamily="34" charset="-122"/>
              </a:rPr>
              <a:t>[2015·</a:t>
            </a:r>
            <a:r>
              <a:rPr lang="zh-CN" altLang="en-US" sz="2052" dirty="0">
                <a:latin typeface="微软雅黑" pitchFamily="34" charset="-122"/>
                <a:ea typeface="微软雅黑" pitchFamily="34" charset="-122"/>
              </a:rPr>
              <a:t>天津卷</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锌铜</a:t>
            </a: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原电池装置如图</a:t>
            </a:r>
            <a:r>
              <a:rPr lang="en-US" sz="2052" dirty="0">
                <a:latin typeface="微软雅黑" pitchFamily="34" charset="-122"/>
                <a:ea typeface="微软雅黑" pitchFamily="34" charset="-122"/>
              </a:rPr>
              <a:t>6</a:t>
            </a:r>
            <a:r>
              <a:rPr lang="zh-CN" altLang="en-US" sz="2052">
                <a:latin typeface="微软雅黑" pitchFamily="34" charset="-122"/>
                <a:ea typeface="微软雅黑" pitchFamily="34" charset="-122"/>
              </a:rPr>
              <a:t>－</a:t>
            </a:r>
            <a:r>
              <a:rPr lang="en-US" sz="2052" smtClean="0">
                <a:latin typeface="微软雅黑" pitchFamily="34" charset="-122"/>
                <a:ea typeface="微软雅黑" pitchFamily="34" charset="-122"/>
              </a:rPr>
              <a:t>21</a:t>
            </a:r>
            <a:r>
              <a:rPr lang="zh-CN" altLang="en-US" sz="2052" smtClean="0">
                <a:latin typeface="微软雅黑" pitchFamily="34" charset="-122"/>
                <a:ea typeface="微软雅黑" pitchFamily="34" charset="-122"/>
              </a:rPr>
              <a:t>－</a:t>
            </a:r>
            <a:r>
              <a:rPr lang="en-US" sz="2052" dirty="0">
                <a:latin typeface="微软雅黑" pitchFamily="34" charset="-122"/>
                <a:ea typeface="微软雅黑" pitchFamily="34" charset="-122"/>
              </a:rPr>
              <a:t>5</a:t>
            </a:r>
            <a:r>
              <a:rPr lang="zh-CN" altLang="en-US" sz="2052" dirty="0">
                <a:latin typeface="微软雅黑" pitchFamily="34" charset="-122"/>
                <a:ea typeface="微软雅黑" pitchFamily="34" charset="-122"/>
              </a:rPr>
              <a:t>所示，其中阳离子</a:t>
            </a: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交换膜只</a:t>
            </a:r>
            <a:r>
              <a:rPr lang="zh-CN" altLang="en-US" sz="2052">
                <a:latin typeface="微软雅黑" pitchFamily="34" charset="-122"/>
                <a:ea typeface="微软雅黑" pitchFamily="34" charset="-122"/>
              </a:rPr>
              <a:t>允许</a:t>
            </a:r>
            <a:r>
              <a:rPr lang="zh-CN" altLang="en-US" sz="2052" smtClean="0">
                <a:latin typeface="微软雅黑" pitchFamily="34" charset="-122"/>
                <a:ea typeface="微软雅黑" pitchFamily="34" charset="-122"/>
              </a:rPr>
              <a:t>阳离子</a:t>
            </a:r>
            <a:r>
              <a:rPr lang="zh-CN" altLang="en-US" sz="2052" dirty="0">
                <a:latin typeface="微软雅黑" pitchFamily="34" charset="-122"/>
                <a:ea typeface="微软雅黑" pitchFamily="34" charset="-122"/>
              </a:rPr>
              <a:t>和水分子通过，</a:t>
            </a: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下列有关</a:t>
            </a:r>
            <a:r>
              <a:rPr lang="zh-CN" altLang="en-US" sz="2052">
                <a:latin typeface="微软雅黑" pitchFamily="34" charset="-122"/>
                <a:ea typeface="微软雅黑" pitchFamily="34" charset="-122"/>
              </a:rPr>
              <a:t>叙述</a:t>
            </a:r>
            <a:r>
              <a:rPr lang="zh-CN" altLang="en-US" sz="2052" smtClean="0">
                <a:latin typeface="微软雅黑" pitchFamily="34" charset="-122"/>
                <a:ea typeface="微软雅黑" pitchFamily="34" charset="-122"/>
              </a:rPr>
              <a:t>正确的</a:t>
            </a:r>
            <a:r>
              <a:rPr lang="zh-CN" altLang="en-US" sz="2052" dirty="0">
                <a:latin typeface="微软雅黑" pitchFamily="34" charset="-122"/>
                <a:ea typeface="微软雅黑" pitchFamily="34" charset="-122"/>
              </a:rPr>
              <a:t>是</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　　</a:t>
            </a:r>
            <a:r>
              <a:rPr lang="en-US" sz="2052"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A</a:t>
            </a:r>
            <a:r>
              <a:rPr lang="zh-CN" altLang="en-US" sz="2052" dirty="0">
                <a:latin typeface="微软雅黑" pitchFamily="34" charset="-122"/>
                <a:ea typeface="微软雅黑" pitchFamily="34" charset="-122"/>
              </a:rPr>
              <a:t>．铜电极上发生氧化反应</a:t>
            </a:r>
          </a:p>
          <a:p>
            <a:pPr>
              <a:lnSpc>
                <a:spcPct val="120000"/>
              </a:lnSpc>
            </a:pPr>
            <a:r>
              <a:rPr lang="en-US" sz="2052" dirty="0">
                <a:latin typeface="微软雅黑" pitchFamily="34" charset="-122"/>
                <a:ea typeface="微软雅黑" pitchFamily="34" charset="-122"/>
              </a:rPr>
              <a:t>B</a:t>
            </a:r>
            <a:r>
              <a:rPr lang="zh-CN" altLang="en-US" sz="2052" dirty="0">
                <a:latin typeface="微软雅黑" pitchFamily="34" charset="-122"/>
                <a:ea typeface="微软雅黑" pitchFamily="34" charset="-122"/>
              </a:rPr>
              <a:t>．电池工作一段时间后，甲池的</a:t>
            </a:r>
            <a:r>
              <a:rPr lang="en-US" sz="2052" dirty="0">
                <a:latin typeface="微软雅黑" pitchFamily="34" charset="-122"/>
                <a:ea typeface="微软雅黑" pitchFamily="34" charset="-122"/>
              </a:rPr>
              <a:t>c(SO)</a:t>
            </a:r>
            <a:r>
              <a:rPr lang="zh-CN" altLang="en-US" sz="2052" dirty="0">
                <a:latin typeface="微软雅黑" pitchFamily="34" charset="-122"/>
                <a:ea typeface="微软雅黑" pitchFamily="34" charset="-122"/>
              </a:rPr>
              <a:t>减小</a:t>
            </a:r>
          </a:p>
          <a:p>
            <a:pPr>
              <a:lnSpc>
                <a:spcPct val="120000"/>
              </a:lnSpc>
            </a:pPr>
            <a:r>
              <a:rPr lang="en-US" sz="2052" dirty="0">
                <a:latin typeface="微软雅黑" pitchFamily="34" charset="-122"/>
                <a:ea typeface="微软雅黑" pitchFamily="34" charset="-122"/>
              </a:rPr>
              <a:t>C</a:t>
            </a:r>
            <a:r>
              <a:rPr lang="zh-CN" altLang="en-US" sz="2052" dirty="0">
                <a:latin typeface="微软雅黑" pitchFamily="34" charset="-122"/>
                <a:ea typeface="微软雅黑" pitchFamily="34" charset="-122"/>
              </a:rPr>
              <a:t>．电池工作一段时间后，乙池溶液的总质量增加</a:t>
            </a:r>
          </a:p>
          <a:p>
            <a:pPr>
              <a:lnSpc>
                <a:spcPct val="120000"/>
              </a:lnSpc>
            </a:pPr>
            <a:r>
              <a:rPr lang="en-US" sz="2052" dirty="0">
                <a:latin typeface="微软雅黑" pitchFamily="34" charset="-122"/>
                <a:ea typeface="微软雅黑" pitchFamily="34" charset="-122"/>
              </a:rPr>
              <a:t>D</a:t>
            </a:r>
            <a:r>
              <a:rPr lang="zh-CN" altLang="en-US" sz="2052" dirty="0">
                <a:latin typeface="微软雅黑" pitchFamily="34" charset="-122"/>
                <a:ea typeface="微软雅黑" pitchFamily="34" charset="-122"/>
              </a:rPr>
              <a:t>．阴阳离子分别通过交换膜向负极和正极移动，保持溶液中电荷平衡</a:t>
            </a:r>
            <a:r>
              <a:rPr lang="en-US" sz="2052" dirty="0">
                <a:latin typeface="微软雅黑" pitchFamily="34" charset="-122"/>
                <a:ea typeface="微软雅黑" pitchFamily="34" charset="-122"/>
              </a:rPr>
              <a:t> </a:t>
            </a:r>
            <a:endParaRPr lang="zh-CN" altLang="en-US" sz="2052" dirty="0">
              <a:latin typeface="微软雅黑" pitchFamily="34" charset="-122"/>
              <a:ea typeface="微软雅黑" pitchFamily="34" charset="-122"/>
            </a:endParaRPr>
          </a:p>
        </p:txBody>
      </p:sp>
      <p:pic>
        <p:nvPicPr>
          <p:cNvPr id="1448962" name="Picture 2"/>
          <p:cNvPicPr>
            <a:picLocks noChangeAspect="1" noChangeArrowheads="1"/>
          </p:cNvPicPr>
          <p:nvPr/>
        </p:nvPicPr>
        <p:blipFill>
          <a:blip r:embed="rId2"/>
          <a:srcRect/>
          <a:stretch>
            <a:fillRect/>
          </a:stretch>
        </p:blipFill>
        <p:spPr bwMode="auto">
          <a:xfrm>
            <a:off x="7717016" y="1800036"/>
            <a:ext cx="2977857" cy="2528988"/>
          </a:xfrm>
          <a:prstGeom prst="rect">
            <a:avLst/>
          </a:prstGeom>
          <a:noFill/>
          <a:ln w="9525">
            <a:noFill/>
            <a:miter lim="800000"/>
            <a:headEnd/>
            <a:tailEnd/>
          </a:ln>
          <a:effectLst/>
        </p:spPr>
      </p:pic>
    </p:spTree>
    <p:extLst>
      <p:ext uri="{BB962C8B-B14F-4D97-AF65-F5344CB8AC3E}">
        <p14:creationId xmlns:p14="http://schemas.microsoft.com/office/powerpoint/2010/main" val="6757090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5155"/>
                                        </p:tgtEl>
                                        <p:attrNameLst>
                                          <p:attrName>style.visibility</p:attrName>
                                        </p:attrNameLst>
                                      </p:cBhvr>
                                      <p:to>
                                        <p:strVal val="visible"/>
                                      </p:to>
                                    </p:set>
                                    <p:animEffect transition="in" filter="dissolve">
                                      <p:cBhvr>
                                        <p:cTn id="7" dur="500"/>
                                        <p:tgtEl>
                                          <p:spTgt spid="305155"/>
                                        </p:tgtEl>
                                      </p:cBhvr>
                                    </p:animEffect>
                                  </p:childTnLst>
                                </p:cTn>
                              </p:par>
                              <p:par>
                                <p:cTn id="8" presetID="9" presetClass="entr" presetSubtype="0" fill="hold" nodeType="withEffect">
                                  <p:stCondLst>
                                    <p:cond delay="0"/>
                                  </p:stCondLst>
                                  <p:childTnLst>
                                    <p:set>
                                      <p:cBhvr>
                                        <p:cTn id="9" dur="1" fill="hold">
                                          <p:stCondLst>
                                            <p:cond delay="0"/>
                                          </p:stCondLst>
                                        </p:cTn>
                                        <p:tgtEl>
                                          <p:spTgt spid="1448962"/>
                                        </p:tgtEl>
                                        <p:attrNameLst>
                                          <p:attrName>style.visibility</p:attrName>
                                        </p:attrNameLst>
                                      </p:cBhvr>
                                      <p:to>
                                        <p:strVal val="visible"/>
                                      </p:to>
                                    </p:set>
                                    <p:animEffect transition="in" filter="dissolve">
                                      <p:cBhvr>
                                        <p:cTn id="10" dur="500"/>
                                        <p:tgtEl>
                                          <p:spTgt spid="1448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1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5056087" y="1268760"/>
            <a:ext cx="3854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t>负极：</a:t>
            </a:r>
            <a:r>
              <a:rPr lang="en-US" altLang="zh-CN" sz="2400" b="1">
                <a:latin typeface="Times New Roman" panose="02020603050405020304" pitchFamily="18" charset="0"/>
              </a:rPr>
              <a:t>Zn </a:t>
            </a:r>
            <a:r>
              <a:rPr lang="en-US" altLang="zh-CN" sz="2400" b="1">
                <a:latin typeface="宋体" panose="02010600030101010101" pitchFamily="2" charset="-122"/>
              </a:rPr>
              <a:t>–</a:t>
            </a:r>
            <a:r>
              <a:rPr lang="en-US" altLang="zh-CN" sz="2400" b="1">
                <a:latin typeface="Times New Roman" panose="02020603050405020304" pitchFamily="18" charset="0"/>
              </a:rPr>
              <a:t> 2e</a:t>
            </a:r>
            <a:r>
              <a:rPr lang="en-US" altLang="zh-CN" sz="2400" b="1" baseline="30000">
                <a:latin typeface="宋体" panose="02010600030101010101" pitchFamily="2" charset="-122"/>
              </a:rPr>
              <a:t>-</a:t>
            </a:r>
            <a:r>
              <a:rPr lang="en-US" altLang="zh-CN" sz="2400" b="1">
                <a:latin typeface="Times New Roman" panose="02020603050405020304" pitchFamily="18" charset="0"/>
              </a:rPr>
              <a:t> = Zn</a:t>
            </a:r>
            <a:r>
              <a:rPr lang="en-US" altLang="zh-CN" sz="2400" b="1" baseline="30000">
                <a:latin typeface="Times New Roman" panose="02020603050405020304" pitchFamily="18" charset="0"/>
              </a:rPr>
              <a:t>2+</a:t>
            </a:r>
          </a:p>
        </p:txBody>
      </p:sp>
      <p:sp>
        <p:nvSpPr>
          <p:cNvPr id="21507" name="Text Box 3"/>
          <p:cNvSpPr txBox="1">
            <a:spLocks noChangeArrowheads="1"/>
          </p:cNvSpPr>
          <p:nvPr/>
        </p:nvSpPr>
        <p:spPr bwMode="auto">
          <a:xfrm>
            <a:off x="5056087" y="1845023"/>
            <a:ext cx="41767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t>正极：</a:t>
            </a:r>
            <a:r>
              <a:rPr lang="en-US" altLang="zh-CN" sz="2400" b="1">
                <a:latin typeface="Times New Roman" panose="02020603050405020304" pitchFamily="18" charset="0"/>
              </a:rPr>
              <a:t>2NH</a:t>
            </a:r>
            <a:r>
              <a:rPr lang="en-US" altLang="zh-CN" sz="2400" b="1" baseline="-25000">
                <a:latin typeface="宋体" panose="02010600030101010101" pitchFamily="2" charset="-122"/>
              </a:rPr>
              <a:t>4</a:t>
            </a:r>
            <a:r>
              <a:rPr lang="en-US" altLang="zh-CN" sz="2400" b="1" baseline="30000">
                <a:latin typeface="Times New Roman" panose="02020603050405020304" pitchFamily="18" charset="0"/>
              </a:rPr>
              <a:t>+</a:t>
            </a:r>
            <a:r>
              <a:rPr lang="en-US" altLang="zh-CN" sz="2400" b="1">
                <a:latin typeface="Times New Roman" panose="02020603050405020304" pitchFamily="18" charset="0"/>
              </a:rPr>
              <a:t>+ 2e</a:t>
            </a:r>
            <a:r>
              <a:rPr lang="en-US" altLang="zh-CN" sz="2400" b="1" baseline="30000">
                <a:latin typeface="Times New Roman" panose="02020603050405020304" pitchFamily="18" charset="0"/>
              </a:rPr>
              <a:t>-</a:t>
            </a:r>
            <a:r>
              <a:rPr lang="en-US" altLang="zh-CN" sz="2400" b="1">
                <a:latin typeface="Times New Roman" panose="02020603050405020304" pitchFamily="18" charset="0"/>
              </a:rPr>
              <a:t> = 2NH</a:t>
            </a:r>
            <a:r>
              <a:rPr lang="en-US" altLang="zh-CN" sz="2400" b="1" baseline="-25000">
                <a:latin typeface="Times New Roman" panose="02020603050405020304" pitchFamily="18" charset="0"/>
              </a:rPr>
              <a:t>3</a:t>
            </a:r>
            <a:r>
              <a:rPr lang="en-US" altLang="zh-CN" sz="2400" b="1">
                <a:latin typeface="Times New Roman" panose="02020603050405020304" pitchFamily="18" charset="0"/>
              </a:rPr>
              <a:t>+H</a:t>
            </a:r>
            <a:r>
              <a:rPr lang="en-US" altLang="zh-CN" sz="2400" b="1" baseline="-25000">
                <a:latin typeface="Times New Roman" panose="02020603050405020304" pitchFamily="18" charset="0"/>
              </a:rPr>
              <a:t>2</a:t>
            </a:r>
          </a:p>
        </p:txBody>
      </p:sp>
      <p:grpSp>
        <p:nvGrpSpPr>
          <p:cNvPr id="21508" name="Group 4"/>
          <p:cNvGrpSpPr>
            <a:grpSpLocks/>
          </p:cNvGrpSpPr>
          <p:nvPr/>
        </p:nvGrpSpPr>
        <p:grpSpPr bwMode="auto">
          <a:xfrm>
            <a:off x="4911624" y="2495897"/>
            <a:ext cx="5399088" cy="1736724"/>
            <a:chOff x="2064" y="1162"/>
            <a:chExt cx="3401" cy="1094"/>
          </a:xfrm>
        </p:grpSpPr>
        <p:sp>
          <p:nvSpPr>
            <p:cNvPr id="20508" name="Text Box 5"/>
            <p:cNvSpPr txBox="1">
              <a:spLocks noChangeArrowheads="1"/>
            </p:cNvSpPr>
            <p:nvPr/>
          </p:nvSpPr>
          <p:spPr bwMode="auto">
            <a:xfrm>
              <a:off x="2064" y="1162"/>
              <a:ext cx="337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t>总反应：</a:t>
              </a:r>
              <a:r>
                <a:rPr lang="en-US" altLang="zh-CN" sz="2400" b="1">
                  <a:latin typeface="Times New Roman" panose="02020603050405020304" pitchFamily="18" charset="0"/>
                </a:rPr>
                <a:t>Zn +2NH</a:t>
              </a:r>
              <a:r>
                <a:rPr lang="en-US" altLang="zh-CN" sz="2400" b="1" baseline="-25000">
                  <a:latin typeface="Times New Roman" panose="02020603050405020304" pitchFamily="18" charset="0"/>
                </a:rPr>
                <a:t>4</a:t>
              </a:r>
              <a:r>
                <a:rPr lang="en-US" altLang="zh-CN" sz="2400" b="1" baseline="30000">
                  <a:latin typeface="Times New Roman" panose="02020603050405020304" pitchFamily="18" charset="0"/>
                </a:rPr>
                <a:t>+</a:t>
              </a:r>
              <a:r>
                <a:rPr lang="en-US" altLang="zh-CN" sz="2400" b="1">
                  <a:latin typeface="Times New Roman" panose="02020603050405020304" pitchFamily="18" charset="0"/>
                </a:rPr>
                <a:t>= Zn</a:t>
              </a:r>
              <a:r>
                <a:rPr lang="en-US" altLang="zh-CN" sz="2400" b="1" baseline="30000">
                  <a:latin typeface="Times New Roman" panose="02020603050405020304" pitchFamily="18" charset="0"/>
                </a:rPr>
                <a:t>2+</a:t>
              </a:r>
              <a:r>
                <a:rPr lang="en-US" altLang="zh-CN" sz="2400" b="1">
                  <a:latin typeface="Times New Roman" panose="02020603050405020304" pitchFamily="18" charset="0"/>
                </a:rPr>
                <a:t>+ 2NH</a:t>
              </a:r>
              <a:r>
                <a:rPr lang="en-US" altLang="zh-CN" sz="2400" b="1" baseline="-25000">
                  <a:latin typeface="Times New Roman" panose="02020603050405020304" pitchFamily="18" charset="0"/>
                </a:rPr>
                <a:t>3</a:t>
              </a:r>
              <a:r>
                <a:rPr lang="en-US" altLang="zh-CN" sz="2400" b="1">
                  <a:latin typeface="Times New Roman" panose="02020603050405020304" pitchFamily="18" charset="0"/>
                </a:rPr>
                <a:t>+H</a:t>
              </a:r>
              <a:r>
                <a:rPr lang="en-US" altLang="zh-CN" sz="2400" b="1" baseline="-25000">
                  <a:latin typeface="Times New Roman" panose="02020603050405020304" pitchFamily="18" charset="0"/>
                </a:rPr>
                <a:t>2</a:t>
              </a:r>
            </a:p>
          </p:txBody>
        </p:sp>
        <p:sp>
          <p:nvSpPr>
            <p:cNvPr id="20509" name="Text Box 6"/>
            <p:cNvSpPr txBox="1">
              <a:spLocks noChangeArrowheads="1"/>
            </p:cNvSpPr>
            <p:nvPr/>
          </p:nvSpPr>
          <p:spPr bwMode="auto">
            <a:xfrm>
              <a:off x="2880" y="1616"/>
              <a:ext cx="2585" cy="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2400" b="1" dirty="0">
                  <a:latin typeface="Times New Roman" panose="02020603050405020304" pitchFamily="18" charset="0"/>
                </a:rPr>
                <a:t>2MnO</a:t>
              </a:r>
              <a:r>
                <a:rPr lang="en-US" altLang="zh-CN" sz="2400" b="1" baseline="-25000" dirty="0">
                  <a:latin typeface="Times New Roman" panose="02020603050405020304" pitchFamily="18" charset="0"/>
                </a:rPr>
                <a:t>2</a:t>
              </a:r>
              <a:r>
                <a:rPr lang="en-US" altLang="zh-CN" sz="2400" b="1" dirty="0">
                  <a:latin typeface="Times New Roman" panose="02020603050405020304" pitchFamily="18" charset="0"/>
                </a:rPr>
                <a:t>+H</a:t>
              </a:r>
              <a:r>
                <a:rPr lang="en-US" altLang="zh-CN" sz="2400" b="1" baseline="-25000" dirty="0">
                  <a:latin typeface="Times New Roman" panose="02020603050405020304" pitchFamily="18" charset="0"/>
                </a:rPr>
                <a:t>2</a:t>
              </a:r>
              <a:r>
                <a:rPr lang="en-US" altLang="zh-CN" sz="2400" b="1" dirty="0">
                  <a:latin typeface="Times New Roman" panose="02020603050405020304" pitchFamily="18" charset="0"/>
                </a:rPr>
                <a:t>=2MnO(OH)</a:t>
              </a:r>
            </a:p>
            <a:p>
              <a:pPr eaLnBrk="1" hangingPunct="1">
                <a:spcBef>
                  <a:spcPct val="50000"/>
                </a:spcBef>
              </a:pPr>
              <a:r>
                <a:rPr lang="en-US" altLang="zh-CN" sz="2400" b="1" dirty="0">
                  <a:latin typeface="Times New Roman" panose="02020603050405020304" pitchFamily="18" charset="0"/>
                </a:rPr>
                <a:t>ZnCl</a:t>
              </a:r>
              <a:r>
                <a:rPr lang="en-US" altLang="zh-CN" sz="2400" b="1" baseline="-25000" dirty="0">
                  <a:latin typeface="Times New Roman" panose="02020603050405020304" pitchFamily="18" charset="0"/>
                </a:rPr>
                <a:t>2</a:t>
              </a:r>
              <a:r>
                <a:rPr lang="en-US" altLang="zh-CN" sz="2400" b="1" dirty="0">
                  <a:latin typeface="Times New Roman" panose="02020603050405020304" pitchFamily="18" charset="0"/>
                </a:rPr>
                <a:t>+4NH</a:t>
              </a:r>
              <a:r>
                <a:rPr lang="en-US" altLang="zh-CN" sz="2400" b="1" baseline="-25000" dirty="0">
                  <a:latin typeface="Times New Roman" panose="02020603050405020304" pitchFamily="18" charset="0"/>
                </a:rPr>
                <a:t>3</a:t>
              </a:r>
              <a:r>
                <a:rPr lang="en-US" altLang="zh-CN" sz="2400" b="1" dirty="0">
                  <a:latin typeface="Times New Roman" panose="02020603050405020304" pitchFamily="18" charset="0"/>
                </a:rPr>
                <a:t>=[Zn(NH</a:t>
              </a:r>
              <a:r>
                <a:rPr lang="en-US" altLang="zh-CN" sz="2400" b="1" baseline="-25000" dirty="0">
                  <a:latin typeface="Times New Roman" panose="02020603050405020304" pitchFamily="18" charset="0"/>
                </a:rPr>
                <a:t>3</a:t>
              </a:r>
              <a:r>
                <a:rPr lang="en-US" altLang="zh-CN" sz="2400" b="1" dirty="0">
                  <a:latin typeface="Times New Roman" panose="02020603050405020304" pitchFamily="18" charset="0"/>
                </a:rPr>
                <a:t>)</a:t>
              </a:r>
              <a:r>
                <a:rPr lang="en-US" altLang="zh-CN" sz="2400" b="1" baseline="-25000" dirty="0">
                  <a:latin typeface="Times New Roman" panose="02020603050405020304" pitchFamily="18" charset="0"/>
                </a:rPr>
                <a:t>4</a:t>
              </a:r>
              <a:r>
                <a:rPr lang="en-US" altLang="zh-CN" sz="2400" b="1" dirty="0">
                  <a:latin typeface="Times New Roman" panose="02020603050405020304" pitchFamily="18" charset="0"/>
                </a:rPr>
                <a:t>]Cl</a:t>
              </a:r>
              <a:r>
                <a:rPr lang="en-US" altLang="zh-CN" sz="2400" b="1" baseline="-25000" dirty="0">
                  <a:latin typeface="Times New Roman" panose="02020603050405020304" pitchFamily="18" charset="0"/>
                </a:rPr>
                <a:t>2</a:t>
              </a:r>
            </a:p>
          </p:txBody>
        </p:sp>
      </p:grpSp>
      <p:grpSp>
        <p:nvGrpSpPr>
          <p:cNvPr id="21514" name="Group 10"/>
          <p:cNvGrpSpPr>
            <a:grpSpLocks/>
          </p:cNvGrpSpPr>
          <p:nvPr/>
        </p:nvGrpSpPr>
        <p:grpSpPr bwMode="auto">
          <a:xfrm>
            <a:off x="5703787" y="5661374"/>
            <a:ext cx="3600450" cy="962025"/>
            <a:chOff x="2653" y="3203"/>
            <a:chExt cx="2268" cy="606"/>
          </a:xfrm>
        </p:grpSpPr>
        <p:sp>
          <p:nvSpPr>
            <p:cNvPr id="20504" name="Text Box 11"/>
            <p:cNvSpPr txBox="1">
              <a:spLocks noChangeArrowheads="1"/>
            </p:cNvSpPr>
            <p:nvPr/>
          </p:nvSpPr>
          <p:spPr bwMode="auto">
            <a:xfrm>
              <a:off x="2653" y="3203"/>
              <a:ext cx="226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b="1"/>
                <a:t>优点：</a:t>
              </a:r>
              <a:r>
                <a:rPr lang="zh-CN" altLang="en-US" sz="2400" b="1">
                  <a:ea typeface="楷体_GB2312" pitchFamily="49" charset="-122"/>
                </a:rPr>
                <a:t>携带方便</a:t>
              </a:r>
            </a:p>
          </p:txBody>
        </p:sp>
        <p:sp>
          <p:nvSpPr>
            <p:cNvPr id="20505" name="Text Box 12"/>
            <p:cNvSpPr txBox="1">
              <a:spLocks noChangeArrowheads="1"/>
            </p:cNvSpPr>
            <p:nvPr/>
          </p:nvSpPr>
          <p:spPr bwMode="auto">
            <a:xfrm>
              <a:off x="2653" y="3521"/>
              <a:ext cx="217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b="1"/>
                <a:t>缺点：</a:t>
              </a:r>
              <a:r>
                <a:rPr lang="zh-CN" altLang="en-US" sz="2400" b="1">
                  <a:ea typeface="楷体_GB2312" pitchFamily="49" charset="-122"/>
                </a:rPr>
                <a:t>电量小，污染大</a:t>
              </a:r>
            </a:p>
          </p:txBody>
        </p:sp>
      </p:grpSp>
      <p:grpSp>
        <p:nvGrpSpPr>
          <p:cNvPr id="21517" name="Group 13"/>
          <p:cNvGrpSpPr>
            <a:grpSpLocks/>
          </p:cNvGrpSpPr>
          <p:nvPr/>
        </p:nvGrpSpPr>
        <p:grpSpPr bwMode="auto">
          <a:xfrm>
            <a:off x="1742975" y="1484661"/>
            <a:ext cx="3744913" cy="4938713"/>
            <a:chOff x="158" y="572"/>
            <a:chExt cx="2359" cy="3111"/>
          </a:xfrm>
        </p:grpSpPr>
        <p:sp>
          <p:nvSpPr>
            <p:cNvPr id="20489" name="Text Box 14"/>
            <p:cNvSpPr txBox="1">
              <a:spLocks noChangeArrowheads="1"/>
            </p:cNvSpPr>
            <p:nvPr/>
          </p:nvSpPr>
          <p:spPr bwMode="auto">
            <a:xfrm>
              <a:off x="340" y="572"/>
              <a:ext cx="1179"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a:ea typeface="黑体" panose="02010609060101010101" pitchFamily="49" charset="-122"/>
                </a:rPr>
                <a:t>干电池</a:t>
              </a:r>
            </a:p>
          </p:txBody>
        </p:sp>
        <p:sp>
          <p:nvSpPr>
            <p:cNvPr id="20490" name="Text Box 15"/>
            <p:cNvSpPr txBox="1">
              <a:spLocks noChangeArrowheads="1"/>
            </p:cNvSpPr>
            <p:nvPr/>
          </p:nvSpPr>
          <p:spPr bwMode="auto">
            <a:xfrm>
              <a:off x="1519" y="1570"/>
              <a:ext cx="81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b="1"/>
                <a:t>（负极）</a:t>
              </a:r>
            </a:p>
          </p:txBody>
        </p:sp>
        <p:sp>
          <p:nvSpPr>
            <p:cNvPr id="20491" name="Text Box 16"/>
            <p:cNvSpPr txBox="1">
              <a:spLocks noChangeArrowheads="1"/>
            </p:cNvSpPr>
            <p:nvPr/>
          </p:nvSpPr>
          <p:spPr bwMode="auto">
            <a:xfrm>
              <a:off x="1655" y="1933"/>
              <a:ext cx="86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b="1"/>
                <a:t>（正极）</a:t>
              </a:r>
            </a:p>
          </p:txBody>
        </p:sp>
        <p:grpSp>
          <p:nvGrpSpPr>
            <p:cNvPr id="20492" name="Group 17"/>
            <p:cNvGrpSpPr>
              <a:grpSpLocks/>
            </p:cNvGrpSpPr>
            <p:nvPr/>
          </p:nvGrpSpPr>
          <p:grpSpPr bwMode="auto">
            <a:xfrm>
              <a:off x="158" y="981"/>
              <a:ext cx="2268" cy="2702"/>
              <a:chOff x="385" y="1752"/>
              <a:chExt cx="1996" cy="1800"/>
            </a:xfrm>
          </p:grpSpPr>
          <p:sp>
            <p:nvSpPr>
              <p:cNvPr id="20493" name="Text Box 18"/>
              <p:cNvSpPr txBox="1">
                <a:spLocks noChangeArrowheads="1"/>
              </p:cNvSpPr>
              <p:nvPr/>
            </p:nvSpPr>
            <p:spPr bwMode="auto">
              <a:xfrm>
                <a:off x="385" y="3067"/>
                <a:ext cx="190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endParaRPr lang="zh-CN" altLang="zh-CN"/>
              </a:p>
            </p:txBody>
          </p:sp>
          <p:graphicFrame>
            <p:nvGraphicFramePr>
              <p:cNvPr id="20494" name="Object 19"/>
              <p:cNvGraphicFramePr>
                <a:graphicFrameLocks noChangeAspect="1"/>
              </p:cNvGraphicFramePr>
              <p:nvPr/>
            </p:nvGraphicFramePr>
            <p:xfrm>
              <a:off x="385" y="1752"/>
              <a:ext cx="848" cy="1587"/>
            </p:xfrm>
            <a:graphic>
              <a:graphicData uri="http://schemas.openxmlformats.org/presentationml/2006/ole">
                <mc:AlternateContent xmlns:mc="http://schemas.openxmlformats.org/markup-compatibility/2006">
                  <mc:Choice xmlns:v="urn:schemas-microsoft-com:vml" Requires="v">
                    <p:oleObj spid="_x0000_s5122" name="位图图像" r:id="rId3" imgW="1704762" imgH="3134162" progId="Paint.Picture">
                      <p:embed/>
                    </p:oleObj>
                  </mc:Choice>
                  <mc:Fallback>
                    <p:oleObj name="位图图像" r:id="rId3" imgW="1704762" imgH="3134162"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 y="1752"/>
                            <a:ext cx="848" cy="1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495" name="Line 20"/>
              <p:cNvSpPr>
                <a:spLocks noChangeShapeType="1"/>
              </p:cNvSpPr>
              <p:nvPr/>
            </p:nvSpPr>
            <p:spPr bwMode="auto">
              <a:xfrm flipV="1">
                <a:off x="839" y="2489"/>
                <a:ext cx="462" cy="7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496" name="Line 21"/>
              <p:cNvSpPr>
                <a:spLocks noChangeShapeType="1"/>
              </p:cNvSpPr>
              <p:nvPr/>
            </p:nvSpPr>
            <p:spPr bwMode="auto">
              <a:xfrm>
                <a:off x="884" y="2976"/>
                <a:ext cx="425" cy="19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497" name="Text Box 22"/>
              <p:cNvSpPr txBox="1">
                <a:spLocks noChangeArrowheads="1"/>
              </p:cNvSpPr>
              <p:nvPr/>
            </p:nvSpPr>
            <p:spPr bwMode="auto">
              <a:xfrm>
                <a:off x="1268" y="1988"/>
                <a:ext cx="458"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b="1"/>
                  <a:t>锌筒</a:t>
                </a:r>
              </a:p>
            </p:txBody>
          </p:sp>
          <p:sp>
            <p:nvSpPr>
              <p:cNvPr id="20498" name="Text Box 23"/>
              <p:cNvSpPr txBox="1">
                <a:spLocks noChangeArrowheads="1"/>
              </p:cNvSpPr>
              <p:nvPr/>
            </p:nvSpPr>
            <p:spPr bwMode="auto">
              <a:xfrm>
                <a:off x="1268" y="2356"/>
                <a:ext cx="65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b="1"/>
                  <a:t>石墨棒</a:t>
                </a:r>
              </a:p>
            </p:txBody>
          </p:sp>
          <p:sp>
            <p:nvSpPr>
              <p:cNvPr id="20499" name="Text Box 24"/>
              <p:cNvSpPr txBox="1">
                <a:spLocks noChangeArrowheads="1"/>
              </p:cNvSpPr>
              <p:nvPr/>
            </p:nvSpPr>
            <p:spPr bwMode="auto">
              <a:xfrm>
                <a:off x="1292" y="3067"/>
                <a:ext cx="772"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b="1">
                    <a:latin typeface="Times New Roman" panose="02020603050405020304" pitchFamily="18" charset="0"/>
                  </a:rPr>
                  <a:t>MnO</a:t>
                </a:r>
                <a:r>
                  <a:rPr lang="en-US" altLang="zh-CN" b="1" baseline="-25000">
                    <a:latin typeface="Times New Roman" panose="02020603050405020304" pitchFamily="18" charset="0"/>
                  </a:rPr>
                  <a:t>2</a:t>
                </a:r>
                <a:r>
                  <a:rPr lang="zh-CN" altLang="en-US" b="1"/>
                  <a:t>和</a:t>
                </a:r>
                <a:r>
                  <a:rPr lang="en-US" altLang="zh-CN" b="1">
                    <a:latin typeface="Times New Roman" panose="02020603050405020304" pitchFamily="18" charset="0"/>
                  </a:rPr>
                  <a:t>C</a:t>
                </a:r>
              </a:p>
            </p:txBody>
          </p:sp>
          <p:sp>
            <p:nvSpPr>
              <p:cNvPr id="20500" name="Text Box 25"/>
              <p:cNvSpPr txBox="1">
                <a:spLocks noChangeArrowheads="1"/>
              </p:cNvSpPr>
              <p:nvPr/>
            </p:nvSpPr>
            <p:spPr bwMode="auto">
              <a:xfrm>
                <a:off x="385" y="3385"/>
                <a:ext cx="1815" cy="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000" b="1">
                    <a:latin typeface="楷体_GB2312" pitchFamily="49" charset="-122"/>
                    <a:ea typeface="楷体_GB2312" pitchFamily="49" charset="-122"/>
                  </a:rPr>
                  <a:t>普通锌</a:t>
                </a:r>
                <a:r>
                  <a:rPr lang="en-US" altLang="zh-CN" sz="2000" b="1">
                    <a:latin typeface="楷体_GB2312" pitchFamily="49" charset="-122"/>
                    <a:ea typeface="楷体_GB2312" pitchFamily="49" charset="-122"/>
                  </a:rPr>
                  <a:t>-</a:t>
                </a:r>
                <a:r>
                  <a:rPr lang="zh-CN" altLang="en-US" sz="2000" b="1">
                    <a:latin typeface="楷体_GB2312" pitchFamily="49" charset="-122"/>
                    <a:ea typeface="楷体_GB2312" pitchFamily="49" charset="-122"/>
                  </a:rPr>
                  <a:t>锰干电池的结构</a:t>
                </a:r>
              </a:p>
            </p:txBody>
          </p:sp>
          <p:sp>
            <p:nvSpPr>
              <p:cNvPr id="20501" name="Text Box 26"/>
              <p:cNvSpPr txBox="1">
                <a:spLocks noChangeArrowheads="1"/>
              </p:cNvSpPr>
              <p:nvPr/>
            </p:nvSpPr>
            <p:spPr bwMode="auto">
              <a:xfrm>
                <a:off x="1247" y="2614"/>
                <a:ext cx="1134" cy="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b="1">
                    <a:latin typeface="Times New Roman" panose="02020603050405020304" pitchFamily="18" charset="0"/>
                  </a:rPr>
                  <a:t>NH</a:t>
                </a:r>
                <a:r>
                  <a:rPr lang="en-US" altLang="zh-CN" b="1" baseline="-25000">
                    <a:latin typeface="Times New Roman" panose="02020603050405020304" pitchFamily="18" charset="0"/>
                  </a:rPr>
                  <a:t>4</a:t>
                </a:r>
                <a:r>
                  <a:rPr lang="en-US" altLang="zh-CN" b="1">
                    <a:latin typeface="Times New Roman" panose="02020603050405020304" pitchFamily="18" charset="0"/>
                  </a:rPr>
                  <a:t>Cl</a:t>
                </a:r>
                <a:r>
                  <a:rPr lang="zh-CN" altLang="en-US" b="1">
                    <a:latin typeface="Times New Roman" panose="02020603050405020304" pitchFamily="18" charset="0"/>
                  </a:rPr>
                  <a:t>、</a:t>
                </a:r>
                <a:r>
                  <a:rPr lang="en-US" altLang="zh-CN" b="1">
                    <a:latin typeface="Times New Roman" panose="02020603050405020304" pitchFamily="18" charset="0"/>
                  </a:rPr>
                  <a:t>ZnCl</a:t>
                </a:r>
                <a:r>
                  <a:rPr lang="en-US" altLang="zh-CN" b="1" baseline="-25000">
                    <a:latin typeface="Times New Roman" panose="02020603050405020304" pitchFamily="18" charset="0"/>
                  </a:rPr>
                  <a:t>2</a:t>
                </a:r>
                <a:r>
                  <a:rPr lang="en-US" altLang="zh-CN" b="1">
                    <a:latin typeface="Times New Roman" panose="02020603050405020304" pitchFamily="18" charset="0"/>
                  </a:rPr>
                  <a:t> </a:t>
                </a:r>
                <a:r>
                  <a:rPr lang="zh-CN" altLang="en-US" b="1">
                    <a:latin typeface="Times New Roman" panose="02020603050405020304" pitchFamily="18" charset="0"/>
                  </a:rPr>
                  <a:t>和</a:t>
                </a:r>
                <a:r>
                  <a:rPr lang="zh-CN" altLang="en-US">
                    <a:latin typeface="Times New Roman" panose="02020603050405020304" pitchFamily="18" charset="0"/>
                  </a:rPr>
                  <a:t> </a:t>
                </a:r>
                <a:r>
                  <a:rPr lang="en-US" altLang="zh-CN" b="1">
                    <a:latin typeface="Times New Roman" panose="02020603050405020304" pitchFamily="18" charset="0"/>
                  </a:rPr>
                  <a:t>H</a:t>
                </a:r>
                <a:r>
                  <a:rPr lang="en-US" altLang="zh-CN" b="1" baseline="-25000">
                    <a:latin typeface="Times New Roman" panose="02020603050405020304" pitchFamily="18" charset="0"/>
                  </a:rPr>
                  <a:t>2</a:t>
                </a:r>
                <a:r>
                  <a:rPr lang="en-US" altLang="zh-CN" b="1">
                    <a:latin typeface="Times New Roman" panose="02020603050405020304" pitchFamily="18" charset="0"/>
                  </a:rPr>
                  <a:t>O</a:t>
                </a:r>
                <a:r>
                  <a:rPr lang="zh-CN" altLang="en-US" b="1">
                    <a:latin typeface="Times New Roman" panose="02020603050405020304" pitchFamily="18" charset="0"/>
                  </a:rPr>
                  <a:t>等</a:t>
                </a:r>
              </a:p>
            </p:txBody>
          </p:sp>
          <p:sp>
            <p:nvSpPr>
              <p:cNvPr id="20502" name="Line 27"/>
              <p:cNvSpPr>
                <a:spLocks noChangeShapeType="1"/>
              </p:cNvSpPr>
              <p:nvPr/>
            </p:nvSpPr>
            <p:spPr bwMode="auto">
              <a:xfrm>
                <a:off x="1066" y="2704"/>
                <a:ext cx="226" cy="9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503" name="Line 28"/>
              <p:cNvSpPr>
                <a:spLocks noChangeShapeType="1"/>
              </p:cNvSpPr>
              <p:nvPr/>
            </p:nvSpPr>
            <p:spPr bwMode="auto">
              <a:xfrm flipV="1">
                <a:off x="1111" y="2115"/>
                <a:ext cx="181" cy="9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sp>
        <p:nvSpPr>
          <p:cNvPr id="20488" name="Text Box 29"/>
          <p:cNvSpPr txBox="1">
            <a:spLocks noChangeArrowheads="1"/>
          </p:cNvSpPr>
          <p:nvPr/>
        </p:nvSpPr>
        <p:spPr bwMode="auto">
          <a:xfrm>
            <a:off x="5056087" y="576608"/>
            <a:ext cx="5721559"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b="1" dirty="0">
                <a:solidFill>
                  <a:srgbClr val="FF0000"/>
                </a:solidFill>
              </a:rPr>
              <a:t>干电池结构及电极反应原理</a:t>
            </a:r>
          </a:p>
        </p:txBody>
      </p:sp>
      <p:sp>
        <p:nvSpPr>
          <p:cNvPr id="30" name="Text Box 14"/>
          <p:cNvSpPr txBox="1">
            <a:spLocks noChangeArrowheads="1"/>
          </p:cNvSpPr>
          <p:nvPr/>
        </p:nvSpPr>
        <p:spPr bwMode="auto">
          <a:xfrm>
            <a:off x="159224" y="134202"/>
            <a:ext cx="47524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3600" b="1" smtClean="0">
                <a:solidFill>
                  <a:srgbClr val="FF0066"/>
                </a:solidFill>
              </a:rPr>
              <a:t>化学电源：  </a:t>
            </a:r>
            <a:r>
              <a:rPr lang="zh-CN" altLang="en-US" sz="3600" b="1" dirty="0">
                <a:solidFill>
                  <a:srgbClr val="FF0066"/>
                </a:solidFill>
              </a:rPr>
              <a:t>一次电池</a:t>
            </a:r>
          </a:p>
        </p:txBody>
      </p:sp>
    </p:spTree>
    <p:extLst>
      <p:ext uri="{BB962C8B-B14F-4D97-AF65-F5344CB8AC3E}">
        <p14:creationId xmlns:p14="http://schemas.microsoft.com/office/powerpoint/2010/main" val="152506975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1517"/>
                                        </p:tgtEl>
                                        <p:attrNameLst>
                                          <p:attrName>style.visibility</p:attrName>
                                        </p:attrNameLst>
                                      </p:cBhvr>
                                      <p:to>
                                        <p:strVal val="visible"/>
                                      </p:to>
                                    </p:set>
                                    <p:animEffect transition="in" filter="diamond(in)">
                                      <p:cBhvr>
                                        <p:cTn id="7" dur="1000"/>
                                        <p:tgtEl>
                                          <p:spTgt spid="215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21506"/>
                                        </p:tgtEl>
                                        <p:attrNameLst>
                                          <p:attrName>style.visibility</p:attrName>
                                        </p:attrNameLst>
                                      </p:cBhvr>
                                      <p:to>
                                        <p:strVal val="visible"/>
                                      </p:to>
                                    </p:set>
                                    <p:anim calcmode="lin" valueType="num">
                                      <p:cBhvr additive="base">
                                        <p:cTn id="12" dur="500" fill="hold"/>
                                        <p:tgtEl>
                                          <p:spTgt spid="21506"/>
                                        </p:tgtEl>
                                        <p:attrNameLst>
                                          <p:attrName>ppt_x</p:attrName>
                                        </p:attrNameLst>
                                      </p:cBhvr>
                                      <p:tavLst>
                                        <p:tav tm="0">
                                          <p:val>
                                            <p:strVal val="1+#ppt_w/2"/>
                                          </p:val>
                                        </p:tav>
                                        <p:tav tm="100000">
                                          <p:val>
                                            <p:strVal val="#ppt_x"/>
                                          </p:val>
                                        </p:tav>
                                      </p:tavLst>
                                    </p:anim>
                                    <p:anim calcmode="lin" valueType="num">
                                      <p:cBhvr additive="base">
                                        <p:cTn id="13" dur="500" fill="hold"/>
                                        <p:tgtEl>
                                          <p:spTgt spid="21506"/>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21507">
                                            <p:txEl>
                                              <p:pRg st="0" end="0"/>
                                            </p:txEl>
                                          </p:spTgt>
                                        </p:tgtEl>
                                        <p:attrNameLst>
                                          <p:attrName>style.visibility</p:attrName>
                                        </p:attrNameLst>
                                      </p:cBhvr>
                                      <p:to>
                                        <p:strVal val="visible"/>
                                      </p:to>
                                    </p:set>
                                    <p:anim calcmode="lin" valueType="num">
                                      <p:cBhvr additive="base">
                                        <p:cTn id="18" dur="500" fill="hold"/>
                                        <p:tgtEl>
                                          <p:spTgt spid="21507">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2150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nodeType="clickEffect">
                                  <p:stCondLst>
                                    <p:cond delay="0"/>
                                  </p:stCondLst>
                                  <p:childTnLst>
                                    <p:set>
                                      <p:cBhvr>
                                        <p:cTn id="23" dur="1" fill="hold">
                                          <p:stCondLst>
                                            <p:cond delay="0"/>
                                          </p:stCondLst>
                                        </p:cTn>
                                        <p:tgtEl>
                                          <p:spTgt spid="21508"/>
                                        </p:tgtEl>
                                        <p:attrNameLst>
                                          <p:attrName>style.visibility</p:attrName>
                                        </p:attrNameLst>
                                      </p:cBhvr>
                                      <p:to>
                                        <p:strVal val="visible"/>
                                      </p:to>
                                    </p:set>
                                    <p:anim calcmode="lin" valueType="num">
                                      <p:cBhvr>
                                        <p:cTn id="24" dur="500" fill="hold"/>
                                        <p:tgtEl>
                                          <p:spTgt spid="21508"/>
                                        </p:tgtEl>
                                        <p:attrNameLst>
                                          <p:attrName>ppt_w</p:attrName>
                                        </p:attrNameLst>
                                      </p:cBhvr>
                                      <p:tavLst>
                                        <p:tav tm="0">
                                          <p:val>
                                            <p:fltVal val="0"/>
                                          </p:val>
                                        </p:tav>
                                        <p:tav tm="100000">
                                          <p:val>
                                            <p:strVal val="#ppt_w"/>
                                          </p:val>
                                        </p:tav>
                                      </p:tavLst>
                                    </p:anim>
                                    <p:anim calcmode="lin" valueType="num">
                                      <p:cBhvr>
                                        <p:cTn id="25" dur="500" fill="hold"/>
                                        <p:tgtEl>
                                          <p:spTgt spid="21508"/>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nodeType="clickEffect">
                                  <p:stCondLst>
                                    <p:cond delay="0"/>
                                  </p:stCondLst>
                                  <p:childTnLst>
                                    <p:set>
                                      <p:cBhvr>
                                        <p:cTn id="29" dur="1" fill="hold">
                                          <p:stCondLst>
                                            <p:cond delay="499"/>
                                          </p:stCondLst>
                                        </p:cTn>
                                        <p:tgtEl>
                                          <p:spTgt spid="215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1847528" y="627636"/>
            <a:ext cx="864049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4400" b="1" dirty="0">
                <a:solidFill>
                  <a:srgbClr val="0000FF"/>
                </a:solidFill>
                <a:latin typeface="Comic Sans MS" panose="030F0702030302020204" pitchFamily="66" charset="0"/>
              </a:rPr>
              <a:t>碱性锌</a:t>
            </a:r>
            <a:r>
              <a:rPr lang="en-US" altLang="zh-CN" sz="4400" b="1" dirty="0">
                <a:solidFill>
                  <a:srgbClr val="0000FF"/>
                </a:solidFill>
                <a:latin typeface="Comic Sans MS" panose="030F0702030302020204" pitchFamily="66" charset="0"/>
              </a:rPr>
              <a:t>-</a:t>
            </a:r>
            <a:r>
              <a:rPr lang="zh-CN" altLang="en-US" sz="4400" b="1" dirty="0">
                <a:solidFill>
                  <a:srgbClr val="0000FF"/>
                </a:solidFill>
                <a:latin typeface="Comic Sans MS" panose="030F0702030302020204" pitchFamily="66" charset="0"/>
              </a:rPr>
              <a:t>锰</a:t>
            </a:r>
            <a:r>
              <a:rPr lang="zh-CN" altLang="en-US" sz="4400" b="1" dirty="0">
                <a:solidFill>
                  <a:srgbClr val="0000FF"/>
                </a:solidFill>
                <a:latin typeface="Comic Sans MS" panose="030F0702030302020204" pitchFamily="66" charset="0"/>
              </a:rPr>
              <a:t>干电池</a:t>
            </a:r>
            <a:r>
              <a:rPr lang="en-US" altLang="zh-CN" sz="4400" b="1" dirty="0">
                <a:solidFill>
                  <a:srgbClr val="0000FF"/>
                </a:solidFill>
                <a:latin typeface="Comic Sans MS" panose="030F0702030302020204" pitchFamily="66" charset="0"/>
              </a:rPr>
              <a:t>/</a:t>
            </a:r>
            <a:r>
              <a:rPr lang="zh-CN" altLang="en-US" sz="4400" b="1" dirty="0">
                <a:solidFill>
                  <a:srgbClr val="0000FF"/>
                </a:solidFill>
                <a:latin typeface="Comic Sans MS" panose="030F0702030302020204" pitchFamily="66" charset="0"/>
              </a:rPr>
              <a:t>银锌纽扣电池</a:t>
            </a:r>
            <a:endParaRPr lang="zh-CN" altLang="en-US" sz="4400" b="1" dirty="0">
              <a:solidFill>
                <a:srgbClr val="0000FF"/>
              </a:solidFill>
              <a:latin typeface="Comic Sans MS" panose="030F0702030302020204" pitchFamily="66" charset="0"/>
            </a:endParaRPr>
          </a:p>
        </p:txBody>
      </p:sp>
      <p:sp>
        <p:nvSpPr>
          <p:cNvPr id="14339" name="Text Box 3"/>
          <p:cNvSpPr txBox="1">
            <a:spLocks noChangeArrowheads="1"/>
          </p:cNvSpPr>
          <p:nvPr/>
        </p:nvSpPr>
        <p:spPr bwMode="auto">
          <a:xfrm>
            <a:off x="1703513" y="2195246"/>
            <a:ext cx="1558675"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bIns="0">
            <a:spAutoFit/>
          </a:bodyPr>
          <a:lstStyle/>
          <a:p>
            <a:pPr eaLnBrk="0" hangingPunct="0">
              <a:spcBef>
                <a:spcPct val="50000"/>
              </a:spcBef>
            </a:pPr>
            <a:r>
              <a:rPr lang="zh-CN" altLang="en-US" sz="2800" b="1" dirty="0">
                <a:solidFill>
                  <a:srgbClr val="800000"/>
                </a:solidFill>
                <a:latin typeface="楷体_GB2312" pitchFamily="49" charset="-122"/>
                <a:ea typeface="楷体_GB2312" pitchFamily="49" charset="-122"/>
              </a:rPr>
              <a:t>负极：</a:t>
            </a:r>
          </a:p>
        </p:txBody>
      </p:sp>
      <p:sp>
        <p:nvSpPr>
          <p:cNvPr id="14340" name="Text Box 4"/>
          <p:cNvSpPr txBox="1">
            <a:spLocks noChangeArrowheads="1"/>
          </p:cNvSpPr>
          <p:nvPr/>
        </p:nvSpPr>
        <p:spPr bwMode="auto">
          <a:xfrm>
            <a:off x="1703513" y="3058846"/>
            <a:ext cx="1402293"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bIns="0">
            <a:spAutoFit/>
          </a:bodyPr>
          <a:lstStyle/>
          <a:p>
            <a:pPr eaLnBrk="0" hangingPunct="0">
              <a:spcBef>
                <a:spcPct val="50000"/>
              </a:spcBef>
            </a:pPr>
            <a:r>
              <a:rPr lang="zh-CN" altLang="en-US" sz="2800" b="1">
                <a:solidFill>
                  <a:srgbClr val="800000"/>
                </a:solidFill>
                <a:latin typeface="楷体_GB2312" pitchFamily="49" charset="-122"/>
                <a:ea typeface="楷体_GB2312" pitchFamily="49" charset="-122"/>
              </a:rPr>
              <a:t>正极：</a:t>
            </a:r>
          </a:p>
        </p:txBody>
      </p:sp>
      <p:sp>
        <p:nvSpPr>
          <p:cNvPr id="14341" name="Text Box 5"/>
          <p:cNvSpPr txBox="1">
            <a:spLocks noChangeArrowheads="1"/>
          </p:cNvSpPr>
          <p:nvPr/>
        </p:nvSpPr>
        <p:spPr bwMode="auto">
          <a:xfrm>
            <a:off x="1524000" y="1412875"/>
            <a:ext cx="288363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bIns="0">
            <a:spAutoFit/>
          </a:bodyPr>
          <a:lstStyle/>
          <a:p>
            <a:pPr eaLnBrk="0" hangingPunct="0">
              <a:spcBef>
                <a:spcPct val="50000"/>
              </a:spcBef>
            </a:pPr>
            <a:r>
              <a:rPr lang="zh-CN" altLang="en-US" sz="2800" b="1">
                <a:solidFill>
                  <a:srgbClr val="800000"/>
                </a:solidFill>
                <a:latin typeface="楷体_GB2312" pitchFamily="49" charset="-122"/>
                <a:ea typeface="楷体_GB2312" pitchFamily="49" charset="-122"/>
              </a:rPr>
              <a:t>电池反应：</a:t>
            </a:r>
          </a:p>
        </p:txBody>
      </p:sp>
      <p:sp>
        <p:nvSpPr>
          <p:cNvPr id="14342" name="Rectangle 6"/>
          <p:cNvSpPr>
            <a:spLocks noChangeArrowheads="1"/>
          </p:cNvSpPr>
          <p:nvPr/>
        </p:nvSpPr>
        <p:spPr bwMode="auto">
          <a:xfrm>
            <a:off x="7700563" y="1856220"/>
            <a:ext cx="152602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400" b="1" dirty="0">
                <a:solidFill>
                  <a:srgbClr val="990000"/>
                </a:solidFill>
                <a:latin typeface="Comic Sans MS" panose="030F0702030302020204" pitchFamily="66" charset="0"/>
              </a:rPr>
              <a:t>电解质：</a:t>
            </a:r>
          </a:p>
        </p:txBody>
      </p:sp>
      <p:sp>
        <p:nvSpPr>
          <p:cNvPr id="14343" name="Rectangle 7"/>
          <p:cNvSpPr>
            <a:spLocks noChangeArrowheads="1"/>
          </p:cNvSpPr>
          <p:nvPr/>
        </p:nvSpPr>
        <p:spPr bwMode="auto">
          <a:xfrm>
            <a:off x="8922938" y="1911783"/>
            <a:ext cx="91595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400" b="1" dirty="0">
                <a:latin typeface="Comic Sans MS" panose="030F0702030302020204" pitchFamily="66" charset="0"/>
              </a:rPr>
              <a:t>KOH</a:t>
            </a:r>
          </a:p>
        </p:txBody>
      </p:sp>
      <p:sp>
        <p:nvSpPr>
          <p:cNvPr id="14344" name="Text Box 8"/>
          <p:cNvSpPr txBox="1">
            <a:spLocks noChangeArrowheads="1"/>
          </p:cNvSpPr>
          <p:nvPr/>
        </p:nvSpPr>
        <p:spPr bwMode="auto">
          <a:xfrm>
            <a:off x="2783013" y="2195246"/>
            <a:ext cx="1558675"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bIns="0">
            <a:spAutoFit/>
          </a:bodyPr>
          <a:lstStyle/>
          <a:p>
            <a:pPr eaLnBrk="0" hangingPunct="0">
              <a:spcBef>
                <a:spcPct val="50000"/>
              </a:spcBef>
            </a:pPr>
            <a:r>
              <a:rPr lang="en-US" altLang="zh-CN" sz="2800" b="1" dirty="0">
                <a:solidFill>
                  <a:srgbClr val="800000"/>
                </a:solidFill>
                <a:latin typeface="Times New Roman" panose="02020603050405020304" pitchFamily="18" charset="0"/>
                <a:ea typeface="楷体_GB2312" pitchFamily="49" charset="-122"/>
              </a:rPr>
              <a:t>——</a:t>
            </a:r>
            <a:r>
              <a:rPr lang="en-US" altLang="zh-CN" sz="2800" b="1" dirty="0">
                <a:solidFill>
                  <a:srgbClr val="800000"/>
                </a:solidFill>
                <a:latin typeface="楷体_GB2312" pitchFamily="49" charset="-122"/>
                <a:ea typeface="楷体_GB2312" pitchFamily="49" charset="-122"/>
              </a:rPr>
              <a:t>Zn</a:t>
            </a:r>
          </a:p>
        </p:txBody>
      </p:sp>
      <p:sp>
        <p:nvSpPr>
          <p:cNvPr id="14345" name="Text Box 9"/>
          <p:cNvSpPr txBox="1">
            <a:spLocks noChangeArrowheads="1"/>
          </p:cNvSpPr>
          <p:nvPr/>
        </p:nvSpPr>
        <p:spPr bwMode="auto">
          <a:xfrm>
            <a:off x="2783013" y="3058846"/>
            <a:ext cx="3117352"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bIns="0">
            <a:spAutoFit/>
          </a:bodyPr>
          <a:lstStyle/>
          <a:p>
            <a:pPr eaLnBrk="0" hangingPunct="0">
              <a:spcBef>
                <a:spcPct val="50000"/>
              </a:spcBef>
            </a:pPr>
            <a:r>
              <a:rPr lang="en-US" altLang="zh-CN" sz="2800" b="1">
                <a:solidFill>
                  <a:srgbClr val="800000"/>
                </a:solidFill>
                <a:latin typeface="Times New Roman" panose="02020603050405020304" pitchFamily="18" charset="0"/>
                <a:ea typeface="楷体_GB2312" pitchFamily="49" charset="-122"/>
              </a:rPr>
              <a:t>——</a:t>
            </a:r>
            <a:r>
              <a:rPr lang="en-US" altLang="zh-CN" sz="2800" b="1">
                <a:solidFill>
                  <a:srgbClr val="800000"/>
                </a:solidFill>
                <a:latin typeface="楷体_GB2312" pitchFamily="49" charset="-122"/>
                <a:ea typeface="楷体_GB2312" pitchFamily="49" charset="-122"/>
              </a:rPr>
              <a:t>MnO</a:t>
            </a:r>
            <a:r>
              <a:rPr lang="en-US" altLang="zh-CN" sz="2800" b="1" baseline="-25000">
                <a:solidFill>
                  <a:srgbClr val="800000"/>
                </a:solidFill>
                <a:latin typeface="楷体_GB2312" pitchFamily="49" charset="-122"/>
                <a:ea typeface="楷体_GB2312" pitchFamily="49" charset="-122"/>
              </a:rPr>
              <a:t>2</a:t>
            </a:r>
            <a:endParaRPr lang="en-US" altLang="zh-CN" sz="2800" b="1">
              <a:solidFill>
                <a:srgbClr val="800000"/>
              </a:solidFill>
              <a:latin typeface="楷体_GB2312" pitchFamily="49" charset="-122"/>
              <a:ea typeface="楷体_GB2312" pitchFamily="49" charset="-122"/>
            </a:endParaRPr>
          </a:p>
        </p:txBody>
      </p:sp>
      <p:sp>
        <p:nvSpPr>
          <p:cNvPr id="14346" name="Rectangle 10"/>
          <p:cNvSpPr>
            <a:spLocks noChangeArrowheads="1"/>
          </p:cNvSpPr>
          <p:nvPr/>
        </p:nvSpPr>
        <p:spPr bwMode="auto">
          <a:xfrm>
            <a:off x="4257578" y="2179856"/>
            <a:ext cx="654746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400" b="1">
                <a:latin typeface="Times New Roman" panose="02020603050405020304" pitchFamily="18" charset="0"/>
              </a:rPr>
              <a:t>Zn - 2e</a:t>
            </a:r>
            <a:r>
              <a:rPr lang="en-US" altLang="zh-CN" sz="2400" b="1" baseline="30000">
                <a:latin typeface="Times New Roman" panose="02020603050405020304" pitchFamily="18" charset="0"/>
              </a:rPr>
              <a:t>- </a:t>
            </a:r>
            <a:r>
              <a:rPr lang="en-US" altLang="zh-CN" sz="2400" b="1">
                <a:latin typeface="Times New Roman" panose="02020603050405020304" pitchFamily="18" charset="0"/>
              </a:rPr>
              <a:t>+ 2OH</a:t>
            </a:r>
            <a:r>
              <a:rPr lang="en-US" altLang="zh-CN" sz="2400" b="1" baseline="30000">
                <a:latin typeface="Times New Roman" panose="02020603050405020304" pitchFamily="18" charset="0"/>
              </a:rPr>
              <a:t>- </a:t>
            </a:r>
            <a:r>
              <a:rPr lang="en-US" altLang="zh-CN" sz="2400" b="1">
                <a:latin typeface="Times New Roman" panose="02020603050405020304" pitchFamily="18" charset="0"/>
              </a:rPr>
              <a:t>= Zn(OH)</a:t>
            </a:r>
            <a:r>
              <a:rPr lang="en-US" altLang="zh-CN" sz="2400" b="1" baseline="-25000">
                <a:latin typeface="Times New Roman" panose="02020603050405020304" pitchFamily="18" charset="0"/>
              </a:rPr>
              <a:t>2</a:t>
            </a:r>
          </a:p>
        </p:txBody>
      </p:sp>
      <p:sp>
        <p:nvSpPr>
          <p:cNvPr id="14347" name="Rectangle 11"/>
          <p:cNvSpPr>
            <a:spLocks noChangeArrowheads="1"/>
          </p:cNvSpPr>
          <p:nvPr/>
        </p:nvSpPr>
        <p:spPr bwMode="auto">
          <a:xfrm>
            <a:off x="4432656" y="3028068"/>
            <a:ext cx="71283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400" b="1" dirty="0">
                <a:latin typeface="Times New Roman" panose="02020603050405020304" pitchFamily="18" charset="0"/>
              </a:rPr>
              <a:t>2MnO</a:t>
            </a:r>
            <a:r>
              <a:rPr lang="en-US" altLang="zh-CN" sz="2400" b="1" baseline="-25000" dirty="0">
                <a:latin typeface="Times New Roman" panose="02020603050405020304" pitchFamily="18" charset="0"/>
              </a:rPr>
              <a:t>2</a:t>
            </a:r>
            <a:r>
              <a:rPr lang="en-US" altLang="zh-CN" sz="2400" b="1" dirty="0">
                <a:latin typeface="Times New Roman" panose="02020603050405020304" pitchFamily="18" charset="0"/>
              </a:rPr>
              <a:t>+2H</a:t>
            </a:r>
            <a:r>
              <a:rPr lang="en-US" altLang="zh-CN" sz="2400" b="1" baseline="-25000" dirty="0">
                <a:latin typeface="Times New Roman" panose="02020603050405020304" pitchFamily="18" charset="0"/>
              </a:rPr>
              <a:t>2</a:t>
            </a:r>
            <a:r>
              <a:rPr lang="en-US" altLang="zh-CN" sz="2400" b="1" dirty="0">
                <a:latin typeface="Times New Roman" panose="02020603050405020304" pitchFamily="18" charset="0"/>
              </a:rPr>
              <a:t>O+2e</a:t>
            </a:r>
            <a:r>
              <a:rPr lang="en-US" altLang="zh-CN" sz="2400" b="1" baseline="30000" dirty="0">
                <a:latin typeface="Times New Roman" panose="02020603050405020304" pitchFamily="18" charset="0"/>
              </a:rPr>
              <a:t>-</a:t>
            </a:r>
            <a:r>
              <a:rPr lang="en-US" altLang="zh-CN" sz="2400" b="1" dirty="0">
                <a:latin typeface="Times New Roman" panose="02020603050405020304" pitchFamily="18" charset="0"/>
              </a:rPr>
              <a:t>=2MnOOH+2OH</a:t>
            </a:r>
            <a:r>
              <a:rPr lang="en-US" altLang="zh-CN" sz="2400" b="1" baseline="30000" dirty="0">
                <a:latin typeface="Times New Roman" panose="02020603050405020304" pitchFamily="18" charset="0"/>
              </a:rPr>
              <a:t>-</a:t>
            </a:r>
            <a:r>
              <a:rPr lang="en-US" altLang="zh-CN" sz="2400" b="1" dirty="0">
                <a:latin typeface="Times New Roman" panose="02020603050405020304" pitchFamily="18" charset="0"/>
              </a:rPr>
              <a:t>		</a:t>
            </a:r>
          </a:p>
        </p:txBody>
      </p:sp>
      <p:sp>
        <p:nvSpPr>
          <p:cNvPr id="14348" name="Rectangle 12"/>
          <p:cNvSpPr>
            <a:spLocks noChangeArrowheads="1"/>
          </p:cNvSpPr>
          <p:nvPr/>
        </p:nvSpPr>
        <p:spPr bwMode="auto">
          <a:xfrm>
            <a:off x="3432175" y="1412876"/>
            <a:ext cx="639280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400" b="1">
                <a:latin typeface="Times New Roman" panose="02020603050405020304" pitchFamily="18" charset="0"/>
              </a:rPr>
              <a:t>Zn+2MnO</a:t>
            </a:r>
            <a:r>
              <a:rPr lang="en-US" altLang="zh-CN" sz="2400" b="1" baseline="-25000">
                <a:latin typeface="Times New Roman" panose="02020603050405020304" pitchFamily="18" charset="0"/>
              </a:rPr>
              <a:t>2</a:t>
            </a:r>
            <a:r>
              <a:rPr lang="en-US" altLang="zh-CN" sz="2400" b="1">
                <a:latin typeface="Times New Roman" panose="02020603050405020304" pitchFamily="18" charset="0"/>
              </a:rPr>
              <a:t>+2H</a:t>
            </a:r>
            <a:r>
              <a:rPr lang="en-US" altLang="zh-CN" sz="2400" b="1" baseline="-25000">
                <a:latin typeface="Times New Roman" panose="02020603050405020304" pitchFamily="18" charset="0"/>
              </a:rPr>
              <a:t>2</a:t>
            </a:r>
            <a:r>
              <a:rPr lang="en-US" altLang="zh-CN" sz="2400" b="1">
                <a:latin typeface="Times New Roman" panose="02020603050405020304" pitchFamily="18" charset="0"/>
              </a:rPr>
              <a:t>O=2MnOOH+Zn(OH)</a:t>
            </a:r>
            <a:r>
              <a:rPr lang="en-US" altLang="zh-CN" sz="2400" b="1" baseline="-25000">
                <a:latin typeface="Times New Roman" panose="02020603050405020304" pitchFamily="18" charset="0"/>
              </a:rPr>
              <a:t>2</a:t>
            </a:r>
            <a:endParaRPr lang="en-US" altLang="zh-CN" sz="2400" b="1">
              <a:latin typeface="Times New Roman" panose="02020603050405020304" pitchFamily="18" charset="0"/>
            </a:endParaRPr>
          </a:p>
        </p:txBody>
      </p:sp>
      <p:sp>
        <p:nvSpPr>
          <p:cNvPr id="14350" name="Text Box 14"/>
          <p:cNvSpPr txBox="1">
            <a:spLocks noChangeArrowheads="1"/>
          </p:cNvSpPr>
          <p:nvPr/>
        </p:nvSpPr>
        <p:spPr bwMode="auto">
          <a:xfrm>
            <a:off x="1524001" y="1"/>
            <a:ext cx="345417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3600" b="1" dirty="0">
                <a:solidFill>
                  <a:srgbClr val="FF0066"/>
                </a:solidFill>
              </a:rPr>
              <a:t>一、  一次电池</a:t>
            </a:r>
          </a:p>
        </p:txBody>
      </p:sp>
      <p:sp>
        <p:nvSpPr>
          <p:cNvPr id="15" name="Rectangle 6"/>
          <p:cNvSpPr>
            <a:spLocks noChangeArrowheads="1"/>
          </p:cNvSpPr>
          <p:nvPr/>
        </p:nvSpPr>
        <p:spPr bwMode="auto">
          <a:xfrm>
            <a:off x="1703512" y="3922445"/>
            <a:ext cx="84597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spcBef>
                <a:spcPct val="20000"/>
              </a:spcBef>
              <a:defRPr sz="3200">
                <a:solidFill>
                  <a:schemeClr val="tx1"/>
                </a:solidFill>
                <a:latin typeface="Arial" panose="020B0604020202020204" pitchFamily="34" charset="0"/>
                <a:ea typeface="宋体" panose="02010600030101010101" pitchFamily="2" charset="-122"/>
              </a:defRPr>
            </a:lvl1pPr>
            <a:lvl2pPr algn="ctr">
              <a:spcBef>
                <a:spcPct val="20000"/>
              </a:spcBef>
              <a:defRPr sz="2800">
                <a:solidFill>
                  <a:schemeClr val="tx1"/>
                </a:solidFill>
                <a:latin typeface="Arial" panose="020B0604020202020204" pitchFamily="34" charset="0"/>
                <a:ea typeface="宋体" panose="02010600030101010101" pitchFamily="2" charset="-122"/>
              </a:defRPr>
            </a:lvl2pPr>
            <a:lvl3pPr algn="ctr">
              <a:spcBef>
                <a:spcPct val="20000"/>
              </a:spcBef>
              <a:defRPr sz="2400">
                <a:solidFill>
                  <a:schemeClr val="tx1"/>
                </a:solidFill>
                <a:latin typeface="Arial" panose="020B0604020202020204" pitchFamily="34" charset="0"/>
                <a:ea typeface="宋体" panose="02010600030101010101" pitchFamily="2" charset="-122"/>
              </a:defRPr>
            </a:lvl3pPr>
            <a:lvl4pPr algn="ctr">
              <a:spcBef>
                <a:spcPct val="20000"/>
              </a:spcBef>
              <a:defRPr sz="2000">
                <a:solidFill>
                  <a:schemeClr val="tx1"/>
                </a:solidFill>
                <a:latin typeface="Arial" panose="020B0604020202020204" pitchFamily="34" charset="0"/>
                <a:ea typeface="宋体" panose="02010600030101010101" pitchFamily="2" charset="-122"/>
              </a:defRPr>
            </a:lvl4pPr>
            <a:lvl5pPr algn="ctr">
              <a:spcBef>
                <a:spcPct val="20000"/>
              </a:spcBef>
              <a:defRPr sz="2000">
                <a:solidFill>
                  <a:schemeClr val="tx1"/>
                </a:solidFill>
                <a:latin typeface="Arial" panose="020B0604020202020204" pitchFamily="34" charset="0"/>
                <a:ea typeface="宋体" panose="02010600030101010101" pitchFamily="2" charset="-122"/>
              </a:defRPr>
            </a:lvl5pPr>
            <a:lvl6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6pPr>
            <a:lvl7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7pPr>
            <a:lvl8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8pPr>
            <a:lvl9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9pPr>
          </a:lstStyle>
          <a:p>
            <a:pPr algn="l"/>
            <a:r>
              <a:rPr lang="en-US" altLang="zh-CN" b="1" dirty="0"/>
              <a:t> Ag</a:t>
            </a:r>
            <a:r>
              <a:rPr lang="en-US" altLang="zh-CN" b="1" baseline="-25000" dirty="0"/>
              <a:t>2</a:t>
            </a:r>
            <a:r>
              <a:rPr lang="en-US" altLang="zh-CN" b="1" dirty="0"/>
              <a:t>O</a:t>
            </a:r>
            <a:r>
              <a:rPr lang="zh-CN" altLang="en-US" b="1" dirty="0"/>
              <a:t>（</a:t>
            </a:r>
            <a:r>
              <a:rPr lang="en-US" altLang="zh-CN" b="1" dirty="0"/>
              <a:t>S</a:t>
            </a:r>
            <a:r>
              <a:rPr lang="zh-CN" altLang="en-US" b="1" dirty="0"/>
              <a:t>）</a:t>
            </a:r>
            <a:r>
              <a:rPr lang="en-US" altLang="zh-CN" b="1" dirty="0"/>
              <a:t>+Zn</a:t>
            </a:r>
            <a:r>
              <a:rPr lang="zh-CN" altLang="en-US" b="1" dirty="0"/>
              <a:t>（</a:t>
            </a:r>
            <a:r>
              <a:rPr lang="en-US" altLang="zh-CN" b="1" dirty="0"/>
              <a:t>S</a:t>
            </a:r>
            <a:r>
              <a:rPr lang="zh-CN" altLang="en-US" b="1" dirty="0"/>
              <a:t>）</a:t>
            </a:r>
            <a:r>
              <a:rPr lang="en-US" altLang="zh-CN" b="1" dirty="0"/>
              <a:t>=2Ag</a:t>
            </a:r>
            <a:r>
              <a:rPr lang="zh-CN" altLang="en-US" b="1" dirty="0"/>
              <a:t>（</a:t>
            </a:r>
            <a:r>
              <a:rPr lang="en-US" altLang="zh-CN" b="1" dirty="0"/>
              <a:t>s</a:t>
            </a:r>
            <a:r>
              <a:rPr lang="zh-CN" altLang="en-US" b="1" dirty="0"/>
              <a:t>）</a:t>
            </a:r>
            <a:r>
              <a:rPr lang="en-US" altLang="zh-CN" b="1" dirty="0"/>
              <a:t>+</a:t>
            </a:r>
            <a:r>
              <a:rPr lang="en-US" altLang="zh-CN" b="1" dirty="0" err="1"/>
              <a:t>ZnO</a:t>
            </a:r>
            <a:r>
              <a:rPr lang="zh-CN" altLang="en-US" b="1" dirty="0"/>
              <a:t>（</a:t>
            </a:r>
            <a:r>
              <a:rPr lang="en-US" altLang="zh-CN" b="1" dirty="0"/>
              <a:t>S</a:t>
            </a:r>
            <a:r>
              <a:rPr lang="zh-CN" altLang="en-US" b="1" dirty="0"/>
              <a:t>）</a:t>
            </a:r>
          </a:p>
        </p:txBody>
      </p:sp>
      <p:sp>
        <p:nvSpPr>
          <p:cNvPr id="16" name="WordArt 10"/>
          <p:cNvSpPr>
            <a:spLocks noChangeArrowheads="1" noChangeShapeType="1" noTextEdit="1"/>
          </p:cNvSpPr>
          <p:nvPr/>
        </p:nvSpPr>
        <p:spPr bwMode="auto">
          <a:xfrm>
            <a:off x="6985693" y="4504535"/>
            <a:ext cx="3274146" cy="47629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600" kern="10" dirty="0">
                <a:ln w="9525">
                  <a:solidFill>
                    <a:srgbClr val="000000"/>
                  </a:solidFill>
                  <a:round/>
                  <a:headEnd/>
                  <a:tailEnd/>
                </a:ln>
                <a:solidFill>
                  <a:srgbClr val="FFFFFF"/>
                </a:solidFill>
                <a:latin typeface="宋体" panose="02010600030101010101" pitchFamily="2" charset="-122"/>
              </a:rPr>
              <a:t>KOH</a:t>
            </a:r>
            <a:r>
              <a:rPr lang="zh-CN" altLang="en-US" sz="3600" kern="10" dirty="0">
                <a:ln w="9525">
                  <a:solidFill>
                    <a:srgbClr val="000000"/>
                  </a:solidFill>
                  <a:round/>
                  <a:headEnd/>
                  <a:tailEnd/>
                </a:ln>
                <a:solidFill>
                  <a:srgbClr val="FFFFFF"/>
                </a:solidFill>
                <a:latin typeface="宋体" panose="02010600030101010101" pitchFamily="2" charset="-122"/>
              </a:rPr>
              <a:t>（</a:t>
            </a:r>
            <a:r>
              <a:rPr lang="en-US" altLang="zh-CN" sz="3600" kern="10" dirty="0" err="1">
                <a:ln w="9525">
                  <a:solidFill>
                    <a:srgbClr val="000000"/>
                  </a:solidFill>
                  <a:round/>
                  <a:headEnd/>
                  <a:tailEnd/>
                </a:ln>
                <a:solidFill>
                  <a:srgbClr val="FFFFFF"/>
                </a:solidFill>
                <a:latin typeface="宋体" panose="02010600030101010101" pitchFamily="2" charset="-122"/>
              </a:rPr>
              <a:t>aq</a:t>
            </a:r>
            <a:r>
              <a:rPr lang="en-US" altLang="zh-CN" sz="3600" kern="10" dirty="0">
                <a:ln w="9525">
                  <a:solidFill>
                    <a:srgbClr val="000000"/>
                  </a:solidFill>
                  <a:round/>
                  <a:headEnd/>
                  <a:tailEnd/>
                </a:ln>
                <a:solidFill>
                  <a:srgbClr val="FFFFFF"/>
                </a:solidFill>
                <a:latin typeface="宋体" panose="02010600030101010101" pitchFamily="2" charset="-122"/>
              </a:rPr>
              <a:t>)</a:t>
            </a:r>
            <a:r>
              <a:rPr lang="zh-CN" altLang="en-US" sz="3600" kern="10" dirty="0">
                <a:ln w="9525">
                  <a:solidFill>
                    <a:srgbClr val="000000"/>
                  </a:solidFill>
                  <a:round/>
                  <a:headEnd/>
                  <a:tailEnd/>
                </a:ln>
                <a:solidFill>
                  <a:srgbClr val="FFFFFF"/>
                </a:solidFill>
                <a:latin typeface="宋体" panose="02010600030101010101" pitchFamily="2" charset="-122"/>
              </a:rPr>
              <a:t>电解质溶液</a:t>
            </a:r>
          </a:p>
        </p:txBody>
      </p:sp>
      <p:sp>
        <p:nvSpPr>
          <p:cNvPr id="17" name="矩形 16"/>
          <p:cNvSpPr/>
          <p:nvPr/>
        </p:nvSpPr>
        <p:spPr>
          <a:xfrm>
            <a:off x="1703513" y="5008984"/>
            <a:ext cx="4322017" cy="523220"/>
          </a:xfrm>
          <a:prstGeom prst="rect">
            <a:avLst/>
          </a:prstGeom>
        </p:spPr>
        <p:txBody>
          <a:bodyPr wrap="none">
            <a:spAutoFit/>
          </a:bodyPr>
          <a:lstStyle/>
          <a:p>
            <a:pPr algn="just"/>
            <a:r>
              <a:rPr lang="zh-CN" altLang="zh-CN" sz="2800" kern="100" dirty="0">
                <a:latin typeface="Verdana" panose="020B0604030504040204" pitchFamily="34" charset="0"/>
                <a:cs typeface="Times New Roman" panose="02020603050405020304" pitchFamily="18" charset="0"/>
              </a:rPr>
              <a:t>负极</a:t>
            </a:r>
            <a:r>
              <a:rPr lang="zh-CN" altLang="zh-CN" sz="2800" kern="100" dirty="0">
                <a:latin typeface="Calibri" panose="020F0502020204030204" pitchFamily="34" charset="0"/>
                <a:ea typeface="Verdana" panose="020B0604030504040204" pitchFamily="34" charset="0"/>
                <a:cs typeface="Times New Roman" panose="02020603050405020304" pitchFamily="18" charset="0"/>
              </a:rPr>
              <a:t> </a:t>
            </a:r>
            <a:r>
              <a:rPr lang="en-US" altLang="zh-CN" sz="2800" kern="100" dirty="0">
                <a:latin typeface="Calibri" panose="020F0502020204030204" pitchFamily="34" charset="0"/>
                <a:ea typeface="Verdana" panose="020B0604030504040204" pitchFamily="34" charset="0"/>
                <a:cs typeface="Times New Roman" panose="02020603050405020304" pitchFamily="18" charset="0"/>
              </a:rPr>
              <a:t>Zn-2e</a:t>
            </a:r>
            <a:r>
              <a:rPr lang="en-US" altLang="zh-CN" sz="2800" kern="100" baseline="30000" dirty="0">
                <a:latin typeface="Calibri" panose="020F0502020204030204" pitchFamily="34" charset="0"/>
                <a:ea typeface="Verdana" panose="020B0604030504040204" pitchFamily="34" charset="0"/>
                <a:cs typeface="Times New Roman" panose="02020603050405020304" pitchFamily="18" charset="0"/>
              </a:rPr>
              <a:t>-</a:t>
            </a:r>
            <a:r>
              <a:rPr lang="en-US" altLang="zh-CN" sz="2800" kern="100" dirty="0">
                <a:latin typeface="Calibri" panose="020F0502020204030204" pitchFamily="34" charset="0"/>
                <a:ea typeface="Verdana" panose="020B0604030504040204" pitchFamily="34" charset="0"/>
                <a:cs typeface="Times New Roman" panose="02020603050405020304" pitchFamily="18" charset="0"/>
              </a:rPr>
              <a:t>+2OH</a:t>
            </a:r>
            <a:r>
              <a:rPr lang="en-US" altLang="zh-CN" sz="2800" kern="100" baseline="30000" dirty="0">
                <a:latin typeface="Calibri" panose="020F0502020204030204" pitchFamily="34" charset="0"/>
                <a:ea typeface="Verdana" panose="020B0604030504040204" pitchFamily="34" charset="0"/>
                <a:cs typeface="Times New Roman" panose="02020603050405020304" pitchFamily="18" charset="0"/>
              </a:rPr>
              <a:t>-</a:t>
            </a:r>
            <a:r>
              <a:rPr lang="en-US" altLang="zh-CN" sz="2800" kern="100" dirty="0">
                <a:latin typeface="Calibri" panose="020F0502020204030204" pitchFamily="34" charset="0"/>
                <a:ea typeface="Verdana" panose="020B0604030504040204" pitchFamily="34" charset="0"/>
                <a:cs typeface="Times New Roman" panose="02020603050405020304" pitchFamily="18" charset="0"/>
              </a:rPr>
              <a:t>=ZnO+H</a:t>
            </a:r>
            <a:r>
              <a:rPr lang="en-US" altLang="zh-CN" sz="2800" kern="100" baseline="-25000" dirty="0">
                <a:latin typeface="Calibri" panose="020F0502020204030204" pitchFamily="34" charset="0"/>
                <a:ea typeface="Verdana" panose="020B0604030504040204" pitchFamily="34" charset="0"/>
                <a:cs typeface="Times New Roman" panose="02020603050405020304" pitchFamily="18" charset="0"/>
              </a:rPr>
              <a:t>2</a:t>
            </a:r>
            <a:r>
              <a:rPr lang="en-US" altLang="zh-CN" sz="2800" kern="100" dirty="0">
                <a:latin typeface="Calibri" panose="020F0502020204030204" pitchFamily="34" charset="0"/>
                <a:ea typeface="Verdana" panose="020B0604030504040204" pitchFamily="34" charset="0"/>
                <a:cs typeface="Times New Roman" panose="02020603050405020304" pitchFamily="18" charset="0"/>
              </a:rPr>
              <a:t>O</a:t>
            </a:r>
            <a:endParaRPr lang="zh-CN" altLang="zh-CN" sz="2800" kern="100" dirty="0">
              <a:latin typeface="Calibri" panose="020F0502020204030204" pitchFamily="34" charset="0"/>
              <a:cs typeface="Times New Roman" panose="02020603050405020304" pitchFamily="18" charset="0"/>
            </a:endParaRPr>
          </a:p>
        </p:txBody>
      </p:sp>
      <p:sp>
        <p:nvSpPr>
          <p:cNvPr id="18" name="矩形 17"/>
          <p:cNvSpPr/>
          <p:nvPr/>
        </p:nvSpPr>
        <p:spPr>
          <a:xfrm>
            <a:off x="1703512" y="5584851"/>
            <a:ext cx="4679486" cy="523220"/>
          </a:xfrm>
          <a:prstGeom prst="rect">
            <a:avLst/>
          </a:prstGeom>
        </p:spPr>
        <p:txBody>
          <a:bodyPr wrap="none">
            <a:spAutoFit/>
          </a:bodyPr>
          <a:lstStyle/>
          <a:p>
            <a:pPr algn="just"/>
            <a:r>
              <a:rPr lang="zh-CN" altLang="zh-CN" sz="2800" kern="100" dirty="0">
                <a:latin typeface="Verdana" panose="020B0604030504040204" pitchFamily="34" charset="0"/>
                <a:cs typeface="Times New Roman" panose="02020603050405020304" pitchFamily="18" charset="0"/>
              </a:rPr>
              <a:t>正极</a:t>
            </a:r>
            <a:r>
              <a:rPr lang="zh-CN" altLang="zh-CN" sz="2800" kern="100" dirty="0">
                <a:latin typeface="Calibri" panose="020F0502020204030204" pitchFamily="34" charset="0"/>
                <a:ea typeface="Verdana" panose="020B0604030504040204" pitchFamily="34" charset="0"/>
                <a:cs typeface="Times New Roman" panose="02020603050405020304" pitchFamily="18" charset="0"/>
              </a:rPr>
              <a:t> </a:t>
            </a:r>
            <a:r>
              <a:rPr lang="en-US" altLang="zh-CN" sz="2800" kern="100" dirty="0">
                <a:latin typeface="Calibri" panose="020F0502020204030204" pitchFamily="34" charset="0"/>
                <a:ea typeface="Verdana" panose="020B0604030504040204" pitchFamily="34" charset="0"/>
                <a:cs typeface="Times New Roman" panose="02020603050405020304" pitchFamily="18" charset="0"/>
              </a:rPr>
              <a:t>Ag</a:t>
            </a:r>
            <a:r>
              <a:rPr lang="en-US" altLang="zh-CN" sz="2800" kern="100" baseline="-25000" dirty="0">
                <a:latin typeface="Calibri" panose="020F0502020204030204" pitchFamily="34" charset="0"/>
                <a:ea typeface="Verdana" panose="020B0604030504040204" pitchFamily="34" charset="0"/>
                <a:cs typeface="Times New Roman" panose="02020603050405020304" pitchFamily="18" charset="0"/>
              </a:rPr>
              <a:t>2</a:t>
            </a:r>
            <a:r>
              <a:rPr lang="en-US" altLang="zh-CN" sz="2800" kern="100" dirty="0">
                <a:latin typeface="Calibri" panose="020F0502020204030204" pitchFamily="34" charset="0"/>
                <a:ea typeface="Verdana" panose="020B0604030504040204" pitchFamily="34" charset="0"/>
                <a:cs typeface="Times New Roman" panose="02020603050405020304" pitchFamily="18" charset="0"/>
              </a:rPr>
              <a:t>O+2e</a:t>
            </a:r>
            <a:r>
              <a:rPr lang="en-US" altLang="zh-CN" sz="2800" kern="100" baseline="30000" dirty="0">
                <a:latin typeface="Calibri" panose="020F0502020204030204" pitchFamily="34" charset="0"/>
                <a:ea typeface="Verdana" panose="020B0604030504040204" pitchFamily="34" charset="0"/>
                <a:cs typeface="Times New Roman" panose="02020603050405020304" pitchFamily="18" charset="0"/>
              </a:rPr>
              <a:t>-</a:t>
            </a:r>
            <a:r>
              <a:rPr lang="en-US" altLang="zh-CN" sz="2800" kern="100" dirty="0">
                <a:latin typeface="Calibri" panose="020F0502020204030204" pitchFamily="34" charset="0"/>
                <a:ea typeface="Verdana" panose="020B0604030504040204" pitchFamily="34" charset="0"/>
                <a:cs typeface="Times New Roman" panose="02020603050405020304" pitchFamily="18" charset="0"/>
              </a:rPr>
              <a:t>+H</a:t>
            </a:r>
            <a:r>
              <a:rPr lang="en-US" altLang="zh-CN" sz="2800" kern="100" baseline="-25000" dirty="0">
                <a:latin typeface="Calibri" panose="020F0502020204030204" pitchFamily="34" charset="0"/>
                <a:ea typeface="Verdana" panose="020B0604030504040204" pitchFamily="34" charset="0"/>
                <a:cs typeface="Times New Roman" panose="02020603050405020304" pitchFamily="18" charset="0"/>
              </a:rPr>
              <a:t>2</a:t>
            </a:r>
            <a:r>
              <a:rPr lang="en-US" altLang="zh-CN" sz="2800" kern="100" dirty="0">
                <a:latin typeface="Calibri" panose="020F0502020204030204" pitchFamily="34" charset="0"/>
                <a:ea typeface="Verdana" panose="020B0604030504040204" pitchFamily="34" charset="0"/>
                <a:cs typeface="Times New Roman" panose="02020603050405020304" pitchFamily="18" charset="0"/>
              </a:rPr>
              <a:t>0=2Ag+2OH</a:t>
            </a:r>
            <a:r>
              <a:rPr lang="en-US" altLang="zh-CN" sz="2800" kern="100" baseline="30000" dirty="0">
                <a:latin typeface="Calibri" panose="020F0502020204030204" pitchFamily="34" charset="0"/>
                <a:cs typeface="Times New Roman" panose="02020603050405020304" pitchFamily="18" charset="0"/>
              </a:rPr>
              <a:t>-</a:t>
            </a:r>
            <a:endParaRPr lang="zh-CN" altLang="zh-CN" sz="2800"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42716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additive="base">
                                        <p:cTn id="7" dur="500" fill="hold"/>
                                        <p:tgtEl>
                                          <p:spTgt spid="14338"/>
                                        </p:tgtEl>
                                        <p:attrNameLst>
                                          <p:attrName>ppt_x</p:attrName>
                                        </p:attrNameLst>
                                      </p:cBhvr>
                                      <p:tavLst>
                                        <p:tav tm="0">
                                          <p:val>
                                            <p:strVal val="#ppt_x"/>
                                          </p:val>
                                        </p:tav>
                                        <p:tav tm="100000">
                                          <p:val>
                                            <p:strVal val="#ppt_x"/>
                                          </p:val>
                                        </p:tav>
                                      </p:tavLst>
                                    </p:anim>
                                    <p:anim calcmode="lin" valueType="num">
                                      <p:cBhvr additive="base">
                                        <p:cTn id="8" dur="500" fill="hold"/>
                                        <p:tgtEl>
                                          <p:spTgt spid="143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348"/>
                                        </p:tgtEl>
                                        <p:attrNameLst>
                                          <p:attrName>style.visibility</p:attrName>
                                        </p:attrNameLst>
                                      </p:cBhvr>
                                      <p:to>
                                        <p:strVal val="visible"/>
                                      </p:to>
                                    </p:set>
                                    <p:anim calcmode="lin" valueType="num">
                                      <p:cBhvr additive="base">
                                        <p:cTn id="11" dur="500" fill="hold"/>
                                        <p:tgtEl>
                                          <p:spTgt spid="14348"/>
                                        </p:tgtEl>
                                        <p:attrNameLst>
                                          <p:attrName>ppt_x</p:attrName>
                                        </p:attrNameLst>
                                      </p:cBhvr>
                                      <p:tavLst>
                                        <p:tav tm="0">
                                          <p:val>
                                            <p:strVal val="#ppt_x"/>
                                          </p:val>
                                        </p:tav>
                                        <p:tav tm="100000">
                                          <p:val>
                                            <p:strVal val="#ppt_x"/>
                                          </p:val>
                                        </p:tav>
                                      </p:tavLst>
                                    </p:anim>
                                    <p:anim calcmode="lin" valueType="num">
                                      <p:cBhvr additive="base">
                                        <p:cTn id="12" dur="500" fill="hold"/>
                                        <p:tgtEl>
                                          <p:spTgt spid="1434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341"/>
                                        </p:tgtEl>
                                        <p:attrNameLst>
                                          <p:attrName>style.visibility</p:attrName>
                                        </p:attrNameLst>
                                      </p:cBhvr>
                                      <p:to>
                                        <p:strVal val="visible"/>
                                      </p:to>
                                    </p:set>
                                    <p:anim calcmode="lin" valueType="num">
                                      <p:cBhvr additive="base">
                                        <p:cTn id="15" dur="500" fill="hold"/>
                                        <p:tgtEl>
                                          <p:spTgt spid="14341"/>
                                        </p:tgtEl>
                                        <p:attrNameLst>
                                          <p:attrName>ppt_x</p:attrName>
                                        </p:attrNameLst>
                                      </p:cBhvr>
                                      <p:tavLst>
                                        <p:tav tm="0">
                                          <p:val>
                                            <p:strVal val="#ppt_x"/>
                                          </p:val>
                                        </p:tav>
                                        <p:tav tm="100000">
                                          <p:val>
                                            <p:strVal val="#ppt_x"/>
                                          </p:val>
                                        </p:tav>
                                      </p:tavLst>
                                    </p:anim>
                                    <p:anim calcmode="lin" valueType="num">
                                      <p:cBhvr additive="base">
                                        <p:cTn id="16" dur="500" fill="hold"/>
                                        <p:tgtEl>
                                          <p:spTgt spid="143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343"/>
                                        </p:tgtEl>
                                        <p:attrNameLst>
                                          <p:attrName>style.visibility</p:attrName>
                                        </p:attrNameLst>
                                      </p:cBhvr>
                                      <p:to>
                                        <p:strVal val="visible"/>
                                      </p:to>
                                    </p:set>
                                    <p:anim calcmode="lin" valueType="num">
                                      <p:cBhvr additive="base">
                                        <p:cTn id="27" dur="500" fill="hold"/>
                                        <p:tgtEl>
                                          <p:spTgt spid="14343"/>
                                        </p:tgtEl>
                                        <p:attrNameLst>
                                          <p:attrName>ppt_x</p:attrName>
                                        </p:attrNameLst>
                                      </p:cBhvr>
                                      <p:tavLst>
                                        <p:tav tm="0">
                                          <p:val>
                                            <p:strVal val="#ppt_x"/>
                                          </p:val>
                                        </p:tav>
                                        <p:tav tm="100000">
                                          <p:val>
                                            <p:strVal val="#ppt_x"/>
                                          </p:val>
                                        </p:tav>
                                      </p:tavLst>
                                    </p:anim>
                                    <p:anim calcmode="lin" valueType="num">
                                      <p:cBhvr additive="base">
                                        <p:cTn id="28" dur="500" fill="hold"/>
                                        <p:tgtEl>
                                          <p:spTgt spid="1434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4342"/>
                                        </p:tgtEl>
                                        <p:attrNameLst>
                                          <p:attrName>style.visibility</p:attrName>
                                        </p:attrNameLst>
                                      </p:cBhvr>
                                      <p:to>
                                        <p:strVal val="visible"/>
                                      </p:to>
                                    </p:set>
                                    <p:anim calcmode="lin" valueType="num">
                                      <p:cBhvr additive="base">
                                        <p:cTn id="31" dur="500" fill="hold"/>
                                        <p:tgtEl>
                                          <p:spTgt spid="14342"/>
                                        </p:tgtEl>
                                        <p:attrNameLst>
                                          <p:attrName>ppt_x</p:attrName>
                                        </p:attrNameLst>
                                      </p:cBhvr>
                                      <p:tavLst>
                                        <p:tav tm="0">
                                          <p:val>
                                            <p:strVal val="#ppt_x"/>
                                          </p:val>
                                        </p:tav>
                                        <p:tav tm="100000">
                                          <p:val>
                                            <p:strVal val="#ppt_x"/>
                                          </p:val>
                                        </p:tav>
                                      </p:tavLst>
                                    </p:anim>
                                    <p:anim calcmode="lin" valueType="num">
                                      <p:cBhvr additive="base">
                                        <p:cTn id="32"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339"/>
                                        </p:tgtEl>
                                        <p:attrNameLst>
                                          <p:attrName>style.visibility</p:attrName>
                                        </p:attrNameLst>
                                      </p:cBhvr>
                                      <p:to>
                                        <p:strVal val="visible"/>
                                      </p:to>
                                    </p:set>
                                    <p:anim calcmode="lin" valueType="num">
                                      <p:cBhvr additive="base">
                                        <p:cTn id="37" dur="500" fill="hold"/>
                                        <p:tgtEl>
                                          <p:spTgt spid="14339"/>
                                        </p:tgtEl>
                                        <p:attrNameLst>
                                          <p:attrName>ppt_x</p:attrName>
                                        </p:attrNameLst>
                                      </p:cBhvr>
                                      <p:tavLst>
                                        <p:tav tm="0">
                                          <p:val>
                                            <p:strVal val="#ppt_x"/>
                                          </p:val>
                                        </p:tav>
                                        <p:tav tm="100000">
                                          <p:val>
                                            <p:strVal val="#ppt_x"/>
                                          </p:val>
                                        </p:tav>
                                      </p:tavLst>
                                    </p:anim>
                                    <p:anim calcmode="lin" valueType="num">
                                      <p:cBhvr additive="base">
                                        <p:cTn id="38" dur="500" fill="hold"/>
                                        <p:tgtEl>
                                          <p:spTgt spid="1433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4340"/>
                                        </p:tgtEl>
                                        <p:attrNameLst>
                                          <p:attrName>style.visibility</p:attrName>
                                        </p:attrNameLst>
                                      </p:cBhvr>
                                      <p:to>
                                        <p:strVal val="visible"/>
                                      </p:to>
                                    </p:set>
                                    <p:anim calcmode="lin" valueType="num">
                                      <p:cBhvr additive="base">
                                        <p:cTn id="41" dur="500" fill="hold"/>
                                        <p:tgtEl>
                                          <p:spTgt spid="14340"/>
                                        </p:tgtEl>
                                        <p:attrNameLst>
                                          <p:attrName>ppt_x</p:attrName>
                                        </p:attrNameLst>
                                      </p:cBhvr>
                                      <p:tavLst>
                                        <p:tav tm="0">
                                          <p:val>
                                            <p:strVal val="#ppt_x"/>
                                          </p:val>
                                        </p:tav>
                                        <p:tav tm="100000">
                                          <p:val>
                                            <p:strVal val="#ppt_x"/>
                                          </p:val>
                                        </p:tav>
                                      </p:tavLst>
                                    </p:anim>
                                    <p:anim calcmode="lin" valueType="num">
                                      <p:cBhvr additive="base">
                                        <p:cTn id="42" dur="500" fill="hold"/>
                                        <p:tgtEl>
                                          <p:spTgt spid="1434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344"/>
                                        </p:tgtEl>
                                        <p:attrNameLst>
                                          <p:attrName>style.visibility</p:attrName>
                                        </p:attrNameLst>
                                      </p:cBhvr>
                                      <p:to>
                                        <p:strVal val="visible"/>
                                      </p:to>
                                    </p:set>
                                    <p:anim calcmode="lin" valueType="num">
                                      <p:cBhvr additive="base">
                                        <p:cTn id="45" dur="500" fill="hold"/>
                                        <p:tgtEl>
                                          <p:spTgt spid="14344"/>
                                        </p:tgtEl>
                                        <p:attrNameLst>
                                          <p:attrName>ppt_x</p:attrName>
                                        </p:attrNameLst>
                                      </p:cBhvr>
                                      <p:tavLst>
                                        <p:tav tm="0">
                                          <p:val>
                                            <p:strVal val="#ppt_x"/>
                                          </p:val>
                                        </p:tav>
                                        <p:tav tm="100000">
                                          <p:val>
                                            <p:strVal val="#ppt_x"/>
                                          </p:val>
                                        </p:tav>
                                      </p:tavLst>
                                    </p:anim>
                                    <p:anim calcmode="lin" valueType="num">
                                      <p:cBhvr additive="base">
                                        <p:cTn id="46" dur="500" fill="hold"/>
                                        <p:tgtEl>
                                          <p:spTgt spid="14344"/>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345"/>
                                        </p:tgtEl>
                                        <p:attrNameLst>
                                          <p:attrName>style.visibility</p:attrName>
                                        </p:attrNameLst>
                                      </p:cBhvr>
                                      <p:to>
                                        <p:strVal val="visible"/>
                                      </p:to>
                                    </p:set>
                                    <p:anim calcmode="lin" valueType="num">
                                      <p:cBhvr additive="base">
                                        <p:cTn id="49" dur="500" fill="hold"/>
                                        <p:tgtEl>
                                          <p:spTgt spid="14345"/>
                                        </p:tgtEl>
                                        <p:attrNameLst>
                                          <p:attrName>ppt_x</p:attrName>
                                        </p:attrNameLst>
                                      </p:cBhvr>
                                      <p:tavLst>
                                        <p:tav tm="0">
                                          <p:val>
                                            <p:strVal val="#ppt_x"/>
                                          </p:val>
                                        </p:tav>
                                        <p:tav tm="100000">
                                          <p:val>
                                            <p:strVal val="#ppt_x"/>
                                          </p:val>
                                        </p:tav>
                                      </p:tavLst>
                                    </p:anim>
                                    <p:anim calcmode="lin" valueType="num">
                                      <p:cBhvr additive="base">
                                        <p:cTn id="50" dur="500" fill="hold"/>
                                        <p:tgtEl>
                                          <p:spTgt spid="1434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346"/>
                                        </p:tgtEl>
                                        <p:attrNameLst>
                                          <p:attrName>style.visibility</p:attrName>
                                        </p:attrNameLst>
                                      </p:cBhvr>
                                      <p:to>
                                        <p:strVal val="visible"/>
                                      </p:to>
                                    </p:set>
                                    <p:anim calcmode="lin" valueType="num">
                                      <p:cBhvr additive="base">
                                        <p:cTn id="53" dur="500" fill="hold"/>
                                        <p:tgtEl>
                                          <p:spTgt spid="14346"/>
                                        </p:tgtEl>
                                        <p:attrNameLst>
                                          <p:attrName>ppt_x</p:attrName>
                                        </p:attrNameLst>
                                      </p:cBhvr>
                                      <p:tavLst>
                                        <p:tav tm="0">
                                          <p:val>
                                            <p:strVal val="#ppt_x"/>
                                          </p:val>
                                        </p:tav>
                                        <p:tav tm="100000">
                                          <p:val>
                                            <p:strVal val="#ppt_x"/>
                                          </p:val>
                                        </p:tav>
                                      </p:tavLst>
                                    </p:anim>
                                    <p:anim calcmode="lin" valueType="num">
                                      <p:cBhvr additive="base">
                                        <p:cTn id="54" dur="500" fill="hold"/>
                                        <p:tgtEl>
                                          <p:spTgt spid="1434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4347"/>
                                        </p:tgtEl>
                                        <p:attrNameLst>
                                          <p:attrName>style.visibility</p:attrName>
                                        </p:attrNameLst>
                                      </p:cBhvr>
                                      <p:to>
                                        <p:strVal val="visible"/>
                                      </p:to>
                                    </p:set>
                                    <p:anim calcmode="lin" valueType="num">
                                      <p:cBhvr additive="base">
                                        <p:cTn id="57" dur="500" fill="hold"/>
                                        <p:tgtEl>
                                          <p:spTgt spid="14347"/>
                                        </p:tgtEl>
                                        <p:attrNameLst>
                                          <p:attrName>ppt_x</p:attrName>
                                        </p:attrNameLst>
                                      </p:cBhvr>
                                      <p:tavLst>
                                        <p:tav tm="0">
                                          <p:val>
                                            <p:strVal val="#ppt_x"/>
                                          </p:val>
                                        </p:tav>
                                        <p:tav tm="100000">
                                          <p:val>
                                            <p:strVal val="#ppt_x"/>
                                          </p:val>
                                        </p:tav>
                                      </p:tavLst>
                                    </p:anim>
                                    <p:anim calcmode="lin" valueType="num">
                                      <p:cBhvr additive="base">
                                        <p:cTn id="58" dur="500" fill="hold"/>
                                        <p:tgtEl>
                                          <p:spTgt spid="14347"/>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ppt_x"/>
                                          </p:val>
                                        </p:tav>
                                        <p:tav tm="100000">
                                          <p:val>
                                            <p:strVal val="#ppt_x"/>
                                          </p:val>
                                        </p:tav>
                                      </p:tavLst>
                                    </p:anim>
                                    <p:anim calcmode="lin" valueType="num">
                                      <p:cBhvr additive="base">
                                        <p:cTn id="64" dur="5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P spid="14340" grpId="0"/>
      <p:bldP spid="14341" grpId="0"/>
      <p:bldP spid="14342" grpId="0"/>
      <p:bldP spid="14343" grpId="0"/>
      <p:bldP spid="14344" grpId="0"/>
      <p:bldP spid="14345" grpId="0"/>
      <p:bldP spid="14346" grpId="0"/>
      <p:bldP spid="14347" grpId="0"/>
      <p:bldP spid="14348" grpId="0"/>
      <p:bldP spid="15" grpId="0"/>
      <p:bldP spid="16" grpId="0"/>
      <p:bldP spid="17"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1752600" y="685800"/>
            <a:ext cx="40386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spcBef>
                <a:spcPct val="20000"/>
              </a:spcBef>
              <a:defRPr sz="3200">
                <a:solidFill>
                  <a:schemeClr val="tx1"/>
                </a:solidFill>
                <a:latin typeface="Arial" panose="020B0604020202020204" pitchFamily="34" charset="0"/>
                <a:ea typeface="宋体" panose="02010600030101010101" pitchFamily="2" charset="-122"/>
              </a:defRPr>
            </a:lvl1pPr>
            <a:lvl2pPr algn="ctr">
              <a:spcBef>
                <a:spcPct val="20000"/>
              </a:spcBef>
              <a:defRPr sz="2800">
                <a:solidFill>
                  <a:schemeClr val="tx1"/>
                </a:solidFill>
                <a:latin typeface="Arial" panose="020B0604020202020204" pitchFamily="34" charset="0"/>
                <a:ea typeface="宋体" panose="02010600030101010101" pitchFamily="2" charset="-122"/>
              </a:defRPr>
            </a:lvl2pPr>
            <a:lvl3pPr algn="ctr">
              <a:spcBef>
                <a:spcPct val="20000"/>
              </a:spcBef>
              <a:defRPr sz="2400">
                <a:solidFill>
                  <a:schemeClr val="tx1"/>
                </a:solidFill>
                <a:latin typeface="Arial" panose="020B0604020202020204" pitchFamily="34" charset="0"/>
                <a:ea typeface="宋体" panose="02010600030101010101" pitchFamily="2" charset="-122"/>
              </a:defRPr>
            </a:lvl3pPr>
            <a:lvl4pPr algn="ctr">
              <a:spcBef>
                <a:spcPct val="20000"/>
              </a:spcBef>
              <a:defRPr sz="2000">
                <a:solidFill>
                  <a:schemeClr val="tx1"/>
                </a:solidFill>
                <a:latin typeface="Arial" panose="020B0604020202020204" pitchFamily="34" charset="0"/>
                <a:ea typeface="宋体" panose="02010600030101010101" pitchFamily="2" charset="-122"/>
              </a:defRPr>
            </a:lvl4pPr>
            <a:lvl5pPr algn="ctr">
              <a:spcBef>
                <a:spcPct val="20000"/>
              </a:spcBef>
              <a:defRPr sz="2000">
                <a:solidFill>
                  <a:schemeClr val="tx1"/>
                </a:solidFill>
                <a:latin typeface="Arial" panose="020B0604020202020204" pitchFamily="34" charset="0"/>
                <a:ea typeface="宋体" panose="02010600030101010101" pitchFamily="2" charset="-122"/>
              </a:defRPr>
            </a:lvl5pPr>
            <a:lvl6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6pPr>
            <a:lvl7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7pPr>
            <a:lvl8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8pPr>
            <a:lvl9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9pPr>
          </a:lstStyle>
          <a:p>
            <a:pPr algn="l"/>
            <a:r>
              <a:rPr lang="zh-CN" altLang="en-US" sz="3600" b="1">
                <a:solidFill>
                  <a:srgbClr val="D60093"/>
                </a:solidFill>
                <a:latin typeface="黑体" panose="02010609060101010101" pitchFamily="49" charset="-122"/>
                <a:ea typeface="黑体" panose="02010609060101010101" pitchFamily="49" charset="-122"/>
              </a:rPr>
              <a:t>锂电池</a:t>
            </a:r>
          </a:p>
        </p:txBody>
      </p:sp>
      <p:sp>
        <p:nvSpPr>
          <p:cNvPr id="17415" name="Rectangle 7">
            <a:hlinkClick r:id="rId2" action="ppaction://hlinksldjump"/>
          </p:cNvPr>
          <p:cNvSpPr>
            <a:spLocks noChangeArrowheads="1"/>
          </p:cNvSpPr>
          <p:nvPr/>
        </p:nvSpPr>
        <p:spPr bwMode="auto">
          <a:xfrm>
            <a:off x="1905000" y="1371600"/>
            <a:ext cx="8458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spcBef>
                <a:spcPct val="20000"/>
              </a:spcBef>
              <a:defRPr sz="3200">
                <a:solidFill>
                  <a:schemeClr val="tx1"/>
                </a:solidFill>
                <a:latin typeface="Arial" panose="020B0604020202020204" pitchFamily="34" charset="0"/>
                <a:ea typeface="宋体" panose="02010600030101010101" pitchFamily="2" charset="-122"/>
              </a:defRPr>
            </a:lvl1pPr>
            <a:lvl2pPr algn="ctr">
              <a:spcBef>
                <a:spcPct val="20000"/>
              </a:spcBef>
              <a:defRPr sz="2800">
                <a:solidFill>
                  <a:schemeClr val="tx1"/>
                </a:solidFill>
                <a:latin typeface="Arial" panose="020B0604020202020204" pitchFamily="34" charset="0"/>
                <a:ea typeface="宋体" panose="02010600030101010101" pitchFamily="2" charset="-122"/>
              </a:defRPr>
            </a:lvl2pPr>
            <a:lvl3pPr algn="ctr">
              <a:spcBef>
                <a:spcPct val="20000"/>
              </a:spcBef>
              <a:defRPr sz="2400">
                <a:solidFill>
                  <a:schemeClr val="tx1"/>
                </a:solidFill>
                <a:latin typeface="Arial" panose="020B0604020202020204" pitchFamily="34" charset="0"/>
                <a:ea typeface="宋体" panose="02010600030101010101" pitchFamily="2" charset="-122"/>
              </a:defRPr>
            </a:lvl3pPr>
            <a:lvl4pPr algn="ctr">
              <a:spcBef>
                <a:spcPct val="20000"/>
              </a:spcBef>
              <a:defRPr sz="2000">
                <a:solidFill>
                  <a:schemeClr val="tx1"/>
                </a:solidFill>
                <a:latin typeface="Arial" panose="020B0604020202020204" pitchFamily="34" charset="0"/>
                <a:ea typeface="宋体" panose="02010600030101010101" pitchFamily="2" charset="-122"/>
              </a:defRPr>
            </a:lvl4pPr>
            <a:lvl5pPr algn="ctr">
              <a:spcBef>
                <a:spcPct val="20000"/>
              </a:spcBef>
              <a:defRPr sz="2000">
                <a:solidFill>
                  <a:schemeClr val="tx1"/>
                </a:solidFill>
                <a:latin typeface="Arial" panose="020B0604020202020204" pitchFamily="34" charset="0"/>
                <a:ea typeface="宋体" panose="02010600030101010101" pitchFamily="2" charset="-122"/>
              </a:defRPr>
            </a:lvl5pPr>
            <a:lvl6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6pPr>
            <a:lvl7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7pPr>
            <a:lvl8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8pPr>
            <a:lvl9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9pPr>
          </a:lstStyle>
          <a:p>
            <a:pPr algn="l"/>
            <a:r>
              <a:rPr lang="zh-CN" altLang="en-US" sz="2400" b="1">
                <a:latin typeface="宋体" panose="02010600030101010101" pitchFamily="2" charset="-122"/>
              </a:rPr>
              <a:t>锂亚硫酰氯电池</a:t>
            </a:r>
            <a:r>
              <a:rPr lang="en-US" altLang="zh-CN" sz="2400" b="1">
                <a:latin typeface="宋体" panose="02010600030101010101" pitchFamily="2" charset="-122"/>
              </a:rPr>
              <a:t>(Li-SOCl</a:t>
            </a:r>
            <a:r>
              <a:rPr lang="en-US" altLang="zh-CN" sz="2400" b="1" baseline="-25000">
                <a:latin typeface="宋体" panose="02010600030101010101" pitchFamily="2" charset="-122"/>
              </a:rPr>
              <a:t>2</a:t>
            </a:r>
            <a:r>
              <a:rPr lang="en-US" altLang="zh-CN" sz="2400" b="1">
                <a:latin typeface="宋体" panose="02010600030101010101" pitchFamily="2" charset="-122"/>
              </a:rPr>
              <a:t>)</a:t>
            </a:r>
            <a:r>
              <a:rPr lang="zh-CN" altLang="en-US" sz="2400" b="1">
                <a:latin typeface="宋体" panose="02010600030101010101" pitchFamily="2" charset="-122"/>
              </a:rPr>
              <a:t>：</a:t>
            </a:r>
            <a:r>
              <a:rPr lang="en-US" altLang="zh-CN" sz="2400" b="1">
                <a:latin typeface="宋体" panose="02010600030101010101" pitchFamily="2" charset="-122"/>
              </a:rPr>
              <a:t>8Li+3SOCl</a:t>
            </a:r>
            <a:r>
              <a:rPr lang="en-US" altLang="zh-CN" sz="2400" b="1" baseline="-25000">
                <a:latin typeface="宋体" panose="02010600030101010101" pitchFamily="2" charset="-122"/>
              </a:rPr>
              <a:t>2</a:t>
            </a:r>
            <a:r>
              <a:rPr lang="en-US" altLang="zh-CN" sz="2400" b="1">
                <a:latin typeface="宋体" panose="02010600030101010101" pitchFamily="2" charset="-122"/>
              </a:rPr>
              <a:t>=6LiCl+Li</a:t>
            </a:r>
            <a:r>
              <a:rPr lang="en-US" altLang="zh-CN" sz="2400" b="1" baseline="-25000">
                <a:latin typeface="宋体" panose="02010600030101010101" pitchFamily="2" charset="-122"/>
              </a:rPr>
              <a:t>2</a:t>
            </a:r>
            <a:r>
              <a:rPr lang="en-US" altLang="zh-CN" sz="2400" b="1">
                <a:latin typeface="宋体" panose="02010600030101010101" pitchFamily="2" charset="-122"/>
              </a:rPr>
              <a:t>SO</a:t>
            </a:r>
            <a:r>
              <a:rPr lang="en-US" altLang="zh-CN" sz="2400" b="1" baseline="-25000">
                <a:latin typeface="宋体" panose="02010600030101010101" pitchFamily="2" charset="-122"/>
              </a:rPr>
              <a:t>3</a:t>
            </a:r>
            <a:r>
              <a:rPr lang="en-US" altLang="zh-CN" sz="2400" b="1">
                <a:latin typeface="宋体" panose="02010600030101010101" pitchFamily="2" charset="-122"/>
              </a:rPr>
              <a:t>+2S</a:t>
            </a:r>
          </a:p>
          <a:p>
            <a:pPr algn="l"/>
            <a:r>
              <a:rPr lang="zh-CN" altLang="en-US" sz="2400" b="1">
                <a:latin typeface="宋体" panose="02010600030101010101" pitchFamily="2" charset="-122"/>
              </a:rPr>
              <a:t>负极：</a:t>
            </a:r>
            <a:r>
              <a:rPr lang="zh-CN" altLang="en-US" sz="2400" b="1" u="sng">
                <a:latin typeface="宋体" panose="02010600030101010101" pitchFamily="2" charset="-122"/>
              </a:rPr>
              <a:t>             </a:t>
            </a:r>
            <a:r>
              <a:rPr lang="zh-CN" altLang="en-US" sz="2400" b="1">
                <a:latin typeface="宋体" panose="02010600030101010101" pitchFamily="2" charset="-122"/>
              </a:rPr>
              <a:t>；正极：</a:t>
            </a:r>
            <a:r>
              <a:rPr lang="zh-CN" altLang="en-US" sz="2400" b="1" u="sng">
                <a:latin typeface="宋体" panose="02010600030101010101" pitchFamily="2" charset="-122"/>
              </a:rPr>
              <a:t>                       </a:t>
            </a:r>
            <a:r>
              <a:rPr lang="zh-CN" altLang="en-US" sz="2400" b="1">
                <a:latin typeface="宋体" panose="02010600030101010101" pitchFamily="2" charset="-122"/>
              </a:rPr>
              <a:t>。</a:t>
            </a:r>
          </a:p>
        </p:txBody>
      </p:sp>
      <p:pic>
        <p:nvPicPr>
          <p:cNvPr id="17416" name="Picture 8" descr="里电池"/>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1" y="2286001"/>
            <a:ext cx="3548063"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9" descr="心脏起搏器"/>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2286000"/>
            <a:ext cx="4032250"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Rectangle 10">
            <a:hlinkClick r:id="rId2" action="ppaction://hlinksldjump"/>
          </p:cNvPr>
          <p:cNvSpPr>
            <a:spLocks noChangeArrowheads="1"/>
          </p:cNvSpPr>
          <p:nvPr/>
        </p:nvSpPr>
        <p:spPr bwMode="auto">
          <a:xfrm>
            <a:off x="2057400" y="5410200"/>
            <a:ext cx="8458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spcBef>
                <a:spcPct val="20000"/>
              </a:spcBef>
              <a:defRPr sz="3200">
                <a:solidFill>
                  <a:schemeClr val="tx1"/>
                </a:solidFill>
                <a:latin typeface="Arial" panose="020B0604020202020204" pitchFamily="34" charset="0"/>
                <a:ea typeface="宋体" panose="02010600030101010101" pitchFamily="2" charset="-122"/>
              </a:defRPr>
            </a:lvl1pPr>
            <a:lvl2pPr algn="ctr">
              <a:spcBef>
                <a:spcPct val="20000"/>
              </a:spcBef>
              <a:defRPr sz="2800">
                <a:solidFill>
                  <a:schemeClr val="tx1"/>
                </a:solidFill>
                <a:latin typeface="Arial" panose="020B0604020202020204" pitchFamily="34" charset="0"/>
                <a:ea typeface="宋体" panose="02010600030101010101" pitchFamily="2" charset="-122"/>
              </a:defRPr>
            </a:lvl2pPr>
            <a:lvl3pPr algn="ctr">
              <a:spcBef>
                <a:spcPct val="20000"/>
              </a:spcBef>
              <a:defRPr sz="2400">
                <a:solidFill>
                  <a:schemeClr val="tx1"/>
                </a:solidFill>
                <a:latin typeface="Arial" panose="020B0604020202020204" pitchFamily="34" charset="0"/>
                <a:ea typeface="宋体" panose="02010600030101010101" pitchFamily="2" charset="-122"/>
              </a:defRPr>
            </a:lvl3pPr>
            <a:lvl4pPr algn="ctr">
              <a:spcBef>
                <a:spcPct val="20000"/>
              </a:spcBef>
              <a:defRPr sz="2000">
                <a:solidFill>
                  <a:schemeClr val="tx1"/>
                </a:solidFill>
                <a:latin typeface="Arial" panose="020B0604020202020204" pitchFamily="34" charset="0"/>
                <a:ea typeface="宋体" panose="02010600030101010101" pitchFamily="2" charset="-122"/>
              </a:defRPr>
            </a:lvl4pPr>
            <a:lvl5pPr algn="ctr">
              <a:spcBef>
                <a:spcPct val="20000"/>
              </a:spcBef>
              <a:defRPr sz="2000">
                <a:solidFill>
                  <a:schemeClr val="tx1"/>
                </a:solidFill>
                <a:latin typeface="Arial" panose="020B0604020202020204" pitchFamily="34" charset="0"/>
                <a:ea typeface="宋体" panose="02010600030101010101" pitchFamily="2" charset="-122"/>
              </a:defRPr>
            </a:lvl5pPr>
            <a:lvl6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6pPr>
            <a:lvl7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7pPr>
            <a:lvl8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8pPr>
            <a:lvl9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9pPr>
          </a:lstStyle>
          <a:p>
            <a:r>
              <a:rPr lang="zh-CN" altLang="en-US" sz="2400" b="1">
                <a:latin typeface="宋体" panose="02010600030101010101" pitchFamily="2" charset="-122"/>
              </a:rPr>
              <a:t>用途：质轻、高能</a:t>
            </a:r>
            <a:r>
              <a:rPr lang="en-US" altLang="zh-CN" sz="2400" b="1">
                <a:latin typeface="宋体" panose="02010600030101010101" pitchFamily="2" charset="-122"/>
              </a:rPr>
              <a:t>(</a:t>
            </a:r>
            <a:r>
              <a:rPr lang="zh-CN" altLang="en-US" sz="2400" b="1">
                <a:latin typeface="宋体" panose="02010600030101010101" pitchFamily="2" charset="-122"/>
              </a:rPr>
              <a:t>比能量高</a:t>
            </a:r>
            <a:r>
              <a:rPr lang="en-US" altLang="zh-CN" sz="2400" b="1">
                <a:latin typeface="宋体" panose="02010600030101010101" pitchFamily="2" charset="-122"/>
              </a:rPr>
              <a:t>)</a:t>
            </a:r>
            <a:r>
              <a:rPr lang="zh-CN" altLang="en-US" sz="2400" b="1">
                <a:latin typeface="宋体" panose="02010600030101010101" pitchFamily="2" charset="-122"/>
              </a:rPr>
              <a:t>、高工作效率、高稳定电压、工作温度宽、高使用寿命，广泛应用于军事和航空领域。</a:t>
            </a:r>
          </a:p>
        </p:txBody>
      </p:sp>
      <p:sp>
        <p:nvSpPr>
          <p:cNvPr id="17419" name="Rectangle 11">
            <a:hlinkClick r:id="rId2" action="ppaction://hlinksldjump"/>
          </p:cNvPr>
          <p:cNvSpPr>
            <a:spLocks noChangeArrowheads="1"/>
          </p:cNvSpPr>
          <p:nvPr/>
        </p:nvSpPr>
        <p:spPr bwMode="auto">
          <a:xfrm>
            <a:off x="2895600" y="1752600"/>
            <a:ext cx="2057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spcBef>
                <a:spcPct val="20000"/>
              </a:spcBef>
              <a:defRPr sz="3200">
                <a:solidFill>
                  <a:schemeClr val="tx1"/>
                </a:solidFill>
                <a:latin typeface="Arial" panose="020B0604020202020204" pitchFamily="34" charset="0"/>
                <a:ea typeface="宋体" panose="02010600030101010101" pitchFamily="2" charset="-122"/>
              </a:defRPr>
            </a:lvl1pPr>
            <a:lvl2pPr algn="ctr">
              <a:spcBef>
                <a:spcPct val="20000"/>
              </a:spcBef>
              <a:defRPr sz="2800">
                <a:solidFill>
                  <a:schemeClr val="tx1"/>
                </a:solidFill>
                <a:latin typeface="Arial" panose="020B0604020202020204" pitchFamily="34" charset="0"/>
                <a:ea typeface="宋体" panose="02010600030101010101" pitchFamily="2" charset="-122"/>
              </a:defRPr>
            </a:lvl2pPr>
            <a:lvl3pPr algn="ctr">
              <a:spcBef>
                <a:spcPct val="20000"/>
              </a:spcBef>
              <a:defRPr sz="2400">
                <a:solidFill>
                  <a:schemeClr val="tx1"/>
                </a:solidFill>
                <a:latin typeface="Arial" panose="020B0604020202020204" pitchFamily="34" charset="0"/>
                <a:ea typeface="宋体" panose="02010600030101010101" pitchFamily="2" charset="-122"/>
              </a:defRPr>
            </a:lvl3pPr>
            <a:lvl4pPr algn="ctr">
              <a:spcBef>
                <a:spcPct val="20000"/>
              </a:spcBef>
              <a:defRPr sz="2000">
                <a:solidFill>
                  <a:schemeClr val="tx1"/>
                </a:solidFill>
                <a:latin typeface="Arial" panose="020B0604020202020204" pitchFamily="34" charset="0"/>
                <a:ea typeface="宋体" panose="02010600030101010101" pitchFamily="2" charset="-122"/>
              </a:defRPr>
            </a:lvl4pPr>
            <a:lvl5pPr algn="ctr">
              <a:spcBef>
                <a:spcPct val="20000"/>
              </a:spcBef>
              <a:defRPr sz="2000">
                <a:solidFill>
                  <a:schemeClr val="tx1"/>
                </a:solidFill>
                <a:latin typeface="Arial" panose="020B0604020202020204" pitchFamily="34" charset="0"/>
                <a:ea typeface="宋体" panose="02010600030101010101" pitchFamily="2" charset="-122"/>
              </a:defRPr>
            </a:lvl5pPr>
            <a:lvl6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6pPr>
            <a:lvl7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7pPr>
            <a:lvl8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8pPr>
            <a:lvl9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9pPr>
          </a:lstStyle>
          <a:p>
            <a:pPr algn="l"/>
            <a:r>
              <a:rPr lang="en-US" altLang="zh-CN" sz="2400" b="1">
                <a:solidFill>
                  <a:srgbClr val="FF0000"/>
                </a:solidFill>
                <a:latin typeface="宋体" panose="02010600030101010101" pitchFamily="2" charset="-122"/>
              </a:rPr>
              <a:t>8Li-8e</a:t>
            </a:r>
            <a:r>
              <a:rPr lang="en-US" altLang="zh-CN" sz="2400" b="1" baseline="30000">
                <a:solidFill>
                  <a:srgbClr val="FF0000"/>
                </a:solidFill>
                <a:latin typeface="宋体" panose="02010600030101010101" pitchFamily="2" charset="-122"/>
              </a:rPr>
              <a:t>-</a:t>
            </a:r>
            <a:r>
              <a:rPr lang="en-US" altLang="zh-CN" sz="2400" b="1">
                <a:solidFill>
                  <a:srgbClr val="FF0000"/>
                </a:solidFill>
                <a:latin typeface="宋体" panose="02010600030101010101" pitchFamily="2" charset="-122"/>
              </a:rPr>
              <a:t>=8Li</a:t>
            </a:r>
            <a:r>
              <a:rPr lang="en-US" altLang="zh-CN" sz="2400" b="1" baseline="30000">
                <a:solidFill>
                  <a:srgbClr val="FF0000"/>
                </a:solidFill>
                <a:latin typeface="宋体" panose="02010600030101010101" pitchFamily="2" charset="-122"/>
              </a:rPr>
              <a:t>+</a:t>
            </a:r>
            <a:endParaRPr lang="en-US" altLang="zh-CN" sz="2400" b="1">
              <a:solidFill>
                <a:srgbClr val="FF0000"/>
              </a:solidFill>
              <a:latin typeface="宋体" panose="02010600030101010101" pitchFamily="2" charset="-122"/>
            </a:endParaRPr>
          </a:p>
        </p:txBody>
      </p:sp>
      <p:sp>
        <p:nvSpPr>
          <p:cNvPr id="17420" name="Rectangle 12">
            <a:hlinkClick r:id="rId2" action="ppaction://hlinksldjump"/>
          </p:cNvPr>
          <p:cNvSpPr>
            <a:spLocks noChangeArrowheads="1"/>
          </p:cNvSpPr>
          <p:nvPr/>
        </p:nvSpPr>
        <p:spPr bwMode="auto">
          <a:xfrm>
            <a:off x="6248400" y="1752600"/>
            <a:ext cx="3810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spcBef>
                <a:spcPct val="20000"/>
              </a:spcBef>
              <a:defRPr sz="3200">
                <a:solidFill>
                  <a:schemeClr val="tx1"/>
                </a:solidFill>
                <a:latin typeface="Arial" panose="020B0604020202020204" pitchFamily="34" charset="0"/>
                <a:ea typeface="宋体" panose="02010600030101010101" pitchFamily="2" charset="-122"/>
              </a:defRPr>
            </a:lvl1pPr>
            <a:lvl2pPr algn="ctr">
              <a:spcBef>
                <a:spcPct val="20000"/>
              </a:spcBef>
              <a:defRPr sz="2800">
                <a:solidFill>
                  <a:schemeClr val="tx1"/>
                </a:solidFill>
                <a:latin typeface="Arial" panose="020B0604020202020204" pitchFamily="34" charset="0"/>
                <a:ea typeface="宋体" panose="02010600030101010101" pitchFamily="2" charset="-122"/>
              </a:defRPr>
            </a:lvl2pPr>
            <a:lvl3pPr algn="ctr">
              <a:spcBef>
                <a:spcPct val="20000"/>
              </a:spcBef>
              <a:defRPr sz="2400">
                <a:solidFill>
                  <a:schemeClr val="tx1"/>
                </a:solidFill>
                <a:latin typeface="Arial" panose="020B0604020202020204" pitchFamily="34" charset="0"/>
                <a:ea typeface="宋体" panose="02010600030101010101" pitchFamily="2" charset="-122"/>
              </a:defRPr>
            </a:lvl3pPr>
            <a:lvl4pPr algn="ctr">
              <a:spcBef>
                <a:spcPct val="20000"/>
              </a:spcBef>
              <a:defRPr sz="2000">
                <a:solidFill>
                  <a:schemeClr val="tx1"/>
                </a:solidFill>
                <a:latin typeface="Arial" panose="020B0604020202020204" pitchFamily="34" charset="0"/>
                <a:ea typeface="宋体" panose="02010600030101010101" pitchFamily="2" charset="-122"/>
              </a:defRPr>
            </a:lvl4pPr>
            <a:lvl5pPr algn="ctr">
              <a:spcBef>
                <a:spcPct val="20000"/>
              </a:spcBef>
              <a:defRPr sz="2000">
                <a:solidFill>
                  <a:schemeClr val="tx1"/>
                </a:solidFill>
                <a:latin typeface="Arial" panose="020B0604020202020204" pitchFamily="34" charset="0"/>
                <a:ea typeface="宋体" panose="02010600030101010101" pitchFamily="2" charset="-122"/>
              </a:defRPr>
            </a:lvl5pPr>
            <a:lvl6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6pPr>
            <a:lvl7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7pPr>
            <a:lvl8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8pPr>
            <a:lvl9pPr algn="ctr" fontAlgn="base">
              <a:spcBef>
                <a:spcPct val="20000"/>
              </a:spcBef>
              <a:spcAft>
                <a:spcPct val="0"/>
              </a:spcAft>
              <a:defRPr sz="2000">
                <a:solidFill>
                  <a:schemeClr val="tx1"/>
                </a:solidFill>
                <a:latin typeface="Arial" panose="020B0604020202020204" pitchFamily="34" charset="0"/>
                <a:ea typeface="宋体" panose="02010600030101010101" pitchFamily="2" charset="-122"/>
              </a:defRPr>
            </a:lvl9pPr>
          </a:lstStyle>
          <a:p>
            <a:pPr algn="l"/>
            <a:r>
              <a:rPr lang="en-US" altLang="zh-CN" sz="2400" b="1">
                <a:solidFill>
                  <a:srgbClr val="FF0000"/>
                </a:solidFill>
                <a:latin typeface="宋体" panose="02010600030101010101" pitchFamily="2" charset="-122"/>
              </a:rPr>
              <a:t>3SOCl</a:t>
            </a:r>
            <a:r>
              <a:rPr lang="en-US" altLang="zh-CN" sz="2400" b="1" baseline="-25000">
                <a:solidFill>
                  <a:srgbClr val="FF0000"/>
                </a:solidFill>
                <a:latin typeface="宋体" panose="02010600030101010101" pitchFamily="2" charset="-122"/>
              </a:rPr>
              <a:t>2</a:t>
            </a:r>
            <a:r>
              <a:rPr lang="en-US" altLang="zh-CN" sz="2400" b="1">
                <a:solidFill>
                  <a:srgbClr val="FF0000"/>
                </a:solidFill>
                <a:latin typeface="宋体" panose="02010600030101010101" pitchFamily="2" charset="-122"/>
              </a:rPr>
              <a:t>+8e</a:t>
            </a:r>
            <a:r>
              <a:rPr lang="en-US" altLang="zh-CN" sz="2400" b="1" baseline="30000">
                <a:solidFill>
                  <a:srgbClr val="FF0000"/>
                </a:solidFill>
                <a:latin typeface="宋体" panose="02010600030101010101" pitchFamily="2" charset="-122"/>
              </a:rPr>
              <a:t>-</a:t>
            </a:r>
            <a:r>
              <a:rPr lang="en-US" altLang="zh-CN" sz="2400" b="1">
                <a:solidFill>
                  <a:srgbClr val="FF0000"/>
                </a:solidFill>
                <a:latin typeface="宋体" panose="02010600030101010101" pitchFamily="2" charset="-122"/>
              </a:rPr>
              <a:t>=6Cl</a:t>
            </a:r>
            <a:r>
              <a:rPr lang="en-US" altLang="zh-CN" sz="2400" b="1" baseline="30000">
                <a:solidFill>
                  <a:srgbClr val="FF0000"/>
                </a:solidFill>
                <a:latin typeface="宋体" panose="02010600030101010101" pitchFamily="2" charset="-122"/>
              </a:rPr>
              <a:t>-</a:t>
            </a:r>
            <a:r>
              <a:rPr lang="en-US" altLang="zh-CN" sz="2400" b="1">
                <a:solidFill>
                  <a:srgbClr val="FF0000"/>
                </a:solidFill>
                <a:latin typeface="宋体" panose="02010600030101010101" pitchFamily="2" charset="-122"/>
              </a:rPr>
              <a:t>+SO</a:t>
            </a:r>
            <a:r>
              <a:rPr lang="en-US" altLang="zh-CN" sz="2400" b="1" baseline="-25000">
                <a:solidFill>
                  <a:srgbClr val="FF0000"/>
                </a:solidFill>
                <a:latin typeface="宋体" panose="02010600030101010101" pitchFamily="2" charset="-122"/>
              </a:rPr>
              <a:t>3</a:t>
            </a:r>
            <a:r>
              <a:rPr lang="en-US" altLang="zh-CN" sz="2400" b="1" baseline="30000">
                <a:solidFill>
                  <a:srgbClr val="FF0000"/>
                </a:solidFill>
                <a:latin typeface="宋体" panose="02010600030101010101" pitchFamily="2" charset="-122"/>
              </a:rPr>
              <a:t>2-</a:t>
            </a:r>
            <a:r>
              <a:rPr lang="en-US" altLang="zh-CN" sz="2400" b="1">
                <a:solidFill>
                  <a:srgbClr val="FF0000"/>
                </a:solidFill>
                <a:latin typeface="宋体" panose="02010600030101010101" pitchFamily="2" charset="-122"/>
              </a:rPr>
              <a:t>+2S</a:t>
            </a:r>
          </a:p>
        </p:txBody>
      </p:sp>
      <p:sp>
        <p:nvSpPr>
          <p:cNvPr id="17421" name="WordArt 13"/>
          <p:cNvSpPr>
            <a:spLocks noChangeArrowheads="1" noChangeShapeType="1" noTextEdit="1"/>
          </p:cNvSpPr>
          <p:nvPr/>
        </p:nvSpPr>
        <p:spPr bwMode="auto">
          <a:xfrm>
            <a:off x="7391400" y="0"/>
            <a:ext cx="2971800" cy="9144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a:ln w="9525">
                  <a:solidFill>
                    <a:srgbClr val="000000"/>
                  </a:solidFill>
                  <a:round/>
                  <a:headEnd/>
                  <a:tailEnd/>
                </a:ln>
                <a:solidFill>
                  <a:srgbClr val="FFFFFF"/>
                </a:solidFill>
                <a:latin typeface="宋体" panose="02010600030101010101" pitchFamily="2" charset="-122"/>
              </a:rPr>
              <a:t>会判断 正负极</a:t>
            </a:r>
          </a:p>
        </p:txBody>
      </p:sp>
    </p:spTree>
    <p:extLst>
      <p:ext uri="{BB962C8B-B14F-4D97-AF65-F5344CB8AC3E}">
        <p14:creationId xmlns:p14="http://schemas.microsoft.com/office/powerpoint/2010/main" val="41083671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Effect transition="in" filter="wipe(left)">
                                      <p:cBhvr>
                                        <p:cTn id="7" dur="500"/>
                                        <p:tgtEl>
                                          <p:spTgt spid="1741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415">
                                            <p:txEl>
                                              <p:pRg st="0" end="0"/>
                                            </p:txEl>
                                          </p:spTgt>
                                        </p:tgtEl>
                                        <p:attrNameLst>
                                          <p:attrName>style.visibility</p:attrName>
                                        </p:attrNameLst>
                                      </p:cBhvr>
                                      <p:to>
                                        <p:strVal val="visible"/>
                                      </p:to>
                                    </p:set>
                                    <p:animEffect transition="in" filter="wipe(left)">
                                      <p:cBhvr>
                                        <p:cTn id="12" dur="500"/>
                                        <p:tgtEl>
                                          <p:spTgt spid="174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415">
                                            <p:txEl>
                                              <p:pRg st="1" end="1"/>
                                            </p:txEl>
                                          </p:spTgt>
                                        </p:tgtEl>
                                        <p:attrNameLst>
                                          <p:attrName>style.visibility</p:attrName>
                                        </p:attrNameLst>
                                      </p:cBhvr>
                                      <p:to>
                                        <p:strVal val="visible"/>
                                      </p:to>
                                    </p:set>
                                    <p:animEffect transition="in" filter="wipe(left)">
                                      <p:cBhvr>
                                        <p:cTn id="17" dur="500"/>
                                        <p:tgtEl>
                                          <p:spTgt spid="1741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7416"/>
                                        </p:tgtEl>
                                        <p:attrNameLst>
                                          <p:attrName>style.visibility</p:attrName>
                                        </p:attrNameLst>
                                      </p:cBhvr>
                                      <p:to>
                                        <p:strVal val="visible"/>
                                      </p:to>
                                    </p:set>
                                    <p:animEffect transition="in" filter="blinds(horizontal)">
                                      <p:cBhvr>
                                        <p:cTn id="22" dur="500"/>
                                        <p:tgtEl>
                                          <p:spTgt spid="17416"/>
                                        </p:tgtEl>
                                      </p:cBhvr>
                                    </p:animEffect>
                                  </p:childTnLst>
                                </p:cTn>
                              </p:par>
                              <p:par>
                                <p:cTn id="23" presetID="3" presetClass="entr" presetSubtype="10" fill="hold" nodeType="withEffect">
                                  <p:stCondLst>
                                    <p:cond delay="0"/>
                                  </p:stCondLst>
                                  <p:childTnLst>
                                    <p:set>
                                      <p:cBhvr>
                                        <p:cTn id="24" dur="1" fill="hold">
                                          <p:stCondLst>
                                            <p:cond delay="0"/>
                                          </p:stCondLst>
                                        </p:cTn>
                                        <p:tgtEl>
                                          <p:spTgt spid="17417"/>
                                        </p:tgtEl>
                                        <p:attrNameLst>
                                          <p:attrName>style.visibility</p:attrName>
                                        </p:attrNameLst>
                                      </p:cBhvr>
                                      <p:to>
                                        <p:strVal val="visible"/>
                                      </p:to>
                                    </p:set>
                                    <p:animEffect transition="in" filter="blinds(horizontal)">
                                      <p:cBhvr>
                                        <p:cTn id="25" dur="500"/>
                                        <p:tgtEl>
                                          <p:spTgt spid="1741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7418">
                                            <p:txEl>
                                              <p:pRg st="0" end="0"/>
                                            </p:txEl>
                                          </p:spTgt>
                                        </p:tgtEl>
                                        <p:attrNameLst>
                                          <p:attrName>style.visibility</p:attrName>
                                        </p:attrNameLst>
                                      </p:cBhvr>
                                      <p:to>
                                        <p:strVal val="visible"/>
                                      </p:to>
                                    </p:set>
                                    <p:animEffect transition="in" filter="wipe(left)">
                                      <p:cBhvr>
                                        <p:cTn id="30" dur="500"/>
                                        <p:tgtEl>
                                          <p:spTgt spid="17418">
                                            <p:txEl>
                                              <p:pRg st="0" end="0"/>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7419">
                                            <p:txEl>
                                              <p:pRg st="0" end="0"/>
                                            </p:txEl>
                                          </p:spTgt>
                                        </p:tgtEl>
                                        <p:attrNameLst>
                                          <p:attrName>style.visibility</p:attrName>
                                        </p:attrNameLst>
                                      </p:cBhvr>
                                      <p:to>
                                        <p:strVal val="visible"/>
                                      </p:to>
                                    </p:set>
                                    <p:animEffect transition="in" filter="wipe(left)">
                                      <p:cBhvr>
                                        <p:cTn id="35" dur="500"/>
                                        <p:tgtEl>
                                          <p:spTgt spid="17419">
                                            <p:txEl>
                                              <p:pRg st="0" end="0"/>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7420">
                                            <p:txEl>
                                              <p:pRg st="0" end="0"/>
                                            </p:txEl>
                                          </p:spTgt>
                                        </p:tgtEl>
                                        <p:attrNameLst>
                                          <p:attrName>style.visibility</p:attrName>
                                        </p:attrNameLst>
                                      </p:cBhvr>
                                      <p:to>
                                        <p:strVal val="visible"/>
                                      </p:to>
                                    </p:set>
                                    <p:animEffect transition="in" filter="wipe(left)">
                                      <p:cBhvr>
                                        <p:cTn id="40" dur="500"/>
                                        <p:tgtEl>
                                          <p:spTgt spid="174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autoUpdateAnimBg="0"/>
      <p:bldP spid="17415" grpId="0" build="p" autoUpdateAnimBg="0"/>
      <p:bldP spid="17418" grpId="0" build="p" autoUpdateAnimBg="0"/>
      <p:bldP spid="17419" grpId="0" build="p" autoUpdateAnimBg="0"/>
      <p:bldP spid="17420"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1736725"/>
            <a:ext cx="32766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 Box 3"/>
          <p:cNvSpPr txBox="1">
            <a:spLocks noChangeArrowheads="1"/>
          </p:cNvSpPr>
          <p:nvPr/>
        </p:nvSpPr>
        <p:spPr bwMode="auto">
          <a:xfrm>
            <a:off x="1676400" y="1203326"/>
            <a:ext cx="86868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000" b="1">
                <a:solidFill>
                  <a:srgbClr val="CC3300"/>
                </a:solidFill>
                <a:latin typeface="Times New Roman" panose="02020603050405020304" pitchFamily="18" charset="0"/>
              </a:rPr>
              <a:t>铅蓄电池、</a:t>
            </a:r>
            <a:r>
              <a:rPr lang="zh-CN" altLang="en-US" sz="3000" b="1">
                <a:latin typeface="Times New Roman" panose="02020603050405020304" pitchFamily="18" charset="0"/>
              </a:rPr>
              <a:t>镍镉电池、镍氢电池、锂离子电池</a:t>
            </a:r>
            <a:r>
              <a:rPr lang="en-US" altLang="zh-CN" sz="3000" b="1">
                <a:latin typeface="Times New Roman" panose="02020603050405020304" pitchFamily="18" charset="0"/>
              </a:rPr>
              <a:t>……</a:t>
            </a:r>
          </a:p>
        </p:txBody>
      </p:sp>
      <p:sp>
        <p:nvSpPr>
          <p:cNvPr id="18436" name="Text Box 4"/>
          <p:cNvSpPr txBox="1">
            <a:spLocks noChangeArrowheads="1"/>
          </p:cNvSpPr>
          <p:nvPr/>
        </p:nvSpPr>
        <p:spPr bwMode="auto">
          <a:xfrm>
            <a:off x="1700214" y="2270126"/>
            <a:ext cx="4700587"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 typeface="Wingdings" panose="05000000000000000000" pitchFamily="2" charset="2"/>
              <a:buNone/>
            </a:pPr>
            <a:r>
              <a:rPr lang="en-US" altLang="zh-CN" sz="3000" b="1">
                <a:solidFill>
                  <a:srgbClr val="CC3300"/>
                </a:solidFill>
                <a:latin typeface="Times New Roman" panose="02020603050405020304" pitchFamily="18" charset="0"/>
              </a:rPr>
              <a:t>1.</a:t>
            </a:r>
            <a:r>
              <a:rPr lang="zh-CN" altLang="en-US" sz="3000" b="1">
                <a:solidFill>
                  <a:srgbClr val="CC3300"/>
                </a:solidFill>
                <a:latin typeface="Times New Roman" panose="02020603050405020304" pitchFamily="18" charset="0"/>
              </a:rPr>
              <a:t>铅蓄电池</a:t>
            </a:r>
            <a:endParaRPr lang="zh-CN" altLang="en-US" sz="3000" b="1">
              <a:latin typeface="Times New Roman" panose="02020603050405020304" pitchFamily="18" charset="0"/>
            </a:endParaRPr>
          </a:p>
        </p:txBody>
      </p:sp>
      <p:sp>
        <p:nvSpPr>
          <p:cNvPr id="18437" name="Text Box 5"/>
          <p:cNvSpPr txBox="1">
            <a:spLocks noChangeArrowheads="1"/>
          </p:cNvSpPr>
          <p:nvPr/>
        </p:nvSpPr>
        <p:spPr bwMode="auto">
          <a:xfrm>
            <a:off x="1752600" y="3168651"/>
            <a:ext cx="43434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000" b="1">
                <a:solidFill>
                  <a:srgbClr val="003399"/>
                </a:solidFill>
                <a:latin typeface="Times New Roman" panose="02020603050405020304" pitchFamily="18" charset="0"/>
              </a:rPr>
              <a:t>1)</a:t>
            </a:r>
            <a:r>
              <a:rPr lang="zh-CN" altLang="en-US" sz="3000" b="1">
                <a:solidFill>
                  <a:srgbClr val="003399"/>
                </a:solidFill>
                <a:latin typeface="Times New Roman" panose="02020603050405020304" pitchFamily="18" charset="0"/>
              </a:rPr>
              <a:t>正负极材料</a:t>
            </a:r>
          </a:p>
        </p:txBody>
      </p:sp>
      <p:sp>
        <p:nvSpPr>
          <p:cNvPr id="18438" name="Text Box 6"/>
          <p:cNvSpPr txBox="1">
            <a:spLocks noChangeArrowheads="1"/>
          </p:cNvSpPr>
          <p:nvPr/>
        </p:nvSpPr>
        <p:spPr bwMode="auto">
          <a:xfrm>
            <a:off x="1752600" y="4129089"/>
            <a:ext cx="29718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000" b="1">
                <a:solidFill>
                  <a:srgbClr val="CC3300"/>
                </a:solidFill>
                <a:latin typeface="Times New Roman" panose="02020603050405020304" pitchFamily="18" charset="0"/>
              </a:rPr>
              <a:t>正极：</a:t>
            </a:r>
            <a:r>
              <a:rPr lang="en-US" altLang="zh-CN" sz="3000" b="1">
                <a:solidFill>
                  <a:srgbClr val="CC3300"/>
                </a:solidFill>
                <a:latin typeface="Times New Roman" panose="02020603050405020304" pitchFamily="18" charset="0"/>
              </a:rPr>
              <a:t>PbO</a:t>
            </a:r>
            <a:r>
              <a:rPr lang="en-US" altLang="zh-CN" sz="3000" b="1" baseline="-25000">
                <a:solidFill>
                  <a:srgbClr val="CC3300"/>
                </a:solidFill>
                <a:latin typeface="Times New Roman" panose="02020603050405020304" pitchFamily="18" charset="0"/>
              </a:rPr>
              <a:t>2</a:t>
            </a:r>
            <a:endParaRPr lang="en-US" altLang="zh-CN" sz="3000" b="1">
              <a:solidFill>
                <a:srgbClr val="CC3300"/>
              </a:solidFill>
              <a:latin typeface="Times New Roman" panose="02020603050405020304" pitchFamily="18" charset="0"/>
            </a:endParaRPr>
          </a:p>
        </p:txBody>
      </p:sp>
      <p:sp>
        <p:nvSpPr>
          <p:cNvPr id="18439" name="Text Box 7"/>
          <p:cNvSpPr txBox="1">
            <a:spLocks noChangeArrowheads="1"/>
          </p:cNvSpPr>
          <p:nvPr/>
        </p:nvSpPr>
        <p:spPr bwMode="auto">
          <a:xfrm>
            <a:off x="4511676" y="4129089"/>
            <a:ext cx="265112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000" b="1">
                <a:solidFill>
                  <a:srgbClr val="CC3300"/>
                </a:solidFill>
                <a:latin typeface="Times New Roman" panose="02020603050405020304" pitchFamily="18" charset="0"/>
              </a:rPr>
              <a:t>负极：</a:t>
            </a:r>
            <a:r>
              <a:rPr lang="en-US" altLang="zh-CN" sz="3000" b="1">
                <a:solidFill>
                  <a:srgbClr val="CC3300"/>
                </a:solidFill>
                <a:latin typeface="Times New Roman" panose="02020603050405020304" pitchFamily="18" charset="0"/>
              </a:rPr>
              <a:t>Pb</a:t>
            </a:r>
          </a:p>
        </p:txBody>
      </p:sp>
      <p:sp>
        <p:nvSpPr>
          <p:cNvPr id="18440" name="Text Box 8"/>
          <p:cNvSpPr txBox="1">
            <a:spLocks noChangeArrowheads="1"/>
          </p:cNvSpPr>
          <p:nvPr/>
        </p:nvSpPr>
        <p:spPr bwMode="auto">
          <a:xfrm>
            <a:off x="1752600" y="4768851"/>
            <a:ext cx="36576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000" b="1">
                <a:solidFill>
                  <a:srgbClr val="003399"/>
                </a:solidFill>
                <a:latin typeface="Times New Roman" panose="02020603050405020304" pitchFamily="18" charset="0"/>
              </a:rPr>
              <a:t>2)</a:t>
            </a:r>
            <a:r>
              <a:rPr lang="zh-CN" altLang="en-US" sz="3000" b="1">
                <a:solidFill>
                  <a:srgbClr val="003399"/>
                </a:solidFill>
                <a:latin typeface="Times New Roman" panose="02020603050405020304" pitchFamily="18" charset="0"/>
              </a:rPr>
              <a:t>工作机制</a:t>
            </a:r>
          </a:p>
        </p:txBody>
      </p:sp>
      <p:sp>
        <p:nvSpPr>
          <p:cNvPr id="18441" name="Text Box 9"/>
          <p:cNvSpPr txBox="1">
            <a:spLocks noChangeArrowheads="1"/>
          </p:cNvSpPr>
          <p:nvPr/>
        </p:nvSpPr>
        <p:spPr bwMode="auto">
          <a:xfrm>
            <a:off x="6705600" y="4129089"/>
            <a:ext cx="41148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000" b="1">
                <a:solidFill>
                  <a:srgbClr val="CC3300"/>
                </a:solidFill>
                <a:latin typeface="Times New Roman" panose="02020603050405020304" pitchFamily="18" charset="0"/>
              </a:rPr>
              <a:t>电解质：</a:t>
            </a:r>
            <a:r>
              <a:rPr lang="en-US" altLang="zh-CN" sz="3000" b="1">
                <a:solidFill>
                  <a:srgbClr val="CC3300"/>
                </a:solidFill>
                <a:latin typeface="Times New Roman" panose="02020603050405020304" pitchFamily="18" charset="0"/>
              </a:rPr>
              <a:t>H</a:t>
            </a:r>
            <a:r>
              <a:rPr lang="en-US" altLang="zh-CN" sz="3000" b="1" baseline="-25000">
                <a:solidFill>
                  <a:srgbClr val="CC3300"/>
                </a:solidFill>
                <a:latin typeface="Times New Roman" panose="02020603050405020304" pitchFamily="18" charset="0"/>
              </a:rPr>
              <a:t>2</a:t>
            </a:r>
            <a:r>
              <a:rPr lang="en-US" altLang="zh-CN" sz="3000" b="1">
                <a:solidFill>
                  <a:srgbClr val="CC3300"/>
                </a:solidFill>
                <a:latin typeface="Times New Roman" panose="02020603050405020304" pitchFamily="18" charset="0"/>
              </a:rPr>
              <a:t>SO</a:t>
            </a:r>
            <a:r>
              <a:rPr lang="en-US" altLang="zh-CN" sz="3000" b="1" baseline="-25000">
                <a:solidFill>
                  <a:srgbClr val="CC3300"/>
                </a:solidFill>
                <a:latin typeface="Times New Roman" panose="02020603050405020304" pitchFamily="18" charset="0"/>
              </a:rPr>
              <a:t>4</a:t>
            </a:r>
            <a:r>
              <a:rPr lang="zh-CN" altLang="en-US" sz="3000" b="1">
                <a:solidFill>
                  <a:srgbClr val="CC3300"/>
                </a:solidFill>
                <a:latin typeface="Times New Roman" panose="02020603050405020304" pitchFamily="18" charset="0"/>
              </a:rPr>
              <a:t>溶液</a:t>
            </a:r>
          </a:p>
        </p:txBody>
      </p:sp>
      <p:sp>
        <p:nvSpPr>
          <p:cNvPr id="18442" name="Text Box 10"/>
          <p:cNvSpPr txBox="1">
            <a:spLocks noChangeArrowheads="1"/>
          </p:cNvSpPr>
          <p:nvPr/>
        </p:nvSpPr>
        <p:spPr bwMode="auto">
          <a:xfrm>
            <a:off x="1676400" y="5181601"/>
            <a:ext cx="90678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000" b="1">
                <a:solidFill>
                  <a:srgbClr val="CC3300"/>
                </a:solidFill>
                <a:latin typeface="Times New Roman" panose="02020603050405020304" pitchFamily="18" charset="0"/>
              </a:rPr>
              <a:t>铅蓄电池为典型的可充电电池，其电极反应分为放电和充电两个过程</a:t>
            </a:r>
          </a:p>
        </p:txBody>
      </p:sp>
      <p:sp>
        <p:nvSpPr>
          <p:cNvPr id="18443" name="Rectangle 11"/>
          <p:cNvSpPr>
            <a:spLocks noChangeArrowheads="1"/>
          </p:cNvSpPr>
          <p:nvPr/>
        </p:nvSpPr>
        <p:spPr bwMode="auto">
          <a:xfrm>
            <a:off x="1828800" y="517525"/>
            <a:ext cx="60198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a:solidFill>
                  <a:schemeClr val="tx2"/>
                </a:solidFill>
                <a:latin typeface="Arial" panose="020B0604020202020204" pitchFamily="34" charset="0"/>
                <a:ea typeface="宋体" panose="02010600030101010101" pitchFamily="2" charset="-122"/>
              </a:defRPr>
            </a:lvl1pPr>
            <a:lvl2pPr algn="ctr">
              <a:defRPr sz="4400">
                <a:solidFill>
                  <a:schemeClr val="tx2"/>
                </a:solidFill>
                <a:latin typeface="Arial" panose="020B0604020202020204" pitchFamily="34" charset="0"/>
                <a:ea typeface="宋体" panose="02010600030101010101" pitchFamily="2" charset="-122"/>
              </a:defRPr>
            </a:lvl2pPr>
            <a:lvl3pPr algn="ctr">
              <a:defRPr sz="4400">
                <a:solidFill>
                  <a:schemeClr val="tx2"/>
                </a:solidFill>
                <a:latin typeface="Arial" panose="020B0604020202020204" pitchFamily="34" charset="0"/>
                <a:ea typeface="宋体" panose="02010600030101010101" pitchFamily="2" charset="-122"/>
              </a:defRPr>
            </a:lvl3pPr>
            <a:lvl4pPr algn="ctr">
              <a:defRPr sz="4400">
                <a:solidFill>
                  <a:schemeClr val="tx2"/>
                </a:solidFill>
                <a:latin typeface="Arial" panose="020B0604020202020204" pitchFamily="34" charset="0"/>
                <a:ea typeface="宋体" panose="02010600030101010101" pitchFamily="2" charset="-122"/>
              </a:defRPr>
            </a:lvl4pPr>
            <a:lvl5pPr algn="ctr">
              <a:defRPr sz="4400">
                <a:solidFill>
                  <a:schemeClr val="tx2"/>
                </a:solidFill>
                <a:latin typeface="Arial" panose="020B0604020202020204" pitchFamily="34" charset="0"/>
                <a:ea typeface="宋体" panose="02010600030101010101" pitchFamily="2" charset="-122"/>
              </a:defRPr>
            </a:lvl5pPr>
            <a:lvl6pPr marL="457200" algn="ctr"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algn="l"/>
            <a:r>
              <a:rPr lang="zh-CN" altLang="en-US" sz="3000" b="1">
                <a:solidFill>
                  <a:srgbClr val="FF0066"/>
                </a:solidFill>
                <a:latin typeface="黑体" panose="02010609060101010101" pitchFamily="49" charset="-122"/>
                <a:ea typeface="黑体" panose="02010609060101010101" pitchFamily="49" charset="-122"/>
              </a:rPr>
              <a:t>二、二次电池</a:t>
            </a:r>
          </a:p>
        </p:txBody>
      </p:sp>
    </p:spTree>
    <p:extLst>
      <p:ext uri="{BB962C8B-B14F-4D97-AF65-F5344CB8AC3E}">
        <p14:creationId xmlns:p14="http://schemas.microsoft.com/office/powerpoint/2010/main" val="21543195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randombar(horizontal)">
                                      <p:cBhvr>
                                        <p:cTn id="7" dur="500"/>
                                        <p:tgtEl>
                                          <p:spTgt spid="1843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8436"/>
                                        </p:tgtEl>
                                        <p:attrNameLst>
                                          <p:attrName>style.visibility</p:attrName>
                                        </p:attrNameLst>
                                      </p:cBhvr>
                                      <p:to>
                                        <p:strVal val="visible"/>
                                      </p:to>
                                    </p:set>
                                    <p:animEffect transition="in" filter="randombar(horizontal)">
                                      <p:cBhvr>
                                        <p:cTn id="12" dur="500"/>
                                        <p:tgtEl>
                                          <p:spTgt spid="1843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8434"/>
                                        </p:tgtEl>
                                        <p:attrNameLst>
                                          <p:attrName>style.visibility</p:attrName>
                                        </p:attrNameLst>
                                      </p:cBhvr>
                                      <p:to>
                                        <p:strVal val="visible"/>
                                      </p:to>
                                    </p:set>
                                    <p:animEffect transition="in" filter="dissolve">
                                      <p:cBhvr>
                                        <p:cTn id="17" dur="500"/>
                                        <p:tgtEl>
                                          <p:spTgt spid="1843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8437"/>
                                        </p:tgtEl>
                                        <p:attrNameLst>
                                          <p:attrName>style.visibility</p:attrName>
                                        </p:attrNameLst>
                                      </p:cBhvr>
                                      <p:to>
                                        <p:strVal val="visible"/>
                                      </p:to>
                                    </p:set>
                                    <p:animEffect transition="in" filter="randombar(horizontal)">
                                      <p:cBhvr>
                                        <p:cTn id="22" dur="500"/>
                                        <p:tgtEl>
                                          <p:spTgt spid="1843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8438"/>
                                        </p:tgtEl>
                                        <p:attrNameLst>
                                          <p:attrName>style.visibility</p:attrName>
                                        </p:attrNameLst>
                                      </p:cBhvr>
                                      <p:to>
                                        <p:strVal val="visible"/>
                                      </p:to>
                                    </p:set>
                                    <p:animEffect transition="in" filter="randombar(horizontal)">
                                      <p:cBhvr>
                                        <p:cTn id="27" dur="500"/>
                                        <p:tgtEl>
                                          <p:spTgt spid="1843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8439"/>
                                        </p:tgtEl>
                                        <p:attrNameLst>
                                          <p:attrName>style.visibility</p:attrName>
                                        </p:attrNameLst>
                                      </p:cBhvr>
                                      <p:to>
                                        <p:strVal val="visible"/>
                                      </p:to>
                                    </p:set>
                                    <p:animEffect transition="in" filter="randombar(horizontal)">
                                      <p:cBhvr>
                                        <p:cTn id="32" dur="500"/>
                                        <p:tgtEl>
                                          <p:spTgt spid="1843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8441"/>
                                        </p:tgtEl>
                                        <p:attrNameLst>
                                          <p:attrName>style.visibility</p:attrName>
                                        </p:attrNameLst>
                                      </p:cBhvr>
                                      <p:to>
                                        <p:strVal val="visible"/>
                                      </p:to>
                                    </p:set>
                                    <p:animEffect transition="in" filter="randombar(horizontal)">
                                      <p:cBhvr>
                                        <p:cTn id="37" dur="500"/>
                                        <p:tgtEl>
                                          <p:spTgt spid="1844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8440"/>
                                        </p:tgtEl>
                                        <p:attrNameLst>
                                          <p:attrName>style.visibility</p:attrName>
                                        </p:attrNameLst>
                                      </p:cBhvr>
                                      <p:to>
                                        <p:strVal val="visible"/>
                                      </p:to>
                                    </p:set>
                                    <p:animEffect transition="in" filter="randombar(horizontal)">
                                      <p:cBhvr>
                                        <p:cTn id="42" dur="500"/>
                                        <p:tgtEl>
                                          <p:spTgt spid="1844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8442"/>
                                        </p:tgtEl>
                                        <p:attrNameLst>
                                          <p:attrName>style.visibility</p:attrName>
                                        </p:attrNameLst>
                                      </p:cBhvr>
                                      <p:to>
                                        <p:strVal val="visible"/>
                                      </p:to>
                                    </p:set>
                                    <p:animEffect transition="in" filter="randombar(horizontal)">
                                      <p:cBhvr>
                                        <p:cTn id="47" dur="500"/>
                                        <p:tgtEl>
                                          <p:spTgt spid="18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utoUpdateAnimBg="0"/>
      <p:bldP spid="18436" grpId="0" autoUpdateAnimBg="0"/>
      <p:bldP spid="18437" grpId="0" autoUpdateAnimBg="0"/>
      <p:bldP spid="18438" grpId="0" autoUpdateAnimBg="0"/>
      <p:bldP spid="18439" grpId="0" autoUpdateAnimBg="0"/>
      <p:bldP spid="18440" grpId="0" autoUpdateAnimBg="0"/>
      <p:bldP spid="18441" grpId="0" autoUpdateAnimBg="0"/>
      <p:bldP spid="18442"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703388" y="1012613"/>
            <a:ext cx="45593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dirty="0">
                <a:latin typeface="Times New Roman" panose="02020603050405020304" pitchFamily="18" charset="0"/>
                <a:ea typeface="黑体" panose="02010609060101010101" pitchFamily="49" charset="-122"/>
              </a:rPr>
              <a:t>放电过程总反应：</a:t>
            </a:r>
          </a:p>
        </p:txBody>
      </p:sp>
      <p:sp>
        <p:nvSpPr>
          <p:cNvPr id="19459" name="Text Box 3"/>
          <p:cNvSpPr txBox="1">
            <a:spLocks noChangeArrowheads="1"/>
          </p:cNvSpPr>
          <p:nvPr/>
        </p:nvSpPr>
        <p:spPr bwMode="auto">
          <a:xfrm>
            <a:off x="1690688" y="1957174"/>
            <a:ext cx="914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dirty="0" err="1">
                <a:latin typeface="Times New Roman" panose="02020603050405020304" pitchFamily="18" charset="0"/>
              </a:rPr>
              <a:t>Pb</a:t>
            </a:r>
            <a:r>
              <a:rPr lang="en-US" altLang="zh-CN" sz="3200" b="1" dirty="0">
                <a:latin typeface="Times New Roman" panose="02020603050405020304" pitchFamily="18" charset="0"/>
              </a:rPr>
              <a:t>(s)+PbO</a:t>
            </a:r>
            <a:r>
              <a:rPr lang="en-US" altLang="zh-CN" sz="3200" b="1" baseline="-25000" dirty="0">
                <a:latin typeface="Times New Roman" panose="02020603050405020304" pitchFamily="18" charset="0"/>
              </a:rPr>
              <a:t>2</a:t>
            </a:r>
            <a:r>
              <a:rPr lang="en-US" altLang="zh-CN" sz="3200" b="1" dirty="0">
                <a:latin typeface="Times New Roman" panose="02020603050405020304" pitchFamily="18" charset="0"/>
              </a:rPr>
              <a:t>(s)+2H</a:t>
            </a:r>
            <a:r>
              <a:rPr lang="en-US" altLang="zh-CN" sz="3200" b="1" baseline="-25000" dirty="0">
                <a:latin typeface="Times New Roman" panose="02020603050405020304" pitchFamily="18" charset="0"/>
              </a:rPr>
              <a:t>2</a:t>
            </a:r>
            <a:r>
              <a:rPr lang="en-US" altLang="zh-CN" sz="3200" b="1" dirty="0">
                <a:latin typeface="Times New Roman" panose="02020603050405020304" pitchFamily="18" charset="0"/>
              </a:rPr>
              <a:t>SO</a:t>
            </a:r>
            <a:r>
              <a:rPr lang="en-US" altLang="zh-CN" sz="3200" b="1" baseline="-25000" dirty="0">
                <a:latin typeface="Times New Roman" panose="02020603050405020304" pitchFamily="18" charset="0"/>
              </a:rPr>
              <a:t>4</a:t>
            </a:r>
            <a:r>
              <a:rPr lang="en-US" altLang="zh-CN" sz="3200" b="1" dirty="0">
                <a:latin typeface="Times New Roman" panose="02020603050405020304" pitchFamily="18" charset="0"/>
              </a:rPr>
              <a:t>=2PbSO</a:t>
            </a:r>
            <a:r>
              <a:rPr lang="en-US" altLang="zh-CN" sz="3200" b="1" baseline="-25000" dirty="0">
                <a:latin typeface="Times New Roman" panose="02020603050405020304" pitchFamily="18" charset="0"/>
              </a:rPr>
              <a:t>4</a:t>
            </a:r>
            <a:r>
              <a:rPr lang="en-US" altLang="zh-CN" sz="3200" b="1" dirty="0">
                <a:latin typeface="Times New Roman" panose="02020603050405020304" pitchFamily="18" charset="0"/>
              </a:rPr>
              <a:t>(s)+2H</a:t>
            </a:r>
            <a:r>
              <a:rPr lang="en-US" altLang="zh-CN" sz="3200" b="1" baseline="-25000" dirty="0">
                <a:latin typeface="Times New Roman" panose="02020603050405020304" pitchFamily="18" charset="0"/>
              </a:rPr>
              <a:t>2</a:t>
            </a:r>
            <a:r>
              <a:rPr lang="en-US" altLang="zh-CN" sz="3200" b="1" dirty="0">
                <a:latin typeface="Times New Roman" panose="02020603050405020304" pitchFamily="18" charset="0"/>
              </a:rPr>
              <a:t>O                                                                </a:t>
            </a:r>
          </a:p>
        </p:txBody>
      </p:sp>
      <p:sp>
        <p:nvSpPr>
          <p:cNvPr id="19460" name="Text Box 4"/>
          <p:cNvSpPr txBox="1">
            <a:spLocks noChangeArrowheads="1"/>
          </p:cNvSpPr>
          <p:nvPr/>
        </p:nvSpPr>
        <p:spPr bwMode="auto">
          <a:xfrm>
            <a:off x="2846778" y="3403031"/>
            <a:ext cx="6934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Times New Roman" panose="02020603050405020304" pitchFamily="18" charset="0"/>
              </a:rPr>
              <a:t>Pb(s) + SO</a:t>
            </a:r>
            <a:r>
              <a:rPr lang="en-US" altLang="zh-CN" sz="3200" b="1" baseline="-25000">
                <a:latin typeface="Times New Roman" panose="02020603050405020304" pitchFamily="18" charset="0"/>
              </a:rPr>
              <a:t>4</a:t>
            </a:r>
            <a:r>
              <a:rPr lang="en-US" altLang="zh-CN" sz="3200" b="1" baseline="30000">
                <a:latin typeface="Times New Roman" panose="02020603050405020304" pitchFamily="18" charset="0"/>
              </a:rPr>
              <a:t>2-</a:t>
            </a:r>
            <a:r>
              <a:rPr lang="en-US" altLang="zh-CN" sz="3200" b="1">
                <a:latin typeface="Times New Roman" panose="02020603050405020304" pitchFamily="18" charset="0"/>
              </a:rPr>
              <a:t> -2e</a:t>
            </a:r>
            <a:r>
              <a:rPr lang="en-US" altLang="zh-CN" sz="3200" b="1" baseline="30000">
                <a:latin typeface="Times New Roman" panose="02020603050405020304" pitchFamily="18" charset="0"/>
              </a:rPr>
              <a:t>-</a:t>
            </a:r>
            <a:r>
              <a:rPr lang="en-US" altLang="zh-CN" sz="3200" b="1">
                <a:latin typeface="Times New Roman" panose="02020603050405020304" pitchFamily="18" charset="0"/>
              </a:rPr>
              <a:t> =PbSO</a:t>
            </a:r>
            <a:r>
              <a:rPr lang="en-US" altLang="zh-CN" sz="3200" b="1" baseline="-25000">
                <a:latin typeface="Times New Roman" panose="02020603050405020304" pitchFamily="18" charset="0"/>
              </a:rPr>
              <a:t>4</a:t>
            </a:r>
            <a:r>
              <a:rPr lang="en-US" altLang="zh-CN" sz="3200" b="1">
                <a:latin typeface="Times New Roman" panose="02020603050405020304" pitchFamily="18" charset="0"/>
              </a:rPr>
              <a:t> (s)</a:t>
            </a:r>
            <a:endParaRPr lang="en-US" altLang="zh-CN" sz="3200" b="1" baseline="-25000">
              <a:latin typeface="Times New Roman" panose="02020603050405020304" pitchFamily="18" charset="0"/>
            </a:endParaRPr>
          </a:p>
        </p:txBody>
      </p:sp>
      <p:sp>
        <p:nvSpPr>
          <p:cNvPr id="19461" name="Text Box 5"/>
          <p:cNvSpPr txBox="1">
            <a:spLocks noChangeArrowheads="1"/>
          </p:cNvSpPr>
          <p:nvPr/>
        </p:nvSpPr>
        <p:spPr bwMode="auto">
          <a:xfrm>
            <a:off x="1703778" y="4141217"/>
            <a:ext cx="1981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latin typeface="Times New Roman" panose="02020603050405020304" pitchFamily="18" charset="0"/>
              </a:rPr>
              <a:t>正极：</a:t>
            </a:r>
          </a:p>
        </p:txBody>
      </p:sp>
      <p:sp>
        <p:nvSpPr>
          <p:cNvPr id="19462" name="Text Box 6"/>
          <p:cNvSpPr txBox="1">
            <a:spLocks noChangeArrowheads="1"/>
          </p:cNvSpPr>
          <p:nvPr/>
        </p:nvSpPr>
        <p:spPr bwMode="auto">
          <a:xfrm>
            <a:off x="2810266" y="4220592"/>
            <a:ext cx="7129462"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600" b="1">
                <a:latin typeface="Times New Roman" panose="02020603050405020304" pitchFamily="18" charset="0"/>
              </a:rPr>
              <a:t>PbO</a:t>
            </a:r>
            <a:r>
              <a:rPr lang="en-US" altLang="zh-CN" sz="2600" b="1" baseline="-25000">
                <a:latin typeface="Times New Roman" panose="02020603050405020304" pitchFamily="18" charset="0"/>
              </a:rPr>
              <a:t>2</a:t>
            </a:r>
            <a:r>
              <a:rPr lang="en-US" altLang="zh-CN" sz="2600" b="1">
                <a:latin typeface="Times New Roman" panose="02020603050405020304" pitchFamily="18" charset="0"/>
              </a:rPr>
              <a:t>(s) + 4H</a:t>
            </a:r>
            <a:r>
              <a:rPr lang="en-US" altLang="zh-CN" sz="2600" b="1" baseline="30000">
                <a:latin typeface="Times New Roman" panose="02020603050405020304" pitchFamily="18" charset="0"/>
              </a:rPr>
              <a:t>+</a:t>
            </a:r>
            <a:r>
              <a:rPr lang="en-US" altLang="zh-CN" sz="2600" b="1">
                <a:latin typeface="Times New Roman" panose="02020603050405020304" pitchFamily="18" charset="0"/>
              </a:rPr>
              <a:t>+SO</a:t>
            </a:r>
            <a:r>
              <a:rPr lang="en-US" altLang="zh-CN" sz="2600" b="1" baseline="-25000">
                <a:latin typeface="Times New Roman" panose="02020603050405020304" pitchFamily="18" charset="0"/>
              </a:rPr>
              <a:t>4</a:t>
            </a:r>
            <a:r>
              <a:rPr lang="en-US" altLang="zh-CN" sz="2600" b="1" baseline="30000">
                <a:latin typeface="Times New Roman" panose="02020603050405020304" pitchFamily="18" charset="0"/>
              </a:rPr>
              <a:t>2-</a:t>
            </a:r>
            <a:r>
              <a:rPr lang="en-US" altLang="zh-CN" sz="2600" b="1">
                <a:latin typeface="Times New Roman" panose="02020603050405020304" pitchFamily="18" charset="0"/>
              </a:rPr>
              <a:t> +2e</a:t>
            </a:r>
            <a:r>
              <a:rPr lang="en-US" altLang="zh-CN" sz="2600" b="1" baseline="30000">
                <a:latin typeface="Times New Roman" panose="02020603050405020304" pitchFamily="18" charset="0"/>
              </a:rPr>
              <a:t>-</a:t>
            </a:r>
            <a:r>
              <a:rPr lang="en-US" altLang="zh-CN" sz="2600" b="1">
                <a:latin typeface="Times New Roman" panose="02020603050405020304" pitchFamily="18" charset="0"/>
              </a:rPr>
              <a:t> =PbSO</a:t>
            </a:r>
            <a:r>
              <a:rPr lang="en-US" altLang="zh-CN" sz="2600" b="1" baseline="-25000">
                <a:latin typeface="Times New Roman" panose="02020603050405020304" pitchFamily="18" charset="0"/>
              </a:rPr>
              <a:t>4</a:t>
            </a:r>
            <a:r>
              <a:rPr lang="en-US" altLang="zh-CN" sz="2600" b="1">
                <a:latin typeface="Times New Roman" panose="02020603050405020304" pitchFamily="18" charset="0"/>
              </a:rPr>
              <a:t> (s) </a:t>
            </a:r>
            <a:r>
              <a:rPr lang="en-US" altLang="zh-CN" sz="2600" b="1"/>
              <a:t>+2H</a:t>
            </a:r>
            <a:r>
              <a:rPr lang="en-US" altLang="zh-CN" sz="2600" b="1" baseline="-25000"/>
              <a:t>2</a:t>
            </a:r>
            <a:r>
              <a:rPr lang="en-US" altLang="zh-CN" sz="2600" b="1"/>
              <a:t>O</a:t>
            </a:r>
            <a:endParaRPr lang="en-US" altLang="zh-CN" sz="2600" b="1">
              <a:latin typeface="Times New Roman" panose="02020603050405020304" pitchFamily="18" charset="0"/>
            </a:endParaRPr>
          </a:p>
        </p:txBody>
      </p:sp>
      <p:sp>
        <p:nvSpPr>
          <p:cNvPr id="19463" name="Text Box 7"/>
          <p:cNvSpPr txBox="1">
            <a:spLocks noChangeArrowheads="1"/>
          </p:cNvSpPr>
          <p:nvPr/>
        </p:nvSpPr>
        <p:spPr bwMode="auto">
          <a:xfrm>
            <a:off x="8139503" y="3428431"/>
            <a:ext cx="2362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Times New Roman" panose="02020603050405020304" pitchFamily="18" charset="0"/>
              </a:rPr>
              <a:t> </a:t>
            </a:r>
            <a:r>
              <a:rPr lang="zh-CN" altLang="en-US" sz="3200" b="1">
                <a:solidFill>
                  <a:srgbClr val="CC3300"/>
                </a:solidFill>
                <a:latin typeface="Times New Roman" panose="02020603050405020304" pitchFamily="18" charset="0"/>
              </a:rPr>
              <a:t>氧化反应</a:t>
            </a:r>
          </a:p>
        </p:txBody>
      </p:sp>
      <p:sp>
        <p:nvSpPr>
          <p:cNvPr id="19464" name="Text Box 8"/>
          <p:cNvSpPr txBox="1">
            <a:spLocks noChangeArrowheads="1"/>
          </p:cNvSpPr>
          <p:nvPr/>
        </p:nvSpPr>
        <p:spPr bwMode="auto">
          <a:xfrm>
            <a:off x="8068066" y="4868292"/>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Times New Roman" panose="02020603050405020304" pitchFamily="18" charset="0"/>
              </a:rPr>
              <a:t> </a:t>
            </a:r>
            <a:r>
              <a:rPr lang="zh-CN" altLang="en-US" sz="3200" b="1">
                <a:solidFill>
                  <a:srgbClr val="CC3300"/>
                </a:solidFill>
                <a:latin typeface="Times New Roman" panose="02020603050405020304" pitchFamily="18" charset="0"/>
              </a:rPr>
              <a:t>还原反应</a:t>
            </a:r>
          </a:p>
        </p:txBody>
      </p:sp>
      <p:sp>
        <p:nvSpPr>
          <p:cNvPr id="19465" name="Text Box 9"/>
          <p:cNvSpPr txBox="1">
            <a:spLocks noChangeArrowheads="1"/>
          </p:cNvSpPr>
          <p:nvPr/>
        </p:nvSpPr>
        <p:spPr bwMode="auto">
          <a:xfrm>
            <a:off x="1703778" y="3356992"/>
            <a:ext cx="1676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latin typeface="Times New Roman" panose="02020603050405020304" pitchFamily="18" charset="0"/>
              </a:rPr>
              <a:t>负极：</a:t>
            </a:r>
          </a:p>
        </p:txBody>
      </p:sp>
      <p:sp>
        <p:nvSpPr>
          <p:cNvPr id="19466" name="Text Box 10"/>
          <p:cNvSpPr txBox="1">
            <a:spLocks noChangeArrowheads="1"/>
          </p:cNvSpPr>
          <p:nvPr/>
        </p:nvSpPr>
        <p:spPr bwMode="auto">
          <a:xfrm>
            <a:off x="1703388" y="260350"/>
            <a:ext cx="4248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solidFill>
                  <a:srgbClr val="CC3300"/>
                </a:solidFill>
                <a:latin typeface="Times New Roman" panose="02020603050405020304" pitchFamily="18" charset="0"/>
                <a:ea typeface="黑体" panose="02010609060101010101" pitchFamily="49" charset="-122"/>
              </a:rPr>
              <a:t>①</a:t>
            </a:r>
            <a:r>
              <a:rPr lang="zh-CN" altLang="en-US" sz="3200" b="1">
                <a:solidFill>
                  <a:srgbClr val="CC3300"/>
                </a:solidFill>
                <a:latin typeface="Times New Roman" panose="02020603050405020304" pitchFamily="18" charset="0"/>
                <a:ea typeface="黑体" panose="02010609060101010101" pitchFamily="49" charset="-122"/>
              </a:rPr>
              <a:t>放电过程</a:t>
            </a:r>
            <a:r>
              <a:rPr lang="en-US" altLang="zh-CN" sz="3200" b="1">
                <a:solidFill>
                  <a:srgbClr val="CC3300"/>
                </a:solidFill>
                <a:latin typeface="Times New Roman" panose="02020603050405020304" pitchFamily="18" charset="0"/>
                <a:ea typeface="黑体" panose="02010609060101010101" pitchFamily="49" charset="-122"/>
              </a:rPr>
              <a:t>(</a:t>
            </a:r>
            <a:r>
              <a:rPr lang="zh-CN" altLang="en-US" sz="3200" b="1">
                <a:solidFill>
                  <a:srgbClr val="CC3300"/>
                </a:solidFill>
                <a:latin typeface="Times New Roman" panose="02020603050405020304" pitchFamily="18" charset="0"/>
                <a:ea typeface="黑体" panose="02010609060101010101" pitchFamily="49" charset="-122"/>
              </a:rPr>
              <a:t>原电池）</a:t>
            </a:r>
          </a:p>
        </p:txBody>
      </p:sp>
      <p:sp>
        <p:nvSpPr>
          <p:cNvPr id="19467" name="Text Box 11"/>
          <p:cNvSpPr txBox="1">
            <a:spLocks noChangeArrowheads="1"/>
          </p:cNvSpPr>
          <p:nvPr/>
        </p:nvSpPr>
        <p:spPr bwMode="auto">
          <a:xfrm>
            <a:off x="1828800" y="5745164"/>
            <a:ext cx="86868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solidFill>
                  <a:srgbClr val="CC3300"/>
                </a:solidFill>
                <a:latin typeface="Times New Roman" panose="02020603050405020304" pitchFamily="18" charset="0"/>
                <a:ea typeface="黑体" panose="02010609060101010101" pitchFamily="49" charset="-122"/>
              </a:rPr>
              <a:t>铅蓄电池充电的反应则是上述反应的</a:t>
            </a:r>
            <a:r>
              <a:rPr lang="zh-CN" altLang="en-US" sz="3200" b="1" u="sng">
                <a:solidFill>
                  <a:srgbClr val="CC3300"/>
                </a:solidFill>
                <a:latin typeface="Times New Roman" panose="02020603050405020304" pitchFamily="18" charset="0"/>
                <a:ea typeface="黑体" panose="02010609060101010101" pitchFamily="49" charset="-122"/>
              </a:rPr>
              <a:t>逆过程</a:t>
            </a:r>
          </a:p>
        </p:txBody>
      </p:sp>
    </p:spTree>
    <p:extLst>
      <p:ext uri="{BB962C8B-B14F-4D97-AF65-F5344CB8AC3E}">
        <p14:creationId xmlns:p14="http://schemas.microsoft.com/office/powerpoint/2010/main" val="19482787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9466"/>
                                        </p:tgtEl>
                                        <p:attrNameLst>
                                          <p:attrName>style.visibility</p:attrName>
                                        </p:attrNameLst>
                                      </p:cBhvr>
                                      <p:to>
                                        <p:strVal val="visible"/>
                                      </p:to>
                                    </p:set>
                                    <p:animEffect transition="in" filter="randombar(horizontal)">
                                      <p:cBhvr>
                                        <p:cTn id="7" dur="500"/>
                                        <p:tgtEl>
                                          <p:spTgt spid="194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randombar(horizontal)">
                                      <p:cBhvr>
                                        <p:cTn id="12" dur="500"/>
                                        <p:tgtEl>
                                          <p:spTgt spid="1945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9459"/>
                                        </p:tgtEl>
                                        <p:attrNameLst>
                                          <p:attrName>style.visibility</p:attrName>
                                        </p:attrNameLst>
                                      </p:cBhvr>
                                      <p:to>
                                        <p:strVal val="visible"/>
                                      </p:to>
                                    </p:set>
                                    <p:animEffect transition="in" filter="randombar(horizontal)">
                                      <p:cBhvr>
                                        <p:cTn id="17" dur="500"/>
                                        <p:tgtEl>
                                          <p:spTgt spid="1945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9465"/>
                                        </p:tgtEl>
                                        <p:attrNameLst>
                                          <p:attrName>style.visibility</p:attrName>
                                        </p:attrNameLst>
                                      </p:cBhvr>
                                      <p:to>
                                        <p:strVal val="visible"/>
                                      </p:to>
                                    </p:set>
                                    <p:animEffect transition="in" filter="randombar(horizontal)">
                                      <p:cBhvr>
                                        <p:cTn id="22" dur="500"/>
                                        <p:tgtEl>
                                          <p:spTgt spid="1946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9460"/>
                                        </p:tgtEl>
                                        <p:attrNameLst>
                                          <p:attrName>style.visibility</p:attrName>
                                        </p:attrNameLst>
                                      </p:cBhvr>
                                      <p:to>
                                        <p:strVal val="visible"/>
                                      </p:to>
                                    </p:set>
                                    <p:animEffect transition="in" filter="randombar(horizontal)">
                                      <p:cBhvr>
                                        <p:cTn id="27" dur="500"/>
                                        <p:tgtEl>
                                          <p:spTgt spid="1946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9463"/>
                                        </p:tgtEl>
                                        <p:attrNameLst>
                                          <p:attrName>style.visibility</p:attrName>
                                        </p:attrNameLst>
                                      </p:cBhvr>
                                      <p:to>
                                        <p:strVal val="visible"/>
                                      </p:to>
                                    </p:set>
                                    <p:animEffect transition="in" filter="randombar(horizontal)">
                                      <p:cBhvr>
                                        <p:cTn id="32" dur="500"/>
                                        <p:tgtEl>
                                          <p:spTgt spid="1946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9461"/>
                                        </p:tgtEl>
                                        <p:attrNameLst>
                                          <p:attrName>style.visibility</p:attrName>
                                        </p:attrNameLst>
                                      </p:cBhvr>
                                      <p:to>
                                        <p:strVal val="visible"/>
                                      </p:to>
                                    </p:set>
                                    <p:animEffect transition="in" filter="randombar(horizontal)">
                                      <p:cBhvr>
                                        <p:cTn id="37" dur="500"/>
                                        <p:tgtEl>
                                          <p:spTgt spid="1946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462"/>
                                        </p:tgtEl>
                                        <p:attrNameLst>
                                          <p:attrName>style.visibility</p:attrName>
                                        </p:attrNameLst>
                                      </p:cBhvr>
                                      <p:to>
                                        <p:strVal val="visible"/>
                                      </p:to>
                                    </p:set>
                                    <p:animEffect transition="in" filter="randombar(horizontal)">
                                      <p:cBhvr>
                                        <p:cTn id="42" dur="500"/>
                                        <p:tgtEl>
                                          <p:spTgt spid="19462"/>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9464"/>
                                        </p:tgtEl>
                                        <p:attrNameLst>
                                          <p:attrName>style.visibility</p:attrName>
                                        </p:attrNameLst>
                                      </p:cBhvr>
                                      <p:to>
                                        <p:strVal val="visible"/>
                                      </p:to>
                                    </p:set>
                                    <p:animEffect transition="in" filter="randombar(horizontal)">
                                      <p:cBhvr>
                                        <p:cTn id="47" dur="500"/>
                                        <p:tgtEl>
                                          <p:spTgt spid="1946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9467"/>
                                        </p:tgtEl>
                                        <p:attrNameLst>
                                          <p:attrName>style.visibility</p:attrName>
                                        </p:attrNameLst>
                                      </p:cBhvr>
                                      <p:to>
                                        <p:strVal val="visible"/>
                                      </p:to>
                                    </p:set>
                                    <p:animEffect transition="in" filter="blinds(horizontal)">
                                      <p:cBhvr>
                                        <p:cTn id="52" dur="500"/>
                                        <p:tgtEl>
                                          <p:spTgt spid="19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utoUpdateAnimBg="0"/>
      <p:bldP spid="19459" grpId="0" autoUpdateAnimBg="0"/>
      <p:bldP spid="19460" grpId="0" autoUpdateAnimBg="0"/>
      <p:bldP spid="19461" grpId="0" autoUpdateAnimBg="0"/>
      <p:bldP spid="19462" grpId="0" autoUpdateAnimBg="0"/>
      <p:bldP spid="19463" grpId="0" autoUpdateAnimBg="0"/>
      <p:bldP spid="19464" grpId="0" autoUpdateAnimBg="0"/>
      <p:bldP spid="19465" grpId="0" autoUpdateAnimBg="0"/>
      <p:bldP spid="19466" grpId="0" autoUpdateAnimBg="0"/>
      <p:bldP spid="1946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1738314" y="5318126"/>
            <a:ext cx="8548687"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en-US" altLang="zh-CN" sz="3200" b="1">
                <a:latin typeface="Times New Roman" panose="02020603050405020304" pitchFamily="18" charset="0"/>
              </a:rPr>
              <a:t>Pb(s)+PbO</a:t>
            </a:r>
            <a:r>
              <a:rPr lang="en-US" altLang="zh-CN" sz="3200" b="1" baseline="-25000">
                <a:latin typeface="Times New Roman" panose="02020603050405020304" pitchFamily="18" charset="0"/>
              </a:rPr>
              <a:t>2</a:t>
            </a:r>
            <a:r>
              <a:rPr lang="en-US" altLang="zh-CN" sz="3200" b="1">
                <a:latin typeface="Times New Roman" panose="02020603050405020304" pitchFamily="18" charset="0"/>
              </a:rPr>
              <a:t>(s)+2H</a:t>
            </a:r>
            <a:r>
              <a:rPr lang="en-US" altLang="zh-CN" sz="3200" b="1" baseline="-25000">
                <a:latin typeface="Times New Roman" panose="02020603050405020304" pitchFamily="18" charset="0"/>
              </a:rPr>
              <a:t>2</a:t>
            </a:r>
            <a:r>
              <a:rPr lang="en-US" altLang="zh-CN" sz="3200" b="1">
                <a:latin typeface="Times New Roman" panose="02020603050405020304" pitchFamily="18" charset="0"/>
              </a:rPr>
              <a:t>SO</a:t>
            </a:r>
            <a:r>
              <a:rPr lang="en-US" altLang="zh-CN" sz="3200" b="1" baseline="-25000">
                <a:latin typeface="Times New Roman" panose="02020603050405020304" pitchFamily="18" charset="0"/>
              </a:rPr>
              <a:t>4</a:t>
            </a:r>
            <a:endParaRPr lang="en-US" altLang="zh-CN" sz="3200" b="1">
              <a:latin typeface="Times New Roman" panose="02020603050405020304" pitchFamily="18" charset="0"/>
            </a:endParaRPr>
          </a:p>
          <a:p>
            <a:pPr>
              <a:lnSpc>
                <a:spcPct val="125000"/>
              </a:lnSpc>
            </a:pPr>
            <a:r>
              <a:rPr lang="en-US" altLang="zh-CN" sz="3200" b="1">
                <a:latin typeface="Times New Roman" panose="02020603050405020304" pitchFamily="18" charset="0"/>
              </a:rPr>
              <a:t>                                                2PbSO</a:t>
            </a:r>
            <a:r>
              <a:rPr lang="en-US" altLang="zh-CN" sz="3200" b="1" baseline="-25000">
                <a:latin typeface="Times New Roman" panose="02020603050405020304" pitchFamily="18" charset="0"/>
              </a:rPr>
              <a:t>4</a:t>
            </a:r>
            <a:r>
              <a:rPr lang="en-US" altLang="zh-CN" sz="3200" b="1">
                <a:latin typeface="Times New Roman" panose="02020603050405020304" pitchFamily="18" charset="0"/>
              </a:rPr>
              <a:t>(s)+2H</a:t>
            </a:r>
            <a:r>
              <a:rPr lang="en-US" altLang="zh-CN" sz="3200" b="1" baseline="-25000">
                <a:latin typeface="Times New Roman" panose="02020603050405020304" pitchFamily="18" charset="0"/>
              </a:rPr>
              <a:t>2</a:t>
            </a:r>
            <a:r>
              <a:rPr lang="en-US" altLang="zh-CN" sz="3200" b="1">
                <a:latin typeface="Times New Roman" panose="02020603050405020304" pitchFamily="18" charset="0"/>
              </a:rPr>
              <a:t>O(l)</a:t>
            </a:r>
          </a:p>
        </p:txBody>
      </p:sp>
      <p:sp>
        <p:nvSpPr>
          <p:cNvPr id="20483" name="Text Box 3"/>
          <p:cNvSpPr txBox="1">
            <a:spLocks noChangeArrowheads="1"/>
          </p:cNvSpPr>
          <p:nvPr/>
        </p:nvSpPr>
        <p:spPr bwMode="auto">
          <a:xfrm>
            <a:off x="1600201" y="311150"/>
            <a:ext cx="30638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solidFill>
                  <a:srgbClr val="CC3300"/>
                </a:solidFill>
                <a:latin typeface="MS PMincho" panose="02020600040205080304" pitchFamily="18" charset="-128"/>
                <a:ea typeface="MS PMincho" panose="02020600040205080304" pitchFamily="18" charset="-128"/>
              </a:rPr>
              <a:t>②</a:t>
            </a:r>
            <a:r>
              <a:rPr lang="zh-CN" altLang="en-US" sz="3200" b="1">
                <a:solidFill>
                  <a:srgbClr val="CC3300"/>
                </a:solidFill>
                <a:latin typeface="Times New Roman" panose="02020603050405020304" pitchFamily="18" charset="0"/>
                <a:ea typeface="黑体" panose="02010609060101010101" pitchFamily="49" charset="-122"/>
              </a:rPr>
              <a:t>充电过程</a:t>
            </a:r>
          </a:p>
        </p:txBody>
      </p:sp>
      <p:sp>
        <p:nvSpPr>
          <p:cNvPr id="20484" name="Text Box 4"/>
          <p:cNvSpPr txBox="1">
            <a:spLocks noChangeArrowheads="1"/>
          </p:cNvSpPr>
          <p:nvPr/>
        </p:nvSpPr>
        <p:spPr bwMode="auto">
          <a:xfrm>
            <a:off x="2743200" y="1203325"/>
            <a:ext cx="6934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Times New Roman" panose="02020603050405020304" pitchFamily="18" charset="0"/>
              </a:rPr>
              <a:t>PbSO</a:t>
            </a:r>
            <a:r>
              <a:rPr lang="en-US" altLang="zh-CN" sz="3200" b="1" baseline="-25000">
                <a:latin typeface="Times New Roman" panose="02020603050405020304" pitchFamily="18" charset="0"/>
              </a:rPr>
              <a:t>4</a:t>
            </a:r>
            <a:r>
              <a:rPr lang="en-US" altLang="zh-CN" sz="3200" b="1">
                <a:latin typeface="Times New Roman" panose="02020603050405020304" pitchFamily="18" charset="0"/>
              </a:rPr>
              <a:t> (s) +2e</a:t>
            </a:r>
            <a:r>
              <a:rPr lang="en-US" altLang="zh-CN" sz="3200" b="1" baseline="30000">
                <a:latin typeface="Times New Roman" panose="02020603050405020304" pitchFamily="18" charset="0"/>
              </a:rPr>
              <a:t>-</a:t>
            </a:r>
            <a:r>
              <a:rPr lang="en-US" altLang="zh-CN" sz="3200" b="1">
                <a:latin typeface="Times New Roman" panose="02020603050405020304" pitchFamily="18" charset="0"/>
              </a:rPr>
              <a:t> =Pb(s) + SO</a:t>
            </a:r>
            <a:r>
              <a:rPr lang="en-US" altLang="zh-CN" sz="3200" b="1" baseline="-25000">
                <a:latin typeface="Times New Roman" panose="02020603050405020304" pitchFamily="18" charset="0"/>
              </a:rPr>
              <a:t>4</a:t>
            </a:r>
            <a:r>
              <a:rPr lang="en-US" altLang="zh-CN" sz="3200" b="1" baseline="30000">
                <a:latin typeface="Times New Roman" panose="02020603050405020304" pitchFamily="18" charset="0"/>
              </a:rPr>
              <a:t>2-</a:t>
            </a:r>
            <a:r>
              <a:rPr lang="en-US" altLang="zh-CN" sz="3200" b="1">
                <a:latin typeface="Times New Roman" panose="02020603050405020304" pitchFamily="18" charset="0"/>
              </a:rPr>
              <a:t> </a:t>
            </a:r>
          </a:p>
        </p:txBody>
      </p:sp>
      <p:sp>
        <p:nvSpPr>
          <p:cNvPr id="20485" name="Text Box 5"/>
          <p:cNvSpPr txBox="1">
            <a:spLocks noChangeArrowheads="1"/>
          </p:cNvSpPr>
          <p:nvPr/>
        </p:nvSpPr>
        <p:spPr bwMode="auto">
          <a:xfrm>
            <a:off x="8763000" y="1225550"/>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Times New Roman" panose="02020603050405020304" pitchFamily="18" charset="0"/>
              </a:rPr>
              <a:t> </a:t>
            </a:r>
            <a:r>
              <a:rPr lang="zh-CN" altLang="en-US" sz="3200" b="1">
                <a:solidFill>
                  <a:srgbClr val="CC3300"/>
                </a:solidFill>
                <a:latin typeface="Times New Roman" panose="02020603050405020304" pitchFamily="18" charset="0"/>
              </a:rPr>
              <a:t>还原反应</a:t>
            </a:r>
          </a:p>
        </p:txBody>
      </p:sp>
      <p:sp>
        <p:nvSpPr>
          <p:cNvPr id="20486" name="Text Box 6"/>
          <p:cNvSpPr txBox="1">
            <a:spLocks noChangeArrowheads="1"/>
          </p:cNvSpPr>
          <p:nvPr/>
        </p:nvSpPr>
        <p:spPr bwMode="auto">
          <a:xfrm>
            <a:off x="1600200" y="1157289"/>
            <a:ext cx="1676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latin typeface="Times New Roman" panose="02020603050405020304" pitchFamily="18" charset="0"/>
              </a:rPr>
              <a:t>阴极：</a:t>
            </a:r>
          </a:p>
        </p:txBody>
      </p:sp>
      <p:sp>
        <p:nvSpPr>
          <p:cNvPr id="20487" name="Text Box 7"/>
          <p:cNvSpPr txBox="1">
            <a:spLocks noChangeArrowheads="1"/>
          </p:cNvSpPr>
          <p:nvPr/>
        </p:nvSpPr>
        <p:spPr bwMode="auto">
          <a:xfrm>
            <a:off x="1600200" y="1941514"/>
            <a:ext cx="1981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latin typeface="Times New Roman" panose="02020603050405020304" pitchFamily="18" charset="0"/>
              </a:rPr>
              <a:t>阳极：</a:t>
            </a:r>
          </a:p>
        </p:txBody>
      </p:sp>
      <p:sp>
        <p:nvSpPr>
          <p:cNvPr id="20488" name="Text Box 8"/>
          <p:cNvSpPr txBox="1">
            <a:spLocks noChangeArrowheads="1"/>
          </p:cNvSpPr>
          <p:nvPr/>
        </p:nvSpPr>
        <p:spPr bwMode="auto">
          <a:xfrm>
            <a:off x="1905000" y="2420938"/>
            <a:ext cx="8686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Times New Roman" panose="02020603050405020304" pitchFamily="18" charset="0"/>
              </a:rPr>
              <a:t>PbSO</a:t>
            </a:r>
            <a:r>
              <a:rPr lang="en-US" altLang="zh-CN" sz="3200" b="1" baseline="-25000">
                <a:latin typeface="Times New Roman" panose="02020603050405020304" pitchFamily="18" charset="0"/>
              </a:rPr>
              <a:t>4</a:t>
            </a:r>
            <a:r>
              <a:rPr lang="en-US" altLang="zh-CN" sz="3200" b="1">
                <a:latin typeface="Times New Roman" panose="02020603050405020304" pitchFamily="18" charset="0"/>
              </a:rPr>
              <a:t> (s)+2H</a:t>
            </a:r>
            <a:r>
              <a:rPr lang="en-US" altLang="zh-CN" sz="3200" b="1" baseline="-25000">
                <a:latin typeface="Times New Roman" panose="02020603050405020304" pitchFamily="18" charset="0"/>
              </a:rPr>
              <a:t>2</a:t>
            </a:r>
            <a:r>
              <a:rPr lang="en-US" altLang="zh-CN" sz="3200" b="1">
                <a:latin typeface="Times New Roman" panose="02020603050405020304" pitchFamily="18" charset="0"/>
              </a:rPr>
              <a:t>O -2e</a:t>
            </a:r>
            <a:r>
              <a:rPr lang="en-US" altLang="zh-CN" sz="3200" b="1" baseline="30000">
                <a:latin typeface="Times New Roman" panose="02020603050405020304" pitchFamily="18" charset="0"/>
              </a:rPr>
              <a:t>-</a:t>
            </a:r>
            <a:r>
              <a:rPr lang="en-US" altLang="zh-CN" sz="3200" b="1">
                <a:latin typeface="Times New Roman" panose="02020603050405020304" pitchFamily="18" charset="0"/>
              </a:rPr>
              <a:t> = PbO</a:t>
            </a:r>
            <a:r>
              <a:rPr lang="en-US" altLang="zh-CN" sz="3200" b="1" baseline="-25000">
                <a:latin typeface="Times New Roman" panose="02020603050405020304" pitchFamily="18" charset="0"/>
              </a:rPr>
              <a:t>2</a:t>
            </a:r>
            <a:r>
              <a:rPr lang="en-US" altLang="zh-CN" sz="3200" b="1">
                <a:latin typeface="Times New Roman" panose="02020603050405020304" pitchFamily="18" charset="0"/>
              </a:rPr>
              <a:t>(s) + 4H</a:t>
            </a:r>
            <a:r>
              <a:rPr lang="en-US" altLang="zh-CN" sz="3200" b="1" baseline="30000">
                <a:latin typeface="Times New Roman" panose="02020603050405020304" pitchFamily="18" charset="0"/>
              </a:rPr>
              <a:t>+</a:t>
            </a:r>
            <a:r>
              <a:rPr lang="en-US" altLang="zh-CN" sz="3200" b="1">
                <a:latin typeface="Times New Roman" panose="02020603050405020304" pitchFamily="18" charset="0"/>
              </a:rPr>
              <a:t>+ 2SO</a:t>
            </a:r>
            <a:r>
              <a:rPr lang="en-US" altLang="zh-CN" sz="3200" b="1" baseline="-25000">
                <a:latin typeface="Times New Roman" panose="02020603050405020304" pitchFamily="18" charset="0"/>
              </a:rPr>
              <a:t>4</a:t>
            </a:r>
            <a:r>
              <a:rPr lang="en-US" altLang="zh-CN" sz="3200" b="1" baseline="30000">
                <a:latin typeface="Times New Roman" panose="02020603050405020304" pitchFamily="18" charset="0"/>
              </a:rPr>
              <a:t>2-</a:t>
            </a:r>
            <a:endParaRPr lang="en-US" altLang="zh-CN" sz="3200" b="1">
              <a:latin typeface="Times New Roman" panose="02020603050405020304" pitchFamily="18" charset="0"/>
            </a:endParaRPr>
          </a:p>
          <a:p>
            <a:endParaRPr lang="en-US" altLang="zh-CN" sz="3200" b="1">
              <a:latin typeface="Times New Roman" panose="02020603050405020304" pitchFamily="18" charset="0"/>
            </a:endParaRPr>
          </a:p>
        </p:txBody>
      </p:sp>
      <p:sp>
        <p:nvSpPr>
          <p:cNvPr id="20489" name="Text Box 9"/>
          <p:cNvSpPr txBox="1">
            <a:spLocks noChangeArrowheads="1"/>
          </p:cNvSpPr>
          <p:nvPr/>
        </p:nvSpPr>
        <p:spPr bwMode="auto">
          <a:xfrm>
            <a:off x="5715000" y="2901950"/>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Times New Roman" panose="02020603050405020304" pitchFamily="18" charset="0"/>
              </a:rPr>
              <a:t> </a:t>
            </a:r>
            <a:r>
              <a:rPr lang="zh-CN" altLang="en-US" sz="3200" b="1">
                <a:solidFill>
                  <a:srgbClr val="CC3300"/>
                </a:solidFill>
                <a:latin typeface="Times New Roman" panose="02020603050405020304" pitchFamily="18" charset="0"/>
              </a:rPr>
              <a:t>氧化反应</a:t>
            </a:r>
          </a:p>
        </p:txBody>
      </p:sp>
      <p:sp>
        <p:nvSpPr>
          <p:cNvPr id="20490" name="Line 10"/>
          <p:cNvSpPr>
            <a:spLocks noChangeShapeType="1"/>
          </p:cNvSpPr>
          <p:nvPr/>
        </p:nvSpPr>
        <p:spPr bwMode="auto">
          <a:xfrm flipV="1">
            <a:off x="2438400" y="996950"/>
            <a:ext cx="1981200" cy="228600"/>
          </a:xfrm>
          <a:prstGeom prst="line">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491" name="Text Box 11"/>
          <p:cNvSpPr txBox="1">
            <a:spLocks noChangeArrowheads="1"/>
          </p:cNvSpPr>
          <p:nvPr/>
        </p:nvSpPr>
        <p:spPr bwMode="auto">
          <a:xfrm>
            <a:off x="4343400" y="608014"/>
            <a:ext cx="2819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latin typeface="Times New Roman" panose="02020603050405020304" pitchFamily="18" charset="0"/>
              </a:rPr>
              <a:t>接电源负极</a:t>
            </a:r>
          </a:p>
        </p:txBody>
      </p:sp>
      <p:sp>
        <p:nvSpPr>
          <p:cNvPr id="20492" name="Line 12"/>
          <p:cNvSpPr>
            <a:spLocks noChangeShapeType="1"/>
          </p:cNvSpPr>
          <p:nvPr/>
        </p:nvSpPr>
        <p:spPr bwMode="auto">
          <a:xfrm flipV="1">
            <a:off x="2743200" y="2216150"/>
            <a:ext cx="2057400" cy="76200"/>
          </a:xfrm>
          <a:prstGeom prst="line">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493" name="Text Box 13"/>
          <p:cNvSpPr txBox="1">
            <a:spLocks noChangeArrowheads="1"/>
          </p:cNvSpPr>
          <p:nvPr/>
        </p:nvSpPr>
        <p:spPr bwMode="auto">
          <a:xfrm>
            <a:off x="4800600" y="1911350"/>
            <a:ext cx="2819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latin typeface="Times New Roman" panose="02020603050405020304" pitchFamily="18" charset="0"/>
              </a:rPr>
              <a:t>接电源正极</a:t>
            </a:r>
          </a:p>
        </p:txBody>
      </p:sp>
      <p:sp>
        <p:nvSpPr>
          <p:cNvPr id="20494" name="Text Box 14"/>
          <p:cNvSpPr txBox="1">
            <a:spLocks noChangeArrowheads="1"/>
          </p:cNvSpPr>
          <p:nvPr/>
        </p:nvSpPr>
        <p:spPr bwMode="auto">
          <a:xfrm>
            <a:off x="1689100" y="3435350"/>
            <a:ext cx="45593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solidFill>
                  <a:srgbClr val="CC3300"/>
                </a:solidFill>
                <a:latin typeface="Times New Roman" panose="02020603050405020304" pitchFamily="18" charset="0"/>
                <a:ea typeface="黑体" panose="02010609060101010101" pitchFamily="49" charset="-122"/>
              </a:rPr>
              <a:t>充电过程总反应：</a:t>
            </a:r>
          </a:p>
        </p:txBody>
      </p:sp>
      <p:sp>
        <p:nvSpPr>
          <p:cNvPr id="20495" name="Text Box 15"/>
          <p:cNvSpPr txBox="1">
            <a:spLocks noChangeArrowheads="1"/>
          </p:cNvSpPr>
          <p:nvPr/>
        </p:nvSpPr>
        <p:spPr bwMode="auto">
          <a:xfrm>
            <a:off x="1676400" y="4044950"/>
            <a:ext cx="914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Times New Roman" panose="02020603050405020304" pitchFamily="18" charset="0"/>
              </a:rPr>
              <a:t>2PbSO</a:t>
            </a:r>
            <a:r>
              <a:rPr lang="en-US" altLang="zh-CN" sz="3200" b="1" baseline="-25000">
                <a:latin typeface="Times New Roman" panose="02020603050405020304" pitchFamily="18" charset="0"/>
              </a:rPr>
              <a:t>4</a:t>
            </a:r>
            <a:r>
              <a:rPr lang="en-US" altLang="zh-CN" sz="3200" b="1">
                <a:latin typeface="Times New Roman" panose="02020603050405020304" pitchFamily="18" charset="0"/>
              </a:rPr>
              <a:t>(s)+2H</a:t>
            </a:r>
            <a:r>
              <a:rPr lang="en-US" altLang="zh-CN" sz="3200" b="1" baseline="-25000">
                <a:latin typeface="Times New Roman" panose="02020603050405020304" pitchFamily="18" charset="0"/>
              </a:rPr>
              <a:t>2</a:t>
            </a:r>
            <a:r>
              <a:rPr lang="en-US" altLang="zh-CN" sz="3200" b="1">
                <a:latin typeface="Times New Roman" panose="02020603050405020304" pitchFamily="18" charset="0"/>
              </a:rPr>
              <a:t>O(l)=Pb(s)+PbO</a:t>
            </a:r>
            <a:r>
              <a:rPr lang="en-US" altLang="zh-CN" sz="3200" b="1" baseline="-25000">
                <a:latin typeface="Times New Roman" panose="02020603050405020304" pitchFamily="18" charset="0"/>
              </a:rPr>
              <a:t>2</a:t>
            </a:r>
            <a:r>
              <a:rPr lang="en-US" altLang="zh-CN" sz="3200" b="1">
                <a:latin typeface="Times New Roman" panose="02020603050405020304" pitchFamily="18" charset="0"/>
              </a:rPr>
              <a:t>(s)+2H</a:t>
            </a:r>
            <a:r>
              <a:rPr lang="en-US" altLang="zh-CN" sz="3200" b="1" baseline="-25000">
                <a:latin typeface="Times New Roman" panose="02020603050405020304" pitchFamily="18" charset="0"/>
              </a:rPr>
              <a:t>2</a:t>
            </a:r>
            <a:r>
              <a:rPr lang="en-US" altLang="zh-CN" sz="3200" b="1">
                <a:latin typeface="Times New Roman" panose="02020603050405020304" pitchFamily="18" charset="0"/>
              </a:rPr>
              <a:t>SO</a:t>
            </a:r>
            <a:r>
              <a:rPr lang="en-US" altLang="zh-CN" sz="3200" b="1" baseline="-25000">
                <a:latin typeface="Times New Roman" panose="02020603050405020304" pitchFamily="18" charset="0"/>
              </a:rPr>
              <a:t>4</a:t>
            </a:r>
            <a:endParaRPr lang="en-US" altLang="zh-CN" sz="3200" b="1">
              <a:latin typeface="Times New Roman" panose="02020603050405020304" pitchFamily="18" charset="0"/>
            </a:endParaRPr>
          </a:p>
        </p:txBody>
      </p:sp>
      <p:sp>
        <p:nvSpPr>
          <p:cNvPr id="20496" name="Text Box 16"/>
          <p:cNvSpPr txBox="1">
            <a:spLocks noChangeArrowheads="1"/>
          </p:cNvSpPr>
          <p:nvPr/>
        </p:nvSpPr>
        <p:spPr bwMode="auto">
          <a:xfrm>
            <a:off x="1676400" y="4730750"/>
            <a:ext cx="6934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solidFill>
                  <a:srgbClr val="CC3300"/>
                </a:solidFill>
                <a:latin typeface="Times New Roman" panose="02020603050405020304" pitchFamily="18" charset="0"/>
                <a:ea typeface="黑体" panose="02010609060101010101" pitchFamily="49" charset="-122"/>
              </a:rPr>
              <a:t>铅蓄电池的充放电过程：</a:t>
            </a:r>
          </a:p>
        </p:txBody>
      </p:sp>
      <p:grpSp>
        <p:nvGrpSpPr>
          <p:cNvPr id="20497" name="Group 17"/>
          <p:cNvGrpSpPr>
            <a:grpSpLocks/>
          </p:cNvGrpSpPr>
          <p:nvPr/>
        </p:nvGrpSpPr>
        <p:grpSpPr bwMode="auto">
          <a:xfrm>
            <a:off x="6096000" y="5229225"/>
            <a:ext cx="762000" cy="838200"/>
            <a:chOff x="0" y="0"/>
            <a:chExt cx="480" cy="528"/>
          </a:xfrm>
        </p:grpSpPr>
        <p:grpSp>
          <p:nvGrpSpPr>
            <p:cNvPr id="20498" name="Group 18"/>
            <p:cNvGrpSpPr>
              <a:grpSpLocks/>
            </p:cNvGrpSpPr>
            <p:nvPr/>
          </p:nvGrpSpPr>
          <p:grpSpPr bwMode="auto">
            <a:xfrm>
              <a:off x="0" y="0"/>
              <a:ext cx="480" cy="336"/>
              <a:chOff x="0" y="0"/>
              <a:chExt cx="480" cy="336"/>
            </a:xfrm>
          </p:grpSpPr>
          <p:grpSp>
            <p:nvGrpSpPr>
              <p:cNvPr id="20499" name="Group 19"/>
              <p:cNvGrpSpPr>
                <a:grpSpLocks noChangeAspect="1"/>
              </p:cNvGrpSpPr>
              <p:nvPr/>
            </p:nvGrpSpPr>
            <p:grpSpPr bwMode="auto">
              <a:xfrm>
                <a:off x="48" y="240"/>
                <a:ext cx="384" cy="96"/>
                <a:chOff x="0" y="0"/>
                <a:chExt cx="1986" cy="300"/>
              </a:xfrm>
            </p:grpSpPr>
            <p:grpSp>
              <p:nvGrpSpPr>
                <p:cNvPr id="20500" name="Group 20"/>
                <p:cNvGrpSpPr>
                  <a:grpSpLocks noChangeAspect="1"/>
                </p:cNvGrpSpPr>
                <p:nvPr/>
              </p:nvGrpSpPr>
              <p:grpSpPr bwMode="auto">
                <a:xfrm>
                  <a:off x="0" y="0"/>
                  <a:ext cx="1986" cy="60"/>
                  <a:chOff x="0" y="0"/>
                  <a:chExt cx="1986" cy="60"/>
                </a:xfrm>
              </p:grpSpPr>
              <p:sp>
                <p:nvSpPr>
                  <p:cNvPr id="20501" name="Line 21"/>
                  <p:cNvSpPr>
                    <a:spLocks noChangeAspect="1" noChangeShapeType="1"/>
                  </p:cNvSpPr>
                  <p:nvPr/>
                </p:nvSpPr>
                <p:spPr bwMode="auto">
                  <a:xfrm>
                    <a:off x="0" y="60"/>
                    <a:ext cx="1980"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502" name="Line 22"/>
                  <p:cNvSpPr>
                    <a:spLocks noChangeAspect="1" noChangeShapeType="1"/>
                  </p:cNvSpPr>
                  <p:nvPr/>
                </p:nvSpPr>
                <p:spPr bwMode="auto">
                  <a:xfrm rot="1800000">
                    <a:off x="1740" y="0"/>
                    <a:ext cx="246"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0503" name="Group 23"/>
                <p:cNvGrpSpPr>
                  <a:grpSpLocks noChangeAspect="1"/>
                </p:cNvGrpSpPr>
                <p:nvPr/>
              </p:nvGrpSpPr>
              <p:grpSpPr bwMode="auto">
                <a:xfrm flipH="1" flipV="1">
                  <a:off x="0" y="240"/>
                  <a:ext cx="1986" cy="60"/>
                  <a:chOff x="0" y="0"/>
                  <a:chExt cx="1986" cy="60"/>
                </a:xfrm>
              </p:grpSpPr>
              <p:sp>
                <p:nvSpPr>
                  <p:cNvPr id="20504" name="Line 24"/>
                  <p:cNvSpPr>
                    <a:spLocks noChangeAspect="1" noChangeShapeType="1"/>
                  </p:cNvSpPr>
                  <p:nvPr/>
                </p:nvSpPr>
                <p:spPr bwMode="auto">
                  <a:xfrm>
                    <a:off x="0" y="60"/>
                    <a:ext cx="1980"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505" name="Line 25"/>
                  <p:cNvSpPr>
                    <a:spLocks noChangeAspect="1" noChangeShapeType="1"/>
                  </p:cNvSpPr>
                  <p:nvPr/>
                </p:nvSpPr>
                <p:spPr bwMode="auto">
                  <a:xfrm rot="1800000">
                    <a:off x="1740" y="0"/>
                    <a:ext cx="246"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sp>
            <p:nvSpPr>
              <p:cNvPr id="20506" name="Text Box 26"/>
              <p:cNvSpPr txBox="1">
                <a:spLocks noChangeArrowheads="1"/>
              </p:cNvSpPr>
              <p:nvPr/>
            </p:nvSpPr>
            <p:spPr bwMode="auto">
              <a:xfrm>
                <a:off x="0" y="0"/>
                <a:ext cx="48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latin typeface="Times New Roman" panose="02020603050405020304" pitchFamily="18" charset="0"/>
                  </a:rPr>
                  <a:t>放电</a:t>
                </a:r>
              </a:p>
            </p:txBody>
          </p:sp>
        </p:grpSp>
        <p:sp>
          <p:nvSpPr>
            <p:cNvPr id="20507" name="Text Box 27"/>
            <p:cNvSpPr txBox="1">
              <a:spLocks noChangeArrowheads="1"/>
            </p:cNvSpPr>
            <p:nvPr/>
          </p:nvSpPr>
          <p:spPr bwMode="auto">
            <a:xfrm>
              <a:off x="0" y="278"/>
              <a:ext cx="48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latin typeface="Times New Roman" panose="02020603050405020304" pitchFamily="18" charset="0"/>
                </a:rPr>
                <a:t>充电</a:t>
              </a:r>
            </a:p>
          </p:txBody>
        </p:sp>
      </p:grpSp>
    </p:spTree>
    <p:extLst>
      <p:ext uri="{BB962C8B-B14F-4D97-AF65-F5344CB8AC3E}">
        <p14:creationId xmlns:p14="http://schemas.microsoft.com/office/powerpoint/2010/main" val="38095377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randombar(horizontal)">
                                      <p:cBhvr>
                                        <p:cTn id="7" dur="500"/>
                                        <p:tgtEl>
                                          <p:spTgt spid="2048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0486"/>
                                        </p:tgtEl>
                                        <p:attrNameLst>
                                          <p:attrName>style.visibility</p:attrName>
                                        </p:attrNameLst>
                                      </p:cBhvr>
                                      <p:to>
                                        <p:strVal val="visible"/>
                                      </p:to>
                                    </p:set>
                                    <p:animEffect transition="in" filter="randombar(horizontal)">
                                      <p:cBhvr>
                                        <p:cTn id="12" dur="500"/>
                                        <p:tgtEl>
                                          <p:spTgt spid="2048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49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049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20484"/>
                                        </p:tgtEl>
                                        <p:attrNameLst>
                                          <p:attrName>style.visibility</p:attrName>
                                        </p:attrNameLst>
                                      </p:cBhvr>
                                      <p:to>
                                        <p:strVal val="visible"/>
                                      </p:to>
                                    </p:set>
                                    <p:animEffect transition="in" filter="randombar(horizontal)">
                                      <p:cBhvr>
                                        <p:cTn id="23" dur="500"/>
                                        <p:tgtEl>
                                          <p:spTgt spid="20484"/>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20485"/>
                                        </p:tgtEl>
                                        <p:attrNameLst>
                                          <p:attrName>style.visibility</p:attrName>
                                        </p:attrNameLst>
                                      </p:cBhvr>
                                      <p:to>
                                        <p:strVal val="visible"/>
                                      </p:to>
                                    </p:set>
                                    <p:animEffect transition="in" filter="randombar(horizontal)">
                                      <p:cBhvr>
                                        <p:cTn id="28" dur="500"/>
                                        <p:tgtEl>
                                          <p:spTgt spid="2048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20487"/>
                                        </p:tgtEl>
                                        <p:attrNameLst>
                                          <p:attrName>style.visibility</p:attrName>
                                        </p:attrNameLst>
                                      </p:cBhvr>
                                      <p:to>
                                        <p:strVal val="visible"/>
                                      </p:to>
                                    </p:set>
                                    <p:animEffect transition="in" filter="randombar(horizontal)">
                                      <p:cBhvr>
                                        <p:cTn id="33" dur="500"/>
                                        <p:tgtEl>
                                          <p:spTgt spid="20487"/>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20492"/>
                                        </p:tgtEl>
                                        <p:attrNameLst>
                                          <p:attrName>style.visibility</p:attrName>
                                        </p:attrNameLst>
                                      </p:cBhvr>
                                      <p:to>
                                        <p:strVal val="visible"/>
                                      </p:to>
                                    </p:set>
                                    <p:animEffect transition="in" filter="randombar(horizontal)">
                                      <p:cBhvr>
                                        <p:cTn id="38" dur="500"/>
                                        <p:tgtEl>
                                          <p:spTgt spid="20492"/>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493"/>
                                        </p:tgtEl>
                                        <p:attrNameLst>
                                          <p:attrName>style.visibility</p:attrName>
                                        </p:attrNameLst>
                                      </p:cBhvr>
                                      <p:to>
                                        <p:strVal val="visible"/>
                                      </p:to>
                                    </p:set>
                                    <p:animEffect transition="in" filter="randombar(horizontal)">
                                      <p:cBhvr>
                                        <p:cTn id="41" dur="500"/>
                                        <p:tgtEl>
                                          <p:spTgt spid="20493"/>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20488"/>
                                        </p:tgtEl>
                                        <p:attrNameLst>
                                          <p:attrName>style.visibility</p:attrName>
                                        </p:attrNameLst>
                                      </p:cBhvr>
                                      <p:to>
                                        <p:strVal val="visible"/>
                                      </p:to>
                                    </p:set>
                                    <p:animEffect transition="in" filter="randombar(horizontal)">
                                      <p:cBhvr>
                                        <p:cTn id="46" dur="500"/>
                                        <p:tgtEl>
                                          <p:spTgt spid="20488"/>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4" presetClass="entr" presetSubtype="10" fill="hold" grpId="0" nodeType="clickEffect">
                                  <p:stCondLst>
                                    <p:cond delay="0"/>
                                  </p:stCondLst>
                                  <p:childTnLst>
                                    <p:set>
                                      <p:cBhvr>
                                        <p:cTn id="50" dur="1" fill="hold">
                                          <p:stCondLst>
                                            <p:cond delay="0"/>
                                          </p:stCondLst>
                                        </p:cTn>
                                        <p:tgtEl>
                                          <p:spTgt spid="20489"/>
                                        </p:tgtEl>
                                        <p:attrNameLst>
                                          <p:attrName>style.visibility</p:attrName>
                                        </p:attrNameLst>
                                      </p:cBhvr>
                                      <p:to>
                                        <p:strVal val="visible"/>
                                      </p:to>
                                    </p:set>
                                    <p:animEffect transition="in" filter="randombar(horizontal)">
                                      <p:cBhvr>
                                        <p:cTn id="51" dur="500"/>
                                        <p:tgtEl>
                                          <p:spTgt spid="2048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4" presetClass="entr" presetSubtype="10" fill="hold" grpId="0" nodeType="clickEffect">
                                  <p:stCondLst>
                                    <p:cond delay="0"/>
                                  </p:stCondLst>
                                  <p:childTnLst>
                                    <p:set>
                                      <p:cBhvr>
                                        <p:cTn id="55" dur="1" fill="hold">
                                          <p:stCondLst>
                                            <p:cond delay="0"/>
                                          </p:stCondLst>
                                        </p:cTn>
                                        <p:tgtEl>
                                          <p:spTgt spid="20494"/>
                                        </p:tgtEl>
                                        <p:attrNameLst>
                                          <p:attrName>style.visibility</p:attrName>
                                        </p:attrNameLst>
                                      </p:cBhvr>
                                      <p:to>
                                        <p:strVal val="visible"/>
                                      </p:to>
                                    </p:set>
                                    <p:animEffect transition="in" filter="randombar(horizontal)">
                                      <p:cBhvr>
                                        <p:cTn id="56" dur="500"/>
                                        <p:tgtEl>
                                          <p:spTgt spid="20494"/>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4" presetClass="entr" presetSubtype="10" fill="hold" grpId="0" nodeType="clickEffect">
                                  <p:stCondLst>
                                    <p:cond delay="0"/>
                                  </p:stCondLst>
                                  <p:childTnLst>
                                    <p:set>
                                      <p:cBhvr>
                                        <p:cTn id="60" dur="1" fill="hold">
                                          <p:stCondLst>
                                            <p:cond delay="0"/>
                                          </p:stCondLst>
                                        </p:cTn>
                                        <p:tgtEl>
                                          <p:spTgt spid="20495"/>
                                        </p:tgtEl>
                                        <p:attrNameLst>
                                          <p:attrName>style.visibility</p:attrName>
                                        </p:attrNameLst>
                                      </p:cBhvr>
                                      <p:to>
                                        <p:strVal val="visible"/>
                                      </p:to>
                                    </p:set>
                                    <p:animEffect transition="in" filter="randombar(horizontal)">
                                      <p:cBhvr>
                                        <p:cTn id="61" dur="500"/>
                                        <p:tgtEl>
                                          <p:spTgt spid="20495"/>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4" presetClass="entr" presetSubtype="10" fill="hold" grpId="0" nodeType="clickEffect">
                                  <p:stCondLst>
                                    <p:cond delay="0"/>
                                  </p:stCondLst>
                                  <p:childTnLst>
                                    <p:set>
                                      <p:cBhvr>
                                        <p:cTn id="65" dur="1" fill="hold">
                                          <p:stCondLst>
                                            <p:cond delay="0"/>
                                          </p:stCondLst>
                                        </p:cTn>
                                        <p:tgtEl>
                                          <p:spTgt spid="20496"/>
                                        </p:tgtEl>
                                        <p:attrNameLst>
                                          <p:attrName>style.visibility</p:attrName>
                                        </p:attrNameLst>
                                      </p:cBhvr>
                                      <p:to>
                                        <p:strVal val="visible"/>
                                      </p:to>
                                    </p:set>
                                    <p:animEffect transition="in" filter="randombar(horizontal)">
                                      <p:cBhvr>
                                        <p:cTn id="66" dur="500"/>
                                        <p:tgtEl>
                                          <p:spTgt spid="20496"/>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9" presetClass="entr" presetSubtype="0" fill="hold" nodeType="clickEffect">
                                  <p:stCondLst>
                                    <p:cond delay="0"/>
                                  </p:stCondLst>
                                  <p:childTnLst>
                                    <p:set>
                                      <p:cBhvr>
                                        <p:cTn id="70" dur="1" fill="hold">
                                          <p:stCondLst>
                                            <p:cond delay="0"/>
                                          </p:stCondLst>
                                        </p:cTn>
                                        <p:tgtEl>
                                          <p:spTgt spid="20497"/>
                                        </p:tgtEl>
                                        <p:attrNameLst>
                                          <p:attrName>style.visibility</p:attrName>
                                        </p:attrNameLst>
                                      </p:cBhvr>
                                      <p:to>
                                        <p:strVal val="visible"/>
                                      </p:to>
                                    </p:set>
                                    <p:animEffect transition="in" filter="dissolve">
                                      <p:cBhvr>
                                        <p:cTn id="71" dur="500"/>
                                        <p:tgtEl>
                                          <p:spTgt spid="20497"/>
                                        </p:tgtEl>
                                      </p:cBhvr>
                                    </p:animEffect>
                                  </p:childTnLst>
                                </p:cTn>
                              </p:par>
                              <p:par>
                                <p:cTn id="72" presetID="9" presetClass="entr" presetSubtype="0" fill="hold" grpId="0" nodeType="withEffect">
                                  <p:stCondLst>
                                    <p:cond delay="0"/>
                                  </p:stCondLst>
                                  <p:childTnLst>
                                    <p:set>
                                      <p:cBhvr>
                                        <p:cTn id="73" dur="1" fill="hold">
                                          <p:stCondLst>
                                            <p:cond delay="0"/>
                                          </p:stCondLst>
                                        </p:cTn>
                                        <p:tgtEl>
                                          <p:spTgt spid="20482"/>
                                        </p:tgtEl>
                                        <p:attrNameLst>
                                          <p:attrName>style.visibility</p:attrName>
                                        </p:attrNameLst>
                                      </p:cBhvr>
                                      <p:to>
                                        <p:strVal val="visible"/>
                                      </p:to>
                                    </p:set>
                                    <p:animEffect transition="in" filter="dissolve">
                                      <p:cBhvr>
                                        <p:cTn id="74" dur="5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utoUpdateAnimBg="0"/>
      <p:bldP spid="20483" grpId="0" autoUpdateAnimBg="0"/>
      <p:bldP spid="20484" grpId="0" autoUpdateAnimBg="0"/>
      <p:bldP spid="20485" grpId="0" autoUpdateAnimBg="0"/>
      <p:bldP spid="20486" grpId="0" autoUpdateAnimBg="0"/>
      <p:bldP spid="20487" grpId="0" autoUpdateAnimBg="0"/>
      <p:bldP spid="20488" grpId="0" autoUpdateAnimBg="0"/>
      <p:bldP spid="20489" grpId="0" autoUpdateAnimBg="0"/>
      <p:bldP spid="20490" grpId="0" animBg="1"/>
      <p:bldP spid="20491" grpId="0" autoUpdateAnimBg="0"/>
      <p:bldP spid="20492" grpId="0" animBg="1"/>
      <p:bldP spid="20493" grpId="0" autoUpdateAnimBg="0"/>
      <p:bldP spid="20494" grpId="0" autoUpdateAnimBg="0"/>
      <p:bldP spid="20495" grpId="0" autoUpdateAnimBg="0"/>
      <p:bldP spid="20496"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63" name="Group 43"/>
          <p:cNvGraphicFramePr>
            <a:graphicFrameLocks noGrp="1"/>
          </p:cNvGraphicFramePr>
          <p:nvPr>
            <p:extLst/>
          </p:nvPr>
        </p:nvGraphicFramePr>
        <p:xfrm>
          <a:off x="2782888" y="3932239"/>
          <a:ext cx="6813550" cy="2927033"/>
        </p:xfrm>
        <a:graphic>
          <a:graphicData uri="http://schemas.openxmlformats.org/drawingml/2006/table">
            <a:tbl>
              <a:tblPr/>
              <a:tblGrid>
                <a:gridCol w="1327150"/>
                <a:gridCol w="1447800"/>
                <a:gridCol w="4038600"/>
              </a:tblGrid>
              <a:tr h="7127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介质</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电池反应</a:t>
                      </a:r>
                      <a:r>
                        <a:rPr kumimoji="0" lang="zh-CN" altLang="en-US" sz="2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 </a:t>
                      </a:r>
                      <a:r>
                        <a:rPr kumimoji="0" lang="en-US" altLang="zh-CN" sz="24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hlinkClick r:id="rId2" action="ppaction://hlinkfile"/>
                        </a:rPr>
                        <a:t>2H</a:t>
                      </a:r>
                      <a:r>
                        <a:rPr kumimoji="0" lang="en-US" altLang="zh-CN" sz="2400" b="1" i="0" u="none" strike="noStrike" cap="none" normalizeH="0" baseline="-25000" dirty="0" smtClean="0">
                          <a:ln>
                            <a:noFill/>
                          </a:ln>
                          <a:solidFill>
                            <a:srgbClr val="FF0000"/>
                          </a:solidFill>
                          <a:effectLst/>
                          <a:latin typeface="Arial" panose="020B0604020202020204" pitchFamily="34" charset="0"/>
                          <a:ea typeface="宋体" panose="02010600030101010101" pitchFamily="2" charset="-122"/>
                          <a:hlinkClick r:id="rId2" action="ppaction://hlinkfile"/>
                        </a:rPr>
                        <a:t>2 </a:t>
                      </a:r>
                      <a:r>
                        <a:rPr kumimoji="0" lang="en-US" altLang="zh-CN" sz="24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hlinkClick r:id="rId2" action="ppaction://hlinkfile"/>
                        </a:rPr>
                        <a:t>+</a:t>
                      </a:r>
                      <a:r>
                        <a:rPr kumimoji="0" lang="zh-CN" altLang="en-US" sz="24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hlinkClick r:id="rId2" action="ppaction://hlinkfile"/>
                        </a:rPr>
                        <a:t>Ｏ</a:t>
                      </a:r>
                      <a:r>
                        <a:rPr kumimoji="0" lang="zh-CN" altLang="en-US" sz="2400" b="1" i="0" u="none" strike="noStrike" cap="none" normalizeH="0" baseline="-25000" dirty="0" smtClean="0">
                          <a:ln>
                            <a:noFill/>
                          </a:ln>
                          <a:solidFill>
                            <a:srgbClr val="FF0000"/>
                          </a:solidFill>
                          <a:effectLst/>
                          <a:latin typeface="Arial" panose="020B0604020202020204" pitchFamily="34" charset="0"/>
                          <a:ea typeface="宋体" panose="02010600030101010101" pitchFamily="2" charset="-122"/>
                          <a:hlinkClick r:id="rId2" action="ppaction://hlinkfile"/>
                        </a:rPr>
                        <a:t>２ </a:t>
                      </a:r>
                      <a:r>
                        <a:rPr kumimoji="0" lang="en-US" altLang="zh-CN" sz="24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hlinkClick r:id="rId2" action="ppaction://hlinkfile"/>
                        </a:rPr>
                        <a:t>= 2H</a:t>
                      </a:r>
                      <a:r>
                        <a:rPr kumimoji="0" lang="en-US" altLang="zh-CN" sz="2400" b="1" i="0" u="none" strike="noStrike" cap="none" normalizeH="0" baseline="-25000" dirty="0" smtClean="0">
                          <a:ln>
                            <a:noFill/>
                          </a:ln>
                          <a:solidFill>
                            <a:srgbClr val="FF0000"/>
                          </a:solidFill>
                          <a:effectLst/>
                          <a:latin typeface="Arial" panose="020B0604020202020204" pitchFamily="34" charset="0"/>
                          <a:ea typeface="宋体" panose="02010600030101010101" pitchFamily="2" charset="-122"/>
                          <a:hlinkClick r:id="rId2" action="ppaction://hlinkfile"/>
                        </a:rPr>
                        <a:t>2</a:t>
                      </a:r>
                      <a:r>
                        <a:rPr kumimoji="0" lang="en-US" altLang="zh-CN" sz="24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hlinkClick r:id="rId2" action="ppaction://hlinkfile"/>
                        </a:rPr>
                        <a:t>O</a:t>
                      </a:r>
                      <a:r>
                        <a:rPr kumimoji="0" lang="en-US" altLang="zh-CN" sz="3200" b="1"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hlinkClick r:id="rId2" action="ppaction://hlinkfile"/>
                        </a:rPr>
                        <a:t> </a:t>
                      </a:r>
                      <a:endParaRPr kumimoji="0" lang="en-US" altLang="zh-CN" sz="3200" b="1"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r>
              <a:tr h="558800">
                <a:tc row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酸性</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负极</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7525">
                <a:tc vMerge="1">
                  <a:txBody>
                    <a:bodyPr/>
                    <a:lstStyle/>
                    <a:p>
                      <a:endParaRPr lang="zh-CN" altLang="en-US"/>
                    </a:p>
                  </a:txBody>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正极</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7525">
                <a:tc row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碱性</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负极</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9125">
                <a:tc vMerge="1">
                  <a:txBody>
                    <a:bodyPr/>
                    <a:lstStyle/>
                    <a:p>
                      <a:endParaRPr lang="zh-CN" altLang="en-US"/>
                    </a:p>
                  </a:txBody>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正极</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0753" name="Text Box 33"/>
          <p:cNvSpPr txBox="1">
            <a:spLocks noChangeArrowheads="1"/>
          </p:cNvSpPr>
          <p:nvPr/>
        </p:nvSpPr>
        <p:spPr bwMode="auto">
          <a:xfrm>
            <a:off x="5664200" y="4652964"/>
            <a:ext cx="2362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en-US" altLang="zh-CN" sz="2400" b="1">
                <a:solidFill>
                  <a:srgbClr val="FF0000"/>
                </a:solidFill>
                <a:latin typeface="Times New Roman" panose="02020603050405020304" pitchFamily="18" charset="0"/>
              </a:rPr>
              <a:t>2H</a:t>
            </a:r>
            <a:r>
              <a:rPr lang="en-US" altLang="zh-CN" sz="2400" b="1" baseline="-25000">
                <a:solidFill>
                  <a:srgbClr val="FF0000"/>
                </a:solidFill>
                <a:latin typeface="Times New Roman" panose="02020603050405020304" pitchFamily="18" charset="0"/>
              </a:rPr>
              <a:t>2</a:t>
            </a:r>
            <a:r>
              <a:rPr lang="en-US" altLang="zh-CN" sz="2400" b="1">
                <a:solidFill>
                  <a:srgbClr val="FF0000"/>
                </a:solidFill>
                <a:latin typeface="Times New Roman" panose="02020603050405020304" pitchFamily="18" charset="0"/>
              </a:rPr>
              <a:t> - 4e</a:t>
            </a:r>
            <a:r>
              <a:rPr lang="en-US" altLang="zh-CN" sz="2400" b="1" baseline="30000">
                <a:solidFill>
                  <a:srgbClr val="FF0000"/>
                </a:solidFill>
                <a:latin typeface="Times New Roman" panose="02020603050405020304" pitchFamily="18" charset="0"/>
              </a:rPr>
              <a:t>-</a:t>
            </a:r>
            <a:r>
              <a:rPr lang="en-US" altLang="zh-CN" sz="2400" b="1">
                <a:solidFill>
                  <a:srgbClr val="FF0000"/>
                </a:solidFill>
                <a:latin typeface="Times New Roman" panose="02020603050405020304" pitchFamily="18" charset="0"/>
              </a:rPr>
              <a:t> = 4H</a:t>
            </a:r>
            <a:r>
              <a:rPr lang="en-US" altLang="zh-CN" sz="2400" b="1" baseline="30000">
                <a:solidFill>
                  <a:srgbClr val="FF0000"/>
                </a:solidFill>
                <a:latin typeface="Times New Roman" panose="02020603050405020304" pitchFamily="18" charset="0"/>
              </a:rPr>
              <a:t>+</a:t>
            </a:r>
            <a:r>
              <a:rPr lang="en-US" altLang="zh-CN" sz="3200">
                <a:solidFill>
                  <a:srgbClr val="FF0000"/>
                </a:solidFill>
                <a:latin typeface="Times New Roman" panose="02020603050405020304" pitchFamily="18" charset="0"/>
              </a:rPr>
              <a:t> </a:t>
            </a:r>
            <a:endParaRPr lang="en-US" altLang="zh-CN" sz="3200" baseline="-25000">
              <a:solidFill>
                <a:schemeClr val="bg1"/>
              </a:solidFill>
              <a:latin typeface="Times New Roman" panose="02020603050405020304" pitchFamily="18" charset="0"/>
            </a:endParaRPr>
          </a:p>
        </p:txBody>
      </p:sp>
      <p:sp>
        <p:nvSpPr>
          <p:cNvPr id="30754" name="Text Box 34"/>
          <p:cNvSpPr txBox="1">
            <a:spLocks noChangeArrowheads="1"/>
          </p:cNvSpPr>
          <p:nvPr/>
        </p:nvSpPr>
        <p:spPr bwMode="auto">
          <a:xfrm>
            <a:off x="5591175" y="5157789"/>
            <a:ext cx="30353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400" b="1">
                <a:solidFill>
                  <a:srgbClr val="FF0000"/>
                </a:solidFill>
                <a:latin typeface="Times New Roman" panose="02020603050405020304" pitchFamily="18" charset="0"/>
              </a:rPr>
              <a:t>O</a:t>
            </a:r>
            <a:r>
              <a:rPr lang="en-US" altLang="zh-CN" sz="2400" b="1" baseline="-25000">
                <a:solidFill>
                  <a:srgbClr val="FF0000"/>
                </a:solidFill>
                <a:latin typeface="Times New Roman" panose="02020603050405020304" pitchFamily="18" charset="0"/>
              </a:rPr>
              <a:t>2</a:t>
            </a:r>
            <a:r>
              <a:rPr lang="en-US" altLang="zh-CN" sz="2400" b="1">
                <a:solidFill>
                  <a:srgbClr val="FF0000"/>
                </a:solidFill>
                <a:latin typeface="Times New Roman" panose="02020603050405020304" pitchFamily="18" charset="0"/>
              </a:rPr>
              <a:t> + 4H</a:t>
            </a:r>
            <a:r>
              <a:rPr lang="en-US" altLang="zh-CN" sz="2400" b="1" baseline="30000">
                <a:solidFill>
                  <a:srgbClr val="FF0000"/>
                </a:solidFill>
                <a:latin typeface="Times New Roman" panose="02020603050405020304" pitchFamily="18" charset="0"/>
              </a:rPr>
              <a:t>+</a:t>
            </a:r>
            <a:r>
              <a:rPr lang="en-US" altLang="zh-CN" sz="3200">
                <a:solidFill>
                  <a:srgbClr val="FF0000"/>
                </a:solidFill>
                <a:latin typeface="Times New Roman" panose="02020603050405020304" pitchFamily="18" charset="0"/>
              </a:rPr>
              <a:t> </a:t>
            </a:r>
            <a:r>
              <a:rPr lang="en-US" altLang="zh-CN" sz="2400" b="1">
                <a:solidFill>
                  <a:srgbClr val="FF0000"/>
                </a:solidFill>
                <a:latin typeface="Times New Roman" panose="02020603050405020304" pitchFamily="18" charset="0"/>
              </a:rPr>
              <a:t>+ 4e</a:t>
            </a:r>
            <a:r>
              <a:rPr lang="en-US" altLang="zh-CN" sz="2400" b="1" baseline="30000">
                <a:solidFill>
                  <a:srgbClr val="FF0000"/>
                </a:solidFill>
                <a:latin typeface="Times New Roman" panose="02020603050405020304" pitchFamily="18" charset="0"/>
              </a:rPr>
              <a:t>-</a:t>
            </a:r>
            <a:r>
              <a:rPr lang="en-US" altLang="zh-CN" sz="2400" b="1">
                <a:solidFill>
                  <a:srgbClr val="FF0000"/>
                </a:solidFill>
                <a:latin typeface="Times New Roman" panose="02020603050405020304" pitchFamily="18" charset="0"/>
              </a:rPr>
              <a:t>= 2H</a:t>
            </a:r>
            <a:r>
              <a:rPr lang="en-US" altLang="zh-CN" sz="2400" b="1" baseline="-25000">
                <a:solidFill>
                  <a:srgbClr val="FF0000"/>
                </a:solidFill>
                <a:latin typeface="Times New Roman" panose="02020603050405020304" pitchFamily="18" charset="0"/>
              </a:rPr>
              <a:t>2</a:t>
            </a:r>
            <a:r>
              <a:rPr lang="en-US" altLang="zh-CN" sz="2400" b="1">
                <a:solidFill>
                  <a:srgbClr val="FF0000"/>
                </a:solidFill>
                <a:latin typeface="Times New Roman" panose="02020603050405020304" pitchFamily="18" charset="0"/>
              </a:rPr>
              <a:t>O</a:t>
            </a:r>
            <a:endParaRPr lang="en-US" altLang="zh-CN" sz="2400" b="1" baseline="30000">
              <a:solidFill>
                <a:srgbClr val="FF0000"/>
              </a:solidFill>
              <a:latin typeface="Times New Roman" panose="02020603050405020304" pitchFamily="18" charset="0"/>
            </a:endParaRPr>
          </a:p>
        </p:txBody>
      </p:sp>
      <p:sp>
        <p:nvSpPr>
          <p:cNvPr id="30757" name="Text Box 37"/>
          <p:cNvSpPr txBox="1">
            <a:spLocks noChangeArrowheads="1"/>
          </p:cNvSpPr>
          <p:nvPr/>
        </p:nvSpPr>
        <p:spPr bwMode="auto">
          <a:xfrm>
            <a:off x="5591175" y="5805488"/>
            <a:ext cx="3733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en-US" altLang="zh-CN" sz="2400" b="1">
                <a:solidFill>
                  <a:srgbClr val="FF0000"/>
                </a:solidFill>
                <a:latin typeface="Times New Roman" panose="02020603050405020304" pitchFamily="18" charset="0"/>
              </a:rPr>
              <a:t>2H</a:t>
            </a:r>
            <a:r>
              <a:rPr lang="en-US" altLang="zh-CN" sz="2400" b="1" baseline="-25000">
                <a:solidFill>
                  <a:srgbClr val="FF0000"/>
                </a:solidFill>
                <a:latin typeface="Times New Roman" panose="02020603050405020304" pitchFamily="18" charset="0"/>
              </a:rPr>
              <a:t>2</a:t>
            </a:r>
            <a:r>
              <a:rPr lang="en-US" altLang="zh-CN" sz="2400" b="1">
                <a:solidFill>
                  <a:srgbClr val="FF0000"/>
                </a:solidFill>
                <a:latin typeface="Times New Roman" panose="02020603050405020304" pitchFamily="18" charset="0"/>
              </a:rPr>
              <a:t> +4OH</a:t>
            </a:r>
            <a:r>
              <a:rPr lang="en-US" altLang="zh-CN" sz="2400" b="1" baseline="30000">
                <a:solidFill>
                  <a:srgbClr val="FF0000"/>
                </a:solidFill>
                <a:latin typeface="Times New Roman" panose="02020603050405020304" pitchFamily="18" charset="0"/>
              </a:rPr>
              <a:t>-</a:t>
            </a:r>
            <a:r>
              <a:rPr lang="en-US" altLang="zh-CN" sz="2400" b="1">
                <a:solidFill>
                  <a:srgbClr val="FF0000"/>
                </a:solidFill>
                <a:latin typeface="Times New Roman" panose="02020603050405020304" pitchFamily="18" charset="0"/>
              </a:rPr>
              <a:t>- 4e</a:t>
            </a:r>
            <a:r>
              <a:rPr lang="en-US" altLang="zh-CN" sz="2400" b="1" baseline="30000">
                <a:solidFill>
                  <a:srgbClr val="FF0000"/>
                </a:solidFill>
                <a:latin typeface="Times New Roman" panose="02020603050405020304" pitchFamily="18" charset="0"/>
              </a:rPr>
              <a:t>-</a:t>
            </a:r>
            <a:r>
              <a:rPr lang="en-US" altLang="zh-CN" sz="2400" b="1">
                <a:solidFill>
                  <a:srgbClr val="FF0000"/>
                </a:solidFill>
                <a:latin typeface="Times New Roman" panose="02020603050405020304" pitchFamily="18" charset="0"/>
              </a:rPr>
              <a:t> =  4H</a:t>
            </a:r>
            <a:r>
              <a:rPr lang="en-US" altLang="zh-CN" sz="2400" b="1" baseline="-25000">
                <a:solidFill>
                  <a:srgbClr val="FF0000"/>
                </a:solidFill>
                <a:latin typeface="Times New Roman" panose="02020603050405020304" pitchFamily="18" charset="0"/>
              </a:rPr>
              <a:t>2</a:t>
            </a:r>
            <a:r>
              <a:rPr lang="en-US" altLang="zh-CN" sz="2400" b="1">
                <a:solidFill>
                  <a:srgbClr val="FF0000"/>
                </a:solidFill>
                <a:latin typeface="Times New Roman" panose="02020603050405020304" pitchFamily="18" charset="0"/>
              </a:rPr>
              <a:t>O </a:t>
            </a:r>
            <a:endParaRPr lang="en-US" altLang="zh-CN" sz="2400" b="1" baseline="30000">
              <a:solidFill>
                <a:srgbClr val="FF0000"/>
              </a:solidFill>
              <a:latin typeface="Times New Roman" panose="02020603050405020304" pitchFamily="18" charset="0"/>
            </a:endParaRPr>
          </a:p>
        </p:txBody>
      </p:sp>
      <p:sp>
        <p:nvSpPr>
          <p:cNvPr id="30758" name="Text Box 38"/>
          <p:cNvSpPr txBox="1">
            <a:spLocks noChangeArrowheads="1"/>
          </p:cNvSpPr>
          <p:nvPr/>
        </p:nvSpPr>
        <p:spPr bwMode="auto">
          <a:xfrm>
            <a:off x="5735638" y="6237288"/>
            <a:ext cx="31988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400" b="1">
                <a:solidFill>
                  <a:srgbClr val="FF0000"/>
                </a:solidFill>
                <a:latin typeface="Times New Roman" panose="02020603050405020304" pitchFamily="18" charset="0"/>
              </a:rPr>
              <a:t>O</a:t>
            </a:r>
            <a:r>
              <a:rPr lang="en-US" altLang="zh-CN" sz="2400" b="1" baseline="-25000">
                <a:solidFill>
                  <a:srgbClr val="FF0000"/>
                </a:solidFill>
                <a:latin typeface="Times New Roman" panose="02020603050405020304" pitchFamily="18" charset="0"/>
              </a:rPr>
              <a:t>2</a:t>
            </a:r>
            <a:r>
              <a:rPr lang="en-US" altLang="zh-CN" sz="2400" b="1">
                <a:solidFill>
                  <a:srgbClr val="FF0000"/>
                </a:solidFill>
                <a:latin typeface="Times New Roman" panose="02020603050405020304" pitchFamily="18" charset="0"/>
              </a:rPr>
              <a:t> + 2H</a:t>
            </a:r>
            <a:r>
              <a:rPr lang="en-US" altLang="zh-CN" sz="2400" b="1" baseline="-25000">
                <a:solidFill>
                  <a:srgbClr val="FF0000"/>
                </a:solidFill>
                <a:latin typeface="Times New Roman" panose="02020603050405020304" pitchFamily="18" charset="0"/>
              </a:rPr>
              <a:t>2</a:t>
            </a:r>
            <a:r>
              <a:rPr lang="en-US" altLang="zh-CN" sz="2400" b="1">
                <a:solidFill>
                  <a:srgbClr val="FF0000"/>
                </a:solidFill>
                <a:latin typeface="Times New Roman" panose="02020603050405020304" pitchFamily="18" charset="0"/>
              </a:rPr>
              <a:t>O + 4e</a:t>
            </a:r>
            <a:r>
              <a:rPr lang="en-US" altLang="zh-CN" sz="2400" b="1" baseline="30000">
                <a:solidFill>
                  <a:srgbClr val="FF0000"/>
                </a:solidFill>
                <a:latin typeface="Times New Roman" panose="02020603050405020304" pitchFamily="18" charset="0"/>
              </a:rPr>
              <a:t>-</a:t>
            </a:r>
            <a:r>
              <a:rPr lang="en-US" altLang="zh-CN" sz="2400" b="1">
                <a:solidFill>
                  <a:srgbClr val="FF0000"/>
                </a:solidFill>
                <a:latin typeface="Times New Roman" panose="02020603050405020304" pitchFamily="18" charset="0"/>
              </a:rPr>
              <a:t>= 4OH</a:t>
            </a:r>
            <a:r>
              <a:rPr lang="en-US" altLang="zh-CN" sz="2400" b="1" baseline="30000">
                <a:solidFill>
                  <a:srgbClr val="FF0000"/>
                </a:solidFill>
                <a:latin typeface="Times New Roman" panose="02020603050405020304" pitchFamily="18" charset="0"/>
              </a:rPr>
              <a:t>-</a:t>
            </a:r>
          </a:p>
        </p:txBody>
      </p:sp>
      <p:pic>
        <p:nvPicPr>
          <p:cNvPr id="30764" name="Picture 44" descr="pic_2230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2313" y="333375"/>
            <a:ext cx="3600450"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65" name="Group 45"/>
          <p:cNvGrpSpPr>
            <a:grpSpLocks/>
          </p:cNvGrpSpPr>
          <p:nvPr/>
        </p:nvGrpSpPr>
        <p:grpSpPr bwMode="auto">
          <a:xfrm>
            <a:off x="6311900" y="0"/>
            <a:ext cx="2736850" cy="3606980"/>
            <a:chOff x="0" y="0"/>
            <a:chExt cx="2544" cy="3555"/>
          </a:xfrm>
        </p:grpSpPr>
        <p:grpSp>
          <p:nvGrpSpPr>
            <p:cNvPr id="30766" name="Group 46"/>
            <p:cNvGrpSpPr>
              <a:grpSpLocks/>
            </p:cNvGrpSpPr>
            <p:nvPr/>
          </p:nvGrpSpPr>
          <p:grpSpPr bwMode="auto">
            <a:xfrm>
              <a:off x="0" y="0"/>
              <a:ext cx="2400" cy="3555"/>
              <a:chOff x="0" y="0"/>
              <a:chExt cx="2400" cy="3555"/>
            </a:xfrm>
          </p:grpSpPr>
          <p:grpSp>
            <p:nvGrpSpPr>
              <p:cNvPr id="30767" name="Group 47"/>
              <p:cNvGrpSpPr>
                <a:grpSpLocks/>
              </p:cNvGrpSpPr>
              <p:nvPr/>
            </p:nvGrpSpPr>
            <p:grpSpPr bwMode="auto">
              <a:xfrm>
                <a:off x="0" y="0"/>
                <a:ext cx="2400" cy="2592"/>
                <a:chOff x="0" y="0"/>
                <a:chExt cx="2400" cy="2592"/>
              </a:xfrm>
            </p:grpSpPr>
            <p:grpSp>
              <p:nvGrpSpPr>
                <p:cNvPr id="30768" name="Group 48"/>
                <p:cNvGrpSpPr>
                  <a:grpSpLocks/>
                </p:cNvGrpSpPr>
                <p:nvPr/>
              </p:nvGrpSpPr>
              <p:grpSpPr bwMode="auto">
                <a:xfrm>
                  <a:off x="384" y="192"/>
                  <a:ext cx="1689" cy="2400"/>
                  <a:chOff x="0" y="0"/>
                  <a:chExt cx="1689" cy="2400"/>
                </a:xfrm>
              </p:grpSpPr>
              <p:grpSp>
                <p:nvGrpSpPr>
                  <p:cNvPr id="30769" name="Group 49"/>
                  <p:cNvGrpSpPr>
                    <a:grpSpLocks/>
                  </p:cNvGrpSpPr>
                  <p:nvPr/>
                </p:nvGrpSpPr>
                <p:grpSpPr bwMode="auto">
                  <a:xfrm>
                    <a:off x="0" y="0"/>
                    <a:ext cx="1689" cy="2400"/>
                    <a:chOff x="0" y="0"/>
                    <a:chExt cx="1689" cy="2400"/>
                  </a:xfrm>
                </p:grpSpPr>
                <p:pic>
                  <p:nvPicPr>
                    <p:cNvPr id="30770" name="Picture 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 y="1152"/>
                      <a:ext cx="1117" cy="1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0771" name="Group 51"/>
                    <p:cNvGrpSpPr>
                      <a:grpSpLocks/>
                    </p:cNvGrpSpPr>
                    <p:nvPr/>
                  </p:nvGrpSpPr>
                  <p:grpSpPr bwMode="auto">
                    <a:xfrm>
                      <a:off x="0" y="0"/>
                      <a:ext cx="624" cy="2208"/>
                      <a:chOff x="0" y="0"/>
                      <a:chExt cx="624" cy="2208"/>
                    </a:xfrm>
                  </p:grpSpPr>
                  <p:sp>
                    <p:nvSpPr>
                      <p:cNvPr id="30772" name="Line 52"/>
                      <p:cNvSpPr>
                        <a:spLocks noChangeShapeType="1"/>
                      </p:cNvSpPr>
                      <p:nvPr/>
                    </p:nvSpPr>
                    <p:spPr bwMode="auto">
                      <a:xfrm>
                        <a:off x="432" y="720"/>
                        <a:ext cx="0" cy="14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73" name="Line 53"/>
                      <p:cNvSpPr>
                        <a:spLocks noChangeShapeType="1"/>
                      </p:cNvSpPr>
                      <p:nvPr/>
                    </p:nvSpPr>
                    <p:spPr bwMode="auto">
                      <a:xfrm>
                        <a:off x="432" y="2208"/>
                        <a:ext cx="19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74" name="Line 54"/>
                      <p:cNvSpPr>
                        <a:spLocks noChangeShapeType="1"/>
                      </p:cNvSpPr>
                      <p:nvPr/>
                    </p:nvSpPr>
                    <p:spPr bwMode="auto">
                      <a:xfrm flipV="1">
                        <a:off x="624" y="720"/>
                        <a:ext cx="0" cy="14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75" name="未知"/>
                      <p:cNvSpPr>
                        <a:spLocks/>
                      </p:cNvSpPr>
                      <p:nvPr/>
                    </p:nvSpPr>
                    <p:spPr bwMode="auto">
                      <a:xfrm>
                        <a:off x="430" y="542"/>
                        <a:ext cx="146" cy="226"/>
                      </a:xfrm>
                      <a:custGeom>
                        <a:avLst/>
                        <a:gdLst>
                          <a:gd name="T0" fmla="*/ 2 w 146"/>
                          <a:gd name="T1" fmla="*/ 226 h 226"/>
                          <a:gd name="T2" fmla="*/ 28 w 146"/>
                          <a:gd name="T3" fmla="*/ 95 h 226"/>
                          <a:gd name="T4" fmla="*/ 67 w 146"/>
                          <a:gd name="T5" fmla="*/ 69 h 226"/>
                          <a:gd name="T6" fmla="*/ 146 w 146"/>
                          <a:gd name="T7" fmla="*/ 3 h 226"/>
                        </a:gdLst>
                        <a:ahLst/>
                        <a:cxnLst>
                          <a:cxn ang="0">
                            <a:pos x="T0" y="T1"/>
                          </a:cxn>
                          <a:cxn ang="0">
                            <a:pos x="T2" y="T3"/>
                          </a:cxn>
                          <a:cxn ang="0">
                            <a:pos x="T4" y="T5"/>
                          </a:cxn>
                          <a:cxn ang="0">
                            <a:pos x="T6" y="T7"/>
                          </a:cxn>
                        </a:cxnLst>
                        <a:rect l="0" t="0" r="r" b="b"/>
                        <a:pathLst>
                          <a:path w="146" h="226">
                            <a:moveTo>
                              <a:pt x="2" y="226"/>
                            </a:moveTo>
                            <a:cubicBezTo>
                              <a:pt x="8" y="182"/>
                              <a:pt x="0" y="130"/>
                              <a:pt x="28" y="95"/>
                            </a:cubicBezTo>
                            <a:cubicBezTo>
                              <a:pt x="38" y="83"/>
                              <a:pt x="55" y="79"/>
                              <a:pt x="67" y="69"/>
                            </a:cubicBezTo>
                            <a:cubicBezTo>
                              <a:pt x="146" y="0"/>
                              <a:pt x="101" y="3"/>
                              <a:pt x="146" y="3"/>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76" name="未知"/>
                      <p:cNvSpPr>
                        <a:spLocks/>
                      </p:cNvSpPr>
                      <p:nvPr/>
                    </p:nvSpPr>
                    <p:spPr bwMode="auto">
                      <a:xfrm>
                        <a:off x="559" y="576"/>
                        <a:ext cx="65" cy="171"/>
                      </a:xfrm>
                      <a:custGeom>
                        <a:avLst/>
                        <a:gdLst>
                          <a:gd name="T0" fmla="*/ 65 w 65"/>
                          <a:gd name="T1" fmla="*/ 171 h 171"/>
                          <a:gd name="T2" fmla="*/ 0 w 65"/>
                          <a:gd name="T3" fmla="*/ 0 h 171"/>
                        </a:gdLst>
                        <a:ahLst/>
                        <a:cxnLst>
                          <a:cxn ang="0">
                            <a:pos x="T0" y="T1"/>
                          </a:cxn>
                          <a:cxn ang="0">
                            <a:pos x="T2" y="T3"/>
                          </a:cxn>
                        </a:cxnLst>
                        <a:rect l="0" t="0" r="r" b="b"/>
                        <a:pathLst>
                          <a:path w="65" h="171">
                            <a:moveTo>
                              <a:pt x="65" y="171"/>
                            </a:moveTo>
                            <a:cubicBezTo>
                              <a:pt x="49" y="123"/>
                              <a:pt x="37" y="40"/>
                              <a:pt x="0" y="0"/>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77" name="未知"/>
                      <p:cNvSpPr>
                        <a:spLocks/>
                      </p:cNvSpPr>
                      <p:nvPr/>
                    </p:nvSpPr>
                    <p:spPr bwMode="auto">
                      <a:xfrm>
                        <a:off x="0" y="0"/>
                        <a:ext cx="576" cy="576"/>
                      </a:xfrm>
                      <a:custGeom>
                        <a:avLst/>
                        <a:gdLst>
                          <a:gd name="T0" fmla="*/ 576 w 576"/>
                          <a:gd name="T1" fmla="*/ 576 h 576"/>
                          <a:gd name="T2" fmla="*/ 563 w 576"/>
                          <a:gd name="T3" fmla="*/ 418 h 576"/>
                          <a:gd name="T4" fmla="*/ 445 w 576"/>
                          <a:gd name="T5" fmla="*/ 353 h 576"/>
                          <a:gd name="T6" fmla="*/ 105 w 576"/>
                          <a:gd name="T7" fmla="*/ 248 h 576"/>
                          <a:gd name="T8" fmla="*/ 65 w 576"/>
                          <a:gd name="T9" fmla="*/ 222 h 576"/>
                          <a:gd name="T10" fmla="*/ 52 w 576"/>
                          <a:gd name="T11" fmla="*/ 170 h 576"/>
                          <a:gd name="T12" fmla="*/ 13 w 576"/>
                          <a:gd name="T13" fmla="*/ 91 h 576"/>
                          <a:gd name="T14" fmla="*/ 65 w 576"/>
                          <a:gd name="T15" fmla="*/ 13 h 5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6" h="576">
                            <a:moveTo>
                              <a:pt x="576" y="576"/>
                            </a:moveTo>
                            <a:cubicBezTo>
                              <a:pt x="572" y="523"/>
                              <a:pt x="576" y="469"/>
                              <a:pt x="563" y="418"/>
                            </a:cubicBezTo>
                            <a:cubicBezTo>
                              <a:pt x="552" y="376"/>
                              <a:pt x="470" y="359"/>
                              <a:pt x="445" y="353"/>
                            </a:cubicBezTo>
                            <a:cubicBezTo>
                              <a:pt x="329" y="324"/>
                              <a:pt x="225" y="268"/>
                              <a:pt x="105" y="248"/>
                            </a:cubicBezTo>
                            <a:cubicBezTo>
                              <a:pt x="92" y="239"/>
                              <a:pt x="74" y="235"/>
                              <a:pt x="65" y="222"/>
                            </a:cubicBezTo>
                            <a:cubicBezTo>
                              <a:pt x="55" y="207"/>
                              <a:pt x="57" y="187"/>
                              <a:pt x="52" y="170"/>
                            </a:cubicBezTo>
                            <a:cubicBezTo>
                              <a:pt x="38" y="121"/>
                              <a:pt x="42" y="135"/>
                              <a:pt x="13" y="91"/>
                            </a:cubicBezTo>
                            <a:cubicBezTo>
                              <a:pt x="28" y="0"/>
                              <a:pt x="0" y="13"/>
                              <a:pt x="65" y="13"/>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0778" name="Group 58"/>
                    <p:cNvGrpSpPr>
                      <a:grpSpLocks/>
                    </p:cNvGrpSpPr>
                    <p:nvPr/>
                  </p:nvGrpSpPr>
                  <p:grpSpPr bwMode="auto">
                    <a:xfrm>
                      <a:off x="144" y="768"/>
                      <a:ext cx="432" cy="1296"/>
                      <a:chOff x="0" y="0"/>
                      <a:chExt cx="432" cy="1296"/>
                    </a:xfrm>
                  </p:grpSpPr>
                  <p:sp>
                    <p:nvSpPr>
                      <p:cNvPr id="30779" name="未知"/>
                      <p:cNvSpPr>
                        <a:spLocks/>
                      </p:cNvSpPr>
                      <p:nvPr/>
                    </p:nvSpPr>
                    <p:spPr bwMode="auto">
                      <a:xfrm>
                        <a:off x="0" y="0"/>
                        <a:ext cx="432" cy="105"/>
                      </a:xfrm>
                      <a:custGeom>
                        <a:avLst/>
                        <a:gdLst>
                          <a:gd name="T0" fmla="*/ 0 w 432"/>
                          <a:gd name="T1" fmla="*/ 0 h 105"/>
                          <a:gd name="T2" fmla="*/ 366 w 432"/>
                          <a:gd name="T3" fmla="*/ 65 h 105"/>
                          <a:gd name="T4" fmla="*/ 406 w 432"/>
                          <a:gd name="T5" fmla="*/ 78 h 105"/>
                          <a:gd name="T6" fmla="*/ 432 w 432"/>
                          <a:gd name="T7" fmla="*/ 105 h 105"/>
                        </a:gdLst>
                        <a:ahLst/>
                        <a:cxnLst>
                          <a:cxn ang="0">
                            <a:pos x="T0" y="T1"/>
                          </a:cxn>
                          <a:cxn ang="0">
                            <a:pos x="T2" y="T3"/>
                          </a:cxn>
                          <a:cxn ang="0">
                            <a:pos x="T4" y="T5"/>
                          </a:cxn>
                          <a:cxn ang="0">
                            <a:pos x="T6" y="T7"/>
                          </a:cxn>
                        </a:cxnLst>
                        <a:rect l="0" t="0" r="r" b="b"/>
                        <a:pathLst>
                          <a:path w="432" h="105">
                            <a:moveTo>
                              <a:pt x="0" y="0"/>
                            </a:moveTo>
                            <a:cubicBezTo>
                              <a:pt x="119" y="30"/>
                              <a:pt x="244" y="48"/>
                              <a:pt x="366" y="65"/>
                            </a:cubicBezTo>
                            <a:cubicBezTo>
                              <a:pt x="379" y="69"/>
                              <a:pt x="394" y="71"/>
                              <a:pt x="406" y="78"/>
                            </a:cubicBezTo>
                            <a:cubicBezTo>
                              <a:pt x="417" y="84"/>
                              <a:pt x="432" y="105"/>
                              <a:pt x="432" y="105"/>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80" name="未知"/>
                      <p:cNvSpPr>
                        <a:spLocks/>
                      </p:cNvSpPr>
                      <p:nvPr/>
                    </p:nvSpPr>
                    <p:spPr bwMode="auto">
                      <a:xfrm>
                        <a:off x="0" y="48"/>
                        <a:ext cx="336" cy="105"/>
                      </a:xfrm>
                      <a:custGeom>
                        <a:avLst/>
                        <a:gdLst>
                          <a:gd name="T0" fmla="*/ 0 w 432"/>
                          <a:gd name="T1" fmla="*/ 0 h 105"/>
                          <a:gd name="T2" fmla="*/ 366 w 432"/>
                          <a:gd name="T3" fmla="*/ 65 h 105"/>
                          <a:gd name="T4" fmla="*/ 406 w 432"/>
                          <a:gd name="T5" fmla="*/ 78 h 105"/>
                          <a:gd name="T6" fmla="*/ 432 w 432"/>
                          <a:gd name="T7" fmla="*/ 105 h 105"/>
                        </a:gdLst>
                        <a:ahLst/>
                        <a:cxnLst>
                          <a:cxn ang="0">
                            <a:pos x="T0" y="T1"/>
                          </a:cxn>
                          <a:cxn ang="0">
                            <a:pos x="T2" y="T3"/>
                          </a:cxn>
                          <a:cxn ang="0">
                            <a:pos x="T4" y="T5"/>
                          </a:cxn>
                          <a:cxn ang="0">
                            <a:pos x="T6" y="T7"/>
                          </a:cxn>
                        </a:cxnLst>
                        <a:rect l="0" t="0" r="r" b="b"/>
                        <a:pathLst>
                          <a:path w="432" h="105">
                            <a:moveTo>
                              <a:pt x="0" y="0"/>
                            </a:moveTo>
                            <a:cubicBezTo>
                              <a:pt x="119" y="30"/>
                              <a:pt x="244" y="48"/>
                              <a:pt x="366" y="65"/>
                            </a:cubicBezTo>
                            <a:cubicBezTo>
                              <a:pt x="379" y="69"/>
                              <a:pt x="394" y="71"/>
                              <a:pt x="406" y="78"/>
                            </a:cubicBezTo>
                            <a:cubicBezTo>
                              <a:pt x="417" y="84"/>
                              <a:pt x="432" y="105"/>
                              <a:pt x="432" y="105"/>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81" name="Line 61"/>
                      <p:cNvSpPr>
                        <a:spLocks noChangeShapeType="1"/>
                      </p:cNvSpPr>
                      <p:nvPr/>
                    </p:nvSpPr>
                    <p:spPr bwMode="auto">
                      <a:xfrm>
                        <a:off x="336" y="144"/>
                        <a:ext cx="0" cy="115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82" name="Line 62"/>
                      <p:cNvSpPr>
                        <a:spLocks noChangeShapeType="1"/>
                      </p:cNvSpPr>
                      <p:nvPr/>
                    </p:nvSpPr>
                    <p:spPr bwMode="auto">
                      <a:xfrm>
                        <a:off x="432" y="96"/>
                        <a:ext cx="0" cy="1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83" name="Line 63"/>
                      <p:cNvSpPr>
                        <a:spLocks noChangeShapeType="1"/>
                      </p:cNvSpPr>
                      <p:nvPr/>
                    </p:nvSpPr>
                    <p:spPr bwMode="auto">
                      <a:xfrm>
                        <a:off x="336" y="1296"/>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0784" name="未知"/>
                    <p:cNvSpPr>
                      <a:spLocks/>
                    </p:cNvSpPr>
                    <p:nvPr/>
                  </p:nvSpPr>
                  <p:spPr bwMode="auto">
                    <a:xfrm>
                      <a:off x="1047" y="171"/>
                      <a:ext cx="642" cy="401"/>
                    </a:xfrm>
                    <a:custGeom>
                      <a:avLst/>
                      <a:gdLst>
                        <a:gd name="T0" fmla="*/ 0 w 642"/>
                        <a:gd name="T1" fmla="*/ 401 h 401"/>
                        <a:gd name="T2" fmla="*/ 236 w 642"/>
                        <a:gd name="T3" fmla="*/ 165 h 401"/>
                        <a:gd name="T4" fmla="*/ 642 w 642"/>
                        <a:gd name="T5" fmla="*/ 21 h 401"/>
                      </a:gdLst>
                      <a:ahLst/>
                      <a:cxnLst>
                        <a:cxn ang="0">
                          <a:pos x="T0" y="T1"/>
                        </a:cxn>
                        <a:cxn ang="0">
                          <a:pos x="T2" y="T3"/>
                        </a:cxn>
                        <a:cxn ang="0">
                          <a:pos x="T4" y="T5"/>
                        </a:cxn>
                      </a:cxnLst>
                      <a:rect l="0" t="0" r="r" b="b"/>
                      <a:pathLst>
                        <a:path w="642" h="401">
                          <a:moveTo>
                            <a:pt x="0" y="401"/>
                          </a:moveTo>
                          <a:cubicBezTo>
                            <a:pt x="53" y="320"/>
                            <a:pt x="151" y="221"/>
                            <a:pt x="236" y="165"/>
                          </a:cubicBezTo>
                          <a:cubicBezTo>
                            <a:pt x="291" y="0"/>
                            <a:pt x="508" y="21"/>
                            <a:pt x="642" y="21"/>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30785" name="Group 65"/>
                    <p:cNvGrpSpPr>
                      <a:grpSpLocks/>
                    </p:cNvGrpSpPr>
                    <p:nvPr/>
                  </p:nvGrpSpPr>
                  <p:grpSpPr bwMode="auto">
                    <a:xfrm>
                      <a:off x="960" y="624"/>
                      <a:ext cx="432" cy="1440"/>
                      <a:chOff x="0" y="0"/>
                      <a:chExt cx="432" cy="1440"/>
                    </a:xfrm>
                  </p:grpSpPr>
                  <p:sp>
                    <p:nvSpPr>
                      <p:cNvPr id="30786" name="Line 66"/>
                      <p:cNvSpPr>
                        <a:spLocks noChangeShapeType="1"/>
                      </p:cNvSpPr>
                      <p:nvPr/>
                    </p:nvSpPr>
                    <p:spPr bwMode="auto">
                      <a:xfrm>
                        <a:off x="0" y="288"/>
                        <a:ext cx="0" cy="115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87" name="Line 67"/>
                      <p:cNvSpPr>
                        <a:spLocks noChangeShapeType="1"/>
                      </p:cNvSpPr>
                      <p:nvPr/>
                    </p:nvSpPr>
                    <p:spPr bwMode="auto">
                      <a:xfrm>
                        <a:off x="96" y="240"/>
                        <a:ext cx="0" cy="1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88" name="Line 68"/>
                      <p:cNvSpPr>
                        <a:spLocks noChangeShapeType="1"/>
                      </p:cNvSpPr>
                      <p:nvPr/>
                    </p:nvSpPr>
                    <p:spPr bwMode="auto">
                      <a:xfrm>
                        <a:off x="0" y="1440"/>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89" name="未知"/>
                      <p:cNvSpPr>
                        <a:spLocks/>
                      </p:cNvSpPr>
                      <p:nvPr/>
                    </p:nvSpPr>
                    <p:spPr bwMode="auto">
                      <a:xfrm>
                        <a:off x="0" y="0"/>
                        <a:ext cx="384" cy="336"/>
                      </a:xfrm>
                      <a:custGeom>
                        <a:avLst/>
                        <a:gdLst>
                          <a:gd name="T0" fmla="*/ 0 w 563"/>
                          <a:gd name="T1" fmla="*/ 327 h 327"/>
                          <a:gd name="T2" fmla="*/ 117 w 563"/>
                          <a:gd name="T3" fmla="*/ 170 h 327"/>
                          <a:gd name="T4" fmla="*/ 144 w 563"/>
                          <a:gd name="T5" fmla="*/ 144 h 327"/>
                          <a:gd name="T6" fmla="*/ 222 w 563"/>
                          <a:gd name="T7" fmla="*/ 118 h 327"/>
                          <a:gd name="T8" fmla="*/ 288 w 563"/>
                          <a:gd name="T9" fmla="*/ 78 h 327"/>
                          <a:gd name="T10" fmla="*/ 366 w 563"/>
                          <a:gd name="T11" fmla="*/ 26 h 327"/>
                          <a:gd name="T12" fmla="*/ 445 w 563"/>
                          <a:gd name="T13" fmla="*/ 0 h 327"/>
                          <a:gd name="T14" fmla="*/ 563 w 563"/>
                          <a:gd name="T15" fmla="*/ 13 h 3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3" h="327">
                            <a:moveTo>
                              <a:pt x="0" y="327"/>
                            </a:moveTo>
                            <a:cubicBezTo>
                              <a:pt x="23" y="257"/>
                              <a:pt x="41" y="195"/>
                              <a:pt x="117" y="170"/>
                            </a:cubicBezTo>
                            <a:cubicBezTo>
                              <a:pt x="126" y="161"/>
                              <a:pt x="133" y="150"/>
                              <a:pt x="144" y="144"/>
                            </a:cubicBezTo>
                            <a:cubicBezTo>
                              <a:pt x="169" y="132"/>
                              <a:pt x="222" y="118"/>
                              <a:pt x="222" y="118"/>
                            </a:cubicBezTo>
                            <a:cubicBezTo>
                              <a:pt x="279" y="59"/>
                              <a:pt x="212" y="120"/>
                              <a:pt x="288" y="78"/>
                            </a:cubicBezTo>
                            <a:cubicBezTo>
                              <a:pt x="315" y="63"/>
                              <a:pt x="336" y="36"/>
                              <a:pt x="366" y="26"/>
                            </a:cubicBezTo>
                            <a:cubicBezTo>
                              <a:pt x="392" y="17"/>
                              <a:pt x="445" y="0"/>
                              <a:pt x="445" y="0"/>
                            </a:cubicBezTo>
                            <a:cubicBezTo>
                              <a:pt x="518" y="18"/>
                              <a:pt x="479" y="13"/>
                              <a:pt x="563" y="13"/>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90" name="未知"/>
                      <p:cNvSpPr>
                        <a:spLocks/>
                      </p:cNvSpPr>
                      <p:nvPr/>
                    </p:nvSpPr>
                    <p:spPr bwMode="auto">
                      <a:xfrm>
                        <a:off x="113" y="48"/>
                        <a:ext cx="319" cy="179"/>
                      </a:xfrm>
                      <a:custGeom>
                        <a:avLst/>
                        <a:gdLst>
                          <a:gd name="T0" fmla="*/ 0 w 356"/>
                          <a:gd name="T1" fmla="*/ 131 h 131"/>
                          <a:gd name="T2" fmla="*/ 262 w 356"/>
                          <a:gd name="T3" fmla="*/ 39 h 131"/>
                          <a:gd name="T4" fmla="*/ 354 w 356"/>
                          <a:gd name="T5" fmla="*/ 0 h 131"/>
                        </a:gdLst>
                        <a:ahLst/>
                        <a:cxnLst>
                          <a:cxn ang="0">
                            <a:pos x="T0" y="T1"/>
                          </a:cxn>
                          <a:cxn ang="0">
                            <a:pos x="T2" y="T3"/>
                          </a:cxn>
                          <a:cxn ang="0">
                            <a:pos x="T4" y="T5"/>
                          </a:cxn>
                        </a:cxnLst>
                        <a:rect l="0" t="0" r="r" b="b"/>
                        <a:pathLst>
                          <a:path w="356" h="131">
                            <a:moveTo>
                              <a:pt x="0" y="131"/>
                            </a:moveTo>
                            <a:cubicBezTo>
                              <a:pt x="89" y="102"/>
                              <a:pt x="175" y="73"/>
                              <a:pt x="262" y="39"/>
                            </a:cubicBezTo>
                            <a:cubicBezTo>
                              <a:pt x="356" y="2"/>
                              <a:pt x="319" y="35"/>
                              <a:pt x="354" y="0"/>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sp>
                <p:nvSpPr>
                  <p:cNvPr id="30791" name="Line 71"/>
                  <p:cNvSpPr>
                    <a:spLocks noChangeShapeType="1"/>
                  </p:cNvSpPr>
                  <p:nvPr/>
                </p:nvSpPr>
                <p:spPr bwMode="auto">
                  <a:xfrm>
                    <a:off x="912" y="720"/>
                    <a:ext cx="0" cy="14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92" name="Line 72"/>
                  <p:cNvSpPr>
                    <a:spLocks noChangeShapeType="1"/>
                  </p:cNvSpPr>
                  <p:nvPr/>
                </p:nvSpPr>
                <p:spPr bwMode="auto">
                  <a:xfrm>
                    <a:off x="912" y="2208"/>
                    <a:ext cx="19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93" name="未知"/>
                  <p:cNvSpPr>
                    <a:spLocks/>
                  </p:cNvSpPr>
                  <p:nvPr/>
                </p:nvSpPr>
                <p:spPr bwMode="auto">
                  <a:xfrm>
                    <a:off x="1039" y="576"/>
                    <a:ext cx="65" cy="171"/>
                  </a:xfrm>
                  <a:custGeom>
                    <a:avLst/>
                    <a:gdLst>
                      <a:gd name="T0" fmla="*/ 65 w 65"/>
                      <a:gd name="T1" fmla="*/ 171 h 171"/>
                      <a:gd name="T2" fmla="*/ 0 w 65"/>
                      <a:gd name="T3" fmla="*/ 0 h 171"/>
                    </a:gdLst>
                    <a:ahLst/>
                    <a:cxnLst>
                      <a:cxn ang="0">
                        <a:pos x="T0" y="T1"/>
                      </a:cxn>
                      <a:cxn ang="0">
                        <a:pos x="T2" y="T3"/>
                      </a:cxn>
                    </a:cxnLst>
                    <a:rect l="0" t="0" r="r" b="b"/>
                    <a:pathLst>
                      <a:path w="65" h="171">
                        <a:moveTo>
                          <a:pt x="65" y="171"/>
                        </a:moveTo>
                        <a:cubicBezTo>
                          <a:pt x="49" y="123"/>
                          <a:pt x="37" y="40"/>
                          <a:pt x="0" y="0"/>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94" name="未知"/>
                  <p:cNvSpPr>
                    <a:spLocks/>
                  </p:cNvSpPr>
                  <p:nvPr/>
                </p:nvSpPr>
                <p:spPr bwMode="auto">
                  <a:xfrm>
                    <a:off x="910" y="542"/>
                    <a:ext cx="146" cy="226"/>
                  </a:xfrm>
                  <a:custGeom>
                    <a:avLst/>
                    <a:gdLst>
                      <a:gd name="T0" fmla="*/ 2 w 146"/>
                      <a:gd name="T1" fmla="*/ 226 h 226"/>
                      <a:gd name="T2" fmla="*/ 28 w 146"/>
                      <a:gd name="T3" fmla="*/ 95 h 226"/>
                      <a:gd name="T4" fmla="*/ 67 w 146"/>
                      <a:gd name="T5" fmla="*/ 69 h 226"/>
                      <a:gd name="T6" fmla="*/ 146 w 146"/>
                      <a:gd name="T7" fmla="*/ 3 h 226"/>
                    </a:gdLst>
                    <a:ahLst/>
                    <a:cxnLst>
                      <a:cxn ang="0">
                        <a:pos x="T0" y="T1"/>
                      </a:cxn>
                      <a:cxn ang="0">
                        <a:pos x="T2" y="T3"/>
                      </a:cxn>
                      <a:cxn ang="0">
                        <a:pos x="T4" y="T5"/>
                      </a:cxn>
                      <a:cxn ang="0">
                        <a:pos x="T6" y="T7"/>
                      </a:cxn>
                    </a:cxnLst>
                    <a:rect l="0" t="0" r="r" b="b"/>
                    <a:pathLst>
                      <a:path w="146" h="226">
                        <a:moveTo>
                          <a:pt x="2" y="226"/>
                        </a:moveTo>
                        <a:cubicBezTo>
                          <a:pt x="8" y="182"/>
                          <a:pt x="0" y="130"/>
                          <a:pt x="28" y="95"/>
                        </a:cubicBezTo>
                        <a:cubicBezTo>
                          <a:pt x="38" y="83"/>
                          <a:pt x="55" y="79"/>
                          <a:pt x="67" y="69"/>
                        </a:cubicBezTo>
                        <a:cubicBezTo>
                          <a:pt x="146" y="0"/>
                          <a:pt x="101" y="3"/>
                          <a:pt x="146" y="3"/>
                        </a:cubicBezTo>
                      </a:path>
                    </a:pathLst>
                  </a:cu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95" name="Line 75"/>
                  <p:cNvSpPr>
                    <a:spLocks noChangeShapeType="1"/>
                  </p:cNvSpPr>
                  <p:nvPr/>
                </p:nvSpPr>
                <p:spPr bwMode="auto">
                  <a:xfrm flipV="1">
                    <a:off x="1104" y="720"/>
                    <a:ext cx="0" cy="14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0796" name="Group 76"/>
                <p:cNvGrpSpPr>
                  <a:grpSpLocks/>
                </p:cNvGrpSpPr>
                <p:nvPr/>
              </p:nvGrpSpPr>
              <p:grpSpPr bwMode="auto">
                <a:xfrm>
                  <a:off x="768" y="0"/>
                  <a:ext cx="1104" cy="960"/>
                  <a:chOff x="0" y="0"/>
                  <a:chExt cx="1104" cy="960"/>
                </a:xfrm>
              </p:grpSpPr>
              <p:sp>
                <p:nvSpPr>
                  <p:cNvPr id="30797" name="Text Box 77"/>
                  <p:cNvSpPr txBox="1">
                    <a:spLocks noChangeArrowheads="1"/>
                  </p:cNvSpPr>
                  <p:nvPr/>
                </p:nvSpPr>
                <p:spPr bwMode="auto">
                  <a:xfrm>
                    <a:off x="0" y="0"/>
                    <a:ext cx="1104" cy="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b="1" u="sng">
                        <a:solidFill>
                          <a:schemeClr val="accent2"/>
                        </a:solidFill>
                        <a:latin typeface="黑体" panose="02010609060101010101" pitchFamily="49" charset="-122"/>
                        <a:ea typeface="黑体" panose="02010609060101010101" pitchFamily="49" charset="-122"/>
                      </a:rPr>
                      <a:t>Pt</a:t>
                    </a:r>
                    <a:r>
                      <a:rPr lang="zh-CN" altLang="en-US" b="1" u="sng">
                        <a:solidFill>
                          <a:schemeClr val="accent2"/>
                        </a:solidFill>
                        <a:latin typeface="黑体" panose="02010609060101010101" pitchFamily="49" charset="-122"/>
                        <a:ea typeface="黑体" panose="02010609060101010101" pitchFamily="49" charset="-122"/>
                      </a:rPr>
                      <a:t>电极</a:t>
                    </a:r>
                  </a:p>
                </p:txBody>
              </p:sp>
              <p:sp>
                <p:nvSpPr>
                  <p:cNvPr id="30798" name="Line 78"/>
                  <p:cNvSpPr>
                    <a:spLocks noChangeShapeType="1"/>
                  </p:cNvSpPr>
                  <p:nvPr/>
                </p:nvSpPr>
                <p:spPr bwMode="auto">
                  <a:xfrm flipV="1">
                    <a:off x="144" y="432"/>
                    <a:ext cx="288" cy="52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99" name="Line 79"/>
                  <p:cNvSpPr>
                    <a:spLocks noChangeShapeType="1"/>
                  </p:cNvSpPr>
                  <p:nvPr/>
                </p:nvSpPr>
                <p:spPr bwMode="auto">
                  <a:xfrm flipH="1" flipV="1">
                    <a:off x="528" y="432"/>
                    <a:ext cx="96" cy="52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0800" name="Group 80"/>
                <p:cNvGrpSpPr>
                  <a:grpSpLocks/>
                </p:cNvGrpSpPr>
                <p:nvPr/>
              </p:nvGrpSpPr>
              <p:grpSpPr bwMode="auto">
                <a:xfrm>
                  <a:off x="0" y="480"/>
                  <a:ext cx="2400" cy="507"/>
                  <a:chOff x="0" y="0"/>
                  <a:chExt cx="2400" cy="507"/>
                </a:xfrm>
              </p:grpSpPr>
              <p:sp>
                <p:nvSpPr>
                  <p:cNvPr id="30801" name="Line 81"/>
                  <p:cNvSpPr>
                    <a:spLocks noChangeShapeType="1"/>
                  </p:cNvSpPr>
                  <p:nvPr/>
                </p:nvSpPr>
                <p:spPr bwMode="auto">
                  <a:xfrm>
                    <a:off x="0" y="480"/>
                    <a:ext cx="432" cy="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802" name="Line 82"/>
                  <p:cNvSpPr>
                    <a:spLocks noChangeShapeType="1"/>
                  </p:cNvSpPr>
                  <p:nvPr/>
                </p:nvSpPr>
                <p:spPr bwMode="auto">
                  <a:xfrm flipH="1">
                    <a:off x="1824" y="384"/>
                    <a:ext cx="384" cy="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803" name="Text Box 83"/>
                  <p:cNvSpPr txBox="1">
                    <a:spLocks noChangeArrowheads="1"/>
                  </p:cNvSpPr>
                  <p:nvPr/>
                </p:nvSpPr>
                <p:spPr bwMode="auto">
                  <a:xfrm>
                    <a:off x="0" y="116"/>
                    <a:ext cx="528" cy="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000">
                        <a:solidFill>
                          <a:schemeClr val="accent2"/>
                        </a:solidFill>
                        <a:latin typeface="Times New Roman" panose="02020603050405020304" pitchFamily="18" charset="0"/>
                      </a:rPr>
                      <a:t>H</a:t>
                    </a:r>
                    <a:r>
                      <a:rPr lang="en-US" altLang="zh-CN" sz="2000" baseline="-25000">
                        <a:solidFill>
                          <a:schemeClr val="accent2"/>
                        </a:solidFill>
                        <a:latin typeface="Times New Roman" panose="02020603050405020304" pitchFamily="18" charset="0"/>
                      </a:rPr>
                      <a:t>2</a:t>
                    </a:r>
                  </a:p>
                </p:txBody>
              </p:sp>
              <p:sp>
                <p:nvSpPr>
                  <p:cNvPr id="30804" name="Text Box 84"/>
                  <p:cNvSpPr txBox="1">
                    <a:spLocks noChangeArrowheads="1"/>
                  </p:cNvSpPr>
                  <p:nvPr/>
                </p:nvSpPr>
                <p:spPr bwMode="auto">
                  <a:xfrm>
                    <a:off x="1872" y="0"/>
                    <a:ext cx="528" cy="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600">
                        <a:solidFill>
                          <a:schemeClr val="accent2"/>
                        </a:solidFill>
                        <a:latin typeface="Times New Roman" panose="02020603050405020304" pitchFamily="18" charset="0"/>
                      </a:rPr>
                      <a:t>O</a:t>
                    </a:r>
                    <a:r>
                      <a:rPr lang="en-US" altLang="zh-CN" sz="1600" baseline="-25000">
                        <a:solidFill>
                          <a:schemeClr val="accent2"/>
                        </a:solidFill>
                        <a:latin typeface="Times New Roman" panose="02020603050405020304" pitchFamily="18" charset="0"/>
                      </a:rPr>
                      <a:t>2</a:t>
                    </a:r>
                  </a:p>
                </p:txBody>
              </p:sp>
            </p:grpSp>
          </p:grpSp>
          <p:sp>
            <p:nvSpPr>
              <p:cNvPr id="30805" name="Text Box 85"/>
              <p:cNvSpPr txBox="1">
                <a:spLocks noChangeArrowheads="1"/>
              </p:cNvSpPr>
              <p:nvPr/>
            </p:nvSpPr>
            <p:spPr bwMode="auto">
              <a:xfrm>
                <a:off x="576" y="2736"/>
                <a:ext cx="1824" cy="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solidFill>
                      <a:srgbClr val="FF0000"/>
                    </a:solidFill>
                    <a:latin typeface="Times New Roman" panose="02020603050405020304" pitchFamily="18" charset="0"/>
                    <a:ea typeface="楷体_GB2312" pitchFamily="49" charset="-122"/>
                  </a:rPr>
                  <a:t>氢氧燃料电池模拟</a:t>
                </a:r>
              </a:p>
            </p:txBody>
          </p:sp>
        </p:grpSp>
        <p:sp>
          <p:nvSpPr>
            <p:cNvPr id="30806" name="Line 86"/>
            <p:cNvSpPr>
              <a:spLocks noChangeShapeType="1"/>
            </p:cNvSpPr>
            <p:nvPr/>
          </p:nvSpPr>
          <p:spPr bwMode="auto">
            <a:xfrm>
              <a:off x="1392" y="2496"/>
              <a:ext cx="43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807" name="Text Box 87"/>
            <p:cNvSpPr txBox="1">
              <a:spLocks noChangeArrowheads="1"/>
            </p:cNvSpPr>
            <p:nvPr/>
          </p:nvSpPr>
          <p:spPr bwMode="auto">
            <a:xfrm>
              <a:off x="1825" y="2305"/>
              <a:ext cx="719" cy="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600" b="1">
                  <a:solidFill>
                    <a:schemeClr val="accent2"/>
                  </a:solidFill>
                  <a:latin typeface="Times New Roman" panose="02020603050405020304" pitchFamily="18" charset="0"/>
                </a:rPr>
                <a:t>KOH</a:t>
              </a:r>
            </a:p>
          </p:txBody>
        </p:sp>
      </p:grpSp>
      <p:sp>
        <p:nvSpPr>
          <p:cNvPr id="30808" name="Text Box 88"/>
          <p:cNvSpPr txBox="1">
            <a:spLocks noChangeArrowheads="1"/>
          </p:cNvSpPr>
          <p:nvPr/>
        </p:nvSpPr>
        <p:spPr bwMode="auto">
          <a:xfrm>
            <a:off x="1524001" y="0"/>
            <a:ext cx="31670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dirty="0">
                <a:latin typeface="Times New Roman" panose="02020603050405020304" pitchFamily="18" charset="0"/>
                <a:ea typeface="华文新魏" panose="02010800040101010101" pitchFamily="2" charset="-122"/>
              </a:rPr>
              <a:t>三、燃料电池</a:t>
            </a:r>
          </a:p>
        </p:txBody>
      </p:sp>
    </p:spTree>
    <p:extLst>
      <p:ext uri="{BB962C8B-B14F-4D97-AF65-F5344CB8AC3E}">
        <p14:creationId xmlns:p14="http://schemas.microsoft.com/office/powerpoint/2010/main" val="7904371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753"/>
                                        </p:tgtEl>
                                        <p:attrNameLst>
                                          <p:attrName>style.visibility</p:attrName>
                                        </p:attrNameLst>
                                      </p:cBhvr>
                                      <p:to>
                                        <p:strVal val="visible"/>
                                      </p:to>
                                    </p:set>
                                    <p:animEffect transition="in" filter="dissolve">
                                      <p:cBhvr>
                                        <p:cTn id="7" dur="500"/>
                                        <p:tgtEl>
                                          <p:spTgt spid="3075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0754"/>
                                        </p:tgtEl>
                                        <p:attrNameLst>
                                          <p:attrName>style.visibility</p:attrName>
                                        </p:attrNameLst>
                                      </p:cBhvr>
                                      <p:to>
                                        <p:strVal val="visible"/>
                                      </p:to>
                                    </p:set>
                                    <p:animEffect transition="in" filter="dissolve">
                                      <p:cBhvr>
                                        <p:cTn id="12" dur="500"/>
                                        <p:tgtEl>
                                          <p:spTgt spid="3075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0757"/>
                                        </p:tgtEl>
                                        <p:attrNameLst>
                                          <p:attrName>style.visibility</p:attrName>
                                        </p:attrNameLst>
                                      </p:cBhvr>
                                      <p:to>
                                        <p:strVal val="visible"/>
                                      </p:to>
                                    </p:set>
                                    <p:animEffect transition="in" filter="dissolve">
                                      <p:cBhvr>
                                        <p:cTn id="17" dur="500"/>
                                        <p:tgtEl>
                                          <p:spTgt spid="3075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0758"/>
                                        </p:tgtEl>
                                        <p:attrNameLst>
                                          <p:attrName>style.visibility</p:attrName>
                                        </p:attrNameLst>
                                      </p:cBhvr>
                                      <p:to>
                                        <p:strVal val="visible"/>
                                      </p:to>
                                    </p:set>
                                    <p:animEffect transition="in" filter="dissolve">
                                      <p:cBhvr>
                                        <p:cTn id="22" dur="500"/>
                                        <p:tgtEl>
                                          <p:spTgt spid="3075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30764"/>
                                        </p:tgtEl>
                                        <p:attrNameLst>
                                          <p:attrName>style.visibility</p:attrName>
                                        </p:attrNameLst>
                                      </p:cBhvr>
                                      <p:to>
                                        <p:strVal val="visible"/>
                                      </p:to>
                                    </p:set>
                                    <p:animEffect transition="in" filter="wipe(up)">
                                      <p:cBhvr>
                                        <p:cTn id="27" dur="500"/>
                                        <p:tgtEl>
                                          <p:spTgt spid="307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3" grpId="0" autoUpdateAnimBg="0"/>
      <p:bldP spid="30754" grpId="0" autoUpdateAnimBg="0"/>
      <p:bldP spid="30757" grpId="0" autoUpdateAnimBg="0"/>
      <p:bldP spid="30758"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1524000" y="0"/>
            <a:ext cx="3826768" cy="1143000"/>
          </a:xfrm>
        </p:spPr>
        <p:txBody>
          <a:bodyPr/>
          <a:lstStyle/>
          <a:p>
            <a:r>
              <a:rPr lang="zh-CN" altLang="en-US" dirty="0"/>
              <a:t>燃料电池训练</a:t>
            </a:r>
          </a:p>
        </p:txBody>
      </p:sp>
      <p:sp>
        <p:nvSpPr>
          <p:cNvPr id="45061" name="WordArt 5"/>
          <p:cNvSpPr>
            <a:spLocks noChangeArrowheads="1" noChangeShapeType="1" noTextEdit="1"/>
          </p:cNvSpPr>
          <p:nvPr/>
        </p:nvSpPr>
        <p:spPr bwMode="auto">
          <a:xfrm>
            <a:off x="7216116" y="116632"/>
            <a:ext cx="3429000" cy="13716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dirty="0">
                <a:ln w="9525">
                  <a:solidFill>
                    <a:srgbClr val="000000"/>
                  </a:solidFill>
                  <a:round/>
                  <a:headEnd/>
                  <a:tailEnd/>
                </a:ln>
                <a:solidFill>
                  <a:srgbClr val="FFFFFF"/>
                </a:solidFill>
                <a:latin typeface="宋体" panose="02010600030101010101" pitchFamily="2" charset="-122"/>
              </a:rPr>
              <a:t>三步：</a:t>
            </a:r>
            <a:r>
              <a:rPr lang="en-US" altLang="zh-CN" sz="3600" kern="10" dirty="0">
                <a:ln w="9525">
                  <a:solidFill>
                    <a:srgbClr val="000000"/>
                  </a:solidFill>
                  <a:round/>
                  <a:headEnd/>
                  <a:tailEnd/>
                </a:ln>
                <a:solidFill>
                  <a:srgbClr val="FFFFFF"/>
                </a:solidFill>
                <a:latin typeface="宋体" panose="02010600030101010101" pitchFamily="2" charset="-122"/>
              </a:rPr>
              <a:t>1</a:t>
            </a:r>
            <a:r>
              <a:rPr lang="zh-CN" altLang="en-US" sz="3600" kern="10" dirty="0">
                <a:ln w="9525">
                  <a:solidFill>
                    <a:srgbClr val="000000"/>
                  </a:solidFill>
                  <a:round/>
                  <a:headEnd/>
                  <a:tailEnd/>
                </a:ln>
                <a:solidFill>
                  <a:srgbClr val="FFFFFF"/>
                </a:solidFill>
                <a:latin typeface="宋体" panose="02010600030101010101" pitchFamily="2" charset="-122"/>
              </a:rPr>
              <a:t>电子守恒</a:t>
            </a:r>
          </a:p>
          <a:p>
            <a:pPr algn="ctr"/>
            <a:r>
              <a:rPr lang="zh-CN" altLang="en-US" sz="3600" kern="10" dirty="0">
                <a:ln w="9525">
                  <a:solidFill>
                    <a:srgbClr val="000000"/>
                  </a:solidFill>
                  <a:round/>
                  <a:headEnd/>
                  <a:tailEnd/>
                </a:ln>
                <a:solidFill>
                  <a:srgbClr val="FFFFFF"/>
                </a:solidFill>
                <a:latin typeface="宋体" panose="02010600030101010101" pitchFamily="2" charset="-122"/>
              </a:rPr>
              <a:t>      </a:t>
            </a:r>
            <a:r>
              <a:rPr lang="en-US" altLang="zh-CN" sz="3600" kern="10" dirty="0">
                <a:ln w="9525">
                  <a:solidFill>
                    <a:srgbClr val="000000"/>
                  </a:solidFill>
                  <a:round/>
                  <a:headEnd/>
                  <a:tailEnd/>
                </a:ln>
                <a:solidFill>
                  <a:srgbClr val="FFFFFF"/>
                </a:solidFill>
                <a:latin typeface="宋体" panose="02010600030101010101" pitchFamily="2" charset="-122"/>
              </a:rPr>
              <a:t>2</a:t>
            </a:r>
            <a:r>
              <a:rPr lang="zh-CN" altLang="en-US" sz="3600" kern="10" dirty="0">
                <a:ln w="9525">
                  <a:solidFill>
                    <a:srgbClr val="000000"/>
                  </a:solidFill>
                  <a:round/>
                  <a:headEnd/>
                  <a:tailEnd/>
                </a:ln>
                <a:solidFill>
                  <a:srgbClr val="FFFFFF"/>
                </a:solidFill>
                <a:latin typeface="宋体" panose="02010600030101010101" pitchFamily="2" charset="-122"/>
              </a:rPr>
              <a:t>电荷守恒</a:t>
            </a:r>
          </a:p>
          <a:p>
            <a:pPr algn="ctr"/>
            <a:r>
              <a:rPr lang="zh-CN" altLang="en-US" sz="3600" kern="10" dirty="0">
                <a:ln w="9525">
                  <a:solidFill>
                    <a:srgbClr val="000000"/>
                  </a:solidFill>
                  <a:round/>
                  <a:headEnd/>
                  <a:tailEnd/>
                </a:ln>
                <a:solidFill>
                  <a:srgbClr val="FFFFFF"/>
                </a:solidFill>
                <a:latin typeface="宋体" panose="02010600030101010101" pitchFamily="2" charset="-122"/>
              </a:rPr>
              <a:t>      </a:t>
            </a:r>
            <a:r>
              <a:rPr lang="en-US" altLang="zh-CN" sz="3600" kern="10" dirty="0">
                <a:ln w="9525">
                  <a:solidFill>
                    <a:srgbClr val="000000"/>
                  </a:solidFill>
                  <a:round/>
                  <a:headEnd/>
                  <a:tailEnd/>
                </a:ln>
                <a:solidFill>
                  <a:srgbClr val="FFFFFF"/>
                </a:solidFill>
                <a:latin typeface="宋体" panose="02010600030101010101" pitchFamily="2" charset="-122"/>
              </a:rPr>
              <a:t>3</a:t>
            </a:r>
            <a:r>
              <a:rPr lang="zh-CN" altLang="en-US" sz="3600" kern="10" dirty="0">
                <a:ln w="9525">
                  <a:solidFill>
                    <a:srgbClr val="000000"/>
                  </a:solidFill>
                  <a:round/>
                  <a:headEnd/>
                  <a:tailEnd/>
                </a:ln>
                <a:solidFill>
                  <a:srgbClr val="FFFFFF"/>
                </a:solidFill>
                <a:latin typeface="宋体" panose="02010600030101010101" pitchFamily="2" charset="-122"/>
              </a:rPr>
              <a:t>原子守恒</a:t>
            </a:r>
          </a:p>
        </p:txBody>
      </p:sp>
      <p:sp>
        <p:nvSpPr>
          <p:cNvPr id="45062" name="Text Box 6"/>
          <p:cNvSpPr txBox="1">
            <a:spLocks noChangeArrowheads="1"/>
          </p:cNvSpPr>
          <p:nvPr/>
        </p:nvSpPr>
        <p:spPr bwMode="auto">
          <a:xfrm>
            <a:off x="1524001" y="5394326"/>
            <a:ext cx="8855075"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000" b="1">
                <a:latin typeface="华文新魏" panose="02010800040101010101" pitchFamily="2" charset="-122"/>
                <a:ea typeface="华文新魏" panose="02010800040101010101" pitchFamily="2" charset="-122"/>
              </a:rPr>
              <a:t>注意：负极失电子所得氧化产物与溶液的酸碱性有关（如</a:t>
            </a:r>
            <a:r>
              <a:rPr lang="zh-CN" altLang="en-US" sz="3000" b="1">
                <a:solidFill>
                  <a:srgbClr val="CC3300"/>
                </a:solidFill>
                <a:latin typeface="Times New Roman" panose="02020603050405020304" pitchFamily="18" charset="0"/>
                <a:ea typeface="华文新魏" panose="02010800040101010101" pitchFamily="2" charset="-122"/>
              </a:rPr>
              <a:t>＋</a:t>
            </a:r>
            <a:r>
              <a:rPr lang="en-US" altLang="zh-CN" sz="3000" b="1">
                <a:solidFill>
                  <a:srgbClr val="CC3300"/>
                </a:solidFill>
                <a:latin typeface="Times New Roman" panose="02020603050405020304" pitchFamily="18" charset="0"/>
                <a:ea typeface="华文新魏" panose="02010800040101010101" pitchFamily="2" charset="-122"/>
              </a:rPr>
              <a:t>4</a:t>
            </a:r>
            <a:r>
              <a:rPr lang="zh-CN" altLang="en-US" sz="3000" b="1">
                <a:latin typeface="华文新魏" panose="02010800040101010101" pitchFamily="2" charset="-122"/>
                <a:ea typeface="华文新魏" panose="02010800040101010101" pitchFamily="2" charset="-122"/>
              </a:rPr>
              <a:t>价的</a:t>
            </a:r>
            <a:r>
              <a:rPr lang="en-US" altLang="zh-CN" sz="3000" b="1">
                <a:solidFill>
                  <a:srgbClr val="CC3300"/>
                </a:solidFill>
                <a:latin typeface="Times New Roman" panose="02020603050405020304" pitchFamily="18" charset="0"/>
                <a:ea typeface="华文新魏" panose="02010800040101010101" pitchFamily="2" charset="-122"/>
              </a:rPr>
              <a:t>C</a:t>
            </a:r>
            <a:r>
              <a:rPr lang="zh-CN" altLang="en-US" sz="3000" b="1">
                <a:latin typeface="华文新魏" panose="02010800040101010101" pitchFamily="2" charset="-122"/>
                <a:ea typeface="华文新魏" panose="02010800040101010101" pitchFamily="2" charset="-122"/>
              </a:rPr>
              <a:t>在</a:t>
            </a:r>
            <a:r>
              <a:rPr lang="zh-CN" altLang="en-US" sz="3000" b="1">
                <a:solidFill>
                  <a:srgbClr val="CC3300"/>
                </a:solidFill>
                <a:latin typeface="华文新魏" panose="02010800040101010101" pitchFamily="2" charset="-122"/>
                <a:ea typeface="华文新魏" panose="02010800040101010101" pitchFamily="2" charset="-122"/>
              </a:rPr>
              <a:t>酸性溶液中</a:t>
            </a:r>
            <a:r>
              <a:rPr lang="zh-CN" altLang="en-US" sz="3000" b="1">
                <a:latin typeface="华文新魏" panose="02010800040101010101" pitchFamily="2" charset="-122"/>
                <a:ea typeface="华文新魏" panose="02010800040101010101" pitchFamily="2" charset="-122"/>
              </a:rPr>
              <a:t>以</a:t>
            </a:r>
            <a:r>
              <a:rPr lang="en-US" altLang="zh-CN" sz="3000" b="1">
                <a:solidFill>
                  <a:srgbClr val="CC3300"/>
                </a:solidFill>
                <a:latin typeface="Times New Roman" panose="02020603050405020304" pitchFamily="18" charset="0"/>
                <a:ea typeface="华文新魏" panose="02010800040101010101" pitchFamily="2" charset="-122"/>
              </a:rPr>
              <a:t>CO</a:t>
            </a:r>
            <a:r>
              <a:rPr lang="en-US" altLang="zh-CN" sz="3000" b="1" baseline="-25000">
                <a:solidFill>
                  <a:srgbClr val="CC3300"/>
                </a:solidFill>
                <a:latin typeface="Times New Roman" panose="02020603050405020304" pitchFamily="18" charset="0"/>
                <a:ea typeface="华文新魏" panose="02010800040101010101" pitchFamily="2" charset="-122"/>
              </a:rPr>
              <a:t>2</a:t>
            </a:r>
            <a:r>
              <a:rPr lang="zh-CN" altLang="en-US" sz="3000" b="1">
                <a:latin typeface="华文新魏" panose="02010800040101010101" pitchFamily="2" charset="-122"/>
                <a:ea typeface="华文新魏" panose="02010800040101010101" pitchFamily="2" charset="-122"/>
              </a:rPr>
              <a:t>形式存在，在</a:t>
            </a:r>
            <a:r>
              <a:rPr lang="zh-CN" altLang="en-US" sz="3000" b="1">
                <a:solidFill>
                  <a:srgbClr val="CC3300"/>
                </a:solidFill>
                <a:latin typeface="华文新魏" panose="02010800040101010101" pitchFamily="2" charset="-122"/>
                <a:ea typeface="华文新魏" panose="02010800040101010101" pitchFamily="2" charset="-122"/>
              </a:rPr>
              <a:t>碱性溶液中</a:t>
            </a:r>
            <a:r>
              <a:rPr lang="zh-CN" altLang="en-US" sz="3000" b="1">
                <a:latin typeface="华文新魏" panose="02010800040101010101" pitchFamily="2" charset="-122"/>
                <a:ea typeface="华文新魏" panose="02010800040101010101" pitchFamily="2" charset="-122"/>
              </a:rPr>
              <a:t>以</a:t>
            </a:r>
            <a:r>
              <a:rPr lang="en-US" altLang="zh-CN" sz="3000" b="1">
                <a:solidFill>
                  <a:srgbClr val="CC3300"/>
                </a:solidFill>
                <a:latin typeface="Times New Roman" panose="02020603050405020304" pitchFamily="18" charset="0"/>
                <a:ea typeface="华文新魏" panose="02010800040101010101" pitchFamily="2" charset="-122"/>
              </a:rPr>
              <a:t>CO</a:t>
            </a:r>
            <a:r>
              <a:rPr lang="en-US" altLang="zh-CN" sz="3000" b="1" baseline="-25000">
                <a:solidFill>
                  <a:srgbClr val="CC3300"/>
                </a:solidFill>
                <a:latin typeface="Times New Roman" panose="02020603050405020304" pitchFamily="18" charset="0"/>
                <a:ea typeface="华文新魏" panose="02010800040101010101" pitchFamily="2" charset="-122"/>
              </a:rPr>
              <a:t>3</a:t>
            </a:r>
            <a:r>
              <a:rPr lang="en-US" altLang="zh-CN" sz="3000" b="1" baseline="30000">
                <a:solidFill>
                  <a:srgbClr val="CC3300"/>
                </a:solidFill>
                <a:latin typeface="Times New Roman" panose="02020603050405020304" pitchFamily="18" charset="0"/>
                <a:ea typeface="华文新魏" panose="02010800040101010101" pitchFamily="2" charset="-122"/>
              </a:rPr>
              <a:t>2</a:t>
            </a:r>
            <a:r>
              <a:rPr lang="zh-CN" altLang="en-US" sz="3000" b="1" baseline="30000">
                <a:solidFill>
                  <a:srgbClr val="CC3300"/>
                </a:solidFill>
                <a:latin typeface="Times New Roman" panose="02020603050405020304" pitchFamily="18" charset="0"/>
                <a:ea typeface="华文新魏" panose="02010800040101010101" pitchFamily="2" charset="-122"/>
              </a:rPr>
              <a:t>－</a:t>
            </a:r>
            <a:r>
              <a:rPr lang="zh-CN" altLang="en-US" sz="3000" b="1">
                <a:latin typeface="华文新魏" panose="02010800040101010101" pitchFamily="2" charset="-122"/>
                <a:ea typeface="华文新魏" panose="02010800040101010101" pitchFamily="2" charset="-122"/>
              </a:rPr>
              <a:t>形式存在）；</a:t>
            </a:r>
          </a:p>
        </p:txBody>
      </p:sp>
      <p:graphicFrame>
        <p:nvGraphicFramePr>
          <p:cNvPr id="2" name="表格 1"/>
          <p:cNvGraphicFramePr>
            <a:graphicFrameLocks noGrp="1"/>
          </p:cNvGraphicFramePr>
          <p:nvPr>
            <p:extLst/>
          </p:nvPr>
        </p:nvGraphicFramePr>
        <p:xfrm>
          <a:off x="1524000" y="1571419"/>
          <a:ext cx="8949928" cy="3740970"/>
        </p:xfrm>
        <a:graphic>
          <a:graphicData uri="http://schemas.openxmlformats.org/drawingml/2006/table">
            <a:tbl>
              <a:tblPr firstRow="1" bandRow="1">
                <a:tableStyleId>{5C22544A-7EE6-4342-B048-85BDC9FD1C3A}</a:tableStyleId>
              </a:tblPr>
              <a:tblGrid>
                <a:gridCol w="1619672"/>
                <a:gridCol w="1728192"/>
                <a:gridCol w="2232248"/>
                <a:gridCol w="3369816"/>
              </a:tblGrid>
              <a:tr h="739972">
                <a:tc>
                  <a:txBody>
                    <a:bodyPr/>
                    <a:lstStyle/>
                    <a:p>
                      <a:r>
                        <a:rPr lang="zh-CN" altLang="en-US" sz="2400" dirty="0" smtClean="0">
                          <a:solidFill>
                            <a:schemeClr val="tx1"/>
                          </a:solidFill>
                        </a:rPr>
                        <a:t>燃料</a:t>
                      </a:r>
                      <a:endParaRPr lang="zh-CN" altLang="en-US" sz="2400" dirty="0">
                        <a:solidFill>
                          <a:schemeClr val="tx1"/>
                        </a:solidFill>
                      </a:endParaRPr>
                    </a:p>
                  </a:txBody>
                  <a:tcPr/>
                </a:tc>
                <a:tc>
                  <a:txBody>
                    <a:bodyPr/>
                    <a:lstStyle/>
                    <a:p>
                      <a:r>
                        <a:rPr lang="zh-CN" altLang="en-US" sz="2400" dirty="0" smtClean="0">
                          <a:solidFill>
                            <a:schemeClr val="tx1"/>
                          </a:solidFill>
                        </a:rPr>
                        <a:t>稀硫酸</a:t>
                      </a:r>
                      <a:endParaRPr lang="zh-CN" altLang="en-US" sz="2400" dirty="0">
                        <a:solidFill>
                          <a:schemeClr val="tx1"/>
                        </a:solidFill>
                      </a:endParaRPr>
                    </a:p>
                  </a:txBody>
                  <a:tcPr/>
                </a:tc>
                <a:tc>
                  <a:txBody>
                    <a:bodyPr/>
                    <a:lstStyle/>
                    <a:p>
                      <a:r>
                        <a:rPr lang="zh-CN" altLang="en-US" sz="2400" dirty="0" smtClean="0">
                          <a:solidFill>
                            <a:schemeClr val="tx1"/>
                          </a:solidFill>
                        </a:rPr>
                        <a:t>氢氧化钾溶液</a:t>
                      </a:r>
                      <a:endParaRPr lang="zh-CN" altLang="en-US" sz="2400" dirty="0">
                        <a:solidFill>
                          <a:schemeClr val="tx1"/>
                        </a:solidFill>
                      </a:endParaRPr>
                    </a:p>
                  </a:txBody>
                  <a:tcPr/>
                </a:tc>
                <a:tc>
                  <a:txBody>
                    <a:bodyPr/>
                    <a:lstStyle/>
                    <a:p>
                      <a:r>
                        <a:rPr lang="zh-CN" altLang="en-US" sz="2400" dirty="0" smtClean="0">
                          <a:solidFill>
                            <a:schemeClr val="tx1"/>
                          </a:solidFill>
                        </a:rPr>
                        <a:t>熔融盐可自由移动</a:t>
                      </a:r>
                      <a:r>
                        <a:rPr lang="en-US" altLang="zh-CN" sz="2400" dirty="0" smtClean="0">
                          <a:solidFill>
                            <a:schemeClr val="tx1"/>
                          </a:solidFill>
                        </a:rPr>
                        <a:t>O</a:t>
                      </a:r>
                      <a:r>
                        <a:rPr lang="en-US" altLang="zh-CN" sz="2400" baseline="30000" dirty="0" smtClean="0">
                          <a:solidFill>
                            <a:schemeClr val="tx1"/>
                          </a:solidFill>
                        </a:rPr>
                        <a:t>2-</a:t>
                      </a:r>
                      <a:endParaRPr lang="zh-CN" altLang="en-US" sz="2400" baseline="30000" dirty="0">
                        <a:solidFill>
                          <a:schemeClr val="tx1"/>
                        </a:solidFill>
                      </a:endParaRPr>
                    </a:p>
                  </a:txBody>
                  <a:tcPr/>
                </a:tc>
              </a:tr>
              <a:tr h="4287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dirty="0" smtClean="0"/>
                        <a:t>CH</a:t>
                      </a:r>
                      <a:r>
                        <a:rPr lang="en-US" altLang="zh-CN" baseline="-25000" dirty="0" smtClean="0"/>
                        <a:t>4</a:t>
                      </a:r>
                      <a:endParaRPr lang="zh-CN" altLang="en-US" baseline="-25000" dirty="0" smtClean="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r>
              <a:tr h="428714">
                <a:tc>
                  <a:txBody>
                    <a:bodyPr/>
                    <a:lstStyle/>
                    <a:p>
                      <a:r>
                        <a:rPr lang="en-US" altLang="zh-CN" dirty="0" smtClean="0"/>
                        <a:t>HCHO</a:t>
                      </a:r>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r>
              <a:tr h="428714">
                <a:tc>
                  <a:txBody>
                    <a:bodyPr/>
                    <a:lstStyle/>
                    <a:p>
                      <a:r>
                        <a:rPr lang="en-US" altLang="zh-CN" dirty="0" smtClean="0"/>
                        <a:t>CH</a:t>
                      </a:r>
                      <a:r>
                        <a:rPr lang="en-US" altLang="zh-CN" baseline="-25000" dirty="0" smtClean="0"/>
                        <a:t>3</a:t>
                      </a:r>
                      <a:r>
                        <a:rPr lang="en-US" altLang="zh-CN" dirty="0" smtClean="0"/>
                        <a:t>OH</a:t>
                      </a:r>
                      <a:endParaRPr lang="zh-CN" altLang="en-US" dirty="0"/>
                    </a:p>
                  </a:txBody>
                  <a:tcPr/>
                </a:tc>
                <a:tc>
                  <a:txBody>
                    <a:bodyPr/>
                    <a:lstStyle/>
                    <a:p>
                      <a:endParaRPr lang="zh-CN" altLang="en-US"/>
                    </a:p>
                  </a:txBody>
                  <a:tcPr/>
                </a:tc>
                <a:tc>
                  <a:txBody>
                    <a:bodyPr/>
                    <a:lstStyle/>
                    <a:p>
                      <a:endParaRPr lang="zh-CN" altLang="en-US" dirty="0"/>
                    </a:p>
                  </a:txBody>
                  <a:tcPr/>
                </a:tc>
                <a:tc>
                  <a:txBody>
                    <a:bodyPr/>
                    <a:lstStyle/>
                    <a:p>
                      <a:endParaRPr lang="zh-CN" altLang="en-US"/>
                    </a:p>
                  </a:txBody>
                  <a:tcPr/>
                </a:tc>
              </a:tr>
              <a:tr h="428714">
                <a:tc>
                  <a:txBody>
                    <a:bodyPr/>
                    <a:lstStyle/>
                    <a:p>
                      <a:r>
                        <a:rPr lang="en-US" altLang="zh-CN" dirty="0" smtClean="0"/>
                        <a:t>CH</a:t>
                      </a:r>
                      <a:r>
                        <a:rPr lang="en-US" altLang="zh-CN" baseline="-25000" dirty="0" smtClean="0"/>
                        <a:t>3</a:t>
                      </a:r>
                      <a:r>
                        <a:rPr lang="en-US" altLang="zh-CN" dirty="0" smtClean="0"/>
                        <a:t>CH</a:t>
                      </a:r>
                      <a:r>
                        <a:rPr lang="en-US" altLang="zh-CN" baseline="-25000" dirty="0" smtClean="0"/>
                        <a:t>2</a:t>
                      </a:r>
                      <a:r>
                        <a:rPr lang="en-US" altLang="zh-CN" dirty="0" smtClean="0"/>
                        <a:t>OH</a:t>
                      </a:r>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r>
              <a:tr h="428714">
                <a:tc>
                  <a:txBody>
                    <a:bodyPr/>
                    <a:lstStyle/>
                    <a:p>
                      <a:r>
                        <a:rPr lang="en-US" altLang="zh-CN" dirty="0" smtClean="0"/>
                        <a:t>CH</a:t>
                      </a:r>
                      <a:r>
                        <a:rPr lang="en-US" altLang="zh-CN" baseline="-25000" dirty="0" smtClean="0"/>
                        <a:t>2</a:t>
                      </a:r>
                      <a:r>
                        <a:rPr lang="en-US" altLang="zh-CN" dirty="0" smtClean="0"/>
                        <a:t>=CH</a:t>
                      </a:r>
                      <a:r>
                        <a:rPr lang="en-US" altLang="zh-CN" baseline="-25000" dirty="0" smtClean="0"/>
                        <a:t>2</a:t>
                      </a:r>
                      <a:endParaRPr lang="zh-CN" altLang="en-US" baseline="-25000"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r>
              <a:tr h="428714">
                <a:tc>
                  <a:txBody>
                    <a:bodyPr/>
                    <a:lstStyle/>
                    <a:p>
                      <a:r>
                        <a:rPr lang="en-US" altLang="zh-CN" dirty="0" smtClean="0"/>
                        <a:t>C</a:t>
                      </a:r>
                      <a:r>
                        <a:rPr lang="en-US" altLang="zh-CN" baseline="-25000" dirty="0" smtClean="0"/>
                        <a:t>3</a:t>
                      </a:r>
                      <a:r>
                        <a:rPr lang="en-US" altLang="zh-CN" dirty="0" smtClean="0"/>
                        <a:t>H</a:t>
                      </a:r>
                      <a:r>
                        <a:rPr lang="en-US" altLang="zh-CN" baseline="-25000" dirty="0" smtClean="0"/>
                        <a:t>8</a:t>
                      </a:r>
                      <a:endParaRPr lang="zh-CN" altLang="en-US" baseline="-25000"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r>
              <a:tr h="428714">
                <a:tc>
                  <a:txBody>
                    <a:bodyPr/>
                    <a:lstStyle/>
                    <a:p>
                      <a:r>
                        <a:rPr lang="en-US" altLang="zh-CN" dirty="0" smtClean="0"/>
                        <a:t>C</a:t>
                      </a:r>
                      <a:r>
                        <a:rPr lang="en-US" altLang="zh-CN" baseline="-25000" dirty="0" smtClean="0"/>
                        <a:t>6</a:t>
                      </a:r>
                      <a:r>
                        <a:rPr lang="en-US" altLang="zh-CN" dirty="0" smtClean="0"/>
                        <a:t>H</a:t>
                      </a:r>
                      <a:r>
                        <a:rPr lang="en-US" altLang="zh-CN" baseline="-25000" dirty="0" smtClean="0"/>
                        <a:t>6</a:t>
                      </a:r>
                      <a:endParaRPr lang="zh-CN" altLang="en-US" baseline="-25000" dirty="0"/>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r>
            </a:tbl>
          </a:graphicData>
        </a:graphic>
      </p:graphicFrame>
    </p:spTree>
    <p:extLst>
      <p:ext uri="{BB962C8B-B14F-4D97-AF65-F5344CB8AC3E}">
        <p14:creationId xmlns:p14="http://schemas.microsoft.com/office/powerpoint/2010/main" val="27375911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3" name="Rectangle 3"/>
          <p:cNvSpPr>
            <a:spLocks noChangeArrowheads="1"/>
          </p:cNvSpPr>
          <p:nvPr/>
        </p:nvSpPr>
        <p:spPr bwMode="auto">
          <a:xfrm>
            <a:off x="0" y="-33360"/>
            <a:ext cx="10152605" cy="4215821"/>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pPr>
              <a:lnSpc>
                <a:spcPct val="120000"/>
              </a:lnSpc>
            </a:pPr>
            <a:r>
              <a:rPr lang="en-US" sz="2052" b="1" dirty="0">
                <a:latin typeface="微软雅黑" pitchFamily="34" charset="-122"/>
                <a:ea typeface="微软雅黑" pitchFamily="34" charset="-122"/>
              </a:rPr>
              <a:t>4. </a:t>
            </a:r>
            <a:r>
              <a:rPr lang="zh-CN" altLang="en-US" sz="2052" b="1" dirty="0">
                <a:latin typeface="微软雅黑" pitchFamily="34" charset="-122"/>
                <a:ea typeface="微软雅黑" pitchFamily="34" charset="-122"/>
              </a:rPr>
              <a:t>电解池工作原理</a:t>
            </a:r>
            <a:r>
              <a:rPr lang="en-US" sz="2052" b="1" dirty="0">
                <a:latin typeface="微软雅黑" pitchFamily="34" charset="-122"/>
                <a:ea typeface="微软雅黑" pitchFamily="34" charset="-122"/>
              </a:rPr>
              <a:t>(</a:t>
            </a:r>
            <a:r>
              <a:rPr lang="zh-CN" altLang="en-US" sz="2052" b="1" dirty="0">
                <a:latin typeface="微软雅黑" pitchFamily="34" charset="-122"/>
                <a:ea typeface="微软雅黑" pitchFamily="34" charset="-122"/>
              </a:rPr>
              <a:t>以电解</a:t>
            </a:r>
            <a:r>
              <a:rPr lang="en-US" sz="2052" b="1" dirty="0">
                <a:latin typeface="微软雅黑" pitchFamily="34" charset="-122"/>
                <a:ea typeface="微软雅黑" pitchFamily="34" charset="-122"/>
              </a:rPr>
              <a:t>CuCl</a:t>
            </a:r>
            <a:r>
              <a:rPr lang="en-US" sz="2052" b="1" baseline="-25000" dirty="0">
                <a:latin typeface="微软雅黑" pitchFamily="34" charset="-122"/>
                <a:ea typeface="微软雅黑" pitchFamily="34" charset="-122"/>
              </a:rPr>
              <a:t>2</a:t>
            </a:r>
            <a:r>
              <a:rPr lang="zh-CN" altLang="en-US" sz="2052" b="1" dirty="0">
                <a:latin typeface="微软雅黑" pitchFamily="34" charset="-122"/>
                <a:ea typeface="微软雅黑" pitchFamily="34" charset="-122"/>
              </a:rPr>
              <a:t>溶液为例</a:t>
            </a:r>
            <a:r>
              <a:rPr lang="en-US" sz="2052" b="1" dirty="0">
                <a:latin typeface="微软雅黑" pitchFamily="34" charset="-122"/>
                <a:ea typeface="微软雅黑" pitchFamily="34" charset="-122"/>
              </a:rPr>
              <a:t>)</a:t>
            </a:r>
            <a:r>
              <a:rPr lang="zh-CN" altLang="en-US" sz="2052" b="1" dirty="0">
                <a:latin typeface="微软雅黑" pitchFamily="34" charset="-122"/>
                <a:ea typeface="微软雅黑" pitchFamily="34" charset="-122"/>
              </a:rPr>
              <a:t>：</a:t>
            </a:r>
            <a:endParaRPr lang="en-US" altLang="zh-CN" sz="2052" b="1"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smtClean="0">
              <a:latin typeface="微软雅黑" pitchFamily="34" charset="-122"/>
              <a:ea typeface="微软雅黑" pitchFamily="34" charset="-122"/>
            </a:endParaRPr>
          </a:p>
          <a:p>
            <a:pPr>
              <a:lnSpc>
                <a:spcPct val="120000"/>
              </a:lnSpc>
            </a:pPr>
            <a:endParaRPr lang="en-US" altLang="zh-CN" sz="2052">
              <a:latin typeface="微软雅黑" pitchFamily="34" charset="-122"/>
              <a:ea typeface="微软雅黑" pitchFamily="34" charset="-122"/>
            </a:endParaRPr>
          </a:p>
          <a:p>
            <a:pPr>
              <a:lnSpc>
                <a:spcPct val="120000"/>
              </a:lnSpc>
            </a:pPr>
            <a:r>
              <a:rPr lang="zh-CN" altLang="en-US" sz="2052" smtClean="0">
                <a:latin typeface="微软雅黑" pitchFamily="34" charset="-122"/>
                <a:ea typeface="微软雅黑" pitchFamily="34" charset="-122"/>
              </a:rPr>
              <a:t>总反应</a:t>
            </a:r>
            <a:r>
              <a:rPr lang="zh-CN" altLang="en-US" sz="2052" dirty="0">
                <a:latin typeface="微软雅黑" pitchFamily="34" charset="-122"/>
                <a:ea typeface="微软雅黑" pitchFamily="34" charset="-122"/>
              </a:rPr>
              <a:t>方程式：</a:t>
            </a:r>
            <a:r>
              <a:rPr lang="en-US" sz="2052" dirty="0">
                <a:latin typeface="微软雅黑" pitchFamily="34" charset="-122"/>
                <a:ea typeface="微软雅黑" pitchFamily="34" charset="-122"/>
              </a:rPr>
              <a:t>___________________________________</a:t>
            </a:r>
            <a:r>
              <a:rPr lang="zh-CN" altLang="en-US" sz="2052" dirty="0">
                <a:latin typeface="微软雅黑" pitchFamily="34" charset="-122"/>
                <a:ea typeface="微软雅黑" pitchFamily="34" charset="-122"/>
              </a:rPr>
              <a:t>。</a:t>
            </a:r>
          </a:p>
        </p:txBody>
      </p:sp>
      <p:pic>
        <p:nvPicPr>
          <p:cNvPr id="1208321" name="Picture 1"/>
          <p:cNvPicPr>
            <a:picLocks noChangeAspect="1" noChangeArrowheads="1"/>
          </p:cNvPicPr>
          <p:nvPr/>
        </p:nvPicPr>
        <p:blipFill>
          <a:blip r:embed="rId4"/>
          <a:srcRect/>
          <a:stretch>
            <a:fillRect/>
          </a:stretch>
        </p:blipFill>
        <p:spPr bwMode="auto">
          <a:xfrm>
            <a:off x="1645575" y="552432"/>
            <a:ext cx="6461019" cy="3170463"/>
          </a:xfrm>
          <a:prstGeom prst="rect">
            <a:avLst/>
          </a:prstGeom>
          <a:noFill/>
          <a:ln w="9525">
            <a:noFill/>
            <a:miter lim="800000"/>
            <a:headEnd/>
            <a:tailEnd/>
          </a:ln>
          <a:effectLst/>
        </p:spPr>
      </p:pic>
      <p:sp>
        <p:nvSpPr>
          <p:cNvPr id="13" name="矩形 12"/>
          <p:cNvSpPr/>
          <p:nvPr/>
        </p:nvSpPr>
        <p:spPr>
          <a:xfrm>
            <a:off x="2833996" y="1047279"/>
            <a:ext cx="710451"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阴极</a:t>
            </a:r>
          </a:p>
        </p:txBody>
      </p:sp>
      <p:sp>
        <p:nvSpPr>
          <p:cNvPr id="17" name="矩形 16"/>
          <p:cNvSpPr/>
          <p:nvPr/>
        </p:nvSpPr>
        <p:spPr>
          <a:xfrm>
            <a:off x="2510138" y="1950251"/>
            <a:ext cx="1236236"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还原反应</a:t>
            </a:r>
          </a:p>
        </p:txBody>
      </p:sp>
      <p:sp>
        <p:nvSpPr>
          <p:cNvPr id="18" name="矩形 17"/>
          <p:cNvSpPr/>
          <p:nvPr/>
        </p:nvSpPr>
        <p:spPr>
          <a:xfrm>
            <a:off x="6919990" y="1047278"/>
            <a:ext cx="710451"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阳极</a:t>
            </a:r>
          </a:p>
        </p:txBody>
      </p:sp>
      <p:sp>
        <p:nvSpPr>
          <p:cNvPr id="19" name="矩形 18"/>
          <p:cNvSpPr/>
          <p:nvPr/>
        </p:nvSpPr>
        <p:spPr>
          <a:xfrm>
            <a:off x="6657097" y="1988877"/>
            <a:ext cx="1236236"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氧化反应</a:t>
            </a:r>
          </a:p>
        </p:txBody>
      </p:sp>
      <p:pic>
        <p:nvPicPr>
          <p:cNvPr id="1208322" name="Picture 2"/>
          <p:cNvPicPr>
            <a:picLocks noChangeAspect="1" noChangeArrowheads="1"/>
          </p:cNvPicPr>
          <p:nvPr/>
        </p:nvPicPr>
        <p:blipFill>
          <a:blip r:embed="rId5"/>
          <a:srcRect/>
          <a:stretch>
            <a:fillRect/>
          </a:stretch>
        </p:blipFill>
        <p:spPr bwMode="auto">
          <a:xfrm>
            <a:off x="1755755" y="2822354"/>
            <a:ext cx="2156481" cy="327424"/>
          </a:xfrm>
          <a:prstGeom prst="rect">
            <a:avLst/>
          </a:prstGeom>
          <a:noFill/>
          <a:ln w="9525">
            <a:noFill/>
            <a:miter lim="800000"/>
            <a:headEnd/>
            <a:tailEnd/>
          </a:ln>
          <a:effectLst/>
        </p:spPr>
      </p:pic>
      <p:pic>
        <p:nvPicPr>
          <p:cNvPr id="1208323" name="Picture 3"/>
          <p:cNvPicPr>
            <a:picLocks noChangeAspect="1" noChangeArrowheads="1"/>
          </p:cNvPicPr>
          <p:nvPr/>
        </p:nvPicPr>
        <p:blipFill>
          <a:blip r:embed="rId6"/>
          <a:srcRect/>
          <a:stretch>
            <a:fillRect/>
          </a:stretch>
        </p:blipFill>
        <p:spPr bwMode="auto">
          <a:xfrm>
            <a:off x="6916740" y="2822354"/>
            <a:ext cx="2191355" cy="376293"/>
          </a:xfrm>
          <a:prstGeom prst="rect">
            <a:avLst/>
          </a:prstGeom>
          <a:noFill/>
          <a:ln w="9525">
            <a:noFill/>
            <a:miter lim="800000"/>
            <a:headEnd/>
            <a:tailEnd/>
          </a:ln>
          <a:effectLst/>
        </p:spPr>
      </p:pic>
      <p:graphicFrame>
        <p:nvGraphicFramePr>
          <p:cNvPr id="35867" name="Object 4"/>
          <p:cNvGraphicFramePr>
            <a:graphicFrameLocks noChangeAspect="1"/>
          </p:cNvGraphicFramePr>
          <p:nvPr>
            <p:extLst>
              <p:ext uri="{D42A27DB-BD31-4B8C-83A1-F6EECF244321}">
                <p14:modId xmlns:p14="http://schemas.microsoft.com/office/powerpoint/2010/main" val="842031127"/>
              </p:ext>
            </p:extLst>
          </p:nvPr>
        </p:nvGraphicFramePr>
        <p:xfrm>
          <a:off x="2244663" y="3648548"/>
          <a:ext cx="3632595" cy="657288"/>
        </p:xfrm>
        <a:graphic>
          <a:graphicData uri="http://schemas.openxmlformats.org/presentationml/2006/ole">
            <mc:AlternateContent xmlns:mc="http://schemas.openxmlformats.org/markup-compatibility/2006">
              <mc:Choice xmlns:v="urn:schemas-microsoft-com:vml" Requires="v">
                <p:oleObj spid="_x0000_s1031" name="Document" r:id="rId7" imgW="4579573" imgH="831726" progId="Word.Document.8">
                  <p:embed/>
                </p:oleObj>
              </mc:Choice>
              <mc:Fallback>
                <p:oleObj name="Document" r:id="rId7" imgW="4579573" imgH="831726" progId="Word.Document.8">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44663" y="3648548"/>
                        <a:ext cx="3632595" cy="657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6" name="Picture 1"/>
          <p:cNvPicPr>
            <a:picLocks noChangeAspect="1" noChangeArrowheads="1"/>
          </p:cNvPicPr>
          <p:nvPr/>
        </p:nvPicPr>
        <p:blipFill rotWithShape="1">
          <a:blip r:embed="rId9"/>
          <a:srcRect b="37125"/>
          <a:stretch/>
        </p:blipFill>
        <p:spPr bwMode="auto">
          <a:xfrm>
            <a:off x="5983997" y="4009246"/>
            <a:ext cx="5925269" cy="2336963"/>
          </a:xfrm>
          <a:prstGeom prst="rect">
            <a:avLst/>
          </a:prstGeom>
          <a:noFill/>
          <a:ln w="9525">
            <a:noFill/>
            <a:miter lim="800000"/>
            <a:headEnd/>
            <a:tailEnd/>
          </a:ln>
          <a:effectLst/>
        </p:spPr>
      </p:pic>
      <p:pic>
        <p:nvPicPr>
          <p:cNvPr id="20" name="Picture 1"/>
          <p:cNvPicPr>
            <a:picLocks noChangeAspect="1" noChangeArrowheads="1"/>
          </p:cNvPicPr>
          <p:nvPr/>
        </p:nvPicPr>
        <p:blipFill rotWithShape="1">
          <a:blip r:embed="rId9"/>
          <a:srcRect t="66249"/>
          <a:stretch/>
        </p:blipFill>
        <p:spPr bwMode="auto">
          <a:xfrm>
            <a:off x="0" y="4196645"/>
            <a:ext cx="5982842" cy="1266668"/>
          </a:xfrm>
          <a:prstGeom prst="rect">
            <a:avLst/>
          </a:prstGeom>
          <a:noFill/>
          <a:ln w="9525">
            <a:noFill/>
            <a:miter lim="800000"/>
            <a:headEnd/>
            <a:tailEnd/>
          </a:ln>
          <a:effectLst/>
        </p:spPr>
      </p:pic>
      <p:sp>
        <p:nvSpPr>
          <p:cNvPr id="21" name="矩形 20"/>
          <p:cNvSpPr/>
          <p:nvPr/>
        </p:nvSpPr>
        <p:spPr>
          <a:xfrm>
            <a:off x="9439420" y="3897711"/>
            <a:ext cx="2366353" cy="408125"/>
          </a:xfrm>
          <a:prstGeom prst="rect">
            <a:avLst/>
          </a:prstGeom>
        </p:spPr>
        <p:txBody>
          <a:bodyPr wrap="none">
            <a:spAutoFit/>
          </a:bodyPr>
          <a:lstStyle/>
          <a:p>
            <a:r>
              <a:rPr lang="en-US" sz="2052" dirty="0">
                <a:solidFill>
                  <a:schemeClr val="accent2"/>
                </a:solidFill>
                <a:latin typeface="微软雅黑" pitchFamily="34" charset="-122"/>
                <a:ea typeface="微软雅黑" pitchFamily="34" charset="-122"/>
              </a:rPr>
              <a:t>Fe</a:t>
            </a:r>
            <a:r>
              <a:rPr lang="zh-CN" altLang="en-US" sz="2052" dirty="0">
                <a:solidFill>
                  <a:schemeClr val="accent2"/>
                </a:solidFill>
                <a:latin typeface="微软雅黑" pitchFamily="34" charset="-122"/>
                <a:ea typeface="微软雅黑" pitchFamily="34" charset="-122"/>
              </a:rPr>
              <a:t>－</a:t>
            </a:r>
            <a:r>
              <a:rPr lang="en-US" sz="2052" dirty="0">
                <a:solidFill>
                  <a:schemeClr val="accent2"/>
                </a:solidFill>
                <a:latin typeface="微软雅黑" pitchFamily="34" charset="-122"/>
                <a:ea typeface="微软雅黑" pitchFamily="34" charset="-122"/>
              </a:rPr>
              <a:t>2e</a:t>
            </a:r>
            <a:r>
              <a:rPr lang="zh-CN" altLang="en-US" sz="2052" baseline="30000" dirty="0">
                <a:solidFill>
                  <a:schemeClr val="accent2"/>
                </a:solidFill>
                <a:latin typeface="微软雅黑" pitchFamily="34" charset="-122"/>
                <a:ea typeface="微软雅黑" pitchFamily="34" charset="-122"/>
              </a:rPr>
              <a:t>－</a:t>
            </a:r>
            <a:r>
              <a:rPr lang="en-US" sz="2052" dirty="0">
                <a:solidFill>
                  <a:schemeClr val="accent2"/>
                </a:solidFill>
                <a:latin typeface="微软雅黑" pitchFamily="34" charset="-122"/>
                <a:ea typeface="微软雅黑" pitchFamily="34" charset="-122"/>
              </a:rPr>
              <a:t>===Fe</a:t>
            </a:r>
            <a:r>
              <a:rPr lang="en-US" sz="2052" baseline="30000" dirty="0">
                <a:solidFill>
                  <a:schemeClr val="accent2"/>
                </a:solidFill>
                <a:latin typeface="微软雅黑" pitchFamily="34" charset="-122"/>
                <a:ea typeface="微软雅黑" pitchFamily="34" charset="-122"/>
              </a:rPr>
              <a:t>2</a:t>
            </a:r>
            <a:r>
              <a:rPr lang="zh-CN" altLang="en-US" sz="2052" baseline="30000" dirty="0">
                <a:solidFill>
                  <a:schemeClr val="accent2"/>
                </a:solidFill>
                <a:latin typeface="微软雅黑" pitchFamily="34" charset="-122"/>
                <a:ea typeface="微软雅黑" pitchFamily="34" charset="-122"/>
              </a:rPr>
              <a:t>＋</a:t>
            </a:r>
            <a:endParaRPr lang="zh-CN" altLang="en-US" sz="2052" dirty="0">
              <a:solidFill>
                <a:schemeClr val="accent2"/>
              </a:solidFill>
              <a:latin typeface="微软雅黑" pitchFamily="34" charset="-122"/>
              <a:ea typeface="微软雅黑" pitchFamily="34" charset="-122"/>
            </a:endParaRPr>
          </a:p>
        </p:txBody>
      </p:sp>
      <p:sp>
        <p:nvSpPr>
          <p:cNvPr id="23" name="矩形 22"/>
          <p:cNvSpPr/>
          <p:nvPr/>
        </p:nvSpPr>
        <p:spPr>
          <a:xfrm>
            <a:off x="9292812" y="4334203"/>
            <a:ext cx="2465740" cy="408125"/>
          </a:xfrm>
          <a:prstGeom prst="rect">
            <a:avLst/>
          </a:prstGeom>
        </p:spPr>
        <p:txBody>
          <a:bodyPr wrap="none">
            <a:spAutoFit/>
          </a:bodyPr>
          <a:lstStyle/>
          <a:p>
            <a:r>
              <a:rPr lang="en-US" sz="2052" dirty="0">
                <a:solidFill>
                  <a:schemeClr val="accent2"/>
                </a:solidFill>
                <a:latin typeface="微软雅黑" pitchFamily="34" charset="-122"/>
                <a:ea typeface="微软雅黑" pitchFamily="34" charset="-122"/>
              </a:rPr>
              <a:t>Cu</a:t>
            </a:r>
            <a:r>
              <a:rPr lang="zh-CN" altLang="en-US" sz="2052" dirty="0">
                <a:solidFill>
                  <a:schemeClr val="accent2"/>
                </a:solidFill>
                <a:latin typeface="微软雅黑" pitchFamily="34" charset="-122"/>
                <a:ea typeface="微软雅黑" pitchFamily="34" charset="-122"/>
              </a:rPr>
              <a:t>－</a:t>
            </a:r>
            <a:r>
              <a:rPr lang="en-US" sz="2052" dirty="0">
                <a:solidFill>
                  <a:schemeClr val="accent2"/>
                </a:solidFill>
                <a:latin typeface="微软雅黑" pitchFamily="34" charset="-122"/>
                <a:ea typeface="微软雅黑" pitchFamily="34" charset="-122"/>
              </a:rPr>
              <a:t>2e</a:t>
            </a:r>
            <a:r>
              <a:rPr lang="zh-CN" altLang="en-US" sz="2052" baseline="30000" dirty="0">
                <a:solidFill>
                  <a:schemeClr val="accent2"/>
                </a:solidFill>
                <a:latin typeface="微软雅黑" pitchFamily="34" charset="-122"/>
                <a:ea typeface="微软雅黑" pitchFamily="34" charset="-122"/>
              </a:rPr>
              <a:t>－</a:t>
            </a:r>
            <a:r>
              <a:rPr lang="en-US" sz="2052" dirty="0">
                <a:solidFill>
                  <a:schemeClr val="accent2"/>
                </a:solidFill>
                <a:latin typeface="微软雅黑" pitchFamily="34" charset="-122"/>
                <a:ea typeface="微软雅黑" pitchFamily="34" charset="-122"/>
              </a:rPr>
              <a:t>===Cu</a:t>
            </a:r>
            <a:r>
              <a:rPr lang="en-US" sz="2052" baseline="30000" dirty="0">
                <a:solidFill>
                  <a:schemeClr val="accent2"/>
                </a:solidFill>
                <a:latin typeface="微软雅黑" pitchFamily="34" charset="-122"/>
                <a:ea typeface="微软雅黑" pitchFamily="34" charset="-122"/>
              </a:rPr>
              <a:t>2</a:t>
            </a:r>
            <a:r>
              <a:rPr lang="zh-CN" altLang="en-US" sz="2052" baseline="30000" dirty="0">
                <a:solidFill>
                  <a:schemeClr val="accent2"/>
                </a:solidFill>
                <a:latin typeface="微软雅黑" pitchFamily="34" charset="-122"/>
                <a:ea typeface="微软雅黑" pitchFamily="34" charset="-122"/>
              </a:rPr>
              <a:t>＋</a:t>
            </a:r>
            <a:endParaRPr lang="zh-CN" altLang="en-US" sz="2052" dirty="0">
              <a:solidFill>
                <a:schemeClr val="accent2"/>
              </a:solidFill>
              <a:latin typeface="微软雅黑" pitchFamily="34" charset="-122"/>
              <a:ea typeface="微软雅黑" pitchFamily="34" charset="-122"/>
            </a:endParaRPr>
          </a:p>
        </p:txBody>
      </p:sp>
      <p:sp>
        <p:nvSpPr>
          <p:cNvPr id="25" name="矩形 24"/>
          <p:cNvSpPr/>
          <p:nvPr/>
        </p:nvSpPr>
        <p:spPr>
          <a:xfrm>
            <a:off x="9402768" y="4850663"/>
            <a:ext cx="2241319" cy="408125"/>
          </a:xfrm>
          <a:prstGeom prst="rect">
            <a:avLst/>
          </a:prstGeom>
        </p:spPr>
        <p:txBody>
          <a:bodyPr wrap="none">
            <a:spAutoFit/>
          </a:bodyPr>
          <a:lstStyle/>
          <a:p>
            <a:r>
              <a:rPr lang="en-US" sz="2052" dirty="0">
                <a:solidFill>
                  <a:schemeClr val="accent2"/>
                </a:solidFill>
                <a:latin typeface="微软雅黑" pitchFamily="34" charset="-122"/>
                <a:ea typeface="微软雅黑" pitchFamily="34" charset="-122"/>
              </a:rPr>
              <a:t>Ag</a:t>
            </a:r>
            <a:r>
              <a:rPr lang="zh-CN" altLang="en-US" sz="2052" dirty="0">
                <a:solidFill>
                  <a:schemeClr val="accent2"/>
                </a:solidFill>
                <a:latin typeface="微软雅黑" pitchFamily="34" charset="-122"/>
                <a:ea typeface="微软雅黑" pitchFamily="34" charset="-122"/>
              </a:rPr>
              <a:t>－</a:t>
            </a:r>
            <a:r>
              <a:rPr lang="en-US" sz="2052" dirty="0">
                <a:solidFill>
                  <a:schemeClr val="accent2"/>
                </a:solidFill>
                <a:latin typeface="微软雅黑" pitchFamily="34" charset="-122"/>
                <a:ea typeface="微软雅黑" pitchFamily="34" charset="-122"/>
              </a:rPr>
              <a:t>e</a:t>
            </a:r>
            <a:r>
              <a:rPr lang="zh-CN" altLang="en-US" sz="2052" baseline="30000" dirty="0">
                <a:solidFill>
                  <a:schemeClr val="accent2"/>
                </a:solidFill>
                <a:latin typeface="微软雅黑" pitchFamily="34" charset="-122"/>
                <a:ea typeface="微软雅黑" pitchFamily="34" charset="-122"/>
              </a:rPr>
              <a:t>－</a:t>
            </a:r>
            <a:r>
              <a:rPr lang="en-US" sz="2052" dirty="0">
                <a:solidFill>
                  <a:schemeClr val="accent2"/>
                </a:solidFill>
                <a:latin typeface="微软雅黑" pitchFamily="34" charset="-122"/>
                <a:ea typeface="微软雅黑" pitchFamily="34" charset="-122"/>
              </a:rPr>
              <a:t>===Ag</a:t>
            </a:r>
            <a:r>
              <a:rPr lang="zh-CN" altLang="en-US" sz="2052" baseline="30000" dirty="0">
                <a:solidFill>
                  <a:schemeClr val="accent2"/>
                </a:solidFill>
                <a:latin typeface="微软雅黑" pitchFamily="34" charset="-122"/>
                <a:ea typeface="微软雅黑" pitchFamily="34" charset="-122"/>
              </a:rPr>
              <a:t>＋</a:t>
            </a:r>
            <a:endParaRPr lang="zh-CN" altLang="en-US" sz="2052" dirty="0">
              <a:solidFill>
                <a:schemeClr val="accent2"/>
              </a:solidFill>
              <a:latin typeface="微软雅黑" pitchFamily="34" charset="-122"/>
              <a:ea typeface="微软雅黑" pitchFamily="34" charset="-122"/>
            </a:endParaRPr>
          </a:p>
        </p:txBody>
      </p:sp>
    </p:spTree>
    <p:extLst>
      <p:ext uri="{BB962C8B-B14F-4D97-AF65-F5344CB8AC3E}">
        <p14:creationId xmlns:p14="http://schemas.microsoft.com/office/powerpoint/2010/main" val="181373715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2323"/>
                                        </p:tgtEl>
                                        <p:attrNameLst>
                                          <p:attrName>style.visibility</p:attrName>
                                        </p:attrNameLst>
                                      </p:cBhvr>
                                      <p:to>
                                        <p:strVal val="visible"/>
                                      </p:to>
                                    </p:set>
                                    <p:animEffect transition="in" filter="blinds(horizontal)">
                                      <p:cBhvr>
                                        <p:cTn id="7" dur="500"/>
                                        <p:tgtEl>
                                          <p:spTgt spid="312323"/>
                                        </p:tgtEl>
                                      </p:cBhvr>
                                    </p:animEffect>
                                  </p:childTnLst>
                                </p:cTn>
                              </p:par>
                              <p:par>
                                <p:cTn id="8" presetID="3" presetClass="entr" presetSubtype="10" fill="hold" nodeType="withEffect">
                                  <p:stCondLst>
                                    <p:cond delay="0"/>
                                  </p:stCondLst>
                                  <p:childTnLst>
                                    <p:set>
                                      <p:cBhvr>
                                        <p:cTn id="9" dur="1" fill="hold">
                                          <p:stCondLst>
                                            <p:cond delay="0"/>
                                          </p:stCondLst>
                                        </p:cTn>
                                        <p:tgtEl>
                                          <p:spTgt spid="1208321"/>
                                        </p:tgtEl>
                                        <p:attrNameLst>
                                          <p:attrName>style.visibility</p:attrName>
                                        </p:attrNameLst>
                                      </p:cBhvr>
                                      <p:to>
                                        <p:strVal val="visible"/>
                                      </p:to>
                                    </p:set>
                                    <p:animEffect transition="in" filter="blinds(horizontal)">
                                      <p:cBhvr>
                                        <p:cTn id="10" dur="500"/>
                                        <p:tgtEl>
                                          <p:spTgt spid="120832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08322"/>
                                        </p:tgtEl>
                                        <p:attrNameLst>
                                          <p:attrName>style.visibility</p:attrName>
                                        </p:attrNameLst>
                                      </p:cBhvr>
                                      <p:to>
                                        <p:strVal val="visible"/>
                                      </p:to>
                                    </p:set>
                                    <p:anim calcmode="lin" valueType="num">
                                      <p:cBhvr additive="base">
                                        <p:cTn id="27" dur="500" fill="hold"/>
                                        <p:tgtEl>
                                          <p:spTgt spid="1208322"/>
                                        </p:tgtEl>
                                        <p:attrNameLst>
                                          <p:attrName>ppt_x</p:attrName>
                                        </p:attrNameLst>
                                      </p:cBhvr>
                                      <p:tavLst>
                                        <p:tav tm="0">
                                          <p:val>
                                            <p:strVal val="#ppt_x"/>
                                          </p:val>
                                        </p:tav>
                                        <p:tav tm="100000">
                                          <p:val>
                                            <p:strVal val="#ppt_x"/>
                                          </p:val>
                                        </p:tav>
                                      </p:tavLst>
                                    </p:anim>
                                    <p:anim calcmode="lin" valueType="num">
                                      <p:cBhvr additive="base">
                                        <p:cTn id="28" dur="500" fill="hold"/>
                                        <p:tgtEl>
                                          <p:spTgt spid="120832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208323"/>
                                        </p:tgtEl>
                                        <p:attrNameLst>
                                          <p:attrName>style.visibility</p:attrName>
                                        </p:attrNameLst>
                                      </p:cBhvr>
                                      <p:to>
                                        <p:strVal val="visible"/>
                                      </p:to>
                                    </p:set>
                                    <p:anim calcmode="lin" valueType="num">
                                      <p:cBhvr additive="base">
                                        <p:cTn id="45" dur="500" fill="hold"/>
                                        <p:tgtEl>
                                          <p:spTgt spid="1208323"/>
                                        </p:tgtEl>
                                        <p:attrNameLst>
                                          <p:attrName>ppt_x</p:attrName>
                                        </p:attrNameLst>
                                      </p:cBhvr>
                                      <p:tavLst>
                                        <p:tav tm="0">
                                          <p:val>
                                            <p:strVal val="#ppt_x"/>
                                          </p:val>
                                        </p:tav>
                                        <p:tav tm="100000">
                                          <p:val>
                                            <p:strVal val="#ppt_x"/>
                                          </p:val>
                                        </p:tav>
                                      </p:tavLst>
                                    </p:anim>
                                    <p:anim calcmode="lin" valueType="num">
                                      <p:cBhvr additive="base">
                                        <p:cTn id="46" dur="500" fill="hold"/>
                                        <p:tgtEl>
                                          <p:spTgt spid="120832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5867"/>
                                        </p:tgtEl>
                                        <p:attrNameLst>
                                          <p:attrName>style.visibility</p:attrName>
                                        </p:attrNameLst>
                                      </p:cBhvr>
                                      <p:to>
                                        <p:strVal val="visible"/>
                                      </p:to>
                                    </p:set>
                                    <p:anim calcmode="lin" valueType="num">
                                      <p:cBhvr additive="base">
                                        <p:cTn id="51" dur="500" fill="hold"/>
                                        <p:tgtEl>
                                          <p:spTgt spid="35867"/>
                                        </p:tgtEl>
                                        <p:attrNameLst>
                                          <p:attrName>ppt_x</p:attrName>
                                        </p:attrNameLst>
                                      </p:cBhvr>
                                      <p:tavLst>
                                        <p:tav tm="0">
                                          <p:val>
                                            <p:strVal val="#ppt_x"/>
                                          </p:val>
                                        </p:tav>
                                        <p:tav tm="100000">
                                          <p:val>
                                            <p:strVal val="#ppt_x"/>
                                          </p:val>
                                        </p:tav>
                                      </p:tavLst>
                                    </p:anim>
                                    <p:anim calcmode="lin" valueType="num">
                                      <p:cBhvr additive="base">
                                        <p:cTn id="52" dur="500" fill="hold"/>
                                        <p:tgtEl>
                                          <p:spTgt spid="35867"/>
                                        </p:tgtEl>
                                        <p:attrNameLst>
                                          <p:attrName>ppt_y</p:attrName>
                                        </p:attrNameLst>
                                      </p:cBhvr>
                                      <p:tavLst>
                                        <p:tav tm="0">
                                          <p:val>
                                            <p:strVal val="1+#ppt_h/2"/>
                                          </p:val>
                                        </p:tav>
                                        <p:tav tm="100000">
                                          <p:val>
                                            <p:strVal val="#ppt_y"/>
                                          </p:val>
                                        </p:tav>
                                      </p:tavLst>
                                    </p:anim>
                                  </p:childTnLst>
                                </p:cTn>
                              </p:par>
                              <p:par>
                                <p:cTn id="53" presetID="3" presetClass="entr" presetSubtype="10"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blinds(horizontal)">
                                      <p:cBhvr>
                                        <p:cTn id="55" dur="500"/>
                                        <p:tgtEl>
                                          <p:spTgt spid="16"/>
                                        </p:tgtEl>
                                      </p:cBhvr>
                                    </p:animEffect>
                                  </p:childTnLst>
                                </p:cTn>
                              </p:par>
                              <p:par>
                                <p:cTn id="56" presetID="3" presetClass="entr" presetSubtype="10" fill="hold"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blinds(horizontal)">
                                      <p:cBhvr>
                                        <p:cTn id="58" dur="500"/>
                                        <p:tgtEl>
                                          <p:spTgt spid="20"/>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ppt_x"/>
                                          </p:val>
                                        </p:tav>
                                        <p:tav tm="100000">
                                          <p:val>
                                            <p:strVal val="#ppt_x"/>
                                          </p:val>
                                        </p:tav>
                                      </p:tavLst>
                                    </p:anim>
                                    <p:anim calcmode="lin" valueType="num">
                                      <p:cBhvr additive="base">
                                        <p:cTn id="6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500" fill="hold"/>
                                        <p:tgtEl>
                                          <p:spTgt spid="23"/>
                                        </p:tgtEl>
                                        <p:attrNameLst>
                                          <p:attrName>ppt_x</p:attrName>
                                        </p:attrNameLst>
                                      </p:cBhvr>
                                      <p:tavLst>
                                        <p:tav tm="0">
                                          <p:val>
                                            <p:strVal val="#ppt_x"/>
                                          </p:val>
                                        </p:tav>
                                        <p:tav tm="100000">
                                          <p:val>
                                            <p:strVal val="#ppt_x"/>
                                          </p:val>
                                        </p:tav>
                                      </p:tavLst>
                                    </p:anim>
                                    <p:anim calcmode="lin" valueType="num">
                                      <p:cBhvr additive="base">
                                        <p:cTn id="7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500" fill="hold"/>
                                        <p:tgtEl>
                                          <p:spTgt spid="25"/>
                                        </p:tgtEl>
                                        <p:attrNameLst>
                                          <p:attrName>ppt_x</p:attrName>
                                        </p:attrNameLst>
                                      </p:cBhvr>
                                      <p:tavLst>
                                        <p:tav tm="0">
                                          <p:val>
                                            <p:strVal val="#ppt_x"/>
                                          </p:val>
                                        </p:tav>
                                        <p:tav tm="100000">
                                          <p:val>
                                            <p:strVal val="#ppt_x"/>
                                          </p:val>
                                        </p:tav>
                                      </p:tavLst>
                                    </p:anim>
                                    <p:anim calcmode="lin" valueType="num">
                                      <p:cBhvr additive="base">
                                        <p:cTn id="7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3" grpId="0" autoUpdateAnimBg="0"/>
      <p:bldP spid="13" grpId="0"/>
      <p:bldP spid="17" grpId="0"/>
      <p:bldP spid="18" grpId="0"/>
      <p:bldP spid="19" grpId="0"/>
      <p:bldP spid="21" grpId="0"/>
      <p:bldP spid="23"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236801575"/>
              </p:ext>
            </p:extLst>
          </p:nvPr>
        </p:nvGraphicFramePr>
        <p:xfrm>
          <a:off x="257791" y="828848"/>
          <a:ext cx="11806830" cy="5899498"/>
        </p:xfrm>
        <a:graphic>
          <a:graphicData uri="http://schemas.openxmlformats.org/drawingml/2006/table">
            <a:tbl>
              <a:tblPr firstRow="1" bandRow="1">
                <a:tableStyleId>{22838BEF-8BB2-4498-84A7-C5851F593DF1}</a:tableStyleId>
              </a:tblPr>
              <a:tblGrid>
                <a:gridCol w="2361366"/>
                <a:gridCol w="2361366"/>
                <a:gridCol w="2361366"/>
                <a:gridCol w="2361366"/>
                <a:gridCol w="2361366"/>
              </a:tblGrid>
              <a:tr h="595662">
                <a:tc>
                  <a:txBody>
                    <a:bodyPr/>
                    <a:lstStyle/>
                    <a:p>
                      <a:endParaRPr lang="zh-CN" altLang="en-US" sz="2800"/>
                    </a:p>
                  </a:txBody>
                  <a:tcPr/>
                </a:tc>
                <a:tc>
                  <a:txBody>
                    <a:bodyPr/>
                    <a:lstStyle/>
                    <a:p>
                      <a:r>
                        <a:rPr lang="en-US" altLang="zh-CN" sz="2800" smtClean="0"/>
                        <a:t>CuCl</a:t>
                      </a:r>
                      <a:r>
                        <a:rPr lang="en-US" altLang="zh-CN" sz="2800" baseline="-25000" smtClean="0"/>
                        <a:t>2</a:t>
                      </a:r>
                      <a:endParaRPr lang="zh-CN" altLang="en-US" sz="2800" baseline="-25000"/>
                    </a:p>
                  </a:txBody>
                  <a:tcPr/>
                </a:tc>
                <a:tc>
                  <a:txBody>
                    <a:bodyPr/>
                    <a:lstStyle/>
                    <a:p>
                      <a:r>
                        <a:rPr lang="en-US" altLang="zh-CN" sz="2800" smtClean="0"/>
                        <a:t>Na</a:t>
                      </a:r>
                      <a:r>
                        <a:rPr lang="en-US" altLang="zh-CN" sz="2800" baseline="-25000" smtClean="0"/>
                        <a:t>2</a:t>
                      </a:r>
                      <a:r>
                        <a:rPr lang="en-US" altLang="zh-CN" sz="2800" smtClean="0"/>
                        <a:t>SO</a:t>
                      </a:r>
                      <a:r>
                        <a:rPr lang="en-US" altLang="zh-CN" sz="2800" baseline="-25000" smtClean="0"/>
                        <a:t>4</a:t>
                      </a:r>
                      <a:endParaRPr lang="zh-CN" altLang="en-US" sz="2800" baseline="-25000"/>
                    </a:p>
                  </a:txBody>
                  <a:tcPr/>
                </a:tc>
                <a:tc>
                  <a:txBody>
                    <a:bodyPr/>
                    <a:lstStyle/>
                    <a:p>
                      <a:r>
                        <a:rPr lang="en-US" altLang="zh-CN" sz="2800" smtClean="0"/>
                        <a:t>NaCl</a:t>
                      </a:r>
                      <a:endParaRPr lang="zh-CN" altLang="en-US" sz="2800"/>
                    </a:p>
                  </a:txBody>
                  <a:tcPr/>
                </a:tc>
                <a:tc>
                  <a:txBody>
                    <a:bodyPr/>
                    <a:lstStyle/>
                    <a:p>
                      <a:r>
                        <a:rPr lang="en-US" altLang="zh-CN" sz="2800" smtClean="0"/>
                        <a:t>CuSO</a:t>
                      </a:r>
                      <a:r>
                        <a:rPr lang="en-US" altLang="zh-CN" sz="2800" baseline="-25000" smtClean="0"/>
                        <a:t>4</a:t>
                      </a:r>
                      <a:endParaRPr lang="zh-CN" altLang="en-US" sz="2800" baseline="-25000"/>
                    </a:p>
                  </a:txBody>
                  <a:tcPr/>
                </a:tc>
              </a:tr>
              <a:tr h="595662">
                <a:tc>
                  <a:txBody>
                    <a:bodyPr/>
                    <a:lstStyle/>
                    <a:p>
                      <a:r>
                        <a:rPr lang="zh-CN" altLang="en-US" sz="2800" smtClean="0"/>
                        <a:t>阳极电极反应</a:t>
                      </a:r>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r>
              <a:tr h="595662">
                <a:tc>
                  <a:txBody>
                    <a:bodyPr/>
                    <a:lstStyle/>
                    <a:p>
                      <a:r>
                        <a:rPr lang="zh-CN" altLang="en-US" sz="2800" smtClean="0"/>
                        <a:t>阴极电极反应</a:t>
                      </a:r>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r>
              <a:tr h="1028128">
                <a:tc>
                  <a:txBody>
                    <a:bodyPr/>
                    <a:lstStyle/>
                    <a:p>
                      <a:r>
                        <a:rPr lang="zh-CN" altLang="en-US" sz="2800" smtClean="0"/>
                        <a:t>电解总反应（离子）</a:t>
                      </a:r>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r>
              <a:tr h="1028128">
                <a:tc>
                  <a:txBody>
                    <a:bodyPr/>
                    <a:lstStyle/>
                    <a:p>
                      <a:r>
                        <a:rPr lang="zh-CN" altLang="en-US" sz="2800" smtClean="0"/>
                        <a:t>电解总反应（化学）</a:t>
                      </a:r>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r>
              <a:tr h="1028128">
                <a:tc>
                  <a:txBody>
                    <a:bodyPr/>
                    <a:lstStyle/>
                    <a:p>
                      <a:r>
                        <a:rPr lang="zh-CN" altLang="en-US" sz="2800" smtClean="0"/>
                        <a:t>电极现象与物质检验</a:t>
                      </a:r>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r>
              <a:tr h="1028128">
                <a:tc>
                  <a:txBody>
                    <a:bodyPr/>
                    <a:lstStyle/>
                    <a:p>
                      <a:r>
                        <a:rPr lang="zh-CN" altLang="en-US" sz="2800" smtClean="0"/>
                        <a:t>转移</a:t>
                      </a:r>
                      <a:r>
                        <a:rPr lang="en-US" altLang="zh-CN" sz="2800" smtClean="0"/>
                        <a:t>1mol</a:t>
                      </a:r>
                      <a:r>
                        <a:rPr lang="zh-CN" altLang="en-US" sz="2800" smtClean="0"/>
                        <a:t>电子后如何复原</a:t>
                      </a:r>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c>
                  <a:txBody>
                    <a:bodyPr/>
                    <a:lstStyle/>
                    <a:p>
                      <a:endParaRPr lang="zh-CN" altLang="en-US" sz="2800"/>
                    </a:p>
                  </a:txBody>
                  <a:tcPr/>
                </a:tc>
              </a:tr>
            </a:tbl>
          </a:graphicData>
        </a:graphic>
      </p:graphicFrame>
      <p:sp>
        <p:nvSpPr>
          <p:cNvPr id="5" name="矩形 4"/>
          <p:cNvSpPr/>
          <p:nvPr/>
        </p:nvSpPr>
        <p:spPr>
          <a:xfrm>
            <a:off x="2532589" y="0"/>
            <a:ext cx="6417142"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惰性电极电解池模型</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84546754"/>
      </p:ext>
    </p:extLst>
  </p:cSld>
  <p:clrMapOvr>
    <a:masterClrMapping/>
  </p:clrMapOvr>
  <p:transition>
    <p:pull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5926" t="30154" r="4491" b="37436"/>
          <a:stretch/>
        </p:blipFill>
        <p:spPr>
          <a:xfrm>
            <a:off x="723331" y="0"/>
            <a:ext cx="9826388" cy="2667647"/>
          </a:xfrm>
          <a:prstGeom prst="rect">
            <a:avLst/>
          </a:prstGeom>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3418" t="26872" r="4690" b="41333"/>
          <a:stretch/>
        </p:blipFill>
        <p:spPr>
          <a:xfrm>
            <a:off x="723331" y="4289032"/>
            <a:ext cx="9894671" cy="2568968"/>
          </a:xfrm>
          <a:prstGeom prst="rect">
            <a:avLst/>
          </a:prstGeom>
        </p:spPr>
      </p:pic>
      <p:sp>
        <p:nvSpPr>
          <p:cNvPr id="7" name="矩形 6"/>
          <p:cNvSpPr/>
          <p:nvPr/>
        </p:nvSpPr>
        <p:spPr>
          <a:xfrm>
            <a:off x="971180" y="3016674"/>
            <a:ext cx="1569660"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练援</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8" name="矩形 7"/>
          <p:cNvSpPr/>
          <p:nvPr/>
        </p:nvSpPr>
        <p:spPr>
          <a:xfrm>
            <a:off x="3536960" y="3016674"/>
            <a:ext cx="1569661"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曹硕</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9" name="矩形 8"/>
          <p:cNvSpPr/>
          <p:nvPr/>
        </p:nvSpPr>
        <p:spPr>
          <a:xfrm>
            <a:off x="5670666" y="3016674"/>
            <a:ext cx="2262159"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胡兴邦</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10" name="矩形 9"/>
          <p:cNvSpPr/>
          <p:nvPr/>
        </p:nvSpPr>
        <p:spPr>
          <a:xfrm>
            <a:off x="8204496" y="3016674"/>
            <a:ext cx="2262159"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王苏兴</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11" name="矩形 10"/>
          <p:cNvSpPr/>
          <p:nvPr/>
        </p:nvSpPr>
        <p:spPr>
          <a:xfrm>
            <a:off x="-142593" y="3016674"/>
            <a:ext cx="1231427" cy="923330"/>
          </a:xfrm>
          <a:prstGeom prst="rect">
            <a:avLst/>
          </a:prstGeom>
          <a:noFill/>
        </p:spPr>
        <p:txBody>
          <a:bodyPr wrap="none" lIns="91440" tIns="45720" rIns="91440" bIns="45720">
            <a:spAutoFit/>
          </a:bodyPr>
          <a:lstStyle/>
          <a:p>
            <a:pPr algn="ctr"/>
            <a:r>
              <a:rPr lang="en-US" altLang="zh-CN" sz="5400" b="1" cap="none" spc="0" smtClean="0">
                <a:ln w="22225">
                  <a:solidFill>
                    <a:schemeClr val="accent2"/>
                  </a:solidFill>
                  <a:prstDash val="solid"/>
                </a:ln>
                <a:solidFill>
                  <a:schemeClr val="accent2">
                    <a:lumMod val="40000"/>
                    <a:lumOff val="60000"/>
                  </a:schemeClr>
                </a:solidFill>
                <a:effectLst/>
              </a:rPr>
              <a:t>3</a:t>
            </a:r>
            <a:r>
              <a:rPr lang="zh-CN" altLang="en-US" sz="5400" b="1" cap="none" spc="0" smtClean="0">
                <a:ln w="22225">
                  <a:solidFill>
                    <a:schemeClr val="accent2"/>
                  </a:solidFill>
                  <a:prstDash val="solid"/>
                </a:ln>
                <a:solidFill>
                  <a:schemeClr val="accent2">
                    <a:lumMod val="40000"/>
                    <a:lumOff val="60000"/>
                  </a:schemeClr>
                </a:solidFill>
                <a:effectLst/>
              </a:rPr>
              <a:t>班</a:t>
            </a:r>
            <a:endParaRPr lang="zh-CN" altLang="en-US" sz="5400" b="1" cap="none" spc="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9992963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2">
            <a:extLst>
              <a:ext uri="{28A0092B-C50C-407E-A947-70E740481C1C}">
                <a14:useLocalDpi xmlns:a14="http://schemas.microsoft.com/office/drawing/2010/main" val="0"/>
              </a:ext>
            </a:extLst>
          </a:blip>
          <a:srcRect t="33433" b="26966"/>
          <a:stretch/>
        </p:blipFill>
        <p:spPr>
          <a:xfrm>
            <a:off x="818866" y="3773606"/>
            <a:ext cx="10377437" cy="3084394"/>
          </a:xfrm>
          <a:prstGeom prst="rect">
            <a:avLst/>
          </a:prstGeom>
        </p:spPr>
      </p:pic>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t="36418" b="27562"/>
          <a:stretch/>
        </p:blipFill>
        <p:spPr>
          <a:xfrm>
            <a:off x="818866" y="0"/>
            <a:ext cx="10413242" cy="2815084"/>
          </a:xfrm>
          <a:prstGeom prst="rect">
            <a:avLst/>
          </a:prstGeom>
        </p:spPr>
      </p:pic>
      <p:sp>
        <p:nvSpPr>
          <p:cNvPr id="7" name="矩形 6"/>
          <p:cNvSpPr/>
          <p:nvPr/>
        </p:nvSpPr>
        <p:spPr>
          <a:xfrm>
            <a:off x="1007069" y="2815084"/>
            <a:ext cx="2262159"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秦子雨</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8" name="矩形 7"/>
          <p:cNvSpPr/>
          <p:nvPr/>
        </p:nvSpPr>
        <p:spPr>
          <a:xfrm>
            <a:off x="4105112" y="2850276"/>
            <a:ext cx="2262158"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王菲菲</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9" name="矩形 8"/>
          <p:cNvSpPr/>
          <p:nvPr/>
        </p:nvSpPr>
        <p:spPr>
          <a:xfrm>
            <a:off x="6684539" y="2832680"/>
            <a:ext cx="2262158"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刘家玮</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10" name="矩形 9"/>
          <p:cNvSpPr/>
          <p:nvPr/>
        </p:nvSpPr>
        <p:spPr>
          <a:xfrm>
            <a:off x="8969949" y="2815084"/>
            <a:ext cx="2262159"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唐文睿</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11" name="矩形 10"/>
          <p:cNvSpPr/>
          <p:nvPr/>
        </p:nvSpPr>
        <p:spPr>
          <a:xfrm>
            <a:off x="-26586" y="2850276"/>
            <a:ext cx="1231427" cy="923330"/>
          </a:xfrm>
          <a:prstGeom prst="rect">
            <a:avLst/>
          </a:prstGeom>
          <a:noFill/>
        </p:spPr>
        <p:txBody>
          <a:bodyPr wrap="none" lIns="91440" tIns="45720" rIns="91440" bIns="45720">
            <a:spAutoFit/>
          </a:bodyPr>
          <a:lstStyle/>
          <a:p>
            <a:pPr algn="ctr"/>
            <a:r>
              <a:rPr lang="en-US" altLang="zh-CN" sz="5400" b="1" cap="none" spc="0" smtClean="0">
                <a:ln w="22225">
                  <a:solidFill>
                    <a:schemeClr val="accent2"/>
                  </a:solidFill>
                  <a:prstDash val="solid"/>
                </a:ln>
                <a:solidFill>
                  <a:schemeClr val="accent2">
                    <a:lumMod val="40000"/>
                    <a:lumOff val="60000"/>
                  </a:schemeClr>
                </a:solidFill>
                <a:effectLst/>
              </a:rPr>
              <a:t>4</a:t>
            </a:r>
            <a:r>
              <a:rPr lang="zh-CN" altLang="en-US" sz="5400" b="1" cap="none" spc="0" smtClean="0">
                <a:ln w="22225">
                  <a:solidFill>
                    <a:schemeClr val="accent2"/>
                  </a:solidFill>
                  <a:prstDash val="solid"/>
                </a:ln>
                <a:solidFill>
                  <a:schemeClr val="accent2">
                    <a:lumMod val="40000"/>
                    <a:lumOff val="60000"/>
                  </a:schemeClr>
                </a:solidFill>
                <a:effectLst/>
              </a:rPr>
              <a:t>班</a:t>
            </a:r>
            <a:endParaRPr lang="zh-CN" altLang="en-US" sz="5400" b="1" cap="none" spc="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3633146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28682"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a:solidFill>
                      <a:srgbClr val="8D80BB"/>
                    </a:solidFill>
                    <a:latin typeface="微软雅黑" pitchFamily="34" charset="-122"/>
                    <a:ea typeface="微软雅黑" pitchFamily="34" charset="-122"/>
                  </a:rPr>
                  <a:t>考点互动探究</a:t>
                </a: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676870" name="Rectangle 6"/>
          <p:cNvSpPr>
            <a:spLocks noChangeArrowheads="1"/>
          </p:cNvSpPr>
          <p:nvPr/>
        </p:nvSpPr>
        <p:spPr bwMode="auto">
          <a:xfrm>
            <a:off x="6015767" y="813257"/>
            <a:ext cx="160468" cy="126305"/>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pPr algn="ctr" defTabSz="469179" fontAlgn="base">
              <a:spcBef>
                <a:spcPct val="0"/>
              </a:spcBef>
              <a:spcAft>
                <a:spcPct val="0"/>
              </a:spcAft>
            </a:pPr>
            <a:r>
              <a:rPr lang="zh-CN" altLang="en-US" sz="513">
                <a:latin typeface="Times New Roman" pitchFamily="18" charset="0"/>
                <a:ea typeface="宋体" pitchFamily="2" charset="-122"/>
                <a:cs typeface="Times New Roman" pitchFamily="18" charset="0"/>
              </a:rPr>
              <a:t>　</a:t>
            </a:r>
            <a:endParaRPr lang="zh-CN" altLang="en-US" sz="924">
              <a:latin typeface="Arial" pitchFamily="34" charset="0"/>
              <a:ea typeface="宋体" pitchFamily="2" charset="-122"/>
            </a:endParaRPr>
          </a:p>
        </p:txBody>
      </p:sp>
      <p:sp>
        <p:nvSpPr>
          <p:cNvPr id="676872" name="Rectangle 8"/>
          <p:cNvSpPr>
            <a:spLocks noChangeArrowheads="1"/>
          </p:cNvSpPr>
          <p:nvPr/>
        </p:nvSpPr>
        <p:spPr bwMode="auto">
          <a:xfrm>
            <a:off x="5950043" y="2284214"/>
            <a:ext cx="291914" cy="126305"/>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pPr algn="ctr" defTabSz="469179" fontAlgn="base">
              <a:spcBef>
                <a:spcPct val="0"/>
              </a:spcBef>
              <a:spcAft>
                <a:spcPct val="0"/>
              </a:spcAft>
            </a:pPr>
            <a:r>
              <a:rPr lang="zh-CN" altLang="en-US" sz="513">
                <a:latin typeface="Times New Roman" pitchFamily="18" charset="0"/>
                <a:ea typeface="宋体" pitchFamily="2" charset="-122"/>
                <a:cs typeface="Times New Roman" pitchFamily="18" charset="0"/>
              </a:rPr>
              <a:t>　　　</a:t>
            </a:r>
            <a:endParaRPr lang="zh-CN" altLang="en-US" sz="924">
              <a:latin typeface="Arial" pitchFamily="34" charset="0"/>
              <a:ea typeface="宋体" pitchFamily="2" charset="-122"/>
            </a:endParaRPr>
          </a:p>
        </p:txBody>
      </p:sp>
      <p:sp>
        <p:nvSpPr>
          <p:cNvPr id="13" name="矩形 12"/>
          <p:cNvSpPr/>
          <p:nvPr/>
        </p:nvSpPr>
        <p:spPr>
          <a:xfrm>
            <a:off x="1074676" y="1559748"/>
            <a:ext cx="10042649" cy="454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sp>
        <p:nvSpPr>
          <p:cNvPr id="1103875" name="Rectangle 3"/>
          <p:cNvSpPr>
            <a:spLocks noChangeArrowheads="1"/>
          </p:cNvSpPr>
          <p:nvPr/>
        </p:nvSpPr>
        <p:spPr bwMode="auto">
          <a:xfrm>
            <a:off x="1147979" y="1633064"/>
            <a:ext cx="9859389" cy="363164"/>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r>
              <a:rPr lang="zh-CN" altLang="en-US" sz="2052" dirty="0">
                <a:solidFill>
                  <a:srgbClr val="8D80BB"/>
                </a:solidFill>
                <a:latin typeface="微软雅黑" pitchFamily="34" charset="-122"/>
                <a:ea typeface="微软雅黑" pitchFamily="34" charset="-122"/>
              </a:rPr>
              <a:t>规律小结</a:t>
            </a:r>
            <a:r>
              <a:rPr lang="zh-CN" altLang="en-US" sz="2052" dirty="0">
                <a:latin typeface="微软雅黑" pitchFamily="34" charset="-122"/>
                <a:ea typeface="微软雅黑" pitchFamily="34" charset="-122"/>
              </a:rPr>
              <a:t>　以惰性电极电解电解质溶液的规律</a:t>
            </a:r>
          </a:p>
        </p:txBody>
      </p:sp>
      <p:graphicFrame>
        <p:nvGraphicFramePr>
          <p:cNvPr id="12" name="表格 11"/>
          <p:cNvGraphicFramePr>
            <a:graphicFrameLocks noGrp="1"/>
          </p:cNvGraphicFramePr>
          <p:nvPr/>
        </p:nvGraphicFramePr>
        <p:xfrm>
          <a:off x="1257935" y="2132425"/>
          <a:ext cx="9639477" cy="3715605"/>
        </p:xfrm>
        <a:graphic>
          <a:graphicData uri="http://schemas.openxmlformats.org/drawingml/2006/table">
            <a:tbl>
              <a:tblPr/>
              <a:tblGrid>
                <a:gridCol w="971141"/>
                <a:gridCol w="2327540"/>
                <a:gridCol w="3078768"/>
                <a:gridCol w="1136212"/>
                <a:gridCol w="916300"/>
                <a:gridCol w="1209516"/>
              </a:tblGrid>
              <a:tr h="675565">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类型</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实例</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电极反应特点</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电解质</a:t>
                      </a:r>
                      <a:endParaRPr lang="zh-CN" sz="1800" kern="100" dirty="0">
                        <a:latin typeface="微软雅黑" pitchFamily="34" charset="-122"/>
                        <a:ea typeface="微软雅黑" pitchFamily="34" charset="-122"/>
                        <a:cs typeface="Courier New"/>
                      </a:endParaRPr>
                    </a:p>
                    <a:p>
                      <a:pPr algn="ctr">
                        <a:lnSpc>
                          <a:spcPct val="120000"/>
                        </a:lnSpc>
                        <a:spcAft>
                          <a:spcPts val="0"/>
                        </a:spcAft>
                      </a:pPr>
                      <a:r>
                        <a:rPr lang="zh-CN" sz="1800" kern="100" dirty="0">
                          <a:latin typeface="微软雅黑" pitchFamily="34" charset="-122"/>
                          <a:ea typeface="微软雅黑" pitchFamily="34" charset="-122"/>
                          <a:cs typeface="Times New Roman"/>
                        </a:rPr>
                        <a:t>浓度</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pH</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电解质溶</a:t>
                      </a:r>
                      <a:endParaRPr lang="zh-CN" sz="1800" kern="100">
                        <a:latin typeface="微软雅黑" pitchFamily="34" charset="-122"/>
                        <a:ea typeface="微软雅黑" pitchFamily="34" charset="-122"/>
                        <a:cs typeface="Courier New"/>
                      </a:endParaRPr>
                    </a:p>
                    <a:p>
                      <a:pPr algn="ctr">
                        <a:lnSpc>
                          <a:spcPct val="120000"/>
                        </a:lnSpc>
                        <a:spcAft>
                          <a:spcPts val="0"/>
                        </a:spcAft>
                      </a:pPr>
                      <a:r>
                        <a:rPr lang="zh-CN" sz="1800" kern="100">
                          <a:latin typeface="微软雅黑" pitchFamily="34" charset="-122"/>
                          <a:ea typeface="微软雅黑" pitchFamily="34" charset="-122"/>
                          <a:cs typeface="Times New Roman"/>
                        </a:rPr>
                        <a:t>液复原</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rowSpan="3">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电解</a:t>
                      </a:r>
                      <a:endParaRPr lang="zh-CN" sz="1800" kern="100" dirty="0">
                        <a:latin typeface="微软雅黑" pitchFamily="34" charset="-122"/>
                        <a:ea typeface="微软雅黑" pitchFamily="34" charset="-122"/>
                        <a:cs typeface="Courier New"/>
                      </a:endParaRPr>
                    </a:p>
                    <a:p>
                      <a:pPr algn="ctr">
                        <a:lnSpc>
                          <a:spcPct val="120000"/>
                        </a:lnSpc>
                        <a:spcAft>
                          <a:spcPts val="0"/>
                        </a:spcAft>
                      </a:pPr>
                      <a:r>
                        <a:rPr lang="zh-CN" sz="1800" kern="100" dirty="0">
                          <a:latin typeface="微软雅黑" pitchFamily="34" charset="-122"/>
                          <a:ea typeface="微软雅黑" pitchFamily="34" charset="-122"/>
                          <a:cs typeface="Times New Roman"/>
                        </a:rPr>
                        <a:t>水型</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NaOH</a:t>
                      </a:r>
                      <a:r>
                        <a:rPr lang="zh-CN" sz="1800" kern="100">
                          <a:latin typeface="微软雅黑" pitchFamily="34" charset="-122"/>
                          <a:ea typeface="微软雅黑" pitchFamily="34" charset="-122"/>
                          <a:cs typeface="Times New Roman"/>
                        </a:rPr>
                        <a:t>溶液</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20000"/>
                        </a:lnSpc>
                        <a:spcAft>
                          <a:spcPts val="0"/>
                        </a:spcAft>
                      </a:pPr>
                      <a:r>
                        <a:rPr lang="zh-CN" sz="1800" kern="100">
                          <a:latin typeface="微软雅黑" pitchFamily="34" charset="-122"/>
                          <a:ea typeface="微软雅黑" pitchFamily="34" charset="-122"/>
                          <a:cs typeface="Times New Roman"/>
                        </a:rPr>
                        <a:t>阴：</a:t>
                      </a:r>
                      <a:r>
                        <a:rPr lang="en-US" sz="1800" kern="100">
                          <a:latin typeface="微软雅黑" pitchFamily="34" charset="-122"/>
                          <a:ea typeface="微软雅黑" pitchFamily="34" charset="-122"/>
                          <a:cs typeface="Courier New"/>
                        </a:rPr>
                        <a:t>4H</a:t>
                      </a:r>
                      <a:r>
                        <a:rPr lang="zh-CN" sz="1800" kern="100" baseline="30000">
                          <a:latin typeface="微软雅黑" pitchFamily="34" charset="-122"/>
                          <a:ea typeface="微软雅黑" pitchFamily="34" charset="-122"/>
                          <a:cs typeface="Times New Roman"/>
                        </a:rPr>
                        <a:t>＋</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4e</a:t>
                      </a:r>
                      <a:r>
                        <a:rPr lang="zh-CN" sz="1800" kern="100" baseline="300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=2H</a:t>
                      </a:r>
                      <a:r>
                        <a:rPr lang="en-US" sz="1800" kern="100" baseline="-25000">
                          <a:latin typeface="微软雅黑" pitchFamily="34" charset="-122"/>
                          <a:ea typeface="微软雅黑" pitchFamily="34" charset="-122"/>
                          <a:cs typeface="Courier New"/>
                        </a:rPr>
                        <a:t>2</a:t>
                      </a:r>
                      <a:r>
                        <a:rPr lang="zh-CN" sz="1800" kern="100">
                          <a:latin typeface="微软雅黑" pitchFamily="34" charset="-122"/>
                          <a:ea typeface="微软雅黑" pitchFamily="34" charset="-122"/>
                          <a:cs typeface="Times New Roman"/>
                        </a:rPr>
                        <a:t>↑</a:t>
                      </a:r>
                      <a:endParaRPr lang="zh-CN" sz="1800" kern="100">
                        <a:latin typeface="微软雅黑" pitchFamily="34" charset="-122"/>
                        <a:ea typeface="微软雅黑" pitchFamily="34" charset="-122"/>
                        <a:cs typeface="Courier New"/>
                      </a:endParaRPr>
                    </a:p>
                    <a:p>
                      <a:pPr algn="ctr">
                        <a:lnSpc>
                          <a:spcPct val="120000"/>
                        </a:lnSpc>
                        <a:spcAft>
                          <a:spcPts val="0"/>
                        </a:spcAft>
                      </a:pPr>
                      <a:r>
                        <a:rPr lang="zh-CN" sz="1800" kern="100">
                          <a:latin typeface="微软雅黑" pitchFamily="34" charset="-122"/>
                          <a:ea typeface="微软雅黑" pitchFamily="34" charset="-122"/>
                          <a:cs typeface="Times New Roman"/>
                        </a:rPr>
                        <a:t>阳：</a:t>
                      </a:r>
                      <a:r>
                        <a:rPr lang="en-US" sz="1800" kern="100">
                          <a:latin typeface="微软雅黑" pitchFamily="34" charset="-122"/>
                          <a:ea typeface="微软雅黑" pitchFamily="34" charset="-122"/>
                          <a:cs typeface="Courier New"/>
                        </a:rPr>
                        <a:t>4OH</a:t>
                      </a:r>
                      <a:r>
                        <a:rPr lang="zh-CN" sz="1800" kern="100" baseline="30000">
                          <a:latin typeface="微软雅黑" pitchFamily="34" charset="-122"/>
                          <a:ea typeface="微软雅黑" pitchFamily="34" charset="-122"/>
                          <a:cs typeface="Times New Roman"/>
                        </a:rPr>
                        <a:t>－</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4e</a:t>
                      </a:r>
                      <a:r>
                        <a:rPr lang="zh-CN" sz="1800" kern="100" baseline="300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=2H</a:t>
                      </a:r>
                      <a:r>
                        <a:rPr lang="en-US" sz="1800" kern="100" baseline="-25000">
                          <a:latin typeface="微软雅黑" pitchFamily="34" charset="-122"/>
                          <a:ea typeface="微软雅黑" pitchFamily="34" charset="-122"/>
                          <a:cs typeface="Courier New"/>
                        </a:rPr>
                        <a:t>2</a:t>
                      </a:r>
                      <a:r>
                        <a:rPr lang="en-US" sz="1800" kern="100">
                          <a:latin typeface="微软雅黑" pitchFamily="34" charset="-122"/>
                          <a:ea typeface="微软雅黑" pitchFamily="34" charset="-122"/>
                          <a:cs typeface="Courier New"/>
                        </a:rPr>
                        <a:t>O</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O</a:t>
                      </a:r>
                      <a:r>
                        <a:rPr lang="en-US" sz="1800" kern="100" baseline="-25000">
                          <a:latin typeface="微软雅黑" pitchFamily="34" charset="-122"/>
                          <a:ea typeface="微软雅黑" pitchFamily="34" charset="-122"/>
                          <a:cs typeface="Courier New"/>
                        </a:rPr>
                        <a:t>2</a:t>
                      </a:r>
                      <a:r>
                        <a:rPr lang="zh-CN" sz="1800" kern="100">
                          <a:latin typeface="微软雅黑" pitchFamily="34" charset="-122"/>
                          <a:ea typeface="微软雅黑" pitchFamily="34" charset="-122"/>
                          <a:cs typeface="Times New Roman"/>
                        </a:rPr>
                        <a:t>↑</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增大</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增大</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加水</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vMerge="1">
                  <a:txBody>
                    <a:bodyPr/>
                    <a:lstStyle/>
                    <a:p>
                      <a:endParaRPr lang="zh-CN" altLang="en-US"/>
                    </a:p>
                  </a:txBody>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H</a:t>
                      </a:r>
                      <a:r>
                        <a:rPr lang="en-US" sz="1800" kern="100" baseline="-25000">
                          <a:latin typeface="微软雅黑" pitchFamily="34" charset="-122"/>
                          <a:ea typeface="微软雅黑" pitchFamily="34" charset="-122"/>
                          <a:cs typeface="Courier New"/>
                        </a:rPr>
                        <a:t>2</a:t>
                      </a:r>
                      <a:r>
                        <a:rPr lang="en-US" sz="1800" kern="100">
                          <a:latin typeface="微软雅黑" pitchFamily="34" charset="-122"/>
                          <a:ea typeface="微软雅黑" pitchFamily="34" charset="-122"/>
                          <a:cs typeface="Courier New"/>
                        </a:rPr>
                        <a:t>SO</a:t>
                      </a:r>
                      <a:r>
                        <a:rPr lang="en-US" sz="1800" kern="100" baseline="-25000">
                          <a:latin typeface="微软雅黑" pitchFamily="34" charset="-122"/>
                          <a:ea typeface="微软雅黑" pitchFamily="34" charset="-122"/>
                          <a:cs typeface="Courier New"/>
                        </a:rPr>
                        <a:t>4</a:t>
                      </a:r>
                      <a:r>
                        <a:rPr lang="zh-CN" sz="1800" kern="100">
                          <a:latin typeface="微软雅黑" pitchFamily="34" charset="-122"/>
                          <a:ea typeface="微软雅黑" pitchFamily="34" charset="-122"/>
                          <a:cs typeface="Times New Roman"/>
                        </a:rPr>
                        <a:t>溶液</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增大</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减小</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加水</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vMerge="1">
                  <a:txBody>
                    <a:bodyPr/>
                    <a:lstStyle/>
                    <a:p>
                      <a:endParaRPr lang="zh-CN" altLang="en-US"/>
                    </a:p>
                  </a:txBody>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Na</a:t>
                      </a:r>
                      <a:r>
                        <a:rPr lang="en-US" sz="1800" kern="100" baseline="-25000">
                          <a:latin typeface="微软雅黑" pitchFamily="34" charset="-122"/>
                          <a:ea typeface="微软雅黑" pitchFamily="34" charset="-122"/>
                          <a:cs typeface="Courier New"/>
                        </a:rPr>
                        <a:t>2</a:t>
                      </a:r>
                      <a:r>
                        <a:rPr lang="en-US" sz="1800" kern="100">
                          <a:latin typeface="微软雅黑" pitchFamily="34" charset="-122"/>
                          <a:ea typeface="微软雅黑" pitchFamily="34" charset="-122"/>
                          <a:cs typeface="Courier New"/>
                        </a:rPr>
                        <a:t>SO</a:t>
                      </a:r>
                      <a:r>
                        <a:rPr lang="en-US" sz="1800" kern="100" baseline="-25000">
                          <a:latin typeface="微软雅黑" pitchFamily="34" charset="-122"/>
                          <a:ea typeface="微软雅黑" pitchFamily="34" charset="-122"/>
                          <a:cs typeface="Courier New"/>
                        </a:rPr>
                        <a:t>4</a:t>
                      </a:r>
                      <a:r>
                        <a:rPr lang="zh-CN" sz="1800" kern="100">
                          <a:latin typeface="微软雅黑" pitchFamily="34" charset="-122"/>
                          <a:ea typeface="微软雅黑" pitchFamily="34" charset="-122"/>
                          <a:cs typeface="Times New Roman"/>
                        </a:rPr>
                        <a:t>溶液</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增大</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不变</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加水</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rowSpan="2">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电解电解质型</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HCl</a:t>
                      </a:r>
                      <a:r>
                        <a:rPr lang="zh-CN" sz="1800" kern="100">
                          <a:latin typeface="微软雅黑" pitchFamily="34" charset="-122"/>
                          <a:ea typeface="微软雅黑" pitchFamily="34" charset="-122"/>
                          <a:cs typeface="Times New Roman"/>
                        </a:rPr>
                        <a:t>溶液</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电解质电离出的阴、阳离子分别在两极放电</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减小</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增大</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通氯化氢</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vMerge="1">
                  <a:txBody>
                    <a:bodyPr/>
                    <a:lstStyle/>
                    <a:p>
                      <a:endParaRPr lang="zh-CN" altLang="en-US"/>
                    </a:p>
                  </a:txBody>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CuCl</a:t>
                      </a:r>
                      <a:r>
                        <a:rPr lang="en-US" sz="1800" kern="100" baseline="-25000">
                          <a:latin typeface="微软雅黑" pitchFamily="34" charset="-122"/>
                          <a:ea typeface="微软雅黑" pitchFamily="34" charset="-122"/>
                          <a:cs typeface="Courier New"/>
                        </a:rPr>
                        <a:t>2</a:t>
                      </a:r>
                      <a:r>
                        <a:rPr lang="zh-CN" sz="1800" kern="100">
                          <a:latin typeface="微软雅黑" pitchFamily="34" charset="-122"/>
                          <a:ea typeface="微软雅黑" pitchFamily="34" charset="-122"/>
                          <a:cs typeface="Times New Roman"/>
                        </a:rPr>
                        <a:t>溶液</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减小</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加氯化铜</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5565">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放</a:t>
                      </a:r>
                      <a:r>
                        <a:rPr lang="en-US" sz="1800" kern="100">
                          <a:latin typeface="微软雅黑" pitchFamily="34" charset="-122"/>
                          <a:ea typeface="微软雅黑" pitchFamily="34" charset="-122"/>
                          <a:cs typeface="Courier New"/>
                        </a:rPr>
                        <a:t>H</a:t>
                      </a:r>
                      <a:r>
                        <a:rPr lang="en-US" sz="1800" kern="100" baseline="-25000">
                          <a:latin typeface="微软雅黑" pitchFamily="34" charset="-122"/>
                          <a:ea typeface="微软雅黑" pitchFamily="34" charset="-122"/>
                          <a:cs typeface="Courier New"/>
                        </a:rPr>
                        <a:t>2</a:t>
                      </a:r>
                      <a:r>
                        <a:rPr lang="zh-CN" sz="1800" kern="100">
                          <a:latin typeface="微软雅黑" pitchFamily="34" charset="-122"/>
                          <a:ea typeface="微软雅黑" pitchFamily="34" charset="-122"/>
                          <a:cs typeface="Times New Roman"/>
                        </a:rPr>
                        <a:t>生碱型</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NaCl</a:t>
                      </a:r>
                      <a:r>
                        <a:rPr lang="zh-CN" sz="1800" kern="100">
                          <a:latin typeface="微软雅黑" pitchFamily="34" charset="-122"/>
                          <a:ea typeface="微软雅黑" pitchFamily="34" charset="-122"/>
                          <a:cs typeface="Times New Roman"/>
                        </a:rPr>
                        <a:t>溶液</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阴极：</a:t>
                      </a:r>
                      <a:r>
                        <a:rPr lang="en-US" sz="1800" kern="100">
                          <a:latin typeface="微软雅黑" pitchFamily="34" charset="-122"/>
                          <a:ea typeface="微软雅黑" pitchFamily="34" charset="-122"/>
                          <a:cs typeface="Courier New"/>
                        </a:rPr>
                        <a:t>H</a:t>
                      </a:r>
                      <a:r>
                        <a:rPr lang="en-US" sz="1800" kern="100" baseline="-25000">
                          <a:latin typeface="微软雅黑" pitchFamily="34" charset="-122"/>
                          <a:ea typeface="微软雅黑" pitchFamily="34" charset="-122"/>
                          <a:cs typeface="Courier New"/>
                        </a:rPr>
                        <a:t>2</a:t>
                      </a:r>
                      <a:r>
                        <a:rPr lang="en-US" sz="1800" kern="100">
                          <a:latin typeface="微软雅黑" pitchFamily="34" charset="-122"/>
                          <a:ea typeface="微软雅黑" pitchFamily="34" charset="-122"/>
                          <a:cs typeface="Courier New"/>
                        </a:rPr>
                        <a:t>O</a:t>
                      </a:r>
                      <a:r>
                        <a:rPr lang="zh-CN" sz="1800" kern="100">
                          <a:latin typeface="微软雅黑" pitchFamily="34" charset="-122"/>
                          <a:ea typeface="微软雅黑" pitchFamily="34" charset="-122"/>
                          <a:cs typeface="Times New Roman"/>
                        </a:rPr>
                        <a:t>放</a:t>
                      </a:r>
                      <a:r>
                        <a:rPr lang="en-US" sz="1800" kern="100">
                          <a:latin typeface="微软雅黑" pitchFamily="34" charset="-122"/>
                          <a:ea typeface="微软雅黑" pitchFamily="34" charset="-122"/>
                          <a:cs typeface="Courier New"/>
                        </a:rPr>
                        <a:t>H</a:t>
                      </a:r>
                      <a:r>
                        <a:rPr lang="en-US" sz="1800" kern="100" baseline="-25000">
                          <a:latin typeface="微软雅黑" pitchFamily="34" charset="-122"/>
                          <a:ea typeface="微软雅黑" pitchFamily="34" charset="-122"/>
                          <a:cs typeface="Courier New"/>
                        </a:rPr>
                        <a:t>2</a:t>
                      </a:r>
                      <a:r>
                        <a:rPr lang="zh-CN" sz="1800" kern="100">
                          <a:latin typeface="微软雅黑" pitchFamily="34" charset="-122"/>
                          <a:ea typeface="微软雅黑" pitchFamily="34" charset="-122"/>
                          <a:cs typeface="Times New Roman"/>
                        </a:rPr>
                        <a:t>生碱</a:t>
                      </a:r>
                      <a:endParaRPr lang="zh-CN" sz="1800" kern="100">
                        <a:latin typeface="微软雅黑" pitchFamily="34" charset="-122"/>
                        <a:ea typeface="微软雅黑" pitchFamily="34" charset="-122"/>
                        <a:cs typeface="Courier New"/>
                      </a:endParaRPr>
                    </a:p>
                    <a:p>
                      <a:pPr algn="ctr">
                        <a:lnSpc>
                          <a:spcPct val="120000"/>
                        </a:lnSpc>
                        <a:spcAft>
                          <a:spcPts val="0"/>
                        </a:spcAft>
                      </a:pPr>
                      <a:r>
                        <a:rPr lang="zh-CN" sz="1800" kern="100">
                          <a:latin typeface="微软雅黑" pitchFamily="34" charset="-122"/>
                          <a:ea typeface="微软雅黑" pitchFamily="34" charset="-122"/>
                          <a:cs typeface="Times New Roman"/>
                        </a:rPr>
                        <a:t>阳极：电解质阴离子放电</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生成新电解质</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增大</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通氯化氢</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5565">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放</a:t>
                      </a:r>
                      <a:r>
                        <a:rPr lang="en-US" sz="1800" kern="100">
                          <a:latin typeface="微软雅黑" pitchFamily="34" charset="-122"/>
                          <a:ea typeface="微软雅黑" pitchFamily="34" charset="-122"/>
                          <a:cs typeface="Courier New"/>
                        </a:rPr>
                        <a:t>O</a:t>
                      </a:r>
                      <a:r>
                        <a:rPr lang="en-US" sz="1800" kern="100" baseline="-25000">
                          <a:latin typeface="微软雅黑" pitchFamily="34" charset="-122"/>
                          <a:ea typeface="微软雅黑" pitchFamily="34" charset="-122"/>
                          <a:cs typeface="Courier New"/>
                        </a:rPr>
                        <a:t>2</a:t>
                      </a:r>
                      <a:endParaRPr lang="zh-CN" sz="1800" kern="100">
                        <a:latin typeface="微软雅黑" pitchFamily="34" charset="-122"/>
                        <a:ea typeface="微软雅黑" pitchFamily="34" charset="-122"/>
                        <a:cs typeface="Courier New"/>
                      </a:endParaRPr>
                    </a:p>
                    <a:p>
                      <a:pPr algn="ctr">
                        <a:lnSpc>
                          <a:spcPct val="120000"/>
                        </a:lnSpc>
                        <a:spcAft>
                          <a:spcPts val="0"/>
                        </a:spcAft>
                      </a:pPr>
                      <a:r>
                        <a:rPr lang="zh-CN" sz="1800" kern="100">
                          <a:latin typeface="微软雅黑" pitchFamily="34" charset="-122"/>
                          <a:ea typeface="微软雅黑" pitchFamily="34" charset="-122"/>
                          <a:cs typeface="Times New Roman"/>
                        </a:rPr>
                        <a:t>生酸型</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CuSO</a:t>
                      </a:r>
                      <a:r>
                        <a:rPr lang="en-US" sz="1800" kern="100" baseline="-25000">
                          <a:latin typeface="微软雅黑" pitchFamily="34" charset="-122"/>
                          <a:ea typeface="微软雅黑" pitchFamily="34" charset="-122"/>
                          <a:cs typeface="Courier New"/>
                        </a:rPr>
                        <a:t>4</a:t>
                      </a:r>
                      <a:endParaRPr lang="zh-CN" sz="1800" kern="100">
                        <a:latin typeface="微软雅黑" pitchFamily="34" charset="-122"/>
                        <a:ea typeface="微软雅黑" pitchFamily="34" charset="-122"/>
                        <a:cs typeface="Courier New"/>
                      </a:endParaRPr>
                    </a:p>
                    <a:p>
                      <a:pPr algn="ctr">
                        <a:lnSpc>
                          <a:spcPct val="120000"/>
                        </a:lnSpc>
                        <a:spcAft>
                          <a:spcPts val="0"/>
                        </a:spcAft>
                      </a:pPr>
                      <a:r>
                        <a:rPr lang="zh-CN" sz="1800" kern="100">
                          <a:latin typeface="微软雅黑" pitchFamily="34" charset="-122"/>
                          <a:ea typeface="微软雅黑" pitchFamily="34" charset="-122"/>
                          <a:cs typeface="Times New Roman"/>
                        </a:rPr>
                        <a:t>溶液</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阴极：电解质阳离子放电</a:t>
                      </a:r>
                      <a:endParaRPr lang="zh-CN" sz="1800" kern="100">
                        <a:latin typeface="微软雅黑" pitchFamily="34" charset="-122"/>
                        <a:ea typeface="微软雅黑" pitchFamily="34" charset="-122"/>
                        <a:cs typeface="Courier New"/>
                      </a:endParaRPr>
                    </a:p>
                    <a:p>
                      <a:pPr algn="ctr">
                        <a:lnSpc>
                          <a:spcPct val="120000"/>
                        </a:lnSpc>
                        <a:spcAft>
                          <a:spcPts val="0"/>
                        </a:spcAft>
                      </a:pPr>
                      <a:r>
                        <a:rPr lang="zh-CN" sz="1800" kern="100">
                          <a:latin typeface="微软雅黑" pitchFamily="34" charset="-122"/>
                          <a:ea typeface="微软雅黑" pitchFamily="34" charset="-122"/>
                          <a:cs typeface="Times New Roman"/>
                        </a:rPr>
                        <a:t>阳极：</a:t>
                      </a:r>
                      <a:r>
                        <a:rPr lang="en-US" sz="1800" kern="100">
                          <a:latin typeface="微软雅黑" pitchFamily="34" charset="-122"/>
                          <a:ea typeface="微软雅黑" pitchFamily="34" charset="-122"/>
                          <a:cs typeface="Courier New"/>
                        </a:rPr>
                        <a:t>H</a:t>
                      </a:r>
                      <a:r>
                        <a:rPr lang="en-US" sz="1800" kern="100" baseline="-25000">
                          <a:latin typeface="微软雅黑" pitchFamily="34" charset="-122"/>
                          <a:ea typeface="微软雅黑" pitchFamily="34" charset="-122"/>
                          <a:cs typeface="Courier New"/>
                        </a:rPr>
                        <a:t>2</a:t>
                      </a:r>
                      <a:r>
                        <a:rPr lang="en-US" sz="1800" kern="100">
                          <a:latin typeface="微软雅黑" pitchFamily="34" charset="-122"/>
                          <a:ea typeface="微软雅黑" pitchFamily="34" charset="-122"/>
                          <a:cs typeface="Courier New"/>
                        </a:rPr>
                        <a:t>O</a:t>
                      </a:r>
                      <a:r>
                        <a:rPr lang="zh-CN" sz="1800" kern="100">
                          <a:latin typeface="微软雅黑" pitchFamily="34" charset="-122"/>
                          <a:ea typeface="微软雅黑" pitchFamily="34" charset="-122"/>
                          <a:cs typeface="Times New Roman"/>
                        </a:rPr>
                        <a:t>放</a:t>
                      </a:r>
                      <a:r>
                        <a:rPr lang="en-US" sz="1800" kern="100">
                          <a:latin typeface="微软雅黑" pitchFamily="34" charset="-122"/>
                          <a:ea typeface="微软雅黑" pitchFamily="34" charset="-122"/>
                          <a:cs typeface="Courier New"/>
                        </a:rPr>
                        <a:t>O</a:t>
                      </a:r>
                      <a:r>
                        <a:rPr lang="en-US" sz="1800" kern="100" baseline="-25000">
                          <a:latin typeface="微软雅黑" pitchFamily="34" charset="-122"/>
                          <a:ea typeface="微软雅黑" pitchFamily="34" charset="-122"/>
                          <a:cs typeface="Courier New"/>
                        </a:rPr>
                        <a:t>2</a:t>
                      </a:r>
                      <a:r>
                        <a:rPr lang="zh-CN" sz="1800" kern="100">
                          <a:latin typeface="微软雅黑" pitchFamily="34" charset="-122"/>
                          <a:ea typeface="微软雅黑" pitchFamily="34" charset="-122"/>
                          <a:cs typeface="Times New Roman"/>
                        </a:rPr>
                        <a:t>生酸</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生成新</a:t>
                      </a:r>
                      <a:endParaRPr lang="zh-CN" sz="1800" kern="100">
                        <a:latin typeface="微软雅黑" pitchFamily="34" charset="-122"/>
                        <a:ea typeface="微软雅黑" pitchFamily="34" charset="-122"/>
                        <a:cs typeface="Courier New"/>
                      </a:endParaRPr>
                    </a:p>
                    <a:p>
                      <a:pPr algn="ctr">
                        <a:lnSpc>
                          <a:spcPct val="120000"/>
                        </a:lnSpc>
                        <a:spcAft>
                          <a:spcPts val="0"/>
                        </a:spcAft>
                      </a:pPr>
                      <a:r>
                        <a:rPr lang="zh-CN" sz="1800" kern="100">
                          <a:latin typeface="微软雅黑" pitchFamily="34" charset="-122"/>
                          <a:ea typeface="微软雅黑" pitchFamily="34" charset="-122"/>
                          <a:cs typeface="Times New Roman"/>
                        </a:rPr>
                        <a:t>电解质</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减小</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加氧化铜</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88879950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03875"/>
                                        </p:tgtEl>
                                        <p:attrNameLst>
                                          <p:attrName>style.visibility</p:attrName>
                                        </p:attrNameLst>
                                      </p:cBhvr>
                                      <p:to>
                                        <p:strVal val="visible"/>
                                      </p:to>
                                    </p:set>
                                    <p:animEffect transition="in" filter="dissolve">
                                      <p:cBhvr>
                                        <p:cTn id="7" dur="500"/>
                                        <p:tgtEl>
                                          <p:spTgt spid="1103875"/>
                                        </p:tgtEl>
                                      </p:cBhvr>
                                    </p:animEffect>
                                  </p:childTnLst>
                                </p:cTn>
                              </p:par>
                              <p:par>
                                <p:cTn id="8" presetID="9"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dissolve">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387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5" name="Rectangle 3"/>
          <p:cNvSpPr>
            <a:spLocks noChangeArrowheads="1"/>
          </p:cNvSpPr>
          <p:nvPr/>
        </p:nvSpPr>
        <p:spPr bwMode="auto">
          <a:xfrm>
            <a:off x="569709" y="225990"/>
            <a:ext cx="10079301" cy="5352671"/>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pPr>
              <a:lnSpc>
                <a:spcPct val="120000"/>
              </a:lnSpc>
            </a:pPr>
            <a:r>
              <a:rPr lang="zh-CN" altLang="en-US" sz="2052">
                <a:solidFill>
                  <a:srgbClr val="8D80BB"/>
                </a:solidFill>
                <a:latin typeface="微软雅黑" pitchFamily="34" charset="-122"/>
                <a:ea typeface="微软雅黑" pitchFamily="34" charset="-122"/>
              </a:rPr>
              <a:t>例</a:t>
            </a:r>
            <a:r>
              <a:rPr lang="en-US" sz="2052" smtClean="0">
                <a:latin typeface="微软雅黑" pitchFamily="34" charset="-122"/>
                <a:ea typeface="微软雅黑" pitchFamily="34" charset="-122"/>
              </a:rPr>
              <a:t>[2016</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北京卷</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用石墨电极完成下列电解实验。</a:t>
            </a: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下列对实验现象的解释或推测不合理的是</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　　</a:t>
            </a:r>
            <a:r>
              <a:rPr lang="en-US" sz="2052"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A</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a</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d</a:t>
            </a:r>
            <a:r>
              <a:rPr lang="zh-CN" altLang="en-US" sz="2052" dirty="0">
                <a:latin typeface="微软雅黑" pitchFamily="34" charset="-122"/>
                <a:ea typeface="微软雅黑" pitchFamily="34" charset="-122"/>
              </a:rPr>
              <a:t>处：</a:t>
            </a:r>
            <a:r>
              <a:rPr lang="en-US" sz="2052" dirty="0">
                <a:latin typeface="微软雅黑" pitchFamily="34" charset="-122"/>
                <a:ea typeface="微软雅黑" pitchFamily="34" charset="-122"/>
              </a:rPr>
              <a:t>2H</a:t>
            </a:r>
            <a:r>
              <a:rPr lang="en-US" sz="2052" baseline="-25000" dirty="0">
                <a:latin typeface="微软雅黑" pitchFamily="34" charset="-122"/>
                <a:ea typeface="微软雅黑" pitchFamily="34" charset="-122"/>
              </a:rPr>
              <a:t>2</a:t>
            </a:r>
            <a:r>
              <a:rPr lang="en-US" sz="2052" dirty="0">
                <a:latin typeface="微软雅黑" pitchFamily="34" charset="-122"/>
                <a:ea typeface="微软雅黑" pitchFamily="34" charset="-122"/>
              </a:rPr>
              <a:t>O</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===H</a:t>
            </a:r>
            <a:r>
              <a:rPr lang="en-US" sz="2052" baseline="-25000" dirty="0">
                <a:latin typeface="微软雅黑" pitchFamily="34" charset="-122"/>
                <a:ea typeface="微软雅黑" pitchFamily="34" charset="-122"/>
              </a:rPr>
              <a:t>2</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2OH</a:t>
            </a:r>
            <a:r>
              <a:rPr lang="zh-CN" altLang="en-US" sz="2052" baseline="30000"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B</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b</a:t>
            </a:r>
            <a:r>
              <a:rPr lang="zh-CN" altLang="en-US" sz="2052" dirty="0">
                <a:latin typeface="微软雅黑" pitchFamily="34" charset="-122"/>
                <a:ea typeface="微软雅黑" pitchFamily="34" charset="-122"/>
              </a:rPr>
              <a:t>处：</a:t>
            </a:r>
            <a:r>
              <a:rPr lang="en-US" sz="2052" dirty="0">
                <a:latin typeface="微软雅黑" pitchFamily="34" charset="-122"/>
                <a:ea typeface="微软雅黑" pitchFamily="34" charset="-122"/>
              </a:rPr>
              <a:t>2Cl</a:t>
            </a:r>
            <a:r>
              <a:rPr lang="zh-CN" altLang="en-US" sz="2052" baseline="30000" dirty="0">
                <a:latin typeface="微软雅黑" pitchFamily="34" charset="-122"/>
                <a:ea typeface="微软雅黑" pitchFamily="34" charset="-122"/>
              </a:rPr>
              <a:t>－</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===Cl</a:t>
            </a:r>
            <a:r>
              <a:rPr lang="en-US" sz="2052" baseline="-25000" dirty="0">
                <a:latin typeface="微软雅黑" pitchFamily="34" charset="-122"/>
                <a:ea typeface="微软雅黑" pitchFamily="34" charset="-122"/>
              </a:rPr>
              <a:t>2</a:t>
            </a:r>
            <a:r>
              <a:rPr lang="zh-CN" altLang="en-US" sz="2052" dirty="0">
                <a:latin typeface="微软雅黑" pitchFamily="34" charset="-122"/>
                <a:ea typeface="微软雅黑" pitchFamily="34" charset="-122"/>
              </a:rPr>
              <a:t>↑</a:t>
            </a:r>
          </a:p>
          <a:p>
            <a:pPr>
              <a:lnSpc>
                <a:spcPct val="120000"/>
              </a:lnSpc>
            </a:pPr>
            <a:r>
              <a:rPr lang="en-US" sz="2052" dirty="0">
                <a:latin typeface="微软雅黑" pitchFamily="34" charset="-122"/>
                <a:ea typeface="微软雅黑" pitchFamily="34" charset="-122"/>
              </a:rPr>
              <a:t>C</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c</a:t>
            </a:r>
            <a:r>
              <a:rPr lang="zh-CN" altLang="en-US" sz="2052" dirty="0">
                <a:latin typeface="微软雅黑" pitchFamily="34" charset="-122"/>
                <a:ea typeface="微软雅黑" pitchFamily="34" charset="-122"/>
              </a:rPr>
              <a:t>处发生了反应：</a:t>
            </a:r>
            <a:r>
              <a:rPr lang="en-US" sz="2052" dirty="0">
                <a:latin typeface="微软雅黑" pitchFamily="34" charset="-122"/>
                <a:ea typeface="微软雅黑" pitchFamily="34" charset="-122"/>
              </a:rPr>
              <a:t>Fe</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===Fe</a:t>
            </a:r>
            <a:r>
              <a:rPr lang="en-US" sz="2052" baseline="30000" dirty="0">
                <a:latin typeface="微软雅黑" pitchFamily="34" charset="-122"/>
                <a:ea typeface="微软雅黑" pitchFamily="34" charset="-122"/>
              </a:rPr>
              <a:t>2</a:t>
            </a:r>
            <a:r>
              <a:rPr lang="zh-CN" altLang="en-US" sz="2052" baseline="30000"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D</a:t>
            </a:r>
            <a:r>
              <a:rPr lang="zh-CN" altLang="en-US" sz="2052" dirty="0">
                <a:latin typeface="微软雅黑" pitchFamily="34" charset="-122"/>
                <a:ea typeface="微软雅黑" pitchFamily="34" charset="-122"/>
              </a:rPr>
              <a:t>．根据实验一的原理，实验二中</a:t>
            </a:r>
            <a:r>
              <a:rPr lang="en-US" sz="2052" dirty="0">
                <a:latin typeface="微软雅黑" pitchFamily="34" charset="-122"/>
                <a:ea typeface="微软雅黑" pitchFamily="34" charset="-122"/>
              </a:rPr>
              <a:t>m</a:t>
            </a:r>
            <a:r>
              <a:rPr lang="zh-CN" altLang="en-US" sz="2052" dirty="0">
                <a:latin typeface="微软雅黑" pitchFamily="34" charset="-122"/>
                <a:ea typeface="微软雅黑" pitchFamily="34" charset="-122"/>
              </a:rPr>
              <a:t>处能析出铜</a:t>
            </a:r>
          </a:p>
        </p:txBody>
      </p:sp>
      <p:graphicFrame>
        <p:nvGraphicFramePr>
          <p:cNvPr id="12" name="表格 11"/>
          <p:cNvGraphicFramePr>
            <a:graphicFrameLocks noGrp="1"/>
          </p:cNvGraphicFramePr>
          <p:nvPr>
            <p:extLst>
              <p:ext uri="{D42A27DB-BD31-4B8C-83A1-F6EECF244321}">
                <p14:modId xmlns:p14="http://schemas.microsoft.com/office/powerpoint/2010/main" val="2374397376"/>
              </p:ext>
            </p:extLst>
          </p:nvPr>
        </p:nvGraphicFramePr>
        <p:xfrm>
          <a:off x="716317" y="775565"/>
          <a:ext cx="9859389" cy="2702259"/>
        </p:xfrm>
        <a:graphic>
          <a:graphicData uri="http://schemas.openxmlformats.org/drawingml/2006/table">
            <a:tbl>
              <a:tblPr/>
              <a:tblGrid>
                <a:gridCol w="628291"/>
                <a:gridCol w="4612946"/>
                <a:gridCol w="4618152"/>
              </a:tblGrid>
              <a:tr h="337782">
                <a:tc>
                  <a:txBody>
                    <a:bodyPr/>
                    <a:lstStyle/>
                    <a:p>
                      <a:pPr algn="ctr">
                        <a:lnSpc>
                          <a:spcPct val="120000"/>
                        </a:lnSpc>
                        <a:spcAft>
                          <a:spcPts val="0"/>
                        </a:spcAft>
                      </a:pPr>
                      <a:endParaRPr lang="en-US"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实验一</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实验二</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8912">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装置</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endParaRPr lang="en-US"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sz="1800" kern="100" dirty="0">
                        <a:latin typeface="微软雅黑" pitchFamily="34" charset="-122"/>
                        <a:ea typeface="微软雅黑" pitchFamily="34" charset="-122"/>
                        <a:cs typeface="MingLiU_HKSCS"/>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5565">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现象</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a</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d</a:t>
                      </a:r>
                      <a:r>
                        <a:rPr lang="zh-CN" sz="1800" kern="100">
                          <a:latin typeface="微软雅黑" pitchFamily="34" charset="-122"/>
                          <a:ea typeface="微软雅黑" pitchFamily="34" charset="-122"/>
                          <a:cs typeface="Times New Roman"/>
                        </a:rPr>
                        <a:t>处试纸变蓝；</a:t>
                      </a:r>
                      <a:r>
                        <a:rPr lang="en-US" sz="1800" kern="100">
                          <a:latin typeface="微软雅黑" pitchFamily="34" charset="-122"/>
                          <a:ea typeface="微软雅黑" pitchFamily="34" charset="-122"/>
                          <a:cs typeface="Courier New"/>
                        </a:rPr>
                        <a:t>b</a:t>
                      </a:r>
                      <a:r>
                        <a:rPr lang="zh-CN" sz="1800" kern="100">
                          <a:latin typeface="微软雅黑" pitchFamily="34" charset="-122"/>
                          <a:ea typeface="微软雅黑" pitchFamily="34" charset="-122"/>
                          <a:cs typeface="Times New Roman"/>
                        </a:rPr>
                        <a:t>处变红，局部褪色；</a:t>
                      </a:r>
                      <a:r>
                        <a:rPr lang="en-US" sz="1800" kern="100">
                          <a:latin typeface="微软雅黑" pitchFamily="34" charset="-122"/>
                          <a:ea typeface="微软雅黑" pitchFamily="34" charset="-122"/>
                          <a:cs typeface="Courier New"/>
                        </a:rPr>
                        <a:t>c</a:t>
                      </a:r>
                      <a:r>
                        <a:rPr lang="zh-CN" sz="1800" kern="100">
                          <a:latin typeface="微软雅黑" pitchFamily="34" charset="-122"/>
                          <a:ea typeface="微软雅黑" pitchFamily="34" charset="-122"/>
                          <a:cs typeface="Times New Roman"/>
                        </a:rPr>
                        <a:t>处无明显变化</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两个石墨电极附近有气泡产生；</a:t>
                      </a:r>
                      <a:r>
                        <a:rPr lang="en-US" sz="1800" kern="100" dirty="0">
                          <a:latin typeface="微软雅黑" pitchFamily="34" charset="-122"/>
                          <a:ea typeface="微软雅黑" pitchFamily="34" charset="-122"/>
                          <a:cs typeface="Courier New"/>
                        </a:rPr>
                        <a:t>n</a:t>
                      </a:r>
                      <a:r>
                        <a:rPr lang="zh-CN" sz="1800" kern="100" dirty="0">
                          <a:latin typeface="微软雅黑" pitchFamily="34" charset="-122"/>
                          <a:ea typeface="微软雅黑" pitchFamily="34" charset="-122"/>
                          <a:cs typeface="Times New Roman"/>
                        </a:rPr>
                        <a:t>处有气泡产生；</a:t>
                      </a:r>
                      <a:r>
                        <a:rPr lang="en-US" sz="1800" kern="100" dirty="0">
                          <a:latin typeface="微软雅黑" pitchFamily="34" charset="-122"/>
                          <a:ea typeface="微软雅黑" pitchFamily="34" charset="-122"/>
                          <a:cs typeface="Times New Roman"/>
                        </a:rPr>
                        <a:t>……</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201154" name="Picture 2" descr="C:\Documents and Settings\Administrator\桌面\一轮课件\6BJHX-7.EPS"/>
          <p:cNvPicPr>
            <a:picLocks noChangeAspect="1" noChangeArrowheads="1"/>
          </p:cNvPicPr>
          <p:nvPr/>
        </p:nvPicPr>
        <p:blipFill>
          <a:blip r:embed="rId2" r:link="rId3"/>
          <a:srcRect/>
          <a:stretch>
            <a:fillRect/>
          </a:stretch>
        </p:blipFill>
        <p:spPr bwMode="auto">
          <a:xfrm>
            <a:off x="2548917" y="1435301"/>
            <a:ext cx="2025506" cy="1282820"/>
          </a:xfrm>
          <a:prstGeom prst="rect">
            <a:avLst/>
          </a:prstGeom>
          <a:noFill/>
        </p:spPr>
      </p:pic>
      <p:pic>
        <p:nvPicPr>
          <p:cNvPr id="1201153" name="Picture 1" descr="C:\Documents and Settings\Administrator\桌面\一轮课件\6BJHX-8.EPS"/>
          <p:cNvPicPr>
            <a:picLocks noChangeAspect="1" noChangeArrowheads="1"/>
          </p:cNvPicPr>
          <p:nvPr/>
        </p:nvPicPr>
        <p:blipFill>
          <a:blip r:embed="rId4" r:link="rId5"/>
          <a:srcRect/>
          <a:stretch>
            <a:fillRect/>
          </a:stretch>
        </p:blipFill>
        <p:spPr bwMode="auto">
          <a:xfrm>
            <a:off x="7313678" y="1398649"/>
            <a:ext cx="2076228" cy="1319472"/>
          </a:xfrm>
          <a:prstGeom prst="rect">
            <a:avLst/>
          </a:prstGeom>
          <a:noFill/>
        </p:spPr>
      </p:pic>
    </p:spTree>
    <p:extLst>
      <p:ext uri="{BB962C8B-B14F-4D97-AF65-F5344CB8AC3E}">
        <p14:creationId xmlns:p14="http://schemas.microsoft.com/office/powerpoint/2010/main" val="6580129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5155"/>
                                        </p:tgtEl>
                                        <p:attrNameLst>
                                          <p:attrName>style.visibility</p:attrName>
                                        </p:attrNameLst>
                                      </p:cBhvr>
                                      <p:to>
                                        <p:strVal val="visible"/>
                                      </p:to>
                                    </p:set>
                                    <p:animEffect transition="in" filter="dissolve">
                                      <p:cBhvr>
                                        <p:cTn id="7" dur="500"/>
                                        <p:tgtEl>
                                          <p:spTgt spid="305155"/>
                                        </p:tgtEl>
                                      </p:cBhvr>
                                    </p:animEffect>
                                  </p:childTnLst>
                                </p:cTn>
                              </p:par>
                              <p:par>
                                <p:cTn id="8" presetID="9" presetClass="entr" presetSubtype="0" fill="hold" nodeType="withEffect">
                                  <p:stCondLst>
                                    <p:cond delay="0"/>
                                  </p:stCondLst>
                                  <p:childTnLst>
                                    <p:set>
                                      <p:cBhvr>
                                        <p:cTn id="9" dur="1" fill="hold">
                                          <p:stCondLst>
                                            <p:cond delay="0"/>
                                          </p:stCondLst>
                                        </p:cTn>
                                        <p:tgtEl>
                                          <p:spTgt spid="1201154"/>
                                        </p:tgtEl>
                                        <p:attrNameLst>
                                          <p:attrName>style.visibility</p:attrName>
                                        </p:attrNameLst>
                                      </p:cBhvr>
                                      <p:to>
                                        <p:strVal val="visible"/>
                                      </p:to>
                                    </p:set>
                                    <p:animEffect transition="in" filter="dissolve">
                                      <p:cBhvr>
                                        <p:cTn id="10" dur="500"/>
                                        <p:tgtEl>
                                          <p:spTgt spid="1201154"/>
                                        </p:tgtEl>
                                      </p:cBhvr>
                                    </p:animEffect>
                                  </p:childTnLst>
                                </p:cTn>
                              </p:par>
                              <p:par>
                                <p:cTn id="11" presetID="9" presetClass="entr" presetSubtype="0" fill="hold" nodeType="withEffect">
                                  <p:stCondLst>
                                    <p:cond delay="0"/>
                                  </p:stCondLst>
                                  <p:childTnLst>
                                    <p:set>
                                      <p:cBhvr>
                                        <p:cTn id="12" dur="1" fill="hold">
                                          <p:stCondLst>
                                            <p:cond delay="0"/>
                                          </p:stCondLst>
                                        </p:cTn>
                                        <p:tgtEl>
                                          <p:spTgt spid="1201153"/>
                                        </p:tgtEl>
                                        <p:attrNameLst>
                                          <p:attrName>style.visibility</p:attrName>
                                        </p:attrNameLst>
                                      </p:cBhvr>
                                      <p:to>
                                        <p:strVal val="visible"/>
                                      </p:to>
                                    </p:set>
                                    <p:animEffect transition="in" filter="dissolve">
                                      <p:cBhvr>
                                        <p:cTn id="13" dur="500"/>
                                        <p:tgtEl>
                                          <p:spTgt spid="1201153"/>
                                        </p:tgtEl>
                                      </p:cBhvr>
                                    </p:animEffect>
                                  </p:childTnLst>
                                </p:cTn>
                              </p:par>
                              <p:par>
                                <p:cTn id="14" presetID="9"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dissolv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15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450798" y="271807"/>
            <a:ext cx="10116697" cy="487185"/>
          </a:xfrm>
          <a:prstGeom prst="rect">
            <a:avLst/>
          </a:prstGeom>
          <a:noFill/>
          <a:ln w="9525">
            <a:noFill/>
            <a:miter lim="800000"/>
            <a:headEnd/>
            <a:tailEnd/>
          </a:ln>
        </p:spPr>
        <p:txBody>
          <a:bodyPr>
            <a:spAutoFit/>
          </a:bodyPr>
          <a:lstStyle/>
          <a:p>
            <a:pPr algn="ctr"/>
            <a:r>
              <a:rPr lang="zh-CN" altLang="en-US" sz="2566" b="1" dirty="0">
                <a:ea typeface="微软雅黑" pitchFamily="34" charset="-122"/>
              </a:rPr>
              <a:t>考点二　电解原理的应用</a:t>
            </a:r>
          </a:p>
        </p:txBody>
      </p:sp>
      <p:pic>
        <p:nvPicPr>
          <p:cNvPr id="9" name="Picture 2"/>
          <p:cNvPicPr>
            <a:picLocks noChangeAspect="1" noChangeArrowheads="1"/>
          </p:cNvPicPr>
          <p:nvPr/>
        </p:nvPicPr>
        <p:blipFill>
          <a:blip r:embed="rId3"/>
          <a:srcRect/>
          <a:stretch>
            <a:fillRect/>
          </a:stretch>
        </p:blipFill>
        <p:spPr bwMode="auto">
          <a:xfrm>
            <a:off x="450798" y="815067"/>
            <a:ext cx="1374034" cy="306246"/>
          </a:xfrm>
          <a:prstGeom prst="rect">
            <a:avLst/>
          </a:prstGeom>
          <a:solidFill>
            <a:srgbClr val="404040"/>
          </a:solidFill>
          <a:ln w="9525">
            <a:noFill/>
            <a:miter lim="800000"/>
            <a:headEnd/>
            <a:tailEnd/>
          </a:ln>
        </p:spPr>
      </p:pic>
      <p:sp>
        <p:nvSpPr>
          <p:cNvPr id="10" name="矩形 37"/>
          <p:cNvSpPr>
            <a:spLocks noChangeArrowheads="1"/>
          </p:cNvSpPr>
          <p:nvPr/>
        </p:nvSpPr>
        <p:spPr bwMode="auto">
          <a:xfrm>
            <a:off x="548535" y="788189"/>
            <a:ext cx="1236236" cy="408125"/>
          </a:xfrm>
          <a:prstGeom prst="rect">
            <a:avLst/>
          </a:prstGeom>
          <a:noFill/>
          <a:ln w="9525">
            <a:noFill/>
            <a:miter lim="800000"/>
            <a:headEnd/>
            <a:tailEnd/>
          </a:ln>
        </p:spPr>
        <p:txBody>
          <a:bodyPr wrap="none">
            <a:spAutoFit/>
          </a:bodyPr>
          <a:lstStyle/>
          <a:p>
            <a:r>
              <a:rPr lang="zh-CN" altLang="en-US" sz="2052" dirty="0">
                <a:solidFill>
                  <a:schemeClr val="bg1"/>
                </a:solidFill>
                <a:latin typeface="微软雅黑" pitchFamily="34" charset="-122"/>
                <a:ea typeface="微软雅黑" pitchFamily="34" charset="-122"/>
              </a:rPr>
              <a:t>知识梳理</a:t>
            </a:r>
          </a:p>
        </p:txBody>
      </p:sp>
      <p:sp>
        <p:nvSpPr>
          <p:cNvPr id="17" name="矩形 16"/>
          <p:cNvSpPr/>
          <p:nvPr/>
        </p:nvSpPr>
        <p:spPr>
          <a:xfrm>
            <a:off x="487821" y="1298049"/>
            <a:ext cx="9932693" cy="408125"/>
          </a:xfrm>
          <a:prstGeom prst="rect">
            <a:avLst/>
          </a:prstGeom>
        </p:spPr>
        <p:txBody>
          <a:bodyPr wrap="square">
            <a:spAutoFit/>
          </a:bodyPr>
          <a:lstStyle/>
          <a:p>
            <a:r>
              <a:rPr lang="en-US" sz="2052" b="1" dirty="0">
                <a:latin typeface="微软雅黑" pitchFamily="34" charset="-122"/>
                <a:ea typeface="微软雅黑" pitchFamily="34" charset="-122"/>
              </a:rPr>
              <a:t>1</a:t>
            </a:r>
            <a:r>
              <a:rPr lang="zh-CN" altLang="en-US" sz="2052" b="1" dirty="0">
                <a:latin typeface="微软雅黑" pitchFamily="34" charset="-122"/>
                <a:ea typeface="微软雅黑" pitchFamily="34" charset="-122"/>
              </a:rPr>
              <a:t>．氯碱工业</a:t>
            </a:r>
          </a:p>
        </p:txBody>
      </p:sp>
      <p:graphicFrame>
        <p:nvGraphicFramePr>
          <p:cNvPr id="19" name="表格 18"/>
          <p:cNvGraphicFramePr>
            <a:graphicFrameLocks noGrp="1"/>
          </p:cNvGraphicFramePr>
          <p:nvPr>
            <p:extLst>
              <p:ext uri="{D42A27DB-BD31-4B8C-83A1-F6EECF244321}">
                <p14:modId xmlns:p14="http://schemas.microsoft.com/office/powerpoint/2010/main" val="1672484826"/>
              </p:ext>
            </p:extLst>
          </p:nvPr>
        </p:nvGraphicFramePr>
        <p:xfrm>
          <a:off x="597777" y="1774525"/>
          <a:ext cx="9896041" cy="3040040"/>
        </p:xfrm>
        <a:graphic>
          <a:graphicData uri="http://schemas.openxmlformats.org/drawingml/2006/table">
            <a:tbl>
              <a:tblPr/>
              <a:tblGrid>
                <a:gridCol w="916301"/>
                <a:gridCol w="8979740"/>
              </a:tblGrid>
              <a:tr h="1688912">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装置</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sz="1800" kern="100" dirty="0" smtClean="0">
                        <a:latin typeface="微软雅黑" pitchFamily="34" charset="-122"/>
                        <a:ea typeface="微软雅黑" pitchFamily="34" charset="-122"/>
                        <a:cs typeface="MingLiU_HKSCS"/>
                      </a:endParaRPr>
                    </a:p>
                    <a:p>
                      <a:pPr algn="ctr">
                        <a:lnSpc>
                          <a:spcPct val="120000"/>
                        </a:lnSpc>
                        <a:spcAft>
                          <a:spcPts val="0"/>
                        </a:spcAft>
                      </a:pPr>
                      <a:endParaRPr lang="en-US" sz="1800" kern="100" dirty="0" smtClean="0">
                        <a:latin typeface="微软雅黑" pitchFamily="34" charset="-122"/>
                        <a:ea typeface="微软雅黑" pitchFamily="34" charset="-122"/>
                        <a:cs typeface="MingLiU_HKSCS"/>
                      </a:endParaRPr>
                    </a:p>
                    <a:p>
                      <a:pPr algn="ctr">
                        <a:lnSpc>
                          <a:spcPct val="120000"/>
                        </a:lnSpc>
                        <a:spcAft>
                          <a:spcPts val="0"/>
                        </a:spcAft>
                      </a:pPr>
                      <a:endParaRPr lang="en-US" sz="1800" kern="100" dirty="0" smtClean="0">
                        <a:latin typeface="微软雅黑" pitchFamily="34" charset="-122"/>
                        <a:ea typeface="微软雅黑" pitchFamily="34" charset="-122"/>
                        <a:cs typeface="MingLiU_HKSCS"/>
                      </a:endParaRPr>
                    </a:p>
                    <a:p>
                      <a:pPr algn="ctr">
                        <a:lnSpc>
                          <a:spcPct val="120000"/>
                        </a:lnSpc>
                        <a:spcAft>
                          <a:spcPts val="0"/>
                        </a:spcAft>
                      </a:pPr>
                      <a:endParaRPr lang="en-US" sz="1800" kern="100" dirty="0" smtClean="0">
                        <a:latin typeface="微软雅黑" pitchFamily="34" charset="-122"/>
                        <a:ea typeface="微软雅黑" pitchFamily="34" charset="-122"/>
                        <a:cs typeface="MingLiU_HKSCS"/>
                      </a:endParaRPr>
                    </a:p>
                    <a:p>
                      <a:pPr algn="ctr">
                        <a:lnSpc>
                          <a:spcPct val="120000"/>
                        </a:lnSpc>
                        <a:spcAft>
                          <a:spcPts val="0"/>
                        </a:spcAft>
                      </a:pPr>
                      <a:endParaRPr lang="en-US" sz="1800" kern="100" dirty="0">
                        <a:latin typeface="微软雅黑" pitchFamily="34" charset="-122"/>
                        <a:ea typeface="微软雅黑" pitchFamily="34" charset="-122"/>
                        <a:cs typeface="MingLiU_HKSCS"/>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rowSpan="2">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电极反应</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阳极：</a:t>
                      </a:r>
                      <a:r>
                        <a:rPr lang="en-US" sz="1800" kern="100">
                          <a:latin typeface="微软雅黑" pitchFamily="34" charset="-122"/>
                          <a:ea typeface="微软雅黑" pitchFamily="34" charset="-122"/>
                          <a:cs typeface="Courier New"/>
                        </a:rPr>
                        <a:t>____________________ (________</a:t>
                      </a:r>
                      <a:r>
                        <a:rPr lang="zh-CN" sz="1800" kern="100">
                          <a:latin typeface="微软雅黑" pitchFamily="34" charset="-122"/>
                          <a:ea typeface="微软雅黑" pitchFamily="34" charset="-122"/>
                          <a:cs typeface="Times New Roman"/>
                        </a:rPr>
                        <a:t>反应</a:t>
                      </a:r>
                      <a:r>
                        <a:rPr lang="en-US" sz="1800" kern="100">
                          <a:latin typeface="微软雅黑" pitchFamily="34" charset="-122"/>
                          <a:ea typeface="微软雅黑" pitchFamily="34" charset="-122"/>
                          <a:cs typeface="Courier New"/>
                        </a:rPr>
                        <a:t>)</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vMerge="1">
                  <a:txBody>
                    <a:bodyPr/>
                    <a:lstStyle/>
                    <a:p>
                      <a:endParaRPr lang="zh-CN" altLang="en-US"/>
                    </a:p>
                  </a:txBody>
                  <a:tcPr/>
                </a:tc>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阴极：</a:t>
                      </a:r>
                      <a:r>
                        <a:rPr lang="en-US" sz="1800" kern="100" dirty="0" smtClean="0">
                          <a:latin typeface="微软雅黑" pitchFamily="34" charset="-122"/>
                          <a:ea typeface="微软雅黑" pitchFamily="34" charset="-122"/>
                          <a:cs typeface="Courier New"/>
                        </a:rPr>
                        <a:t>________________________ </a:t>
                      </a:r>
                      <a:r>
                        <a:rPr lang="en-US" sz="1800" kern="100" dirty="0">
                          <a:latin typeface="微软雅黑" pitchFamily="34" charset="-122"/>
                          <a:ea typeface="微软雅黑" pitchFamily="34" charset="-122"/>
                          <a:cs typeface="Courier New"/>
                        </a:rPr>
                        <a:t>(________</a:t>
                      </a:r>
                      <a:r>
                        <a:rPr lang="zh-CN" sz="1800" kern="100" dirty="0">
                          <a:latin typeface="微软雅黑" pitchFamily="34" charset="-122"/>
                          <a:ea typeface="微软雅黑" pitchFamily="34" charset="-122"/>
                          <a:cs typeface="Times New Roman"/>
                        </a:rPr>
                        <a:t>反应</a:t>
                      </a:r>
                      <a:r>
                        <a:rPr lang="en-US" sz="1800" kern="100" dirty="0">
                          <a:latin typeface="微软雅黑" pitchFamily="34" charset="-122"/>
                          <a:ea typeface="微软雅黑" pitchFamily="34" charset="-122"/>
                          <a:cs typeface="Courier New"/>
                        </a:rPr>
                        <a:t>)</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总反应</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dirty="0">
                          <a:latin typeface="微软雅黑" pitchFamily="34" charset="-122"/>
                          <a:ea typeface="微软雅黑" pitchFamily="34" charset="-122"/>
                          <a:cs typeface="Courier New"/>
                        </a:rPr>
                        <a:t>________________________________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应用</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氯碱工业制</a:t>
                      </a:r>
                      <a:r>
                        <a:rPr lang="en-US" sz="1800" kern="100" dirty="0">
                          <a:latin typeface="微软雅黑" pitchFamily="34" charset="-122"/>
                          <a:ea typeface="微软雅黑" pitchFamily="34" charset="-122"/>
                          <a:cs typeface="Courier New"/>
                        </a:rPr>
                        <a:t>________</a:t>
                      </a:r>
                      <a:r>
                        <a:rPr lang="zh-CN" sz="1800" kern="100" dirty="0">
                          <a:latin typeface="微软雅黑" pitchFamily="34" charset="-122"/>
                          <a:ea typeface="微软雅黑" pitchFamily="34" charset="-122"/>
                          <a:cs typeface="Times New Roman"/>
                        </a:rPr>
                        <a:t>、</a:t>
                      </a:r>
                      <a:r>
                        <a:rPr lang="en-US" sz="1800" kern="100" dirty="0">
                          <a:latin typeface="微软雅黑" pitchFamily="34" charset="-122"/>
                          <a:ea typeface="微软雅黑" pitchFamily="34" charset="-122"/>
                          <a:cs typeface="Courier New"/>
                        </a:rPr>
                        <a:t>________</a:t>
                      </a:r>
                      <a:r>
                        <a:rPr lang="zh-CN" sz="1800" kern="100" dirty="0">
                          <a:latin typeface="微软雅黑" pitchFamily="34" charset="-122"/>
                          <a:ea typeface="微软雅黑" pitchFamily="34" charset="-122"/>
                          <a:cs typeface="Times New Roman"/>
                        </a:rPr>
                        <a:t>和</a:t>
                      </a:r>
                      <a:r>
                        <a:rPr lang="en-US" sz="1800" kern="100" dirty="0">
                          <a:latin typeface="微软雅黑" pitchFamily="34" charset="-122"/>
                          <a:ea typeface="微软雅黑" pitchFamily="34" charset="-122"/>
                          <a:cs typeface="Courier New"/>
                        </a:rPr>
                        <a:t>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218561" name="图片 206"/>
          <p:cNvPicPr>
            <a:picLocks noChangeAspect="1" noChangeArrowheads="1"/>
          </p:cNvPicPr>
          <p:nvPr/>
        </p:nvPicPr>
        <p:blipFill>
          <a:blip r:embed="rId4"/>
          <a:srcRect/>
          <a:stretch>
            <a:fillRect/>
          </a:stretch>
        </p:blipFill>
        <p:spPr bwMode="auto">
          <a:xfrm>
            <a:off x="3589456" y="184506"/>
            <a:ext cx="4571258" cy="3094827"/>
          </a:xfrm>
          <a:prstGeom prst="rect">
            <a:avLst/>
          </a:prstGeom>
          <a:noFill/>
        </p:spPr>
      </p:pic>
      <p:sp>
        <p:nvSpPr>
          <p:cNvPr id="20" name="矩形 19"/>
          <p:cNvSpPr/>
          <p:nvPr/>
        </p:nvSpPr>
        <p:spPr>
          <a:xfrm>
            <a:off x="4556194" y="3422126"/>
            <a:ext cx="1983235"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2Cl</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=Cl</a:t>
            </a:r>
            <a:r>
              <a:rPr lang="en-US" sz="1847" baseline="-25000" dirty="0">
                <a:solidFill>
                  <a:schemeClr val="accent2"/>
                </a:solidFill>
                <a:latin typeface="微软雅黑" pitchFamily="34" charset="-122"/>
                <a:ea typeface="微软雅黑" pitchFamily="34" charset="-122"/>
              </a:rPr>
              <a:t>2</a:t>
            </a:r>
            <a:r>
              <a:rPr lang="zh-CN" altLang="en-US" sz="1847" dirty="0">
                <a:solidFill>
                  <a:schemeClr val="accent2"/>
                </a:solidFill>
                <a:latin typeface="微软雅黑" pitchFamily="34" charset="-122"/>
                <a:ea typeface="微软雅黑" pitchFamily="34" charset="-122"/>
              </a:rPr>
              <a:t>↑</a:t>
            </a:r>
          </a:p>
        </p:txBody>
      </p:sp>
      <p:sp>
        <p:nvSpPr>
          <p:cNvPr id="21" name="矩形 20"/>
          <p:cNvSpPr/>
          <p:nvPr/>
        </p:nvSpPr>
        <p:spPr>
          <a:xfrm>
            <a:off x="6975227" y="3387213"/>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氧化</a:t>
            </a:r>
          </a:p>
        </p:txBody>
      </p:sp>
      <p:sp>
        <p:nvSpPr>
          <p:cNvPr id="23" name="矩形 22"/>
          <p:cNvSpPr/>
          <p:nvPr/>
        </p:nvSpPr>
        <p:spPr>
          <a:xfrm>
            <a:off x="4611808" y="3753733"/>
            <a:ext cx="1906291"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2H</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=H</a:t>
            </a:r>
            <a:r>
              <a:rPr lang="en-US" sz="1847" baseline="-25000" dirty="0">
                <a:solidFill>
                  <a:schemeClr val="accent2"/>
                </a:solidFill>
                <a:latin typeface="微软雅黑" pitchFamily="34" charset="-122"/>
                <a:ea typeface="微软雅黑" pitchFamily="34" charset="-122"/>
              </a:rPr>
              <a:t>2</a:t>
            </a:r>
            <a:r>
              <a:rPr lang="zh-CN" altLang="en-US" sz="1847" dirty="0">
                <a:solidFill>
                  <a:schemeClr val="accent2"/>
                </a:solidFill>
                <a:latin typeface="微软雅黑" pitchFamily="34" charset="-122"/>
                <a:ea typeface="微软雅黑" pitchFamily="34" charset="-122"/>
              </a:rPr>
              <a:t>↑</a:t>
            </a:r>
          </a:p>
        </p:txBody>
      </p:sp>
      <p:sp>
        <p:nvSpPr>
          <p:cNvPr id="25" name="矩形 24"/>
          <p:cNvSpPr/>
          <p:nvPr/>
        </p:nvSpPr>
        <p:spPr>
          <a:xfrm>
            <a:off x="7103146" y="3753733"/>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还原</a:t>
            </a:r>
          </a:p>
        </p:txBody>
      </p:sp>
      <p:graphicFrame>
        <p:nvGraphicFramePr>
          <p:cNvPr id="35867" name="Object 2"/>
          <p:cNvGraphicFramePr>
            <a:graphicFrameLocks noChangeAspect="1"/>
          </p:cNvGraphicFramePr>
          <p:nvPr>
            <p:extLst>
              <p:ext uri="{D42A27DB-BD31-4B8C-83A1-F6EECF244321}">
                <p14:modId xmlns:p14="http://schemas.microsoft.com/office/powerpoint/2010/main" val="1201717225"/>
              </p:ext>
            </p:extLst>
          </p:nvPr>
        </p:nvGraphicFramePr>
        <p:xfrm>
          <a:off x="4262978" y="3996456"/>
          <a:ext cx="4638482" cy="710229"/>
        </p:xfrm>
        <a:graphic>
          <a:graphicData uri="http://schemas.openxmlformats.org/presentationml/2006/ole">
            <mc:AlternateContent xmlns:mc="http://schemas.openxmlformats.org/markup-compatibility/2006">
              <mc:Choice xmlns:v="urn:schemas-microsoft-com:vml" Requires="v">
                <p:oleObj spid="_x0000_s2055" name="Document" r:id="rId5" imgW="5852592" imgH="902517" progId="Word.Document.8">
                  <p:embed/>
                </p:oleObj>
              </mc:Choice>
              <mc:Fallback>
                <p:oleObj name="Document" r:id="rId5" imgW="5852592" imgH="902517" progId="Word.Document.8">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2978" y="3996456"/>
                        <a:ext cx="4638482" cy="710229"/>
                      </a:xfrm>
                      <a:prstGeom prst="rect">
                        <a:avLst/>
                      </a:prstGeom>
                      <a:noFill/>
                    </p:spPr>
                  </p:pic>
                </p:oleObj>
              </mc:Fallback>
            </mc:AlternateContent>
          </a:graphicData>
        </a:graphic>
      </p:graphicFrame>
      <p:sp>
        <p:nvSpPr>
          <p:cNvPr id="26" name="矩形 25"/>
          <p:cNvSpPr/>
          <p:nvPr/>
        </p:nvSpPr>
        <p:spPr>
          <a:xfrm>
            <a:off x="5215930" y="4450121"/>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烧碱</a:t>
            </a:r>
          </a:p>
        </p:txBody>
      </p:sp>
      <p:sp>
        <p:nvSpPr>
          <p:cNvPr id="27" name="矩形 26"/>
          <p:cNvSpPr/>
          <p:nvPr/>
        </p:nvSpPr>
        <p:spPr>
          <a:xfrm>
            <a:off x="6242186" y="4448383"/>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氯气</a:t>
            </a:r>
          </a:p>
        </p:txBody>
      </p:sp>
      <p:sp>
        <p:nvSpPr>
          <p:cNvPr id="28" name="矩形 27"/>
          <p:cNvSpPr/>
          <p:nvPr/>
        </p:nvSpPr>
        <p:spPr>
          <a:xfrm>
            <a:off x="7341747" y="4448383"/>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氢气</a:t>
            </a:r>
          </a:p>
        </p:txBody>
      </p:sp>
    </p:spTree>
    <p:extLst>
      <p:ext uri="{BB962C8B-B14F-4D97-AF65-F5344CB8AC3E}">
        <p14:creationId xmlns:p14="http://schemas.microsoft.com/office/powerpoint/2010/main" val="91717847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dissolve">
                                      <p:cBhvr>
                                        <p:cTn id="24" dur="500"/>
                                        <p:tgtEl>
                                          <p:spTgt spid="17"/>
                                        </p:tgtEl>
                                      </p:cBhvr>
                                    </p:animEffect>
                                  </p:childTnLst>
                                </p:cTn>
                              </p:par>
                              <p:par>
                                <p:cTn id="25" presetID="9"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dissolve">
                                      <p:cBhvr>
                                        <p:cTn id="27" dur="500"/>
                                        <p:tgtEl>
                                          <p:spTgt spid="19"/>
                                        </p:tgtEl>
                                      </p:cBhvr>
                                    </p:animEffect>
                                  </p:childTnLst>
                                </p:cTn>
                              </p:par>
                              <p:par>
                                <p:cTn id="28" presetID="9" presetClass="entr" presetSubtype="0" fill="hold" nodeType="withEffect">
                                  <p:stCondLst>
                                    <p:cond delay="0"/>
                                  </p:stCondLst>
                                  <p:childTnLst>
                                    <p:set>
                                      <p:cBhvr>
                                        <p:cTn id="29" dur="1" fill="hold">
                                          <p:stCondLst>
                                            <p:cond delay="0"/>
                                          </p:stCondLst>
                                        </p:cTn>
                                        <p:tgtEl>
                                          <p:spTgt spid="1218561"/>
                                        </p:tgtEl>
                                        <p:attrNameLst>
                                          <p:attrName>style.visibility</p:attrName>
                                        </p:attrNameLst>
                                      </p:cBhvr>
                                      <p:to>
                                        <p:strVal val="visible"/>
                                      </p:to>
                                    </p:set>
                                    <p:animEffect transition="in" filter="dissolve">
                                      <p:cBhvr>
                                        <p:cTn id="30" dur="500"/>
                                        <p:tgtEl>
                                          <p:spTgt spid="1218561"/>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ppt_x"/>
                                          </p:val>
                                        </p:tav>
                                        <p:tav tm="100000">
                                          <p:val>
                                            <p:strVal val="#ppt_x"/>
                                          </p:val>
                                        </p:tav>
                                      </p:tavLst>
                                    </p:anim>
                                    <p:anim calcmode="lin" valueType="num">
                                      <p:cBhvr additive="base">
                                        <p:cTn id="3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500" fill="hold"/>
                                        <p:tgtEl>
                                          <p:spTgt spid="21"/>
                                        </p:tgtEl>
                                        <p:attrNameLst>
                                          <p:attrName>ppt_x</p:attrName>
                                        </p:attrNameLst>
                                      </p:cBhvr>
                                      <p:tavLst>
                                        <p:tav tm="0">
                                          <p:val>
                                            <p:strVal val="#ppt_x"/>
                                          </p:val>
                                        </p:tav>
                                        <p:tav tm="100000">
                                          <p:val>
                                            <p:strVal val="#ppt_x"/>
                                          </p:val>
                                        </p:tav>
                                      </p:tavLst>
                                    </p:anim>
                                    <p:anim calcmode="lin" valueType="num">
                                      <p:cBhvr additive="base">
                                        <p:cTn id="4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ppt_x"/>
                                          </p:val>
                                        </p:tav>
                                        <p:tav tm="100000">
                                          <p:val>
                                            <p:strVal val="#ppt_x"/>
                                          </p:val>
                                        </p:tav>
                                      </p:tavLst>
                                    </p:anim>
                                    <p:anim calcmode="lin" valueType="num">
                                      <p:cBhvr additive="base">
                                        <p:cTn id="5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5867"/>
                                        </p:tgtEl>
                                        <p:attrNameLst>
                                          <p:attrName>style.visibility</p:attrName>
                                        </p:attrNameLst>
                                      </p:cBhvr>
                                      <p:to>
                                        <p:strVal val="visible"/>
                                      </p:to>
                                    </p:set>
                                    <p:anim calcmode="lin" valueType="num">
                                      <p:cBhvr additive="base">
                                        <p:cTn id="59" dur="500" fill="hold"/>
                                        <p:tgtEl>
                                          <p:spTgt spid="35867"/>
                                        </p:tgtEl>
                                        <p:attrNameLst>
                                          <p:attrName>ppt_x</p:attrName>
                                        </p:attrNameLst>
                                      </p:cBhvr>
                                      <p:tavLst>
                                        <p:tav tm="0">
                                          <p:val>
                                            <p:strVal val="#ppt_x"/>
                                          </p:val>
                                        </p:tav>
                                        <p:tav tm="100000">
                                          <p:val>
                                            <p:strVal val="#ppt_x"/>
                                          </p:val>
                                        </p:tav>
                                      </p:tavLst>
                                    </p:anim>
                                    <p:anim calcmode="lin" valueType="num">
                                      <p:cBhvr additive="base">
                                        <p:cTn id="60" dur="500" fill="hold"/>
                                        <p:tgtEl>
                                          <p:spTgt spid="35867"/>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ppt_x"/>
                                          </p:val>
                                        </p:tav>
                                        <p:tav tm="100000">
                                          <p:val>
                                            <p:strVal val="#ppt_x"/>
                                          </p:val>
                                        </p:tav>
                                      </p:tavLst>
                                    </p:anim>
                                    <p:anim calcmode="lin" valueType="num">
                                      <p:cBhvr additive="base">
                                        <p:cTn id="6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additive="base">
                                        <p:cTn id="71" dur="500" fill="hold"/>
                                        <p:tgtEl>
                                          <p:spTgt spid="27"/>
                                        </p:tgtEl>
                                        <p:attrNameLst>
                                          <p:attrName>ppt_x</p:attrName>
                                        </p:attrNameLst>
                                      </p:cBhvr>
                                      <p:tavLst>
                                        <p:tav tm="0">
                                          <p:val>
                                            <p:strVal val="#ppt_x"/>
                                          </p:val>
                                        </p:tav>
                                        <p:tav tm="100000">
                                          <p:val>
                                            <p:strVal val="#ppt_x"/>
                                          </p:val>
                                        </p:tav>
                                      </p:tavLst>
                                    </p:anim>
                                    <p:anim calcmode="lin" valueType="num">
                                      <p:cBhvr additive="base">
                                        <p:cTn id="7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500" fill="hold"/>
                                        <p:tgtEl>
                                          <p:spTgt spid="28"/>
                                        </p:tgtEl>
                                        <p:attrNameLst>
                                          <p:attrName>ppt_x</p:attrName>
                                        </p:attrNameLst>
                                      </p:cBhvr>
                                      <p:tavLst>
                                        <p:tav tm="0">
                                          <p:val>
                                            <p:strVal val="#ppt_x"/>
                                          </p:val>
                                        </p:tav>
                                        <p:tav tm="100000">
                                          <p:val>
                                            <p:strVal val="#ppt_x"/>
                                          </p:val>
                                        </p:tav>
                                      </p:tavLst>
                                    </p:anim>
                                    <p:anim calcmode="lin" valueType="num">
                                      <p:cBhvr additive="base">
                                        <p:cTn id="7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7" grpId="0"/>
      <p:bldP spid="20" grpId="0"/>
      <p:bldP spid="21" grpId="0"/>
      <p:bldP spid="23" grpId="0"/>
      <p:bldP spid="25" grpId="0"/>
      <p:bldP spid="26" grpId="0"/>
      <p:bldP spid="27" grpId="0"/>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5377" name="Rectangle 1"/>
          <p:cNvSpPr>
            <a:spLocks noChangeArrowheads="1"/>
          </p:cNvSpPr>
          <p:nvPr/>
        </p:nvSpPr>
        <p:spPr bwMode="auto">
          <a:xfrm>
            <a:off x="0" y="0"/>
            <a:ext cx="2250784" cy="363164"/>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r>
              <a:rPr lang="zh-CN" altLang="en-US" sz="2052" b="1" dirty="0">
                <a:latin typeface="微软雅黑" pitchFamily="34" charset="-122"/>
                <a:ea typeface="微软雅黑" pitchFamily="34" charset="-122"/>
              </a:rPr>
              <a:t> </a:t>
            </a:r>
            <a:r>
              <a:rPr lang="en-US" sz="2052" b="1" dirty="0">
                <a:latin typeface="微软雅黑" pitchFamily="34" charset="-122"/>
                <a:ea typeface="微软雅黑" pitchFamily="34" charset="-122"/>
              </a:rPr>
              <a:t>2.</a:t>
            </a:r>
            <a:r>
              <a:rPr lang="zh-CN" altLang="en-US" sz="2052" b="1" dirty="0">
                <a:latin typeface="微软雅黑" pitchFamily="34" charset="-122"/>
                <a:ea typeface="微软雅黑" pitchFamily="34" charset="-122"/>
              </a:rPr>
              <a:t>电镀与电解精炼</a:t>
            </a:r>
          </a:p>
        </p:txBody>
      </p:sp>
      <p:graphicFrame>
        <p:nvGraphicFramePr>
          <p:cNvPr id="13" name="表格 12"/>
          <p:cNvGraphicFramePr>
            <a:graphicFrameLocks noGrp="1"/>
          </p:cNvGraphicFramePr>
          <p:nvPr>
            <p:extLst>
              <p:ext uri="{D42A27DB-BD31-4B8C-83A1-F6EECF244321}">
                <p14:modId xmlns:p14="http://schemas.microsoft.com/office/powerpoint/2010/main" val="816814578"/>
              </p:ext>
            </p:extLst>
          </p:nvPr>
        </p:nvGraphicFramePr>
        <p:xfrm>
          <a:off x="1" y="363164"/>
          <a:ext cx="12191999" cy="3505979"/>
        </p:xfrm>
        <a:graphic>
          <a:graphicData uri="http://schemas.openxmlformats.org/drawingml/2006/table">
            <a:tbl>
              <a:tblPr/>
              <a:tblGrid>
                <a:gridCol w="1528548"/>
                <a:gridCol w="5431810"/>
                <a:gridCol w="5231641"/>
              </a:tblGrid>
              <a:tr h="337782">
                <a:tc>
                  <a:txBody>
                    <a:bodyPr/>
                    <a:lstStyle/>
                    <a:p>
                      <a:pPr algn="ctr">
                        <a:lnSpc>
                          <a:spcPct val="120000"/>
                        </a:lnSpc>
                        <a:spcAft>
                          <a:spcPts val="0"/>
                        </a:spcAft>
                      </a:pPr>
                      <a:endParaRPr lang="en-US" sz="1800" kern="100" dirty="0">
                        <a:latin typeface="微软雅黑" pitchFamily="34" charset="-122"/>
                        <a:ea typeface="微软雅黑" pitchFamily="34" charset="-122"/>
                        <a:cs typeface="MingLiU_HKSCS"/>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电镀</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电解精炼铜</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5565">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概念</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电镀是应用电解原理在某些金属表面镀上一薄层其他金属或合金的方法</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运用电解的方法将粗铜提炼为纯铜</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5937">
                <a:tc>
                  <a:txBody>
                    <a:bodyPr/>
                    <a:lstStyle/>
                    <a:p>
                      <a:pPr algn="ctr">
                        <a:lnSpc>
                          <a:spcPct val="120000"/>
                        </a:lnSpc>
                        <a:spcAft>
                          <a:spcPts val="0"/>
                        </a:spcAft>
                      </a:pPr>
                      <a:r>
                        <a:rPr lang="zh-CN" sz="1800" kern="100" smtClean="0">
                          <a:latin typeface="微软雅黑" pitchFamily="34" charset="-122"/>
                          <a:ea typeface="微软雅黑" pitchFamily="34" charset="-122"/>
                          <a:cs typeface="Times New Roman"/>
                        </a:rPr>
                        <a:t>主要目的</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使金属增强抗腐蚀能力、增强表面硬度等</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将粗铜提炼为纯铜</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6695">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示意图</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endParaRPr lang="en-US"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sz="1800" kern="100" dirty="0">
                        <a:latin typeface="微软雅黑" pitchFamily="34" charset="-122"/>
                        <a:ea typeface="微软雅黑" pitchFamily="34" charset="-122"/>
                        <a:cs typeface="MingLiU_HKSCS"/>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27" name="表格 26"/>
          <p:cNvGraphicFramePr>
            <a:graphicFrameLocks noGrp="1"/>
          </p:cNvGraphicFramePr>
          <p:nvPr>
            <p:extLst>
              <p:ext uri="{D42A27DB-BD31-4B8C-83A1-F6EECF244321}">
                <p14:modId xmlns:p14="http://schemas.microsoft.com/office/powerpoint/2010/main" val="3074648788"/>
              </p:ext>
            </p:extLst>
          </p:nvPr>
        </p:nvGraphicFramePr>
        <p:xfrm>
          <a:off x="1124975" y="3142394"/>
          <a:ext cx="9929712" cy="3715606"/>
        </p:xfrm>
        <a:graphic>
          <a:graphicData uri="http://schemas.openxmlformats.org/drawingml/2006/table">
            <a:tbl>
              <a:tblPr/>
              <a:tblGrid>
                <a:gridCol w="1246168"/>
                <a:gridCol w="586432"/>
                <a:gridCol w="4214980"/>
                <a:gridCol w="3882132"/>
              </a:tblGrid>
              <a:tr h="337782">
                <a:tc rowSpan="3">
                  <a:txBody>
                    <a:bodyPr/>
                    <a:lstStyle/>
                    <a:p>
                      <a:pPr algn="l">
                        <a:lnSpc>
                          <a:spcPct val="120000"/>
                        </a:lnSpc>
                        <a:spcAft>
                          <a:spcPts val="0"/>
                        </a:spcAft>
                      </a:pPr>
                      <a:r>
                        <a:rPr lang="zh-CN" sz="1800" kern="100">
                          <a:latin typeface="微软雅黑" pitchFamily="34" charset="-122"/>
                          <a:ea typeface="微软雅黑" pitchFamily="34" charset="-122"/>
                          <a:cs typeface="Times New Roman"/>
                        </a:rPr>
                        <a:t>构成</a:t>
                      </a:r>
                      <a:endParaRPr lang="zh-CN" sz="1800" kern="100">
                        <a:latin typeface="微软雅黑" pitchFamily="34" charset="-122"/>
                        <a:ea typeface="微软雅黑" pitchFamily="34" charset="-122"/>
                        <a:cs typeface="Courier New"/>
                      </a:endParaRPr>
                    </a:p>
                    <a:p>
                      <a:pPr algn="l">
                        <a:lnSpc>
                          <a:spcPct val="120000"/>
                        </a:lnSpc>
                        <a:spcAft>
                          <a:spcPts val="0"/>
                        </a:spcAft>
                      </a:pPr>
                      <a:r>
                        <a:rPr lang="zh-CN" sz="1800" kern="100">
                          <a:latin typeface="微软雅黑" pitchFamily="34" charset="-122"/>
                          <a:ea typeface="微软雅黑" pitchFamily="34" charset="-122"/>
                          <a:cs typeface="Times New Roman"/>
                        </a:rPr>
                        <a:t>条件</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zh-CN" sz="1800" kern="100">
                          <a:latin typeface="微软雅黑" pitchFamily="34" charset="-122"/>
                          <a:ea typeface="微软雅黑" pitchFamily="34" charset="-122"/>
                          <a:cs typeface="Times New Roman"/>
                        </a:rPr>
                        <a:t>阳极</a:t>
                      </a: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en-US" sz="1800" kern="100">
                          <a:latin typeface="微软雅黑" pitchFamily="34" charset="-122"/>
                          <a:ea typeface="微软雅黑" pitchFamily="34" charset="-122"/>
                          <a:cs typeface="Courier New"/>
                        </a:rPr>
                        <a:t>________</a:t>
                      </a:r>
                      <a:r>
                        <a:rPr lang="zh-CN" sz="1800" kern="100">
                          <a:latin typeface="微软雅黑" pitchFamily="34" charset="-122"/>
                          <a:ea typeface="微软雅黑" pitchFamily="34" charset="-122"/>
                          <a:cs typeface="Times New Roman"/>
                        </a:rPr>
                        <a:t>金属</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en-US" sz="1800" kern="100">
                          <a:latin typeface="微软雅黑" pitchFamily="34" charset="-122"/>
                          <a:ea typeface="微软雅黑" pitchFamily="34" charset="-122"/>
                          <a:cs typeface="Courier New"/>
                        </a:rPr>
                        <a:t>________________</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vMerge="1">
                  <a:txBody>
                    <a:bodyPr/>
                    <a:lstStyle/>
                    <a:p>
                      <a:endParaRPr lang="zh-CN" altLang="en-US"/>
                    </a:p>
                  </a:txBody>
                  <a:tcPr/>
                </a:tc>
                <a:tc>
                  <a:txBody>
                    <a:bodyPr/>
                    <a:lstStyle/>
                    <a:p>
                      <a:pPr algn="l">
                        <a:lnSpc>
                          <a:spcPct val="120000"/>
                        </a:lnSpc>
                        <a:spcAft>
                          <a:spcPts val="0"/>
                        </a:spcAft>
                      </a:pPr>
                      <a:r>
                        <a:rPr lang="zh-CN" sz="1800" kern="100">
                          <a:latin typeface="微软雅黑" pitchFamily="34" charset="-122"/>
                          <a:ea typeface="微软雅黑" pitchFamily="34" charset="-122"/>
                          <a:cs typeface="Times New Roman"/>
                        </a:rPr>
                        <a:t>阴极</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en-US" sz="1800" kern="100">
                          <a:latin typeface="微软雅黑" pitchFamily="34" charset="-122"/>
                          <a:ea typeface="微软雅黑" pitchFamily="34" charset="-122"/>
                          <a:cs typeface="Courier New"/>
                        </a:rPr>
                        <a:t>________</a:t>
                      </a:r>
                      <a:r>
                        <a:rPr lang="zh-CN" sz="1800" kern="100">
                          <a:latin typeface="微软雅黑" pitchFamily="34" charset="-122"/>
                          <a:ea typeface="微软雅黑" pitchFamily="34" charset="-122"/>
                          <a:cs typeface="Times New Roman"/>
                        </a:rPr>
                        <a:t>金属</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en-US" sz="1800" kern="100">
                          <a:latin typeface="微软雅黑" pitchFamily="34" charset="-122"/>
                          <a:ea typeface="微软雅黑" pitchFamily="34" charset="-122"/>
                          <a:cs typeface="Courier New"/>
                        </a:rPr>
                        <a:t>________________</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5565">
                <a:tc vMerge="1">
                  <a:txBody>
                    <a:bodyPr/>
                    <a:lstStyle/>
                    <a:p>
                      <a:endParaRPr lang="zh-CN" altLang="en-US"/>
                    </a:p>
                  </a:txBody>
                  <a:tcPr/>
                </a:tc>
                <a:tc>
                  <a:txBody>
                    <a:bodyPr/>
                    <a:lstStyle/>
                    <a:p>
                      <a:pPr algn="l">
                        <a:lnSpc>
                          <a:spcPct val="120000"/>
                        </a:lnSpc>
                        <a:spcAft>
                          <a:spcPts val="0"/>
                        </a:spcAft>
                      </a:pPr>
                      <a:r>
                        <a:rPr lang="zh-CN" sz="1800" kern="100">
                          <a:latin typeface="微软雅黑" pitchFamily="34" charset="-122"/>
                          <a:ea typeface="微软雅黑" pitchFamily="34" charset="-122"/>
                          <a:cs typeface="Times New Roman"/>
                        </a:rPr>
                        <a:t>电解液</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zh-CN" sz="1800" kern="100">
                          <a:latin typeface="微软雅黑" pitchFamily="34" charset="-122"/>
                          <a:ea typeface="微软雅黑" pitchFamily="34" charset="-122"/>
                          <a:cs typeface="Times New Roman"/>
                        </a:rPr>
                        <a:t>含</a:t>
                      </a:r>
                      <a:r>
                        <a:rPr lang="en-US" sz="1800" kern="100">
                          <a:latin typeface="微软雅黑" pitchFamily="34" charset="-122"/>
                          <a:ea typeface="微软雅黑" pitchFamily="34" charset="-122"/>
                          <a:cs typeface="Courier New"/>
                        </a:rPr>
                        <a:t>________</a:t>
                      </a:r>
                      <a:r>
                        <a:rPr lang="zh-CN" sz="1800" kern="100">
                          <a:latin typeface="微软雅黑" pitchFamily="34" charset="-122"/>
                          <a:ea typeface="微软雅黑" pitchFamily="34" charset="-122"/>
                          <a:cs typeface="Times New Roman"/>
                        </a:rPr>
                        <a:t>金属阳离子</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en-US" sz="1800" kern="100">
                          <a:latin typeface="微软雅黑" pitchFamily="34" charset="-122"/>
                          <a:ea typeface="微软雅黑" pitchFamily="34" charset="-122"/>
                          <a:cs typeface="Courier New"/>
                        </a:rPr>
                        <a:t>CuSO</a:t>
                      </a:r>
                      <a:r>
                        <a:rPr lang="en-US" sz="1800" kern="100" baseline="-25000">
                          <a:latin typeface="微软雅黑" pitchFamily="34" charset="-122"/>
                          <a:ea typeface="微软雅黑" pitchFamily="34" charset="-122"/>
                          <a:cs typeface="Courier New"/>
                        </a:rPr>
                        <a:t>4</a:t>
                      </a:r>
                      <a:r>
                        <a:rPr lang="zh-CN" sz="1800" kern="100">
                          <a:latin typeface="微软雅黑" pitchFamily="34" charset="-122"/>
                          <a:ea typeface="微软雅黑" pitchFamily="34" charset="-122"/>
                          <a:cs typeface="Times New Roman"/>
                        </a:rPr>
                        <a:t>溶液</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51130">
                <a:tc rowSpan="2">
                  <a:txBody>
                    <a:bodyPr/>
                    <a:lstStyle/>
                    <a:p>
                      <a:pPr algn="l">
                        <a:lnSpc>
                          <a:spcPct val="120000"/>
                        </a:lnSpc>
                        <a:spcAft>
                          <a:spcPts val="0"/>
                        </a:spcAft>
                      </a:pPr>
                      <a:r>
                        <a:rPr lang="zh-CN" sz="1800" kern="100" dirty="0">
                          <a:latin typeface="微软雅黑" pitchFamily="34" charset="-122"/>
                          <a:ea typeface="微软雅黑" pitchFamily="34" charset="-122"/>
                          <a:cs typeface="Times New Roman"/>
                        </a:rPr>
                        <a:t>电极反应</a:t>
                      </a:r>
                      <a:r>
                        <a:rPr lang="en-US" sz="1800" kern="100" dirty="0">
                          <a:latin typeface="微软雅黑" pitchFamily="34" charset="-122"/>
                          <a:ea typeface="微软雅黑" pitchFamily="34" charset="-122"/>
                          <a:cs typeface="Courier New"/>
                        </a:rPr>
                        <a:t>(</a:t>
                      </a:r>
                      <a:r>
                        <a:rPr lang="zh-CN" sz="1800" kern="100" dirty="0">
                          <a:latin typeface="微软雅黑" pitchFamily="34" charset="-122"/>
                          <a:ea typeface="微软雅黑" pitchFamily="34" charset="-122"/>
                          <a:cs typeface="Times New Roman"/>
                        </a:rPr>
                        <a:t>以铁上镀铜为例</a:t>
                      </a:r>
                      <a:r>
                        <a:rPr lang="en-US" sz="1800" kern="100" dirty="0">
                          <a:latin typeface="微软雅黑" pitchFamily="34" charset="-122"/>
                          <a:ea typeface="微软雅黑" pitchFamily="34" charset="-122"/>
                          <a:cs typeface="Courier New"/>
                        </a:rPr>
                        <a:t>)</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zh-CN" sz="1800" kern="100" dirty="0">
                          <a:latin typeface="微软雅黑" pitchFamily="34" charset="-122"/>
                          <a:ea typeface="微软雅黑" pitchFamily="34" charset="-122"/>
                          <a:cs typeface="Times New Roman"/>
                        </a:rPr>
                        <a:t>阳极</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en-US" sz="1800" kern="100" dirty="0" smtClean="0">
                          <a:latin typeface="微软雅黑" pitchFamily="34" charset="-122"/>
                          <a:ea typeface="微软雅黑" pitchFamily="34" charset="-122"/>
                          <a:cs typeface="Courier New"/>
                        </a:rPr>
                        <a:t>____________________________________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en-US" sz="1800" kern="100">
                          <a:latin typeface="微软雅黑" pitchFamily="34" charset="-122"/>
                          <a:ea typeface="微软雅黑" pitchFamily="34" charset="-122"/>
                          <a:cs typeface="Courier New"/>
                        </a:rPr>
                        <a:t>Zn</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2e</a:t>
                      </a:r>
                      <a:r>
                        <a:rPr lang="zh-CN" sz="1800" kern="100" baseline="300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=Zn</a:t>
                      </a:r>
                      <a:r>
                        <a:rPr lang="en-US" sz="1800" kern="100" baseline="30000">
                          <a:latin typeface="微软雅黑" pitchFamily="34" charset="-122"/>
                          <a:ea typeface="微软雅黑" pitchFamily="34" charset="-122"/>
                          <a:cs typeface="Courier New"/>
                        </a:rPr>
                        <a:t>2</a:t>
                      </a:r>
                      <a:r>
                        <a:rPr lang="zh-CN" sz="1800" kern="100" baseline="30000">
                          <a:latin typeface="微软雅黑" pitchFamily="34" charset="-122"/>
                          <a:ea typeface="微软雅黑" pitchFamily="34" charset="-122"/>
                          <a:cs typeface="Times New Roman"/>
                        </a:rPr>
                        <a:t>＋</a:t>
                      </a:r>
                      <a:r>
                        <a:rPr lang="zh-CN" sz="1800" kern="100">
                          <a:latin typeface="微软雅黑" pitchFamily="34" charset="-122"/>
                          <a:ea typeface="微软雅黑" pitchFamily="34" charset="-122"/>
                          <a:cs typeface="Times New Roman"/>
                        </a:rPr>
                        <a:t>，</a:t>
                      </a:r>
                      <a:r>
                        <a:rPr lang="zh-CN" sz="1800" kern="100">
                          <a:latin typeface="微软雅黑" pitchFamily="34" charset="-122"/>
                          <a:ea typeface="微软雅黑" pitchFamily="34" charset="-122"/>
                          <a:cs typeface="Courier New"/>
                        </a:rPr>
                        <a:t> </a:t>
                      </a:r>
                      <a:r>
                        <a:rPr lang="en-US" sz="1800" kern="100">
                          <a:latin typeface="微软雅黑" pitchFamily="34" charset="-122"/>
                          <a:ea typeface="微软雅黑" pitchFamily="34" charset="-122"/>
                          <a:cs typeface="Courier New"/>
                        </a:rPr>
                        <a:t>Cu</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2e</a:t>
                      </a:r>
                      <a:r>
                        <a:rPr lang="zh-CN" sz="1800" kern="100" baseline="300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=Cu</a:t>
                      </a:r>
                      <a:r>
                        <a:rPr lang="en-US" sz="1800" kern="100" baseline="30000">
                          <a:latin typeface="微软雅黑" pitchFamily="34" charset="-122"/>
                          <a:ea typeface="微软雅黑" pitchFamily="34" charset="-122"/>
                          <a:cs typeface="Courier New"/>
                        </a:rPr>
                        <a:t>2</a:t>
                      </a:r>
                      <a:r>
                        <a:rPr lang="zh-CN" sz="1800" kern="100" baseline="30000">
                          <a:latin typeface="微软雅黑" pitchFamily="34" charset="-122"/>
                          <a:ea typeface="微软雅黑" pitchFamily="34" charset="-122"/>
                          <a:cs typeface="Times New Roman"/>
                        </a:rPr>
                        <a:t>＋</a:t>
                      </a:r>
                      <a:endParaRPr lang="zh-CN" sz="1800" kern="100">
                        <a:latin typeface="微软雅黑" pitchFamily="34" charset="-122"/>
                        <a:ea typeface="微软雅黑" pitchFamily="34" charset="-122"/>
                        <a:cs typeface="Courier New"/>
                      </a:endParaRPr>
                    </a:p>
                    <a:p>
                      <a:pPr algn="l">
                        <a:lnSpc>
                          <a:spcPct val="120000"/>
                        </a:lnSpc>
                        <a:spcAft>
                          <a:spcPts val="0"/>
                        </a:spcAft>
                      </a:pPr>
                      <a:r>
                        <a:rPr lang="zh-CN" sz="1800" kern="100">
                          <a:latin typeface="微软雅黑" pitchFamily="34" charset="-122"/>
                          <a:ea typeface="微软雅黑" pitchFamily="34" charset="-122"/>
                          <a:cs typeface="Times New Roman"/>
                        </a:rPr>
                        <a:t>比铜活泼的金属杂质以</a:t>
                      </a:r>
                      <a:r>
                        <a:rPr lang="en-US" sz="1800" kern="100">
                          <a:latin typeface="微软雅黑" pitchFamily="34" charset="-122"/>
                          <a:ea typeface="微软雅黑" pitchFamily="34" charset="-122"/>
                          <a:cs typeface="Courier New"/>
                        </a:rPr>
                        <a:t>________</a:t>
                      </a:r>
                      <a:r>
                        <a:rPr lang="zh-CN" sz="1800" kern="100">
                          <a:latin typeface="微软雅黑" pitchFamily="34" charset="-122"/>
                          <a:ea typeface="微软雅黑" pitchFamily="34" charset="-122"/>
                          <a:cs typeface="Times New Roman"/>
                        </a:rPr>
                        <a:t>形式残留在溶液中，比铜不活泼的金属杂质形成</a:t>
                      </a:r>
                      <a:r>
                        <a:rPr lang="en-US" sz="1800" kern="100">
                          <a:latin typeface="微软雅黑" pitchFamily="34" charset="-122"/>
                          <a:ea typeface="微软雅黑" pitchFamily="34" charset="-122"/>
                          <a:cs typeface="Courier New"/>
                        </a:rPr>
                        <a:t>________</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vMerge="1">
                  <a:txBody>
                    <a:bodyPr/>
                    <a:lstStyle/>
                    <a:p>
                      <a:endParaRPr lang="zh-CN" altLang="en-US"/>
                    </a:p>
                  </a:txBody>
                  <a:tcPr/>
                </a:tc>
                <a:tc>
                  <a:txBody>
                    <a:bodyPr/>
                    <a:lstStyle/>
                    <a:p>
                      <a:pPr algn="l">
                        <a:lnSpc>
                          <a:spcPct val="120000"/>
                        </a:lnSpc>
                        <a:spcAft>
                          <a:spcPts val="0"/>
                        </a:spcAft>
                      </a:pPr>
                      <a:r>
                        <a:rPr lang="zh-CN" sz="1800" kern="100">
                          <a:latin typeface="微软雅黑" pitchFamily="34" charset="-122"/>
                          <a:ea typeface="微软雅黑" pitchFamily="34" charset="-122"/>
                          <a:cs typeface="Times New Roman"/>
                        </a:rPr>
                        <a:t>阴极</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indent="-66675" algn="l">
                        <a:lnSpc>
                          <a:spcPct val="120000"/>
                        </a:lnSpc>
                        <a:spcAft>
                          <a:spcPts val="0"/>
                        </a:spcAft>
                      </a:pPr>
                      <a:r>
                        <a:rPr lang="en-US" sz="1800" kern="100">
                          <a:latin typeface="微软雅黑" pitchFamily="34" charset="-122"/>
                          <a:ea typeface="微软雅黑" pitchFamily="34" charset="-122"/>
                          <a:cs typeface="Courier New"/>
                        </a:rPr>
                        <a:t>________________ </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en-US" sz="1800" kern="100">
                          <a:latin typeface="微软雅黑" pitchFamily="34" charset="-122"/>
                          <a:ea typeface="微软雅黑" pitchFamily="34" charset="-122"/>
                          <a:cs typeface="Courier New"/>
                        </a:rPr>
                        <a:t>________________</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5565">
                <a:tc gridSpan="2">
                  <a:txBody>
                    <a:bodyPr/>
                    <a:lstStyle/>
                    <a:p>
                      <a:pPr algn="l">
                        <a:lnSpc>
                          <a:spcPct val="120000"/>
                        </a:lnSpc>
                        <a:spcAft>
                          <a:spcPts val="0"/>
                        </a:spcAft>
                      </a:pPr>
                      <a:r>
                        <a:rPr lang="zh-CN" sz="1800" kern="100">
                          <a:latin typeface="微软雅黑" pitchFamily="34" charset="-122"/>
                          <a:ea typeface="微软雅黑" pitchFamily="34" charset="-122"/>
                          <a:cs typeface="Times New Roman"/>
                        </a:rPr>
                        <a:t>电解质溶液的浓度变化</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l">
                        <a:lnSpc>
                          <a:spcPct val="120000"/>
                        </a:lnSpc>
                        <a:spcAft>
                          <a:spcPts val="0"/>
                        </a:spcAft>
                      </a:pPr>
                      <a:r>
                        <a:rPr lang="en-US" sz="1800" kern="100">
                          <a:latin typeface="微软雅黑" pitchFamily="34" charset="-122"/>
                          <a:ea typeface="微软雅黑" pitchFamily="34" charset="-122"/>
                          <a:cs typeface="Courier New"/>
                        </a:rPr>
                        <a:t>CuSO</a:t>
                      </a:r>
                      <a:r>
                        <a:rPr lang="en-US" sz="1800" kern="100" baseline="-25000">
                          <a:latin typeface="微软雅黑" pitchFamily="34" charset="-122"/>
                          <a:ea typeface="微软雅黑" pitchFamily="34" charset="-122"/>
                          <a:cs typeface="Courier New"/>
                        </a:rPr>
                        <a:t>4</a:t>
                      </a:r>
                      <a:r>
                        <a:rPr lang="zh-CN" sz="1800" kern="100">
                          <a:latin typeface="微软雅黑" pitchFamily="34" charset="-122"/>
                          <a:ea typeface="微软雅黑" pitchFamily="34" charset="-122"/>
                          <a:cs typeface="Times New Roman"/>
                        </a:rPr>
                        <a:t>溶液的浓度</a:t>
                      </a:r>
                      <a:r>
                        <a:rPr lang="en-US" sz="1800" kern="100">
                          <a:latin typeface="微软雅黑" pitchFamily="34" charset="-122"/>
                          <a:ea typeface="微软雅黑" pitchFamily="34" charset="-122"/>
                          <a:cs typeface="Courier New"/>
                        </a:rPr>
                        <a:t>______________</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20000"/>
                        </a:lnSpc>
                        <a:spcAft>
                          <a:spcPts val="0"/>
                        </a:spcAft>
                      </a:pPr>
                      <a:r>
                        <a:rPr lang="en-US" sz="1800" kern="100" dirty="0">
                          <a:latin typeface="微软雅黑" pitchFamily="34" charset="-122"/>
                          <a:ea typeface="微软雅黑" pitchFamily="34" charset="-122"/>
                          <a:cs typeface="Courier New"/>
                        </a:rPr>
                        <a:t>CuSO</a:t>
                      </a:r>
                      <a:r>
                        <a:rPr lang="en-US" sz="1800" kern="100" baseline="-25000" dirty="0">
                          <a:latin typeface="微软雅黑" pitchFamily="34" charset="-122"/>
                          <a:ea typeface="微软雅黑" pitchFamily="34" charset="-122"/>
                          <a:cs typeface="Courier New"/>
                        </a:rPr>
                        <a:t>4</a:t>
                      </a:r>
                      <a:r>
                        <a:rPr lang="zh-CN" sz="1800" kern="100" dirty="0">
                          <a:latin typeface="微软雅黑" pitchFamily="34" charset="-122"/>
                          <a:ea typeface="微软雅黑" pitchFamily="34" charset="-122"/>
                          <a:cs typeface="Times New Roman"/>
                        </a:rPr>
                        <a:t>溶液的浓度</a:t>
                      </a:r>
                      <a:r>
                        <a:rPr lang="en-US" sz="1800" kern="100" dirty="0">
                          <a:latin typeface="微软雅黑" pitchFamily="34" charset="-122"/>
                          <a:ea typeface="微软雅黑" pitchFamily="34" charset="-122"/>
                          <a:cs typeface="Courier New"/>
                        </a:rPr>
                        <a:t>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8" name="矩形 27"/>
          <p:cNvSpPr/>
          <p:nvPr/>
        </p:nvSpPr>
        <p:spPr>
          <a:xfrm>
            <a:off x="3030879" y="3105742"/>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镀层</a:t>
            </a:r>
          </a:p>
        </p:txBody>
      </p:sp>
      <p:sp>
        <p:nvSpPr>
          <p:cNvPr id="29" name="矩形 28"/>
          <p:cNvSpPr/>
          <p:nvPr/>
        </p:nvSpPr>
        <p:spPr>
          <a:xfrm>
            <a:off x="7539076" y="3142394"/>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粗铜</a:t>
            </a:r>
          </a:p>
        </p:txBody>
      </p:sp>
      <p:sp>
        <p:nvSpPr>
          <p:cNvPr id="30" name="矩形 29"/>
          <p:cNvSpPr/>
          <p:nvPr/>
        </p:nvSpPr>
        <p:spPr>
          <a:xfrm>
            <a:off x="3030879" y="3470523"/>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待镀</a:t>
            </a:r>
          </a:p>
        </p:txBody>
      </p:sp>
      <p:sp>
        <p:nvSpPr>
          <p:cNvPr id="31" name="矩形 30"/>
          <p:cNvSpPr/>
          <p:nvPr/>
        </p:nvSpPr>
        <p:spPr>
          <a:xfrm>
            <a:off x="7539076" y="3472262"/>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纯铜</a:t>
            </a:r>
          </a:p>
        </p:txBody>
      </p:sp>
      <p:sp>
        <p:nvSpPr>
          <p:cNvPr id="32" name="矩形 31"/>
          <p:cNvSpPr/>
          <p:nvPr/>
        </p:nvSpPr>
        <p:spPr>
          <a:xfrm>
            <a:off x="3342058" y="3912086"/>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镀层</a:t>
            </a:r>
          </a:p>
        </p:txBody>
      </p:sp>
      <p:sp>
        <p:nvSpPr>
          <p:cNvPr id="33" name="矩形 32"/>
          <p:cNvSpPr/>
          <p:nvPr/>
        </p:nvSpPr>
        <p:spPr>
          <a:xfrm>
            <a:off x="3800571" y="4865038"/>
            <a:ext cx="1891865"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Cu</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=Cu</a:t>
            </a:r>
            <a:r>
              <a:rPr lang="en-US" sz="1847" baseline="30000" dirty="0">
                <a:solidFill>
                  <a:schemeClr val="accent2"/>
                </a:solidFill>
                <a:latin typeface="微软雅黑" pitchFamily="34" charset="-122"/>
                <a:ea typeface="微软雅黑" pitchFamily="34" charset="-122"/>
              </a:rPr>
              <a:t>2</a:t>
            </a:r>
            <a:r>
              <a:rPr lang="zh-CN" altLang="en-US" sz="1847" baseline="30000" dirty="0">
                <a:solidFill>
                  <a:schemeClr val="accent2"/>
                </a:solidFill>
                <a:latin typeface="微软雅黑" pitchFamily="34" charset="-122"/>
                <a:ea typeface="微软雅黑" pitchFamily="34" charset="-122"/>
              </a:rPr>
              <a:t>＋</a:t>
            </a:r>
            <a:endParaRPr lang="zh-CN" altLang="en-US" sz="1847" dirty="0">
              <a:solidFill>
                <a:schemeClr val="accent2"/>
              </a:solidFill>
              <a:latin typeface="微软雅黑" pitchFamily="34" charset="-122"/>
              <a:ea typeface="微软雅黑" pitchFamily="34" charset="-122"/>
            </a:endParaRPr>
          </a:p>
        </p:txBody>
      </p:sp>
      <p:sp>
        <p:nvSpPr>
          <p:cNvPr id="34" name="矩形 33"/>
          <p:cNvSpPr/>
          <p:nvPr/>
        </p:nvSpPr>
        <p:spPr>
          <a:xfrm>
            <a:off x="9545979" y="4743335"/>
            <a:ext cx="896399"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阳离子</a:t>
            </a:r>
          </a:p>
        </p:txBody>
      </p:sp>
      <p:sp>
        <p:nvSpPr>
          <p:cNvPr id="35" name="矩形 34"/>
          <p:cNvSpPr/>
          <p:nvPr/>
        </p:nvSpPr>
        <p:spPr>
          <a:xfrm>
            <a:off x="7978898" y="5449731"/>
            <a:ext cx="1083457" cy="376578"/>
          </a:xfrm>
          <a:prstGeom prst="rect">
            <a:avLst/>
          </a:prstGeom>
        </p:spPr>
        <p:txBody>
          <a:bodyPr wrap="square">
            <a:spAutoFit/>
          </a:bodyPr>
          <a:lstStyle/>
          <a:p>
            <a:r>
              <a:rPr lang="zh-CN" altLang="en-US" sz="1847" dirty="0">
                <a:solidFill>
                  <a:schemeClr val="accent2"/>
                </a:solidFill>
                <a:latin typeface="微软雅黑" pitchFamily="34" charset="-122"/>
                <a:ea typeface="微软雅黑" pitchFamily="34" charset="-122"/>
              </a:rPr>
              <a:t>阳极泥</a:t>
            </a:r>
          </a:p>
        </p:txBody>
      </p:sp>
      <p:sp>
        <p:nvSpPr>
          <p:cNvPr id="36" name="矩形 35"/>
          <p:cNvSpPr/>
          <p:nvPr/>
        </p:nvSpPr>
        <p:spPr>
          <a:xfrm>
            <a:off x="3287443" y="5854642"/>
            <a:ext cx="1891865"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Cu</a:t>
            </a:r>
            <a:r>
              <a:rPr lang="en-US" sz="1847" baseline="30000" dirty="0">
                <a:solidFill>
                  <a:schemeClr val="accent2"/>
                </a:solidFill>
                <a:latin typeface="微软雅黑" pitchFamily="34" charset="-122"/>
                <a:ea typeface="微软雅黑" pitchFamily="34" charset="-122"/>
              </a:rPr>
              <a:t>2</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=Cu</a:t>
            </a:r>
            <a:endParaRPr lang="zh-CN" altLang="en-US" sz="1847" dirty="0">
              <a:solidFill>
                <a:schemeClr val="accent2"/>
              </a:solidFill>
              <a:latin typeface="微软雅黑" pitchFamily="34" charset="-122"/>
              <a:ea typeface="微软雅黑" pitchFamily="34" charset="-122"/>
            </a:endParaRPr>
          </a:p>
        </p:txBody>
      </p:sp>
      <p:sp>
        <p:nvSpPr>
          <p:cNvPr id="37" name="矩形 36"/>
          <p:cNvSpPr/>
          <p:nvPr/>
        </p:nvSpPr>
        <p:spPr>
          <a:xfrm>
            <a:off x="7170491" y="5817990"/>
            <a:ext cx="1891865"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Cu</a:t>
            </a:r>
            <a:r>
              <a:rPr lang="en-US" sz="1847" baseline="30000" dirty="0">
                <a:solidFill>
                  <a:schemeClr val="accent2"/>
                </a:solidFill>
                <a:latin typeface="微软雅黑" pitchFamily="34" charset="-122"/>
                <a:ea typeface="微软雅黑" pitchFamily="34" charset="-122"/>
              </a:rPr>
              <a:t>2</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=Cu</a:t>
            </a:r>
            <a:endParaRPr lang="zh-CN" altLang="en-US" sz="1847" dirty="0">
              <a:solidFill>
                <a:schemeClr val="accent2"/>
              </a:solidFill>
              <a:latin typeface="微软雅黑" pitchFamily="34" charset="-122"/>
              <a:ea typeface="微软雅黑" pitchFamily="34" charset="-122"/>
            </a:endParaRPr>
          </a:p>
        </p:txBody>
      </p:sp>
      <p:sp>
        <p:nvSpPr>
          <p:cNvPr id="38" name="矩形 37"/>
          <p:cNvSpPr/>
          <p:nvPr/>
        </p:nvSpPr>
        <p:spPr>
          <a:xfrm>
            <a:off x="5303303" y="6294466"/>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不变</a:t>
            </a:r>
          </a:p>
        </p:txBody>
      </p:sp>
      <p:sp>
        <p:nvSpPr>
          <p:cNvPr id="39" name="矩形 38"/>
          <p:cNvSpPr/>
          <p:nvPr/>
        </p:nvSpPr>
        <p:spPr>
          <a:xfrm>
            <a:off x="9335024" y="6294466"/>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减小</a:t>
            </a:r>
          </a:p>
        </p:txBody>
      </p:sp>
      <p:pic>
        <p:nvPicPr>
          <p:cNvPr id="1125381" name="图片 212"/>
          <p:cNvPicPr>
            <a:picLocks noChangeAspect="1" noChangeArrowheads="1"/>
          </p:cNvPicPr>
          <p:nvPr/>
        </p:nvPicPr>
        <p:blipFill>
          <a:blip r:embed="rId2"/>
          <a:srcRect/>
          <a:stretch>
            <a:fillRect/>
          </a:stretch>
        </p:blipFill>
        <p:spPr bwMode="auto">
          <a:xfrm>
            <a:off x="9210105" y="1891057"/>
            <a:ext cx="2523305" cy="2580980"/>
          </a:xfrm>
          <a:prstGeom prst="rect">
            <a:avLst/>
          </a:prstGeom>
          <a:noFill/>
        </p:spPr>
      </p:pic>
      <p:pic>
        <p:nvPicPr>
          <p:cNvPr id="1125382" name="图片 210"/>
          <p:cNvPicPr>
            <a:picLocks noChangeAspect="1" noChangeArrowheads="1"/>
          </p:cNvPicPr>
          <p:nvPr/>
        </p:nvPicPr>
        <p:blipFill>
          <a:blip r:embed="rId3"/>
          <a:srcRect/>
          <a:stretch>
            <a:fillRect/>
          </a:stretch>
        </p:blipFill>
        <p:spPr bwMode="auto">
          <a:xfrm>
            <a:off x="4588297" y="1891057"/>
            <a:ext cx="2311687" cy="1956043"/>
          </a:xfrm>
          <a:prstGeom prst="rect">
            <a:avLst/>
          </a:prstGeom>
          <a:noFill/>
        </p:spPr>
      </p:pic>
    </p:spTree>
    <p:extLst>
      <p:ext uri="{BB962C8B-B14F-4D97-AF65-F5344CB8AC3E}">
        <p14:creationId xmlns:p14="http://schemas.microsoft.com/office/powerpoint/2010/main" val="40597745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25377"/>
                                        </p:tgtEl>
                                        <p:attrNameLst>
                                          <p:attrName>style.visibility</p:attrName>
                                        </p:attrNameLst>
                                      </p:cBhvr>
                                      <p:to>
                                        <p:strVal val="visible"/>
                                      </p:to>
                                    </p:set>
                                    <p:animEffect transition="in" filter="dissolve">
                                      <p:cBhvr>
                                        <p:cTn id="7" dur="500"/>
                                        <p:tgtEl>
                                          <p:spTgt spid="1125377"/>
                                        </p:tgtEl>
                                      </p:cBhvr>
                                    </p:animEffect>
                                  </p:childTnLst>
                                </p:cTn>
                              </p:par>
                              <p:par>
                                <p:cTn id="8" presetID="9" presetClass="entr" presetSubtype="0" fill="hold" nodeType="withEffect">
                                  <p:stCondLst>
                                    <p:cond delay="0"/>
                                  </p:stCondLst>
                                  <p:childTnLst>
                                    <p:set>
                                      <p:cBhvr>
                                        <p:cTn id="9" dur="1" fill="hold">
                                          <p:stCondLst>
                                            <p:cond delay="0"/>
                                          </p:stCondLst>
                                        </p:cTn>
                                        <p:tgtEl>
                                          <p:spTgt spid="1125381"/>
                                        </p:tgtEl>
                                        <p:attrNameLst>
                                          <p:attrName>style.visibility</p:attrName>
                                        </p:attrNameLst>
                                      </p:cBhvr>
                                      <p:to>
                                        <p:strVal val="visible"/>
                                      </p:to>
                                    </p:set>
                                    <p:animEffect transition="in" filter="dissolve">
                                      <p:cBhvr>
                                        <p:cTn id="10" dur="500"/>
                                        <p:tgtEl>
                                          <p:spTgt spid="1125381"/>
                                        </p:tgtEl>
                                      </p:cBhvr>
                                    </p:animEffect>
                                  </p:childTnLst>
                                </p:cTn>
                              </p:par>
                              <p:par>
                                <p:cTn id="11" presetID="9"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dissolve">
                                      <p:cBhvr>
                                        <p:cTn id="13" dur="500"/>
                                        <p:tgtEl>
                                          <p:spTgt spid="13"/>
                                        </p:tgtEl>
                                      </p:cBhvr>
                                    </p:animEffect>
                                  </p:childTnLst>
                                </p:cTn>
                              </p:par>
                              <p:par>
                                <p:cTn id="14" presetID="9" presetClass="entr" presetSubtype="0" fill="hold" nodeType="withEffect">
                                  <p:stCondLst>
                                    <p:cond delay="0"/>
                                  </p:stCondLst>
                                  <p:childTnLst>
                                    <p:set>
                                      <p:cBhvr>
                                        <p:cTn id="15" dur="1" fill="hold">
                                          <p:stCondLst>
                                            <p:cond delay="0"/>
                                          </p:stCondLst>
                                        </p:cTn>
                                        <p:tgtEl>
                                          <p:spTgt spid="1125382"/>
                                        </p:tgtEl>
                                        <p:attrNameLst>
                                          <p:attrName>style.visibility</p:attrName>
                                        </p:attrNameLst>
                                      </p:cBhvr>
                                      <p:to>
                                        <p:strVal val="visible"/>
                                      </p:to>
                                    </p:set>
                                    <p:animEffect transition="in" filter="dissolve">
                                      <p:cBhvr>
                                        <p:cTn id="16" dur="500"/>
                                        <p:tgtEl>
                                          <p:spTgt spid="1125382"/>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dissolve">
                                      <p:cBhvr>
                                        <p:cTn id="21" dur="500"/>
                                        <p:tgtEl>
                                          <p:spTgt spid="27"/>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ppt_x"/>
                                          </p:val>
                                        </p:tav>
                                        <p:tav tm="100000">
                                          <p:val>
                                            <p:strVal val="#ppt_x"/>
                                          </p:val>
                                        </p:tav>
                                      </p:tavLst>
                                    </p:anim>
                                    <p:anim calcmode="lin" valueType="num">
                                      <p:cBhvr additive="base">
                                        <p:cTn id="3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500" fill="hold"/>
                                        <p:tgtEl>
                                          <p:spTgt spid="30"/>
                                        </p:tgtEl>
                                        <p:attrNameLst>
                                          <p:attrName>ppt_x</p:attrName>
                                        </p:attrNameLst>
                                      </p:cBhvr>
                                      <p:tavLst>
                                        <p:tav tm="0">
                                          <p:val>
                                            <p:strVal val="#ppt_x"/>
                                          </p:val>
                                        </p:tav>
                                        <p:tav tm="100000">
                                          <p:val>
                                            <p:strVal val="#ppt_x"/>
                                          </p:val>
                                        </p:tav>
                                      </p:tavLst>
                                    </p:anim>
                                    <p:anim calcmode="lin" valueType="num">
                                      <p:cBhvr additive="base">
                                        <p:cTn id="3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500" fill="hold"/>
                                        <p:tgtEl>
                                          <p:spTgt spid="31"/>
                                        </p:tgtEl>
                                        <p:attrNameLst>
                                          <p:attrName>ppt_x</p:attrName>
                                        </p:attrNameLst>
                                      </p:cBhvr>
                                      <p:tavLst>
                                        <p:tav tm="0">
                                          <p:val>
                                            <p:strVal val="#ppt_x"/>
                                          </p:val>
                                        </p:tav>
                                        <p:tav tm="100000">
                                          <p:val>
                                            <p:strVal val="#ppt_x"/>
                                          </p:val>
                                        </p:tav>
                                      </p:tavLst>
                                    </p:anim>
                                    <p:anim calcmode="lin" valueType="num">
                                      <p:cBhvr additive="base">
                                        <p:cTn id="45"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500" fill="hold"/>
                                        <p:tgtEl>
                                          <p:spTgt spid="32"/>
                                        </p:tgtEl>
                                        <p:attrNameLst>
                                          <p:attrName>ppt_x</p:attrName>
                                        </p:attrNameLst>
                                      </p:cBhvr>
                                      <p:tavLst>
                                        <p:tav tm="0">
                                          <p:val>
                                            <p:strVal val="#ppt_x"/>
                                          </p:val>
                                        </p:tav>
                                        <p:tav tm="100000">
                                          <p:val>
                                            <p:strVal val="#ppt_x"/>
                                          </p:val>
                                        </p:tav>
                                      </p:tavLst>
                                    </p:anim>
                                    <p:anim calcmode="lin" valueType="num">
                                      <p:cBhvr additive="base">
                                        <p:cTn id="5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fill="hold"/>
                                        <p:tgtEl>
                                          <p:spTgt spid="33"/>
                                        </p:tgtEl>
                                        <p:attrNameLst>
                                          <p:attrName>ppt_x</p:attrName>
                                        </p:attrNameLst>
                                      </p:cBhvr>
                                      <p:tavLst>
                                        <p:tav tm="0">
                                          <p:val>
                                            <p:strVal val="#ppt_x"/>
                                          </p:val>
                                        </p:tav>
                                        <p:tav tm="100000">
                                          <p:val>
                                            <p:strVal val="#ppt_x"/>
                                          </p:val>
                                        </p:tav>
                                      </p:tavLst>
                                    </p:anim>
                                    <p:anim calcmode="lin" valueType="num">
                                      <p:cBhvr additive="base">
                                        <p:cTn id="5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500" fill="hold"/>
                                        <p:tgtEl>
                                          <p:spTgt spid="34"/>
                                        </p:tgtEl>
                                        <p:attrNameLst>
                                          <p:attrName>ppt_x</p:attrName>
                                        </p:attrNameLst>
                                      </p:cBhvr>
                                      <p:tavLst>
                                        <p:tav tm="0">
                                          <p:val>
                                            <p:strVal val="#ppt_x"/>
                                          </p:val>
                                        </p:tav>
                                        <p:tav tm="100000">
                                          <p:val>
                                            <p:strVal val="#ppt_x"/>
                                          </p:val>
                                        </p:tav>
                                      </p:tavLst>
                                    </p:anim>
                                    <p:anim calcmode="lin" valueType="num">
                                      <p:cBhvr additive="base">
                                        <p:cTn id="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500" fill="hold"/>
                                        <p:tgtEl>
                                          <p:spTgt spid="35"/>
                                        </p:tgtEl>
                                        <p:attrNameLst>
                                          <p:attrName>ppt_x</p:attrName>
                                        </p:attrNameLst>
                                      </p:cBhvr>
                                      <p:tavLst>
                                        <p:tav tm="0">
                                          <p:val>
                                            <p:strVal val="#ppt_x"/>
                                          </p:val>
                                        </p:tav>
                                        <p:tav tm="100000">
                                          <p:val>
                                            <p:strVal val="#ppt_x"/>
                                          </p:val>
                                        </p:tav>
                                      </p:tavLst>
                                    </p:anim>
                                    <p:anim calcmode="lin" valueType="num">
                                      <p:cBhvr additive="base">
                                        <p:cTn id="69"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500" fill="hold"/>
                                        <p:tgtEl>
                                          <p:spTgt spid="36"/>
                                        </p:tgtEl>
                                        <p:attrNameLst>
                                          <p:attrName>ppt_x</p:attrName>
                                        </p:attrNameLst>
                                      </p:cBhvr>
                                      <p:tavLst>
                                        <p:tav tm="0">
                                          <p:val>
                                            <p:strVal val="#ppt_x"/>
                                          </p:val>
                                        </p:tav>
                                        <p:tav tm="100000">
                                          <p:val>
                                            <p:strVal val="#ppt_x"/>
                                          </p:val>
                                        </p:tav>
                                      </p:tavLst>
                                    </p:anim>
                                    <p:anim calcmode="lin" valueType="num">
                                      <p:cBhvr additive="base">
                                        <p:cTn id="75"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500" fill="hold"/>
                                        <p:tgtEl>
                                          <p:spTgt spid="37"/>
                                        </p:tgtEl>
                                        <p:attrNameLst>
                                          <p:attrName>ppt_x</p:attrName>
                                        </p:attrNameLst>
                                      </p:cBhvr>
                                      <p:tavLst>
                                        <p:tav tm="0">
                                          <p:val>
                                            <p:strVal val="#ppt_x"/>
                                          </p:val>
                                        </p:tav>
                                        <p:tav tm="100000">
                                          <p:val>
                                            <p:strVal val="#ppt_x"/>
                                          </p:val>
                                        </p:tav>
                                      </p:tavLst>
                                    </p:anim>
                                    <p:anim calcmode="lin" valueType="num">
                                      <p:cBhvr additive="base">
                                        <p:cTn id="81"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38"/>
                                        </p:tgtEl>
                                        <p:attrNameLst>
                                          <p:attrName>style.visibility</p:attrName>
                                        </p:attrNameLst>
                                      </p:cBhvr>
                                      <p:to>
                                        <p:strVal val="visible"/>
                                      </p:to>
                                    </p:set>
                                    <p:anim calcmode="lin" valueType="num">
                                      <p:cBhvr additive="base">
                                        <p:cTn id="86" dur="500" fill="hold"/>
                                        <p:tgtEl>
                                          <p:spTgt spid="38"/>
                                        </p:tgtEl>
                                        <p:attrNameLst>
                                          <p:attrName>ppt_x</p:attrName>
                                        </p:attrNameLst>
                                      </p:cBhvr>
                                      <p:tavLst>
                                        <p:tav tm="0">
                                          <p:val>
                                            <p:strVal val="#ppt_x"/>
                                          </p:val>
                                        </p:tav>
                                        <p:tav tm="100000">
                                          <p:val>
                                            <p:strVal val="#ppt_x"/>
                                          </p:val>
                                        </p:tav>
                                      </p:tavLst>
                                    </p:anim>
                                    <p:anim calcmode="lin" valueType="num">
                                      <p:cBhvr additive="base">
                                        <p:cTn id="87"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grpId="0" nodeType="clickEffect">
                                  <p:stCondLst>
                                    <p:cond delay="0"/>
                                  </p:stCondLst>
                                  <p:childTnLst>
                                    <p:set>
                                      <p:cBhvr>
                                        <p:cTn id="91" dur="1" fill="hold">
                                          <p:stCondLst>
                                            <p:cond delay="0"/>
                                          </p:stCondLst>
                                        </p:cTn>
                                        <p:tgtEl>
                                          <p:spTgt spid="39"/>
                                        </p:tgtEl>
                                        <p:attrNameLst>
                                          <p:attrName>style.visibility</p:attrName>
                                        </p:attrNameLst>
                                      </p:cBhvr>
                                      <p:to>
                                        <p:strVal val="visible"/>
                                      </p:to>
                                    </p:set>
                                    <p:anim calcmode="lin" valueType="num">
                                      <p:cBhvr additive="base">
                                        <p:cTn id="92" dur="500" fill="hold"/>
                                        <p:tgtEl>
                                          <p:spTgt spid="39"/>
                                        </p:tgtEl>
                                        <p:attrNameLst>
                                          <p:attrName>ppt_x</p:attrName>
                                        </p:attrNameLst>
                                      </p:cBhvr>
                                      <p:tavLst>
                                        <p:tav tm="0">
                                          <p:val>
                                            <p:strVal val="#ppt_x"/>
                                          </p:val>
                                        </p:tav>
                                        <p:tav tm="100000">
                                          <p:val>
                                            <p:strVal val="#ppt_x"/>
                                          </p:val>
                                        </p:tav>
                                      </p:tavLst>
                                    </p:anim>
                                    <p:anim calcmode="lin" valueType="num">
                                      <p:cBhvr additive="base">
                                        <p:cTn id="93"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5377" grpId="0"/>
      <p:bldP spid="28" grpId="0"/>
      <p:bldP spid="29" grpId="0"/>
      <p:bldP spid="30" grpId="0"/>
      <p:bldP spid="31" grpId="0"/>
      <p:bldP spid="32" grpId="0"/>
      <p:bldP spid="33" grpId="0"/>
      <p:bldP spid="34" grpId="0"/>
      <p:bldP spid="35" grpId="0"/>
      <p:bldP spid="36" grpId="0"/>
      <p:bldP spid="37" grpId="0"/>
      <p:bldP spid="38" grpId="0"/>
      <p:bldP spid="3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65541"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a:solidFill>
                      <a:srgbClr val="8D80BB"/>
                    </a:solidFill>
                    <a:latin typeface="微软雅黑" pitchFamily="34" charset="-122"/>
                    <a:ea typeface="微软雅黑" pitchFamily="34" charset="-122"/>
                  </a:rPr>
                  <a:t>考点互动探究</a:t>
                </a: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125377" name="Rectangle 1"/>
          <p:cNvSpPr>
            <a:spLocks noChangeArrowheads="1"/>
          </p:cNvSpPr>
          <p:nvPr/>
        </p:nvSpPr>
        <p:spPr bwMode="auto">
          <a:xfrm>
            <a:off x="1001372" y="1523108"/>
            <a:ext cx="1308218" cy="363164"/>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r>
              <a:rPr lang="en-US" sz="2052" b="1" dirty="0">
                <a:latin typeface="微软雅黑" pitchFamily="34" charset="-122"/>
                <a:ea typeface="微软雅黑" pitchFamily="34" charset="-122"/>
              </a:rPr>
              <a:t>3</a:t>
            </a:r>
            <a:r>
              <a:rPr lang="zh-CN" altLang="en-US" sz="2052" b="1" dirty="0">
                <a:latin typeface="微软雅黑" pitchFamily="34" charset="-122"/>
                <a:ea typeface="微软雅黑" pitchFamily="34" charset="-122"/>
              </a:rPr>
              <a:t>．电冶金</a:t>
            </a:r>
          </a:p>
        </p:txBody>
      </p:sp>
      <p:graphicFrame>
        <p:nvGraphicFramePr>
          <p:cNvPr id="11" name="表格 10"/>
          <p:cNvGraphicFramePr>
            <a:graphicFrameLocks noGrp="1"/>
          </p:cNvGraphicFramePr>
          <p:nvPr/>
        </p:nvGraphicFramePr>
        <p:xfrm>
          <a:off x="1111328" y="2109528"/>
          <a:ext cx="9969345" cy="2364477"/>
        </p:xfrm>
        <a:graphic>
          <a:graphicData uri="http://schemas.openxmlformats.org/drawingml/2006/table">
            <a:tbl>
              <a:tblPr/>
              <a:tblGrid>
                <a:gridCol w="1356124"/>
                <a:gridCol w="4105024"/>
                <a:gridCol w="4508197"/>
              </a:tblGrid>
              <a:tr h="337782">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电解冶炼</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冶炼钠</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冶炼铝</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51130">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电极反应</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altLang="zh-CN" sz="1800" kern="100" dirty="0" smtClean="0">
                        <a:latin typeface="微软雅黑" pitchFamily="34" charset="-122"/>
                        <a:ea typeface="微软雅黑" pitchFamily="34" charset="-122"/>
                        <a:cs typeface="Times New Roman"/>
                      </a:endParaRPr>
                    </a:p>
                    <a:p>
                      <a:pPr algn="ctr">
                        <a:lnSpc>
                          <a:spcPct val="120000"/>
                        </a:lnSpc>
                        <a:spcAft>
                          <a:spcPts val="0"/>
                        </a:spcAft>
                      </a:pPr>
                      <a:r>
                        <a:rPr lang="zh-CN" sz="1800" kern="100" dirty="0" smtClean="0">
                          <a:latin typeface="微软雅黑" pitchFamily="34" charset="-122"/>
                          <a:ea typeface="微软雅黑" pitchFamily="34" charset="-122"/>
                          <a:cs typeface="Times New Roman"/>
                        </a:rPr>
                        <a:t>阳极</a:t>
                      </a:r>
                      <a:r>
                        <a:rPr lang="zh-CN" sz="1800" kern="100" dirty="0">
                          <a:latin typeface="微软雅黑" pitchFamily="34" charset="-122"/>
                          <a:ea typeface="微软雅黑" pitchFamily="34" charset="-122"/>
                          <a:cs typeface="Times New Roman"/>
                        </a:rPr>
                        <a:t>：</a:t>
                      </a:r>
                      <a:r>
                        <a:rPr lang="en-US" sz="1800" kern="100" dirty="0">
                          <a:latin typeface="微软雅黑" pitchFamily="34" charset="-122"/>
                          <a:ea typeface="微软雅黑" pitchFamily="34" charset="-122"/>
                          <a:cs typeface="Courier New"/>
                        </a:rPr>
                        <a:t>_______________________</a:t>
                      </a:r>
                      <a:endParaRPr lang="zh-CN" sz="1800" kern="100" dirty="0">
                        <a:latin typeface="微软雅黑" pitchFamily="34" charset="-122"/>
                        <a:ea typeface="微软雅黑" pitchFamily="34" charset="-122"/>
                        <a:cs typeface="Courier New"/>
                      </a:endParaRPr>
                    </a:p>
                    <a:p>
                      <a:pPr algn="ctr">
                        <a:lnSpc>
                          <a:spcPct val="120000"/>
                        </a:lnSpc>
                        <a:spcAft>
                          <a:spcPts val="0"/>
                        </a:spcAft>
                      </a:pPr>
                      <a:endParaRPr lang="en-US" altLang="zh-CN" sz="1800" kern="100" dirty="0" smtClean="0">
                        <a:latin typeface="微软雅黑" pitchFamily="34" charset="-122"/>
                        <a:ea typeface="微软雅黑" pitchFamily="34" charset="-122"/>
                        <a:cs typeface="Times New Roman"/>
                      </a:endParaRPr>
                    </a:p>
                    <a:p>
                      <a:pPr algn="ctr">
                        <a:lnSpc>
                          <a:spcPct val="120000"/>
                        </a:lnSpc>
                        <a:spcAft>
                          <a:spcPts val="0"/>
                        </a:spcAft>
                      </a:pPr>
                      <a:r>
                        <a:rPr lang="zh-CN" sz="1800" kern="100" dirty="0" smtClean="0">
                          <a:latin typeface="微软雅黑" pitchFamily="34" charset="-122"/>
                          <a:ea typeface="微软雅黑" pitchFamily="34" charset="-122"/>
                          <a:cs typeface="Times New Roman"/>
                        </a:rPr>
                        <a:t>阴极</a:t>
                      </a:r>
                      <a:r>
                        <a:rPr lang="zh-CN" sz="1800" kern="100" dirty="0">
                          <a:latin typeface="微软雅黑" pitchFamily="34" charset="-122"/>
                          <a:ea typeface="微软雅黑" pitchFamily="34" charset="-122"/>
                          <a:cs typeface="Times New Roman"/>
                        </a:rPr>
                        <a:t>：</a:t>
                      </a:r>
                      <a:r>
                        <a:rPr lang="zh-CN" sz="1800" kern="100" dirty="0">
                          <a:latin typeface="微软雅黑" pitchFamily="34" charset="-122"/>
                          <a:ea typeface="微软雅黑" pitchFamily="34" charset="-122"/>
                          <a:cs typeface="Courier New"/>
                        </a:rPr>
                        <a:t> </a:t>
                      </a:r>
                      <a:r>
                        <a:rPr lang="en-US" sz="1800" kern="100" dirty="0">
                          <a:latin typeface="微软雅黑" pitchFamily="34" charset="-122"/>
                          <a:ea typeface="微软雅黑" pitchFamily="34" charset="-122"/>
                          <a:cs typeface="Courier New"/>
                        </a:rPr>
                        <a:t>______________________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altLang="zh-CN" sz="1800" kern="100" dirty="0" smtClean="0">
                        <a:latin typeface="微软雅黑" pitchFamily="34" charset="-122"/>
                        <a:ea typeface="微软雅黑" pitchFamily="34" charset="-122"/>
                        <a:cs typeface="Times New Roman"/>
                      </a:endParaRPr>
                    </a:p>
                    <a:p>
                      <a:pPr algn="ctr">
                        <a:lnSpc>
                          <a:spcPct val="120000"/>
                        </a:lnSpc>
                        <a:spcAft>
                          <a:spcPts val="0"/>
                        </a:spcAft>
                      </a:pPr>
                      <a:r>
                        <a:rPr lang="zh-CN" sz="1800" kern="100" dirty="0" smtClean="0">
                          <a:latin typeface="微软雅黑" pitchFamily="34" charset="-122"/>
                          <a:ea typeface="微软雅黑" pitchFamily="34" charset="-122"/>
                          <a:cs typeface="Times New Roman"/>
                        </a:rPr>
                        <a:t>阳极</a:t>
                      </a:r>
                      <a:r>
                        <a:rPr lang="zh-CN" sz="1800" kern="100" dirty="0">
                          <a:latin typeface="微软雅黑" pitchFamily="34" charset="-122"/>
                          <a:ea typeface="微软雅黑" pitchFamily="34" charset="-122"/>
                          <a:cs typeface="Times New Roman"/>
                        </a:rPr>
                        <a:t>：</a:t>
                      </a:r>
                      <a:r>
                        <a:rPr lang="zh-CN" sz="1800" kern="100" dirty="0">
                          <a:latin typeface="微软雅黑" pitchFamily="34" charset="-122"/>
                          <a:ea typeface="微软雅黑" pitchFamily="34" charset="-122"/>
                          <a:cs typeface="Courier New"/>
                        </a:rPr>
                        <a:t> </a:t>
                      </a:r>
                      <a:r>
                        <a:rPr lang="en-US" sz="1800" kern="100" dirty="0">
                          <a:latin typeface="微软雅黑" pitchFamily="34" charset="-122"/>
                          <a:ea typeface="微软雅黑" pitchFamily="34" charset="-122"/>
                          <a:cs typeface="Courier New"/>
                        </a:rPr>
                        <a:t>______________________</a:t>
                      </a:r>
                      <a:endParaRPr lang="zh-CN" sz="1800" kern="100" dirty="0">
                        <a:latin typeface="微软雅黑" pitchFamily="34" charset="-122"/>
                        <a:ea typeface="微软雅黑" pitchFamily="34" charset="-122"/>
                        <a:cs typeface="Courier New"/>
                      </a:endParaRPr>
                    </a:p>
                    <a:p>
                      <a:pPr algn="ctr">
                        <a:lnSpc>
                          <a:spcPct val="120000"/>
                        </a:lnSpc>
                        <a:spcAft>
                          <a:spcPts val="0"/>
                        </a:spcAft>
                      </a:pPr>
                      <a:endParaRPr lang="en-US" altLang="zh-CN" sz="1800" kern="100" dirty="0" smtClean="0">
                        <a:latin typeface="微软雅黑" pitchFamily="34" charset="-122"/>
                        <a:ea typeface="微软雅黑" pitchFamily="34" charset="-122"/>
                        <a:cs typeface="Times New Roman"/>
                      </a:endParaRPr>
                    </a:p>
                    <a:p>
                      <a:pPr algn="ctr">
                        <a:lnSpc>
                          <a:spcPct val="120000"/>
                        </a:lnSpc>
                        <a:spcAft>
                          <a:spcPts val="0"/>
                        </a:spcAft>
                      </a:pPr>
                      <a:r>
                        <a:rPr lang="zh-CN" sz="1800" kern="100" dirty="0" smtClean="0">
                          <a:latin typeface="微软雅黑" pitchFamily="34" charset="-122"/>
                          <a:ea typeface="微软雅黑" pitchFamily="34" charset="-122"/>
                          <a:cs typeface="Times New Roman"/>
                        </a:rPr>
                        <a:t>阴极</a:t>
                      </a:r>
                      <a:r>
                        <a:rPr lang="zh-CN" sz="1800" kern="100" dirty="0">
                          <a:latin typeface="微软雅黑" pitchFamily="34" charset="-122"/>
                          <a:ea typeface="微软雅黑" pitchFamily="34" charset="-122"/>
                          <a:cs typeface="Times New Roman"/>
                        </a:rPr>
                        <a:t>：</a:t>
                      </a:r>
                      <a:r>
                        <a:rPr lang="zh-CN" sz="1800" kern="100" dirty="0">
                          <a:latin typeface="微软雅黑" pitchFamily="34" charset="-122"/>
                          <a:ea typeface="微软雅黑" pitchFamily="34" charset="-122"/>
                          <a:cs typeface="Courier New"/>
                        </a:rPr>
                        <a:t> </a:t>
                      </a:r>
                      <a:r>
                        <a:rPr lang="en-US" sz="1800" kern="100" dirty="0">
                          <a:latin typeface="微软雅黑" pitchFamily="34" charset="-122"/>
                          <a:ea typeface="微软雅黑" pitchFamily="34" charset="-122"/>
                          <a:cs typeface="Courier New"/>
                        </a:rPr>
                        <a:t>______________________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5565">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总反应</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r>
                        <a:rPr lang="en-US" sz="1800" kern="100" dirty="0" smtClean="0">
                          <a:latin typeface="微软雅黑" pitchFamily="34" charset="-122"/>
                          <a:ea typeface="微软雅黑" pitchFamily="34" charset="-122"/>
                          <a:cs typeface="Courier New"/>
                        </a:rPr>
                        <a:t>______________________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endParaRPr lang="en-US" sz="1800" kern="100" dirty="0" smtClean="0">
                        <a:latin typeface="微软雅黑" pitchFamily="34" charset="-122"/>
                        <a:ea typeface="微软雅黑" pitchFamily="34" charset="-122"/>
                        <a:cs typeface="Courier New"/>
                      </a:endParaRPr>
                    </a:p>
                    <a:p>
                      <a:pPr algn="ctr">
                        <a:lnSpc>
                          <a:spcPct val="120000"/>
                        </a:lnSpc>
                        <a:spcAft>
                          <a:spcPts val="0"/>
                        </a:spcAft>
                      </a:pPr>
                      <a:r>
                        <a:rPr lang="en-US" sz="1800" kern="100" dirty="0" smtClean="0">
                          <a:latin typeface="微软雅黑" pitchFamily="34" charset="-122"/>
                          <a:ea typeface="微软雅黑" pitchFamily="34" charset="-122"/>
                          <a:cs typeface="Courier New"/>
                        </a:rPr>
                        <a:t>______________________________________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2" name="矩形 11"/>
          <p:cNvSpPr/>
          <p:nvPr/>
        </p:nvSpPr>
        <p:spPr>
          <a:xfrm>
            <a:off x="3823576" y="2730873"/>
            <a:ext cx="2335896"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2Cl</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===Cl</a:t>
            </a:r>
            <a:r>
              <a:rPr lang="en-US" sz="1847" baseline="-25000" dirty="0">
                <a:solidFill>
                  <a:schemeClr val="accent2"/>
                </a:solidFill>
                <a:latin typeface="微软雅黑" pitchFamily="34" charset="-122"/>
                <a:ea typeface="微软雅黑" pitchFamily="34" charset="-122"/>
              </a:rPr>
              <a:t>2</a:t>
            </a:r>
            <a:r>
              <a:rPr lang="zh-CN" altLang="en-US" sz="1847" dirty="0">
                <a:solidFill>
                  <a:schemeClr val="accent2"/>
                </a:solidFill>
                <a:latin typeface="微软雅黑" pitchFamily="34" charset="-122"/>
                <a:ea typeface="微软雅黑" pitchFamily="34" charset="-122"/>
              </a:rPr>
              <a:t>↑</a:t>
            </a:r>
          </a:p>
        </p:txBody>
      </p:sp>
      <p:sp>
        <p:nvSpPr>
          <p:cNvPr id="14" name="矩形 13"/>
          <p:cNvSpPr/>
          <p:nvPr/>
        </p:nvSpPr>
        <p:spPr>
          <a:xfrm>
            <a:off x="3713620" y="3319044"/>
            <a:ext cx="2468946"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2Na</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===2Na</a:t>
            </a:r>
            <a:endParaRPr lang="zh-CN" altLang="en-US" sz="1847" dirty="0">
              <a:solidFill>
                <a:schemeClr val="accent2"/>
              </a:solidFill>
              <a:latin typeface="微软雅黑" pitchFamily="34" charset="-122"/>
              <a:ea typeface="微软雅黑" pitchFamily="34" charset="-122"/>
            </a:endParaRPr>
          </a:p>
        </p:txBody>
      </p:sp>
      <p:sp>
        <p:nvSpPr>
          <p:cNvPr id="15" name="矩形 14"/>
          <p:cNvSpPr/>
          <p:nvPr/>
        </p:nvSpPr>
        <p:spPr>
          <a:xfrm>
            <a:off x="8001904" y="2694221"/>
            <a:ext cx="2650084"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6O</a:t>
            </a:r>
            <a:r>
              <a:rPr lang="en-US" sz="1847" baseline="30000" dirty="0">
                <a:solidFill>
                  <a:schemeClr val="accent2"/>
                </a:solidFill>
                <a:latin typeface="微软雅黑" pitchFamily="34" charset="-122"/>
                <a:ea typeface="微软雅黑" pitchFamily="34" charset="-122"/>
              </a:rPr>
              <a:t>2</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12e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===3O</a:t>
            </a:r>
            <a:r>
              <a:rPr lang="en-US" sz="1847" baseline="-25000" dirty="0">
                <a:solidFill>
                  <a:schemeClr val="accent2"/>
                </a:solidFill>
                <a:latin typeface="微软雅黑" pitchFamily="34" charset="-122"/>
                <a:ea typeface="微软雅黑" pitchFamily="34" charset="-122"/>
              </a:rPr>
              <a:t>2</a:t>
            </a:r>
            <a:r>
              <a:rPr lang="zh-CN" altLang="en-US" sz="1847" dirty="0">
                <a:solidFill>
                  <a:schemeClr val="accent2"/>
                </a:solidFill>
                <a:latin typeface="微软雅黑" pitchFamily="34" charset="-122"/>
                <a:ea typeface="微软雅黑" pitchFamily="34" charset="-122"/>
              </a:rPr>
              <a:t>↑</a:t>
            </a:r>
          </a:p>
        </p:txBody>
      </p:sp>
      <p:sp>
        <p:nvSpPr>
          <p:cNvPr id="16" name="矩形 15"/>
          <p:cNvSpPr/>
          <p:nvPr/>
        </p:nvSpPr>
        <p:spPr>
          <a:xfrm>
            <a:off x="8038556" y="3355696"/>
            <a:ext cx="2512226"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4Al</a:t>
            </a:r>
            <a:r>
              <a:rPr lang="en-US" sz="1847" baseline="30000" dirty="0">
                <a:solidFill>
                  <a:schemeClr val="accent2"/>
                </a:solidFill>
                <a:latin typeface="微软雅黑" pitchFamily="34" charset="-122"/>
                <a:ea typeface="微软雅黑" pitchFamily="34" charset="-122"/>
              </a:rPr>
              <a:t>3</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12e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===4Al</a:t>
            </a:r>
            <a:endParaRPr lang="zh-CN" altLang="en-US" sz="1847" dirty="0">
              <a:solidFill>
                <a:schemeClr val="accent2"/>
              </a:solidFill>
              <a:latin typeface="微软雅黑" pitchFamily="34" charset="-122"/>
              <a:ea typeface="微软雅黑" pitchFamily="34" charset="-122"/>
            </a:endParaRPr>
          </a:p>
        </p:txBody>
      </p:sp>
      <p:graphicFrame>
        <p:nvGraphicFramePr>
          <p:cNvPr id="35867" name="Object 1"/>
          <p:cNvGraphicFramePr>
            <a:graphicFrameLocks noChangeAspect="1"/>
          </p:cNvGraphicFramePr>
          <p:nvPr/>
        </p:nvGraphicFramePr>
        <p:xfrm>
          <a:off x="3090536" y="3889190"/>
          <a:ext cx="3337752" cy="602718"/>
        </p:xfrm>
        <a:graphic>
          <a:graphicData uri="http://schemas.openxmlformats.org/presentationml/2006/ole">
            <mc:AlternateContent xmlns:mc="http://schemas.openxmlformats.org/markup-compatibility/2006">
              <mc:Choice xmlns:v="urn:schemas-microsoft-com:vml" Requires="v">
                <p:oleObj spid="_x0000_s3084" name="Document" r:id="rId3" imgW="4314313" imgH="777451" progId="Word.Document.8">
                  <p:embed/>
                </p:oleObj>
              </mc:Choice>
              <mc:Fallback>
                <p:oleObj name="Document" r:id="rId3" imgW="4314313" imgH="777451"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536" y="3889190"/>
                        <a:ext cx="3337752" cy="6027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2"/>
          <p:cNvGraphicFramePr>
            <a:graphicFrameLocks noChangeAspect="1"/>
          </p:cNvGraphicFramePr>
          <p:nvPr/>
        </p:nvGraphicFramePr>
        <p:xfrm>
          <a:off x="7268864" y="3832172"/>
          <a:ext cx="3283997" cy="1085706"/>
        </p:xfrm>
        <a:graphic>
          <a:graphicData uri="http://schemas.openxmlformats.org/presentationml/2006/ole">
            <mc:AlternateContent xmlns:mc="http://schemas.openxmlformats.org/markup-compatibility/2006">
              <mc:Choice xmlns:v="urn:schemas-microsoft-com:vml" Requires="v">
                <p:oleObj spid="_x0000_s3085" name="Document" r:id="rId5" imgW="4165367" imgH="1375187" progId="Word.Document.8">
                  <p:embed/>
                </p:oleObj>
              </mc:Choice>
              <mc:Fallback>
                <p:oleObj name="Document" r:id="rId5" imgW="4165367" imgH="1375187" progId="Word.Document.8">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68864" y="3832172"/>
                        <a:ext cx="3283997" cy="108570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042972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25377"/>
                                        </p:tgtEl>
                                        <p:attrNameLst>
                                          <p:attrName>style.visibility</p:attrName>
                                        </p:attrNameLst>
                                      </p:cBhvr>
                                      <p:to>
                                        <p:strVal val="visible"/>
                                      </p:to>
                                    </p:set>
                                    <p:animEffect transition="in" filter="dissolve">
                                      <p:cBhvr>
                                        <p:cTn id="7" dur="500"/>
                                        <p:tgtEl>
                                          <p:spTgt spid="1125377"/>
                                        </p:tgtEl>
                                      </p:cBhvr>
                                    </p:animEffect>
                                  </p:childTnLst>
                                </p:cTn>
                              </p:par>
                              <p:par>
                                <p:cTn id="8" presetID="9"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ssolv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5867"/>
                                        </p:tgtEl>
                                        <p:attrNameLst>
                                          <p:attrName>style.visibility</p:attrName>
                                        </p:attrNameLst>
                                      </p:cBhvr>
                                      <p:to>
                                        <p:strVal val="visible"/>
                                      </p:to>
                                    </p:set>
                                    <p:anim calcmode="lin" valueType="num">
                                      <p:cBhvr additive="base">
                                        <p:cTn id="39" dur="500" fill="hold"/>
                                        <p:tgtEl>
                                          <p:spTgt spid="35867"/>
                                        </p:tgtEl>
                                        <p:attrNameLst>
                                          <p:attrName>ppt_x</p:attrName>
                                        </p:attrNameLst>
                                      </p:cBhvr>
                                      <p:tavLst>
                                        <p:tav tm="0">
                                          <p:val>
                                            <p:strVal val="#ppt_x"/>
                                          </p:val>
                                        </p:tav>
                                        <p:tav tm="100000">
                                          <p:val>
                                            <p:strVal val="#ppt_x"/>
                                          </p:val>
                                        </p:tav>
                                      </p:tavLst>
                                    </p:anim>
                                    <p:anim calcmode="lin" valueType="num">
                                      <p:cBhvr additive="base">
                                        <p:cTn id="40" dur="500" fill="hold"/>
                                        <p:tgtEl>
                                          <p:spTgt spid="35867"/>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5377" grpId="0"/>
      <p:bldP spid="12" grpId="0"/>
      <p:bldP spid="14" grpId="0"/>
      <p:bldP spid="15" grpId="0"/>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69640"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dirty="0">
                    <a:solidFill>
                      <a:srgbClr val="8D80BB"/>
                    </a:solidFill>
                    <a:latin typeface="微软雅黑" pitchFamily="34" charset="-122"/>
                    <a:ea typeface="微软雅黑" pitchFamily="34" charset="-122"/>
                  </a:rPr>
                  <a:t>考点互动探究</a:t>
                </a: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31106" name="Rectangle 2"/>
          <p:cNvSpPr>
            <a:spLocks noChangeArrowheads="1"/>
          </p:cNvSpPr>
          <p:nvPr/>
        </p:nvSpPr>
        <p:spPr bwMode="auto">
          <a:xfrm>
            <a:off x="1074675" y="1540611"/>
            <a:ext cx="6047581" cy="3457921"/>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pPr>
              <a:lnSpc>
                <a:spcPct val="120000"/>
              </a:lnSpc>
            </a:pPr>
            <a:r>
              <a:rPr lang="zh-CN" altLang="en-US" sz="2052" dirty="0">
                <a:solidFill>
                  <a:srgbClr val="8D80BB"/>
                </a:solidFill>
                <a:latin typeface="微软雅黑" pitchFamily="34" charset="-122"/>
                <a:ea typeface="微软雅黑" pitchFamily="34" charset="-122"/>
              </a:rPr>
              <a:t>例</a:t>
            </a:r>
            <a:r>
              <a:rPr lang="zh-CN" altLang="en-US" sz="2052" smtClean="0">
                <a:solidFill>
                  <a:srgbClr val="8D80BB"/>
                </a:solidFill>
                <a:latin typeface="微软雅黑" pitchFamily="34" charset="-122"/>
                <a:ea typeface="微软雅黑" pitchFamily="34" charset="-122"/>
              </a:rPr>
              <a:t>．</a:t>
            </a:r>
            <a:r>
              <a:rPr lang="en-US" sz="2052" dirty="0">
                <a:latin typeface="微软雅黑" pitchFamily="34" charset="-122"/>
                <a:ea typeface="微软雅黑" pitchFamily="34" charset="-122"/>
              </a:rPr>
              <a:t>[2016·</a:t>
            </a:r>
            <a:r>
              <a:rPr lang="zh-CN" altLang="en-US" sz="2052" dirty="0">
                <a:latin typeface="微软雅黑" pitchFamily="34" charset="-122"/>
                <a:ea typeface="微软雅黑" pitchFamily="34" charset="-122"/>
              </a:rPr>
              <a:t>安徽淮南一模</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工业上常用电解硫酸钠溶液联合生产硫酸和烧碱，生产装置如图</a:t>
            </a:r>
            <a:r>
              <a:rPr lang="en-US" sz="2052" dirty="0">
                <a:latin typeface="微软雅黑" pitchFamily="34" charset="-122"/>
                <a:ea typeface="微软雅黑" pitchFamily="34" charset="-122"/>
              </a:rPr>
              <a:t>6</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22</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10</a:t>
            </a:r>
            <a:r>
              <a:rPr lang="zh-CN" altLang="en-US" sz="2052" dirty="0">
                <a:latin typeface="微软雅黑" pitchFamily="34" charset="-122"/>
                <a:ea typeface="微软雅黑" pitchFamily="34" charset="-122"/>
              </a:rPr>
              <a:t>所示，其中阴极和阳极均为惰性电极。测得同温同压下，气体甲与气体乙的体积比约为</a:t>
            </a:r>
            <a:r>
              <a:rPr lang="en-US" sz="2052" dirty="0">
                <a:latin typeface="微软雅黑" pitchFamily="34" charset="-122"/>
                <a:ea typeface="微软雅黑" pitchFamily="34" charset="-122"/>
              </a:rPr>
              <a:t>1∶2</a:t>
            </a:r>
            <a:r>
              <a:rPr lang="zh-CN" altLang="en-US" sz="2052" dirty="0">
                <a:latin typeface="微软雅黑" pitchFamily="34" charset="-122"/>
                <a:ea typeface="微软雅黑" pitchFamily="34" charset="-122"/>
              </a:rPr>
              <a:t>，以下说法中正确的是</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　　</a:t>
            </a:r>
            <a:r>
              <a:rPr lang="en-US" sz="2052"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A</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a</a:t>
            </a:r>
            <a:r>
              <a:rPr lang="zh-CN" altLang="en-US" sz="2052" dirty="0">
                <a:latin typeface="微软雅黑" pitchFamily="34" charset="-122"/>
                <a:ea typeface="微软雅黑" pitchFamily="34" charset="-122"/>
              </a:rPr>
              <a:t>极与电源的负极相连</a:t>
            </a:r>
          </a:p>
          <a:p>
            <a:pPr>
              <a:lnSpc>
                <a:spcPct val="120000"/>
              </a:lnSpc>
            </a:pPr>
            <a:r>
              <a:rPr lang="en-US" sz="2052" dirty="0">
                <a:latin typeface="微软雅黑" pitchFamily="34" charset="-122"/>
                <a:ea typeface="微软雅黑" pitchFamily="34" charset="-122"/>
              </a:rPr>
              <a:t>B</a:t>
            </a:r>
            <a:r>
              <a:rPr lang="zh-CN" altLang="en-US" sz="2052" dirty="0">
                <a:latin typeface="微软雅黑" pitchFamily="34" charset="-122"/>
                <a:ea typeface="微软雅黑" pitchFamily="34" charset="-122"/>
              </a:rPr>
              <a:t>．产物丙为硫酸溶液</a:t>
            </a:r>
          </a:p>
          <a:p>
            <a:pPr>
              <a:lnSpc>
                <a:spcPct val="120000"/>
              </a:lnSpc>
            </a:pPr>
            <a:r>
              <a:rPr lang="en-US" sz="2052" dirty="0">
                <a:latin typeface="微软雅黑" pitchFamily="34" charset="-122"/>
                <a:ea typeface="微软雅黑" pitchFamily="34" charset="-122"/>
              </a:rPr>
              <a:t>C</a:t>
            </a:r>
            <a:r>
              <a:rPr lang="zh-CN" altLang="en-US" sz="2052" dirty="0">
                <a:latin typeface="微软雅黑" pitchFamily="34" charset="-122"/>
                <a:ea typeface="微软雅黑" pitchFamily="34" charset="-122"/>
              </a:rPr>
              <a:t>．离子交换膜</a:t>
            </a:r>
            <a:r>
              <a:rPr lang="en-US" sz="2052" dirty="0">
                <a:latin typeface="微软雅黑" pitchFamily="34" charset="-122"/>
                <a:ea typeface="微软雅黑" pitchFamily="34" charset="-122"/>
              </a:rPr>
              <a:t>d</a:t>
            </a:r>
            <a:r>
              <a:rPr lang="zh-CN" altLang="en-US" sz="2052" dirty="0">
                <a:latin typeface="微软雅黑" pitchFamily="34" charset="-122"/>
                <a:ea typeface="微软雅黑" pitchFamily="34" charset="-122"/>
              </a:rPr>
              <a:t>为阴离子交换膜</a:t>
            </a:r>
          </a:p>
          <a:p>
            <a:pPr>
              <a:lnSpc>
                <a:spcPct val="120000"/>
              </a:lnSpc>
            </a:pPr>
            <a:r>
              <a:rPr lang="en-US" sz="2052" dirty="0">
                <a:latin typeface="微软雅黑" pitchFamily="34" charset="-122"/>
                <a:ea typeface="微软雅黑" pitchFamily="34" charset="-122"/>
              </a:rPr>
              <a:t>D</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b</a:t>
            </a:r>
            <a:r>
              <a:rPr lang="zh-CN" altLang="en-US" sz="2052" dirty="0">
                <a:latin typeface="微软雅黑" pitchFamily="34" charset="-122"/>
                <a:ea typeface="微软雅黑" pitchFamily="34" charset="-122"/>
              </a:rPr>
              <a:t>电极反应式：</a:t>
            </a:r>
            <a:r>
              <a:rPr lang="en-US" sz="2052" dirty="0">
                <a:latin typeface="微软雅黑" pitchFamily="34" charset="-122"/>
                <a:ea typeface="微软雅黑" pitchFamily="34" charset="-122"/>
              </a:rPr>
              <a:t>4OH</a:t>
            </a:r>
            <a:r>
              <a:rPr lang="zh-CN" altLang="en-US" sz="2052" baseline="30000" dirty="0">
                <a:latin typeface="微软雅黑" pitchFamily="34" charset="-122"/>
                <a:ea typeface="微软雅黑" pitchFamily="34" charset="-122"/>
              </a:rPr>
              <a:t>－</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4e</a:t>
            </a:r>
            <a:r>
              <a:rPr lang="zh-CN" altLang="en-US" sz="2052" baseline="30000" dirty="0">
                <a:latin typeface="微软雅黑" pitchFamily="34" charset="-122"/>
                <a:ea typeface="微软雅黑" pitchFamily="34" charset="-122"/>
              </a:rPr>
              <a:t>－</a:t>
            </a:r>
            <a:r>
              <a:rPr lang="en-US" sz="2052" dirty="0">
                <a:latin typeface="微软雅黑" pitchFamily="34" charset="-122"/>
                <a:ea typeface="微软雅黑" pitchFamily="34" charset="-122"/>
              </a:rPr>
              <a:t>=O</a:t>
            </a:r>
            <a:r>
              <a:rPr lang="en-US" sz="2052" baseline="-25000" dirty="0">
                <a:latin typeface="微软雅黑" pitchFamily="34" charset="-122"/>
                <a:ea typeface="微软雅黑" pitchFamily="34" charset="-122"/>
              </a:rPr>
              <a:t>2</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2H</a:t>
            </a:r>
            <a:r>
              <a:rPr lang="en-US" sz="2052" baseline="-25000" dirty="0">
                <a:latin typeface="微软雅黑" pitchFamily="34" charset="-122"/>
                <a:ea typeface="微软雅黑" pitchFamily="34" charset="-122"/>
              </a:rPr>
              <a:t>2</a:t>
            </a:r>
            <a:r>
              <a:rPr lang="en-US" sz="2052" dirty="0">
                <a:latin typeface="微软雅黑" pitchFamily="34" charset="-122"/>
                <a:ea typeface="微软雅黑" pitchFamily="34" charset="-122"/>
              </a:rPr>
              <a:t>O</a:t>
            </a:r>
            <a:endParaRPr lang="zh-CN" altLang="en-US" sz="2052" dirty="0">
              <a:latin typeface="微软雅黑" pitchFamily="34" charset="-122"/>
              <a:ea typeface="微软雅黑" pitchFamily="34" charset="-122"/>
            </a:endParaRPr>
          </a:p>
        </p:txBody>
      </p:sp>
      <p:pic>
        <p:nvPicPr>
          <p:cNvPr id="1221633" name="Picture 1"/>
          <p:cNvPicPr>
            <a:picLocks noChangeAspect="1" noChangeArrowheads="1"/>
          </p:cNvPicPr>
          <p:nvPr/>
        </p:nvPicPr>
        <p:blipFill>
          <a:blip r:embed="rId2"/>
          <a:srcRect/>
          <a:stretch>
            <a:fillRect/>
          </a:stretch>
        </p:blipFill>
        <p:spPr bwMode="auto">
          <a:xfrm>
            <a:off x="6975648" y="1615518"/>
            <a:ext cx="4178328" cy="2625002"/>
          </a:xfrm>
          <a:prstGeom prst="rect">
            <a:avLst/>
          </a:prstGeom>
          <a:noFill/>
          <a:ln w="9525">
            <a:noFill/>
            <a:miter lim="800000"/>
            <a:headEnd/>
            <a:tailEnd/>
          </a:ln>
          <a:effectLst/>
        </p:spPr>
      </p:pic>
    </p:spTree>
    <p:extLst>
      <p:ext uri="{BB962C8B-B14F-4D97-AF65-F5344CB8AC3E}">
        <p14:creationId xmlns:p14="http://schemas.microsoft.com/office/powerpoint/2010/main" val="15607523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31106"/>
                                        </p:tgtEl>
                                        <p:attrNameLst>
                                          <p:attrName>style.visibility</p:attrName>
                                        </p:attrNameLst>
                                      </p:cBhvr>
                                      <p:to>
                                        <p:strVal val="visible"/>
                                      </p:to>
                                    </p:set>
                                    <p:animEffect transition="in" filter="dissolve">
                                      <p:cBhvr>
                                        <p:cTn id="7" dur="500"/>
                                        <p:tgtEl>
                                          <p:spTgt spid="431106"/>
                                        </p:tgtEl>
                                      </p:cBhvr>
                                    </p:animEffect>
                                  </p:childTnLst>
                                </p:cTn>
                              </p:par>
                              <p:par>
                                <p:cTn id="8" presetID="9" presetClass="entr" presetSubtype="0" fill="hold" nodeType="withEffect">
                                  <p:stCondLst>
                                    <p:cond delay="0"/>
                                  </p:stCondLst>
                                  <p:childTnLst>
                                    <p:set>
                                      <p:cBhvr>
                                        <p:cTn id="9" dur="1" fill="hold">
                                          <p:stCondLst>
                                            <p:cond delay="0"/>
                                          </p:stCondLst>
                                        </p:cTn>
                                        <p:tgtEl>
                                          <p:spTgt spid="1221633"/>
                                        </p:tgtEl>
                                        <p:attrNameLst>
                                          <p:attrName>style.visibility</p:attrName>
                                        </p:attrNameLst>
                                      </p:cBhvr>
                                      <p:to>
                                        <p:strVal val="visible"/>
                                      </p:to>
                                    </p:set>
                                    <p:animEffect transition="in" filter="dissolve">
                                      <p:cBhvr>
                                        <p:cTn id="10" dur="500"/>
                                        <p:tgtEl>
                                          <p:spTgt spid="12216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110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1037764" y="2512713"/>
            <a:ext cx="10042909" cy="363164"/>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r>
              <a:rPr lang="en-US" sz="2052" b="1" dirty="0">
                <a:latin typeface="微软雅黑" pitchFamily="34" charset="-122"/>
                <a:ea typeface="微软雅黑" pitchFamily="34" charset="-122"/>
              </a:rPr>
              <a:t>1</a:t>
            </a:r>
            <a:r>
              <a:rPr lang="zh-CN" altLang="en-US" sz="2052" b="1" dirty="0">
                <a:latin typeface="微软雅黑" pitchFamily="34" charset="-122"/>
                <a:ea typeface="微软雅黑" pitchFamily="34" charset="-122"/>
              </a:rPr>
              <a:t>．化学腐蚀和电化学腐蚀的比较</a:t>
            </a:r>
            <a:endParaRPr lang="zh-CN" altLang="en-US" sz="2052" b="1" dirty="0">
              <a:latin typeface="微软雅黑" pitchFamily="34" charset="-122"/>
              <a:ea typeface="微软雅黑" pitchFamily="34" charset="-122"/>
            </a:endParaRPr>
          </a:p>
        </p:txBody>
      </p:sp>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9234"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dirty="0">
                    <a:solidFill>
                      <a:srgbClr val="8D80BB"/>
                    </a:solidFill>
                    <a:latin typeface="微软雅黑" pitchFamily="34" charset="-122"/>
                    <a:ea typeface="微软雅黑" pitchFamily="34" charset="-122"/>
                  </a:rPr>
                  <a:t>考点互动探究</a:t>
                </a: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 name="组合 1"/>
          <p:cNvGrpSpPr>
            <a:grpSpLocks/>
          </p:cNvGrpSpPr>
          <p:nvPr/>
        </p:nvGrpSpPr>
        <p:grpSpPr bwMode="auto">
          <a:xfrm>
            <a:off x="1071860" y="1929527"/>
            <a:ext cx="1374034" cy="408125"/>
            <a:chOff x="2074961" y="4426290"/>
            <a:chExt cx="2677891" cy="795159"/>
          </a:xfrm>
        </p:grpSpPr>
        <p:pic>
          <p:nvPicPr>
            <p:cNvPr id="9230" name="Picture 2"/>
            <p:cNvPicPr>
              <a:picLocks noChangeAspect="1" noChangeArrowheads="1"/>
            </p:cNvPicPr>
            <p:nvPr/>
          </p:nvPicPr>
          <p:blipFill>
            <a:blip r:embed="rId2"/>
            <a:srcRect/>
            <a:stretch>
              <a:fillRect/>
            </a:stretch>
          </p:blipFill>
          <p:spPr bwMode="auto">
            <a:xfrm>
              <a:off x="2074961" y="4478649"/>
              <a:ext cx="2677891" cy="597457"/>
            </a:xfrm>
            <a:prstGeom prst="rect">
              <a:avLst/>
            </a:prstGeom>
            <a:solidFill>
              <a:srgbClr val="404040"/>
            </a:solidFill>
            <a:ln w="9525">
              <a:noFill/>
              <a:miter lim="800000"/>
              <a:headEnd/>
              <a:tailEnd/>
            </a:ln>
          </p:spPr>
        </p:pic>
        <p:sp>
          <p:nvSpPr>
            <p:cNvPr id="9231" name="矩形 37"/>
            <p:cNvSpPr>
              <a:spLocks noChangeArrowheads="1"/>
            </p:cNvSpPr>
            <p:nvPr/>
          </p:nvSpPr>
          <p:spPr bwMode="auto">
            <a:xfrm>
              <a:off x="2265445" y="4426290"/>
              <a:ext cx="2409333" cy="795159"/>
            </a:xfrm>
            <a:prstGeom prst="rect">
              <a:avLst/>
            </a:prstGeom>
            <a:noFill/>
            <a:ln w="9525">
              <a:noFill/>
              <a:miter lim="800000"/>
              <a:headEnd/>
              <a:tailEnd/>
            </a:ln>
          </p:spPr>
          <p:txBody>
            <a:bodyPr wrap="none">
              <a:spAutoFit/>
            </a:bodyPr>
            <a:lstStyle/>
            <a:p>
              <a:r>
                <a:rPr lang="zh-CN" altLang="en-US" sz="2052" dirty="0">
                  <a:solidFill>
                    <a:schemeClr val="bg1"/>
                  </a:solidFill>
                  <a:latin typeface="微软雅黑" pitchFamily="34" charset="-122"/>
                  <a:ea typeface="微软雅黑" pitchFamily="34" charset="-122"/>
                </a:rPr>
                <a:t>知识梳理</a:t>
              </a:r>
            </a:p>
          </p:txBody>
        </p:sp>
      </p:grpSp>
      <p:sp>
        <p:nvSpPr>
          <p:cNvPr id="45" name="TextBox 44"/>
          <p:cNvSpPr txBox="1">
            <a:spLocks noChangeArrowheads="1"/>
          </p:cNvSpPr>
          <p:nvPr/>
        </p:nvSpPr>
        <p:spPr bwMode="auto">
          <a:xfrm>
            <a:off x="1037652" y="1520778"/>
            <a:ext cx="10116697" cy="487185"/>
          </a:xfrm>
          <a:prstGeom prst="rect">
            <a:avLst/>
          </a:prstGeom>
          <a:noFill/>
          <a:ln w="9525">
            <a:noFill/>
            <a:miter lim="800000"/>
            <a:headEnd/>
            <a:tailEnd/>
          </a:ln>
        </p:spPr>
        <p:txBody>
          <a:bodyPr>
            <a:spAutoFit/>
          </a:bodyPr>
          <a:lstStyle/>
          <a:p>
            <a:pPr algn="ctr"/>
            <a:r>
              <a:rPr lang="zh-CN" altLang="en-US" sz="2566" b="1" dirty="0">
                <a:ea typeface="微软雅黑" pitchFamily="34" charset="-122"/>
              </a:rPr>
              <a:t>考点三　金属的腐蚀与防护</a:t>
            </a:r>
            <a:endParaRPr lang="zh-CN" altLang="en-US" sz="2566" b="1" dirty="0">
              <a:ea typeface="微软雅黑" pitchFamily="34" charset="-122"/>
            </a:endParaRPr>
          </a:p>
        </p:txBody>
      </p:sp>
      <p:graphicFrame>
        <p:nvGraphicFramePr>
          <p:cNvPr id="17" name="表格 16"/>
          <p:cNvGraphicFramePr>
            <a:graphicFrameLocks noGrp="1"/>
          </p:cNvGraphicFramePr>
          <p:nvPr/>
        </p:nvGraphicFramePr>
        <p:xfrm>
          <a:off x="1184632" y="3141650"/>
          <a:ext cx="9859388" cy="2364476"/>
        </p:xfrm>
        <a:graphic>
          <a:graphicData uri="http://schemas.openxmlformats.org/drawingml/2006/table">
            <a:tbl>
              <a:tblPr/>
              <a:tblGrid>
                <a:gridCol w="1099560"/>
                <a:gridCol w="4657471"/>
                <a:gridCol w="4102357"/>
              </a:tblGrid>
              <a:tr h="337782">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金属腐蚀</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化学腐蚀</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电化学腐蚀</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5565">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条件</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金属与接触到的物质直接发生反应</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不纯金属接触到电解质溶液发生</a:t>
                      </a:r>
                      <a:r>
                        <a:rPr lang="en-US" sz="1800" kern="100">
                          <a:latin typeface="微软雅黑" pitchFamily="34" charset="-122"/>
                          <a:ea typeface="微软雅黑" pitchFamily="34" charset="-122"/>
                          <a:cs typeface="Courier New"/>
                        </a:rPr>
                        <a:t>________</a:t>
                      </a:r>
                      <a:r>
                        <a:rPr lang="zh-CN" sz="1800" kern="100">
                          <a:latin typeface="微软雅黑" pitchFamily="34" charset="-122"/>
                          <a:ea typeface="微软雅黑" pitchFamily="34" charset="-122"/>
                          <a:cs typeface="Times New Roman"/>
                        </a:rPr>
                        <a:t>反应</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区别</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________</a:t>
                      </a:r>
                      <a:r>
                        <a:rPr lang="zh-CN" sz="1800" kern="100">
                          <a:latin typeface="微软雅黑" pitchFamily="34" charset="-122"/>
                          <a:ea typeface="微软雅黑" pitchFamily="34" charset="-122"/>
                          <a:cs typeface="Times New Roman"/>
                        </a:rPr>
                        <a:t>电流产生</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________</a:t>
                      </a:r>
                      <a:r>
                        <a:rPr lang="zh-CN" sz="1800" kern="100">
                          <a:latin typeface="微软雅黑" pitchFamily="34" charset="-122"/>
                          <a:ea typeface="微软雅黑" pitchFamily="34" charset="-122"/>
                          <a:cs typeface="Times New Roman"/>
                        </a:rPr>
                        <a:t>微弱电流产生</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13347">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实质与联系</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20000"/>
                        </a:lnSpc>
                        <a:spcAft>
                          <a:spcPts val="0"/>
                        </a:spcAft>
                      </a:pPr>
                      <a:r>
                        <a:rPr lang="en-US" sz="1800" kern="100" dirty="0">
                          <a:latin typeface="微软雅黑" pitchFamily="34" charset="-122"/>
                          <a:ea typeface="微软雅黑" pitchFamily="34" charset="-122"/>
                          <a:cs typeface="Courier New"/>
                        </a:rPr>
                        <a:t>(1)</a:t>
                      </a:r>
                      <a:r>
                        <a:rPr lang="zh-CN" sz="1800" kern="100" dirty="0">
                          <a:latin typeface="微软雅黑" pitchFamily="34" charset="-122"/>
                          <a:ea typeface="微软雅黑" pitchFamily="34" charset="-122"/>
                          <a:cs typeface="Times New Roman"/>
                        </a:rPr>
                        <a:t>实质都是</a:t>
                      </a:r>
                      <a:r>
                        <a:rPr lang="en-US" sz="1800" kern="100" dirty="0" smtClean="0">
                          <a:latin typeface="微软雅黑" pitchFamily="34" charset="-122"/>
                          <a:ea typeface="微软雅黑" pitchFamily="34" charset="-122"/>
                          <a:cs typeface="Courier New"/>
                        </a:rPr>
                        <a:t>______________</a:t>
                      </a:r>
                      <a:r>
                        <a:rPr lang="zh-CN" sz="1800" kern="100" dirty="0">
                          <a:latin typeface="微软雅黑" pitchFamily="34" charset="-122"/>
                          <a:ea typeface="微软雅黑" pitchFamily="34" charset="-122"/>
                          <a:cs typeface="Times New Roman"/>
                        </a:rPr>
                        <a:t>失去电子被氧化而损耗；</a:t>
                      </a:r>
                      <a:endParaRPr lang="zh-CN" sz="1800" kern="100" dirty="0">
                        <a:latin typeface="微软雅黑" pitchFamily="34" charset="-122"/>
                        <a:ea typeface="微软雅黑" pitchFamily="34" charset="-122"/>
                        <a:cs typeface="Courier New"/>
                      </a:endParaRPr>
                    </a:p>
                    <a:p>
                      <a:pPr algn="ctr">
                        <a:lnSpc>
                          <a:spcPct val="120000"/>
                        </a:lnSpc>
                        <a:spcAft>
                          <a:spcPts val="0"/>
                        </a:spcAft>
                      </a:pPr>
                      <a:r>
                        <a:rPr lang="en-US" sz="1800" kern="100" dirty="0">
                          <a:latin typeface="微软雅黑" pitchFamily="34" charset="-122"/>
                          <a:ea typeface="微软雅黑" pitchFamily="34" charset="-122"/>
                          <a:cs typeface="Courier New"/>
                        </a:rPr>
                        <a:t>(2)</a:t>
                      </a:r>
                      <a:r>
                        <a:rPr lang="zh-CN" sz="1800" kern="100" dirty="0">
                          <a:latin typeface="微软雅黑" pitchFamily="34" charset="-122"/>
                          <a:ea typeface="微软雅黑" pitchFamily="34" charset="-122"/>
                          <a:cs typeface="Times New Roman"/>
                        </a:rPr>
                        <a:t>化学腐蚀与电化学腐蚀往往同时发生，但</a:t>
                      </a:r>
                      <a:r>
                        <a:rPr lang="en-US" sz="1800" kern="100" dirty="0">
                          <a:latin typeface="微软雅黑" pitchFamily="34" charset="-122"/>
                          <a:ea typeface="微软雅黑" pitchFamily="34" charset="-122"/>
                          <a:cs typeface="Courier New"/>
                        </a:rPr>
                        <a:t>________________</a:t>
                      </a:r>
                      <a:r>
                        <a:rPr lang="zh-CN" sz="1800" kern="100" dirty="0">
                          <a:latin typeface="微软雅黑" pitchFamily="34" charset="-122"/>
                          <a:ea typeface="微软雅黑" pitchFamily="34" charset="-122"/>
                          <a:cs typeface="Times New Roman"/>
                        </a:rPr>
                        <a:t>更普遍、危害性更大、腐蚀速率更快</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
        <p:nvSpPr>
          <p:cNvPr id="18" name="矩形 17"/>
          <p:cNvSpPr/>
          <p:nvPr/>
        </p:nvSpPr>
        <p:spPr>
          <a:xfrm>
            <a:off x="8295120" y="3793781"/>
            <a:ext cx="896399"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原电池</a:t>
            </a:r>
            <a:endParaRPr lang="zh-CN" altLang="en-US" sz="1847" dirty="0">
              <a:solidFill>
                <a:schemeClr val="accent2"/>
              </a:solidFill>
              <a:latin typeface="微软雅黑" pitchFamily="34" charset="-122"/>
              <a:ea typeface="微软雅黑" pitchFamily="34" charset="-122"/>
            </a:endParaRPr>
          </a:p>
        </p:txBody>
      </p:sp>
      <p:sp>
        <p:nvSpPr>
          <p:cNvPr id="19" name="矩形 18"/>
          <p:cNvSpPr/>
          <p:nvPr/>
        </p:nvSpPr>
        <p:spPr>
          <a:xfrm>
            <a:off x="3970184" y="4125388"/>
            <a:ext cx="421910"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无</a:t>
            </a:r>
            <a:endParaRPr lang="zh-CN" altLang="en-US" sz="1847" dirty="0">
              <a:solidFill>
                <a:schemeClr val="accent2"/>
              </a:solidFill>
              <a:latin typeface="微软雅黑" pitchFamily="34" charset="-122"/>
              <a:ea typeface="微软雅黑" pitchFamily="34" charset="-122"/>
            </a:endParaRPr>
          </a:p>
        </p:txBody>
      </p:sp>
      <p:sp>
        <p:nvSpPr>
          <p:cNvPr id="20" name="矩形 19"/>
          <p:cNvSpPr/>
          <p:nvPr/>
        </p:nvSpPr>
        <p:spPr>
          <a:xfrm>
            <a:off x="8110122" y="4125388"/>
            <a:ext cx="421910"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有</a:t>
            </a:r>
            <a:endParaRPr lang="zh-CN" altLang="en-US" sz="1847" dirty="0">
              <a:solidFill>
                <a:schemeClr val="accent2"/>
              </a:solidFill>
              <a:latin typeface="微软雅黑" pitchFamily="34" charset="-122"/>
              <a:ea typeface="微软雅黑" pitchFamily="34" charset="-122"/>
            </a:endParaRPr>
          </a:p>
        </p:txBody>
      </p:sp>
      <p:sp>
        <p:nvSpPr>
          <p:cNvPr id="21" name="矩形 20"/>
          <p:cNvSpPr/>
          <p:nvPr/>
        </p:nvSpPr>
        <p:spPr>
          <a:xfrm>
            <a:off x="5326308" y="4490169"/>
            <a:ext cx="1133644"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金属原子</a:t>
            </a:r>
            <a:endParaRPr lang="zh-CN" altLang="en-US" sz="1847" dirty="0">
              <a:solidFill>
                <a:schemeClr val="accent2"/>
              </a:solidFill>
              <a:latin typeface="微软雅黑" pitchFamily="34" charset="-122"/>
              <a:ea typeface="微软雅黑" pitchFamily="34" charset="-122"/>
            </a:endParaRPr>
          </a:p>
        </p:txBody>
      </p:sp>
      <p:sp>
        <p:nvSpPr>
          <p:cNvPr id="23" name="矩形 22"/>
          <p:cNvSpPr/>
          <p:nvPr/>
        </p:nvSpPr>
        <p:spPr>
          <a:xfrm>
            <a:off x="7158908" y="4785124"/>
            <a:ext cx="1370888"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电化学腐蚀</a:t>
            </a:r>
            <a:endParaRPr lang="zh-CN" altLang="en-US" sz="1847" dirty="0">
              <a:solidFill>
                <a:schemeClr val="accent2"/>
              </a:solidFill>
              <a:latin typeface="微软雅黑" pitchFamily="34" charset="-122"/>
              <a:ea typeface="微软雅黑" pitchFamily="34" charset="-122"/>
            </a:endParaRPr>
          </a:p>
        </p:txBody>
      </p:sp>
    </p:spTree>
    <p:extLst>
      <p:ext uri="{BB962C8B-B14F-4D97-AF65-F5344CB8AC3E}">
        <p14:creationId xmlns:p14="http://schemas.microsoft.com/office/powerpoint/2010/main" val="37146943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201730"/>
                                        </p:tgtEl>
                                        <p:attrNameLst>
                                          <p:attrName>style.visibility</p:attrName>
                                        </p:attrNameLst>
                                      </p:cBhvr>
                                      <p:to>
                                        <p:strVal val="visible"/>
                                      </p:to>
                                    </p:set>
                                    <p:animEffect transition="in" filter="wipe(down)">
                                      <p:cBhvr>
                                        <p:cTn id="19" dur="500"/>
                                        <p:tgtEl>
                                          <p:spTgt spid="201730"/>
                                        </p:tgtEl>
                                      </p:cBhvr>
                                    </p:animEffect>
                                  </p:childTnLst>
                                </p:cTn>
                              </p:par>
                              <p:par>
                                <p:cTn id="20" presetID="22" presetClass="entr" presetSubtype="4"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ppt_x"/>
                                          </p:val>
                                        </p:tav>
                                        <p:tav tm="100000">
                                          <p:val>
                                            <p:strVal val="#ppt_x"/>
                                          </p:val>
                                        </p:tav>
                                      </p:tavLst>
                                    </p:anim>
                                    <p:anim calcmode="lin" valueType="num">
                                      <p:cBhvr additive="base">
                                        <p:cTn id="2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ppt_x"/>
                                          </p:val>
                                        </p:tav>
                                        <p:tav tm="100000">
                                          <p:val>
                                            <p:strVal val="#ppt_x"/>
                                          </p:val>
                                        </p:tav>
                                      </p:tavLst>
                                    </p:anim>
                                    <p:anim calcmode="lin" valueType="num">
                                      <p:cBhvr additive="base">
                                        <p:cTn id="4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ppt_x"/>
                                          </p:val>
                                        </p:tav>
                                        <p:tav tm="100000">
                                          <p:val>
                                            <p:strVal val="#ppt_x"/>
                                          </p:val>
                                        </p:tav>
                                      </p:tavLst>
                                    </p:anim>
                                    <p:anim calcmode="lin" valueType="num">
                                      <p:cBhvr additive="base">
                                        <p:cTn id="4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30" grpId="0"/>
      <p:bldP spid="45" grpId="0"/>
      <p:bldP spid="18" grpId="0"/>
      <p:bldP spid="19" grpId="0"/>
      <p:bldP spid="20" grpId="0"/>
      <p:bldP spid="21" grpId="0"/>
      <p:bldP spid="2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3" name="Rectangle 3"/>
          <p:cNvSpPr>
            <a:spLocks noChangeArrowheads="1"/>
          </p:cNvSpPr>
          <p:nvPr/>
        </p:nvSpPr>
        <p:spPr bwMode="auto">
          <a:xfrm>
            <a:off x="1001371" y="1523108"/>
            <a:ext cx="10115953" cy="363164"/>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r>
              <a:rPr lang="en-US" sz="2052" b="1" dirty="0">
                <a:latin typeface="微软雅黑" pitchFamily="34" charset="-122"/>
                <a:ea typeface="微软雅黑" pitchFamily="34" charset="-122"/>
              </a:rPr>
              <a:t>2.</a:t>
            </a:r>
            <a:r>
              <a:rPr lang="zh-CN" altLang="en-US" sz="2052" b="1" dirty="0">
                <a:latin typeface="微软雅黑" pitchFamily="34" charset="-122"/>
                <a:ea typeface="微软雅黑" pitchFamily="34" charset="-122"/>
              </a:rPr>
              <a:t>钢铁的析氢腐蚀与吸氧腐蚀</a:t>
            </a:r>
            <a:endParaRPr lang="zh-CN" altLang="en-US" sz="2052" b="1" dirty="0">
              <a:latin typeface="微软雅黑" pitchFamily="34" charset="-122"/>
              <a:ea typeface="微软雅黑" pitchFamily="34" charset="-122"/>
            </a:endParaRPr>
          </a:p>
        </p:txBody>
      </p:sp>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9234"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dirty="0">
                    <a:solidFill>
                      <a:srgbClr val="8D80BB"/>
                    </a:solidFill>
                    <a:latin typeface="微软雅黑" pitchFamily="34" charset="-122"/>
                    <a:ea typeface="微软雅黑" pitchFamily="34" charset="-122"/>
                  </a:rPr>
                  <a:t>考点互动探究</a:t>
                </a: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aphicFrame>
        <p:nvGraphicFramePr>
          <p:cNvPr id="14" name="表格 13"/>
          <p:cNvGraphicFramePr>
            <a:graphicFrameLocks noGrp="1"/>
          </p:cNvGraphicFramePr>
          <p:nvPr/>
        </p:nvGraphicFramePr>
        <p:xfrm>
          <a:off x="1074676" y="2182832"/>
          <a:ext cx="10005996" cy="2702257"/>
        </p:xfrm>
        <a:graphic>
          <a:graphicData uri="http://schemas.openxmlformats.org/drawingml/2006/table">
            <a:tbl>
              <a:tblPr/>
              <a:tblGrid>
                <a:gridCol w="1502732"/>
                <a:gridCol w="3439877"/>
                <a:gridCol w="5063387"/>
              </a:tblGrid>
              <a:tr h="337782">
                <a:tc>
                  <a:txBody>
                    <a:bodyPr/>
                    <a:lstStyle/>
                    <a:p>
                      <a:pPr algn="ctr">
                        <a:lnSpc>
                          <a:spcPct val="120000"/>
                        </a:lnSpc>
                        <a:spcAft>
                          <a:spcPts val="0"/>
                        </a:spcAft>
                      </a:pPr>
                      <a:r>
                        <a:rPr lang="zh-CN" sz="1800" kern="100" dirty="0">
                          <a:latin typeface="微软雅黑" pitchFamily="34" charset="-122"/>
                          <a:ea typeface="微软雅黑" pitchFamily="34" charset="-122"/>
                          <a:cs typeface="Times New Roman"/>
                        </a:rPr>
                        <a:t>类型</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析氢腐蚀</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吸氧腐蚀</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水膜性质</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________</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dirty="0" smtClean="0">
                          <a:latin typeface="微软雅黑" pitchFamily="34" charset="-122"/>
                          <a:ea typeface="微软雅黑" pitchFamily="34" charset="-122"/>
                          <a:cs typeface="Courier New"/>
                        </a:rPr>
                        <a:t>_____________________________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负极反应</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20000"/>
                        </a:lnSpc>
                        <a:spcAft>
                          <a:spcPts val="0"/>
                        </a:spcAft>
                      </a:pPr>
                      <a:r>
                        <a:rPr lang="en-US" sz="1800" kern="100">
                          <a:latin typeface="微软雅黑" pitchFamily="34" charset="-122"/>
                          <a:ea typeface="微软雅黑" pitchFamily="34" charset="-122"/>
                          <a:cs typeface="Courier New"/>
                        </a:rPr>
                        <a:t>__________________________</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337782">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正极反应</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__________________</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dirty="0" smtClean="0">
                          <a:latin typeface="微软雅黑" pitchFamily="34" charset="-122"/>
                          <a:ea typeface="微软雅黑" pitchFamily="34" charset="-122"/>
                          <a:cs typeface="Courier New"/>
                        </a:rPr>
                        <a:t>___________________________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782">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总反应</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a:latin typeface="微软雅黑" pitchFamily="34" charset="-122"/>
                          <a:ea typeface="微软雅黑" pitchFamily="34" charset="-122"/>
                          <a:cs typeface="Courier New"/>
                        </a:rPr>
                        <a:t>__________________</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pPr>
                      <a:r>
                        <a:rPr lang="en-US" sz="1800" kern="100" dirty="0" smtClean="0">
                          <a:latin typeface="微软雅黑" pitchFamily="34" charset="-122"/>
                          <a:ea typeface="微软雅黑" pitchFamily="34" charset="-122"/>
                          <a:cs typeface="Courier New"/>
                        </a:rPr>
                        <a:t>____________________________</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5565">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其他反应</a:t>
                      </a:r>
                      <a:endParaRPr lang="zh-CN" sz="1800" kern="100">
                        <a:latin typeface="微软雅黑" pitchFamily="34" charset="-122"/>
                        <a:ea typeface="微软雅黑" pitchFamily="34" charset="-122"/>
                        <a:cs typeface="Courier New"/>
                      </a:endParaRPr>
                    </a:p>
                    <a:p>
                      <a:pPr algn="ctr">
                        <a:lnSpc>
                          <a:spcPct val="120000"/>
                        </a:lnSpc>
                        <a:spcAft>
                          <a:spcPts val="0"/>
                        </a:spcAft>
                      </a:pPr>
                      <a:r>
                        <a:rPr lang="zh-CN" sz="1800" kern="100">
                          <a:latin typeface="微软雅黑" pitchFamily="34" charset="-122"/>
                          <a:ea typeface="微软雅黑" pitchFamily="34" charset="-122"/>
                          <a:cs typeface="Times New Roman"/>
                        </a:rPr>
                        <a:t>及产物</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20000"/>
                        </a:lnSpc>
                        <a:spcAft>
                          <a:spcPts val="0"/>
                        </a:spcAft>
                      </a:pPr>
                      <a:r>
                        <a:rPr lang="en-US" sz="1800" kern="100">
                          <a:latin typeface="微软雅黑" pitchFamily="34" charset="-122"/>
                          <a:ea typeface="微软雅黑" pitchFamily="34" charset="-122"/>
                          <a:cs typeface="Courier New"/>
                        </a:rPr>
                        <a:t>4Fe(OH)</a:t>
                      </a:r>
                      <a:r>
                        <a:rPr lang="en-US" sz="1800" kern="100" baseline="-25000">
                          <a:latin typeface="微软雅黑" pitchFamily="34" charset="-122"/>
                          <a:ea typeface="微软雅黑" pitchFamily="34" charset="-122"/>
                          <a:cs typeface="Courier New"/>
                        </a:rPr>
                        <a:t>2</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O</a:t>
                      </a:r>
                      <a:r>
                        <a:rPr lang="en-US" sz="1800" kern="100" baseline="-25000">
                          <a:latin typeface="微软雅黑" pitchFamily="34" charset="-122"/>
                          <a:ea typeface="微软雅黑" pitchFamily="34" charset="-122"/>
                          <a:cs typeface="Courier New"/>
                        </a:rPr>
                        <a:t>2</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2H</a:t>
                      </a:r>
                      <a:r>
                        <a:rPr lang="en-US" sz="1800" kern="100" baseline="-25000">
                          <a:latin typeface="微软雅黑" pitchFamily="34" charset="-122"/>
                          <a:ea typeface="微软雅黑" pitchFamily="34" charset="-122"/>
                          <a:cs typeface="Courier New"/>
                        </a:rPr>
                        <a:t>2</a:t>
                      </a:r>
                      <a:r>
                        <a:rPr lang="en-US" sz="1800" kern="100">
                          <a:latin typeface="微软雅黑" pitchFamily="34" charset="-122"/>
                          <a:ea typeface="微软雅黑" pitchFamily="34" charset="-122"/>
                          <a:cs typeface="Courier New"/>
                        </a:rPr>
                        <a:t>O=4Fe(OH)</a:t>
                      </a:r>
                      <a:r>
                        <a:rPr lang="en-US" sz="1800" kern="100" baseline="-25000">
                          <a:latin typeface="微软雅黑" pitchFamily="34" charset="-122"/>
                          <a:ea typeface="微软雅黑" pitchFamily="34" charset="-122"/>
                          <a:cs typeface="Courier New"/>
                        </a:rPr>
                        <a:t>3</a:t>
                      </a:r>
                      <a:endParaRPr lang="zh-CN" sz="1800" kern="100">
                        <a:latin typeface="微软雅黑" pitchFamily="34" charset="-122"/>
                        <a:ea typeface="微软雅黑" pitchFamily="34" charset="-122"/>
                        <a:cs typeface="Courier New"/>
                      </a:endParaRPr>
                    </a:p>
                    <a:p>
                      <a:pPr algn="ctr">
                        <a:lnSpc>
                          <a:spcPct val="120000"/>
                        </a:lnSpc>
                        <a:spcAft>
                          <a:spcPts val="0"/>
                        </a:spcAft>
                      </a:pPr>
                      <a:r>
                        <a:rPr lang="en-US" sz="1800" kern="100">
                          <a:latin typeface="微软雅黑" pitchFamily="34" charset="-122"/>
                          <a:ea typeface="微软雅黑" pitchFamily="34" charset="-122"/>
                          <a:cs typeface="Courier New"/>
                        </a:rPr>
                        <a:t>2Fe(OH)</a:t>
                      </a:r>
                      <a:r>
                        <a:rPr lang="en-US" sz="1800" kern="100" baseline="-25000">
                          <a:latin typeface="微软雅黑" pitchFamily="34" charset="-122"/>
                          <a:ea typeface="微软雅黑" pitchFamily="34" charset="-122"/>
                          <a:cs typeface="Courier New"/>
                        </a:rPr>
                        <a:t>3</a:t>
                      </a:r>
                      <a:r>
                        <a:rPr lang="en-US" sz="1800" kern="100">
                          <a:latin typeface="微软雅黑" pitchFamily="34" charset="-122"/>
                          <a:ea typeface="微软雅黑" pitchFamily="34" charset="-122"/>
                          <a:cs typeface="Courier New"/>
                        </a:rPr>
                        <a:t>=Fe</a:t>
                      </a:r>
                      <a:r>
                        <a:rPr lang="en-US" sz="1800" kern="100" baseline="-25000">
                          <a:latin typeface="微软雅黑" pitchFamily="34" charset="-122"/>
                          <a:ea typeface="微软雅黑" pitchFamily="34" charset="-122"/>
                          <a:cs typeface="Courier New"/>
                        </a:rPr>
                        <a:t>2</a:t>
                      </a:r>
                      <a:r>
                        <a:rPr lang="en-US" sz="1800" kern="100">
                          <a:latin typeface="微软雅黑" pitchFamily="34" charset="-122"/>
                          <a:ea typeface="微软雅黑" pitchFamily="34" charset="-122"/>
                          <a:cs typeface="Courier New"/>
                        </a:rPr>
                        <a:t>O</a:t>
                      </a:r>
                      <a:r>
                        <a:rPr lang="en-US" sz="1800" kern="100" baseline="-25000">
                          <a:latin typeface="微软雅黑" pitchFamily="34" charset="-122"/>
                          <a:ea typeface="微软雅黑" pitchFamily="34" charset="-122"/>
                          <a:cs typeface="Courier New"/>
                        </a:rPr>
                        <a:t>3</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xH</a:t>
                      </a:r>
                      <a:r>
                        <a:rPr lang="en-US" sz="1800" kern="100" baseline="-25000">
                          <a:latin typeface="微软雅黑" pitchFamily="34" charset="-122"/>
                          <a:ea typeface="微软雅黑" pitchFamily="34" charset="-122"/>
                          <a:cs typeface="Courier New"/>
                        </a:rPr>
                        <a:t>2</a:t>
                      </a:r>
                      <a:r>
                        <a:rPr lang="en-US" sz="1800" kern="100">
                          <a:latin typeface="微软雅黑" pitchFamily="34" charset="-122"/>
                          <a:ea typeface="微软雅黑" pitchFamily="34" charset="-122"/>
                          <a:cs typeface="Courier New"/>
                        </a:rPr>
                        <a:t>O</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(3</a:t>
                      </a:r>
                      <a:r>
                        <a:rPr lang="zh-CN" sz="1800" kern="100">
                          <a:latin typeface="微软雅黑" pitchFamily="34" charset="-122"/>
                          <a:ea typeface="微软雅黑" pitchFamily="34" charset="-122"/>
                          <a:cs typeface="Times New Roman"/>
                        </a:rPr>
                        <a:t>－</a:t>
                      </a:r>
                      <a:r>
                        <a:rPr lang="en-US" sz="1800" kern="100">
                          <a:latin typeface="微软雅黑" pitchFamily="34" charset="-122"/>
                          <a:ea typeface="微软雅黑" pitchFamily="34" charset="-122"/>
                          <a:cs typeface="Courier New"/>
                        </a:rPr>
                        <a:t>x)H</a:t>
                      </a:r>
                      <a:r>
                        <a:rPr lang="en-US" sz="1800" kern="100" baseline="-25000">
                          <a:latin typeface="微软雅黑" pitchFamily="34" charset="-122"/>
                          <a:ea typeface="微软雅黑" pitchFamily="34" charset="-122"/>
                          <a:cs typeface="Courier New"/>
                        </a:rPr>
                        <a:t>2</a:t>
                      </a:r>
                      <a:r>
                        <a:rPr lang="en-US" sz="1800" kern="100">
                          <a:latin typeface="微软雅黑" pitchFamily="34" charset="-122"/>
                          <a:ea typeface="微软雅黑" pitchFamily="34" charset="-122"/>
                          <a:cs typeface="Courier New"/>
                        </a:rPr>
                        <a:t>O</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337782">
                <a:tc>
                  <a:txBody>
                    <a:bodyPr/>
                    <a:lstStyle/>
                    <a:p>
                      <a:pPr algn="ctr">
                        <a:lnSpc>
                          <a:spcPct val="120000"/>
                        </a:lnSpc>
                        <a:spcAft>
                          <a:spcPts val="0"/>
                        </a:spcAft>
                      </a:pPr>
                      <a:r>
                        <a:rPr lang="zh-CN" sz="1800" kern="100">
                          <a:latin typeface="微软雅黑" pitchFamily="34" charset="-122"/>
                          <a:ea typeface="微软雅黑" pitchFamily="34" charset="-122"/>
                          <a:cs typeface="Times New Roman"/>
                        </a:rPr>
                        <a:t>普遍性</a:t>
                      </a:r>
                      <a:endParaRPr lang="zh-CN" sz="1800" kern="10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20000"/>
                        </a:lnSpc>
                        <a:spcAft>
                          <a:spcPts val="0"/>
                        </a:spcAft>
                      </a:pPr>
                      <a:r>
                        <a:rPr lang="en-US" sz="1800" kern="100" dirty="0" smtClean="0">
                          <a:latin typeface="微软雅黑" pitchFamily="34" charset="-122"/>
                          <a:ea typeface="微软雅黑" pitchFamily="34" charset="-122"/>
                          <a:cs typeface="Courier New"/>
                        </a:rPr>
                        <a:t>___________</a:t>
                      </a:r>
                      <a:r>
                        <a:rPr lang="zh-CN" sz="1800" kern="100" dirty="0">
                          <a:latin typeface="微软雅黑" pitchFamily="34" charset="-122"/>
                          <a:ea typeface="微软雅黑" pitchFamily="34" charset="-122"/>
                          <a:cs typeface="Times New Roman"/>
                        </a:rPr>
                        <a:t>更普遍</a:t>
                      </a:r>
                      <a:endParaRPr lang="zh-CN" sz="1800" kern="100" dirty="0">
                        <a:latin typeface="微软雅黑" pitchFamily="34" charset="-122"/>
                        <a:ea typeface="微软雅黑" pitchFamily="34" charset="-122"/>
                        <a:cs typeface="Courier New"/>
                      </a:endParaRPr>
                    </a:p>
                  </a:txBody>
                  <a:tcPr marL="35186" marR="351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
        <p:nvSpPr>
          <p:cNvPr id="15" name="矩形 14"/>
          <p:cNvSpPr/>
          <p:nvPr/>
        </p:nvSpPr>
        <p:spPr>
          <a:xfrm>
            <a:off x="4080140" y="2512700"/>
            <a:ext cx="659155"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酸性</a:t>
            </a:r>
            <a:endParaRPr lang="zh-CN" altLang="en-US" sz="1847" dirty="0">
              <a:solidFill>
                <a:schemeClr val="accent2"/>
              </a:solidFill>
              <a:latin typeface="微软雅黑" pitchFamily="34" charset="-122"/>
              <a:ea typeface="微软雅黑" pitchFamily="34" charset="-122"/>
            </a:endParaRPr>
          </a:p>
        </p:txBody>
      </p:sp>
      <p:sp>
        <p:nvSpPr>
          <p:cNvPr id="16" name="矩形 15"/>
          <p:cNvSpPr/>
          <p:nvPr/>
        </p:nvSpPr>
        <p:spPr>
          <a:xfrm>
            <a:off x="7168178" y="2510961"/>
            <a:ext cx="2319866"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酸性很弱或者呈中性</a:t>
            </a:r>
            <a:endParaRPr lang="zh-CN" altLang="en-US" sz="1847" dirty="0">
              <a:solidFill>
                <a:schemeClr val="accent2"/>
              </a:solidFill>
              <a:latin typeface="微软雅黑" pitchFamily="34" charset="-122"/>
              <a:ea typeface="微软雅黑" pitchFamily="34" charset="-122"/>
            </a:endParaRPr>
          </a:p>
        </p:txBody>
      </p:sp>
      <p:sp>
        <p:nvSpPr>
          <p:cNvPr id="17" name="矩形 16"/>
          <p:cNvSpPr/>
          <p:nvPr/>
        </p:nvSpPr>
        <p:spPr>
          <a:xfrm>
            <a:off x="5656176" y="2840829"/>
            <a:ext cx="2154757"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Fe</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===Fe</a:t>
            </a:r>
            <a:r>
              <a:rPr lang="en-US" sz="1847" baseline="30000" dirty="0">
                <a:solidFill>
                  <a:schemeClr val="accent2"/>
                </a:solidFill>
                <a:latin typeface="微软雅黑" pitchFamily="34" charset="-122"/>
                <a:ea typeface="微软雅黑" pitchFamily="34" charset="-122"/>
              </a:rPr>
              <a:t>2</a:t>
            </a:r>
            <a:r>
              <a:rPr lang="zh-CN" altLang="en-US" sz="1847" baseline="30000" dirty="0">
                <a:solidFill>
                  <a:schemeClr val="accent2"/>
                </a:solidFill>
                <a:latin typeface="微软雅黑" pitchFamily="34" charset="-122"/>
                <a:ea typeface="微软雅黑" pitchFamily="34" charset="-122"/>
              </a:rPr>
              <a:t>＋</a:t>
            </a:r>
            <a:endParaRPr lang="zh-CN" altLang="en-US" sz="1847" dirty="0">
              <a:solidFill>
                <a:schemeClr val="accent2"/>
              </a:solidFill>
              <a:latin typeface="微软雅黑" pitchFamily="34" charset="-122"/>
              <a:ea typeface="微软雅黑" pitchFamily="34" charset="-122"/>
            </a:endParaRPr>
          </a:p>
        </p:txBody>
      </p:sp>
      <p:sp>
        <p:nvSpPr>
          <p:cNvPr id="18" name="矩形 17"/>
          <p:cNvSpPr/>
          <p:nvPr/>
        </p:nvSpPr>
        <p:spPr>
          <a:xfrm>
            <a:off x="3310448" y="3172436"/>
            <a:ext cx="2258952"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2H</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===H</a:t>
            </a:r>
            <a:r>
              <a:rPr lang="en-US" sz="1847" baseline="-25000" dirty="0">
                <a:solidFill>
                  <a:schemeClr val="accent2"/>
                </a:solidFill>
                <a:latin typeface="微软雅黑" pitchFamily="34" charset="-122"/>
                <a:ea typeface="微软雅黑" pitchFamily="34" charset="-122"/>
              </a:rPr>
              <a:t>2</a:t>
            </a:r>
            <a:r>
              <a:rPr lang="zh-CN" altLang="en-US" sz="1847" dirty="0">
                <a:solidFill>
                  <a:schemeClr val="accent2"/>
                </a:solidFill>
                <a:latin typeface="微软雅黑" pitchFamily="34" charset="-122"/>
                <a:ea typeface="微软雅黑" pitchFamily="34" charset="-122"/>
              </a:rPr>
              <a:t>↑</a:t>
            </a:r>
            <a:endParaRPr lang="zh-CN" altLang="en-US" sz="1847" dirty="0">
              <a:solidFill>
                <a:schemeClr val="accent2"/>
              </a:solidFill>
              <a:latin typeface="微软雅黑" pitchFamily="34" charset="-122"/>
              <a:ea typeface="微软雅黑" pitchFamily="34" charset="-122"/>
            </a:endParaRPr>
          </a:p>
        </p:txBody>
      </p:sp>
      <p:sp>
        <p:nvSpPr>
          <p:cNvPr id="19" name="矩形 18"/>
          <p:cNvSpPr/>
          <p:nvPr/>
        </p:nvSpPr>
        <p:spPr>
          <a:xfrm>
            <a:off x="7158908" y="3172436"/>
            <a:ext cx="3187091"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2H</a:t>
            </a:r>
            <a:r>
              <a:rPr lang="en-US" sz="1847" baseline="-25000" dirty="0">
                <a:solidFill>
                  <a:schemeClr val="accent2"/>
                </a:solidFill>
                <a:latin typeface="微软雅黑" pitchFamily="34" charset="-122"/>
                <a:ea typeface="微软雅黑" pitchFamily="34" charset="-122"/>
              </a:rPr>
              <a:t>2</a:t>
            </a:r>
            <a:r>
              <a:rPr lang="en-US" sz="1847" dirty="0">
                <a:solidFill>
                  <a:schemeClr val="accent2"/>
                </a:solidFill>
                <a:latin typeface="微软雅黑" pitchFamily="34" charset="-122"/>
                <a:ea typeface="微软雅黑" pitchFamily="34" charset="-122"/>
              </a:rPr>
              <a:t>O</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O</a:t>
            </a:r>
            <a:r>
              <a:rPr lang="en-US" sz="1847" baseline="-25000" dirty="0">
                <a:solidFill>
                  <a:schemeClr val="accent2"/>
                </a:solidFill>
                <a:latin typeface="微软雅黑" pitchFamily="34" charset="-122"/>
                <a:ea typeface="微软雅黑" pitchFamily="34" charset="-122"/>
              </a:rPr>
              <a:t>2</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4e</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===4OH</a:t>
            </a:r>
            <a:r>
              <a:rPr lang="zh-CN" altLang="en-US" sz="1847" baseline="30000" dirty="0">
                <a:solidFill>
                  <a:schemeClr val="accent2"/>
                </a:solidFill>
                <a:latin typeface="微软雅黑" pitchFamily="34" charset="-122"/>
                <a:ea typeface="微软雅黑" pitchFamily="34" charset="-122"/>
              </a:rPr>
              <a:t>－</a:t>
            </a:r>
            <a:endParaRPr lang="zh-CN" altLang="en-US" sz="1847" dirty="0">
              <a:solidFill>
                <a:schemeClr val="accent2"/>
              </a:solidFill>
              <a:latin typeface="微软雅黑" pitchFamily="34" charset="-122"/>
              <a:ea typeface="微软雅黑" pitchFamily="34" charset="-122"/>
            </a:endParaRPr>
          </a:p>
        </p:txBody>
      </p:sp>
      <p:sp>
        <p:nvSpPr>
          <p:cNvPr id="21" name="矩形 20"/>
          <p:cNvSpPr/>
          <p:nvPr/>
        </p:nvSpPr>
        <p:spPr>
          <a:xfrm>
            <a:off x="2870623" y="3538956"/>
            <a:ext cx="2834430"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Fe</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2H</a:t>
            </a:r>
            <a:r>
              <a:rPr lang="zh-CN" altLang="en-US" sz="1847" baseline="30000"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===Fe</a:t>
            </a:r>
            <a:r>
              <a:rPr lang="en-US" sz="1847" baseline="30000" dirty="0">
                <a:solidFill>
                  <a:schemeClr val="accent2"/>
                </a:solidFill>
                <a:latin typeface="微软雅黑" pitchFamily="34" charset="-122"/>
                <a:ea typeface="微软雅黑" pitchFamily="34" charset="-122"/>
              </a:rPr>
              <a:t>2</a:t>
            </a:r>
            <a:r>
              <a:rPr lang="zh-CN" altLang="en-US" sz="1847" baseline="30000" dirty="0">
                <a:solidFill>
                  <a:schemeClr val="accent2"/>
                </a:solidFill>
                <a:latin typeface="微软雅黑" pitchFamily="34" charset="-122"/>
                <a:ea typeface="微软雅黑" pitchFamily="34" charset="-122"/>
              </a:rPr>
              <a:t>＋</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H</a:t>
            </a:r>
            <a:r>
              <a:rPr lang="en-US" sz="1847" baseline="-25000" dirty="0">
                <a:solidFill>
                  <a:schemeClr val="accent2"/>
                </a:solidFill>
                <a:latin typeface="微软雅黑" pitchFamily="34" charset="-122"/>
                <a:ea typeface="微软雅黑" pitchFamily="34" charset="-122"/>
              </a:rPr>
              <a:t>2</a:t>
            </a:r>
            <a:r>
              <a:rPr lang="zh-CN" altLang="en-US" sz="1847" dirty="0">
                <a:solidFill>
                  <a:schemeClr val="accent2"/>
                </a:solidFill>
                <a:latin typeface="微软雅黑" pitchFamily="34" charset="-122"/>
                <a:ea typeface="微软雅黑" pitchFamily="34" charset="-122"/>
              </a:rPr>
              <a:t>↑</a:t>
            </a:r>
            <a:endParaRPr lang="zh-CN" altLang="en-US" sz="1847" dirty="0">
              <a:solidFill>
                <a:schemeClr val="accent2"/>
              </a:solidFill>
              <a:latin typeface="微软雅黑" pitchFamily="34" charset="-122"/>
              <a:ea typeface="微软雅黑" pitchFamily="34" charset="-122"/>
            </a:endParaRPr>
          </a:p>
        </p:txBody>
      </p:sp>
      <p:sp>
        <p:nvSpPr>
          <p:cNvPr id="23" name="矩形 22"/>
          <p:cNvSpPr/>
          <p:nvPr/>
        </p:nvSpPr>
        <p:spPr>
          <a:xfrm>
            <a:off x="7012300" y="3502304"/>
            <a:ext cx="3504486" cy="376578"/>
          </a:xfrm>
          <a:prstGeom prst="rect">
            <a:avLst/>
          </a:prstGeom>
        </p:spPr>
        <p:txBody>
          <a:bodyPr wrap="none">
            <a:spAutoFit/>
          </a:bodyPr>
          <a:lstStyle/>
          <a:p>
            <a:r>
              <a:rPr lang="en-US" sz="1847" dirty="0">
                <a:solidFill>
                  <a:schemeClr val="accent2"/>
                </a:solidFill>
                <a:latin typeface="微软雅黑" pitchFamily="34" charset="-122"/>
                <a:ea typeface="微软雅黑" pitchFamily="34" charset="-122"/>
              </a:rPr>
              <a:t>2Fe</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O</a:t>
            </a:r>
            <a:r>
              <a:rPr lang="en-US" sz="1847" baseline="-25000" dirty="0">
                <a:solidFill>
                  <a:schemeClr val="accent2"/>
                </a:solidFill>
                <a:latin typeface="微软雅黑" pitchFamily="34" charset="-122"/>
                <a:ea typeface="微软雅黑" pitchFamily="34" charset="-122"/>
              </a:rPr>
              <a:t>2</a:t>
            </a:r>
            <a:r>
              <a:rPr lang="zh-CN" altLang="en-US" sz="1847" dirty="0">
                <a:solidFill>
                  <a:schemeClr val="accent2"/>
                </a:solidFill>
                <a:latin typeface="微软雅黑" pitchFamily="34" charset="-122"/>
                <a:ea typeface="微软雅黑" pitchFamily="34" charset="-122"/>
              </a:rPr>
              <a:t>＋</a:t>
            </a:r>
            <a:r>
              <a:rPr lang="en-US" sz="1847" dirty="0">
                <a:solidFill>
                  <a:schemeClr val="accent2"/>
                </a:solidFill>
                <a:latin typeface="微软雅黑" pitchFamily="34" charset="-122"/>
                <a:ea typeface="微软雅黑" pitchFamily="34" charset="-122"/>
              </a:rPr>
              <a:t>2H</a:t>
            </a:r>
            <a:r>
              <a:rPr lang="en-US" sz="1847" baseline="-25000" dirty="0">
                <a:solidFill>
                  <a:schemeClr val="accent2"/>
                </a:solidFill>
                <a:latin typeface="微软雅黑" pitchFamily="34" charset="-122"/>
                <a:ea typeface="微软雅黑" pitchFamily="34" charset="-122"/>
              </a:rPr>
              <a:t>2</a:t>
            </a:r>
            <a:r>
              <a:rPr lang="en-US" sz="1847" dirty="0">
                <a:solidFill>
                  <a:schemeClr val="accent2"/>
                </a:solidFill>
                <a:latin typeface="微软雅黑" pitchFamily="34" charset="-122"/>
                <a:ea typeface="微软雅黑" pitchFamily="34" charset="-122"/>
              </a:rPr>
              <a:t>O===2Fe(OH)</a:t>
            </a:r>
            <a:r>
              <a:rPr lang="en-US" sz="1847" baseline="-25000" dirty="0">
                <a:solidFill>
                  <a:schemeClr val="accent2"/>
                </a:solidFill>
                <a:latin typeface="微软雅黑" pitchFamily="34" charset="-122"/>
                <a:ea typeface="微软雅黑" pitchFamily="34" charset="-122"/>
              </a:rPr>
              <a:t>2</a:t>
            </a:r>
            <a:endParaRPr lang="zh-CN" altLang="en-US" sz="1847" dirty="0">
              <a:solidFill>
                <a:schemeClr val="accent2"/>
              </a:solidFill>
              <a:latin typeface="微软雅黑" pitchFamily="34" charset="-122"/>
              <a:ea typeface="微软雅黑" pitchFamily="34" charset="-122"/>
            </a:endParaRPr>
          </a:p>
        </p:txBody>
      </p:sp>
      <p:sp>
        <p:nvSpPr>
          <p:cNvPr id="25" name="矩形 24"/>
          <p:cNvSpPr/>
          <p:nvPr/>
        </p:nvSpPr>
        <p:spPr>
          <a:xfrm>
            <a:off x="5860152" y="4528560"/>
            <a:ext cx="1133644" cy="376578"/>
          </a:xfrm>
          <a:prstGeom prst="rect">
            <a:avLst/>
          </a:prstGeom>
        </p:spPr>
        <p:txBody>
          <a:bodyPr wrap="none">
            <a:spAutoFit/>
          </a:bodyPr>
          <a:lstStyle/>
          <a:p>
            <a:r>
              <a:rPr lang="zh-CN" altLang="en-US" sz="1847" dirty="0">
                <a:solidFill>
                  <a:schemeClr val="accent2"/>
                </a:solidFill>
                <a:latin typeface="微软雅黑" pitchFamily="34" charset="-122"/>
                <a:ea typeface="微软雅黑" pitchFamily="34" charset="-122"/>
              </a:rPr>
              <a:t>吸氧腐蚀</a:t>
            </a:r>
            <a:endParaRPr lang="zh-CN" altLang="en-US" sz="1847" dirty="0">
              <a:solidFill>
                <a:schemeClr val="accent2"/>
              </a:solidFill>
              <a:latin typeface="微软雅黑" pitchFamily="34" charset="-122"/>
              <a:ea typeface="微软雅黑" pitchFamily="34" charset="-122"/>
            </a:endParaRPr>
          </a:p>
        </p:txBody>
      </p:sp>
    </p:spTree>
    <p:extLst>
      <p:ext uri="{BB962C8B-B14F-4D97-AF65-F5344CB8AC3E}">
        <p14:creationId xmlns:p14="http://schemas.microsoft.com/office/powerpoint/2010/main" val="35566661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88483"/>
                                        </p:tgtEl>
                                        <p:attrNameLst>
                                          <p:attrName>style.visibility</p:attrName>
                                        </p:attrNameLst>
                                      </p:cBhvr>
                                      <p:to>
                                        <p:strVal val="visible"/>
                                      </p:to>
                                    </p:set>
                                    <p:animEffect transition="in" filter="blinds(horizontal)">
                                      <p:cBhvr>
                                        <p:cTn id="7" dur="500"/>
                                        <p:tgtEl>
                                          <p:spTgt spid="788483"/>
                                        </p:tgtEl>
                                      </p:cBhvr>
                                    </p:animEffect>
                                  </p:childTnLst>
                                </p:cTn>
                              </p:par>
                              <p:par>
                                <p:cTn id="8" presetID="3" presetClass="entr" presetSubtype="1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horizontal)">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ppt_x"/>
                                          </p:val>
                                        </p:tav>
                                        <p:tav tm="100000">
                                          <p:val>
                                            <p:strVal val="#ppt_x"/>
                                          </p:val>
                                        </p:tav>
                                      </p:tavLst>
                                    </p:anim>
                                    <p:anim calcmode="lin" valueType="num">
                                      <p:cBhvr additive="base">
                                        <p:cTn id="4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500" fill="hold"/>
                                        <p:tgtEl>
                                          <p:spTgt spid="25"/>
                                        </p:tgtEl>
                                        <p:attrNameLst>
                                          <p:attrName>ppt_x</p:attrName>
                                        </p:attrNameLst>
                                      </p:cBhvr>
                                      <p:tavLst>
                                        <p:tav tm="0">
                                          <p:val>
                                            <p:strVal val="#ppt_x"/>
                                          </p:val>
                                        </p:tav>
                                        <p:tav tm="100000">
                                          <p:val>
                                            <p:strVal val="#ppt_x"/>
                                          </p:val>
                                        </p:tav>
                                      </p:tavLst>
                                    </p:anim>
                                    <p:anim calcmode="lin" valueType="num">
                                      <p:cBhvr additive="base">
                                        <p:cTn id="5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483" grpId="0"/>
      <p:bldP spid="15" grpId="0"/>
      <p:bldP spid="16" grpId="0"/>
      <p:bldP spid="17" grpId="0"/>
      <p:bldP spid="18" grpId="0"/>
      <p:bldP spid="19" grpId="0"/>
      <p:bldP spid="21" grpId="0"/>
      <p:bldP spid="23" grpId="0"/>
      <p:bldP spid="2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9234"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dirty="0">
                    <a:solidFill>
                      <a:srgbClr val="8D80BB"/>
                    </a:solidFill>
                    <a:latin typeface="微软雅黑" pitchFamily="34" charset="-122"/>
                    <a:ea typeface="微软雅黑" pitchFamily="34" charset="-122"/>
                  </a:rPr>
                  <a:t>考点互动探究</a:t>
                </a: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 name="Rectangle 3"/>
          <p:cNvSpPr>
            <a:spLocks noChangeArrowheads="1"/>
          </p:cNvSpPr>
          <p:nvPr/>
        </p:nvSpPr>
        <p:spPr bwMode="auto">
          <a:xfrm>
            <a:off x="1001371" y="1507188"/>
            <a:ext cx="10115953" cy="3836871"/>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pPr>
              <a:lnSpc>
                <a:spcPct val="120000"/>
              </a:lnSpc>
            </a:pPr>
            <a:r>
              <a:rPr lang="en-US" sz="2052" b="1" dirty="0">
                <a:latin typeface="微软雅黑" pitchFamily="34" charset="-122"/>
                <a:ea typeface="微软雅黑" pitchFamily="34" charset="-122"/>
              </a:rPr>
              <a:t>3.</a:t>
            </a:r>
            <a:r>
              <a:rPr lang="zh-CN" altLang="en-US" sz="2052" b="1" dirty="0">
                <a:latin typeface="微软雅黑" pitchFamily="34" charset="-122"/>
                <a:ea typeface="微软雅黑" pitchFamily="34" charset="-122"/>
              </a:rPr>
              <a:t>金属的防护</a:t>
            </a:r>
          </a:p>
          <a:p>
            <a:pPr>
              <a:lnSpc>
                <a:spcPct val="120000"/>
              </a:lnSpc>
            </a:pPr>
            <a:r>
              <a:rPr lang="en-US" sz="2052" dirty="0">
                <a:latin typeface="微软雅黑" pitchFamily="34" charset="-122"/>
                <a:ea typeface="微软雅黑" pitchFamily="34" charset="-122"/>
              </a:rPr>
              <a:t>(1)</a:t>
            </a:r>
            <a:r>
              <a:rPr lang="zh-CN" altLang="en-US" sz="2052" dirty="0">
                <a:latin typeface="微软雅黑" pitchFamily="34" charset="-122"/>
                <a:ea typeface="微软雅黑" pitchFamily="34" charset="-122"/>
              </a:rPr>
              <a:t>电化学防护</a:t>
            </a:r>
          </a:p>
          <a:p>
            <a:pPr>
              <a:lnSpc>
                <a:spcPct val="120000"/>
              </a:lnSpc>
            </a:pPr>
            <a:r>
              <a:rPr lang="zh-CN" altLang="en-US" sz="2052" dirty="0">
                <a:latin typeface="微软雅黑" pitchFamily="34" charset="-122"/>
                <a:ea typeface="微软雅黑" pitchFamily="34" charset="-122"/>
              </a:rPr>
              <a:t>①牺牲阳极的阴极保护法</a:t>
            </a:r>
            <a:r>
              <a:rPr lang="en-US" altLang="zh-CN" sz="2052" dirty="0">
                <a:latin typeface="微软雅黑" pitchFamily="34" charset="-122"/>
                <a:ea typeface="微软雅黑" pitchFamily="34" charset="-122"/>
              </a:rPr>
              <a:t>—</a:t>
            </a:r>
            <a:r>
              <a:rPr lang="en-US" sz="2052" dirty="0">
                <a:latin typeface="微软雅黑" pitchFamily="34" charset="-122"/>
                <a:ea typeface="微软雅黑" pitchFamily="34" charset="-122"/>
              </a:rPr>
              <a:t>__________</a:t>
            </a:r>
            <a:r>
              <a:rPr lang="zh-CN" altLang="en-US" sz="2052" dirty="0">
                <a:latin typeface="微软雅黑" pitchFamily="34" charset="-122"/>
                <a:ea typeface="微软雅黑" pitchFamily="34" charset="-122"/>
              </a:rPr>
              <a:t>原理</a:t>
            </a:r>
          </a:p>
          <a:p>
            <a:pPr>
              <a:lnSpc>
                <a:spcPct val="120000"/>
              </a:lnSpc>
            </a:pPr>
            <a:r>
              <a:rPr lang="en-US" sz="2052" dirty="0">
                <a:latin typeface="微软雅黑" pitchFamily="34" charset="-122"/>
                <a:ea typeface="微软雅黑" pitchFamily="34" charset="-122"/>
              </a:rPr>
              <a:t>a. __________</a:t>
            </a:r>
            <a:r>
              <a:rPr lang="zh-CN" altLang="en-US" sz="2052" dirty="0">
                <a:latin typeface="微软雅黑" pitchFamily="34" charset="-122"/>
                <a:ea typeface="微软雅黑" pitchFamily="34" charset="-122"/>
              </a:rPr>
              <a:t>：比被保护金属活泼的金属；</a:t>
            </a:r>
          </a:p>
          <a:p>
            <a:pPr>
              <a:lnSpc>
                <a:spcPct val="120000"/>
              </a:lnSpc>
            </a:pPr>
            <a:r>
              <a:rPr lang="en-US" sz="2052" dirty="0">
                <a:latin typeface="微软雅黑" pitchFamily="34" charset="-122"/>
                <a:ea typeface="微软雅黑" pitchFamily="34" charset="-122"/>
              </a:rPr>
              <a:t>b</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__________</a:t>
            </a:r>
            <a:r>
              <a:rPr lang="zh-CN" altLang="en-US" sz="2052" dirty="0">
                <a:latin typeface="微软雅黑" pitchFamily="34" charset="-122"/>
                <a:ea typeface="微软雅黑" pitchFamily="34" charset="-122"/>
              </a:rPr>
              <a:t>：被保护的金属设备。</a:t>
            </a:r>
          </a:p>
          <a:p>
            <a:pPr>
              <a:lnSpc>
                <a:spcPct val="120000"/>
              </a:lnSpc>
            </a:pPr>
            <a:r>
              <a:rPr lang="zh-CN" altLang="en-US" sz="2052" dirty="0">
                <a:latin typeface="微软雅黑" pitchFamily="34" charset="-122"/>
                <a:ea typeface="微软雅黑" pitchFamily="34" charset="-122"/>
              </a:rPr>
              <a:t>②外加电流的阴极保护法</a:t>
            </a:r>
            <a:r>
              <a:rPr lang="en-US" sz="2052" dirty="0">
                <a:latin typeface="微软雅黑" pitchFamily="34" charset="-122"/>
                <a:ea typeface="微软雅黑" pitchFamily="34" charset="-122"/>
              </a:rPr>
              <a:t>—__________</a:t>
            </a:r>
            <a:r>
              <a:rPr lang="zh-CN" altLang="en-US" sz="2052" dirty="0">
                <a:latin typeface="微软雅黑" pitchFamily="34" charset="-122"/>
                <a:ea typeface="微软雅黑" pitchFamily="34" charset="-122"/>
              </a:rPr>
              <a:t>原理</a:t>
            </a:r>
          </a:p>
          <a:p>
            <a:pPr>
              <a:lnSpc>
                <a:spcPct val="120000"/>
              </a:lnSpc>
            </a:pPr>
            <a:r>
              <a:rPr lang="en-US" sz="2052" dirty="0">
                <a:latin typeface="微软雅黑" pitchFamily="34" charset="-122"/>
                <a:ea typeface="微软雅黑" pitchFamily="34" charset="-122"/>
              </a:rPr>
              <a:t>a</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__________</a:t>
            </a:r>
            <a:r>
              <a:rPr lang="zh-CN" altLang="en-US" sz="2052" dirty="0">
                <a:latin typeface="微软雅黑" pitchFamily="34" charset="-122"/>
                <a:ea typeface="微软雅黑" pitchFamily="34" charset="-122"/>
              </a:rPr>
              <a:t>：被保护的金属设备；</a:t>
            </a:r>
          </a:p>
          <a:p>
            <a:pPr>
              <a:lnSpc>
                <a:spcPct val="120000"/>
              </a:lnSpc>
            </a:pPr>
            <a:r>
              <a:rPr lang="en-US" sz="2052" dirty="0">
                <a:latin typeface="微软雅黑" pitchFamily="34" charset="-122"/>
                <a:ea typeface="微软雅黑" pitchFamily="34" charset="-122"/>
              </a:rPr>
              <a:t>b. __________</a:t>
            </a:r>
            <a:r>
              <a:rPr lang="zh-CN" altLang="en-US" sz="2052" dirty="0">
                <a:latin typeface="微软雅黑" pitchFamily="34" charset="-122"/>
                <a:ea typeface="微软雅黑" pitchFamily="34" charset="-122"/>
              </a:rPr>
              <a:t>：惰性电极。</a:t>
            </a:r>
          </a:p>
          <a:p>
            <a:pPr>
              <a:lnSpc>
                <a:spcPct val="120000"/>
              </a:lnSpc>
            </a:pPr>
            <a:r>
              <a:rPr lang="en-US" sz="2052" dirty="0">
                <a:latin typeface="微软雅黑" pitchFamily="34" charset="-122"/>
                <a:ea typeface="微软雅黑" pitchFamily="34" charset="-122"/>
              </a:rPr>
              <a:t>(2)</a:t>
            </a:r>
            <a:r>
              <a:rPr lang="zh-CN" altLang="en-US" sz="2052" dirty="0">
                <a:latin typeface="微软雅黑" pitchFamily="34" charset="-122"/>
                <a:ea typeface="微软雅黑" pitchFamily="34" charset="-122"/>
              </a:rPr>
              <a:t>改变金属的内部结构，如制成合金、不锈钢等。</a:t>
            </a:r>
          </a:p>
          <a:p>
            <a:pPr>
              <a:lnSpc>
                <a:spcPct val="120000"/>
              </a:lnSpc>
            </a:pPr>
            <a:r>
              <a:rPr lang="en-US" sz="2052" dirty="0">
                <a:latin typeface="微软雅黑" pitchFamily="34" charset="-122"/>
                <a:ea typeface="微软雅黑" pitchFamily="34" charset="-122"/>
              </a:rPr>
              <a:t>(3)</a:t>
            </a:r>
            <a:r>
              <a:rPr lang="zh-CN" altLang="en-US" sz="2052" dirty="0">
                <a:latin typeface="微软雅黑" pitchFamily="34" charset="-122"/>
                <a:ea typeface="微软雅黑" pitchFamily="34" charset="-122"/>
              </a:rPr>
              <a:t>加防护层，如在金属表面喷油漆、涂油脂、电镀、喷镀或表面钝化等方法。</a:t>
            </a:r>
            <a:endParaRPr lang="zh-CN" altLang="en-US" sz="2052" dirty="0">
              <a:latin typeface="微软雅黑" pitchFamily="34" charset="-122"/>
              <a:ea typeface="微软雅黑" pitchFamily="34" charset="-122"/>
            </a:endParaRPr>
          </a:p>
        </p:txBody>
      </p:sp>
      <p:sp>
        <p:nvSpPr>
          <p:cNvPr id="9" name="矩形 8"/>
          <p:cNvSpPr/>
          <p:nvPr/>
        </p:nvSpPr>
        <p:spPr>
          <a:xfrm>
            <a:off x="4410008" y="2259468"/>
            <a:ext cx="973343"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原电池</a:t>
            </a:r>
            <a:endParaRPr lang="zh-CN" altLang="en-US" sz="2052" dirty="0">
              <a:solidFill>
                <a:schemeClr val="accent2"/>
              </a:solidFill>
              <a:latin typeface="微软雅黑" pitchFamily="34" charset="-122"/>
              <a:ea typeface="微软雅黑" pitchFamily="34" charset="-122"/>
            </a:endParaRPr>
          </a:p>
        </p:txBody>
      </p:sp>
      <p:sp>
        <p:nvSpPr>
          <p:cNvPr id="10" name="矩形 9"/>
          <p:cNvSpPr/>
          <p:nvPr/>
        </p:nvSpPr>
        <p:spPr>
          <a:xfrm>
            <a:off x="1587804" y="2586004"/>
            <a:ext cx="710451"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负极</a:t>
            </a:r>
            <a:endParaRPr lang="zh-CN" altLang="en-US" sz="2052" dirty="0">
              <a:solidFill>
                <a:schemeClr val="accent2"/>
              </a:solidFill>
              <a:latin typeface="微软雅黑" pitchFamily="34" charset="-122"/>
              <a:ea typeface="微软雅黑" pitchFamily="34" charset="-122"/>
            </a:endParaRPr>
          </a:p>
        </p:txBody>
      </p:sp>
      <p:sp>
        <p:nvSpPr>
          <p:cNvPr id="11" name="矩形 10"/>
          <p:cNvSpPr/>
          <p:nvPr/>
        </p:nvSpPr>
        <p:spPr>
          <a:xfrm>
            <a:off x="1587804" y="3025828"/>
            <a:ext cx="710451"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正极</a:t>
            </a:r>
            <a:endParaRPr lang="zh-CN" altLang="en-US" sz="2052" dirty="0">
              <a:solidFill>
                <a:schemeClr val="accent2"/>
              </a:solidFill>
              <a:latin typeface="微软雅黑" pitchFamily="34" charset="-122"/>
              <a:ea typeface="微软雅黑" pitchFamily="34" charset="-122"/>
            </a:endParaRPr>
          </a:p>
        </p:txBody>
      </p:sp>
      <p:sp>
        <p:nvSpPr>
          <p:cNvPr id="12" name="矩形 11"/>
          <p:cNvSpPr/>
          <p:nvPr/>
        </p:nvSpPr>
        <p:spPr>
          <a:xfrm>
            <a:off x="4519964" y="3392348"/>
            <a:ext cx="710451"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电解</a:t>
            </a:r>
            <a:endParaRPr lang="zh-CN" altLang="en-US" sz="2052" dirty="0">
              <a:solidFill>
                <a:schemeClr val="accent2"/>
              </a:solidFill>
              <a:latin typeface="微软雅黑" pitchFamily="34" charset="-122"/>
              <a:ea typeface="微软雅黑" pitchFamily="34" charset="-122"/>
            </a:endParaRPr>
          </a:p>
        </p:txBody>
      </p:sp>
      <p:sp>
        <p:nvSpPr>
          <p:cNvPr id="13" name="矩形 12"/>
          <p:cNvSpPr/>
          <p:nvPr/>
        </p:nvSpPr>
        <p:spPr>
          <a:xfrm>
            <a:off x="1661108" y="3758868"/>
            <a:ext cx="710451"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阴极</a:t>
            </a:r>
            <a:endParaRPr lang="zh-CN" altLang="en-US" sz="2052" dirty="0">
              <a:solidFill>
                <a:schemeClr val="accent2"/>
              </a:solidFill>
              <a:latin typeface="微软雅黑" pitchFamily="34" charset="-122"/>
              <a:ea typeface="微软雅黑" pitchFamily="34" charset="-122"/>
            </a:endParaRPr>
          </a:p>
        </p:txBody>
      </p:sp>
      <p:sp>
        <p:nvSpPr>
          <p:cNvPr id="14" name="矩形 13"/>
          <p:cNvSpPr/>
          <p:nvPr/>
        </p:nvSpPr>
        <p:spPr>
          <a:xfrm>
            <a:off x="1661108" y="4125388"/>
            <a:ext cx="710451" cy="408125"/>
          </a:xfrm>
          <a:prstGeom prst="rect">
            <a:avLst/>
          </a:prstGeom>
        </p:spPr>
        <p:txBody>
          <a:bodyPr wrap="none">
            <a:spAutoFit/>
          </a:bodyPr>
          <a:lstStyle/>
          <a:p>
            <a:r>
              <a:rPr lang="zh-CN" altLang="en-US" sz="2052" dirty="0">
                <a:solidFill>
                  <a:schemeClr val="accent2"/>
                </a:solidFill>
                <a:latin typeface="微软雅黑" pitchFamily="34" charset="-122"/>
                <a:ea typeface="微软雅黑" pitchFamily="34" charset="-122"/>
              </a:rPr>
              <a:t>阳极</a:t>
            </a:r>
            <a:endParaRPr lang="zh-CN" altLang="en-US" sz="2052" dirty="0">
              <a:solidFill>
                <a:schemeClr val="accent2"/>
              </a:solidFill>
              <a:latin typeface="微软雅黑" pitchFamily="34" charset="-122"/>
              <a:ea typeface="微软雅黑" pitchFamily="34" charset="-122"/>
            </a:endParaRPr>
          </a:p>
        </p:txBody>
      </p:sp>
    </p:spTree>
    <p:extLst>
      <p:ext uri="{BB962C8B-B14F-4D97-AF65-F5344CB8AC3E}">
        <p14:creationId xmlns:p14="http://schemas.microsoft.com/office/powerpoint/2010/main" val="128149540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sp>
        <p:nvSpPr>
          <p:cNvPr id="279557" name="Rectangle 5"/>
          <p:cNvSpPr>
            <a:spLocks noChangeArrowheads="1"/>
          </p:cNvSpPr>
          <p:nvPr/>
        </p:nvSpPr>
        <p:spPr bwMode="auto">
          <a:xfrm>
            <a:off x="924550" y="608871"/>
            <a:ext cx="6817273" cy="4594771"/>
          </a:xfrm>
          <a:prstGeom prst="rect">
            <a:avLst/>
          </a:prstGeom>
          <a:noFill/>
          <a:ln w="9525">
            <a:noFill/>
            <a:miter lim="800000"/>
            <a:headEnd/>
            <a:tailEnd/>
          </a:ln>
          <a:effectLst/>
        </p:spPr>
        <p:txBody>
          <a:bodyPr vert="horz" wrap="square" lIns="46914" tIns="23457" rIns="46914" bIns="23457" numCol="1" anchor="ctr" anchorCtr="0" compatLnSpc="1">
            <a:prstTxWarp prst="textNoShape">
              <a:avLst/>
            </a:prstTxWarp>
            <a:spAutoFit/>
          </a:bodyPr>
          <a:lstStyle/>
          <a:p>
            <a:pPr>
              <a:lnSpc>
                <a:spcPct val="120000"/>
              </a:lnSpc>
            </a:pPr>
            <a:r>
              <a:rPr lang="zh-CN" altLang="en-US" sz="2052" smtClean="0">
                <a:solidFill>
                  <a:srgbClr val="8D80BB"/>
                </a:solidFill>
                <a:latin typeface="微软雅黑" pitchFamily="34" charset="-122"/>
                <a:ea typeface="微软雅黑" pitchFamily="34" charset="-122"/>
              </a:rPr>
              <a:t>例</a:t>
            </a:r>
            <a:r>
              <a:rPr lang="en-US" altLang="zh-CN" sz="2052" smtClean="0">
                <a:solidFill>
                  <a:srgbClr val="8D80BB"/>
                </a:solidFill>
                <a:latin typeface="微软雅黑" pitchFamily="34" charset="-122"/>
                <a:ea typeface="微软雅黑" pitchFamily="34" charset="-122"/>
              </a:rPr>
              <a:t>1</a:t>
            </a:r>
            <a:r>
              <a:rPr lang="zh-CN" altLang="en-US" sz="2052" smtClean="0">
                <a:solidFill>
                  <a:srgbClr val="8D80BB"/>
                </a:solidFill>
                <a:latin typeface="微软雅黑" pitchFamily="34" charset="-122"/>
                <a:ea typeface="微软雅黑" pitchFamily="34" charset="-122"/>
              </a:rPr>
              <a:t>．</a:t>
            </a:r>
            <a:r>
              <a:rPr lang="en-US" sz="2052" dirty="0">
                <a:latin typeface="微软雅黑" pitchFamily="34" charset="-122"/>
                <a:ea typeface="微软雅黑" pitchFamily="34" charset="-122"/>
              </a:rPr>
              <a:t>[2016·</a:t>
            </a:r>
            <a:r>
              <a:rPr lang="zh-CN" altLang="en-US" sz="2052" dirty="0">
                <a:latin typeface="微软雅黑" pitchFamily="34" charset="-122"/>
                <a:ea typeface="微软雅黑" pitchFamily="34" charset="-122"/>
              </a:rPr>
              <a:t>龙岩高三期末</a:t>
            </a: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全世界每年</a:t>
            </a: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钢铁因锈蚀造成大量的损失。某城</a:t>
            </a: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市拟用如图</a:t>
            </a:r>
            <a:r>
              <a:rPr lang="en-US" sz="2052" dirty="0">
                <a:latin typeface="微软雅黑" pitchFamily="34" charset="-122"/>
                <a:ea typeface="微软雅黑" pitchFamily="34" charset="-122"/>
              </a:rPr>
              <a:t>6</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22</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15</a:t>
            </a:r>
            <a:r>
              <a:rPr lang="zh-CN" altLang="en-US" sz="2052" dirty="0">
                <a:latin typeface="微软雅黑" pitchFamily="34" charset="-122"/>
                <a:ea typeface="微软雅黑" pitchFamily="34" charset="-122"/>
              </a:rPr>
              <a:t>所示方法保</a:t>
            </a: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护埋在酸性土壤中的钢质管道，使</a:t>
            </a: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其免受腐蚀。关于此方法，下列说</a:t>
            </a: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法不正确的是</a:t>
            </a:r>
            <a:endParaRPr lang="en-US" altLang="zh-CN"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a:t>
            </a:r>
            <a:r>
              <a:rPr lang="zh-CN" altLang="en-US" sz="2052" dirty="0">
                <a:latin typeface="微软雅黑" pitchFamily="34" charset="-122"/>
                <a:ea typeface="微软雅黑" pitchFamily="34" charset="-122"/>
              </a:rPr>
              <a:t>　　</a:t>
            </a:r>
            <a:r>
              <a:rPr lang="en-US" sz="2052"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A</a:t>
            </a:r>
            <a:r>
              <a:rPr lang="zh-CN" altLang="en-US" sz="2052" dirty="0">
                <a:latin typeface="微软雅黑" pitchFamily="34" charset="-122"/>
                <a:ea typeface="微软雅黑" pitchFamily="34" charset="-122"/>
              </a:rPr>
              <a:t>．土壤中的钢铁易被腐蚀是因为</a:t>
            </a:r>
            <a:endParaRPr lang="en-US" altLang="zh-CN" sz="2052" dirty="0">
              <a:latin typeface="微软雅黑" pitchFamily="34" charset="-122"/>
              <a:ea typeface="微软雅黑" pitchFamily="34" charset="-122"/>
            </a:endParaRPr>
          </a:p>
          <a:p>
            <a:pPr>
              <a:lnSpc>
                <a:spcPct val="120000"/>
              </a:lnSpc>
            </a:pPr>
            <a:r>
              <a:rPr lang="zh-CN" altLang="en-US" sz="2052" dirty="0">
                <a:latin typeface="微软雅黑" pitchFamily="34" charset="-122"/>
                <a:ea typeface="微软雅黑" pitchFamily="34" charset="-122"/>
              </a:rPr>
              <a:t>在潮湿的土壤中形成了原电池</a:t>
            </a:r>
          </a:p>
          <a:p>
            <a:pPr>
              <a:lnSpc>
                <a:spcPct val="120000"/>
              </a:lnSpc>
            </a:pPr>
            <a:r>
              <a:rPr lang="en-US" sz="2052" dirty="0">
                <a:latin typeface="微软雅黑" pitchFamily="34" charset="-122"/>
                <a:ea typeface="微软雅黑" pitchFamily="34" charset="-122"/>
              </a:rPr>
              <a:t>B</a:t>
            </a:r>
            <a:r>
              <a:rPr lang="zh-CN" altLang="en-US" sz="2052" dirty="0">
                <a:latin typeface="微软雅黑" pitchFamily="34" charset="-122"/>
                <a:ea typeface="微软雅黑" pitchFamily="34" charset="-122"/>
              </a:rPr>
              <a:t>．金属棒</a:t>
            </a:r>
            <a:r>
              <a:rPr lang="en-US" sz="2052" dirty="0">
                <a:latin typeface="微软雅黑" pitchFamily="34" charset="-122"/>
                <a:ea typeface="微软雅黑" pitchFamily="34" charset="-122"/>
              </a:rPr>
              <a:t>M</a:t>
            </a:r>
            <a:r>
              <a:rPr lang="zh-CN" altLang="en-US" sz="2052" dirty="0">
                <a:latin typeface="微软雅黑" pitchFamily="34" charset="-122"/>
                <a:ea typeface="微软雅黑" pitchFamily="34" charset="-122"/>
              </a:rPr>
              <a:t>的材料应该是比镁活泼的金属</a:t>
            </a:r>
          </a:p>
          <a:p>
            <a:pPr>
              <a:lnSpc>
                <a:spcPct val="120000"/>
              </a:lnSpc>
            </a:pPr>
            <a:r>
              <a:rPr lang="en-US" sz="2052" dirty="0">
                <a:latin typeface="微软雅黑" pitchFamily="34" charset="-122"/>
                <a:ea typeface="微软雅黑" pitchFamily="34" charset="-122"/>
              </a:rPr>
              <a:t>C</a:t>
            </a:r>
            <a:r>
              <a:rPr lang="zh-CN" altLang="en-US" sz="2052" dirty="0">
                <a:latin typeface="微软雅黑" pitchFamily="34" charset="-122"/>
                <a:ea typeface="微软雅黑" pitchFamily="34" charset="-122"/>
              </a:rPr>
              <a:t>．金属棒</a:t>
            </a:r>
            <a:r>
              <a:rPr lang="en-US" sz="2052" dirty="0">
                <a:latin typeface="微软雅黑" pitchFamily="34" charset="-122"/>
                <a:ea typeface="微软雅黑" pitchFamily="34" charset="-122"/>
              </a:rPr>
              <a:t>M</a:t>
            </a:r>
            <a:r>
              <a:rPr lang="zh-CN" altLang="en-US" sz="2052" dirty="0">
                <a:latin typeface="微软雅黑" pitchFamily="34" charset="-122"/>
                <a:ea typeface="微软雅黑" pitchFamily="34" charset="-122"/>
              </a:rPr>
              <a:t>上发生反应</a:t>
            </a:r>
            <a:r>
              <a:rPr lang="en-US" sz="2052" dirty="0">
                <a:latin typeface="微软雅黑" pitchFamily="34" charset="-122"/>
                <a:ea typeface="微软雅黑" pitchFamily="34" charset="-122"/>
              </a:rPr>
              <a:t>M</a:t>
            </a:r>
            <a:r>
              <a:rPr lang="zh-CN" altLang="en-US" sz="2052" dirty="0">
                <a:latin typeface="微软雅黑" pitchFamily="34" charset="-122"/>
                <a:ea typeface="微软雅黑" pitchFamily="34" charset="-122"/>
              </a:rPr>
              <a:t>－</a:t>
            </a:r>
            <a:r>
              <a:rPr lang="en-US" sz="2052" dirty="0">
                <a:latin typeface="微软雅黑" pitchFamily="34" charset="-122"/>
                <a:ea typeface="微软雅黑" pitchFamily="34" charset="-122"/>
              </a:rPr>
              <a:t>ne</a:t>
            </a:r>
            <a:r>
              <a:rPr lang="zh-CN" altLang="en-US" sz="2052" baseline="30000" dirty="0">
                <a:latin typeface="微软雅黑" pitchFamily="34" charset="-122"/>
                <a:ea typeface="微软雅黑" pitchFamily="34" charset="-122"/>
              </a:rPr>
              <a:t>－</a:t>
            </a:r>
            <a:r>
              <a:rPr lang="en-US" altLang="zh-CN" sz="2052" dirty="0">
                <a:latin typeface="微软雅黑" pitchFamily="34" charset="-122"/>
                <a:ea typeface="微软雅黑" pitchFamily="34" charset="-122"/>
              </a:rPr>
              <a:t>―→</a:t>
            </a:r>
            <a:r>
              <a:rPr lang="en-US" sz="2052" dirty="0" err="1">
                <a:latin typeface="微软雅黑" pitchFamily="34" charset="-122"/>
                <a:ea typeface="微软雅黑" pitchFamily="34" charset="-122"/>
              </a:rPr>
              <a:t>M</a:t>
            </a:r>
            <a:r>
              <a:rPr lang="en-US" sz="2052" baseline="30000" dirty="0" err="1">
                <a:latin typeface="微软雅黑" pitchFamily="34" charset="-122"/>
                <a:ea typeface="微软雅黑" pitchFamily="34" charset="-122"/>
              </a:rPr>
              <a:t>n</a:t>
            </a:r>
            <a:r>
              <a:rPr lang="zh-CN" altLang="en-US" sz="2052" baseline="30000" dirty="0">
                <a:latin typeface="微软雅黑" pitchFamily="34" charset="-122"/>
                <a:ea typeface="微软雅黑" pitchFamily="34" charset="-122"/>
              </a:rPr>
              <a:t>＋</a:t>
            </a:r>
            <a:endParaRPr lang="zh-CN" altLang="en-US" sz="2052" dirty="0">
              <a:latin typeface="微软雅黑" pitchFamily="34" charset="-122"/>
              <a:ea typeface="微软雅黑" pitchFamily="34" charset="-122"/>
            </a:endParaRPr>
          </a:p>
          <a:p>
            <a:pPr>
              <a:lnSpc>
                <a:spcPct val="120000"/>
              </a:lnSpc>
            </a:pPr>
            <a:r>
              <a:rPr lang="en-US" sz="2052" dirty="0">
                <a:latin typeface="微软雅黑" pitchFamily="34" charset="-122"/>
                <a:ea typeface="微软雅黑" pitchFamily="34" charset="-122"/>
              </a:rPr>
              <a:t>D</a:t>
            </a:r>
            <a:r>
              <a:rPr lang="zh-CN" altLang="en-US" sz="2052" dirty="0">
                <a:latin typeface="微软雅黑" pitchFamily="34" charset="-122"/>
                <a:ea typeface="微软雅黑" pitchFamily="34" charset="-122"/>
              </a:rPr>
              <a:t>．这种方法称为牺牲阳极的阴极保护法</a:t>
            </a:r>
            <a:endParaRPr lang="zh-CN" altLang="en-US" sz="2052" dirty="0">
              <a:latin typeface="微软雅黑" pitchFamily="34" charset="-122"/>
              <a:ea typeface="微软雅黑" pitchFamily="34" charset="-122"/>
            </a:endParaRPr>
          </a:p>
        </p:txBody>
      </p:sp>
      <p:sp>
        <p:nvSpPr>
          <p:cNvPr id="1290242" name="Rectangle 2"/>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pic>
        <p:nvPicPr>
          <p:cNvPr id="1290241" name="图片 299"/>
          <p:cNvPicPr>
            <a:picLocks noChangeAspect="1" noChangeArrowheads="1"/>
          </p:cNvPicPr>
          <p:nvPr/>
        </p:nvPicPr>
        <p:blipFill>
          <a:blip r:embed="rId2"/>
          <a:srcRect/>
          <a:stretch>
            <a:fillRect/>
          </a:stretch>
        </p:blipFill>
        <p:spPr bwMode="auto">
          <a:xfrm>
            <a:off x="6658722" y="509644"/>
            <a:ext cx="4286781" cy="2671898"/>
          </a:xfrm>
          <a:prstGeom prst="rect">
            <a:avLst/>
          </a:prstGeom>
          <a:noFill/>
        </p:spPr>
      </p:pic>
    </p:spTree>
    <p:extLst>
      <p:ext uri="{BB962C8B-B14F-4D97-AF65-F5344CB8AC3E}">
        <p14:creationId xmlns:p14="http://schemas.microsoft.com/office/powerpoint/2010/main" val="252523411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79557"/>
                                        </p:tgtEl>
                                        <p:attrNameLst>
                                          <p:attrName>style.visibility</p:attrName>
                                        </p:attrNameLst>
                                      </p:cBhvr>
                                      <p:to>
                                        <p:strVal val="visible"/>
                                      </p:to>
                                    </p:set>
                                    <p:animEffect transition="in" filter="wipe(down)">
                                      <p:cBhvr>
                                        <p:cTn id="7" dur="500"/>
                                        <p:tgtEl>
                                          <p:spTgt spid="279557"/>
                                        </p:tgtEl>
                                      </p:cBhvr>
                                    </p:animEffect>
                                  </p:childTnLst>
                                </p:cTn>
                              </p:par>
                              <p:par>
                                <p:cTn id="8" presetID="22" presetClass="entr" presetSubtype="4" fill="hold" nodeType="withEffect">
                                  <p:stCondLst>
                                    <p:cond delay="0"/>
                                  </p:stCondLst>
                                  <p:childTnLst>
                                    <p:set>
                                      <p:cBhvr>
                                        <p:cTn id="9" dur="1" fill="hold">
                                          <p:stCondLst>
                                            <p:cond delay="0"/>
                                          </p:stCondLst>
                                        </p:cTn>
                                        <p:tgtEl>
                                          <p:spTgt spid="1290241"/>
                                        </p:tgtEl>
                                        <p:attrNameLst>
                                          <p:attrName>style.visibility</p:attrName>
                                        </p:attrNameLst>
                                      </p:cBhvr>
                                      <p:to>
                                        <p:strVal val="visible"/>
                                      </p:to>
                                    </p:set>
                                    <p:animEffect transition="in" filter="wipe(down)">
                                      <p:cBhvr>
                                        <p:cTn id="10" dur="500"/>
                                        <p:tgtEl>
                                          <p:spTgt spid="1290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955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9234"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dirty="0">
                    <a:solidFill>
                      <a:srgbClr val="8D80BB"/>
                    </a:solidFill>
                    <a:latin typeface="微软雅黑" pitchFamily="34" charset="-122"/>
                    <a:ea typeface="微软雅黑" pitchFamily="34" charset="-122"/>
                  </a:rPr>
                  <a:t>考例考法直击</a:t>
                </a:r>
                <a:endParaRPr lang="zh-CN" altLang="en-US" sz="2668" b="1" dirty="0">
                  <a:solidFill>
                    <a:srgbClr val="8D80BB"/>
                  </a:solidFill>
                  <a:latin typeface="微软雅黑" pitchFamily="34" charset="-122"/>
                  <a:ea typeface="微软雅黑" pitchFamily="34" charset="-122"/>
                </a:endParaRP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aphicFrame>
        <p:nvGraphicFramePr>
          <p:cNvPr id="35868" name="Object 1"/>
          <p:cNvGraphicFramePr>
            <a:graphicFrameLocks noChangeAspect="1"/>
          </p:cNvGraphicFramePr>
          <p:nvPr/>
        </p:nvGraphicFramePr>
        <p:xfrm>
          <a:off x="1074676" y="1449792"/>
          <a:ext cx="10013257" cy="5053869"/>
        </p:xfrm>
        <a:graphic>
          <a:graphicData uri="http://schemas.openxmlformats.org/presentationml/2006/ole">
            <mc:AlternateContent xmlns:mc="http://schemas.openxmlformats.org/markup-compatibility/2006">
              <mc:Choice xmlns:v="urn:schemas-microsoft-com:vml" Requires="v">
                <p:oleObj spid="_x0000_s4099" name="Document" r:id="rId3" imgW="11549684" imgH="5895388" progId="Word.Document.8">
                  <p:embed/>
                </p:oleObj>
              </mc:Choice>
              <mc:Fallback>
                <p:oleObj name="Document" r:id="rId3" imgW="11549684" imgH="5895388"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4676" y="1449792"/>
                        <a:ext cx="10013257" cy="505386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17891" name="Rectangle 3"/>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pic>
        <p:nvPicPr>
          <p:cNvPr id="1317890" name="Picture 2" descr="C:\Documents and Settings\Administrator\桌面\一轮课件\5HZJ1.EPS"/>
          <p:cNvPicPr>
            <a:picLocks noChangeAspect="1" noChangeArrowheads="1"/>
          </p:cNvPicPr>
          <p:nvPr/>
        </p:nvPicPr>
        <p:blipFill>
          <a:blip r:embed="rId5" r:link="rId6"/>
          <a:srcRect/>
          <a:stretch>
            <a:fillRect/>
          </a:stretch>
        </p:blipFill>
        <p:spPr bwMode="auto">
          <a:xfrm>
            <a:off x="7415472" y="2512700"/>
            <a:ext cx="3445288" cy="2421013"/>
          </a:xfrm>
          <a:prstGeom prst="rect">
            <a:avLst/>
          </a:prstGeom>
          <a:noFill/>
        </p:spPr>
      </p:pic>
      <p:sp>
        <p:nvSpPr>
          <p:cNvPr id="1317892" name="Rectangle 4"/>
          <p:cNvSpPr>
            <a:spLocks noChangeArrowheads="1"/>
          </p:cNvSpPr>
          <p:nvPr/>
        </p:nvSpPr>
        <p:spPr bwMode="auto">
          <a:xfrm>
            <a:off x="8773853" y="5188309"/>
            <a:ext cx="1652863" cy="363164"/>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pPr algn="ctr" defTabSz="469179" fontAlgn="base">
              <a:spcBef>
                <a:spcPct val="0"/>
              </a:spcBef>
              <a:spcAft>
                <a:spcPct val="0"/>
              </a:spcAft>
            </a:pPr>
            <a:r>
              <a:rPr lang="zh-CN" altLang="en-US" sz="2052" dirty="0">
                <a:latin typeface="微软雅黑" pitchFamily="34" charset="-122"/>
                <a:ea typeface="微软雅黑" pitchFamily="34" charset="-122"/>
                <a:cs typeface="Times New Roman" pitchFamily="18" charset="0"/>
              </a:rPr>
              <a:t>图</a:t>
            </a:r>
            <a:r>
              <a:rPr lang="en-US" altLang="zh-CN" sz="2052" dirty="0">
                <a:latin typeface="微软雅黑" pitchFamily="34" charset="-122"/>
                <a:ea typeface="微软雅黑" pitchFamily="34" charset="-122"/>
                <a:cs typeface="Times New Roman" pitchFamily="18" charset="0"/>
              </a:rPr>
              <a:t>6</a:t>
            </a:r>
            <a:r>
              <a:rPr lang="zh-CN" altLang="en-US" sz="2052" dirty="0">
                <a:latin typeface="微软雅黑" pitchFamily="34" charset="-122"/>
                <a:ea typeface="微软雅黑" pitchFamily="34" charset="-122"/>
                <a:cs typeface="Times New Roman" pitchFamily="18" charset="0"/>
              </a:rPr>
              <a:t>－</a:t>
            </a:r>
            <a:r>
              <a:rPr lang="en-US" altLang="zh-CN" sz="2052" dirty="0">
                <a:latin typeface="微软雅黑" pitchFamily="34" charset="-122"/>
                <a:ea typeface="微软雅黑" pitchFamily="34" charset="-122"/>
                <a:cs typeface="Times New Roman" pitchFamily="18" charset="0"/>
              </a:rPr>
              <a:t>22</a:t>
            </a:r>
            <a:r>
              <a:rPr lang="zh-CN" altLang="en-US" sz="2052" dirty="0">
                <a:latin typeface="微软雅黑" pitchFamily="34" charset="-122"/>
                <a:ea typeface="微软雅黑" pitchFamily="34" charset="-122"/>
                <a:cs typeface="Times New Roman" pitchFamily="18" charset="0"/>
              </a:rPr>
              <a:t>－</a:t>
            </a:r>
            <a:r>
              <a:rPr lang="en-US" altLang="zh-CN" sz="2052" dirty="0">
                <a:latin typeface="微软雅黑" pitchFamily="34" charset="-122"/>
                <a:ea typeface="微软雅黑" pitchFamily="34" charset="-122"/>
                <a:cs typeface="Times New Roman" pitchFamily="18" charset="0"/>
              </a:rPr>
              <a:t>17</a:t>
            </a:r>
            <a:endParaRPr lang="en-US" altLang="zh-CN" sz="2052" dirty="0">
              <a:latin typeface="Arial" pitchFamily="34" charset="0"/>
              <a:ea typeface="宋体" pitchFamily="2" charset="-122"/>
            </a:endParaRPr>
          </a:p>
        </p:txBody>
      </p:sp>
    </p:spTree>
    <p:extLst>
      <p:ext uri="{BB962C8B-B14F-4D97-AF65-F5344CB8AC3E}">
        <p14:creationId xmlns:p14="http://schemas.microsoft.com/office/powerpoint/2010/main" val="27262530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5868"/>
                                        </p:tgtEl>
                                        <p:attrNameLst>
                                          <p:attrName>style.visibility</p:attrName>
                                        </p:attrNameLst>
                                      </p:cBhvr>
                                      <p:to>
                                        <p:strVal val="visible"/>
                                      </p:to>
                                    </p:set>
                                    <p:animEffect transition="in" filter="dissolve">
                                      <p:cBhvr>
                                        <p:cTn id="7" dur="500"/>
                                        <p:tgtEl>
                                          <p:spTgt spid="35868"/>
                                        </p:tgtEl>
                                      </p:cBhvr>
                                    </p:animEffect>
                                  </p:childTnLst>
                                </p:cTn>
                              </p:par>
                              <p:par>
                                <p:cTn id="8" presetID="9" presetClass="entr" presetSubtype="0" fill="hold" nodeType="withEffect">
                                  <p:stCondLst>
                                    <p:cond delay="0"/>
                                  </p:stCondLst>
                                  <p:childTnLst>
                                    <p:set>
                                      <p:cBhvr>
                                        <p:cTn id="9" dur="1" fill="hold">
                                          <p:stCondLst>
                                            <p:cond delay="0"/>
                                          </p:stCondLst>
                                        </p:cTn>
                                        <p:tgtEl>
                                          <p:spTgt spid="1317890"/>
                                        </p:tgtEl>
                                        <p:attrNameLst>
                                          <p:attrName>style.visibility</p:attrName>
                                        </p:attrNameLst>
                                      </p:cBhvr>
                                      <p:to>
                                        <p:strVal val="visible"/>
                                      </p:to>
                                    </p:set>
                                    <p:animEffect transition="in" filter="dissolve">
                                      <p:cBhvr>
                                        <p:cTn id="10" dur="500"/>
                                        <p:tgtEl>
                                          <p:spTgt spid="1317890"/>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317892"/>
                                        </p:tgtEl>
                                        <p:attrNameLst>
                                          <p:attrName>style.visibility</p:attrName>
                                        </p:attrNameLst>
                                      </p:cBhvr>
                                      <p:to>
                                        <p:strVal val="visible"/>
                                      </p:to>
                                    </p:set>
                                    <p:animEffect transition="in" filter="dissolve">
                                      <p:cBhvr>
                                        <p:cTn id="13" dur="500"/>
                                        <p:tgtEl>
                                          <p:spTgt spid="131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789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2"/>
          <p:cNvGrpSpPr>
            <a:grpSpLocks/>
          </p:cNvGrpSpPr>
          <p:nvPr/>
        </p:nvGrpSpPr>
        <p:grpSpPr bwMode="auto">
          <a:xfrm>
            <a:off x="817741" y="879669"/>
            <a:ext cx="10378961" cy="502896"/>
            <a:chOff x="1594572" y="1803366"/>
            <a:chExt cx="20228628" cy="979557"/>
          </a:xfrm>
        </p:grpSpPr>
        <p:grpSp>
          <p:nvGrpSpPr>
            <p:cNvPr id="3" name="组合 43"/>
            <p:cNvGrpSpPr>
              <a:grpSpLocks/>
            </p:cNvGrpSpPr>
            <p:nvPr/>
          </p:nvGrpSpPr>
          <p:grpSpPr bwMode="auto">
            <a:xfrm>
              <a:off x="1594572" y="1803366"/>
              <a:ext cx="5500726" cy="979557"/>
              <a:chOff x="7309612" y="2089118"/>
              <a:chExt cx="5500726" cy="979557"/>
            </a:xfrm>
          </p:grpSpPr>
          <p:sp>
            <p:nvSpPr>
              <p:cNvPr id="9234" name="TextBox 45"/>
              <p:cNvSpPr txBox="1">
                <a:spLocks noChangeArrowheads="1"/>
              </p:cNvSpPr>
              <p:nvPr/>
            </p:nvSpPr>
            <p:spPr bwMode="auto">
              <a:xfrm>
                <a:off x="7595363" y="2089118"/>
                <a:ext cx="5214975" cy="979557"/>
              </a:xfrm>
              <a:prstGeom prst="rect">
                <a:avLst/>
              </a:prstGeom>
              <a:noFill/>
              <a:ln w="9525">
                <a:noFill/>
                <a:miter lim="800000"/>
                <a:headEnd/>
                <a:tailEnd/>
              </a:ln>
            </p:spPr>
            <p:txBody>
              <a:bodyPr>
                <a:spAutoFit/>
              </a:bodyPr>
              <a:lstStyle/>
              <a:p>
                <a:r>
                  <a:rPr lang="zh-CN" altLang="en-US" sz="2668" b="1" dirty="0">
                    <a:solidFill>
                      <a:srgbClr val="8D80BB"/>
                    </a:solidFill>
                    <a:latin typeface="微软雅黑" pitchFamily="34" charset="-122"/>
                    <a:ea typeface="微软雅黑" pitchFamily="34" charset="-122"/>
                  </a:rPr>
                  <a:t>考例考法直击</a:t>
                </a:r>
                <a:endParaRPr lang="zh-CN" altLang="en-US" sz="2668" b="1" dirty="0">
                  <a:solidFill>
                    <a:srgbClr val="8D80BB"/>
                  </a:solidFill>
                  <a:latin typeface="微软雅黑" pitchFamily="34" charset="-122"/>
                  <a:ea typeface="微软雅黑" pitchFamily="34" charset="-122"/>
                </a:endParaRPr>
              </a:p>
            </p:txBody>
          </p:sp>
          <p:sp>
            <p:nvSpPr>
              <p:cNvPr id="24" name="椭圆 23"/>
              <p:cNvSpPr/>
              <p:nvPr/>
            </p:nvSpPr>
            <p:spPr>
              <a:xfrm>
                <a:off x="7309612" y="2374684"/>
                <a:ext cx="214304" cy="214175"/>
              </a:xfrm>
              <a:prstGeom prst="ellipse">
                <a:avLst/>
              </a:prstGeom>
              <a:solidFill>
                <a:srgbClr val="404040"/>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grpSp>
        <p:cxnSp>
          <p:nvCxnSpPr>
            <p:cNvPr id="22" name="直接连接符 21"/>
            <p:cNvCxnSpPr/>
            <p:nvPr/>
          </p:nvCxnSpPr>
          <p:spPr>
            <a:xfrm>
              <a:off x="2023178" y="2699726"/>
              <a:ext cx="1980002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aphicFrame>
        <p:nvGraphicFramePr>
          <p:cNvPr id="35868" name="Object 1"/>
          <p:cNvGraphicFramePr>
            <a:graphicFrameLocks noChangeAspect="1"/>
          </p:cNvGraphicFramePr>
          <p:nvPr/>
        </p:nvGraphicFramePr>
        <p:xfrm>
          <a:off x="1031951" y="1378946"/>
          <a:ext cx="10013257" cy="5079932"/>
        </p:xfrm>
        <a:graphic>
          <a:graphicData uri="http://schemas.openxmlformats.org/presentationml/2006/ole">
            <mc:AlternateContent xmlns:mc="http://schemas.openxmlformats.org/markup-compatibility/2006">
              <mc:Choice xmlns:v="urn:schemas-microsoft-com:vml" Requires="v">
                <p:oleObj spid="_x0000_s6146" name="Document" r:id="rId4" imgW="11753664" imgH="6548387" progId="Word.Document.8">
                  <p:embed/>
                </p:oleObj>
              </mc:Choice>
              <mc:Fallback>
                <p:oleObj name="Document" r:id="rId4" imgW="11753664" imgH="6548387"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1951" y="1378946"/>
                        <a:ext cx="10013257" cy="50799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17891" name="Rectangle 3"/>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pic>
        <p:nvPicPr>
          <p:cNvPr id="1335300" name="Picture 4" descr="C:\Documents and Settings\Administrator\桌面\一轮课件\6TJHX-12.EPS"/>
          <p:cNvPicPr>
            <a:picLocks noChangeAspect="1" noChangeArrowheads="1"/>
          </p:cNvPicPr>
          <p:nvPr/>
        </p:nvPicPr>
        <p:blipFill>
          <a:blip r:embed="rId6" r:link="rId7"/>
          <a:srcRect/>
          <a:stretch>
            <a:fillRect/>
          </a:stretch>
        </p:blipFill>
        <p:spPr bwMode="auto">
          <a:xfrm>
            <a:off x="5656176" y="1852964"/>
            <a:ext cx="2528988" cy="2415750"/>
          </a:xfrm>
          <a:prstGeom prst="rect">
            <a:avLst/>
          </a:prstGeom>
          <a:noFill/>
        </p:spPr>
      </p:pic>
      <p:pic>
        <p:nvPicPr>
          <p:cNvPr id="1335299" name="Picture 3" descr="C:\Documents and Settings\Administrator\桌面\一轮课件\6TJHX-13.EPS"/>
          <p:cNvPicPr>
            <a:picLocks noChangeAspect="1" noChangeArrowheads="1"/>
          </p:cNvPicPr>
          <p:nvPr/>
        </p:nvPicPr>
        <p:blipFill>
          <a:blip r:embed="rId8" r:link="rId9"/>
          <a:srcRect/>
          <a:stretch>
            <a:fillRect/>
          </a:stretch>
        </p:blipFill>
        <p:spPr bwMode="auto">
          <a:xfrm>
            <a:off x="8221816" y="1962920"/>
            <a:ext cx="2822204" cy="1891640"/>
          </a:xfrm>
          <a:prstGeom prst="rect">
            <a:avLst/>
          </a:prstGeom>
          <a:noFill/>
        </p:spPr>
      </p:pic>
      <p:sp>
        <p:nvSpPr>
          <p:cNvPr id="1335301" name="Rectangle 5"/>
          <p:cNvSpPr>
            <a:spLocks noChangeArrowheads="1"/>
          </p:cNvSpPr>
          <p:nvPr/>
        </p:nvSpPr>
        <p:spPr bwMode="auto">
          <a:xfrm>
            <a:off x="0" y="33918"/>
            <a:ext cx="94809" cy="189591"/>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endParaRPr lang="zh-CN" altLang="en-US" sz="924"/>
          </a:p>
        </p:txBody>
      </p:sp>
      <p:sp>
        <p:nvSpPr>
          <p:cNvPr id="1335302" name="Rectangle 6"/>
          <p:cNvSpPr>
            <a:spLocks noChangeArrowheads="1"/>
          </p:cNvSpPr>
          <p:nvPr/>
        </p:nvSpPr>
        <p:spPr bwMode="auto">
          <a:xfrm>
            <a:off x="5976492" y="760954"/>
            <a:ext cx="239016" cy="221138"/>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pPr algn="ctr" defTabSz="469179" fontAlgn="base">
              <a:spcBef>
                <a:spcPct val="0"/>
              </a:spcBef>
              <a:spcAft>
                <a:spcPct val="0"/>
              </a:spcAft>
            </a:pPr>
            <a:r>
              <a:rPr lang="zh-CN" altLang="en-US" sz="1129">
                <a:latin typeface="微软雅黑" pitchFamily="34" charset="-122"/>
                <a:ea typeface="微软雅黑" pitchFamily="34" charset="-122"/>
                <a:cs typeface="Times New Roman" pitchFamily="18" charset="0"/>
              </a:rPr>
              <a:t>　</a:t>
            </a:r>
            <a:endParaRPr lang="zh-CN" altLang="en-US" sz="924">
              <a:latin typeface="Arial" pitchFamily="34" charset="0"/>
              <a:ea typeface="宋体" pitchFamily="2" charset="-122"/>
            </a:endParaRPr>
          </a:p>
        </p:txBody>
      </p:sp>
      <p:sp>
        <p:nvSpPr>
          <p:cNvPr id="1335303" name="Rectangle 7"/>
          <p:cNvSpPr>
            <a:spLocks noChangeArrowheads="1"/>
          </p:cNvSpPr>
          <p:nvPr/>
        </p:nvSpPr>
        <p:spPr bwMode="auto">
          <a:xfrm>
            <a:off x="7670290" y="4196948"/>
            <a:ext cx="1503784" cy="331617"/>
          </a:xfrm>
          <a:prstGeom prst="rect">
            <a:avLst/>
          </a:prstGeom>
          <a:noFill/>
          <a:ln w="9525">
            <a:noFill/>
            <a:miter lim="800000"/>
            <a:headEnd/>
            <a:tailEnd/>
          </a:ln>
          <a:effectLst/>
        </p:spPr>
        <p:txBody>
          <a:bodyPr vert="horz" wrap="none" lIns="46914" tIns="23457" rIns="46914" bIns="23457" numCol="1" anchor="ctr" anchorCtr="0" compatLnSpc="1">
            <a:prstTxWarp prst="textNoShape">
              <a:avLst/>
            </a:prstTxWarp>
            <a:spAutoFit/>
          </a:bodyPr>
          <a:lstStyle/>
          <a:p>
            <a:pPr algn="ctr" defTabSz="469179" fontAlgn="base">
              <a:spcBef>
                <a:spcPct val="0"/>
              </a:spcBef>
              <a:spcAft>
                <a:spcPct val="0"/>
              </a:spcAft>
            </a:pPr>
            <a:r>
              <a:rPr lang="zh-CN" altLang="en-US" sz="1847" dirty="0">
                <a:latin typeface="微软雅黑" pitchFamily="34" charset="-122"/>
                <a:ea typeface="微软雅黑" pitchFamily="34" charset="-122"/>
                <a:cs typeface="Times New Roman" pitchFamily="18" charset="0"/>
              </a:rPr>
              <a:t>图</a:t>
            </a:r>
            <a:r>
              <a:rPr lang="en-US" altLang="zh-CN" sz="1847" dirty="0">
                <a:latin typeface="微软雅黑" pitchFamily="34" charset="-122"/>
                <a:ea typeface="微软雅黑" pitchFamily="34" charset="-122"/>
                <a:cs typeface="Times New Roman" pitchFamily="18" charset="0"/>
              </a:rPr>
              <a:t>6</a:t>
            </a:r>
            <a:r>
              <a:rPr lang="zh-CN" altLang="en-US" sz="1847" dirty="0">
                <a:latin typeface="微软雅黑" pitchFamily="34" charset="-122"/>
                <a:ea typeface="微软雅黑" pitchFamily="34" charset="-122"/>
                <a:cs typeface="Times New Roman" pitchFamily="18" charset="0"/>
              </a:rPr>
              <a:t>－</a:t>
            </a:r>
            <a:r>
              <a:rPr lang="en-US" altLang="zh-CN" sz="1847" dirty="0">
                <a:latin typeface="微软雅黑" pitchFamily="34" charset="-122"/>
                <a:ea typeface="微软雅黑" pitchFamily="34" charset="-122"/>
                <a:cs typeface="Times New Roman" pitchFamily="18" charset="0"/>
              </a:rPr>
              <a:t>22</a:t>
            </a:r>
            <a:r>
              <a:rPr lang="zh-CN" altLang="en-US" sz="1847" dirty="0">
                <a:latin typeface="微软雅黑" pitchFamily="34" charset="-122"/>
                <a:ea typeface="微软雅黑" pitchFamily="34" charset="-122"/>
                <a:cs typeface="Times New Roman" pitchFamily="18" charset="0"/>
              </a:rPr>
              <a:t>－</a:t>
            </a:r>
            <a:r>
              <a:rPr lang="en-US" altLang="zh-CN" sz="1847" dirty="0">
                <a:latin typeface="微软雅黑" pitchFamily="34" charset="-122"/>
                <a:ea typeface="微软雅黑" pitchFamily="34" charset="-122"/>
                <a:cs typeface="Times New Roman" pitchFamily="18" charset="0"/>
              </a:rPr>
              <a:t>18</a:t>
            </a:r>
            <a:endParaRPr lang="en-US" altLang="zh-CN" sz="1847" dirty="0">
              <a:latin typeface="Arial" pitchFamily="34" charset="0"/>
              <a:ea typeface="宋体" pitchFamily="2" charset="-122"/>
            </a:endParaRPr>
          </a:p>
        </p:txBody>
      </p:sp>
    </p:spTree>
    <p:extLst>
      <p:ext uri="{BB962C8B-B14F-4D97-AF65-F5344CB8AC3E}">
        <p14:creationId xmlns:p14="http://schemas.microsoft.com/office/powerpoint/2010/main" val="35331221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5868"/>
                                        </p:tgtEl>
                                        <p:attrNameLst>
                                          <p:attrName>style.visibility</p:attrName>
                                        </p:attrNameLst>
                                      </p:cBhvr>
                                      <p:to>
                                        <p:strVal val="visible"/>
                                      </p:to>
                                    </p:set>
                                    <p:animEffect transition="in" filter="dissolve">
                                      <p:cBhvr>
                                        <p:cTn id="7" dur="500"/>
                                        <p:tgtEl>
                                          <p:spTgt spid="35868"/>
                                        </p:tgtEl>
                                      </p:cBhvr>
                                    </p:animEffect>
                                  </p:childTnLst>
                                </p:cTn>
                              </p:par>
                              <p:par>
                                <p:cTn id="8" presetID="9" presetClass="entr" presetSubtype="0" fill="hold" nodeType="withEffect">
                                  <p:stCondLst>
                                    <p:cond delay="0"/>
                                  </p:stCondLst>
                                  <p:childTnLst>
                                    <p:set>
                                      <p:cBhvr>
                                        <p:cTn id="9" dur="1" fill="hold">
                                          <p:stCondLst>
                                            <p:cond delay="0"/>
                                          </p:stCondLst>
                                        </p:cTn>
                                        <p:tgtEl>
                                          <p:spTgt spid="1335300"/>
                                        </p:tgtEl>
                                        <p:attrNameLst>
                                          <p:attrName>style.visibility</p:attrName>
                                        </p:attrNameLst>
                                      </p:cBhvr>
                                      <p:to>
                                        <p:strVal val="visible"/>
                                      </p:to>
                                    </p:set>
                                    <p:animEffect transition="in" filter="dissolve">
                                      <p:cBhvr>
                                        <p:cTn id="10" dur="500"/>
                                        <p:tgtEl>
                                          <p:spTgt spid="1335300"/>
                                        </p:tgtEl>
                                      </p:cBhvr>
                                    </p:animEffect>
                                  </p:childTnLst>
                                </p:cTn>
                              </p:par>
                              <p:par>
                                <p:cTn id="11" presetID="9" presetClass="entr" presetSubtype="0" fill="hold" nodeType="withEffect">
                                  <p:stCondLst>
                                    <p:cond delay="0"/>
                                  </p:stCondLst>
                                  <p:childTnLst>
                                    <p:set>
                                      <p:cBhvr>
                                        <p:cTn id="12" dur="1" fill="hold">
                                          <p:stCondLst>
                                            <p:cond delay="0"/>
                                          </p:stCondLst>
                                        </p:cTn>
                                        <p:tgtEl>
                                          <p:spTgt spid="1335299"/>
                                        </p:tgtEl>
                                        <p:attrNameLst>
                                          <p:attrName>style.visibility</p:attrName>
                                        </p:attrNameLst>
                                      </p:cBhvr>
                                      <p:to>
                                        <p:strVal val="visible"/>
                                      </p:to>
                                    </p:set>
                                    <p:animEffect transition="in" filter="dissolve">
                                      <p:cBhvr>
                                        <p:cTn id="13" dur="500"/>
                                        <p:tgtEl>
                                          <p:spTgt spid="1335299"/>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335303"/>
                                        </p:tgtEl>
                                        <p:attrNameLst>
                                          <p:attrName>style.visibility</p:attrName>
                                        </p:attrNameLst>
                                      </p:cBhvr>
                                      <p:to>
                                        <p:strVal val="visible"/>
                                      </p:to>
                                    </p:set>
                                    <p:animEffect transition="in" filter="dissolve">
                                      <p:cBhvr>
                                        <p:cTn id="16" dur="500"/>
                                        <p:tgtEl>
                                          <p:spTgt spid="1335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30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a:extLst>
              <a:ext uri="{28A0092B-C50C-407E-A947-70E740481C1C}">
                <a14:useLocalDpi xmlns:a14="http://schemas.microsoft.com/office/drawing/2010/main" val="0"/>
              </a:ext>
            </a:extLst>
          </a:blip>
          <a:srcRect t="12139" b="6666"/>
          <a:stretch/>
        </p:blipFill>
        <p:spPr>
          <a:xfrm>
            <a:off x="0" y="518615"/>
            <a:ext cx="4271506" cy="6168788"/>
          </a:xfrm>
          <a:prstGeom prst="rect">
            <a:avLst/>
          </a:prstGeom>
        </p:spPr>
      </p:pic>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t="10547" b="9652"/>
          <a:stretch/>
        </p:blipFill>
        <p:spPr>
          <a:xfrm>
            <a:off x="8221458" y="866632"/>
            <a:ext cx="3985502" cy="5656998"/>
          </a:xfrm>
          <a:prstGeom prst="rect">
            <a:avLst/>
          </a:prstGeom>
        </p:spPr>
      </p:pic>
      <p:pic>
        <p:nvPicPr>
          <p:cNvPr id="7" name="图片 6"/>
          <p:cNvPicPr>
            <a:picLocks noChangeAspect="1"/>
          </p:cNvPicPr>
          <p:nvPr/>
        </p:nvPicPr>
        <p:blipFill rotWithShape="1">
          <a:blip r:embed="rId4">
            <a:extLst>
              <a:ext uri="{28A0092B-C50C-407E-A947-70E740481C1C}">
                <a14:useLocalDpi xmlns:a14="http://schemas.microsoft.com/office/drawing/2010/main" val="0"/>
              </a:ext>
            </a:extLst>
          </a:blip>
          <a:srcRect t="9553" b="39900"/>
          <a:stretch/>
        </p:blipFill>
        <p:spPr>
          <a:xfrm>
            <a:off x="4138062" y="1310185"/>
            <a:ext cx="4083396" cy="3671248"/>
          </a:xfrm>
          <a:prstGeom prst="rect">
            <a:avLst/>
          </a:prstGeom>
        </p:spPr>
      </p:pic>
    </p:spTree>
    <p:extLst>
      <p:ext uri="{BB962C8B-B14F-4D97-AF65-F5344CB8AC3E}">
        <p14:creationId xmlns:p14="http://schemas.microsoft.com/office/powerpoint/2010/main" val="15878083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2">
            <a:extLst>
              <a:ext uri="{28A0092B-C50C-407E-A947-70E740481C1C}">
                <a14:useLocalDpi xmlns:a14="http://schemas.microsoft.com/office/drawing/2010/main" val="0"/>
              </a:ext>
            </a:extLst>
          </a:blip>
          <a:srcRect t="12936" b="5671"/>
          <a:stretch/>
        </p:blipFill>
        <p:spPr>
          <a:xfrm>
            <a:off x="8336303" y="634619"/>
            <a:ext cx="3855697" cy="5581934"/>
          </a:xfrm>
          <a:prstGeom prst="rect">
            <a:avLst/>
          </a:prstGeom>
        </p:spPr>
      </p:pic>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t="18905" b="16020"/>
          <a:stretch/>
        </p:blipFill>
        <p:spPr>
          <a:xfrm>
            <a:off x="4265877" y="873455"/>
            <a:ext cx="4197640" cy="4858605"/>
          </a:xfrm>
          <a:prstGeom prst="rect">
            <a:avLst/>
          </a:prstGeom>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t="11940" b="3881"/>
          <a:stretch/>
        </p:blipFill>
        <p:spPr>
          <a:xfrm>
            <a:off x="0" y="232010"/>
            <a:ext cx="4265877" cy="6387153"/>
          </a:xfrm>
          <a:prstGeom prst="rect">
            <a:avLst/>
          </a:prstGeom>
        </p:spPr>
      </p:pic>
    </p:spTree>
    <p:extLst>
      <p:ext uri="{BB962C8B-B14F-4D97-AF65-F5344CB8AC3E}">
        <p14:creationId xmlns:p14="http://schemas.microsoft.com/office/powerpoint/2010/main" val="6328549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511</TotalTime>
  <Words>1851</Words>
  <Application>Microsoft Office PowerPoint</Application>
  <PresentationFormat>宽屏</PresentationFormat>
  <Paragraphs>483</Paragraphs>
  <Slides>35</Slides>
  <Notes>2</Notes>
  <HiddenSlides>0</HiddenSlides>
  <MMClips>0</MMClips>
  <ScaleCrop>false</ScaleCrop>
  <HeadingPairs>
    <vt:vector size="8" baseType="variant">
      <vt:variant>
        <vt:lpstr>已用的字体</vt:lpstr>
      </vt:variant>
      <vt:variant>
        <vt:i4>16</vt:i4>
      </vt:variant>
      <vt:variant>
        <vt:lpstr>主题</vt:lpstr>
      </vt:variant>
      <vt:variant>
        <vt:i4>1</vt:i4>
      </vt:variant>
      <vt:variant>
        <vt:lpstr>嵌入 OLE 服务器</vt:lpstr>
      </vt:variant>
      <vt:variant>
        <vt:i4>2</vt:i4>
      </vt:variant>
      <vt:variant>
        <vt:lpstr>幻灯片标题</vt:lpstr>
      </vt:variant>
      <vt:variant>
        <vt:i4>35</vt:i4>
      </vt:variant>
    </vt:vector>
  </HeadingPairs>
  <TitlesOfParts>
    <vt:vector size="54" baseType="lpstr">
      <vt:lpstr>MingLiU_HKSCS</vt:lpstr>
      <vt:lpstr>MS Mincho</vt:lpstr>
      <vt:lpstr>MS PMincho</vt:lpstr>
      <vt:lpstr>黑体</vt:lpstr>
      <vt:lpstr>华文新魏</vt:lpstr>
      <vt:lpstr>楷体_GB2312</vt:lpstr>
      <vt:lpstr>宋体</vt:lpstr>
      <vt:lpstr>微软雅黑</vt:lpstr>
      <vt:lpstr>Arial</vt:lpstr>
      <vt:lpstr>Calibri</vt:lpstr>
      <vt:lpstr>Calibri Light</vt:lpstr>
      <vt:lpstr>Comic Sans MS</vt:lpstr>
      <vt:lpstr>Courier New</vt:lpstr>
      <vt:lpstr>Times New Roman</vt:lpstr>
      <vt:lpstr>Verdana</vt:lpstr>
      <vt:lpstr>Wingdings</vt:lpstr>
      <vt:lpstr>Office 主题</vt:lpstr>
      <vt:lpstr>Document</vt:lpstr>
      <vt:lpstr>位图图像</vt:lpstr>
      <vt:lpstr>电化学</vt:lpstr>
      <vt:lpstr>氧化还原反应</vt:lpstr>
      <vt:lpstr>单液原电池</vt:lpstr>
      <vt:lpstr>判断原电池的正负极</vt:lpstr>
      <vt:lpstr>双液原电池</vt:lpstr>
      <vt:lpstr>设计原电池：自发进行的放热的氧化还原反应</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燃料电池训练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oscarfox</dc:creator>
  <cp:lastModifiedBy>oscarfox</cp:lastModifiedBy>
  <cp:revision>15</cp:revision>
  <dcterms:created xsi:type="dcterms:W3CDTF">2017-11-23T01:47:48Z</dcterms:created>
  <dcterms:modified xsi:type="dcterms:W3CDTF">2017-11-29T06:48:52Z</dcterms:modified>
</cp:coreProperties>
</file>