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31"/>
  </p:handoutMasterIdLst>
  <p:sldIdLst>
    <p:sldId id="260" r:id="rId2"/>
    <p:sldId id="261" r:id="rId3"/>
    <p:sldId id="262" r:id="rId4"/>
    <p:sldId id="271" r:id="rId5"/>
    <p:sldId id="550" r:id="rId6"/>
    <p:sldId id="551" r:id="rId7"/>
    <p:sldId id="388" r:id="rId8"/>
    <p:sldId id="389" r:id="rId9"/>
    <p:sldId id="521" r:id="rId10"/>
    <p:sldId id="552" r:id="rId11"/>
    <p:sldId id="522" r:id="rId12"/>
    <p:sldId id="272" r:id="rId13"/>
    <p:sldId id="523" r:id="rId14"/>
    <p:sldId id="524" r:id="rId15"/>
    <p:sldId id="525" r:id="rId16"/>
    <p:sldId id="403" r:id="rId17"/>
    <p:sldId id="532" r:id="rId18"/>
    <p:sldId id="405" r:id="rId19"/>
    <p:sldId id="533" r:id="rId20"/>
    <p:sldId id="534" r:id="rId21"/>
    <p:sldId id="535" r:id="rId22"/>
    <p:sldId id="498" r:id="rId23"/>
    <p:sldId id="541" r:id="rId24"/>
    <p:sldId id="501" r:id="rId25"/>
    <p:sldId id="502" r:id="rId26"/>
    <p:sldId id="544" r:id="rId27"/>
    <p:sldId id="545" r:id="rId28"/>
    <p:sldId id="546" r:id="rId29"/>
    <p:sldId id="259" r:id="rId3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6" autoAdjust="0"/>
    <p:restoredTop sz="94660"/>
  </p:normalViewPr>
  <p:slideViewPr>
    <p:cSldViewPr snapToObjects="1">
      <p:cViewPr>
        <p:scale>
          <a:sx n="80" d="100"/>
          <a:sy n="80" d="100"/>
        </p:scale>
        <p:origin x="-312" y="-306"/>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2019-7-12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12.xml"/><Relationship Id="rId4" Type="http://schemas.openxmlformats.org/officeDocument/2006/relationships/slide" Target="../slides/slide3.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1638309" y="3910927"/>
            <a:ext cx="9031515" cy="808237"/>
          </a:xfrm>
        </p:spPr>
        <p:txBody>
          <a:bodyPr>
            <a:normAutofit/>
          </a:bodyPr>
          <a:lstStyle>
            <a:lvl1pPr marL="0" indent="0" algn="ctr">
              <a:buNone/>
              <a:defRPr sz="4800" b="1">
                <a:solidFill>
                  <a:srgbClr val="0000FF"/>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学科</a:t>
            </a:r>
            <a:endParaRPr lang="zh-CN" altLang="en-US" dirty="0"/>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515377" flipH="1" flipV="1">
            <a:off x="-1113488" y="-350004"/>
            <a:ext cx="4527494" cy="4077191"/>
          </a:xfrm>
          <a:prstGeom prst="rect">
            <a:avLst/>
          </a:prstGeom>
        </p:spPr>
      </p:pic>
      <p:pic>
        <p:nvPicPr>
          <p:cNvPr id="11" name="图片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585734" flipH="1" flipV="1">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wrap="square" rtlCol="0">
            <a:spAutoFit/>
          </a:bodyPr>
          <a:lstStyle/>
          <a:p>
            <a:pPr algn="ctr"/>
            <a:r>
              <a:rPr lang="en-US" altLang="zh-CN" sz="5400" b="1" dirty="0" smtClean="0">
                <a:latin typeface="Times New Roman" panose="02020603050405020304" pitchFamily="18" charset="0"/>
                <a:cs typeface="Times New Roman" panose="02020603050405020304" pitchFamily="18" charset="0"/>
              </a:rPr>
              <a:t>《</a:t>
            </a:r>
            <a:r>
              <a:rPr lang="zh-CN" altLang="en-US" sz="5400" b="1" dirty="0" smtClean="0">
                <a:latin typeface="Times New Roman" panose="02020603050405020304" pitchFamily="18" charset="0"/>
                <a:cs typeface="Times New Roman" panose="02020603050405020304" pitchFamily="18" charset="0"/>
              </a:rPr>
              <a:t>创新设计</a:t>
            </a:r>
            <a:r>
              <a:rPr lang="en-US" altLang="zh-CN" sz="5400" b="1" dirty="0" smtClean="0">
                <a:latin typeface="Times New Roman" panose="02020603050405020304" pitchFamily="18" charset="0"/>
                <a:cs typeface="Times New Roman" panose="02020603050405020304" pitchFamily="18" charset="0"/>
              </a:rPr>
              <a:t>》2018</a:t>
            </a:r>
            <a:r>
              <a:rPr lang="zh-CN" altLang="en-US" sz="5400" b="1" dirty="0" smtClean="0">
                <a:latin typeface="Times New Roman" panose="02020603050405020304" pitchFamily="18" charset="0"/>
                <a:cs typeface="Times New Roman" panose="02020603050405020304" pitchFamily="18" charset="0"/>
              </a:rPr>
              <a:t>版</a:t>
            </a:r>
            <a:r>
              <a:rPr lang="en-US" altLang="zh-CN" sz="5400" b="1" dirty="0" smtClean="0">
                <a:latin typeface="Times New Roman" panose="02020603050405020304" pitchFamily="18" charset="0"/>
                <a:cs typeface="Times New Roman" panose="02020603050405020304" pitchFamily="18" charset="0"/>
              </a:rPr>
              <a:t/>
            </a:r>
            <a:br>
              <a:rPr lang="en-US" altLang="zh-CN" sz="5400" b="1" dirty="0" smtClean="0">
                <a:latin typeface="Times New Roman" panose="02020603050405020304" pitchFamily="18" charset="0"/>
                <a:cs typeface="Times New Roman" panose="02020603050405020304" pitchFamily="18" charset="0"/>
              </a:rPr>
            </a:br>
            <a:r>
              <a:rPr lang="zh-CN" altLang="en-US" sz="5400" b="1" dirty="0" smtClean="0">
                <a:latin typeface="Times New Roman" panose="02020603050405020304" pitchFamily="18" charset="0"/>
                <a:cs typeface="Times New Roman" panose="02020603050405020304" pitchFamily="18" charset="0"/>
              </a:rPr>
              <a:t>高三一轮总复习实用课件</a:t>
            </a:r>
            <a:endParaRPr lang="zh-CN" altLang="en-US" sz="5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自定义 2">
            <a:hlinkClick r:id="" action="ppaction://noaction" highlightClick="1"/>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标题 1"/>
          <p:cNvSpPr>
            <a:spLocks noGrp="1"/>
          </p:cNvSpPr>
          <p:nvPr>
            <p:ph type="title" hasCustomPrompt="1"/>
          </p:nvPr>
        </p:nvSpPr>
        <p:spPr>
          <a:xfrm>
            <a:off x="108222" y="80457"/>
            <a:ext cx="11905977" cy="644166"/>
          </a:xfrm>
        </p:spPr>
        <p:txBody>
          <a:bodyPr/>
          <a:lstStyle>
            <a:lvl1pPr algn="ctr">
              <a:defRPr/>
            </a:lvl1pPr>
          </a:lstStyle>
          <a:p>
            <a:r>
              <a:rPr lang="zh-CN" altLang="en-US" dirty="0" smtClean="0"/>
              <a:t>课时标题</a:t>
            </a:r>
            <a:endParaRPr lang="zh-CN" altLang="en-US" dirty="0"/>
          </a:p>
        </p:txBody>
      </p:sp>
      <p:sp>
        <p:nvSpPr>
          <p:cNvPr id="5" name="灯片编号占位符 4"/>
          <p:cNvSpPr>
            <a:spLocks noGrp="1"/>
          </p:cNvSpPr>
          <p:nvPr>
            <p:ph type="sldNum" sz="quarter" idx="12"/>
          </p:nvPr>
        </p:nvSpPr>
        <p:spPr>
          <a:xfrm>
            <a:off x="489018" y="6430679"/>
            <a:ext cx="372373" cy="365125"/>
          </a:xfrm>
        </p:spPr>
        <p:txBody>
          <a:bodyPr/>
          <a:lstStyle>
            <a:lvl1pPr>
              <a:defRPr sz="1200"/>
            </a:lvl1pPr>
          </a:lstStyle>
          <a:p>
            <a:fld id="{E82546D3-0A1B-4AD3-8423-C2D4F2A3C694}" type="slidenum">
              <a:rPr lang="zh-CN" altLang="en-US" smtClean="0"/>
              <a:pPr/>
              <a:t>‹#›</a:t>
            </a:fld>
            <a:endParaRPr lang="zh-CN" altLang="en-US" dirty="0"/>
          </a:p>
        </p:txBody>
      </p:sp>
      <p:sp>
        <p:nvSpPr>
          <p:cNvPr id="31" name="动作按钮: 后退或前一项 30">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动作按钮: 前进或下一项 31">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结束 32">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r:embed="rId3"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图片 47" descr="未标题-1 拷贝.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dirty="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wrap="square" rtlCol="0">
            <a:spAutoFit/>
          </a:bodyPr>
          <a:lstStyle/>
          <a:p>
            <a:pPr algn="ctr"/>
            <a:r>
              <a:rPr lang="en-US" altLang="zh-CN" b="1" dirty="0" smtClean="0">
                <a:solidFill>
                  <a:srgbClr val="00B050"/>
                </a:solidFill>
              </a:rPr>
              <a:t>@《</a:t>
            </a:r>
            <a:r>
              <a:rPr lang="zh-CN" altLang="en-US" b="1" dirty="0" smtClean="0">
                <a:solidFill>
                  <a:srgbClr val="00B050"/>
                </a:solidFill>
              </a:rPr>
              <a:t>创新设计</a:t>
            </a:r>
            <a:r>
              <a:rPr lang="en-US" altLang="zh-CN" b="1" dirty="0" smtClean="0">
                <a:solidFill>
                  <a:srgbClr val="00B050"/>
                </a:solidFill>
              </a:rPr>
              <a:t>》</a:t>
            </a:r>
            <a:endParaRPr lang="zh-CN" altLang="en-US" b="1" dirty="0">
              <a:solidFill>
                <a:srgbClr val="00B050"/>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2" name="燕尾形 11">
            <a:hlinkClick r:id="rId3" action="ppaction://hlinksldjump"/>
          </p:cNvPr>
          <p:cNvSpPr/>
          <p:nvPr userDrawn="1"/>
        </p:nvSpPr>
        <p:spPr>
          <a:xfrm>
            <a:off x="9421190" y="6492382"/>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热点追踪篇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3" name="燕尾形 12">
            <a:hlinkClick r:id="rId4" action="ppaction://hlinksldjump"/>
          </p:cNvPr>
          <p:cNvSpPr/>
          <p:nvPr userDrawn="1"/>
        </p:nvSpPr>
        <p:spPr>
          <a:xfrm>
            <a:off x="6490044" y="6494203"/>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自主学习篇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4" name="燕尾形 13">
            <a:hlinkClick r:id="rId5" action="ppaction://hlinksldjump"/>
          </p:cNvPr>
          <p:cNvSpPr/>
          <p:nvPr userDrawn="1"/>
        </p:nvSpPr>
        <p:spPr>
          <a:xfrm>
            <a:off x="7926897" y="6490795"/>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合作探究篇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lang="zh-CN" altLang="en-US" sz="4800" spc="300" dirty="0" smtClean="0">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本课内容结束</a:t>
            </a:r>
            <a:endParaRPr lang="zh-CN" altLang="en-US" sz="4800" spc="300"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2019-7-12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file:///D:\&#20849;&#20139;\&#25919;&#27835;2017\&#32771;&#21521;&#19968;.tif" TargetMode="External"/><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file:///D:\&#20849;&#20139;\&#25919;&#27835;2017\&#32771;&#21521;&#20108;.tif" TargetMode="External"/><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3068960"/>
            <a:ext cx="1164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700"/>
              </a:spcBef>
              <a:spcAft>
                <a:spcPts val="1650"/>
              </a:spcAft>
              <a:tabLst>
                <a:tab pos="2400300" algn="l"/>
              </a:tabLst>
            </a:pPr>
            <a:r>
              <a:rPr lang="zh-CN" altLang="zh-CN" sz="3200" b="1" kern="100" dirty="0">
                <a:latin typeface="Times New Roman" pitchFamily="18" charset="0"/>
                <a:ea typeface="黑体" pitchFamily="2" charset="-122"/>
                <a:cs typeface="Times New Roman"/>
              </a:rPr>
              <a:t>课时</a:t>
            </a:r>
            <a:r>
              <a:rPr lang="en-US" altLang="zh-CN" sz="3200" b="1" kern="100" dirty="0">
                <a:latin typeface="Times New Roman" pitchFamily="18" charset="0"/>
                <a:ea typeface="黑体" pitchFamily="2" charset="-122"/>
                <a:cs typeface="Times New Roman"/>
              </a:rPr>
              <a:t>3</a:t>
            </a:r>
            <a:r>
              <a:rPr lang="zh-CN" altLang="zh-CN" sz="3200" b="1" kern="100" dirty="0">
                <a:latin typeface="Times New Roman" pitchFamily="18" charset="0"/>
                <a:ea typeface="黑体" pitchFamily="2" charset="-122"/>
                <a:cs typeface="Times New Roman"/>
              </a:rPr>
              <a:t>　民主管理：共创幸福生活</a:t>
            </a:r>
            <a:endParaRPr lang="zh-CN" altLang="zh-CN" sz="3200" b="1" kern="100" dirty="0">
              <a:effectLst/>
              <a:latin typeface="Times New Roman" pitchFamily="18" charset="0"/>
              <a:ea typeface="黑体"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575415938"/>
              </p:ext>
            </p:extLst>
          </p:nvPr>
        </p:nvGraphicFramePr>
        <p:xfrm>
          <a:off x="335360" y="764704"/>
          <a:ext cx="11593288" cy="5486400"/>
        </p:xfrm>
        <a:graphic>
          <a:graphicData uri="http://schemas.openxmlformats.org/drawingml/2006/table">
            <a:tbl>
              <a:tblPr/>
              <a:tblGrid>
                <a:gridCol w="2520280"/>
                <a:gridCol w="4032448"/>
                <a:gridCol w="5040560"/>
              </a:tblGrid>
              <a:tr h="86906">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学习目标</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核心素养</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要点晨背</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33374">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识记村委会、居委会的性质及其作用。</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理解公民行使民主管理权利的途径和方式。</a:t>
                      </a:r>
                      <a:r>
                        <a:rPr lang="en-US" sz="2000" b="1" kern="100" baseline="0" dirty="0">
                          <a:effectLst/>
                          <a:latin typeface="Times New Roman"/>
                          <a:cs typeface="Courier New"/>
                        </a:rPr>
                        <a:t>(</a:t>
                      </a:r>
                      <a:r>
                        <a:rPr lang="zh-CN" sz="2000" b="1" kern="100" baseline="0" dirty="0">
                          <a:effectLst/>
                          <a:latin typeface="Times New Roman"/>
                          <a:cs typeface="Times New Roman"/>
                        </a:rPr>
                        <a:t>重点</a:t>
                      </a:r>
                      <a:r>
                        <a:rPr lang="en-US" sz="2000" b="1" kern="100" baseline="0" dirty="0">
                          <a:effectLst/>
                          <a:latin typeface="Times New Roman"/>
                          <a:cs typeface="Courier New"/>
                        </a:rPr>
                        <a:t>)</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3.</a:t>
                      </a:r>
                      <a:r>
                        <a:rPr lang="zh-CN" sz="2000" b="1" kern="100" baseline="0" dirty="0">
                          <a:effectLst/>
                          <a:latin typeface="Times New Roman"/>
                          <a:cs typeface="Times New Roman"/>
                        </a:rPr>
                        <a:t>联系实际分析我国实行村民自治与城市居民自治，发展基层民主的意义</a:t>
                      </a:r>
                      <a:r>
                        <a:rPr lang="zh-CN" sz="2000" b="1" kern="100" baseline="0" dirty="0" smtClean="0">
                          <a:effectLst/>
                          <a:latin typeface="Times New Roman"/>
                          <a:cs typeface="Times New Roman"/>
                        </a:rPr>
                        <a:t>。</a:t>
                      </a:r>
                      <a:endParaRPr lang="en-US" altLang="zh-CN" sz="2000" b="1" kern="100" baseline="0" dirty="0" smtClean="0">
                        <a:effectLst/>
                        <a:latin typeface="Times New Roman"/>
                        <a:cs typeface="Times New Roman"/>
                      </a:endParaRPr>
                    </a:p>
                    <a:p>
                      <a:pPr marL="252000" indent="-457200" algn="l">
                        <a:lnSpc>
                          <a:spcPct val="150000"/>
                        </a:lnSpc>
                        <a:spcAft>
                          <a:spcPts val="0"/>
                        </a:spcAft>
                        <a:tabLst>
                          <a:tab pos="2400300" algn="l"/>
                        </a:tabLst>
                      </a:pPr>
                      <a:r>
                        <a:rPr lang="en-US" sz="2000" b="1" kern="100" baseline="0" dirty="0" smtClean="0">
                          <a:effectLst/>
                          <a:latin typeface="Times New Roman"/>
                          <a:cs typeface="Times New Roman"/>
                        </a:rPr>
                        <a:t>    </a:t>
                      </a:r>
                      <a:r>
                        <a:rPr lang="en-US" sz="2000" b="1" kern="100" baseline="0" dirty="0" smtClean="0">
                          <a:effectLst/>
                          <a:latin typeface="Times New Roman"/>
                          <a:cs typeface="Courier New"/>
                        </a:rPr>
                        <a:t>(</a:t>
                      </a:r>
                      <a:r>
                        <a:rPr lang="zh-CN" sz="2000" b="1" kern="100" baseline="0" dirty="0">
                          <a:effectLst/>
                          <a:latin typeface="Times New Roman"/>
                          <a:cs typeface="Times New Roman"/>
                        </a:rPr>
                        <a:t>重点＋难点</a:t>
                      </a:r>
                      <a:r>
                        <a:rPr lang="en-US" sz="2000" b="1" kern="100" baseline="0" dirty="0">
                          <a:effectLst/>
                          <a:latin typeface="Times New Roman"/>
                          <a:cs typeface="Courier New"/>
                        </a:rPr>
                        <a:t>)</a:t>
                      </a:r>
                      <a:endParaRPr lang="zh-CN" sz="2000" kern="100" baseline="0" dirty="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a:effectLst/>
                          <a:latin typeface="Times New Roman"/>
                          <a:cs typeface="Courier New"/>
                        </a:rPr>
                        <a:t>1.</a:t>
                      </a:r>
                      <a:r>
                        <a:rPr lang="zh-CN" sz="2000" b="1" kern="100" baseline="0">
                          <a:effectLst/>
                          <a:latin typeface="Times New Roman"/>
                          <a:cs typeface="Times New Roman"/>
                        </a:rPr>
                        <a:t>政治认同：领会基层民主是社会主义民主广泛而深刻的实践；村民自治和城市居民自治是人民当家作主的有效途径。</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2.</a:t>
                      </a:r>
                      <a:r>
                        <a:rPr lang="zh-CN" sz="2000" b="1" kern="100" baseline="0">
                          <a:effectLst/>
                          <a:latin typeface="Times New Roman"/>
                          <a:cs typeface="Times New Roman"/>
                        </a:rPr>
                        <a:t>科学精神：正确认识居委会、村委会的性质。</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3.</a:t>
                      </a:r>
                      <a:r>
                        <a:rPr lang="zh-CN" sz="2000" b="1" kern="100" baseline="0">
                          <a:effectLst/>
                          <a:latin typeface="Times New Roman"/>
                          <a:cs typeface="Times New Roman"/>
                        </a:rPr>
                        <a:t>法治意识：了解村民自治和城市居民自治的发展历程，以及相关的法律，增强法治意识。</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4.</a:t>
                      </a:r>
                      <a:r>
                        <a:rPr lang="zh-CN" sz="2000" b="1" kern="100" baseline="0">
                          <a:effectLst/>
                          <a:latin typeface="Times New Roman"/>
                          <a:cs typeface="Times New Roman"/>
                        </a:rPr>
                        <a:t>公共参与：积极参加民主管理，充分行使权利。</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村民委员会是村民自我管理、自我教育、自我服务的基层群众性自治组织；居民委员会是居民自我管理、自我教育、自我服务的基层群众性自治组织。</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发展基层民主，保障人民享有更多更切实的民主权利，是我国发展社会主义民主政治的重要内容。实行村民自治和居民自治，以保证人民群众依法直接行使民主权利，管理基层公共事务和公益事业，是人民当家作主的有效途径。</a:t>
                      </a:r>
                      <a:endParaRPr lang="zh-CN" sz="2000" kern="100" baseline="0" dirty="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28360" y="1256204"/>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1890395" algn="l"/>
                <a:tab pos="2700655" algn="l"/>
              </a:tabLst>
            </a:pPr>
            <a:r>
              <a:rPr lang="en-US" altLang="zh-CN" sz="2600" b="1" kern="100" dirty="0">
                <a:latin typeface="Times New Roman"/>
                <a:ea typeface="黑体"/>
              </a:rPr>
              <a:t>[</a:t>
            </a:r>
            <a:r>
              <a:rPr lang="zh-CN" altLang="zh-CN" sz="2600" b="1" kern="100" dirty="0">
                <a:latin typeface="Times New Roman"/>
                <a:ea typeface="黑体"/>
                <a:cs typeface="Times New Roman"/>
              </a:rPr>
              <a:t>学新知</a:t>
            </a:r>
            <a:r>
              <a:rPr lang="en-US" altLang="zh-CN" sz="2600" b="1" kern="100" dirty="0">
                <a:latin typeface="Times New Roman"/>
                <a:ea typeface="黑体"/>
              </a:rPr>
              <a:t>]</a:t>
            </a:r>
            <a:endParaRPr lang="zh-CN" altLang="zh-CN" sz="2600" kern="100" dirty="0">
              <a:effectLst/>
              <a:latin typeface="宋体"/>
              <a:cs typeface="Courier New"/>
            </a:endParaRPr>
          </a:p>
        </p:txBody>
      </p:sp>
      <p:pic>
        <p:nvPicPr>
          <p:cNvPr id="3074" name="Picture 2" descr="自主学习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756" y="615378"/>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420960" y="2132672"/>
            <a:ext cx="11304749"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村民委员会</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村民委员会性质：是村民自我管理、自我教育、自我服务的基层群众</a:t>
            </a:r>
            <a:r>
              <a:rPr lang="zh-CN" altLang="zh-CN" sz="2400" b="1" kern="100" dirty="0" smtClean="0">
                <a:latin typeface="Times New Roman"/>
                <a:cs typeface="Times New Roman"/>
              </a:rPr>
              <a:t>性</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r>
              <a:rPr lang="zh-CN" altLang="zh-CN" sz="2400" b="1" kern="100" dirty="0">
                <a:latin typeface="Times New Roman"/>
                <a:cs typeface="Times New Roman"/>
              </a:rPr>
              <a:t>是村民民主管理村务的机构。</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村民自治的内容</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①</a:t>
            </a:r>
            <a:r>
              <a:rPr lang="zh-CN" altLang="zh-CN" sz="2400" b="1" kern="100" dirty="0">
                <a:latin typeface="Times New Roman"/>
                <a:cs typeface="Times New Roman"/>
              </a:rPr>
              <a:t>村民直接投票选</a:t>
            </a:r>
            <a:r>
              <a:rPr lang="zh-CN" altLang="zh-CN" sz="2400" b="1" kern="100" dirty="0" smtClean="0">
                <a:latin typeface="Times New Roman"/>
                <a:cs typeface="Times New Roman"/>
              </a:rPr>
              <a:t>举</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成</a:t>
            </a:r>
            <a:r>
              <a:rPr lang="zh-CN" altLang="zh-CN" sz="2400" b="1" kern="100" dirty="0">
                <a:latin typeface="Times New Roman"/>
                <a:cs typeface="Times New Roman"/>
              </a:rPr>
              <a:t>员，参与民主管理。</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②</a:t>
            </a:r>
            <a:r>
              <a:rPr lang="zh-CN" altLang="zh-CN" sz="2400" b="1" kern="100" dirty="0">
                <a:latin typeface="Times New Roman"/>
                <a:cs typeface="Times New Roman"/>
              </a:rPr>
              <a:t>通</a:t>
            </a:r>
            <a:r>
              <a:rPr lang="zh-CN" altLang="zh-CN" sz="2400" b="1" kern="100" dirty="0" smtClean="0">
                <a:latin typeface="Times New Roman"/>
                <a:cs typeface="Times New Roman"/>
              </a:rPr>
              <a:t>过</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参</a:t>
            </a:r>
            <a:r>
              <a:rPr lang="zh-CN" altLang="zh-CN" sz="2400" b="1" kern="100" dirty="0">
                <a:latin typeface="Times New Roman"/>
                <a:cs typeface="Times New Roman"/>
              </a:rPr>
              <a:t>与本村公共事务和公益事业的决策与管理</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
        <p:nvSpPr>
          <p:cNvPr id="2" name="TextBox 1"/>
          <p:cNvSpPr txBox="1"/>
          <p:nvPr/>
        </p:nvSpPr>
        <p:spPr>
          <a:xfrm>
            <a:off x="866712" y="3327375"/>
            <a:ext cx="1422184"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自治组织</a:t>
            </a:r>
            <a:endParaRPr lang="zh-CN" altLang="en-US" sz="2400" dirty="0"/>
          </a:p>
        </p:txBody>
      </p:sp>
      <p:sp>
        <p:nvSpPr>
          <p:cNvPr id="4" name="TextBox 3"/>
          <p:cNvSpPr txBox="1"/>
          <p:nvPr/>
        </p:nvSpPr>
        <p:spPr>
          <a:xfrm>
            <a:off x="3562072" y="4407495"/>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村民委员会</a:t>
            </a:r>
            <a:endParaRPr lang="zh-CN" altLang="en-US" sz="2400" b="1" kern="100" dirty="0">
              <a:solidFill>
                <a:srgbClr val="FF0000"/>
              </a:solidFill>
              <a:latin typeface="Times New Roman"/>
              <a:cs typeface="Times New Roman"/>
            </a:endParaRPr>
          </a:p>
        </p:txBody>
      </p:sp>
      <p:sp>
        <p:nvSpPr>
          <p:cNvPr id="6" name="TextBox 5"/>
          <p:cNvSpPr txBox="1"/>
          <p:nvPr/>
        </p:nvSpPr>
        <p:spPr>
          <a:xfrm>
            <a:off x="1830112" y="4968464"/>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村民会议</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908720"/>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宋体"/>
                <a:cs typeface="Times New Roman"/>
              </a:rPr>
              <a:t>③</a:t>
            </a:r>
            <a:r>
              <a:rPr lang="zh-CN" altLang="zh-CN" sz="2400" b="1" kern="100" dirty="0">
                <a:latin typeface="Times New Roman"/>
                <a:cs typeface="Times New Roman"/>
              </a:rPr>
              <a:t>通过制</a:t>
            </a:r>
            <a:r>
              <a:rPr lang="zh-CN" altLang="zh-CN" sz="2400" b="1" kern="100" dirty="0" smtClean="0">
                <a:latin typeface="Times New Roman"/>
                <a:cs typeface="Times New Roman"/>
              </a:rPr>
              <a:t>定</a:t>
            </a:r>
            <a:r>
              <a:rPr lang="en-US" altLang="zh-CN" sz="2400" b="1" kern="100" dirty="0" smtClean="0">
                <a:latin typeface="Times New Roman"/>
                <a:cs typeface="Times New Roman"/>
              </a:rPr>
              <a:t>______________</a:t>
            </a:r>
            <a:r>
              <a:rPr lang="zh-CN" altLang="zh-CN" sz="2400" b="1" kern="100" dirty="0" smtClean="0">
                <a:latin typeface="Times New Roman"/>
                <a:cs typeface="Times New Roman"/>
              </a:rPr>
              <a:t>或</a:t>
            </a:r>
            <a:r>
              <a:rPr lang="zh-CN" altLang="zh-CN" sz="2400" b="1" kern="100" dirty="0">
                <a:latin typeface="Times New Roman"/>
                <a:cs typeface="Times New Roman"/>
              </a:rPr>
              <a:t>村规民约等形式，规范自己和村干部的行为。</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宋体"/>
                <a:cs typeface="Times New Roman"/>
              </a:rPr>
              <a:t>④</a:t>
            </a:r>
            <a:r>
              <a:rPr lang="zh-CN" altLang="zh-CN" sz="2400" b="1" kern="100" dirty="0">
                <a:latin typeface="Times New Roman"/>
                <a:cs typeface="Times New Roman"/>
              </a:rPr>
              <a:t>通</a:t>
            </a:r>
            <a:r>
              <a:rPr lang="zh-CN" altLang="zh-CN" sz="2400" b="1" kern="100" dirty="0" smtClean="0">
                <a:latin typeface="Times New Roman"/>
                <a:cs typeface="Times New Roman"/>
              </a:rPr>
              <a:t>过</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r>
              <a:rPr lang="zh-CN" altLang="zh-CN" sz="2400" b="1" kern="100" dirty="0">
                <a:latin typeface="Times New Roman"/>
                <a:cs typeface="Times New Roman"/>
              </a:rPr>
              <a:t>民主评议村干部、村委会定期报告工作等形式，保证村民能够切</a:t>
            </a:r>
            <a:r>
              <a:rPr lang="zh-CN" altLang="zh-CN" sz="2400" b="1" kern="100" dirty="0" smtClean="0">
                <a:latin typeface="Times New Roman"/>
                <a:cs typeface="Times New Roman"/>
              </a:rPr>
              <a:t>实</a:t>
            </a:r>
            <a:r>
              <a:rPr lang="en-US" altLang="zh-CN" sz="2400" b="1" kern="100" dirty="0" smtClean="0">
                <a:latin typeface="Times New Roman"/>
                <a:cs typeface="Times New Roman"/>
              </a:rPr>
              <a:t>_______</a:t>
            </a:r>
            <a:r>
              <a:rPr lang="zh-CN" altLang="zh-CN" sz="2400" b="1" kern="100" dirty="0" smtClean="0">
                <a:latin typeface="Times New Roman"/>
                <a:cs typeface="Times New Roman"/>
              </a:rPr>
              <a:t>村</a:t>
            </a:r>
            <a:r>
              <a:rPr lang="zh-CN" altLang="zh-CN" sz="2400" b="1" kern="100" dirty="0">
                <a:latin typeface="Times New Roman"/>
                <a:cs typeface="Times New Roman"/>
              </a:rPr>
              <a:t>民委员会的工作和村干部的行为。</a:t>
            </a:r>
            <a:endParaRPr lang="zh-CN" altLang="zh-CN" sz="105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4278664616"/>
              </p:ext>
            </p:extLst>
          </p:nvPr>
        </p:nvGraphicFramePr>
        <p:xfrm>
          <a:off x="407368" y="2780928"/>
          <a:ext cx="11177101" cy="1152128"/>
        </p:xfrm>
        <a:graphic>
          <a:graphicData uri="http://schemas.openxmlformats.org/drawingml/2006/table">
            <a:tbl>
              <a:tblPr/>
              <a:tblGrid>
                <a:gridCol w="11177101"/>
              </a:tblGrid>
              <a:tr h="1152128">
                <a:tc>
                  <a:txBody>
                    <a:bodyPr/>
                    <a:lstStyle/>
                    <a:p>
                      <a:pPr algn="just">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村委会不是国家机关，其性质是自治组织。建立的目的是让村民管理本村日常事务。其法律依据是《中华人民共和国村民委员会组织法》。</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2" name="TextBox 1"/>
          <p:cNvSpPr txBox="1"/>
          <p:nvPr/>
        </p:nvSpPr>
        <p:spPr>
          <a:xfrm>
            <a:off x="1919536" y="978407"/>
            <a:ext cx="2040943"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村民自治章</a:t>
            </a:r>
            <a:r>
              <a:rPr lang="zh-CN" altLang="zh-CN" sz="2400" b="1" kern="100" dirty="0" smtClean="0">
                <a:solidFill>
                  <a:srgbClr val="FF0000"/>
                </a:solidFill>
                <a:latin typeface="Times New Roman"/>
                <a:cs typeface="Times New Roman"/>
              </a:rPr>
              <a:t>程</a:t>
            </a:r>
            <a:endParaRPr lang="zh-CN" altLang="en-US" sz="2400" b="1" kern="100" dirty="0">
              <a:solidFill>
                <a:srgbClr val="FF0000"/>
              </a:solidFill>
              <a:latin typeface="Times New Roman"/>
              <a:cs typeface="Times New Roman"/>
            </a:endParaRPr>
          </a:p>
        </p:txBody>
      </p:sp>
      <p:sp>
        <p:nvSpPr>
          <p:cNvPr id="5" name="TextBox 4"/>
          <p:cNvSpPr txBox="1"/>
          <p:nvPr/>
        </p:nvSpPr>
        <p:spPr>
          <a:xfrm>
            <a:off x="1316736" y="1529496"/>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村务公开</a:t>
            </a:r>
            <a:endParaRPr lang="zh-CN" altLang="en-US" sz="2400" b="1" kern="100" dirty="0">
              <a:solidFill>
                <a:srgbClr val="FF0000"/>
              </a:solidFill>
              <a:latin typeface="Times New Roman"/>
              <a:cs typeface="Times New Roman"/>
            </a:endParaRPr>
          </a:p>
        </p:txBody>
      </p:sp>
      <p:sp>
        <p:nvSpPr>
          <p:cNvPr id="6" name="TextBox 5"/>
          <p:cNvSpPr txBox="1"/>
          <p:nvPr/>
        </p:nvSpPr>
        <p:spPr>
          <a:xfrm>
            <a:off x="756071" y="2060848"/>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监督</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358152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908720"/>
            <a:ext cx="11647294" cy="222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居民委员会</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居委会性质：居</a:t>
            </a:r>
            <a:r>
              <a:rPr lang="zh-CN" altLang="zh-CN" sz="2400" b="1" kern="100" dirty="0" smtClean="0">
                <a:latin typeface="Times New Roman"/>
                <a:cs typeface="Times New Roman"/>
              </a:rPr>
              <a:t>民</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r>
              <a:rPr lang="zh-CN" altLang="zh-CN" sz="2400" b="1" kern="100" dirty="0">
                <a:latin typeface="Times New Roman"/>
                <a:cs typeface="Times New Roman"/>
              </a:rPr>
              <a:t>自我教育</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的</a:t>
            </a:r>
            <a:r>
              <a:rPr lang="zh-CN" altLang="zh-CN" sz="2400" b="1" kern="100" dirty="0">
                <a:latin typeface="Times New Roman"/>
                <a:cs typeface="Times New Roman"/>
              </a:rPr>
              <a:t>基层群众性自治组织。</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居民自治途径：居民委员会成员居民选</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居</a:t>
            </a:r>
            <a:r>
              <a:rPr lang="zh-CN" altLang="zh-CN" sz="2400" b="1" kern="100" dirty="0">
                <a:latin typeface="Times New Roman"/>
                <a:cs typeface="Times New Roman"/>
              </a:rPr>
              <a:t>民定，日常事务居民管，各项工作居</a:t>
            </a:r>
            <a:r>
              <a:rPr lang="zh-CN" altLang="zh-CN" sz="2400" b="1" kern="100" dirty="0" smtClean="0">
                <a:latin typeface="Times New Roman"/>
                <a:cs typeface="Times New Roman"/>
              </a:rPr>
              <a:t>民</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a:t>
            </a:r>
            <a:endParaRPr lang="zh-CN" altLang="zh-CN" sz="1050" kern="100" dirty="0">
              <a:effectLst/>
              <a:latin typeface="宋体"/>
              <a:cs typeface="Courier New"/>
            </a:endParaRPr>
          </a:p>
        </p:txBody>
      </p:sp>
      <p:sp>
        <p:nvSpPr>
          <p:cNvPr id="2" name="TextBox 1"/>
          <p:cNvSpPr txBox="1"/>
          <p:nvPr/>
        </p:nvSpPr>
        <p:spPr>
          <a:xfrm>
            <a:off x="3544656" y="1529496"/>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自我管理</a:t>
            </a:r>
            <a:endParaRPr lang="zh-CN" altLang="en-US" sz="2400" b="1" kern="100" dirty="0">
              <a:solidFill>
                <a:srgbClr val="FF0000"/>
              </a:solidFill>
              <a:latin typeface="Times New Roman"/>
              <a:cs typeface="Times New Roman"/>
            </a:endParaRPr>
          </a:p>
        </p:txBody>
      </p:sp>
      <p:sp>
        <p:nvSpPr>
          <p:cNvPr id="3" name="TextBox 2"/>
          <p:cNvSpPr txBox="1"/>
          <p:nvPr/>
        </p:nvSpPr>
        <p:spPr>
          <a:xfrm>
            <a:off x="7135736" y="1515848"/>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自我服务</a:t>
            </a:r>
            <a:endParaRPr lang="zh-CN" altLang="en-US" sz="2400" b="1" kern="100" dirty="0">
              <a:solidFill>
                <a:srgbClr val="FF0000"/>
              </a:solidFill>
              <a:latin typeface="Times New Roman"/>
              <a:cs typeface="Times New Roman"/>
            </a:endParaRPr>
          </a:p>
        </p:txBody>
      </p:sp>
      <p:sp>
        <p:nvSpPr>
          <p:cNvPr id="5" name="TextBox 4"/>
          <p:cNvSpPr txBox="1"/>
          <p:nvPr/>
        </p:nvSpPr>
        <p:spPr>
          <a:xfrm>
            <a:off x="6514400" y="2089591"/>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社区大事</a:t>
            </a:r>
            <a:endParaRPr lang="zh-CN" altLang="en-US" sz="2400" b="1" kern="100" dirty="0">
              <a:solidFill>
                <a:srgbClr val="FF0000"/>
              </a:solidFill>
              <a:latin typeface="Times New Roman"/>
              <a:cs typeface="Times New Roman"/>
            </a:endParaRPr>
          </a:p>
        </p:txBody>
      </p:sp>
      <p:sp>
        <p:nvSpPr>
          <p:cNvPr id="6" name="TextBox 5"/>
          <p:cNvSpPr txBox="1"/>
          <p:nvPr/>
        </p:nvSpPr>
        <p:spPr>
          <a:xfrm>
            <a:off x="2581256" y="2636912"/>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监督</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64522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908720"/>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实行基层民主自治的意义</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实行农村村民自治和城市居民自治，扩</a:t>
            </a:r>
            <a:r>
              <a:rPr lang="zh-CN" altLang="zh-CN" sz="2400" b="1" kern="100" dirty="0" smtClean="0">
                <a:latin typeface="Times New Roman"/>
                <a:cs typeface="Times New Roman"/>
              </a:rPr>
              <a:t>大</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，是</a:t>
            </a:r>
            <a:r>
              <a:rPr lang="en-US" altLang="zh-CN" sz="2400" b="1" kern="100" dirty="0" smtClean="0">
                <a:latin typeface="Times New Roman"/>
                <a:cs typeface="Times New Roman"/>
              </a:rPr>
              <a:t>______________</a:t>
            </a:r>
            <a:r>
              <a:rPr lang="zh-CN" altLang="zh-CN" sz="2400" b="1" kern="100" dirty="0" smtClean="0">
                <a:latin typeface="Times New Roman"/>
                <a:cs typeface="Times New Roman"/>
              </a:rPr>
              <a:t>最</a:t>
            </a:r>
            <a:r>
              <a:rPr lang="zh-CN" altLang="zh-CN" sz="2400" b="1" kern="100" dirty="0">
                <a:latin typeface="Times New Roman"/>
                <a:cs typeface="Times New Roman"/>
              </a:rPr>
              <a:t>为广泛而深刻的实践。</a:t>
            </a:r>
            <a:endParaRPr lang="zh-CN" altLang="zh-CN" sz="105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3427540593"/>
              </p:ext>
            </p:extLst>
          </p:nvPr>
        </p:nvGraphicFramePr>
        <p:xfrm>
          <a:off x="623392" y="2708920"/>
          <a:ext cx="11321117" cy="720080"/>
        </p:xfrm>
        <a:graphic>
          <a:graphicData uri="http://schemas.openxmlformats.org/drawingml/2006/table">
            <a:tbl>
              <a:tblPr/>
              <a:tblGrid>
                <a:gridCol w="11321117"/>
              </a:tblGrid>
              <a:tr h="720080">
                <a:tc>
                  <a:txBody>
                    <a:bodyPr/>
                    <a:lstStyle/>
                    <a:p>
                      <a:pPr algn="l">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基层民主虽然层次较低，但参与的人数多，是社会主义民主最广泛的实践。</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2" name="TextBox 1"/>
          <p:cNvSpPr txBox="1"/>
          <p:nvPr/>
        </p:nvSpPr>
        <p:spPr>
          <a:xfrm>
            <a:off x="6298376" y="1527175"/>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基层民主</a:t>
            </a:r>
            <a:endParaRPr lang="zh-CN" altLang="en-US" sz="2400" b="1" kern="100" dirty="0">
              <a:solidFill>
                <a:srgbClr val="FF0000"/>
              </a:solidFill>
              <a:latin typeface="Times New Roman"/>
              <a:cs typeface="Times New Roman"/>
            </a:endParaRPr>
          </a:p>
        </p:txBody>
      </p:sp>
      <p:sp>
        <p:nvSpPr>
          <p:cNvPr id="5" name="TextBox 4"/>
          <p:cNvSpPr txBox="1"/>
          <p:nvPr/>
        </p:nvSpPr>
        <p:spPr>
          <a:xfrm>
            <a:off x="8400256" y="1527175"/>
            <a:ext cx="2040943"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社会主义民主</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64522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764135" y="829668"/>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600" b="1" kern="100" dirty="0">
                <a:latin typeface="Times New Roman"/>
                <a:ea typeface="黑体"/>
              </a:rPr>
              <a:t>[</a:t>
            </a:r>
            <a:r>
              <a:rPr lang="zh-CN" altLang="zh-CN" sz="2600" b="1" kern="100" dirty="0">
                <a:latin typeface="Times New Roman"/>
                <a:ea typeface="黑体"/>
                <a:cs typeface="Times New Roman"/>
              </a:rPr>
              <a:t>练疑难</a:t>
            </a:r>
            <a:r>
              <a:rPr lang="en-US" altLang="zh-CN" sz="2600" b="1" kern="100" dirty="0">
                <a:latin typeface="Times New Roman"/>
                <a:ea typeface="黑体"/>
              </a:rPr>
              <a:t>]</a:t>
            </a:r>
            <a:endParaRPr lang="zh-CN" altLang="zh-CN" sz="2600" kern="100" dirty="0">
              <a:effectLst/>
              <a:latin typeface="宋体"/>
              <a:cs typeface="Courier New"/>
            </a:endParaRPr>
          </a:p>
        </p:txBody>
      </p:sp>
      <p:sp>
        <p:nvSpPr>
          <p:cNvPr id="4" name="矩形 1"/>
          <p:cNvSpPr>
            <a:spLocks noChangeArrowheads="1"/>
          </p:cNvSpPr>
          <p:nvPr/>
        </p:nvSpPr>
        <p:spPr bwMode="auto">
          <a:xfrm>
            <a:off x="249687" y="1700624"/>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ea typeface="黑体"/>
                <a:cs typeface="Times New Roman"/>
              </a:rPr>
              <a:t>判一判：</a:t>
            </a:r>
            <a:r>
              <a:rPr lang="zh-CN" altLang="zh-CN" sz="2400" b="1" kern="100" dirty="0">
                <a:latin typeface="Times New Roman"/>
                <a:cs typeface="Times New Roman"/>
              </a:rPr>
              <a:t>通过村民会议参与本村公共事务和公益事业的决策与管理，是村民自治的基础，也是村民参与民主管理的主要途径。</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smtClean="0">
                <a:latin typeface="Times New Roman"/>
                <a:cs typeface="Courier New"/>
              </a:rPr>
              <a:t>) </a:t>
            </a:r>
            <a:endParaRPr lang="en-US" altLang="zh-CN" sz="1050" kern="100" dirty="0" smtClean="0">
              <a:latin typeface="宋体"/>
              <a:cs typeface="Courier New"/>
            </a:endParaRPr>
          </a:p>
          <a:p>
            <a:pPr marL="252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zh-CN" altLang="zh-CN" sz="2400" b="1" kern="100" dirty="0">
                <a:solidFill>
                  <a:srgbClr val="0000FF"/>
                </a:solidFill>
                <a:latin typeface="Times New Roman"/>
                <a:ea typeface="仿宋_GB2312"/>
                <a:cs typeface="Times New Roman"/>
              </a:rPr>
              <a:t>错误。自己选举当家人，是村民自治的基础，也是村民参与民主管理的主要途径</a:t>
            </a:r>
            <a:r>
              <a:rPr lang="zh-CN" altLang="zh-CN" sz="2400" b="1" kern="100" dirty="0" smtClean="0">
                <a:solidFill>
                  <a:srgbClr val="0000FF"/>
                </a:solidFill>
                <a:latin typeface="Times New Roman"/>
                <a:ea typeface="仿宋_GB2312"/>
                <a:cs typeface="Times New Roman"/>
              </a:rPr>
              <a:t>。</a:t>
            </a:r>
            <a:endParaRPr lang="en-US" altLang="zh-CN" sz="2400" b="1" kern="100" dirty="0" smtClean="0">
              <a:solidFill>
                <a:srgbClr val="0000FF"/>
              </a:solidFill>
              <a:latin typeface="Times New Roman"/>
              <a:cs typeface="Courier New"/>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2792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ea typeface="黑体"/>
                <a:cs typeface="Times New Roman"/>
              </a:rPr>
              <a:t>连一连：</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民主选举</a:t>
            </a:r>
            <a:r>
              <a:rPr lang="en-US" altLang="zh-CN" sz="2400" b="1" kern="100" dirty="0">
                <a:latin typeface="Times New Roman"/>
                <a:cs typeface="Courier New"/>
              </a:rPr>
              <a:t>	</a:t>
            </a: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村务公开、民主评议村干部</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民主决策</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村民自治章程或村规民约</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民主管理</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村民会议</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民主监督</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直接投票选举村委会成员</a:t>
            </a:r>
            <a:endParaRPr lang="zh-CN" altLang="zh-CN" sz="1050" kern="100" dirty="0">
              <a:effectLst/>
              <a:latin typeface="宋体"/>
              <a:cs typeface="Courier New"/>
            </a:endParaRPr>
          </a:p>
        </p:txBody>
      </p:sp>
      <p:cxnSp>
        <p:nvCxnSpPr>
          <p:cNvPr id="12" name="直接连接符 11"/>
          <p:cNvCxnSpPr/>
          <p:nvPr/>
        </p:nvCxnSpPr>
        <p:spPr>
          <a:xfrm>
            <a:off x="2207568" y="1772816"/>
            <a:ext cx="3528392" cy="158417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207568" y="2276872"/>
            <a:ext cx="3528392"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2207568" y="2276872"/>
            <a:ext cx="3528392"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207568" y="1772816"/>
            <a:ext cx="3528392" cy="165618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linds(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linds(horizont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290642"/>
            <a:ext cx="11647294" cy="113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居委会是我国的基层政权机关。</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居委会有权裁决居民纠纷、维护社会治安。</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2" name="TextBox 1"/>
          <p:cNvSpPr txBox="1"/>
          <p:nvPr/>
        </p:nvSpPr>
        <p:spPr>
          <a:xfrm>
            <a:off x="6600056" y="1427871"/>
            <a:ext cx="494046" cy="461665"/>
          </a:xfrm>
          <a:prstGeom prst="rect">
            <a:avLst/>
          </a:prstGeom>
          <a:noFill/>
        </p:spPr>
        <p:txBody>
          <a:bodyPr wrap="none" rtlCol="0">
            <a:spAutoFit/>
          </a:bodyPr>
          <a:lstStyle/>
          <a:p>
            <a:r>
              <a:rPr lang="en-US" altLang="zh-CN" sz="2400" b="1" kern="100" dirty="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
        <p:nvSpPr>
          <p:cNvPr id="5" name="TextBox 4"/>
          <p:cNvSpPr txBox="1"/>
          <p:nvPr/>
        </p:nvSpPr>
        <p:spPr>
          <a:xfrm>
            <a:off x="6970106" y="1975192"/>
            <a:ext cx="494046" cy="461665"/>
          </a:xfrm>
          <a:prstGeom prst="rect">
            <a:avLst/>
          </a:prstGeom>
          <a:noFill/>
        </p:spPr>
        <p:txBody>
          <a:bodyPr wrap="none" rtlCol="0">
            <a:spAutoFit/>
          </a:bodyPr>
          <a:lstStyle/>
          <a:p>
            <a:r>
              <a:rPr lang="en-US" altLang="zh-CN" sz="2400" b="1" kern="100" dirty="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836528"/>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ea typeface="黑体"/>
                <a:cs typeface="Times New Roman"/>
              </a:rPr>
              <a:t>连一连：</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民主选举</a:t>
            </a:r>
            <a:r>
              <a:rPr lang="en-US" altLang="zh-CN" sz="2400" b="1" kern="100" dirty="0">
                <a:latin typeface="Times New Roman"/>
                <a:cs typeface="Courier New"/>
              </a:rPr>
              <a:t>	</a:t>
            </a:r>
            <a:r>
              <a:rPr lang="en-US" altLang="zh-CN" sz="2400" b="1" kern="100" dirty="0" smtClean="0">
                <a:latin typeface="Times New Roman"/>
                <a:cs typeface="Courier New"/>
              </a:rPr>
              <a:t>	</a:t>
            </a:r>
            <a:r>
              <a:rPr lang="en-US" altLang="zh-CN" sz="2400" b="1" kern="100" dirty="0">
                <a:latin typeface="Times New Roman"/>
                <a:cs typeface="Courier New"/>
              </a:rPr>
              <a:t>	</a:t>
            </a: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居委会成员居民选</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民主决策</a:t>
            </a:r>
            <a:r>
              <a:rPr lang="en-US" altLang="zh-CN" sz="2400" b="1" kern="100" dirty="0">
                <a:latin typeface="Times New Roman"/>
                <a:cs typeface="Courier New"/>
              </a:rPr>
              <a:t>		</a:t>
            </a:r>
            <a:r>
              <a:rPr lang="en-US" altLang="zh-CN" sz="2400" b="1" kern="100" dirty="0" smtClean="0">
                <a:latin typeface="Times New Roman"/>
                <a:cs typeface="Courier New"/>
              </a:rPr>
              <a:t>		B.</a:t>
            </a:r>
            <a:r>
              <a:rPr lang="zh-CN" altLang="zh-CN" sz="2400" b="1" kern="100" dirty="0">
                <a:latin typeface="Times New Roman"/>
                <a:cs typeface="Times New Roman"/>
              </a:rPr>
              <a:t>日常事务居民管</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民主管理</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各项工作居民监督</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民主监督</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社区大事居民定</a:t>
            </a:r>
            <a:endParaRPr lang="zh-CN" altLang="zh-CN" sz="1050" kern="100" dirty="0">
              <a:effectLst/>
              <a:latin typeface="宋体"/>
              <a:cs typeface="Courier New"/>
            </a:endParaRPr>
          </a:p>
        </p:txBody>
      </p:sp>
      <p:cxnSp>
        <p:nvCxnSpPr>
          <p:cNvPr id="5" name="直接连接符 4"/>
          <p:cNvCxnSpPr/>
          <p:nvPr/>
        </p:nvCxnSpPr>
        <p:spPr>
          <a:xfrm>
            <a:off x="2207568" y="1700808"/>
            <a:ext cx="2592288"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2207568" y="2276872"/>
            <a:ext cx="2592288" cy="10801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207568" y="2276872"/>
            <a:ext cx="2592288"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2207568" y="2852936"/>
            <a:ext cx="2592288" cy="50405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794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624732"/>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5.</a:t>
            </a:r>
            <a:r>
              <a:rPr lang="zh-CN" altLang="zh-CN" sz="2400" b="1" kern="100" dirty="0">
                <a:latin typeface="Times New Roman"/>
                <a:ea typeface="黑体"/>
                <a:cs typeface="Times New Roman"/>
              </a:rPr>
              <a:t>想一想：</a:t>
            </a:r>
            <a:r>
              <a:rPr lang="zh-CN" altLang="zh-CN" sz="2400" b="1" kern="100" dirty="0">
                <a:latin typeface="Times New Roman"/>
                <a:cs typeface="Times New Roman"/>
              </a:rPr>
              <a:t>我们现在是青年学生，基层民主管理与我们没有什么关系。这种观点对吗</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en-US" altLang="zh-CN" sz="1050" kern="100" dirty="0" smtClean="0">
              <a:latin typeface="宋体"/>
              <a:cs typeface="Courier New"/>
            </a:endParaRPr>
          </a:p>
          <a:p>
            <a:pPr marL="252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zh-CN" altLang="zh-CN" sz="2400" b="1" kern="100" dirty="0">
                <a:solidFill>
                  <a:srgbClr val="0000FF"/>
                </a:solidFill>
                <a:latin typeface="Times New Roman"/>
                <a:ea typeface="仿宋_GB2312"/>
                <a:cs typeface="Times New Roman"/>
              </a:rPr>
              <a:t>不对。每个学生都是社会的成员，是社会未来的主人，青年学生通过参与民主管理，学习民主管理的知识和技能，增强和提高自己政治参与的责任意识和实际本领</a:t>
            </a:r>
            <a:r>
              <a:rPr lang="zh-CN" altLang="zh-CN" sz="2400" b="1" kern="100" dirty="0" smtClean="0">
                <a:solidFill>
                  <a:srgbClr val="0000FF"/>
                </a:solidFill>
                <a:latin typeface="Times New Roman"/>
                <a:ea typeface="仿宋_GB2312"/>
                <a:cs typeface="Times New Roman"/>
              </a:rPr>
              <a:t>。</a:t>
            </a:r>
            <a:r>
              <a:rPr lang="en-US" altLang="zh-CN" sz="2400" b="1" kern="100" dirty="0" smtClean="0">
                <a:solidFill>
                  <a:srgbClr val="0000FF"/>
                </a:solidFill>
                <a:latin typeface="Times New Roman"/>
                <a:ea typeface="仿宋_GB2312"/>
                <a:cs typeface="Times New Roman"/>
              </a:rPr>
              <a:t> </a:t>
            </a:r>
            <a:endParaRPr lang="en-US" altLang="zh-CN" sz="2400" b="1" kern="100" dirty="0" smtClean="0">
              <a:solidFill>
                <a:srgbClr val="0000FF"/>
              </a:solidFill>
              <a:latin typeface="Times New Roman"/>
              <a:cs typeface="Times New Roman"/>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合作探究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723" y="692696"/>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4740088" y="1257759"/>
            <a:ext cx="5433550"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村民委员会是基层政权机关吗</a:t>
            </a:r>
            <a:endParaRPr lang="zh-CN" altLang="zh-CN" sz="1050" kern="100" dirty="0">
              <a:effectLst/>
              <a:latin typeface="宋体"/>
              <a:cs typeface="Courier New"/>
            </a:endParaRPr>
          </a:p>
        </p:txBody>
      </p:sp>
      <p:pic>
        <p:nvPicPr>
          <p:cNvPr id="1026" name="Picture 2" descr="议题一"/>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86281" y="1384930"/>
            <a:ext cx="1193611" cy="42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286841" y="2060848"/>
            <a:ext cx="8196312"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村主任，即俗称的</a:t>
            </a:r>
            <a:r>
              <a:rPr lang="en-US" altLang="zh-CN" sz="2400" b="1" kern="100" dirty="0">
                <a:latin typeface="宋体"/>
                <a:cs typeface="Times New Roman"/>
              </a:rPr>
              <a:t>“</a:t>
            </a:r>
            <a:r>
              <a:rPr lang="zh-CN" altLang="zh-CN" sz="2400" b="1" kern="100" dirty="0">
                <a:latin typeface="Times New Roman"/>
                <a:ea typeface="楷体_GB2312"/>
                <a:cs typeface="Times New Roman"/>
              </a:rPr>
              <a:t>村长</a:t>
            </a:r>
            <a:r>
              <a:rPr lang="en-US" altLang="zh-CN" sz="2400" b="1" kern="100" dirty="0">
                <a:latin typeface="宋体"/>
                <a:cs typeface="Times New Roman"/>
              </a:rPr>
              <a:t>”</a:t>
            </a:r>
            <a:r>
              <a:rPr lang="zh-CN" altLang="zh-CN" sz="2400" b="1" kern="100" dirty="0">
                <a:latin typeface="Times New Roman"/>
                <a:ea typeface="楷体_GB2312"/>
                <a:cs typeface="Times New Roman"/>
              </a:rPr>
              <a:t>。村主任是村民基层群众自治组织</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村民委员会的一把手。根据《中华人民共和国村民委员会组织法》的有关规定，由本村村民民主选举产生，每届任期为五年，可以连选连任，根据《中华人民共和国选举法》的规定，凡年满</a:t>
            </a:r>
            <a:r>
              <a:rPr lang="en-US" altLang="zh-CN" sz="2400" b="1" kern="100" dirty="0">
                <a:latin typeface="Times New Roman"/>
                <a:ea typeface="楷体_GB2312"/>
                <a:cs typeface="Courier New"/>
              </a:rPr>
              <a:t>18</a:t>
            </a:r>
            <a:r>
              <a:rPr lang="zh-CN" altLang="zh-CN" sz="2400" b="1" kern="100" dirty="0">
                <a:latin typeface="Times New Roman"/>
                <a:ea typeface="楷体_GB2312"/>
                <a:cs typeface="Times New Roman"/>
              </a:rPr>
              <a:t>周岁的中国合法公民都享有本村村主任的竞选资格</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1050" kern="100" dirty="0">
              <a:effectLst/>
              <a:latin typeface="宋体"/>
              <a:cs typeface="Courier New"/>
            </a:endParaRPr>
          </a:p>
        </p:txBody>
      </p:sp>
      <p:pic>
        <p:nvPicPr>
          <p:cNvPr id="2050" name="Picture 2" descr="Z1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760296" y="2291677"/>
            <a:ext cx="2592427" cy="2793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8688288" y="5301208"/>
            <a:ext cx="2969083" cy="461665"/>
          </a:xfrm>
          <a:prstGeom prst="rect">
            <a:avLst/>
          </a:prstGeom>
          <a:noFill/>
        </p:spPr>
        <p:txBody>
          <a:bodyPr wrap="none" rtlCol="0">
            <a:spAutoFit/>
          </a:bodyPr>
          <a:lstStyle/>
          <a:p>
            <a:r>
              <a:rPr lang="zh-CN" altLang="zh-CN" sz="2400" b="1" kern="100" dirty="0">
                <a:latin typeface="Times New Roman"/>
                <a:ea typeface="楷体_GB2312"/>
                <a:cs typeface="Times New Roman"/>
              </a:rPr>
              <a:t>村长是多大的</a:t>
            </a:r>
            <a:r>
              <a:rPr lang="en-US" altLang="zh-CN" sz="2400" b="1" kern="100" dirty="0">
                <a:latin typeface="宋体"/>
                <a:cs typeface="Times New Roman"/>
              </a:rPr>
              <a:t>“</a:t>
            </a:r>
            <a:r>
              <a:rPr lang="zh-CN" altLang="zh-CN" sz="2400" b="1" kern="100" dirty="0">
                <a:latin typeface="Times New Roman"/>
                <a:ea typeface="楷体_GB2312"/>
                <a:cs typeface="Times New Roman"/>
              </a:rPr>
              <a:t>官</a:t>
            </a:r>
            <a:r>
              <a:rPr lang="en-US" altLang="zh-CN" sz="2400" b="1" kern="100" dirty="0">
                <a:latin typeface="宋体"/>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0172946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764704"/>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村主任，即俗称的</a:t>
            </a:r>
            <a:r>
              <a:rPr lang="en-US" altLang="zh-CN" sz="2400" b="1" kern="100" dirty="0">
                <a:latin typeface="宋体"/>
                <a:cs typeface="Times New Roman"/>
              </a:rPr>
              <a:t>“</a:t>
            </a:r>
            <a:r>
              <a:rPr lang="zh-CN" altLang="zh-CN" sz="2400" b="1" kern="100" dirty="0">
                <a:latin typeface="Times New Roman"/>
                <a:cs typeface="Times New Roman"/>
              </a:rPr>
              <a:t>村长</a:t>
            </a:r>
            <a:r>
              <a:rPr lang="en-US" altLang="zh-CN" sz="2400" b="1" kern="100" dirty="0">
                <a:latin typeface="宋体"/>
                <a:cs typeface="Times New Roman"/>
              </a:rPr>
              <a:t>”</a:t>
            </a:r>
            <a:r>
              <a:rPr lang="zh-CN" altLang="zh-CN" sz="2400" b="1" kern="100" dirty="0">
                <a:latin typeface="Times New Roman"/>
                <a:cs typeface="Times New Roman"/>
              </a:rPr>
              <a:t>是国家干部吗？</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科学精神水平</a:t>
            </a:r>
            <a:r>
              <a:rPr lang="en-US" altLang="zh-CN" sz="2400" b="1" kern="100" dirty="0">
                <a:latin typeface="Times New Roman"/>
                <a:ea typeface="楷体_GB2312"/>
                <a:cs typeface="Courier New"/>
              </a:rPr>
              <a:t>1)</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在我国农村实行基层民主自治的组织及其性质是什么？</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科学精神水平</a:t>
            </a:r>
            <a:r>
              <a:rPr lang="en-US" altLang="zh-CN" sz="2400" b="1" kern="100" dirty="0">
                <a:latin typeface="Times New Roman"/>
                <a:ea typeface="楷体_GB2312"/>
                <a:cs typeface="Courier New"/>
              </a:rPr>
              <a:t>2)</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从法律的意义上来讲，我国不存在</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村长</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这个职位，准确的称呼应该是</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村委会主任</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，由于村委会不是基层政权，不是国家机关，所以村主任不是国家干部。</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村民委员会。村民委员会是村民自我管理、自我教育、自我服务的基层群众性自治组织。</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村民自治并不意味着村民想怎么办就怎么办</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有人认为，村民自治就意味着村民想怎么办就怎么办，这是对</a:t>
            </a:r>
            <a:r>
              <a:rPr lang="en-US" altLang="zh-CN" sz="2400" b="1" kern="100" dirty="0">
                <a:latin typeface="宋体"/>
                <a:cs typeface="Times New Roman"/>
              </a:rPr>
              <a:t>“</a:t>
            </a:r>
            <a:r>
              <a:rPr lang="zh-CN" altLang="zh-CN" sz="2400" b="1" kern="100" dirty="0">
                <a:latin typeface="Times New Roman"/>
                <a:cs typeface="Times New Roman"/>
              </a:rPr>
              <a:t>自治</a:t>
            </a:r>
            <a:r>
              <a:rPr lang="en-US" altLang="zh-CN" sz="2400" b="1" kern="100" dirty="0">
                <a:latin typeface="宋体"/>
                <a:cs typeface="Times New Roman"/>
              </a:rPr>
              <a:t>”</a:t>
            </a:r>
            <a:r>
              <a:rPr lang="zh-CN" altLang="zh-CN" sz="2400" b="1" kern="100" dirty="0">
                <a:latin typeface="Times New Roman"/>
                <a:cs typeface="Times New Roman"/>
              </a:rPr>
              <a:t>概念的错误理解，村民自治并不是不受任何约束。首先，村民自己管理自己的事情是在法律许可的范围内进行的，是在党的领导下依法进行的自治，不能违背法律规定，不能否定党的领导。其次，村民委员会是在乡镇人民政府管辖范围之内的村民自治组织，是乡镇人民政府开展工作的直接对象，村民委员会应依法自觉地协助乡镇人民政府开展各项工作。</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445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农村村民自治和城市居民自治的共同点</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都是我国基层民主的重要形式之一。</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都是公民直接行使民主权利、管理基层公共事务和公益事业、人民当家作主的有效途径。</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都是社会主义民主最为广泛而深刻的实践，都是发展社会主义民主政治的基础性工程。</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此知识点往往结合我国村民自治和城市居民自治的具体事例，以及乡镇政府与村</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居</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委会的关系等，考查学生的科学精神、公共参与等核心素养。</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共享\政治2017\考向一.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162" y="777577"/>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1"/>
          <p:cNvSpPr>
            <a:spLocks noChangeArrowheads="1"/>
          </p:cNvSpPr>
          <p:nvPr/>
        </p:nvSpPr>
        <p:spPr bwMode="auto">
          <a:xfrm>
            <a:off x="1821487" y="692696"/>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最广泛的民主实践</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484784"/>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1]</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公共参与、科学精神</a:t>
            </a: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新课标</a:t>
            </a:r>
            <a:r>
              <a:rPr lang="en-US" altLang="zh-CN" sz="2400" b="1" kern="100" dirty="0">
                <a:latin typeface="宋体"/>
                <a:ea typeface="楷体_GB2312"/>
                <a:cs typeface="Times New Roman"/>
              </a:rPr>
              <a:t>Ⅰ</a:t>
            </a:r>
            <a:r>
              <a:rPr lang="zh-CN" altLang="zh-CN" sz="2400" b="1" kern="100" dirty="0">
                <a:latin typeface="Times New Roman"/>
                <a:ea typeface="楷体_GB2312"/>
                <a:cs typeface="Times New Roman"/>
              </a:rPr>
              <a:t>卷，</a:t>
            </a:r>
            <a:r>
              <a:rPr lang="en-US" altLang="zh-CN" sz="2400" b="1" kern="100" dirty="0">
                <a:latin typeface="Times New Roman"/>
                <a:ea typeface="楷体_GB2312"/>
                <a:cs typeface="Courier New"/>
              </a:rPr>
              <a:t>16)</a:t>
            </a:r>
            <a:r>
              <a:rPr lang="zh-CN" altLang="zh-CN" sz="2400" b="1" kern="100" dirty="0">
                <a:latin typeface="Times New Roman"/>
                <a:cs typeface="Times New Roman"/>
              </a:rPr>
              <a:t>某县针对群众普遍关注事项，在全县各村推行</a:t>
            </a:r>
            <a:r>
              <a:rPr lang="en-US" altLang="zh-CN" sz="2400" b="1" kern="100" dirty="0">
                <a:latin typeface="宋体"/>
                <a:cs typeface="Times New Roman"/>
              </a:rPr>
              <a:t>“</a:t>
            </a:r>
            <a:r>
              <a:rPr lang="zh-CN" altLang="zh-CN" sz="2400" b="1" kern="100" dirty="0">
                <a:latin typeface="Times New Roman"/>
                <a:cs typeface="Times New Roman"/>
              </a:rPr>
              <a:t>亮开政策、亮开受理、亮开办理、亮开结果</a:t>
            </a:r>
            <a:r>
              <a:rPr lang="en-US" altLang="zh-CN" sz="2400" b="1" kern="100" dirty="0">
                <a:latin typeface="宋体"/>
                <a:cs typeface="Times New Roman"/>
              </a:rPr>
              <a:t>”</a:t>
            </a:r>
            <a:r>
              <a:rPr lang="zh-CN" altLang="zh-CN" sz="2400" b="1" kern="100" dirty="0">
                <a:latin typeface="Times New Roman"/>
                <a:cs typeface="Times New Roman"/>
              </a:rPr>
              <a:t>工作法，及时公开工作安排部署、重点任务推进和惠民政策落实等情况，并依托</a:t>
            </a:r>
            <a:r>
              <a:rPr lang="en-US" altLang="zh-CN" sz="2400" b="1" kern="100" dirty="0">
                <a:latin typeface="宋体"/>
                <a:cs typeface="Times New Roman"/>
              </a:rPr>
              <a:t>“</a:t>
            </a:r>
            <a:r>
              <a:rPr lang="zh-CN" altLang="zh-CN" sz="2400" b="1" kern="100" dirty="0">
                <a:latin typeface="Times New Roman"/>
                <a:cs typeface="Times New Roman"/>
              </a:rPr>
              <a:t>民情一点通</a:t>
            </a:r>
            <a:r>
              <a:rPr lang="en-US" altLang="zh-CN" sz="2400" b="1" kern="100" dirty="0">
                <a:latin typeface="宋体"/>
                <a:cs typeface="Times New Roman"/>
              </a:rPr>
              <a:t>”</a:t>
            </a:r>
            <a:r>
              <a:rPr lang="zh-CN" altLang="zh-CN" sz="2400" b="1" kern="100" dirty="0">
                <a:latin typeface="Times New Roman"/>
                <a:cs typeface="Times New Roman"/>
              </a:rPr>
              <a:t>信息化平台，让群众随时随地查询。上述做法能够</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提升基层群众自治组织的公信力　</a:t>
            </a:r>
            <a:r>
              <a:rPr lang="en-US" altLang="zh-CN" sz="2400" b="1" kern="100" dirty="0">
                <a:latin typeface="宋体"/>
                <a:cs typeface="Times New Roman"/>
              </a:rPr>
              <a:t>②</a:t>
            </a:r>
            <a:r>
              <a:rPr lang="zh-CN" altLang="zh-CN" sz="2400" b="1" kern="100" dirty="0">
                <a:latin typeface="Times New Roman"/>
                <a:cs typeface="Times New Roman"/>
              </a:rPr>
              <a:t>加强基层行政系统内部监督　</a:t>
            </a:r>
            <a:r>
              <a:rPr lang="en-US" altLang="zh-CN" sz="2400" b="1" kern="100" dirty="0">
                <a:latin typeface="宋体"/>
                <a:cs typeface="Times New Roman"/>
              </a:rPr>
              <a:t>③</a:t>
            </a:r>
            <a:r>
              <a:rPr lang="zh-CN" altLang="zh-CN" sz="2400" b="1" kern="100" dirty="0">
                <a:latin typeface="Times New Roman"/>
                <a:cs typeface="Times New Roman"/>
              </a:rPr>
              <a:t>方便村民行使民主监督权　</a:t>
            </a:r>
            <a:r>
              <a:rPr lang="en-US" altLang="zh-CN" sz="2400" b="1" kern="100" dirty="0">
                <a:latin typeface="宋体"/>
                <a:cs typeface="Times New Roman"/>
              </a:rPr>
              <a:t>④</a:t>
            </a:r>
            <a:r>
              <a:rPr lang="zh-CN" altLang="zh-CN" sz="2400" b="1" kern="100" dirty="0">
                <a:latin typeface="Times New Roman"/>
                <a:cs typeface="Times New Roman"/>
              </a:rPr>
              <a:t>保证村民行使民主决策权</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②④</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120676"/>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村民自治组织不是国家行政机关，不是加强行政系统内部监督，</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错误；材料反映的内容是民主监督，不是民主决策，</a:t>
            </a:r>
            <a:r>
              <a:rPr lang="en-US" altLang="zh-CN" sz="2400" b="1" kern="100" dirty="0">
                <a:solidFill>
                  <a:srgbClr val="0000FF"/>
                </a:solidFill>
                <a:latin typeface="宋体"/>
                <a:ea typeface="仿宋_GB2312"/>
                <a:cs typeface="Times New Roman"/>
              </a:rPr>
              <a:t>③</a:t>
            </a:r>
            <a:r>
              <a:rPr lang="zh-CN" altLang="zh-CN" sz="2400" b="1" kern="100" dirty="0">
                <a:solidFill>
                  <a:srgbClr val="0000FF"/>
                </a:solidFill>
                <a:latin typeface="Times New Roman"/>
                <a:ea typeface="仿宋_GB2312"/>
                <a:cs typeface="Times New Roman"/>
              </a:rPr>
              <a:t>当选，</a:t>
            </a:r>
            <a:r>
              <a:rPr lang="en-US"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排除；通过村务公开及村民的民主监督提升了基层自治组织的公信力，</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正确。应选</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4440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414108" y="794647"/>
            <a:ext cx="64344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参与民主管理对我们中学生的成长有何意</a:t>
            </a:r>
            <a:r>
              <a:rPr lang="zh-CN" altLang="zh-CN" sz="2400" b="1" kern="100" dirty="0" smtClean="0">
                <a:latin typeface="Times New Roman"/>
                <a:ea typeface="黑体"/>
                <a:cs typeface="Times New Roman"/>
              </a:rPr>
              <a:t>义</a:t>
            </a:r>
            <a:r>
              <a:rPr lang="en-US" altLang="zh-CN" sz="2400" b="1" kern="100" dirty="0" smtClean="0">
                <a:latin typeface="Times New Roman"/>
                <a:ea typeface="黑体"/>
                <a:cs typeface="Times New Roman"/>
              </a:rPr>
              <a:t> </a:t>
            </a:r>
            <a:endParaRPr lang="zh-CN" altLang="zh-CN" sz="1050" kern="100" dirty="0">
              <a:effectLst/>
              <a:latin typeface="宋体"/>
              <a:cs typeface="Courier New"/>
            </a:endParaRPr>
          </a:p>
        </p:txBody>
      </p:sp>
      <p:pic>
        <p:nvPicPr>
          <p:cNvPr id="2050" name="Picture 2" descr="议题二"/>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71934" y="917731"/>
            <a:ext cx="1151858" cy="407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369551" y="1711294"/>
            <a:ext cx="8750785"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河南郑州苗圃花园社区联合郑州市第</a:t>
            </a:r>
            <a:r>
              <a:rPr lang="en-US" altLang="zh-CN" sz="2400" b="1" kern="100" dirty="0">
                <a:latin typeface="Times New Roman"/>
                <a:ea typeface="楷体_GB2312"/>
                <a:cs typeface="Courier New"/>
              </a:rPr>
              <a:t>107</a:t>
            </a:r>
            <a:r>
              <a:rPr lang="zh-CN" altLang="zh-CN" sz="2400" b="1" kern="100" dirty="0">
                <a:latin typeface="Times New Roman"/>
                <a:ea typeface="楷体_GB2312"/>
                <a:cs typeface="Times New Roman"/>
              </a:rPr>
              <a:t>中学开展了</a:t>
            </a:r>
            <a:r>
              <a:rPr lang="en-US" altLang="zh-CN" sz="2400" b="1" kern="100" dirty="0">
                <a:latin typeface="宋体"/>
                <a:cs typeface="Times New Roman"/>
              </a:rPr>
              <a:t>“</a:t>
            </a:r>
            <a:r>
              <a:rPr lang="zh-CN" altLang="zh-CN" sz="2400" b="1" kern="100" dirty="0">
                <a:latin typeface="Times New Roman"/>
                <a:ea typeface="楷体_GB2312"/>
                <a:cs typeface="Times New Roman"/>
              </a:rPr>
              <a:t>手拉手进社区</a:t>
            </a:r>
            <a:r>
              <a:rPr lang="en-US" altLang="zh-CN" sz="2400" b="1" kern="100" dirty="0">
                <a:latin typeface="宋体"/>
                <a:cs typeface="Times New Roman"/>
              </a:rPr>
              <a:t>”</a:t>
            </a:r>
            <a:r>
              <a:rPr lang="zh-CN" altLang="zh-CN" sz="2400" b="1" kern="100" dirty="0">
                <a:latin typeface="Times New Roman"/>
                <a:ea typeface="楷体_GB2312"/>
                <a:cs typeface="Times New Roman"/>
              </a:rPr>
              <a:t>志愿者服务活动。此次活动的开展让青少年志愿者参与到社区</a:t>
            </a:r>
            <a:r>
              <a:rPr lang="en-US" altLang="zh-CN" sz="2400" b="1" kern="100" dirty="0">
                <a:latin typeface="宋体"/>
                <a:cs typeface="Times New Roman"/>
              </a:rPr>
              <a:t>“</a:t>
            </a:r>
            <a:r>
              <a:rPr lang="zh-CN" altLang="zh-CN" sz="2400" b="1" kern="100" dirty="0">
                <a:latin typeface="Times New Roman"/>
                <a:ea typeface="楷体_GB2312"/>
                <a:cs typeface="Times New Roman"/>
              </a:rPr>
              <a:t>网格化</a:t>
            </a:r>
            <a:r>
              <a:rPr lang="en-US" altLang="zh-CN" sz="2400" b="1" kern="100" dirty="0">
                <a:latin typeface="宋体"/>
                <a:cs typeface="Times New Roman"/>
              </a:rPr>
              <a:t>”</a:t>
            </a:r>
            <a:r>
              <a:rPr lang="zh-CN" altLang="zh-CN" sz="2400" b="1" kern="100" dirty="0">
                <a:latin typeface="Times New Roman"/>
                <a:ea typeface="楷体_GB2312"/>
                <a:cs typeface="Times New Roman"/>
              </a:rPr>
              <a:t>管理之中，创新打造</a:t>
            </a:r>
            <a:r>
              <a:rPr lang="en-US" altLang="zh-CN" sz="2400" b="1" kern="100" dirty="0">
                <a:latin typeface="宋体"/>
                <a:cs typeface="Times New Roman"/>
              </a:rPr>
              <a:t>“</a:t>
            </a:r>
            <a:r>
              <a:rPr lang="zh-CN" altLang="zh-CN" sz="2400" b="1" kern="100" dirty="0">
                <a:latin typeface="Times New Roman"/>
                <a:ea typeface="楷体_GB2312"/>
                <a:cs typeface="Times New Roman"/>
              </a:rPr>
              <a:t>多方合力、全民参与</a:t>
            </a:r>
            <a:r>
              <a:rPr lang="en-US" altLang="zh-CN" sz="2400" b="1" kern="100" dirty="0">
                <a:latin typeface="宋体"/>
                <a:cs typeface="Times New Roman"/>
              </a:rPr>
              <a:t>”</a:t>
            </a:r>
            <a:r>
              <a:rPr lang="zh-CN" altLang="zh-CN" sz="2400" b="1" kern="100" dirty="0">
                <a:latin typeface="Times New Roman"/>
                <a:ea typeface="楷体_GB2312"/>
                <a:cs typeface="Times New Roman"/>
              </a:rPr>
              <a:t>的</a:t>
            </a:r>
            <a:r>
              <a:rPr lang="en-US" altLang="zh-CN" sz="2400" b="1" kern="100" dirty="0">
                <a:latin typeface="宋体"/>
                <a:cs typeface="Times New Roman"/>
              </a:rPr>
              <a:t>“</a:t>
            </a:r>
            <a:r>
              <a:rPr lang="zh-CN" altLang="zh-CN" sz="2400" b="1" kern="100" dirty="0">
                <a:latin typeface="Times New Roman"/>
                <a:ea typeface="楷体_GB2312"/>
                <a:cs typeface="Times New Roman"/>
              </a:rPr>
              <a:t>网格化</a:t>
            </a:r>
            <a:r>
              <a:rPr lang="en-US" altLang="zh-CN" sz="2400" b="1" kern="100" dirty="0">
                <a:latin typeface="宋体"/>
                <a:cs typeface="Times New Roman"/>
              </a:rPr>
              <a:t>”</a:t>
            </a:r>
            <a:r>
              <a:rPr lang="zh-CN" altLang="zh-CN" sz="2400" b="1" kern="100" dirty="0">
                <a:latin typeface="Times New Roman"/>
                <a:ea typeface="楷体_GB2312"/>
                <a:cs typeface="Times New Roman"/>
              </a:rPr>
              <a:t>管理新模式，提升了社区</a:t>
            </a:r>
            <a:r>
              <a:rPr lang="en-US" altLang="zh-CN" sz="2400" b="1" kern="100" dirty="0">
                <a:latin typeface="宋体"/>
                <a:cs typeface="Times New Roman"/>
              </a:rPr>
              <a:t>“</a:t>
            </a:r>
            <a:r>
              <a:rPr lang="zh-CN" altLang="zh-CN" sz="2400" b="1" kern="100" dirty="0">
                <a:latin typeface="Times New Roman"/>
                <a:ea typeface="楷体_GB2312"/>
                <a:cs typeface="Times New Roman"/>
              </a:rPr>
              <a:t>网格化</a:t>
            </a:r>
            <a:r>
              <a:rPr lang="en-US" altLang="zh-CN" sz="2400" b="1" kern="100" dirty="0">
                <a:latin typeface="宋体"/>
                <a:cs typeface="Times New Roman"/>
              </a:rPr>
              <a:t>”</a:t>
            </a:r>
            <a:r>
              <a:rPr lang="zh-CN" altLang="zh-CN" sz="2400" b="1" kern="100" dirty="0">
                <a:latin typeface="Times New Roman"/>
                <a:ea typeface="楷体_GB2312"/>
                <a:cs typeface="Times New Roman"/>
              </a:rPr>
              <a:t>建设和管理的质量</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1050" kern="100" dirty="0">
              <a:effectLst/>
              <a:latin typeface="宋体"/>
              <a:cs typeface="Courier New"/>
            </a:endParaRPr>
          </a:p>
        </p:txBody>
      </p:sp>
      <p:pic>
        <p:nvPicPr>
          <p:cNvPr id="3074" name="Picture 2" descr="z16"/>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08368" y="1916832"/>
            <a:ext cx="2459405" cy="1822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9671681" y="3903439"/>
            <a:ext cx="2040943" cy="461665"/>
          </a:xfrm>
          <a:prstGeom prst="rect">
            <a:avLst/>
          </a:prstGeom>
          <a:noFill/>
        </p:spPr>
        <p:txBody>
          <a:bodyPr wrap="none" rtlCol="0">
            <a:spAutoFit/>
          </a:bodyPr>
          <a:lstStyle/>
          <a:p>
            <a:r>
              <a:rPr lang="zh-CN" altLang="zh-CN" sz="2400" b="1" kern="100">
                <a:latin typeface="Times New Roman"/>
                <a:ea typeface="楷体_GB2312"/>
                <a:cs typeface="Times New Roman"/>
              </a:rPr>
              <a:t>手拉手进社区</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(1)107</a:t>
            </a:r>
            <a:r>
              <a:rPr lang="zh-CN" altLang="zh-CN" sz="2400" b="1" kern="100" dirty="0">
                <a:latin typeface="Times New Roman"/>
                <a:cs typeface="Times New Roman"/>
              </a:rPr>
              <a:t>中学学生参与了我国基层民主政治的什么活动？</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公共参与、科学精神水平</a:t>
            </a:r>
            <a:r>
              <a:rPr lang="en-US" altLang="zh-CN" sz="2400" b="1" kern="100" dirty="0">
                <a:latin typeface="Times New Roman"/>
                <a:ea typeface="楷体_GB2312"/>
                <a:cs typeface="Courier New"/>
              </a:rPr>
              <a:t>1)</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中学生参与此类活动有什么意义？</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公共参与、科学精神水平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参与了民主管理活动。</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中学生都是社会成员的一分子，是社会未来的主人，</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天下兴亡，匹夫有责</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我们特别需要尝试参与民主管理的活动，在基层民主政治这种最广泛的民主实践中，我们能够获得很多机会，学习民主管理的知识和技能，体验民主管理的意义和价值，从而在民主实践中逐步增强和提高自己政治参与的责任意识和实际本领。</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554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latin typeface="Times New Roman"/>
                <a:ea typeface="黑体"/>
                <a:cs typeface="Times New Roman"/>
              </a:rPr>
              <a:t>我国重视发展基层民主的原因</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基层群众自治制度的地位。包括村民委员会、居民委员会在内的基层群众自治制度是我国四项政治制度之一。</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发展基层民主的重要性。基层民主虽然层次较低，但参与的人数多，对发展社会主义政治文明有着极其重要的影响，是社会主义民主政治的重要内容，是推动国家民主发展的重要基础。发展基层民主能充分调动人民群众的积极性、创造性，依法管理自己的事务，提高广大人民群众的民主素养。</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实行农村村民自治和城市居民自治，扩大基层民主，以保证人民群众依法直接行使民主权利，管理基层公共事务和公益事业，是人民当家作主有效的途径。</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739170"/>
            <a:ext cx="11647294" cy="111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此知识点往往结合我国基层群众自治的实践活动，考查学生的科学精神、公共参与等核心素养。</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共享\政治2017\考向二.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7500" y="858196"/>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818921" y="775071"/>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发展基层民主</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556792"/>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2]</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公共参与、科学精神</a:t>
            </a:r>
            <a:r>
              <a:rPr lang="en-US" altLang="zh-CN" sz="2400" b="1" kern="100" dirty="0">
                <a:latin typeface="Times New Roman"/>
                <a:ea typeface="楷体_GB2312"/>
                <a:cs typeface="Courier New"/>
              </a:rPr>
              <a:t>)</a:t>
            </a:r>
            <a:r>
              <a:rPr lang="zh-CN" altLang="zh-CN" sz="2400" b="1" kern="100" dirty="0">
                <a:latin typeface="Times New Roman"/>
                <a:cs typeface="Times New Roman"/>
              </a:rPr>
              <a:t>李女士家小区附近即将开业一家社区规划建设的生活服务业综合体。</a:t>
            </a:r>
            <a:r>
              <a:rPr lang="en-US" altLang="zh-CN" sz="2400" b="1" kern="100" dirty="0">
                <a:latin typeface="Times New Roman"/>
                <a:cs typeface="Courier New"/>
              </a:rPr>
              <a:t>2019</a:t>
            </a:r>
            <a:r>
              <a:rPr lang="zh-CN" altLang="zh-CN" sz="2400" b="1" kern="100" dirty="0">
                <a:latin typeface="Times New Roman"/>
                <a:cs typeface="Times New Roman"/>
              </a:rPr>
              <a:t>年</a:t>
            </a:r>
            <a:r>
              <a:rPr lang="en-US" altLang="zh-CN" sz="2400" b="1" kern="100" dirty="0">
                <a:latin typeface="Times New Roman"/>
                <a:cs typeface="Courier New"/>
              </a:rPr>
              <a:t>1</a:t>
            </a:r>
            <a:r>
              <a:rPr lang="zh-CN" altLang="zh-CN" sz="2400" b="1" kern="100" dirty="0">
                <a:latin typeface="Times New Roman"/>
                <a:cs typeface="Times New Roman"/>
              </a:rPr>
              <a:t>月</a:t>
            </a:r>
            <a:r>
              <a:rPr lang="en-US" altLang="zh-CN" sz="2400" b="1" kern="100" dirty="0">
                <a:latin typeface="Times New Roman"/>
                <a:cs typeface="Courier New"/>
              </a:rPr>
              <a:t>4</a:t>
            </a:r>
            <a:r>
              <a:rPr lang="zh-CN" altLang="zh-CN" sz="2400" b="1" kern="100" dirty="0">
                <a:latin typeface="Times New Roman"/>
                <a:cs typeface="Times New Roman"/>
              </a:rPr>
              <a:t>日，她和另外</a:t>
            </a:r>
            <a:r>
              <a:rPr lang="en-US" altLang="zh-CN" sz="2400" b="1" kern="100" dirty="0">
                <a:latin typeface="Times New Roman"/>
                <a:cs typeface="Courier New"/>
              </a:rPr>
              <a:t>40</a:t>
            </a:r>
            <a:r>
              <a:rPr lang="zh-CN" altLang="zh-CN" sz="2400" b="1" kern="100" dirty="0">
                <a:latin typeface="Times New Roman"/>
                <a:cs typeface="Times New Roman"/>
              </a:rPr>
              <a:t>名居民受邀成为</a:t>
            </a:r>
            <a:r>
              <a:rPr lang="en-US" altLang="zh-CN" sz="2400" b="1" kern="100" dirty="0">
                <a:latin typeface="宋体"/>
                <a:cs typeface="Times New Roman"/>
              </a:rPr>
              <a:t>“</a:t>
            </a:r>
            <a:r>
              <a:rPr lang="zh-CN" altLang="zh-CN" sz="2400" b="1" kern="100" dirty="0">
                <a:latin typeface="Times New Roman"/>
                <a:cs typeface="Times New Roman"/>
              </a:rPr>
              <a:t>民意立项</a:t>
            </a:r>
            <a:r>
              <a:rPr lang="en-US" altLang="zh-CN" sz="2400" b="1" kern="100" dirty="0">
                <a:latin typeface="宋体"/>
                <a:cs typeface="Times New Roman"/>
              </a:rPr>
              <a:t>”</a:t>
            </a:r>
            <a:r>
              <a:rPr lang="zh-CN" altLang="zh-CN" sz="2400" b="1" kern="100" dirty="0">
                <a:latin typeface="Times New Roman"/>
                <a:cs typeface="Times New Roman"/>
              </a:rPr>
              <a:t>的代表，投票选出了社区居民最需要的商品和服务项目，生活服务业综合体将按此开展经营服务。这一举措</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保障了居民对社区重大事务的决策权　</a:t>
            </a:r>
            <a:r>
              <a:rPr lang="en-US" altLang="zh-CN" sz="2400" b="1" kern="100" dirty="0">
                <a:latin typeface="宋体"/>
                <a:cs typeface="Times New Roman"/>
              </a:rPr>
              <a:t>②</a:t>
            </a:r>
            <a:r>
              <a:rPr lang="zh-CN" altLang="zh-CN" sz="2400" b="1" kern="100" dirty="0">
                <a:latin typeface="Times New Roman"/>
                <a:cs typeface="Times New Roman"/>
              </a:rPr>
              <a:t>旨在依法规范行政权力的行使　</a:t>
            </a:r>
            <a:r>
              <a:rPr lang="en-US" altLang="zh-CN" sz="2400" b="1" kern="100" dirty="0">
                <a:latin typeface="宋体"/>
                <a:cs typeface="Times New Roman"/>
              </a:rPr>
              <a:t>③</a:t>
            </a:r>
            <a:r>
              <a:rPr lang="zh-CN" altLang="zh-CN" sz="2400" b="1" kern="100" dirty="0">
                <a:latin typeface="Times New Roman"/>
                <a:cs typeface="Times New Roman"/>
              </a:rPr>
              <a:t>表明政府着力提高为人民服务的水平　</a:t>
            </a:r>
            <a:r>
              <a:rPr lang="zh-CN" altLang="zh-CN" sz="2400" b="1" kern="100" dirty="0">
                <a:latin typeface="宋体"/>
                <a:cs typeface="Times New Roman"/>
              </a:rPr>
              <a:t>④</a:t>
            </a:r>
            <a:r>
              <a:rPr lang="zh-CN" altLang="zh-CN" sz="2400" b="1" kern="100" dirty="0">
                <a:latin typeface="Times New Roman"/>
                <a:cs typeface="Times New Roman"/>
              </a:rPr>
              <a:t>有利于民生项目真正符合民意</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38560363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根据材料中生活服务业综合体为</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社区规划建设</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，因而其经营项目涉及到基层民主管理问题，李女士和另外</a:t>
            </a:r>
            <a:r>
              <a:rPr lang="en-US" altLang="zh-CN" sz="2400" b="1" kern="100" dirty="0">
                <a:solidFill>
                  <a:srgbClr val="0000FF"/>
                </a:solidFill>
                <a:latin typeface="Times New Roman"/>
                <a:ea typeface="仿宋_GB2312"/>
                <a:cs typeface="Courier New"/>
              </a:rPr>
              <a:t>40</a:t>
            </a:r>
            <a:r>
              <a:rPr lang="zh-CN" altLang="zh-CN" sz="2400" b="1" kern="100" dirty="0">
                <a:solidFill>
                  <a:srgbClr val="0000FF"/>
                </a:solidFill>
                <a:latin typeface="Times New Roman"/>
                <a:ea typeface="仿宋_GB2312"/>
                <a:cs typeface="Times New Roman"/>
              </a:rPr>
              <a:t>名居民受邀成为</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民意立项</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的代表参与投票，体现了公民参与基层民主管理的决策环节，题肢</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说法正确；采用上述方式进行民意立项，可使民生项目真正符合民意，题肢</a:t>
            </a:r>
            <a:r>
              <a:rPr lang="en-US"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说法正确；材料未涉及行政权力的行使，也未涉及政府行为，社区居委会也不属于政府部门，题肢</a:t>
            </a:r>
            <a:r>
              <a:rPr lang="en-US" altLang="zh-CN" sz="2400" b="1" kern="100" dirty="0">
                <a:solidFill>
                  <a:srgbClr val="0000FF"/>
                </a:solidFill>
                <a:latin typeface="宋体"/>
                <a:ea typeface="仿宋_GB2312"/>
                <a:cs typeface="Times New Roman"/>
              </a:rPr>
              <a:t>②③</a:t>
            </a:r>
            <a:r>
              <a:rPr lang="zh-CN" altLang="zh-CN" sz="2400" b="1" kern="100" dirty="0">
                <a:solidFill>
                  <a:srgbClr val="0000FF"/>
                </a:solidFill>
                <a:latin typeface="Times New Roman"/>
                <a:ea typeface="仿宋_GB2312"/>
                <a:cs typeface="Times New Roman"/>
              </a:rPr>
              <a:t>说法不正确。故本题答案为</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4996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热点追踪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299" y="463024"/>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249687" y="949967"/>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00300" algn="l"/>
              </a:tabLst>
            </a:pPr>
            <a:r>
              <a:rPr lang="zh-CN" altLang="zh-CN" sz="2400" b="1" kern="100">
                <a:latin typeface="Times New Roman"/>
                <a:ea typeface="黑体"/>
                <a:cs typeface="Times New Roman"/>
              </a:rPr>
              <a:t>健全乡村治理体系　提升乡村治理水平</a:t>
            </a:r>
            <a:endParaRPr lang="zh-CN" altLang="zh-CN" sz="1050" kern="100">
              <a:effectLst/>
              <a:latin typeface="宋体"/>
              <a:cs typeface="Courier New"/>
            </a:endParaRPr>
          </a:p>
        </p:txBody>
      </p:sp>
      <p:pic>
        <p:nvPicPr>
          <p:cNvPr id="4098"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32360" y="1556792"/>
            <a:ext cx="7925692" cy="4416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直接连接符 2"/>
          <p:cNvCxnSpPr/>
          <p:nvPr/>
        </p:nvCxnSpPr>
        <p:spPr>
          <a:xfrm>
            <a:off x="6816080" y="2276872"/>
            <a:ext cx="432048" cy="172819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6816080" y="2996952"/>
            <a:ext cx="432048" cy="180020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6816080" y="2420888"/>
            <a:ext cx="432048" cy="115212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6816080" y="3140968"/>
            <a:ext cx="432048" cy="10801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816080" y="4941168"/>
            <a:ext cx="432048" cy="64807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6816080" y="2420888"/>
            <a:ext cx="432048" cy="316835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22729" y="5877272"/>
            <a:ext cx="11089895" cy="576248"/>
          </a:xfrm>
          <a:prstGeom prst="rect">
            <a:avLst/>
          </a:prstGeom>
          <a:noFill/>
        </p:spPr>
        <p:txBody>
          <a:bodyPr wrap="none" rtlCol="0">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注</a:t>
            </a:r>
            <a:r>
              <a:rPr lang="zh-CN" altLang="zh-CN" sz="2400" b="1" kern="100" dirty="0">
                <a:latin typeface="Times New Roman"/>
                <a:cs typeface="Times New Roman"/>
              </a:rPr>
              <a:t>：把左栏的</a:t>
            </a:r>
            <a:r>
              <a:rPr lang="en-US" altLang="zh-CN" sz="2400" b="1" kern="100" dirty="0">
                <a:latin typeface="宋体"/>
                <a:cs typeface="Times New Roman"/>
              </a:rPr>
              <a:t>“</a:t>
            </a:r>
            <a:r>
              <a:rPr lang="zh-CN" altLang="zh-CN" sz="2400" b="1" kern="100" dirty="0">
                <a:latin typeface="Times New Roman"/>
                <a:cs typeface="Times New Roman"/>
              </a:rPr>
              <a:t>信息提取</a:t>
            </a:r>
            <a:r>
              <a:rPr lang="en-US" altLang="zh-CN" sz="2400" b="1" kern="100" dirty="0">
                <a:latin typeface="宋体"/>
                <a:cs typeface="Times New Roman"/>
              </a:rPr>
              <a:t>”</a:t>
            </a:r>
            <a:r>
              <a:rPr lang="zh-CN" altLang="zh-CN" sz="2400" b="1" kern="100" dirty="0">
                <a:latin typeface="Times New Roman"/>
                <a:cs typeface="Times New Roman"/>
              </a:rPr>
              <a:t>与右栏的</a:t>
            </a:r>
            <a:r>
              <a:rPr lang="en-US" altLang="zh-CN" sz="2400" b="1" kern="100" dirty="0">
                <a:latin typeface="宋体"/>
                <a:cs typeface="Times New Roman"/>
              </a:rPr>
              <a:t>“</a:t>
            </a:r>
            <a:r>
              <a:rPr lang="zh-CN" altLang="zh-CN" sz="2400" b="1" kern="100" dirty="0">
                <a:latin typeface="Times New Roman"/>
                <a:cs typeface="Times New Roman"/>
              </a:rPr>
              <a:t>信息解读</a:t>
            </a:r>
            <a:r>
              <a:rPr lang="en-US" altLang="zh-CN" sz="2400" b="1" kern="100" dirty="0">
                <a:latin typeface="宋体"/>
                <a:cs typeface="Times New Roman"/>
              </a:rPr>
              <a:t>”</a:t>
            </a:r>
            <a:r>
              <a:rPr lang="zh-CN" altLang="zh-CN" sz="2400" b="1" kern="100" dirty="0">
                <a:latin typeface="Times New Roman"/>
                <a:cs typeface="Times New Roman"/>
              </a:rPr>
              <a:t>通过</a:t>
            </a:r>
            <a:r>
              <a:rPr lang="en-US" altLang="zh-CN" sz="2400" b="1" kern="100" dirty="0">
                <a:latin typeface="宋体"/>
                <a:cs typeface="Times New Roman"/>
              </a:rPr>
              <a:t>“</a:t>
            </a:r>
            <a:r>
              <a:rPr lang="zh-CN" altLang="zh-CN" sz="2400" b="1" kern="100" dirty="0">
                <a:latin typeface="Times New Roman"/>
                <a:cs typeface="Times New Roman"/>
              </a:rPr>
              <a:t>连线</a:t>
            </a:r>
            <a:r>
              <a:rPr lang="en-US" altLang="zh-CN" sz="2400" b="1" kern="100" dirty="0">
                <a:latin typeface="宋体"/>
                <a:cs typeface="Times New Roman"/>
              </a:rPr>
              <a:t>”</a:t>
            </a:r>
            <a:r>
              <a:rPr lang="zh-CN" altLang="zh-CN" sz="2400" b="1" kern="100" dirty="0">
                <a:latin typeface="Times New Roman"/>
                <a:cs typeface="Times New Roman"/>
              </a:rPr>
              <a:t>形式一一对应</a:t>
            </a:r>
            <a:r>
              <a:rPr lang="zh-CN" altLang="zh-CN" sz="2400" b="1" kern="100" dirty="0" smtClean="0">
                <a:latin typeface="Times New Roman"/>
                <a:cs typeface="Times New Roman"/>
              </a:rPr>
              <a:t>。</a:t>
            </a:r>
            <a:r>
              <a:rPr lang="en-US" altLang="zh-CN" sz="2400" b="1" kern="100" dirty="0" smtClean="0">
                <a:solidFill>
                  <a:srgbClr val="FF0000"/>
                </a:solidFill>
                <a:latin typeface="Times New Roman"/>
                <a:cs typeface="Times New Roman"/>
              </a:rPr>
              <a:t> </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73519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linds(horizontal)">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zh-CN" altLang="zh-CN" sz="2400" b="1" kern="100" dirty="0">
                <a:latin typeface="Times New Roman"/>
                <a:ea typeface="黑体"/>
                <a:cs typeface="Times New Roman"/>
              </a:rPr>
              <a:t>【跟踪训练】</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某地根据中共中央、国务院制定的《关于加强和完善城乡社区治理的意见》，首次在符合条件的社区试点选举</a:t>
            </a:r>
            <a:r>
              <a:rPr lang="en-US" altLang="zh-CN" sz="2400" b="1" kern="100" dirty="0">
                <a:latin typeface="Times New Roman"/>
                <a:cs typeface="Courier New"/>
              </a:rPr>
              <a:t>1</a:t>
            </a:r>
            <a:r>
              <a:rPr lang="zh-CN" altLang="zh-CN" sz="2400" b="1" kern="100" dirty="0">
                <a:latin typeface="Times New Roman"/>
                <a:cs typeface="Times New Roman"/>
              </a:rPr>
              <a:t>～</a:t>
            </a:r>
            <a:r>
              <a:rPr lang="en-US" altLang="zh-CN" sz="2400" b="1" kern="100" dirty="0">
                <a:latin typeface="Times New Roman"/>
                <a:cs typeface="Courier New"/>
              </a:rPr>
              <a:t>2</a:t>
            </a:r>
            <a:r>
              <a:rPr lang="zh-CN" altLang="zh-CN" sz="2400" b="1" kern="100" dirty="0">
                <a:latin typeface="Times New Roman"/>
                <a:cs typeface="Times New Roman"/>
              </a:rPr>
              <a:t>名非户籍</a:t>
            </a:r>
            <a:r>
              <a:rPr lang="en-US" altLang="zh-CN" sz="2400" b="1" kern="100" dirty="0">
                <a:latin typeface="宋体"/>
                <a:cs typeface="Times New Roman"/>
              </a:rPr>
              <a:t>“</a:t>
            </a:r>
            <a:r>
              <a:rPr lang="zh-CN" altLang="zh-CN" sz="2400" b="1" kern="100" dirty="0">
                <a:latin typeface="Times New Roman"/>
                <a:cs typeface="Times New Roman"/>
              </a:rPr>
              <a:t>两委</a:t>
            </a:r>
            <a:r>
              <a:rPr lang="en-US" altLang="zh-CN" sz="2400" b="1" kern="100" dirty="0">
                <a:latin typeface="宋体"/>
                <a:cs typeface="Times New Roman"/>
              </a:rPr>
              <a:t>”</a:t>
            </a:r>
            <a:r>
              <a:rPr lang="zh-CN" altLang="zh-CN" sz="2400" b="1" kern="100" dirty="0">
                <a:latin typeface="Times New Roman"/>
                <a:cs typeface="Times New Roman"/>
              </a:rPr>
              <a:t>委员，通过基层选举</a:t>
            </a:r>
            <a:r>
              <a:rPr lang="en-US" altLang="zh-CN" sz="2400" b="1" kern="100" dirty="0">
                <a:latin typeface="宋体"/>
                <a:cs typeface="Times New Roman"/>
              </a:rPr>
              <a:t>“</a:t>
            </a:r>
            <a:r>
              <a:rPr lang="zh-CN" altLang="zh-CN" sz="2400" b="1" kern="100" dirty="0">
                <a:latin typeface="Times New Roman"/>
                <a:cs typeface="Times New Roman"/>
              </a:rPr>
              <a:t>变客为主</a:t>
            </a:r>
            <a:r>
              <a:rPr lang="en-US" altLang="zh-CN" sz="2400" b="1" kern="100" dirty="0">
                <a:latin typeface="宋体"/>
                <a:cs typeface="Times New Roman"/>
              </a:rPr>
              <a:t>”</a:t>
            </a:r>
            <a:r>
              <a:rPr lang="zh-CN" altLang="zh-CN" sz="2400" b="1" kern="100" dirty="0">
                <a:latin typeface="Times New Roman"/>
                <a:cs typeface="Times New Roman"/>
              </a:rPr>
              <a:t>，让流动人口参与社区治理，实现了</a:t>
            </a:r>
            <a:r>
              <a:rPr lang="zh-CN" altLang="zh-CN" sz="2400" b="1" kern="100" dirty="0">
                <a:latin typeface="宋体"/>
                <a:cs typeface="Times New Roman"/>
              </a:rPr>
              <a:t>“</a:t>
            </a:r>
            <a:r>
              <a:rPr lang="zh-CN" altLang="zh-CN" sz="2400" b="1" kern="100" dirty="0">
                <a:latin typeface="Times New Roman"/>
                <a:cs typeface="Times New Roman"/>
              </a:rPr>
              <a:t>进得来，住得下，留得住，治理好</a:t>
            </a:r>
            <a:r>
              <a:rPr lang="zh-CN" altLang="zh-CN" sz="2400" b="1" kern="100" dirty="0">
                <a:latin typeface="宋体"/>
                <a:cs typeface="Times New Roman"/>
              </a:rPr>
              <a:t>”</a:t>
            </a:r>
            <a:r>
              <a:rPr lang="zh-CN" altLang="zh-CN" sz="2400" b="1" kern="100" dirty="0">
                <a:latin typeface="Times New Roman"/>
                <a:cs typeface="Times New Roman"/>
              </a:rPr>
              <a:t>的目标。该举措</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使流动人口能够参与当地基层政权管理　</a:t>
            </a:r>
            <a:r>
              <a:rPr lang="en-US" altLang="zh-CN" sz="2400" b="1" kern="100" dirty="0">
                <a:latin typeface="宋体"/>
                <a:cs typeface="Times New Roman"/>
              </a:rPr>
              <a:t>②</a:t>
            </a:r>
            <a:r>
              <a:rPr lang="zh-CN" altLang="zh-CN" sz="2400" b="1" kern="100" dirty="0">
                <a:latin typeface="Times New Roman"/>
                <a:cs typeface="Times New Roman"/>
              </a:rPr>
              <a:t>增强流动人口的社区认同感，促进社区融合　</a:t>
            </a:r>
            <a:r>
              <a:rPr lang="en-US" altLang="zh-CN" sz="2400" b="1" kern="100" dirty="0">
                <a:latin typeface="宋体"/>
                <a:cs typeface="Times New Roman"/>
              </a:rPr>
              <a:t>③</a:t>
            </a:r>
            <a:r>
              <a:rPr lang="zh-CN" altLang="zh-CN" sz="2400" b="1" kern="100" dirty="0">
                <a:latin typeface="Times New Roman"/>
                <a:cs typeface="Times New Roman"/>
              </a:rPr>
              <a:t>是基层民主实践和治理实践的重要突破　</a:t>
            </a:r>
            <a:r>
              <a:rPr lang="en-US" altLang="zh-CN" sz="2400" b="1" kern="100" dirty="0">
                <a:latin typeface="宋体"/>
                <a:cs typeface="Times New Roman"/>
              </a:rPr>
              <a:t>④</a:t>
            </a:r>
            <a:r>
              <a:rPr lang="zh-CN" altLang="zh-CN" sz="2400" b="1" kern="100" dirty="0">
                <a:latin typeface="Times New Roman"/>
                <a:cs typeface="Times New Roman"/>
              </a:rPr>
              <a:t>确保流动人口依法有序参与社区民主管理</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26813361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1262767"/>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该地根据中央精神采取的措施，主要是解决外来人口融入社区治理，这是基层民主的完善，</a:t>
            </a:r>
            <a:r>
              <a:rPr lang="en-US" altLang="zh-CN" sz="2400" b="1" kern="100" dirty="0">
                <a:solidFill>
                  <a:srgbClr val="0000FF"/>
                </a:solidFill>
                <a:latin typeface="宋体"/>
                <a:ea typeface="仿宋_GB2312"/>
                <a:cs typeface="Times New Roman"/>
              </a:rPr>
              <a:t>②③</a:t>
            </a:r>
            <a:r>
              <a:rPr lang="zh-CN" altLang="zh-CN" sz="2400" b="1" kern="100" dirty="0">
                <a:solidFill>
                  <a:srgbClr val="0000FF"/>
                </a:solidFill>
                <a:latin typeface="Times New Roman"/>
                <a:ea typeface="仿宋_GB2312"/>
                <a:cs typeface="Times New Roman"/>
              </a:rPr>
              <a:t>符合题意。社区不属于基层政权，</a:t>
            </a:r>
            <a:r>
              <a:rPr lang="zh-CN"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错误。这一措施难以做到确保流动人口参与社区民主管理，</a:t>
            </a:r>
            <a:r>
              <a:rPr lang="zh-CN"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夸大了其作用。</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C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通过民主推荐、个人报名、邀请参加、党组织把关的方式产生候选人，再经村民代表大会差额选举出</a:t>
            </a:r>
            <a:r>
              <a:rPr lang="en-US" altLang="zh-CN" sz="2400" b="1" kern="100" dirty="0">
                <a:latin typeface="Times New Roman"/>
                <a:cs typeface="Courier New"/>
              </a:rPr>
              <a:t>12</a:t>
            </a:r>
            <a:r>
              <a:rPr lang="zh-CN" altLang="zh-CN" sz="2400" b="1" kern="100" dirty="0">
                <a:latin typeface="Times New Roman"/>
                <a:cs typeface="Times New Roman"/>
              </a:rPr>
              <a:t>人，组成民情理事会。民情理事会每月就村民迫切需要解决的问题进行收集，商定议题后，召集村民协商，形成一致意见，交村委会相关责任方办理、落实，这一做法曾被民政部纳入</a:t>
            </a:r>
            <a:r>
              <a:rPr lang="en-US" altLang="zh-CN" sz="2400" b="1" kern="100" dirty="0">
                <a:latin typeface="宋体"/>
                <a:cs typeface="Times New Roman"/>
              </a:rPr>
              <a:t>“</a:t>
            </a:r>
            <a:r>
              <a:rPr lang="zh-CN" altLang="zh-CN" sz="2400" b="1" kern="100" dirty="0">
                <a:latin typeface="Times New Roman"/>
                <a:cs typeface="Times New Roman"/>
              </a:rPr>
              <a:t>中国社区治理十大创新成果</a:t>
            </a:r>
            <a:r>
              <a:rPr lang="en-US" altLang="zh-CN" sz="2400" b="1" kern="100" dirty="0">
                <a:latin typeface="宋体"/>
                <a:cs typeface="Times New Roman"/>
              </a:rPr>
              <a:t>”</a:t>
            </a:r>
            <a:r>
              <a:rPr lang="zh-CN" altLang="zh-CN" sz="2400" b="1" kern="100" dirty="0">
                <a:latin typeface="Times New Roman"/>
                <a:cs typeface="Times New Roman"/>
              </a:rPr>
              <a:t>。材料中的做法</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扩大了村民对村级事务民主决策的参与范围　</a:t>
            </a:r>
            <a:r>
              <a:rPr lang="en-US" altLang="zh-CN" sz="2400" b="1" kern="100" dirty="0">
                <a:latin typeface="宋体"/>
                <a:cs typeface="Times New Roman"/>
              </a:rPr>
              <a:t>②</a:t>
            </a:r>
            <a:r>
              <a:rPr lang="zh-CN" altLang="zh-CN" sz="2400" b="1" kern="100" dirty="0">
                <a:latin typeface="Times New Roman"/>
                <a:cs typeface="Times New Roman"/>
              </a:rPr>
              <a:t>表明完善民主议事制度是基层民主自治的基础　</a:t>
            </a:r>
            <a:r>
              <a:rPr lang="zh-CN" altLang="zh-CN" sz="2400" b="1" kern="100" dirty="0">
                <a:latin typeface="宋体"/>
                <a:cs typeface="Times New Roman"/>
              </a:rPr>
              <a:t>③</a:t>
            </a:r>
            <a:r>
              <a:rPr lang="zh-CN" altLang="zh-CN" sz="2400" b="1" kern="100" dirty="0">
                <a:latin typeface="Times New Roman"/>
                <a:cs typeface="Times New Roman"/>
              </a:rPr>
              <a:t>创新了基层群众自治的实践形式　</a:t>
            </a:r>
            <a:r>
              <a:rPr lang="zh-CN" altLang="zh-CN" sz="2400" b="1" kern="100" dirty="0">
                <a:latin typeface="宋体"/>
                <a:cs typeface="Times New Roman"/>
              </a:rPr>
              <a:t>④</a:t>
            </a:r>
            <a:r>
              <a:rPr lang="zh-CN" altLang="zh-CN" sz="2400" b="1" kern="100" dirty="0">
                <a:latin typeface="Times New Roman"/>
                <a:cs typeface="Times New Roman"/>
              </a:rPr>
              <a:t>表明有序的政治参与有利于基层民主的发展</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②④</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1406783"/>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材料中的社区治理创新成果是组成民情理事会参与民主管理，这属于基层群众自治的实践形式，有利于基层民主发展，</a:t>
            </a:r>
            <a:r>
              <a:rPr lang="en-US" altLang="zh-CN" sz="2400" b="1" kern="100" dirty="0">
                <a:solidFill>
                  <a:srgbClr val="0000FF"/>
                </a:solidFill>
                <a:latin typeface="宋体"/>
                <a:ea typeface="仿宋_GB2312"/>
                <a:cs typeface="Times New Roman"/>
              </a:rPr>
              <a:t>③④</a:t>
            </a:r>
            <a:r>
              <a:rPr lang="zh-CN" altLang="zh-CN" sz="2400" b="1" kern="100" dirty="0">
                <a:solidFill>
                  <a:srgbClr val="0000FF"/>
                </a:solidFill>
                <a:latin typeface="Times New Roman"/>
                <a:ea typeface="仿宋_GB2312"/>
                <a:cs typeface="Times New Roman"/>
              </a:rPr>
              <a:t>符合题意。</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扩大</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参与范围材料未体现，</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排除。基层民主自治的基础是民主选举村委会、居委会成员，</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错误。</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a:solidFill>
            <a:srgbClr val="FF0000"/>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400" b="1" kern="100" dirty="0">
            <a:solidFill>
              <a:srgbClr val="FF0000"/>
            </a:solidFill>
            <a:latin typeface="Times New Roman"/>
            <a:cs typeface="Times New Roman"/>
          </a:defRPr>
        </a:defPPr>
      </a:lstStyle>
    </a:tx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357</TotalTime>
  <Words>3034</Words>
  <Application>Microsoft Office PowerPoint</Application>
  <PresentationFormat>自定义</PresentationFormat>
  <Paragraphs>115</Paragraphs>
  <Slides>29</Slides>
  <Notes>0</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user</cp:lastModifiedBy>
  <cp:revision>95</cp:revision>
  <dcterms:created xsi:type="dcterms:W3CDTF">2018-01-02T04:06:00Z</dcterms:created>
  <dcterms:modified xsi:type="dcterms:W3CDTF">2019-07-12T03:37:55Z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