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 id="262" r:id="rId7"/>
    <p:sldId id="261" r:id="rId8"/>
    <p:sldId id="265" r:id="rId9"/>
    <p:sldId id="263" r:id="rId10"/>
    <p:sldId id="264" r:id="rId11"/>
    <p:sldId id="266" r:id="rId1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2016/11/14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2016/11/14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2016/11/14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2016/11/14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2016/11/14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2016/11/14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2016/11/14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2016/11/14</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dirty="0" smtClean="0"/>
              <a:t>摩擦力习题课</a:t>
            </a:r>
            <a:endParaRPr lang="zh-CN" altLang="en-US" dirty="0"/>
          </a:p>
        </p:txBody>
      </p:sp>
      <p:sp>
        <p:nvSpPr>
          <p:cNvPr id="3" name="副标题 2"/>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27681892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5151" y="836712"/>
            <a:ext cx="8938665" cy="1846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1</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(2014</a:t>
            </a:r>
            <a:r>
              <a:rPr kumimoji="0" lang="en-US" altLang="zh-CN" sz="3200" b="0" i="0" u="none" strike="noStrike" cap="none" normalizeH="0" baseline="0" dirty="0" smtClean="0">
                <a:ln>
                  <a:noFill/>
                </a:ln>
                <a:solidFill>
                  <a:schemeClr val="tx1"/>
                </a:solidFill>
                <a:effectLst/>
                <a:latin typeface="Arial"/>
                <a:ea typeface="宋体" pitchFamily="2" charset="-122"/>
                <a:cs typeface="Times New Roman" pitchFamily="18" charset="0"/>
              </a:rPr>
              <a:t>·</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广东高考</a:t>
            </a: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如图所示</a:t>
            </a: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水平地面上堆放着</a:t>
            </a:r>
            <a:endPar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原木</a:t>
            </a: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关于原木</a:t>
            </a: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P</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在支撑点</a:t>
            </a: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M</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N</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处受力的方向</a:t>
            </a: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下列说法正确的是</a:t>
            </a: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　　</a:t>
            </a: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endParaRPr kumimoji="0" lang="en-US" altLang="zh-CN" sz="32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pic>
        <p:nvPicPr>
          <p:cNvPr id="1025" name="Image006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0282" y="4293096"/>
            <a:ext cx="3487888" cy="2232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8500" y="2345981"/>
            <a:ext cx="6135013"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A.M</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处受到的支持力竖直向上</a:t>
            </a:r>
            <a:endParaRPr kumimoji="0" lang="zh-CN" altLang="en-US" sz="32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B.N</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处受到的支持力竖直向上</a:t>
            </a:r>
            <a:endParaRPr kumimoji="0" lang="zh-CN" altLang="en-US" sz="32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C.M</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处受到的静摩擦力沿</a:t>
            </a: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MN</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方向</a:t>
            </a:r>
            <a:endParaRPr kumimoji="0" lang="zh-CN" altLang="en-US" sz="32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D.N</a:t>
            </a:r>
            <a:r>
              <a:rPr kumimoji="0" lang="zh-CN" altLang="en-US" sz="32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处受到的静摩擦力沿水平方向</a:t>
            </a:r>
            <a:endParaRPr kumimoji="0" lang="zh-CN" altLang="en-US" sz="32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cxnSp>
        <p:nvCxnSpPr>
          <p:cNvPr id="7" name="直接箭头连接符 6"/>
          <p:cNvCxnSpPr/>
          <p:nvPr/>
        </p:nvCxnSpPr>
        <p:spPr>
          <a:xfrm flipV="1">
            <a:off x="5004048" y="4941168"/>
            <a:ext cx="0" cy="1224136"/>
          </a:xfrm>
          <a:prstGeom prst="straightConnector1">
            <a:avLst/>
          </a:prstGeom>
          <a:ln>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10" name="TextBox 9"/>
          <p:cNvSpPr txBox="1"/>
          <p:nvPr/>
        </p:nvSpPr>
        <p:spPr>
          <a:xfrm>
            <a:off x="4367335" y="4679558"/>
            <a:ext cx="636713" cy="523220"/>
          </a:xfrm>
          <a:prstGeom prst="rect">
            <a:avLst/>
          </a:prstGeom>
          <a:noFill/>
        </p:spPr>
        <p:txBody>
          <a:bodyPr wrap="none" rtlCol="0">
            <a:spAutoFit/>
          </a:bodyPr>
          <a:lstStyle/>
          <a:p>
            <a:r>
              <a:rPr lang="en-US" altLang="zh-CN" sz="2800" dirty="0" err="1" smtClean="0"/>
              <a:t>Fm</a:t>
            </a:r>
            <a:endParaRPr lang="zh-CN" altLang="en-US" sz="2800" dirty="0"/>
          </a:p>
        </p:txBody>
      </p:sp>
      <p:cxnSp>
        <p:nvCxnSpPr>
          <p:cNvPr id="14" name="直接箭头连接符 13"/>
          <p:cNvCxnSpPr/>
          <p:nvPr/>
        </p:nvCxnSpPr>
        <p:spPr>
          <a:xfrm>
            <a:off x="5004048" y="6165304"/>
            <a:ext cx="1140178" cy="0"/>
          </a:xfrm>
          <a:prstGeom prst="straightConnector1">
            <a:avLst/>
          </a:prstGeom>
          <a:ln>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17" name="TextBox 16"/>
          <p:cNvSpPr txBox="1"/>
          <p:nvPr/>
        </p:nvSpPr>
        <p:spPr>
          <a:xfrm>
            <a:off x="5825869" y="6165304"/>
            <a:ext cx="612668" cy="646331"/>
          </a:xfrm>
          <a:prstGeom prst="rect">
            <a:avLst/>
          </a:prstGeom>
          <a:noFill/>
        </p:spPr>
        <p:txBody>
          <a:bodyPr wrap="none" rtlCol="0">
            <a:spAutoFit/>
          </a:bodyPr>
          <a:lstStyle/>
          <a:p>
            <a:r>
              <a:rPr lang="en-US" altLang="zh-CN" sz="3600" dirty="0" err="1"/>
              <a:t>f</a:t>
            </a:r>
            <a:r>
              <a:rPr lang="en-US" altLang="zh-CN" sz="2800" dirty="0" err="1" smtClean="0"/>
              <a:t>m</a:t>
            </a:r>
            <a:endParaRPr lang="zh-CN" altLang="en-US" sz="2800" dirty="0"/>
          </a:p>
        </p:txBody>
      </p:sp>
      <p:cxnSp>
        <p:nvCxnSpPr>
          <p:cNvPr id="18" name="直接箭头连接符 17"/>
          <p:cNvCxnSpPr/>
          <p:nvPr/>
        </p:nvCxnSpPr>
        <p:spPr>
          <a:xfrm flipH="1" flipV="1">
            <a:off x="6012160" y="3645024"/>
            <a:ext cx="720081" cy="1034534"/>
          </a:xfrm>
          <a:prstGeom prst="straightConnector1">
            <a:avLst/>
          </a:prstGeom>
          <a:ln>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21" name="TextBox 20"/>
          <p:cNvSpPr txBox="1"/>
          <p:nvPr/>
        </p:nvSpPr>
        <p:spPr>
          <a:xfrm>
            <a:off x="6255452" y="3338664"/>
            <a:ext cx="538930" cy="523220"/>
          </a:xfrm>
          <a:prstGeom prst="rect">
            <a:avLst/>
          </a:prstGeom>
          <a:noFill/>
        </p:spPr>
        <p:txBody>
          <a:bodyPr wrap="none" rtlCol="0">
            <a:spAutoFit/>
          </a:bodyPr>
          <a:lstStyle/>
          <a:p>
            <a:r>
              <a:rPr lang="en-US" altLang="zh-CN" sz="2800" dirty="0" err="1" smtClean="0"/>
              <a:t>Fn</a:t>
            </a:r>
            <a:endParaRPr lang="zh-CN" altLang="en-US" sz="2800" dirty="0"/>
          </a:p>
        </p:txBody>
      </p:sp>
      <p:cxnSp>
        <p:nvCxnSpPr>
          <p:cNvPr id="22" name="直接箭头连接符 21"/>
          <p:cNvCxnSpPr/>
          <p:nvPr/>
        </p:nvCxnSpPr>
        <p:spPr>
          <a:xfrm flipV="1">
            <a:off x="6794382" y="4005064"/>
            <a:ext cx="1093788" cy="792088"/>
          </a:xfrm>
          <a:prstGeom prst="straightConnector1">
            <a:avLst/>
          </a:prstGeom>
          <a:ln>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24" name="TextBox 23"/>
          <p:cNvSpPr txBox="1"/>
          <p:nvPr/>
        </p:nvSpPr>
        <p:spPr>
          <a:xfrm>
            <a:off x="7850956" y="3681849"/>
            <a:ext cx="514885" cy="646331"/>
          </a:xfrm>
          <a:prstGeom prst="rect">
            <a:avLst/>
          </a:prstGeom>
          <a:noFill/>
        </p:spPr>
        <p:txBody>
          <a:bodyPr wrap="none" rtlCol="0">
            <a:spAutoFit/>
          </a:bodyPr>
          <a:lstStyle/>
          <a:p>
            <a:r>
              <a:rPr lang="en-US" altLang="zh-CN" sz="3600" dirty="0" err="1" smtClean="0"/>
              <a:t>f</a:t>
            </a:r>
            <a:r>
              <a:rPr lang="en-US" altLang="zh-CN" sz="2800" dirty="0" err="1"/>
              <a:t>n</a:t>
            </a:r>
            <a:endParaRPr lang="zh-CN" altLang="en-US" sz="2800" dirty="0"/>
          </a:p>
        </p:txBody>
      </p:sp>
      <p:sp>
        <p:nvSpPr>
          <p:cNvPr id="23" name="TextBox 22"/>
          <p:cNvSpPr txBox="1"/>
          <p:nvPr/>
        </p:nvSpPr>
        <p:spPr>
          <a:xfrm>
            <a:off x="305326" y="112276"/>
            <a:ext cx="4698722" cy="584775"/>
          </a:xfrm>
          <a:prstGeom prst="rect">
            <a:avLst/>
          </a:prstGeom>
          <a:noFill/>
        </p:spPr>
        <p:txBody>
          <a:bodyPr wrap="none" rtlCol="0">
            <a:spAutoFit/>
          </a:bodyPr>
          <a:lstStyle/>
          <a:p>
            <a:r>
              <a:rPr lang="zh-CN" altLang="en-US" sz="3200" b="1" dirty="0" smtClean="0">
                <a:solidFill>
                  <a:srgbClr val="FF0000"/>
                </a:solidFill>
              </a:rPr>
              <a:t>一、静摩擦力大小和方向</a:t>
            </a:r>
            <a:endParaRPr lang="zh-CN" altLang="en-US" sz="3200" b="1" dirty="0">
              <a:solidFill>
                <a:srgbClr val="FF0000"/>
              </a:solidFill>
            </a:endParaRPr>
          </a:p>
        </p:txBody>
      </p:sp>
    </p:spTree>
    <p:extLst>
      <p:ext uri="{BB962C8B-B14F-4D97-AF65-F5344CB8AC3E}">
        <p14:creationId xmlns:p14="http://schemas.microsoft.com/office/powerpoint/2010/main" val="66675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p:bldP spid="21"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5326" y="112276"/>
            <a:ext cx="4698722" cy="584775"/>
          </a:xfrm>
          <a:prstGeom prst="rect">
            <a:avLst/>
          </a:prstGeom>
          <a:noFill/>
        </p:spPr>
        <p:txBody>
          <a:bodyPr wrap="none" rtlCol="0">
            <a:spAutoFit/>
          </a:bodyPr>
          <a:lstStyle/>
          <a:p>
            <a:r>
              <a:rPr lang="zh-CN" altLang="en-US" sz="3200" b="1" dirty="0" smtClean="0">
                <a:solidFill>
                  <a:srgbClr val="FF0000"/>
                </a:solidFill>
              </a:rPr>
              <a:t>一、静摩擦力大小和方向</a:t>
            </a:r>
            <a:endParaRPr lang="zh-CN" altLang="en-US" sz="3200" b="1" dirty="0">
              <a:solidFill>
                <a:srgbClr val="FF0000"/>
              </a:solidFill>
            </a:endParaRPr>
          </a:p>
        </p:txBody>
      </p:sp>
      <p:sp>
        <p:nvSpPr>
          <p:cNvPr id="5" name="矩形 4"/>
          <p:cNvSpPr/>
          <p:nvPr/>
        </p:nvSpPr>
        <p:spPr>
          <a:xfrm>
            <a:off x="398646" y="836712"/>
            <a:ext cx="8133793" cy="2677656"/>
          </a:xfrm>
          <a:prstGeom prst="rect">
            <a:avLst/>
          </a:prstGeom>
        </p:spPr>
        <p:txBody>
          <a:bodyPr wrap="square">
            <a:spAutoFit/>
          </a:bodyPr>
          <a:lstStyle/>
          <a:p>
            <a:r>
              <a:rPr lang="en-US" altLang="zh-CN" sz="2400" b="1" dirty="0" smtClean="0"/>
              <a:t>2</a:t>
            </a:r>
            <a:r>
              <a:rPr lang="zh-CN" altLang="en-US" sz="2400" b="1" dirty="0" smtClean="0"/>
              <a:t>、</a:t>
            </a:r>
            <a:r>
              <a:rPr lang="zh-CN" altLang="zh-CN" sz="2400" b="1" dirty="0" smtClean="0"/>
              <a:t>如</a:t>
            </a:r>
            <a:r>
              <a:rPr lang="zh-CN" altLang="zh-CN" sz="2400" b="1" dirty="0"/>
              <a:t>图所示</a:t>
            </a:r>
            <a:r>
              <a:rPr lang="en-US" altLang="zh-CN" sz="2400" b="1" dirty="0"/>
              <a:t>,</a:t>
            </a:r>
            <a:r>
              <a:rPr lang="zh-CN" altLang="zh-CN" sz="2400" b="1" dirty="0"/>
              <a:t>两块木板紧紧夹住木块</a:t>
            </a:r>
            <a:r>
              <a:rPr lang="en-US" altLang="zh-CN" sz="2400" b="1" dirty="0"/>
              <a:t>,</a:t>
            </a:r>
            <a:r>
              <a:rPr lang="zh-CN" altLang="zh-CN" sz="2400" b="1" dirty="0"/>
              <a:t>一直保持静止</a:t>
            </a:r>
            <a:r>
              <a:rPr lang="en-US" altLang="zh-CN" sz="2400" b="1" dirty="0"/>
              <a:t>,</a:t>
            </a:r>
            <a:r>
              <a:rPr lang="zh-CN" altLang="zh-CN" sz="2400" b="1" dirty="0"/>
              <a:t>木块重为</a:t>
            </a:r>
            <a:r>
              <a:rPr lang="en-US" altLang="zh-CN" sz="2400" b="1" dirty="0"/>
              <a:t>30N,</a:t>
            </a:r>
            <a:r>
              <a:rPr lang="zh-CN" altLang="zh-CN" sz="2400" b="1" dirty="0"/>
              <a:t>木块与木板间的动摩擦因数为</a:t>
            </a:r>
            <a:r>
              <a:rPr lang="en-US" altLang="zh-CN" sz="2400" b="1" dirty="0"/>
              <a:t>0.2</a:t>
            </a:r>
            <a:r>
              <a:rPr lang="zh-CN" altLang="zh-CN" sz="2400" b="1" dirty="0"/>
              <a:t>。若左右两端的压力</a:t>
            </a:r>
            <a:r>
              <a:rPr lang="en-US" altLang="zh-CN" sz="2400" b="1" dirty="0"/>
              <a:t>F</a:t>
            </a:r>
            <a:r>
              <a:rPr lang="en-US" altLang="zh-CN" sz="2400" b="1" baseline="-25000" dirty="0"/>
              <a:t>N</a:t>
            </a:r>
            <a:r>
              <a:rPr lang="zh-CN" altLang="zh-CN" sz="2400" b="1" dirty="0"/>
              <a:t>都是</a:t>
            </a:r>
            <a:r>
              <a:rPr lang="en-US" altLang="zh-CN" sz="2400" b="1" dirty="0"/>
              <a:t>100N,</a:t>
            </a:r>
            <a:r>
              <a:rPr lang="zh-CN" altLang="zh-CN" sz="2400" b="1" dirty="0"/>
              <a:t>则木块所受的摩擦力大小和方向是</a:t>
            </a:r>
            <a:r>
              <a:rPr lang="en-US" altLang="zh-CN" sz="2400" b="1" dirty="0"/>
              <a:t>(</a:t>
            </a:r>
            <a:r>
              <a:rPr lang="zh-CN" altLang="zh-CN" sz="2400" b="1" dirty="0"/>
              <a:t>　　</a:t>
            </a:r>
            <a:r>
              <a:rPr lang="en-US" altLang="zh-CN" sz="2400" b="1" dirty="0"/>
              <a:t>)</a:t>
            </a:r>
            <a:endParaRPr lang="zh-CN" altLang="zh-CN" sz="2400" b="1" dirty="0"/>
          </a:p>
          <a:p>
            <a:r>
              <a:rPr lang="pt-BR" altLang="zh-CN" sz="2400" b="1" dirty="0"/>
              <a:t>A.30N,</a:t>
            </a:r>
            <a:r>
              <a:rPr lang="zh-CN" altLang="zh-CN" sz="2400" b="1" dirty="0"/>
              <a:t>方向向上</a:t>
            </a:r>
          </a:p>
          <a:p>
            <a:r>
              <a:rPr lang="pt-BR" altLang="zh-CN" sz="2400" b="1" dirty="0"/>
              <a:t>B.20N,</a:t>
            </a:r>
            <a:r>
              <a:rPr lang="zh-CN" altLang="zh-CN" sz="2400" b="1" dirty="0"/>
              <a:t>方向向上</a:t>
            </a:r>
          </a:p>
          <a:p>
            <a:r>
              <a:rPr lang="pt-BR" altLang="zh-CN" sz="2400" b="1" dirty="0"/>
              <a:t>C.40N,</a:t>
            </a:r>
            <a:r>
              <a:rPr lang="zh-CN" altLang="zh-CN" sz="2400" b="1" dirty="0"/>
              <a:t>方向向下</a:t>
            </a:r>
          </a:p>
          <a:p>
            <a:r>
              <a:rPr lang="pt-BR" altLang="zh-CN" sz="2400" b="1" dirty="0"/>
              <a:t>D.100N,</a:t>
            </a:r>
            <a:r>
              <a:rPr lang="zh-CN" altLang="zh-CN" sz="2400" b="1" dirty="0"/>
              <a:t>方向向上</a:t>
            </a:r>
          </a:p>
        </p:txBody>
      </p:sp>
      <p:pic>
        <p:nvPicPr>
          <p:cNvPr id="2050" name="Image006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167065"/>
            <a:ext cx="2697005" cy="1584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3419872" y="2228671"/>
            <a:ext cx="630301" cy="1015663"/>
          </a:xfrm>
          <a:prstGeom prst="rect">
            <a:avLst/>
          </a:prstGeom>
        </p:spPr>
        <p:txBody>
          <a:bodyPr wrap="none">
            <a:spAutoFit/>
          </a:bodyPr>
          <a:lstStyle/>
          <a:p>
            <a:r>
              <a:rPr lang="en-US" altLang="zh-CN" sz="6000" dirty="0">
                <a:solidFill>
                  <a:srgbClr val="FF0000"/>
                </a:solidFill>
              </a:rPr>
              <a:t>A</a:t>
            </a:r>
            <a:endParaRPr lang="zh-CN" altLang="en-US" sz="6000" dirty="0">
              <a:solidFill>
                <a:srgbClr val="FF0000"/>
              </a:solidFill>
            </a:endParaRPr>
          </a:p>
        </p:txBody>
      </p:sp>
      <p:sp>
        <p:nvSpPr>
          <p:cNvPr id="7" name="矩形 6"/>
          <p:cNvSpPr/>
          <p:nvPr/>
        </p:nvSpPr>
        <p:spPr>
          <a:xfrm>
            <a:off x="611560" y="3933056"/>
            <a:ext cx="7959230" cy="954107"/>
          </a:xfrm>
          <a:prstGeom prst="rect">
            <a:avLst/>
          </a:prstGeom>
        </p:spPr>
        <p:txBody>
          <a:bodyPr wrap="none">
            <a:spAutoFit/>
          </a:bodyPr>
          <a:lstStyle/>
          <a:p>
            <a:r>
              <a:rPr lang="zh-CN" altLang="en-US" sz="2800" dirty="0"/>
              <a:t>变</a:t>
            </a:r>
            <a:r>
              <a:rPr lang="zh-CN" altLang="en-US" sz="2800" dirty="0" smtClean="0"/>
              <a:t>式</a:t>
            </a:r>
            <a:r>
              <a:rPr lang="en-US" altLang="zh-CN" sz="2800" dirty="0" smtClean="0"/>
              <a:t>1</a:t>
            </a:r>
            <a:r>
              <a:rPr lang="zh-CN" altLang="en-US" sz="2800" dirty="0" smtClean="0"/>
              <a:t>、使用</a:t>
            </a:r>
            <a:r>
              <a:rPr lang="en-US" altLang="zh-CN" sz="2800" dirty="0" smtClean="0"/>
              <a:t>T=5N</a:t>
            </a:r>
            <a:r>
              <a:rPr lang="zh-CN" altLang="en-US" sz="2800" dirty="0" smtClean="0"/>
              <a:t>的力，分别向上和向下拉物块，</a:t>
            </a:r>
            <a:endParaRPr lang="en-US" altLang="zh-CN" sz="2800" dirty="0" smtClean="0"/>
          </a:p>
          <a:p>
            <a:r>
              <a:rPr lang="zh-CN" altLang="en-US" sz="2800" dirty="0" smtClean="0"/>
              <a:t>能否拉动？摩擦力如何？</a:t>
            </a:r>
            <a:endParaRPr lang="en-US" altLang="zh-CN" sz="2800" dirty="0" smtClean="0"/>
          </a:p>
        </p:txBody>
      </p:sp>
      <p:sp>
        <p:nvSpPr>
          <p:cNvPr id="9" name="矩形 8"/>
          <p:cNvSpPr/>
          <p:nvPr/>
        </p:nvSpPr>
        <p:spPr>
          <a:xfrm>
            <a:off x="611560" y="4899128"/>
            <a:ext cx="8141972" cy="954107"/>
          </a:xfrm>
          <a:prstGeom prst="rect">
            <a:avLst/>
          </a:prstGeom>
        </p:spPr>
        <p:txBody>
          <a:bodyPr wrap="none">
            <a:spAutoFit/>
          </a:bodyPr>
          <a:lstStyle/>
          <a:p>
            <a:r>
              <a:rPr lang="zh-CN" altLang="en-US" sz="2800" dirty="0"/>
              <a:t>变</a:t>
            </a:r>
            <a:r>
              <a:rPr lang="zh-CN" altLang="en-US" sz="2800" dirty="0" smtClean="0"/>
              <a:t>式</a:t>
            </a:r>
            <a:r>
              <a:rPr lang="en-US" altLang="zh-CN" sz="2800" dirty="0" smtClean="0"/>
              <a:t>2</a:t>
            </a:r>
            <a:r>
              <a:rPr lang="zh-CN" altLang="en-US" sz="2800" dirty="0" smtClean="0"/>
              <a:t>、使用</a:t>
            </a:r>
            <a:r>
              <a:rPr lang="en-US" altLang="zh-CN" sz="2800" dirty="0" smtClean="0"/>
              <a:t>T=15N</a:t>
            </a:r>
            <a:r>
              <a:rPr lang="zh-CN" altLang="en-US" sz="2800" dirty="0" smtClean="0"/>
              <a:t>的力，分别向上和向下拉物块，</a:t>
            </a:r>
            <a:endParaRPr lang="en-US" altLang="zh-CN" sz="2800" dirty="0" smtClean="0"/>
          </a:p>
          <a:p>
            <a:r>
              <a:rPr lang="zh-CN" altLang="en-US" sz="2800" dirty="0" smtClean="0"/>
              <a:t>能否拉动？摩擦力如何？</a:t>
            </a:r>
            <a:endParaRPr lang="en-US" altLang="zh-CN" sz="2800" dirty="0" smtClean="0"/>
          </a:p>
        </p:txBody>
      </p:sp>
    </p:spTree>
    <p:extLst>
      <p:ext uri="{BB962C8B-B14F-4D97-AF65-F5344CB8AC3E}">
        <p14:creationId xmlns:p14="http://schemas.microsoft.com/office/powerpoint/2010/main" val="1025332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79512" y="548680"/>
            <a:ext cx="8133793" cy="1569660"/>
          </a:xfrm>
          <a:prstGeom prst="rect">
            <a:avLst/>
          </a:prstGeom>
        </p:spPr>
        <p:txBody>
          <a:bodyPr wrap="square">
            <a:spAutoFit/>
          </a:bodyPr>
          <a:lstStyle/>
          <a:p>
            <a:r>
              <a:rPr lang="zh-CN" altLang="en-US" sz="2400" b="1" dirty="0" smtClean="0"/>
              <a:t>变式：</a:t>
            </a:r>
            <a:r>
              <a:rPr lang="zh-CN" altLang="zh-CN" sz="2400" b="1" dirty="0" smtClean="0"/>
              <a:t>如</a:t>
            </a:r>
            <a:r>
              <a:rPr lang="zh-CN" altLang="zh-CN" sz="2400" b="1" dirty="0"/>
              <a:t>图所示</a:t>
            </a:r>
            <a:r>
              <a:rPr lang="en-US" altLang="zh-CN" sz="2400" b="1" dirty="0"/>
              <a:t>,</a:t>
            </a:r>
            <a:r>
              <a:rPr lang="zh-CN" altLang="zh-CN" sz="2400" b="1" dirty="0"/>
              <a:t>两块木板紧紧夹住木块</a:t>
            </a:r>
            <a:r>
              <a:rPr lang="en-US" altLang="zh-CN" sz="2400" b="1" dirty="0"/>
              <a:t>,</a:t>
            </a:r>
            <a:r>
              <a:rPr lang="zh-CN" altLang="zh-CN" sz="2400" b="1" dirty="0"/>
              <a:t>一直保持静止</a:t>
            </a:r>
            <a:r>
              <a:rPr lang="en-US" altLang="zh-CN" sz="2400" b="1" dirty="0"/>
              <a:t>,</a:t>
            </a:r>
            <a:r>
              <a:rPr lang="zh-CN" altLang="zh-CN" sz="2400" b="1" dirty="0"/>
              <a:t>木块重为</a:t>
            </a:r>
            <a:r>
              <a:rPr lang="en-US" altLang="zh-CN" sz="2400" b="1" dirty="0"/>
              <a:t>30N,</a:t>
            </a:r>
            <a:r>
              <a:rPr lang="zh-CN" altLang="zh-CN" sz="2400" b="1" dirty="0"/>
              <a:t>木块与木板间的动摩擦因数为</a:t>
            </a:r>
            <a:r>
              <a:rPr lang="en-US" altLang="zh-CN" sz="2400" b="1" dirty="0"/>
              <a:t>0.2</a:t>
            </a:r>
            <a:r>
              <a:rPr lang="zh-CN" altLang="zh-CN" sz="2400" b="1" dirty="0"/>
              <a:t>。若左右两端的压力</a:t>
            </a:r>
            <a:r>
              <a:rPr lang="en-US" altLang="zh-CN" sz="2400" b="1" dirty="0"/>
              <a:t>F</a:t>
            </a:r>
            <a:r>
              <a:rPr lang="en-US" altLang="zh-CN" sz="2400" b="1" baseline="-25000" dirty="0"/>
              <a:t>N</a:t>
            </a:r>
            <a:r>
              <a:rPr lang="zh-CN" altLang="zh-CN" sz="2400" b="1" dirty="0"/>
              <a:t>都是</a:t>
            </a:r>
            <a:r>
              <a:rPr lang="en-US" altLang="zh-CN" sz="2400" b="1" dirty="0"/>
              <a:t>100N</a:t>
            </a:r>
            <a:r>
              <a:rPr lang="en-US" altLang="zh-CN" sz="2400" b="1" dirty="0" smtClean="0"/>
              <a:t>,</a:t>
            </a:r>
            <a:r>
              <a:rPr lang="zh-CN" altLang="en-US" sz="2400" b="1" dirty="0" smtClean="0"/>
              <a:t>将木块从中间切开后，</a:t>
            </a:r>
            <a:r>
              <a:rPr lang="en-US" altLang="zh-CN" sz="2400" b="1" dirty="0" smtClean="0"/>
              <a:t>A</a:t>
            </a:r>
            <a:r>
              <a:rPr lang="zh-CN" altLang="en-US" sz="2400" b="1" dirty="0" smtClean="0"/>
              <a:t>受几个摩擦力，</a:t>
            </a:r>
            <a:r>
              <a:rPr lang="zh-CN" altLang="zh-CN" sz="2400" b="1" dirty="0" smtClean="0"/>
              <a:t>摩擦力</a:t>
            </a:r>
            <a:r>
              <a:rPr lang="zh-CN" altLang="zh-CN" sz="2400" b="1" dirty="0"/>
              <a:t>大小和方向</a:t>
            </a:r>
            <a:r>
              <a:rPr lang="zh-CN" altLang="zh-CN" sz="2400" b="1" dirty="0" smtClean="0"/>
              <a:t>是</a:t>
            </a:r>
            <a:r>
              <a:rPr lang="en-US" altLang="zh-CN" sz="2400" b="1" dirty="0" smtClean="0"/>
              <a:t>_________</a:t>
            </a:r>
            <a:endParaRPr lang="zh-CN" altLang="zh-CN" sz="2400" b="1" dirty="0"/>
          </a:p>
        </p:txBody>
      </p:sp>
      <p:pic>
        <p:nvPicPr>
          <p:cNvPr id="5" name="Image006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1879033"/>
            <a:ext cx="4710119" cy="2766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直接连接符 6"/>
          <p:cNvCxnSpPr/>
          <p:nvPr/>
        </p:nvCxnSpPr>
        <p:spPr>
          <a:xfrm>
            <a:off x="5126859" y="2542518"/>
            <a:ext cx="0" cy="131853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sp>
        <p:nvSpPr>
          <p:cNvPr id="8" name="矩形 7"/>
          <p:cNvSpPr/>
          <p:nvPr/>
        </p:nvSpPr>
        <p:spPr>
          <a:xfrm>
            <a:off x="4459689" y="2909395"/>
            <a:ext cx="391454" cy="584775"/>
          </a:xfrm>
          <a:prstGeom prst="rect">
            <a:avLst/>
          </a:prstGeom>
        </p:spPr>
        <p:txBody>
          <a:bodyPr wrap="none">
            <a:spAutoFit/>
          </a:bodyPr>
          <a:lstStyle/>
          <a:p>
            <a:r>
              <a:rPr lang="en-US" altLang="zh-CN" sz="3200" b="1" dirty="0">
                <a:solidFill>
                  <a:srgbClr val="FF0000"/>
                </a:solidFill>
                <a:latin typeface="宋体" pitchFamily="2" charset="-122"/>
                <a:ea typeface="宋体" pitchFamily="2" charset="-122"/>
                <a:cs typeface="Times New Roman" pitchFamily="18" charset="0"/>
              </a:rPr>
              <a:t>A</a:t>
            </a:r>
            <a:endParaRPr lang="zh-CN" altLang="en-US" sz="3200" b="1" dirty="0">
              <a:solidFill>
                <a:srgbClr val="FF0000"/>
              </a:solidFill>
            </a:endParaRPr>
          </a:p>
        </p:txBody>
      </p:sp>
      <p:sp>
        <p:nvSpPr>
          <p:cNvPr id="10" name="矩形 9"/>
          <p:cNvSpPr/>
          <p:nvPr/>
        </p:nvSpPr>
        <p:spPr>
          <a:xfrm>
            <a:off x="5364088" y="2909394"/>
            <a:ext cx="391454" cy="584775"/>
          </a:xfrm>
          <a:prstGeom prst="rect">
            <a:avLst/>
          </a:prstGeom>
        </p:spPr>
        <p:txBody>
          <a:bodyPr wrap="none">
            <a:spAutoFit/>
          </a:bodyPr>
          <a:lstStyle/>
          <a:p>
            <a:r>
              <a:rPr lang="en-US" altLang="zh-CN" sz="3200" b="1" dirty="0">
                <a:solidFill>
                  <a:srgbClr val="FF0000"/>
                </a:solidFill>
                <a:latin typeface="宋体" pitchFamily="2" charset="-122"/>
                <a:ea typeface="宋体" pitchFamily="2" charset="-122"/>
                <a:cs typeface="Times New Roman" pitchFamily="18" charset="0"/>
              </a:rPr>
              <a:t>B</a:t>
            </a:r>
            <a:endParaRPr lang="zh-CN" altLang="en-US" sz="3200" b="1" dirty="0">
              <a:solidFill>
                <a:srgbClr val="FF0000"/>
              </a:solidFill>
            </a:endParaRPr>
          </a:p>
        </p:txBody>
      </p:sp>
    </p:spTree>
    <p:extLst>
      <p:ext uri="{BB962C8B-B14F-4D97-AF65-F5344CB8AC3E}">
        <p14:creationId xmlns:p14="http://schemas.microsoft.com/office/powerpoint/2010/main" val="152715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8981946"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3.</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在中学秋季田径运动会上</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高一</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2</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班李好同学奋力拼搏</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勇夺男子</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100m</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冠军</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图为该同学奔跑途中的两个瞬间</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用</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F</a:t>
            </a:r>
            <a:r>
              <a:rPr kumimoji="0" lang="en-US" altLang="zh-CN" sz="28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f1</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F</a:t>
            </a:r>
            <a:r>
              <a:rPr kumimoji="0" lang="en-US" altLang="zh-CN" sz="28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f2</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分别表示该同学在图甲、乙两瞬间所受到的</a:t>
            </a:r>
            <a:endPar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摩擦力</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则关于</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F</a:t>
            </a:r>
            <a:r>
              <a:rPr kumimoji="0" lang="en-US" altLang="zh-CN" sz="28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f1</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F</a:t>
            </a:r>
            <a:r>
              <a:rPr kumimoji="0" lang="en-US" altLang="zh-CN" sz="28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f2</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的方向</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以下说法正确的是</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　　</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endParaRPr kumimoji="0" lang="en-US" altLang="zh-CN"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zh-CN"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pic>
        <p:nvPicPr>
          <p:cNvPr id="3073" name="Image0079.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8368" y="2940165"/>
            <a:ext cx="4171498" cy="172819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0" y="1916832"/>
            <a:ext cx="813556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A.F</a:t>
            </a:r>
            <a:r>
              <a:rPr kumimoji="0" lang="en-US" altLang="zh-CN" sz="24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f1</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向后</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,F</a:t>
            </a:r>
            <a:r>
              <a:rPr kumimoji="0" lang="en-US" altLang="zh-CN" sz="24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f2</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向后				</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B.F</a:t>
            </a:r>
            <a:r>
              <a:rPr kumimoji="0" lang="en-US" altLang="zh-CN" sz="24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f1</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向前</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,F</a:t>
            </a:r>
            <a:r>
              <a:rPr kumimoji="0" lang="en-US" altLang="zh-CN" sz="24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f2</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向前</a:t>
            </a:r>
            <a:endParaRPr kumimoji="0" lang="zh-CN" altLang="en-US"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C.F</a:t>
            </a:r>
            <a:r>
              <a:rPr kumimoji="0" lang="en-US" altLang="zh-CN" sz="24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f1</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向前</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,F</a:t>
            </a:r>
            <a:r>
              <a:rPr kumimoji="0" lang="en-US" altLang="zh-CN" sz="24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f2</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向后				</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D.F</a:t>
            </a:r>
            <a:r>
              <a:rPr kumimoji="0" lang="en-US" altLang="zh-CN" sz="24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f1</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向后</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,F</a:t>
            </a:r>
            <a:r>
              <a:rPr kumimoji="0" lang="en-US" altLang="zh-CN" sz="24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f2</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向前</a:t>
            </a:r>
            <a:endParaRPr kumimoji="0" lang="zh-CN" altLang="en-US"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cxnSp>
        <p:nvCxnSpPr>
          <p:cNvPr id="7" name="直接箭头连接符 6"/>
          <p:cNvCxnSpPr/>
          <p:nvPr/>
        </p:nvCxnSpPr>
        <p:spPr>
          <a:xfrm>
            <a:off x="2411760" y="4077072"/>
            <a:ext cx="1140178" cy="0"/>
          </a:xfrm>
          <a:prstGeom prst="straightConnector1">
            <a:avLst/>
          </a:prstGeom>
          <a:ln>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6" name="矩形 5"/>
          <p:cNvSpPr/>
          <p:nvPr/>
        </p:nvSpPr>
        <p:spPr>
          <a:xfrm>
            <a:off x="2981849" y="4156584"/>
            <a:ext cx="667170" cy="584775"/>
          </a:xfrm>
          <a:prstGeom prst="rect">
            <a:avLst/>
          </a:prstGeom>
        </p:spPr>
        <p:txBody>
          <a:bodyPr wrap="none">
            <a:spAutoFit/>
          </a:bodyPr>
          <a:lstStyle/>
          <a:p>
            <a:r>
              <a:rPr lang="en-US" altLang="zh-CN" sz="3200" b="1" dirty="0">
                <a:solidFill>
                  <a:srgbClr val="FF0000"/>
                </a:solidFill>
                <a:latin typeface="宋体" pitchFamily="2" charset="-122"/>
                <a:ea typeface="宋体" pitchFamily="2" charset="-122"/>
                <a:cs typeface="Times New Roman" pitchFamily="18" charset="0"/>
              </a:rPr>
              <a:t>F</a:t>
            </a:r>
            <a:r>
              <a:rPr lang="en-US" altLang="zh-CN" sz="3200" b="1" baseline="-30000" dirty="0">
                <a:solidFill>
                  <a:srgbClr val="FF0000"/>
                </a:solidFill>
                <a:latin typeface="宋体" pitchFamily="2" charset="-122"/>
                <a:ea typeface="宋体" pitchFamily="2" charset="-122"/>
                <a:cs typeface="Times New Roman" pitchFamily="18" charset="0"/>
              </a:rPr>
              <a:t>f1</a:t>
            </a:r>
            <a:endParaRPr lang="zh-CN" altLang="en-US" sz="3200" b="1" dirty="0">
              <a:solidFill>
                <a:srgbClr val="FF0000"/>
              </a:solidFill>
            </a:endParaRPr>
          </a:p>
        </p:txBody>
      </p:sp>
      <p:cxnSp>
        <p:nvCxnSpPr>
          <p:cNvPr id="9" name="直接箭头连接符 8"/>
          <p:cNvCxnSpPr/>
          <p:nvPr/>
        </p:nvCxnSpPr>
        <p:spPr>
          <a:xfrm flipH="1">
            <a:off x="3992123" y="4077072"/>
            <a:ext cx="1217160" cy="0"/>
          </a:xfrm>
          <a:prstGeom prst="straightConnector1">
            <a:avLst/>
          </a:prstGeom>
          <a:ln>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11" name="矩形 10"/>
          <p:cNvSpPr/>
          <p:nvPr/>
        </p:nvSpPr>
        <p:spPr>
          <a:xfrm>
            <a:off x="4267118" y="4157463"/>
            <a:ext cx="667170" cy="584775"/>
          </a:xfrm>
          <a:prstGeom prst="rect">
            <a:avLst/>
          </a:prstGeom>
        </p:spPr>
        <p:txBody>
          <a:bodyPr wrap="none">
            <a:spAutoFit/>
          </a:bodyPr>
          <a:lstStyle/>
          <a:p>
            <a:r>
              <a:rPr lang="en-US" altLang="zh-CN" sz="3200" b="1" dirty="0" smtClean="0">
                <a:solidFill>
                  <a:srgbClr val="FF0000"/>
                </a:solidFill>
                <a:latin typeface="宋体" pitchFamily="2" charset="-122"/>
                <a:ea typeface="宋体" pitchFamily="2" charset="-122"/>
                <a:cs typeface="Times New Roman" pitchFamily="18" charset="0"/>
              </a:rPr>
              <a:t>F</a:t>
            </a:r>
            <a:r>
              <a:rPr lang="en-US" altLang="zh-CN" sz="3200" b="1" baseline="-30000" dirty="0" smtClean="0">
                <a:solidFill>
                  <a:srgbClr val="FF0000"/>
                </a:solidFill>
                <a:latin typeface="宋体" pitchFamily="2" charset="-122"/>
                <a:ea typeface="宋体" pitchFamily="2" charset="-122"/>
                <a:cs typeface="Times New Roman" pitchFamily="18" charset="0"/>
              </a:rPr>
              <a:t>f2</a:t>
            </a:r>
            <a:endParaRPr lang="zh-CN" altLang="en-US" sz="3200" b="1" dirty="0">
              <a:solidFill>
                <a:srgbClr val="FF0000"/>
              </a:solidFill>
            </a:endParaRPr>
          </a:p>
        </p:txBody>
      </p:sp>
      <p:sp>
        <p:nvSpPr>
          <p:cNvPr id="12" name="矩形 11"/>
          <p:cNvSpPr/>
          <p:nvPr/>
        </p:nvSpPr>
        <p:spPr>
          <a:xfrm>
            <a:off x="1289953" y="5013176"/>
            <a:ext cx="5128327" cy="584775"/>
          </a:xfrm>
          <a:prstGeom prst="rect">
            <a:avLst/>
          </a:prstGeom>
        </p:spPr>
        <p:txBody>
          <a:bodyPr wrap="none">
            <a:spAutoFit/>
          </a:bodyPr>
          <a:lstStyle/>
          <a:p>
            <a:r>
              <a:rPr lang="zh-CN" altLang="en-US" sz="3200" b="1" dirty="0" smtClean="0">
                <a:solidFill>
                  <a:srgbClr val="FF0000"/>
                </a:solidFill>
                <a:latin typeface="宋体" pitchFamily="2" charset="-122"/>
                <a:ea typeface="宋体" pitchFamily="2" charset="-122"/>
                <a:cs typeface="Times New Roman" pitchFamily="18" charset="0"/>
              </a:rPr>
              <a:t>运动的物体可能受静摩擦力</a:t>
            </a:r>
            <a:endParaRPr lang="zh-CN" altLang="en-US" sz="3200" b="1" dirty="0">
              <a:solidFill>
                <a:srgbClr val="FF0000"/>
              </a:solidFill>
            </a:endParaRPr>
          </a:p>
        </p:txBody>
      </p:sp>
    </p:spTree>
    <p:extLst>
      <p:ext uri="{BB962C8B-B14F-4D97-AF65-F5344CB8AC3E}">
        <p14:creationId xmlns:p14="http://schemas.microsoft.com/office/powerpoint/2010/main" val="3492713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23528" y="116632"/>
            <a:ext cx="8229600" cy="4525963"/>
          </a:xfrm>
        </p:spPr>
        <p:txBody>
          <a:bodyPr>
            <a:normAutofit lnSpcReduction="10000"/>
          </a:bodyPr>
          <a:lstStyle/>
          <a:p>
            <a:r>
              <a:rPr lang="zh-CN" altLang="en-US" dirty="0"/>
              <a:t>变</a:t>
            </a:r>
            <a:r>
              <a:rPr lang="zh-CN" altLang="en-US" dirty="0" smtClean="0"/>
              <a:t>式：</a:t>
            </a:r>
            <a:r>
              <a:rPr lang="zh-CN" altLang="zh-CN" dirty="0" smtClean="0"/>
              <a:t> </a:t>
            </a:r>
            <a:r>
              <a:rPr lang="en-US" altLang="zh-CN" dirty="0"/>
              <a:t>(2015</a:t>
            </a:r>
            <a:r>
              <a:rPr lang="zh-CN" altLang="zh-CN" dirty="0"/>
              <a:t>·三明高一检测</a:t>
            </a:r>
            <a:r>
              <a:rPr lang="en-US" altLang="zh-CN" dirty="0"/>
              <a:t>)2014年9月20日中国选手钟天使与宫金杰在仁川亚运会场地自行车女子团体竞速赛中以43.774</a:t>
            </a:r>
            <a:r>
              <a:rPr lang="zh-CN" altLang="zh-CN" dirty="0"/>
              <a:t>秒的成绩夺得冠军</a:t>
            </a:r>
            <a:r>
              <a:rPr lang="en-US" altLang="zh-CN" dirty="0"/>
              <a:t>,</a:t>
            </a:r>
            <a:r>
              <a:rPr lang="zh-CN" altLang="zh-CN" dirty="0"/>
              <a:t>自行车在平直公路上匀速前进时</a:t>
            </a:r>
            <a:r>
              <a:rPr lang="en-US" altLang="zh-CN" dirty="0"/>
              <a:t>,</a:t>
            </a:r>
            <a:r>
              <a:rPr lang="zh-CN" altLang="zh-CN" dirty="0"/>
              <a:t>前后轮所受摩擦力的方向</a:t>
            </a:r>
            <a:r>
              <a:rPr lang="en-US" altLang="zh-CN" dirty="0"/>
              <a:t>(</a:t>
            </a:r>
            <a:r>
              <a:rPr lang="zh-CN" altLang="zh-CN" dirty="0"/>
              <a:t>　　</a:t>
            </a:r>
            <a:r>
              <a:rPr lang="en-US" altLang="zh-CN" dirty="0"/>
              <a:t>)</a:t>
            </a:r>
            <a:endParaRPr lang="zh-CN" altLang="zh-CN" dirty="0"/>
          </a:p>
          <a:p>
            <a:r>
              <a:rPr lang="en-US" altLang="zh-CN" dirty="0"/>
              <a:t>A.</a:t>
            </a:r>
            <a:r>
              <a:rPr lang="zh-CN" altLang="zh-CN" dirty="0"/>
              <a:t>都向后</a:t>
            </a:r>
          </a:p>
          <a:p>
            <a:r>
              <a:rPr lang="en-US" altLang="zh-CN" dirty="0"/>
              <a:t>B.</a:t>
            </a:r>
            <a:r>
              <a:rPr lang="zh-CN" altLang="zh-CN" dirty="0"/>
              <a:t>都向前</a:t>
            </a:r>
          </a:p>
          <a:p>
            <a:r>
              <a:rPr lang="en-US" altLang="zh-CN" dirty="0"/>
              <a:t>C.</a:t>
            </a:r>
            <a:r>
              <a:rPr lang="zh-CN" altLang="zh-CN" dirty="0"/>
              <a:t>前轮向后</a:t>
            </a:r>
            <a:r>
              <a:rPr lang="en-US" altLang="zh-CN" dirty="0"/>
              <a:t>,</a:t>
            </a:r>
            <a:r>
              <a:rPr lang="zh-CN" altLang="zh-CN" dirty="0"/>
              <a:t>后轮向前</a:t>
            </a:r>
          </a:p>
          <a:p>
            <a:r>
              <a:rPr lang="en-US" altLang="zh-CN" dirty="0"/>
              <a:t>D.</a:t>
            </a:r>
            <a:r>
              <a:rPr lang="zh-CN" altLang="zh-CN" dirty="0"/>
              <a:t>前轮向前</a:t>
            </a:r>
            <a:r>
              <a:rPr lang="en-US" altLang="zh-CN" dirty="0"/>
              <a:t>,</a:t>
            </a:r>
            <a:r>
              <a:rPr lang="zh-CN" altLang="zh-CN" dirty="0"/>
              <a:t>后轮向后</a:t>
            </a:r>
          </a:p>
          <a:p>
            <a:endParaRPr lang="zh-CN" altLang="en-US" dirty="0"/>
          </a:p>
        </p:txBody>
      </p:sp>
      <p:pic>
        <p:nvPicPr>
          <p:cNvPr id="6146" name="Image006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420888"/>
            <a:ext cx="2664296" cy="3755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4976929" y="1913056"/>
            <a:ext cx="595035" cy="1015663"/>
          </a:xfrm>
          <a:prstGeom prst="rect">
            <a:avLst/>
          </a:prstGeom>
        </p:spPr>
        <p:txBody>
          <a:bodyPr wrap="none">
            <a:spAutoFit/>
          </a:bodyPr>
          <a:lstStyle/>
          <a:p>
            <a:r>
              <a:rPr lang="en-US" altLang="zh-CN" sz="6000" dirty="0">
                <a:solidFill>
                  <a:srgbClr val="FF0000"/>
                </a:solidFill>
              </a:rPr>
              <a:t>C</a:t>
            </a:r>
            <a:endParaRPr lang="zh-CN" altLang="en-US" sz="6000" dirty="0">
              <a:solidFill>
                <a:srgbClr val="FF0000"/>
              </a:solidFill>
            </a:endParaRPr>
          </a:p>
        </p:txBody>
      </p:sp>
    </p:spTree>
    <p:extLst>
      <p:ext uri="{BB962C8B-B14F-4D97-AF65-F5344CB8AC3E}">
        <p14:creationId xmlns:p14="http://schemas.microsoft.com/office/powerpoint/2010/main" val="4189811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5326" y="112276"/>
            <a:ext cx="4716356" cy="584775"/>
          </a:xfrm>
          <a:prstGeom prst="rect">
            <a:avLst/>
          </a:prstGeom>
          <a:noFill/>
        </p:spPr>
        <p:txBody>
          <a:bodyPr wrap="none" rtlCol="0">
            <a:spAutoFit/>
          </a:bodyPr>
          <a:lstStyle/>
          <a:p>
            <a:r>
              <a:rPr lang="zh-CN" altLang="en-US" sz="3200" b="1" dirty="0" smtClean="0">
                <a:solidFill>
                  <a:srgbClr val="FF0000"/>
                </a:solidFill>
              </a:rPr>
              <a:t>二、动摩擦力大小和方向</a:t>
            </a:r>
            <a:endParaRPr lang="zh-CN" altLang="en-US" sz="3200" b="1" dirty="0">
              <a:solidFill>
                <a:srgbClr val="FF0000"/>
              </a:solidFill>
            </a:endParaRPr>
          </a:p>
        </p:txBody>
      </p:sp>
      <p:sp>
        <p:nvSpPr>
          <p:cNvPr id="5" name="Rectangle 1"/>
          <p:cNvSpPr>
            <a:spLocks noChangeArrowheads="1"/>
          </p:cNvSpPr>
          <p:nvPr/>
        </p:nvSpPr>
        <p:spPr bwMode="auto">
          <a:xfrm>
            <a:off x="0" y="592376"/>
            <a:ext cx="7661072"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4</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重为</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400N</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的木箱放在水平地面上</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动摩擦因数为</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0.25,</a:t>
            </a: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如果分别用</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70N</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和</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150N</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的水平力推木箱。</a:t>
            </a:r>
            <a:endParaRPr kumimoji="0" lang="zh-CN" altLang="en-US"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(1)</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木箱受到的摩擦力分别是多少</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设最大静摩擦力和滑动摩擦力相等</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endParaRPr kumimoji="0" lang="en-US" altLang="zh-CN"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(2)</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若物体开始以</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v=15m/s</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的初速度向左运动</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用</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F=50N</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的水平向右的力拉物体</a:t>
            </a:r>
            <a:r>
              <a:rPr kumimoji="0" lang="en-US" altLang="zh-CN"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木箱受到的摩擦力多大</a:t>
            </a:r>
            <a:r>
              <a:rPr kumimoji="0" lang="en-US" altLang="zh-CN" sz="14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endParaRPr kumimoji="0" lang="en-US" alt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6" name="矩形 5"/>
          <p:cNvSpPr/>
          <p:nvPr/>
        </p:nvSpPr>
        <p:spPr>
          <a:xfrm>
            <a:off x="1259632" y="2873957"/>
            <a:ext cx="6120680" cy="954107"/>
          </a:xfrm>
          <a:prstGeom prst="rect">
            <a:avLst/>
          </a:prstGeom>
        </p:spPr>
        <p:txBody>
          <a:bodyPr wrap="square">
            <a:spAutoFit/>
          </a:bodyPr>
          <a:lstStyle/>
          <a:p>
            <a:r>
              <a:rPr lang="zh-CN" altLang="zh-CN" sz="2800" dirty="0">
                <a:solidFill>
                  <a:srgbClr val="FF0000"/>
                </a:solidFill>
              </a:rPr>
              <a:t>　</a:t>
            </a:r>
            <a:r>
              <a:rPr lang="en-US" altLang="zh-CN" sz="2800" dirty="0" smtClean="0">
                <a:solidFill>
                  <a:srgbClr val="FF0000"/>
                </a:solidFill>
              </a:rPr>
              <a:t>(</a:t>
            </a:r>
            <a:r>
              <a:rPr lang="en-US" altLang="zh-CN" sz="2800" dirty="0">
                <a:solidFill>
                  <a:srgbClr val="FF0000"/>
                </a:solidFill>
              </a:rPr>
              <a:t>2)</a:t>
            </a:r>
            <a:r>
              <a:rPr lang="zh-CN" altLang="zh-CN" sz="2800" dirty="0">
                <a:solidFill>
                  <a:srgbClr val="FF0000"/>
                </a:solidFill>
              </a:rPr>
              <a:t>停止运动前：</a:t>
            </a:r>
            <a:r>
              <a:rPr lang="en-US" altLang="zh-CN" sz="2800" dirty="0">
                <a:solidFill>
                  <a:srgbClr val="FF0000"/>
                </a:solidFill>
              </a:rPr>
              <a:t>100N</a:t>
            </a:r>
            <a:endParaRPr lang="zh-CN" altLang="zh-CN" sz="2800" dirty="0">
              <a:solidFill>
                <a:srgbClr val="FF0000"/>
              </a:solidFill>
            </a:endParaRPr>
          </a:p>
          <a:p>
            <a:r>
              <a:rPr lang="zh-CN" altLang="zh-CN" sz="2800" dirty="0">
                <a:solidFill>
                  <a:srgbClr val="FF0000"/>
                </a:solidFill>
              </a:rPr>
              <a:t>停止运动后：</a:t>
            </a:r>
            <a:r>
              <a:rPr lang="en-US" altLang="zh-CN" sz="2800" dirty="0">
                <a:solidFill>
                  <a:srgbClr val="FF0000"/>
                </a:solidFill>
              </a:rPr>
              <a:t>50N</a:t>
            </a:r>
            <a:endParaRPr lang="zh-CN" altLang="zh-CN" sz="2800" dirty="0">
              <a:solidFill>
                <a:srgbClr val="FF0000"/>
              </a:solidFill>
            </a:endParaRPr>
          </a:p>
        </p:txBody>
      </p:sp>
      <p:sp>
        <p:nvSpPr>
          <p:cNvPr id="7" name="矩形 6"/>
          <p:cNvSpPr/>
          <p:nvPr/>
        </p:nvSpPr>
        <p:spPr>
          <a:xfrm>
            <a:off x="5292080" y="1454151"/>
            <a:ext cx="2855269" cy="584775"/>
          </a:xfrm>
          <a:prstGeom prst="rect">
            <a:avLst/>
          </a:prstGeom>
        </p:spPr>
        <p:txBody>
          <a:bodyPr wrap="none">
            <a:spAutoFit/>
          </a:bodyPr>
          <a:lstStyle/>
          <a:p>
            <a:r>
              <a:rPr lang="en-US" altLang="zh-CN" sz="3200" dirty="0">
                <a:solidFill>
                  <a:srgbClr val="FF0000"/>
                </a:solidFill>
              </a:rPr>
              <a:t>(1)70N</a:t>
            </a:r>
            <a:r>
              <a:rPr lang="zh-CN" altLang="zh-CN" sz="3200" dirty="0">
                <a:solidFill>
                  <a:srgbClr val="FF0000"/>
                </a:solidFill>
              </a:rPr>
              <a:t>　</a:t>
            </a:r>
            <a:r>
              <a:rPr lang="en-US" altLang="zh-CN" sz="3200" dirty="0">
                <a:solidFill>
                  <a:srgbClr val="FF0000"/>
                </a:solidFill>
              </a:rPr>
              <a:t>100N</a:t>
            </a:r>
            <a:r>
              <a:rPr lang="zh-CN" altLang="zh-CN" dirty="0"/>
              <a:t>　</a:t>
            </a:r>
            <a:endParaRPr lang="en-US" altLang="zh-CN" dirty="0"/>
          </a:p>
        </p:txBody>
      </p:sp>
      <p:sp>
        <p:nvSpPr>
          <p:cNvPr id="8" name="Rectangle 3"/>
          <p:cNvSpPr>
            <a:spLocks noChangeArrowheads="1"/>
          </p:cNvSpPr>
          <p:nvPr/>
        </p:nvSpPr>
        <p:spPr bwMode="auto">
          <a:xfrm>
            <a:off x="41828" y="3717032"/>
            <a:ext cx="9102172"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5.(2015</a:t>
            </a:r>
            <a:r>
              <a:rPr kumimoji="0" lang="en-US" altLang="zh-CN" sz="2800" b="0" i="0" u="none" strike="noStrike" cap="none" normalizeH="0" baseline="0" dirty="0" smtClean="0">
                <a:ln>
                  <a:noFill/>
                </a:ln>
                <a:solidFill>
                  <a:schemeClr val="tx1"/>
                </a:solidFill>
                <a:effectLst/>
                <a:latin typeface="Arial"/>
                <a:ea typeface="宋体" pitchFamily="2" charset="-122"/>
                <a:cs typeface="Times New Roman" pitchFamily="18" charset="0"/>
              </a:rPr>
              <a:t>·</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青岛高一检测</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如图所示</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在</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μ=0.1</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的水平面上向</a:t>
            </a:r>
            <a:endPar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右运动的物体</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质量为</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20kg,</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在运动过程中</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还受到一个水</a:t>
            </a:r>
            <a:endPar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平向左大小为</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10N</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的拉力作用</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则物体受到的滑动摩擦力</a:t>
            </a:r>
            <a:endPar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为</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(g</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取</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10m/s</a:t>
            </a:r>
            <a:r>
              <a:rPr kumimoji="0" lang="en-US" altLang="zh-CN" sz="2800" b="0" i="0" u="none" strike="noStrike" cap="none" normalizeH="0" baseline="30000" dirty="0" smtClean="0">
                <a:ln>
                  <a:noFill/>
                </a:ln>
                <a:solidFill>
                  <a:schemeClr val="tx1"/>
                </a:solidFill>
                <a:effectLst/>
                <a:latin typeface="宋体" pitchFamily="2" charset="-122"/>
                <a:ea typeface="宋体" pitchFamily="2" charset="-122"/>
                <a:cs typeface="Times New Roman" pitchFamily="18" charset="0"/>
              </a:rPr>
              <a:t>2</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　　</a:t>
            </a:r>
            <a:r>
              <a:rPr kumimoji="0" lang="en-US"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endParaRPr kumimoji="0" lang="en-US" altLang="zh-CN"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zh-CN"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pic>
        <p:nvPicPr>
          <p:cNvPr id="4098" name="Image0064.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4614" y="5260312"/>
            <a:ext cx="3294171" cy="1193024"/>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4"/>
          <p:cNvSpPr>
            <a:spLocks noChangeArrowheads="1"/>
          </p:cNvSpPr>
          <p:nvPr/>
        </p:nvSpPr>
        <p:spPr bwMode="auto">
          <a:xfrm>
            <a:off x="275869" y="5661248"/>
            <a:ext cx="707498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A.10N,</a:t>
            </a:r>
            <a:r>
              <a:rPr kumimoji="0" lang="zh-CN" altLang="pt-BR"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向右		</a:t>
            </a:r>
            <a:r>
              <a:rPr kumimoji="0" lang="pt-BR"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B.10N,</a:t>
            </a:r>
            <a:r>
              <a:rPr kumimoji="0" lang="zh-CN" altLang="pt-BR"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向左</a:t>
            </a:r>
            <a:endParaRPr kumimoji="0" lang="zh-CN" altLang="pt-BR"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C.20N,</a:t>
            </a:r>
            <a:r>
              <a:rPr kumimoji="0" lang="zh-CN" altLang="pt-BR"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向右	</a:t>
            </a:r>
            <a:r>
              <a:rPr lang="zh-CN" altLang="en-US" sz="2800" dirty="0">
                <a:latin typeface="宋体" pitchFamily="2" charset="-122"/>
                <a:ea typeface="宋体" pitchFamily="2" charset="-122"/>
                <a:cs typeface="Times New Roman" pitchFamily="18" charset="0"/>
              </a:rPr>
              <a:t> </a:t>
            </a:r>
            <a:r>
              <a:rPr lang="zh-CN" altLang="en-US" sz="2800" dirty="0" smtClean="0">
                <a:latin typeface="宋体" pitchFamily="2" charset="-122"/>
                <a:ea typeface="宋体" pitchFamily="2" charset="-122"/>
                <a:cs typeface="Times New Roman" pitchFamily="18" charset="0"/>
              </a:rPr>
              <a:t>    </a:t>
            </a:r>
            <a:r>
              <a:rPr kumimoji="0" lang="pt-BR" altLang="zh-CN"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D.20N,</a:t>
            </a:r>
            <a:r>
              <a:rPr kumimoji="0" lang="zh-CN" altLang="pt-BR" sz="28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向左</a:t>
            </a:r>
            <a:endParaRPr kumimoji="0" lang="zh-CN" altLang="pt-BR"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3254552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79512" y="116633"/>
            <a:ext cx="8229600" cy="3456384"/>
          </a:xfrm>
        </p:spPr>
        <p:txBody>
          <a:bodyPr/>
          <a:lstStyle/>
          <a:p>
            <a:pPr marL="0" indent="0">
              <a:buNone/>
            </a:pPr>
            <a:r>
              <a:rPr lang="en-US" altLang="zh-CN" dirty="0" smtClean="0"/>
              <a:t>6</a:t>
            </a:r>
            <a:r>
              <a:rPr lang="zh-CN" altLang="en-US" dirty="0" smtClean="0"/>
              <a:t>、</a:t>
            </a:r>
            <a:r>
              <a:rPr lang="zh-CN" altLang="zh-CN" dirty="0" smtClean="0"/>
              <a:t>三</a:t>
            </a:r>
            <a:r>
              <a:rPr lang="zh-CN" altLang="zh-CN" dirty="0"/>
              <a:t>个质量相同的物体</a:t>
            </a:r>
            <a:r>
              <a:rPr lang="en-US" altLang="zh-CN" dirty="0"/>
              <a:t>,</a:t>
            </a:r>
            <a:r>
              <a:rPr lang="zh-CN" altLang="zh-CN" dirty="0"/>
              <a:t>与水平桌面的动摩擦因数相同</a:t>
            </a:r>
            <a:r>
              <a:rPr lang="en-US" altLang="zh-CN" dirty="0"/>
              <a:t>,</a:t>
            </a:r>
            <a:r>
              <a:rPr lang="zh-CN" altLang="zh-CN" dirty="0"/>
              <a:t>由于所受的水平力不同</a:t>
            </a:r>
            <a:r>
              <a:rPr lang="en-US" altLang="zh-CN" dirty="0"/>
              <a:t>,A</a:t>
            </a:r>
            <a:r>
              <a:rPr lang="zh-CN" altLang="zh-CN" dirty="0"/>
              <a:t>做匀速运动</a:t>
            </a:r>
            <a:r>
              <a:rPr lang="en-US" altLang="zh-CN" dirty="0"/>
              <a:t>,B</a:t>
            </a:r>
            <a:r>
              <a:rPr lang="zh-CN" altLang="zh-CN" dirty="0"/>
              <a:t>做加速运动</a:t>
            </a:r>
            <a:r>
              <a:rPr lang="en-US" altLang="zh-CN" dirty="0"/>
              <a:t>,C</a:t>
            </a:r>
            <a:r>
              <a:rPr lang="zh-CN" altLang="zh-CN" dirty="0"/>
              <a:t>做减速运动</a:t>
            </a:r>
            <a:r>
              <a:rPr lang="en-US" altLang="zh-CN" dirty="0"/>
              <a:t>,</a:t>
            </a:r>
            <a:r>
              <a:rPr lang="zh-CN" altLang="zh-CN" dirty="0"/>
              <a:t>那么</a:t>
            </a:r>
            <a:r>
              <a:rPr lang="en-US" altLang="zh-CN" dirty="0"/>
              <a:t>,</a:t>
            </a:r>
            <a:r>
              <a:rPr lang="zh-CN" altLang="zh-CN" dirty="0"/>
              <a:t>它们受到的摩擦力的大小关系应是</a:t>
            </a:r>
            <a:r>
              <a:rPr lang="en-US" altLang="zh-CN" dirty="0"/>
              <a:t>(</a:t>
            </a:r>
            <a:r>
              <a:rPr lang="zh-CN" altLang="zh-CN" dirty="0"/>
              <a:t>　　</a:t>
            </a:r>
            <a:r>
              <a:rPr lang="en-US" altLang="zh-CN" dirty="0"/>
              <a:t>)</a:t>
            </a:r>
            <a:endParaRPr lang="zh-CN" altLang="zh-CN" dirty="0"/>
          </a:p>
          <a:p>
            <a:r>
              <a:rPr lang="en-US" altLang="zh-CN" dirty="0" err="1"/>
              <a:t>A.F</a:t>
            </a:r>
            <a:r>
              <a:rPr lang="en-US" altLang="zh-CN" baseline="-25000" dirty="0" err="1"/>
              <a:t>fC</a:t>
            </a:r>
            <a:r>
              <a:rPr lang="en-US" altLang="zh-CN" dirty="0"/>
              <a:t>&gt;</a:t>
            </a:r>
            <a:r>
              <a:rPr lang="en-US" altLang="zh-CN" dirty="0" err="1"/>
              <a:t>F</a:t>
            </a:r>
            <a:r>
              <a:rPr lang="en-US" altLang="zh-CN" baseline="-25000" dirty="0" err="1"/>
              <a:t>fA</a:t>
            </a:r>
            <a:r>
              <a:rPr lang="en-US" altLang="zh-CN" dirty="0"/>
              <a:t>&gt;</a:t>
            </a:r>
            <a:r>
              <a:rPr lang="en-US" altLang="zh-CN" dirty="0" err="1"/>
              <a:t>F</a:t>
            </a:r>
            <a:r>
              <a:rPr lang="en-US" altLang="zh-CN" baseline="-25000" dirty="0" err="1"/>
              <a:t>fB</a:t>
            </a:r>
            <a:r>
              <a:rPr lang="en-US" altLang="zh-CN" dirty="0"/>
              <a:t>			</a:t>
            </a:r>
            <a:r>
              <a:rPr lang="en-US" altLang="zh-CN" dirty="0" err="1" smtClean="0"/>
              <a:t>B.F</a:t>
            </a:r>
            <a:r>
              <a:rPr lang="en-US" altLang="zh-CN" baseline="-25000" dirty="0" err="1" smtClean="0"/>
              <a:t>fC</a:t>
            </a:r>
            <a:r>
              <a:rPr lang="en-US" altLang="zh-CN" dirty="0" smtClean="0"/>
              <a:t>&lt;</a:t>
            </a:r>
            <a:r>
              <a:rPr lang="en-US" altLang="zh-CN" dirty="0" err="1" smtClean="0"/>
              <a:t>F</a:t>
            </a:r>
            <a:r>
              <a:rPr lang="en-US" altLang="zh-CN" baseline="-25000" dirty="0" err="1" smtClean="0"/>
              <a:t>fA</a:t>
            </a:r>
            <a:r>
              <a:rPr lang="en-US" altLang="zh-CN" dirty="0" smtClean="0"/>
              <a:t>&lt;</a:t>
            </a:r>
            <a:r>
              <a:rPr lang="en-US" altLang="zh-CN" dirty="0" err="1" smtClean="0"/>
              <a:t>F</a:t>
            </a:r>
            <a:r>
              <a:rPr lang="en-US" altLang="zh-CN" baseline="-25000" dirty="0" err="1" smtClean="0"/>
              <a:t>fB</a:t>
            </a:r>
            <a:endParaRPr lang="zh-CN" altLang="zh-CN" dirty="0"/>
          </a:p>
          <a:p>
            <a:r>
              <a:rPr lang="en-US" altLang="zh-CN" dirty="0" err="1"/>
              <a:t>C.F</a:t>
            </a:r>
            <a:r>
              <a:rPr lang="en-US" altLang="zh-CN" baseline="-25000" dirty="0" err="1"/>
              <a:t>fA</a:t>
            </a:r>
            <a:r>
              <a:rPr lang="en-US" altLang="zh-CN" dirty="0"/>
              <a:t>=</a:t>
            </a:r>
            <a:r>
              <a:rPr lang="en-US" altLang="zh-CN" dirty="0" err="1"/>
              <a:t>F</a:t>
            </a:r>
            <a:r>
              <a:rPr lang="en-US" altLang="zh-CN" baseline="-25000" dirty="0" err="1"/>
              <a:t>fB</a:t>
            </a:r>
            <a:r>
              <a:rPr lang="en-US" altLang="zh-CN" dirty="0"/>
              <a:t>=</a:t>
            </a:r>
            <a:r>
              <a:rPr lang="en-US" altLang="zh-CN" dirty="0" err="1"/>
              <a:t>F</a:t>
            </a:r>
            <a:r>
              <a:rPr lang="en-US" altLang="zh-CN" baseline="-25000" dirty="0" err="1"/>
              <a:t>fC</a:t>
            </a:r>
            <a:r>
              <a:rPr lang="en-US" altLang="zh-CN" dirty="0"/>
              <a:t>			</a:t>
            </a:r>
            <a:r>
              <a:rPr lang="en-US" altLang="zh-CN" dirty="0" smtClean="0"/>
              <a:t>D</a:t>
            </a:r>
            <a:r>
              <a:rPr lang="en-US" altLang="zh-CN" dirty="0"/>
              <a:t>.</a:t>
            </a:r>
            <a:r>
              <a:rPr lang="zh-CN" altLang="zh-CN" dirty="0"/>
              <a:t>不能比较大小</a:t>
            </a:r>
          </a:p>
          <a:p>
            <a:endParaRPr lang="zh-CN" altLang="en-US" dirty="0"/>
          </a:p>
        </p:txBody>
      </p:sp>
      <p:sp>
        <p:nvSpPr>
          <p:cNvPr id="7" name="矩形 6"/>
          <p:cNvSpPr/>
          <p:nvPr/>
        </p:nvSpPr>
        <p:spPr>
          <a:xfrm>
            <a:off x="4283968" y="3429000"/>
            <a:ext cx="595035" cy="1015663"/>
          </a:xfrm>
          <a:prstGeom prst="rect">
            <a:avLst/>
          </a:prstGeom>
        </p:spPr>
        <p:txBody>
          <a:bodyPr wrap="none">
            <a:spAutoFit/>
          </a:bodyPr>
          <a:lstStyle/>
          <a:p>
            <a:r>
              <a:rPr lang="en-US" altLang="zh-CN" sz="6000" dirty="0" smtClean="0">
                <a:solidFill>
                  <a:srgbClr val="FF0000"/>
                </a:solidFill>
              </a:rPr>
              <a:t>C</a:t>
            </a:r>
            <a:endParaRPr lang="zh-CN" altLang="en-US" sz="6000" dirty="0">
              <a:solidFill>
                <a:srgbClr val="FF0000"/>
              </a:solidFill>
            </a:endParaRPr>
          </a:p>
        </p:txBody>
      </p:sp>
    </p:spTree>
    <p:extLst>
      <p:ext uri="{BB962C8B-B14F-4D97-AF65-F5344CB8AC3E}">
        <p14:creationId xmlns:p14="http://schemas.microsoft.com/office/powerpoint/2010/main" val="2602851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1520" y="260648"/>
            <a:ext cx="8229600" cy="4525963"/>
          </a:xfrm>
        </p:spPr>
        <p:txBody>
          <a:bodyPr/>
          <a:lstStyle/>
          <a:p>
            <a:r>
              <a:rPr lang="en-US" altLang="zh-CN" dirty="0" smtClean="0"/>
              <a:t>7.(</a:t>
            </a:r>
            <a:r>
              <a:rPr lang="en-US" altLang="zh-CN" dirty="0"/>
              <a:t>2016</a:t>
            </a:r>
            <a:r>
              <a:rPr lang="zh-CN" altLang="zh-CN" dirty="0"/>
              <a:t>·梅州高一检测</a:t>
            </a:r>
            <a:r>
              <a:rPr lang="en-US" altLang="zh-CN" dirty="0"/>
              <a:t>)</a:t>
            </a:r>
            <a:r>
              <a:rPr lang="zh-CN" altLang="zh-CN" dirty="0"/>
              <a:t>如图所示</a:t>
            </a:r>
            <a:r>
              <a:rPr lang="en-US" altLang="zh-CN" dirty="0"/>
              <a:t>,</a:t>
            </a:r>
            <a:r>
              <a:rPr lang="zh-CN" altLang="zh-CN" dirty="0"/>
              <a:t>在研究摩擦力的实验中</a:t>
            </a:r>
            <a:r>
              <a:rPr lang="en-US" altLang="zh-CN" dirty="0"/>
              <a:t>,</a:t>
            </a:r>
            <a:r>
              <a:rPr lang="zh-CN" altLang="zh-CN" dirty="0"/>
              <a:t>通过向小桶中增加沙子来增大对小车的拉力</a:t>
            </a:r>
            <a:r>
              <a:rPr lang="en-US" altLang="zh-CN" dirty="0"/>
              <a:t>F,</a:t>
            </a:r>
            <a:r>
              <a:rPr lang="zh-CN" altLang="zh-CN" dirty="0"/>
              <a:t>小桶的质量忽略不计</a:t>
            </a:r>
            <a:r>
              <a:rPr lang="en-US" altLang="zh-CN" dirty="0"/>
              <a:t>,</a:t>
            </a:r>
            <a:r>
              <a:rPr lang="zh-CN" altLang="zh-CN" dirty="0"/>
              <a:t>则小物块</a:t>
            </a:r>
            <a:r>
              <a:rPr lang="en-US" altLang="zh-CN" dirty="0"/>
              <a:t>A</a:t>
            </a:r>
            <a:r>
              <a:rPr lang="zh-CN" altLang="zh-CN" dirty="0"/>
              <a:t>所受的摩擦力</a:t>
            </a:r>
            <a:r>
              <a:rPr lang="en-US" altLang="zh-CN" dirty="0" err="1"/>
              <a:t>F</a:t>
            </a:r>
            <a:r>
              <a:rPr lang="en-US" altLang="zh-CN" baseline="-25000" dirty="0" err="1"/>
              <a:t>f</a:t>
            </a:r>
            <a:r>
              <a:rPr lang="zh-CN" altLang="zh-CN" dirty="0"/>
              <a:t>随拉力</a:t>
            </a:r>
            <a:r>
              <a:rPr lang="en-US" altLang="zh-CN" dirty="0"/>
              <a:t>F</a:t>
            </a:r>
            <a:r>
              <a:rPr lang="zh-CN" altLang="zh-CN" dirty="0"/>
              <a:t>的变化关系是</a:t>
            </a:r>
            <a:r>
              <a:rPr lang="en-US" altLang="zh-CN" dirty="0"/>
              <a:t>(</a:t>
            </a:r>
            <a:r>
              <a:rPr lang="zh-CN" altLang="zh-CN" dirty="0"/>
              <a:t>　　</a:t>
            </a:r>
            <a:r>
              <a:rPr lang="en-US" altLang="zh-CN" dirty="0"/>
              <a:t>)</a:t>
            </a:r>
            <a:endParaRPr lang="zh-CN" altLang="zh-CN" dirty="0"/>
          </a:p>
          <a:p>
            <a:endParaRPr lang="zh-CN" altLang="en-US" dirty="0"/>
          </a:p>
        </p:txBody>
      </p:sp>
      <p:pic>
        <p:nvPicPr>
          <p:cNvPr id="7170" name="Image0074.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2535" y="2500739"/>
            <a:ext cx="2664296" cy="1891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Image0075.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24" y="2779666"/>
            <a:ext cx="6129711" cy="1799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1043608" y="2132856"/>
            <a:ext cx="603050" cy="1015663"/>
          </a:xfrm>
          <a:prstGeom prst="rect">
            <a:avLst/>
          </a:prstGeom>
        </p:spPr>
        <p:txBody>
          <a:bodyPr wrap="none">
            <a:spAutoFit/>
          </a:bodyPr>
          <a:lstStyle/>
          <a:p>
            <a:r>
              <a:rPr lang="en-US" altLang="zh-CN" sz="6000" dirty="0" smtClean="0">
                <a:solidFill>
                  <a:srgbClr val="FF0000"/>
                </a:solidFill>
              </a:rPr>
              <a:t>B</a:t>
            </a:r>
            <a:endParaRPr lang="zh-CN" altLang="en-US" sz="6000" dirty="0">
              <a:solidFill>
                <a:srgbClr val="FF0000"/>
              </a:solidFill>
            </a:endParaRPr>
          </a:p>
        </p:txBody>
      </p:sp>
      <p:sp>
        <p:nvSpPr>
          <p:cNvPr id="8" name="矩形 7"/>
          <p:cNvSpPr/>
          <p:nvPr/>
        </p:nvSpPr>
        <p:spPr>
          <a:xfrm>
            <a:off x="323528" y="4579122"/>
            <a:ext cx="7774885" cy="523220"/>
          </a:xfrm>
          <a:prstGeom prst="rect">
            <a:avLst/>
          </a:prstGeom>
        </p:spPr>
        <p:txBody>
          <a:bodyPr wrap="none">
            <a:spAutoFit/>
          </a:bodyPr>
          <a:lstStyle/>
          <a:p>
            <a:r>
              <a:rPr lang="zh-CN" altLang="en-US" sz="2800" dirty="0"/>
              <a:t>变</a:t>
            </a:r>
            <a:r>
              <a:rPr lang="zh-CN" altLang="en-US" sz="2800" dirty="0" smtClean="0"/>
              <a:t>式：若最大静摩擦力等于滑动摩擦力则（     </a:t>
            </a:r>
            <a:r>
              <a:rPr lang="zh-CN" altLang="en-US" sz="2800" dirty="0"/>
              <a:t>）</a:t>
            </a:r>
            <a:endParaRPr lang="en-US" altLang="zh-CN" sz="2800" dirty="0" smtClean="0"/>
          </a:p>
        </p:txBody>
      </p:sp>
      <p:sp>
        <p:nvSpPr>
          <p:cNvPr id="9" name="矩形 8"/>
          <p:cNvSpPr/>
          <p:nvPr/>
        </p:nvSpPr>
        <p:spPr>
          <a:xfrm>
            <a:off x="6892691" y="5094341"/>
            <a:ext cx="657552" cy="1015663"/>
          </a:xfrm>
          <a:prstGeom prst="rect">
            <a:avLst/>
          </a:prstGeom>
        </p:spPr>
        <p:txBody>
          <a:bodyPr wrap="none">
            <a:spAutoFit/>
          </a:bodyPr>
          <a:lstStyle/>
          <a:p>
            <a:r>
              <a:rPr lang="en-US" altLang="zh-CN" sz="6000" dirty="0" smtClean="0">
                <a:solidFill>
                  <a:srgbClr val="FF0000"/>
                </a:solidFill>
              </a:rPr>
              <a:t>D</a:t>
            </a:r>
            <a:endParaRPr lang="zh-CN" altLang="en-US" sz="6000" dirty="0">
              <a:solidFill>
                <a:srgbClr val="FF0000"/>
              </a:solidFill>
            </a:endParaRPr>
          </a:p>
        </p:txBody>
      </p:sp>
    </p:spTree>
    <p:extLst>
      <p:ext uri="{BB962C8B-B14F-4D97-AF65-F5344CB8AC3E}">
        <p14:creationId xmlns:p14="http://schemas.microsoft.com/office/powerpoint/2010/main" val="1357658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07504" y="116632"/>
            <a:ext cx="8640960" cy="4525963"/>
          </a:xfrm>
        </p:spPr>
        <p:txBody>
          <a:bodyPr>
            <a:normAutofit fontScale="92500"/>
          </a:bodyPr>
          <a:lstStyle/>
          <a:p>
            <a:r>
              <a:rPr lang="en-US" altLang="zh-CN" dirty="0" smtClean="0"/>
              <a:t>8.(</a:t>
            </a:r>
            <a:r>
              <a:rPr lang="en-US" altLang="zh-CN" dirty="0"/>
              <a:t>2015</a:t>
            </a:r>
            <a:r>
              <a:rPr lang="zh-CN" altLang="zh-CN" dirty="0"/>
              <a:t>·沧州高一检测</a:t>
            </a:r>
            <a:r>
              <a:rPr lang="en-US" altLang="zh-CN" dirty="0"/>
              <a:t>)</a:t>
            </a:r>
            <a:r>
              <a:rPr lang="zh-CN" altLang="zh-CN" dirty="0"/>
              <a:t>如图所示</a:t>
            </a:r>
            <a:r>
              <a:rPr lang="en-US" altLang="zh-CN" dirty="0"/>
              <a:t>,A</a:t>
            </a:r>
            <a:r>
              <a:rPr lang="zh-CN" altLang="zh-CN" dirty="0"/>
              <a:t>为长木板</a:t>
            </a:r>
            <a:r>
              <a:rPr lang="en-US" altLang="zh-CN" dirty="0"/>
              <a:t>,</a:t>
            </a:r>
            <a:r>
              <a:rPr lang="zh-CN" altLang="zh-CN" dirty="0"/>
              <a:t>在水平面上以速度</a:t>
            </a:r>
            <a:r>
              <a:rPr lang="en-US" altLang="zh-CN" dirty="0"/>
              <a:t>v</a:t>
            </a:r>
            <a:r>
              <a:rPr lang="en-US" altLang="zh-CN" baseline="-25000" dirty="0"/>
              <a:t>1</a:t>
            </a:r>
            <a:r>
              <a:rPr lang="zh-CN" altLang="zh-CN" dirty="0"/>
              <a:t>向右运动</a:t>
            </a:r>
            <a:r>
              <a:rPr lang="en-US" altLang="zh-CN" dirty="0"/>
              <a:t>,</a:t>
            </a:r>
            <a:r>
              <a:rPr lang="zh-CN" altLang="zh-CN" dirty="0"/>
              <a:t>物块</a:t>
            </a:r>
            <a:r>
              <a:rPr lang="en-US" altLang="zh-CN" dirty="0"/>
              <a:t>B</a:t>
            </a:r>
            <a:r>
              <a:rPr lang="zh-CN" altLang="zh-CN" dirty="0"/>
              <a:t>在木板</a:t>
            </a:r>
            <a:r>
              <a:rPr lang="en-US" altLang="zh-CN" dirty="0"/>
              <a:t>A</a:t>
            </a:r>
            <a:r>
              <a:rPr lang="zh-CN" altLang="zh-CN" dirty="0"/>
              <a:t>的上面以速度</a:t>
            </a:r>
            <a:r>
              <a:rPr lang="en-US" altLang="zh-CN" dirty="0"/>
              <a:t>v</a:t>
            </a:r>
            <a:r>
              <a:rPr lang="en-US" altLang="zh-CN" baseline="-25000" dirty="0"/>
              <a:t>2</a:t>
            </a:r>
            <a:r>
              <a:rPr lang="zh-CN" altLang="zh-CN" dirty="0"/>
              <a:t>向右运动</a:t>
            </a:r>
            <a:r>
              <a:rPr lang="en-US" altLang="zh-CN" dirty="0"/>
              <a:t>,</a:t>
            </a:r>
            <a:r>
              <a:rPr lang="zh-CN" altLang="zh-CN" dirty="0"/>
              <a:t>下列判断正确的是</a:t>
            </a:r>
            <a:r>
              <a:rPr lang="en-US" altLang="zh-CN" dirty="0"/>
              <a:t>(</a:t>
            </a:r>
            <a:r>
              <a:rPr lang="zh-CN" altLang="zh-CN" dirty="0"/>
              <a:t>　　</a:t>
            </a:r>
            <a:r>
              <a:rPr lang="en-US" altLang="zh-CN" dirty="0"/>
              <a:t>)</a:t>
            </a:r>
            <a:endParaRPr lang="zh-CN" altLang="zh-CN" dirty="0"/>
          </a:p>
          <a:p>
            <a:r>
              <a:rPr lang="en-US" altLang="zh-CN" dirty="0"/>
              <a:t>A.</a:t>
            </a:r>
            <a:r>
              <a:rPr lang="zh-CN" altLang="zh-CN" dirty="0"/>
              <a:t>若</a:t>
            </a:r>
            <a:r>
              <a:rPr lang="en-US" altLang="zh-CN" dirty="0"/>
              <a:t>v</a:t>
            </a:r>
            <a:r>
              <a:rPr lang="en-US" altLang="zh-CN" baseline="-25000" dirty="0"/>
              <a:t>1</a:t>
            </a:r>
            <a:r>
              <a:rPr lang="en-US" altLang="zh-CN" dirty="0"/>
              <a:t>=v</a:t>
            </a:r>
            <a:r>
              <a:rPr lang="en-US" altLang="zh-CN" baseline="-25000" dirty="0"/>
              <a:t>2</a:t>
            </a:r>
            <a:r>
              <a:rPr lang="en-US" altLang="zh-CN" dirty="0"/>
              <a:t>,A</a:t>
            </a:r>
            <a:r>
              <a:rPr lang="zh-CN" altLang="zh-CN" dirty="0"/>
              <a:t>、</a:t>
            </a:r>
            <a:r>
              <a:rPr lang="en-US" altLang="zh-CN" dirty="0"/>
              <a:t>B</a:t>
            </a:r>
            <a:r>
              <a:rPr lang="zh-CN" altLang="zh-CN" dirty="0"/>
              <a:t>之间无滑动摩擦力</a:t>
            </a:r>
          </a:p>
          <a:p>
            <a:r>
              <a:rPr lang="en-US" altLang="zh-CN" dirty="0"/>
              <a:t>B.</a:t>
            </a:r>
            <a:r>
              <a:rPr lang="zh-CN" altLang="zh-CN" dirty="0"/>
              <a:t>若</a:t>
            </a:r>
            <a:r>
              <a:rPr lang="en-US" altLang="zh-CN" dirty="0"/>
              <a:t>v</a:t>
            </a:r>
            <a:r>
              <a:rPr lang="en-US" altLang="zh-CN" baseline="-25000" dirty="0"/>
              <a:t>1</a:t>
            </a:r>
            <a:r>
              <a:rPr lang="en-US" altLang="zh-CN" dirty="0"/>
              <a:t>&gt;v</a:t>
            </a:r>
            <a:r>
              <a:rPr lang="en-US" altLang="zh-CN" baseline="-25000" dirty="0"/>
              <a:t>2</a:t>
            </a:r>
            <a:r>
              <a:rPr lang="en-US" altLang="zh-CN" dirty="0"/>
              <a:t>,A</a:t>
            </a:r>
            <a:r>
              <a:rPr lang="zh-CN" altLang="zh-CN" dirty="0"/>
              <a:t>受到了</a:t>
            </a:r>
            <a:r>
              <a:rPr lang="en-US" altLang="zh-CN" dirty="0"/>
              <a:t>B</a:t>
            </a:r>
            <a:r>
              <a:rPr lang="zh-CN" altLang="zh-CN" dirty="0"/>
              <a:t>所施加的向右的滑动摩擦力</a:t>
            </a:r>
          </a:p>
          <a:p>
            <a:r>
              <a:rPr lang="en-US" altLang="zh-CN" dirty="0"/>
              <a:t>C.</a:t>
            </a:r>
            <a:r>
              <a:rPr lang="zh-CN" altLang="zh-CN" dirty="0"/>
              <a:t>若</a:t>
            </a:r>
            <a:r>
              <a:rPr lang="en-US" altLang="zh-CN" dirty="0"/>
              <a:t>v</a:t>
            </a:r>
            <a:r>
              <a:rPr lang="en-US" altLang="zh-CN" baseline="-25000" dirty="0"/>
              <a:t>1</a:t>
            </a:r>
            <a:r>
              <a:rPr lang="en-US" altLang="zh-CN" dirty="0"/>
              <a:t>&lt;v</a:t>
            </a:r>
            <a:r>
              <a:rPr lang="en-US" altLang="zh-CN" baseline="-25000" dirty="0"/>
              <a:t>2</a:t>
            </a:r>
            <a:r>
              <a:rPr lang="en-US" altLang="zh-CN" dirty="0"/>
              <a:t>,B</a:t>
            </a:r>
            <a:r>
              <a:rPr lang="zh-CN" altLang="zh-CN" dirty="0"/>
              <a:t>受到了</a:t>
            </a:r>
            <a:r>
              <a:rPr lang="en-US" altLang="zh-CN" dirty="0"/>
              <a:t>A</a:t>
            </a:r>
            <a:r>
              <a:rPr lang="zh-CN" altLang="zh-CN" dirty="0"/>
              <a:t>所施加的向右的滑动摩擦力</a:t>
            </a:r>
          </a:p>
          <a:p>
            <a:r>
              <a:rPr lang="en-US" altLang="zh-CN" dirty="0"/>
              <a:t>D.</a:t>
            </a:r>
            <a:r>
              <a:rPr lang="zh-CN" altLang="zh-CN" dirty="0"/>
              <a:t>若</a:t>
            </a:r>
            <a:r>
              <a:rPr lang="en-US" altLang="zh-CN" dirty="0"/>
              <a:t>v</a:t>
            </a:r>
            <a:r>
              <a:rPr lang="en-US" altLang="zh-CN" baseline="-25000" dirty="0"/>
              <a:t>1</a:t>
            </a:r>
            <a:r>
              <a:rPr lang="en-US" altLang="zh-CN" dirty="0"/>
              <a:t>&gt;v</a:t>
            </a:r>
            <a:r>
              <a:rPr lang="en-US" altLang="zh-CN" baseline="-25000" dirty="0"/>
              <a:t>2</a:t>
            </a:r>
            <a:r>
              <a:rPr lang="en-US" altLang="zh-CN" dirty="0"/>
              <a:t>,B</a:t>
            </a:r>
            <a:r>
              <a:rPr lang="zh-CN" altLang="zh-CN" dirty="0"/>
              <a:t>受到了</a:t>
            </a:r>
            <a:r>
              <a:rPr lang="en-US" altLang="zh-CN" dirty="0"/>
              <a:t>A</a:t>
            </a:r>
            <a:r>
              <a:rPr lang="zh-CN" altLang="zh-CN" dirty="0"/>
              <a:t>所施加的向左的滑动摩擦力</a:t>
            </a:r>
          </a:p>
          <a:p>
            <a:endParaRPr lang="zh-CN" altLang="en-US" dirty="0"/>
          </a:p>
        </p:txBody>
      </p:sp>
      <p:pic>
        <p:nvPicPr>
          <p:cNvPr id="9218" name="Image0065.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789040"/>
            <a:ext cx="3600400" cy="127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6444208" y="1124744"/>
            <a:ext cx="585417" cy="923330"/>
          </a:xfrm>
          <a:prstGeom prst="rect">
            <a:avLst/>
          </a:prstGeom>
        </p:spPr>
        <p:txBody>
          <a:bodyPr wrap="none">
            <a:spAutoFit/>
          </a:bodyPr>
          <a:lstStyle/>
          <a:p>
            <a:r>
              <a:rPr lang="en-US" altLang="zh-CN" sz="5400" dirty="0">
                <a:solidFill>
                  <a:srgbClr val="FF0000"/>
                </a:solidFill>
              </a:rPr>
              <a:t>A</a:t>
            </a:r>
            <a:endParaRPr lang="zh-CN" altLang="en-US" sz="5400" dirty="0">
              <a:solidFill>
                <a:srgbClr val="FF0000"/>
              </a:solidFill>
            </a:endParaRPr>
          </a:p>
        </p:txBody>
      </p:sp>
    </p:spTree>
    <p:extLst>
      <p:ext uri="{BB962C8B-B14F-4D97-AF65-F5344CB8AC3E}">
        <p14:creationId xmlns:p14="http://schemas.microsoft.com/office/powerpoint/2010/main" val="2044393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1520" y="188640"/>
            <a:ext cx="8229600" cy="4525963"/>
          </a:xfrm>
        </p:spPr>
        <p:txBody>
          <a:bodyPr/>
          <a:lstStyle/>
          <a:p>
            <a:r>
              <a:rPr lang="en-US" altLang="zh-CN" sz="2800" dirty="0"/>
              <a:t>4.</a:t>
            </a:r>
            <a:r>
              <a:rPr lang="zh-CN" altLang="zh-CN" sz="2800" dirty="0"/>
              <a:t>如图所示</a:t>
            </a:r>
            <a:r>
              <a:rPr lang="en-US" altLang="zh-CN" sz="2800" dirty="0"/>
              <a:t>,</a:t>
            </a:r>
            <a:r>
              <a:rPr lang="zh-CN" altLang="zh-CN" sz="2800" dirty="0"/>
              <a:t>一辆汽车在平直公路上</a:t>
            </a:r>
            <a:r>
              <a:rPr lang="en-US" altLang="zh-CN" sz="2800" dirty="0"/>
              <a:t>,</a:t>
            </a:r>
            <a:r>
              <a:rPr lang="zh-CN" altLang="zh-CN" sz="2800" dirty="0"/>
              <a:t>车上有一木箱</a:t>
            </a:r>
            <a:r>
              <a:rPr lang="en-US" altLang="zh-CN" sz="2800" dirty="0"/>
              <a:t>,</a:t>
            </a:r>
            <a:r>
              <a:rPr lang="zh-CN" altLang="zh-CN" sz="2800" dirty="0"/>
              <a:t>试判断下列情况中</a:t>
            </a:r>
            <a:r>
              <a:rPr lang="en-US" altLang="zh-CN" sz="2800" dirty="0"/>
              <a:t>,</a:t>
            </a:r>
            <a:r>
              <a:rPr lang="zh-CN" altLang="zh-CN" sz="2800" dirty="0"/>
              <a:t>木箱所受摩擦力的方向：</a:t>
            </a:r>
          </a:p>
          <a:p>
            <a:r>
              <a:rPr lang="en-US" altLang="zh-CN" sz="2800" dirty="0"/>
              <a:t>(1)</a:t>
            </a:r>
            <a:r>
              <a:rPr lang="zh-CN" altLang="zh-CN" sz="2800" dirty="0"/>
              <a:t>汽车由静止加速运动时</a:t>
            </a:r>
            <a:r>
              <a:rPr lang="en-US" altLang="zh-CN" sz="2800" dirty="0"/>
              <a:t>(</a:t>
            </a:r>
            <a:r>
              <a:rPr lang="zh-CN" altLang="zh-CN" sz="2800" dirty="0"/>
              <a:t>木箱和车无相对滑动</a:t>
            </a:r>
            <a:r>
              <a:rPr lang="en-US" altLang="zh-CN" sz="2800" dirty="0"/>
              <a:t>)</a:t>
            </a:r>
            <a:r>
              <a:rPr lang="zh-CN" altLang="zh-CN" sz="2800" dirty="0"/>
              <a:t>。</a:t>
            </a:r>
          </a:p>
          <a:p>
            <a:r>
              <a:rPr lang="en-US" altLang="zh-CN" sz="2800" dirty="0"/>
              <a:t>(2)</a:t>
            </a:r>
            <a:r>
              <a:rPr lang="zh-CN" altLang="zh-CN" sz="2800" dirty="0"/>
              <a:t>汽车刹车时</a:t>
            </a:r>
            <a:r>
              <a:rPr lang="en-US" altLang="zh-CN" sz="2800" dirty="0"/>
              <a:t>(</a:t>
            </a:r>
            <a:r>
              <a:rPr lang="zh-CN" altLang="zh-CN" sz="2800" dirty="0"/>
              <a:t>二者无相对滑动</a:t>
            </a:r>
            <a:r>
              <a:rPr lang="en-US" altLang="zh-CN" sz="2800" dirty="0"/>
              <a:t>)</a:t>
            </a:r>
            <a:r>
              <a:rPr lang="zh-CN" altLang="zh-CN" sz="2800" dirty="0"/>
              <a:t>。</a:t>
            </a:r>
          </a:p>
          <a:p>
            <a:r>
              <a:rPr lang="en-US" altLang="zh-CN" sz="2800" dirty="0"/>
              <a:t>(3)</a:t>
            </a:r>
            <a:r>
              <a:rPr lang="zh-CN" altLang="zh-CN" sz="2800" dirty="0"/>
              <a:t>汽车匀速运动时</a:t>
            </a:r>
            <a:r>
              <a:rPr lang="en-US" altLang="zh-CN" sz="2800" dirty="0"/>
              <a:t>(</a:t>
            </a:r>
            <a:r>
              <a:rPr lang="zh-CN" altLang="zh-CN" sz="2800" dirty="0"/>
              <a:t>二者无相对滑动</a:t>
            </a:r>
            <a:r>
              <a:rPr lang="en-US" altLang="zh-CN" sz="2800" dirty="0"/>
              <a:t>)</a:t>
            </a:r>
            <a:r>
              <a:rPr lang="zh-CN" altLang="zh-CN" sz="2800" dirty="0"/>
              <a:t>。</a:t>
            </a:r>
          </a:p>
          <a:p>
            <a:endParaRPr lang="zh-CN" altLang="en-US" dirty="0"/>
          </a:p>
        </p:txBody>
      </p:sp>
      <p:pic>
        <p:nvPicPr>
          <p:cNvPr id="10242" name="Image025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0224" y="2780928"/>
            <a:ext cx="3296085" cy="151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220072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779</Words>
  <Application>Microsoft Office PowerPoint</Application>
  <PresentationFormat>全屏显示(4:3)</PresentationFormat>
  <Paragraphs>76</Paragraphs>
  <Slides>11</Slides>
  <Notes>0</Notes>
  <HiddenSlides>0</HiddenSlides>
  <MMClips>0</MMClips>
  <ScaleCrop>false</ScaleCrop>
  <HeadingPairs>
    <vt:vector size="4" baseType="variant">
      <vt:variant>
        <vt:lpstr>主题</vt:lpstr>
      </vt:variant>
      <vt:variant>
        <vt:i4>1</vt:i4>
      </vt:variant>
      <vt:variant>
        <vt:lpstr>幻灯片标题</vt:lpstr>
      </vt:variant>
      <vt:variant>
        <vt:i4>11</vt:i4>
      </vt:variant>
    </vt:vector>
  </HeadingPairs>
  <TitlesOfParts>
    <vt:vector size="12" baseType="lpstr">
      <vt:lpstr>Office 主题</vt:lpstr>
      <vt:lpstr>摩擦力习题课</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摩擦力习题课</dc:title>
  <dc:creator>辰昊</dc:creator>
  <cp:lastModifiedBy>辰昊</cp:lastModifiedBy>
  <cp:revision>32</cp:revision>
  <dcterms:created xsi:type="dcterms:W3CDTF">2016-11-14T00:40:33Z</dcterms:created>
  <dcterms:modified xsi:type="dcterms:W3CDTF">2016-11-14T01:56:07Z</dcterms:modified>
</cp:coreProperties>
</file>