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3"/>
    <p:sldId id="257" r:id="rId4"/>
    <p:sldId id="279" r:id="rId5"/>
    <p:sldId id="278" r:id="rId6"/>
    <p:sldId id="280" r:id="rId7"/>
    <p:sldId id="260" r:id="rId8"/>
    <p:sldId id="263" r:id="rId9"/>
    <p:sldId id="281" r:id="rId10"/>
    <p:sldId id="282" r:id="rId11"/>
    <p:sldId id="262" r:id="rId12"/>
    <p:sldId id="283" r:id="rId13"/>
    <p:sldId id="284" r:id="rId14"/>
    <p:sldId id="264" r:id="rId15"/>
    <p:sldId id="258" r:id="rId16"/>
    <p:sldId id="286" r:id="rId17"/>
    <p:sldId id="261" r:id="rId18"/>
    <p:sldId id="287" r:id="rId19"/>
    <p:sldId id="288" r:id="rId20"/>
    <p:sldId id="289" r:id="rId21"/>
    <p:sldId id="271" r:id="rId22"/>
    <p:sldId id="304" r:id="rId23"/>
    <p:sldId id="305" r:id="rId24"/>
    <p:sldId id="307" r:id="rId25"/>
    <p:sldId id="312" r:id="rId26"/>
    <p:sldId id="324" r:id="rId27"/>
    <p:sldId id="325" r:id="rId28"/>
    <p:sldId id="326" r:id="rId29"/>
    <p:sldId id="327" r:id="rId30"/>
    <p:sldId id="323" r:id="rId31"/>
    <p:sldId id="311" r:id="rId32"/>
    <p:sldId id="313" r:id="rId33"/>
    <p:sldId id="306" r:id="rId34"/>
    <p:sldId id="275" r:id="rId35"/>
    <p:sldId id="269" r:id="rId3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FFCC66"/>
    <a:srgbClr val="FFCC00"/>
    <a:srgbClr val="008000"/>
    <a:srgbClr val="FF9900"/>
    <a:srgbClr val="FFCCFF"/>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9" Type="http://schemas.openxmlformats.org/officeDocument/2006/relationships/tableStyles" Target="tableStyles.xml"/><Relationship Id="rId38" Type="http://schemas.openxmlformats.org/officeDocument/2006/relationships/viewProps" Target="viewProps.xml"/><Relationship Id="rId37" Type="http://schemas.openxmlformats.org/officeDocument/2006/relationships/presProps" Target="presProps.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ctrTitle"/>
          </p:nvPr>
        </p:nvSpPr>
        <p:spPr/>
        <p:txBody>
          <a:bodyPr/>
          <a:p>
            <a:r>
              <a:rPr lang="zh-CN" altLang="en-US" sz="7200" b="1">
                <a:latin typeface="华文行楷" charset="0"/>
                <a:ea typeface="华文行楷" charset="0"/>
              </a:rPr>
              <a:t>语言表达题</a:t>
            </a:r>
            <a:br>
              <a:rPr lang="zh-CN" altLang="en-US" sz="7200" b="1">
                <a:latin typeface="华文行楷" charset="0"/>
                <a:ea typeface="华文行楷" charset="0"/>
              </a:rPr>
            </a:br>
            <a:r>
              <a:rPr lang="en-US" altLang="zh-CN" b="1">
                <a:solidFill>
                  <a:srgbClr val="FF0000"/>
                </a:solidFill>
                <a:latin typeface="华文行楷" charset="0"/>
                <a:ea typeface="华文行楷" charset="0"/>
              </a:rPr>
              <a:t>——</a:t>
            </a:r>
            <a:r>
              <a:rPr lang="zh-CN" altLang="en-US" b="1">
                <a:solidFill>
                  <a:srgbClr val="FF0000"/>
                </a:solidFill>
                <a:latin typeface="华文行楷" charset="0"/>
                <a:ea typeface="华文行楷" charset="0"/>
              </a:rPr>
              <a:t>补写句子</a:t>
            </a:r>
            <a:endParaRPr lang="zh-CN" altLang="en-US" b="1">
              <a:solidFill>
                <a:srgbClr val="FF0000"/>
              </a:solidFill>
              <a:latin typeface="华文行楷" charset="0"/>
              <a:ea typeface="华文行楷" charset="0"/>
            </a:endParaRPr>
          </a:p>
        </p:txBody>
      </p:sp>
      <p:sp>
        <p:nvSpPr>
          <p:cNvPr id="3" name="副标题 2"/>
          <p:cNvSpPr>
            <a:spLocks noGrp="1"/>
          </p:cNvSpPr>
          <p:nvPr>
            <p:ph type="subTitle" idx="1"/>
          </p:nvPr>
        </p:nvSpPr>
        <p:spPr/>
        <p:txBody>
          <a:bodyPr/>
          <a:p>
            <a:endParaRPr lang="zh-CN"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65405" y="67310"/>
            <a:ext cx="3318510" cy="1005840"/>
          </a:xfrm>
          <a:prstGeom prst="rect">
            <a:avLst/>
          </a:prstGeom>
          <a:solidFill>
            <a:schemeClr val="accent4"/>
          </a:solidFill>
          <a:ln>
            <a:solidFill>
              <a:schemeClr val="tx1"/>
            </a:solidFill>
          </a:ln>
        </p:spPr>
        <p:txBody>
          <a:bodyPr wrap="square" rtlCol="0">
            <a:spAutoFit/>
          </a:bodyPr>
          <a:p>
            <a:r>
              <a:rPr lang="zh-CN" altLang="en-US" sz="6000" b="1">
                <a:latin typeface="华文行楷" charset="0"/>
                <a:ea typeface="华文行楷" charset="0"/>
              </a:rPr>
              <a:t>高考回放</a:t>
            </a:r>
            <a:endParaRPr lang="zh-CN" altLang="en-US" sz="6000" b="1">
              <a:latin typeface="华文行楷" charset="0"/>
              <a:ea typeface="华文行楷" charset="0"/>
            </a:endParaRPr>
          </a:p>
        </p:txBody>
      </p:sp>
      <p:sp>
        <p:nvSpPr>
          <p:cNvPr id="5" name="内容占位符 2"/>
          <p:cNvSpPr>
            <a:spLocks noGrp="1"/>
          </p:cNvSpPr>
          <p:nvPr/>
        </p:nvSpPr>
        <p:spPr>
          <a:xfrm>
            <a:off x="677545" y="1317625"/>
            <a:ext cx="9537700" cy="514604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algn="l"/>
            <a:r>
              <a:rPr lang="zh-CN" altLang="en-US" sz="3200" b="1">
                <a:solidFill>
                  <a:srgbClr val="0000CC"/>
                </a:solidFill>
                <a:latin typeface="黑体" charset="0"/>
                <a:ea typeface="黑体" charset="0"/>
              </a:rPr>
              <a:t>2013年Ⅰ卷，</a:t>
            </a:r>
            <a:r>
              <a:rPr lang="zh-CN" altLang="en-US" sz="3200" b="1">
                <a:solidFill>
                  <a:srgbClr val="0000CC"/>
                </a:solidFill>
                <a:latin typeface="黑体" charset="0"/>
                <a:ea typeface="黑体" charset="0"/>
                <a:sym typeface="+mn-ea"/>
              </a:rPr>
              <a:t>水是植物主要的组成成分</a:t>
            </a:r>
            <a:r>
              <a:rPr lang="zh-CN" altLang="en-US" sz="3200" b="1">
                <a:solidFill>
                  <a:srgbClr val="0000CC"/>
                </a:solidFill>
                <a:latin typeface="黑体" charset="0"/>
                <a:ea typeface="黑体" charset="0"/>
              </a:rPr>
              <a:t>。</a:t>
            </a:r>
            <a:endParaRPr lang="zh-CN" altLang="en-US" sz="3200" b="1">
              <a:solidFill>
                <a:srgbClr val="0000CC"/>
              </a:solidFill>
              <a:latin typeface="黑体" charset="0"/>
              <a:ea typeface="黑体" charset="0"/>
            </a:endParaRPr>
          </a:p>
          <a:p>
            <a:pPr algn="l"/>
            <a:r>
              <a:rPr lang="zh-CN" altLang="en-US" sz="3200" b="1">
                <a:solidFill>
                  <a:srgbClr val="0000CC"/>
                </a:solidFill>
                <a:latin typeface="黑体" charset="0"/>
                <a:ea typeface="黑体" charset="0"/>
              </a:rPr>
              <a:t>2013年Ⅱ卷，</a:t>
            </a:r>
            <a:r>
              <a:rPr lang="zh-CN" altLang="en-US" sz="3200" b="1">
                <a:solidFill>
                  <a:srgbClr val="FF0000"/>
                </a:solidFill>
                <a:latin typeface="黑体" charset="0"/>
                <a:ea typeface="黑体" charset="0"/>
              </a:rPr>
              <a:t>根的作用</a:t>
            </a:r>
            <a:r>
              <a:rPr lang="zh-CN" altLang="en-US" sz="3200" b="1">
                <a:solidFill>
                  <a:srgbClr val="0000CC"/>
                </a:solidFill>
                <a:latin typeface="黑体" charset="0"/>
                <a:ea typeface="黑体" charset="0"/>
              </a:rPr>
              <a:t>。</a:t>
            </a:r>
            <a:endParaRPr lang="zh-CN" altLang="en-US" sz="3200" b="1">
              <a:solidFill>
                <a:srgbClr val="0000CC"/>
              </a:solidFill>
              <a:latin typeface="黑体" charset="0"/>
              <a:ea typeface="黑体" charset="0"/>
            </a:endParaRPr>
          </a:p>
          <a:p>
            <a:pPr algn="l"/>
            <a:r>
              <a:rPr lang="zh-CN" altLang="en-US" sz="3200" b="1">
                <a:solidFill>
                  <a:srgbClr val="0000CC"/>
                </a:solidFill>
                <a:latin typeface="黑体" charset="0"/>
                <a:ea typeface="黑体" charset="0"/>
              </a:rPr>
              <a:t>2014年Ⅰ卷，二氧化碳。</a:t>
            </a:r>
            <a:endParaRPr lang="zh-CN" altLang="en-US" sz="3200" b="1">
              <a:solidFill>
                <a:srgbClr val="0000CC"/>
              </a:solidFill>
              <a:latin typeface="黑体" charset="0"/>
              <a:ea typeface="黑体" charset="0"/>
            </a:endParaRPr>
          </a:p>
          <a:p>
            <a:pPr algn="l"/>
            <a:r>
              <a:rPr lang="zh-CN" altLang="en-US" sz="3200" b="1">
                <a:solidFill>
                  <a:srgbClr val="0000CC"/>
                </a:solidFill>
                <a:latin typeface="黑体" charset="0"/>
                <a:ea typeface="黑体" charset="0"/>
              </a:rPr>
              <a:t>2014年Ⅱ卷，人体呼吸与土壤呼吸。</a:t>
            </a:r>
            <a:endParaRPr lang="zh-CN" altLang="en-US" sz="3200" b="1">
              <a:solidFill>
                <a:srgbClr val="0000CC"/>
              </a:solidFill>
              <a:latin typeface="黑体" charset="0"/>
              <a:ea typeface="黑体" charset="0"/>
            </a:endParaRPr>
          </a:p>
          <a:p>
            <a:pPr algn="l"/>
            <a:r>
              <a:rPr lang="zh-CN" altLang="en-US" sz="3200" b="1">
                <a:solidFill>
                  <a:srgbClr val="0000CC"/>
                </a:solidFill>
                <a:latin typeface="黑体" charset="0"/>
                <a:ea typeface="黑体" charset="0"/>
              </a:rPr>
              <a:t>2015年Ⅰ卷，电子商务存在的价值。</a:t>
            </a:r>
            <a:endParaRPr lang="zh-CN" altLang="en-US" sz="3200" b="1">
              <a:solidFill>
                <a:srgbClr val="0000CC"/>
              </a:solidFill>
              <a:latin typeface="黑体" charset="0"/>
              <a:ea typeface="黑体" charset="0"/>
            </a:endParaRPr>
          </a:p>
          <a:p>
            <a:pPr algn="l"/>
            <a:r>
              <a:rPr lang="zh-CN" altLang="en-US" sz="3200" b="1">
                <a:solidFill>
                  <a:srgbClr val="0000CC"/>
                </a:solidFill>
                <a:latin typeface="黑体" charset="0"/>
                <a:ea typeface="黑体" charset="0"/>
              </a:rPr>
              <a:t>2015年Ⅱ卷，读书的目的。 </a:t>
            </a:r>
            <a:endParaRPr lang="zh-CN" altLang="en-US" sz="3200" b="1">
              <a:solidFill>
                <a:srgbClr val="0000CC"/>
              </a:solidFill>
              <a:latin typeface="黑体" charset="0"/>
              <a:ea typeface="黑体"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12090" y="218440"/>
            <a:ext cx="11649710" cy="5995035"/>
          </a:xfrm>
        </p:spPr>
        <p:txBody>
          <a:bodyPr>
            <a:normAutofit fontScale="90000"/>
          </a:bodyPr>
          <a:p>
            <a:pPr>
              <a:lnSpc>
                <a:spcPct val="120000"/>
              </a:lnSpc>
            </a:pPr>
            <a:r>
              <a:rPr lang="zh-CN" altLang="en-US" sz="3200" b="1">
                <a:solidFill>
                  <a:srgbClr val="0000CC"/>
                </a:solidFill>
                <a:latin typeface="黑体" charset="0"/>
                <a:ea typeface="黑体" charset="0"/>
                <a:sym typeface="+mn-ea"/>
              </a:rPr>
              <a:t>（2013年Ⅰ卷）每处不超过12个字。</a:t>
            </a:r>
            <a:endParaRPr lang="zh-CN" altLang="en-US" sz="3200" b="1">
              <a:solidFill>
                <a:srgbClr val="0000CC"/>
              </a:solidFill>
              <a:latin typeface="黑体" charset="0"/>
              <a:ea typeface="黑体" charset="0"/>
              <a:sym typeface="+mn-ea"/>
            </a:endParaRPr>
          </a:p>
          <a:p>
            <a:pPr algn="l">
              <a:lnSpc>
                <a:spcPct val="130000"/>
              </a:lnSpc>
            </a:pPr>
            <a:r>
              <a:rPr lang="zh-CN" altLang="en-US" sz="3600" b="1" u="sng">
                <a:solidFill>
                  <a:srgbClr val="FF0000"/>
                </a:solidFill>
                <a:latin typeface="黑体" charset="0"/>
                <a:ea typeface="黑体" charset="0"/>
              </a:rPr>
              <a:t>水是</a:t>
            </a:r>
            <a:r>
              <a:rPr lang="zh-CN" altLang="en-US" sz="3600" b="1" u="sng">
                <a:solidFill>
                  <a:srgbClr val="0000CC"/>
                </a:solidFill>
                <a:latin typeface="黑体" charset="0"/>
                <a:ea typeface="黑体" charset="0"/>
              </a:rPr>
              <a:t>植物主要的</a:t>
            </a:r>
            <a:r>
              <a:rPr lang="zh-CN" altLang="en-US" sz="3600" b="1" u="sng">
                <a:solidFill>
                  <a:srgbClr val="FF0000"/>
                </a:solidFill>
                <a:latin typeface="黑体" charset="0"/>
                <a:ea typeface="黑体" charset="0"/>
              </a:rPr>
              <a:t>组成成分</a:t>
            </a:r>
            <a:r>
              <a:rPr lang="zh-CN" altLang="en-US" sz="3600" b="1">
                <a:solidFill>
                  <a:srgbClr val="0000CC"/>
                </a:solidFill>
                <a:latin typeface="黑体" charset="0"/>
                <a:ea typeface="黑体" charset="0"/>
              </a:rPr>
              <a:t>，植物体的含水量一般为60%～80%，有的甚至可达90%以上。</a:t>
            </a:r>
            <a:r>
              <a:rPr lang="zh-CN" altLang="en-US" sz="3600" b="1" u="sng">
                <a:solidFill>
                  <a:srgbClr val="0000CC"/>
                </a:solidFill>
                <a:latin typeface="黑体" charset="0"/>
                <a:ea typeface="黑体" charset="0"/>
              </a:rPr>
              <a:t>             ①        </a:t>
            </a:r>
            <a:r>
              <a:rPr lang="zh-CN" altLang="en-US" sz="3600" b="1">
                <a:solidFill>
                  <a:srgbClr val="0000CC"/>
                </a:solidFill>
                <a:latin typeface="黑体" charset="0"/>
                <a:ea typeface="黑体" charset="0"/>
              </a:rPr>
              <a:t>，</a:t>
            </a:r>
            <a:r>
              <a:rPr lang="zh-CN" altLang="en-US" sz="3600" b="1" u="sng">
                <a:solidFill>
                  <a:srgbClr val="0000CC"/>
                </a:solidFill>
                <a:latin typeface="黑体" charset="0"/>
                <a:ea typeface="黑体" charset="0"/>
              </a:rPr>
              <a:t>土壤中的矿物质、氧、二氧化碳</a:t>
            </a:r>
            <a:r>
              <a:rPr lang="zh-CN" altLang="en-US" sz="3600" b="1">
                <a:solidFill>
                  <a:srgbClr val="0000CC"/>
                </a:solidFill>
                <a:latin typeface="黑体" charset="0"/>
                <a:ea typeface="黑体" charset="0"/>
              </a:rPr>
              <a:t>等</a:t>
            </a:r>
            <a:r>
              <a:rPr lang="zh-CN" altLang="en-US" sz="3600" b="1" u="sng">
                <a:solidFill>
                  <a:srgbClr val="0000CC"/>
                </a:solidFill>
                <a:latin typeface="黑体" charset="0"/>
                <a:ea typeface="黑体" charset="0"/>
              </a:rPr>
              <a:t>都必须</a:t>
            </a:r>
            <a:r>
              <a:rPr lang="zh-CN" altLang="en-US" sz="3600" b="1">
                <a:solidFill>
                  <a:srgbClr val="FF0000"/>
                </a:solidFill>
                <a:latin typeface="黑体" charset="0"/>
                <a:ea typeface="黑体" charset="0"/>
              </a:rPr>
              <a:t>先溶于水</a:t>
            </a:r>
            <a:r>
              <a:rPr lang="zh-CN" altLang="en-US" sz="3600" b="1">
                <a:solidFill>
                  <a:srgbClr val="0000CC"/>
                </a:solidFill>
                <a:latin typeface="黑体" charset="0"/>
                <a:ea typeface="黑体" charset="0"/>
              </a:rPr>
              <a:t>后，</a:t>
            </a:r>
            <a:r>
              <a:rPr lang="zh-CN" altLang="en-US" sz="3600" b="1" u="sng">
                <a:solidFill>
                  <a:srgbClr val="0000CC"/>
                </a:solidFill>
                <a:latin typeface="黑体" charset="0"/>
                <a:ea typeface="黑体" charset="0"/>
              </a:rPr>
              <a:t> </a:t>
            </a:r>
            <a:r>
              <a:rPr lang="zh-CN" altLang="en-US" sz="3600" b="1" u="sng">
                <a:solidFill>
                  <a:srgbClr val="0000CC"/>
                </a:solidFill>
                <a:sym typeface="+mn-ea"/>
              </a:rPr>
              <a:t>②   </a:t>
            </a:r>
            <a:r>
              <a:rPr lang="zh-CN" altLang="en-US" sz="3600" b="1" u="sng">
                <a:solidFill>
                  <a:srgbClr val="0000CC"/>
                </a:solidFill>
                <a:latin typeface="黑体" charset="0"/>
                <a:ea typeface="黑体" charset="0"/>
              </a:rPr>
              <a:t>          </a:t>
            </a:r>
            <a:r>
              <a:rPr lang="zh-CN" altLang="en-US" sz="3600" b="1">
                <a:solidFill>
                  <a:srgbClr val="0000CC"/>
                </a:solidFill>
                <a:latin typeface="黑体" charset="0"/>
                <a:ea typeface="黑体" charset="0"/>
              </a:rPr>
              <a:t>。水还能维持细胞和组织的紧张度，以利于各种代谢的正常进行。</a:t>
            </a:r>
            <a:r>
              <a:rPr lang="zh-CN" altLang="en-US" sz="3600" b="1" u="sng">
                <a:solidFill>
                  <a:srgbClr val="FF0000"/>
                </a:solidFill>
                <a:latin typeface="黑体" charset="0"/>
                <a:ea typeface="黑体" charset="0"/>
              </a:rPr>
              <a:t>水是</a:t>
            </a:r>
            <a:r>
              <a:rPr lang="zh-CN" altLang="en-US" sz="3600" b="1" u="sng">
                <a:solidFill>
                  <a:srgbClr val="0000CC"/>
                </a:solidFill>
                <a:latin typeface="黑体" charset="0"/>
                <a:ea typeface="黑体" charset="0"/>
              </a:rPr>
              <a:t>光合作用制造有机物的</a:t>
            </a:r>
            <a:r>
              <a:rPr lang="zh-CN" altLang="en-US" sz="3600" b="1" u="sng">
                <a:solidFill>
                  <a:srgbClr val="FF0000"/>
                </a:solidFill>
                <a:latin typeface="黑体" charset="0"/>
                <a:ea typeface="黑体" charset="0"/>
              </a:rPr>
              <a:t>原料</a:t>
            </a:r>
            <a:r>
              <a:rPr lang="zh-CN" altLang="en-US" sz="3600" b="1" u="sng">
                <a:solidFill>
                  <a:srgbClr val="0000CC"/>
                </a:solidFill>
                <a:latin typeface="黑体" charset="0"/>
                <a:ea typeface="黑体" charset="0"/>
              </a:rPr>
              <a:t>，</a:t>
            </a:r>
            <a:r>
              <a:rPr lang="zh-CN" altLang="en-US" sz="3600" b="1">
                <a:solidFill>
                  <a:srgbClr val="0000CC"/>
                </a:solidFill>
                <a:latin typeface="黑体" charset="0"/>
                <a:ea typeface="黑体" charset="0"/>
              </a:rPr>
              <a:t>它</a:t>
            </a:r>
            <a:r>
              <a:rPr lang="zh-CN" altLang="en-US" sz="3600" b="1" u="sng">
                <a:solidFill>
                  <a:srgbClr val="0000CC"/>
                </a:solidFill>
                <a:latin typeface="黑体" charset="0"/>
                <a:ea typeface="黑体" charset="0"/>
              </a:rPr>
              <a:t>还作为</a:t>
            </a:r>
            <a:r>
              <a:rPr lang="zh-CN" altLang="en-US" sz="3600" b="1">
                <a:solidFill>
                  <a:srgbClr val="0000CC"/>
                </a:solidFill>
                <a:latin typeface="黑体" charset="0"/>
                <a:ea typeface="黑体" charset="0"/>
              </a:rPr>
              <a:t>反应物参与植物体内很多生物化学过程。因此， </a:t>
            </a:r>
            <a:r>
              <a:rPr lang="zh-CN" altLang="en-US" sz="3600" b="1" u="sng">
                <a:solidFill>
                  <a:srgbClr val="0000CC"/>
                </a:solidFill>
                <a:latin typeface="黑体" charset="0"/>
                <a:ea typeface="黑体" charset="0"/>
              </a:rPr>
              <a:t>         ③                </a:t>
            </a:r>
            <a:r>
              <a:rPr lang="zh-CN" altLang="en-US" sz="3600" b="1">
                <a:solidFill>
                  <a:srgbClr val="0000CC"/>
                </a:solidFill>
                <a:latin typeface="黑体" charset="0"/>
                <a:ea typeface="黑体" charset="0"/>
              </a:rPr>
              <a:t>。</a:t>
            </a:r>
            <a:r>
              <a:rPr lang="zh-CN" altLang="en-US" sz="3600">
                <a:latin typeface="黑体" charset="0"/>
                <a:ea typeface="黑体" charset="0"/>
              </a:rPr>
              <a:t> </a:t>
            </a:r>
            <a:r>
              <a:rPr lang="zh-CN" altLang="en-US" sz="3200">
                <a:latin typeface="黑体" charset="0"/>
                <a:ea typeface="黑体" charset="0"/>
              </a:rPr>
              <a:t> </a:t>
            </a:r>
            <a:r>
              <a:rPr lang="zh-CN" altLang="en-US" sz="4800"/>
              <a:t>          </a:t>
            </a:r>
            <a:endParaRPr lang="zh-CN" altLang="en-US" sz="320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12090" y="218440"/>
            <a:ext cx="11649710" cy="5995035"/>
          </a:xfrm>
        </p:spPr>
        <p:txBody>
          <a:bodyPr>
            <a:normAutofit lnSpcReduction="10000"/>
          </a:bodyPr>
          <a:p>
            <a:pPr>
              <a:lnSpc>
                <a:spcPct val="120000"/>
              </a:lnSpc>
            </a:pPr>
            <a:r>
              <a:rPr lang="zh-CN" altLang="en-US" sz="3200" b="1">
                <a:solidFill>
                  <a:srgbClr val="0000CC"/>
                </a:solidFill>
                <a:latin typeface="黑体" charset="0"/>
                <a:ea typeface="黑体" charset="0"/>
                <a:sym typeface="+mn-ea"/>
              </a:rPr>
              <a:t>（2013年Ⅰ卷）每处不超过12个字。</a:t>
            </a:r>
            <a:endParaRPr lang="zh-CN" altLang="en-US" sz="3200" b="1">
              <a:solidFill>
                <a:srgbClr val="0000CC"/>
              </a:solidFill>
              <a:latin typeface="黑体" charset="0"/>
              <a:ea typeface="黑体" charset="0"/>
              <a:sym typeface="+mn-ea"/>
            </a:endParaRPr>
          </a:p>
          <a:p>
            <a:pPr algn="l">
              <a:lnSpc>
                <a:spcPct val="130000"/>
              </a:lnSpc>
            </a:pPr>
            <a:r>
              <a:rPr lang="zh-CN" altLang="en-US" sz="3600" b="1">
                <a:solidFill>
                  <a:srgbClr val="FF0000"/>
                </a:solidFill>
                <a:latin typeface="黑体" charset="0"/>
                <a:ea typeface="黑体" charset="0"/>
              </a:rPr>
              <a:t>水是</a:t>
            </a:r>
            <a:r>
              <a:rPr lang="zh-CN" altLang="en-US" sz="3600" b="1">
                <a:solidFill>
                  <a:srgbClr val="0000CC"/>
                </a:solidFill>
                <a:latin typeface="黑体" charset="0"/>
                <a:ea typeface="黑体" charset="0"/>
              </a:rPr>
              <a:t>植物主要的</a:t>
            </a:r>
            <a:r>
              <a:rPr lang="zh-CN" altLang="en-US" sz="3600" b="1">
                <a:solidFill>
                  <a:srgbClr val="FF0000"/>
                </a:solidFill>
                <a:latin typeface="黑体" charset="0"/>
                <a:ea typeface="黑体" charset="0"/>
              </a:rPr>
              <a:t>组成成分</a:t>
            </a:r>
            <a:r>
              <a:rPr lang="zh-CN" altLang="en-US" sz="3600" b="1">
                <a:solidFill>
                  <a:srgbClr val="0000CC"/>
                </a:solidFill>
                <a:latin typeface="黑体" charset="0"/>
                <a:ea typeface="黑体" charset="0"/>
              </a:rPr>
              <a:t>，</a:t>
            </a:r>
            <a:endParaRPr lang="zh-CN" altLang="en-US" sz="3600" b="1">
              <a:solidFill>
                <a:srgbClr val="0000CC"/>
              </a:solidFill>
              <a:latin typeface="黑体" charset="0"/>
              <a:ea typeface="黑体" charset="0"/>
            </a:endParaRPr>
          </a:p>
          <a:p>
            <a:pPr algn="l">
              <a:lnSpc>
                <a:spcPct val="130000"/>
              </a:lnSpc>
            </a:pPr>
            <a:r>
              <a:rPr lang="zh-CN" altLang="en-US" sz="3600" b="1" u="sng">
                <a:solidFill>
                  <a:srgbClr val="0000CC"/>
                </a:solidFill>
                <a:latin typeface="黑体" charset="0"/>
                <a:ea typeface="黑体" charset="0"/>
              </a:rPr>
              <a:t>             ①       </a:t>
            </a:r>
            <a:r>
              <a:rPr lang="zh-CN" altLang="en-US" sz="3600" b="1">
                <a:solidFill>
                  <a:srgbClr val="0000CC"/>
                </a:solidFill>
                <a:latin typeface="黑体" charset="0"/>
                <a:ea typeface="黑体" charset="0"/>
                <a:sym typeface="+mn-ea"/>
              </a:rPr>
              <a:t>，</a:t>
            </a:r>
            <a:r>
              <a:rPr lang="zh-CN" altLang="en-US" sz="3600" b="1" u="sng">
                <a:solidFill>
                  <a:srgbClr val="0000CC"/>
                </a:solidFill>
                <a:latin typeface="黑体" charset="0"/>
                <a:ea typeface="黑体" charset="0"/>
              </a:rPr>
              <a:t> </a:t>
            </a:r>
            <a:r>
              <a:rPr lang="zh-CN" altLang="en-US" sz="3600" b="1" u="sng">
                <a:solidFill>
                  <a:srgbClr val="0000CC"/>
                </a:solidFill>
                <a:latin typeface="黑体" charset="0"/>
                <a:ea typeface="黑体" charset="0"/>
                <a:sym typeface="+mn-ea"/>
              </a:rPr>
              <a:t>土壤中的矿物质、氧、二氧化碳</a:t>
            </a:r>
            <a:r>
              <a:rPr lang="zh-CN" altLang="en-US" sz="3600" b="1">
                <a:solidFill>
                  <a:srgbClr val="0000CC"/>
                </a:solidFill>
                <a:latin typeface="黑体" charset="0"/>
                <a:ea typeface="黑体" charset="0"/>
                <a:sym typeface="+mn-ea"/>
              </a:rPr>
              <a:t>等</a:t>
            </a:r>
            <a:r>
              <a:rPr lang="zh-CN" altLang="en-US" sz="3600" b="1" u="sng">
                <a:solidFill>
                  <a:srgbClr val="0000CC"/>
                </a:solidFill>
                <a:latin typeface="黑体" charset="0"/>
                <a:ea typeface="黑体" charset="0"/>
                <a:sym typeface="+mn-ea"/>
              </a:rPr>
              <a:t>都必须</a:t>
            </a:r>
            <a:r>
              <a:rPr lang="zh-CN" altLang="en-US" sz="3600" b="1">
                <a:solidFill>
                  <a:srgbClr val="FF0000"/>
                </a:solidFill>
                <a:latin typeface="黑体" charset="0"/>
                <a:ea typeface="黑体" charset="0"/>
                <a:sym typeface="+mn-ea"/>
              </a:rPr>
              <a:t>先溶于水</a:t>
            </a:r>
            <a:r>
              <a:rPr lang="zh-CN" altLang="en-US" sz="3600" b="1">
                <a:solidFill>
                  <a:srgbClr val="0000CC"/>
                </a:solidFill>
                <a:latin typeface="黑体" charset="0"/>
                <a:ea typeface="黑体" charset="0"/>
                <a:sym typeface="+mn-ea"/>
              </a:rPr>
              <a:t>后，</a:t>
            </a:r>
            <a:endParaRPr lang="zh-CN" altLang="en-US" sz="3600" b="1">
              <a:solidFill>
                <a:srgbClr val="0000CC"/>
              </a:solidFill>
              <a:latin typeface="黑体" charset="0"/>
              <a:ea typeface="黑体" charset="0"/>
            </a:endParaRPr>
          </a:p>
          <a:p>
            <a:pPr algn="l">
              <a:lnSpc>
                <a:spcPct val="130000"/>
              </a:lnSpc>
            </a:pPr>
            <a:r>
              <a:rPr lang="zh-CN" altLang="en-US" sz="3600" b="1" u="sng">
                <a:solidFill>
                  <a:srgbClr val="0000CC"/>
                </a:solidFill>
                <a:latin typeface="黑体" charset="0"/>
                <a:ea typeface="黑体" charset="0"/>
              </a:rPr>
              <a:t> </a:t>
            </a:r>
            <a:r>
              <a:rPr lang="zh-CN" altLang="en-US" sz="3600" b="1" u="sng">
                <a:solidFill>
                  <a:srgbClr val="FF0000"/>
                </a:solidFill>
                <a:latin typeface="黑体" charset="0"/>
                <a:ea typeface="黑体" charset="0"/>
              </a:rPr>
              <a:t>水是</a:t>
            </a:r>
            <a:r>
              <a:rPr lang="zh-CN" altLang="en-US" sz="3600" b="1" u="sng">
                <a:solidFill>
                  <a:srgbClr val="0000CC"/>
                </a:solidFill>
                <a:latin typeface="黑体" charset="0"/>
                <a:ea typeface="黑体" charset="0"/>
              </a:rPr>
              <a:t>光合作用制造有机物的</a:t>
            </a:r>
            <a:r>
              <a:rPr lang="zh-CN" altLang="en-US" sz="3600" b="1" u="sng">
                <a:solidFill>
                  <a:srgbClr val="FF0000"/>
                </a:solidFill>
                <a:latin typeface="黑体" charset="0"/>
                <a:ea typeface="黑体" charset="0"/>
              </a:rPr>
              <a:t>原料</a:t>
            </a:r>
            <a:r>
              <a:rPr lang="zh-CN" altLang="en-US" sz="3600" b="1" u="sng">
                <a:solidFill>
                  <a:srgbClr val="0000CC"/>
                </a:solidFill>
                <a:latin typeface="黑体" charset="0"/>
                <a:ea typeface="黑体" charset="0"/>
              </a:rPr>
              <a:t>，</a:t>
            </a:r>
            <a:endParaRPr lang="zh-CN" altLang="en-US" sz="3600" b="1" u="sng">
              <a:solidFill>
                <a:srgbClr val="0000CC"/>
              </a:solidFill>
              <a:latin typeface="黑体" charset="0"/>
              <a:ea typeface="黑体" charset="0"/>
            </a:endParaRPr>
          </a:p>
          <a:p>
            <a:pPr algn="l">
              <a:lnSpc>
                <a:spcPct val="130000"/>
              </a:lnSpc>
            </a:pPr>
            <a:r>
              <a:rPr lang="zh-CN" altLang="en-US" sz="4800"/>
              <a:t>   </a:t>
            </a:r>
            <a:endParaRPr lang="zh-CN" altLang="en-US" sz="3200"/>
          </a:p>
        </p:txBody>
      </p:sp>
      <p:sp>
        <p:nvSpPr>
          <p:cNvPr id="10248" name="线形标注 2 10247"/>
          <p:cNvSpPr/>
          <p:nvPr/>
        </p:nvSpPr>
        <p:spPr>
          <a:xfrm>
            <a:off x="1192530" y="3888740"/>
            <a:ext cx="10353040" cy="2402840"/>
          </a:xfrm>
          <a:prstGeom prst="borderCallout2">
            <a:avLst>
              <a:gd name="adj1" fmla="val 4880"/>
              <a:gd name="adj2" fmla="val -1755"/>
              <a:gd name="adj3" fmla="val 23331"/>
              <a:gd name="adj4" fmla="val -50"/>
              <a:gd name="adj5" fmla="val 9620"/>
              <a:gd name="adj6" fmla="val -4052"/>
            </a:avLst>
          </a:prstGeom>
          <a:solidFill>
            <a:srgbClr val="FFCCFF"/>
          </a:solidFill>
          <a:ln w="28575" cap="flat" cmpd="sng">
            <a:solidFill>
              <a:srgbClr val="FF0000"/>
            </a:solidFill>
            <a:prstDash val="solid"/>
            <a:miter/>
            <a:headEnd type="none" w="med" len="med"/>
            <a:tailEnd type="none" w="med" len="med"/>
          </a:ln>
        </p:spPr>
        <p:txBody>
          <a:bodyPr/>
          <a:p>
            <a:pPr lvl="0" fontAlgn="base"/>
            <a:r>
              <a:rPr lang="zh-CN" altLang="en-US" sz="3600" strike="noStrike" noProof="1">
                <a:ln>
                  <a:solidFill>
                    <a:srgbClr val="FF0000"/>
                  </a:solidFill>
                </a:ln>
                <a:solidFill>
                  <a:schemeClr val="tx1"/>
                </a:solidFill>
                <a:latin typeface="黑体" charset="0"/>
                <a:ea typeface="黑体" charset="0"/>
                <a:cs typeface="宋体" charset="0"/>
              </a:rPr>
              <a:t>①语段整体：水和植物的关系。</a:t>
            </a:r>
            <a:endParaRPr lang="zh-CN" altLang="en-US" sz="3600" strike="noStrike" noProof="1">
              <a:ln>
                <a:solidFill>
                  <a:srgbClr val="FF0000"/>
                </a:solidFill>
              </a:ln>
              <a:solidFill>
                <a:schemeClr val="tx1"/>
              </a:solidFill>
              <a:latin typeface="黑体" charset="0"/>
              <a:ea typeface="黑体" charset="0"/>
              <a:cs typeface="宋体" charset="0"/>
            </a:endParaRPr>
          </a:p>
          <a:p>
            <a:pPr lvl="0" fontAlgn="base"/>
            <a:r>
              <a:rPr lang="en-US" altLang="zh-CN" sz="3600">
                <a:ln>
                  <a:solidFill>
                    <a:srgbClr val="FF0000"/>
                  </a:solidFill>
                </a:ln>
                <a:solidFill>
                  <a:schemeClr val="tx1"/>
                </a:solidFill>
                <a:latin typeface="黑体" charset="0"/>
                <a:ea typeface="黑体" charset="0"/>
                <a:cs typeface="宋体" charset="0"/>
                <a:sym typeface="+mn-ea"/>
              </a:rPr>
              <a:t>②</a:t>
            </a:r>
            <a:r>
              <a:rPr lang="zh-CN" altLang="en-US" sz="3600" strike="noStrike" noProof="1">
                <a:ln>
                  <a:solidFill>
                    <a:srgbClr val="FF0000"/>
                  </a:solidFill>
                </a:ln>
                <a:solidFill>
                  <a:schemeClr val="tx1"/>
                </a:solidFill>
                <a:latin typeface="黑体" charset="0"/>
                <a:ea typeface="黑体" charset="0"/>
                <a:cs typeface="宋体" charset="0"/>
              </a:rPr>
              <a:t>按</a:t>
            </a:r>
            <a:r>
              <a:rPr lang="zh-CN" altLang="en-US" sz="3600" strike="noStrike" noProof="1">
                <a:ln>
                  <a:solidFill>
                    <a:srgbClr val="FF0000"/>
                  </a:solidFill>
                </a:ln>
                <a:solidFill>
                  <a:schemeClr val="tx1"/>
                </a:solidFill>
                <a:latin typeface="黑体" charset="0"/>
                <a:ea typeface="黑体" charset="0"/>
              </a:rPr>
              <a:t>标点，分为三层，句式是</a:t>
            </a:r>
            <a:r>
              <a:rPr lang="en-US" altLang="zh-CN" sz="3600" strike="noStrike" noProof="1">
                <a:ln>
                  <a:solidFill>
                    <a:srgbClr val="FF0000"/>
                  </a:solidFill>
                </a:ln>
                <a:solidFill>
                  <a:schemeClr val="tx1"/>
                </a:solidFill>
                <a:latin typeface="黑体" charset="0"/>
                <a:ea typeface="黑体" charset="0"/>
              </a:rPr>
              <a:t>“</a:t>
            </a:r>
            <a:r>
              <a:rPr lang="zh-CN" altLang="en-US" sz="3600" strike="noStrike" noProof="1">
                <a:ln>
                  <a:solidFill>
                    <a:srgbClr val="FF0000"/>
                  </a:solidFill>
                </a:ln>
                <a:solidFill>
                  <a:schemeClr val="tx1"/>
                </a:solidFill>
                <a:latin typeface="黑体" charset="0"/>
                <a:ea typeface="黑体" charset="0"/>
              </a:rPr>
              <a:t>水是</a:t>
            </a:r>
            <a:r>
              <a:rPr lang="zh-CN" altLang="en-US" sz="3600" strike="noStrike" noProof="1">
                <a:ln>
                  <a:solidFill>
                    <a:srgbClr val="FF0000"/>
                  </a:solidFill>
                </a:ln>
                <a:solidFill>
                  <a:schemeClr val="tx1"/>
                </a:solidFill>
                <a:latin typeface="宋体" charset="0"/>
                <a:ea typeface="宋体" charset="0"/>
              </a:rPr>
              <a:t>……。</a:t>
            </a:r>
            <a:r>
              <a:rPr lang="en-US" altLang="zh-CN" sz="3600" strike="noStrike" noProof="1">
                <a:ln>
                  <a:solidFill>
                    <a:srgbClr val="FF0000"/>
                  </a:solidFill>
                </a:ln>
                <a:solidFill>
                  <a:schemeClr val="tx1"/>
                </a:solidFill>
                <a:latin typeface="宋体" charset="0"/>
                <a:ea typeface="宋体" charset="0"/>
              </a:rPr>
              <a:t>”</a:t>
            </a:r>
            <a:endParaRPr lang="en-US" altLang="zh-CN" sz="3600" strike="noStrike" noProof="1">
              <a:ln>
                <a:solidFill>
                  <a:srgbClr val="FF0000"/>
                </a:solidFill>
              </a:ln>
              <a:solidFill>
                <a:schemeClr val="tx1"/>
              </a:solidFill>
              <a:latin typeface="宋体" charset="0"/>
              <a:ea typeface="宋体" charset="0"/>
            </a:endParaRPr>
          </a:p>
          <a:p>
            <a:pPr lvl="0" fontAlgn="base"/>
            <a:r>
              <a:rPr lang="en-US" altLang="zh-CN" sz="3600" strike="noStrike" noProof="1">
                <a:ln>
                  <a:solidFill>
                    <a:srgbClr val="FF0000"/>
                  </a:solidFill>
                </a:ln>
                <a:solidFill>
                  <a:schemeClr val="tx1"/>
                </a:solidFill>
                <a:latin typeface="黑体" charset="0"/>
                <a:ea typeface="黑体" charset="0"/>
                <a:cs typeface="宋体" charset="0"/>
              </a:rPr>
              <a:t>③“</a:t>
            </a:r>
            <a:r>
              <a:rPr lang="zh-CN" altLang="en-US" sz="3600" u="sng" strike="noStrike" noProof="1">
                <a:ln>
                  <a:solidFill>
                    <a:srgbClr val="FF0000"/>
                  </a:solidFill>
                </a:ln>
                <a:solidFill>
                  <a:schemeClr val="tx1"/>
                </a:solidFill>
                <a:latin typeface="黑体" charset="0"/>
                <a:ea typeface="黑体" charset="0"/>
              </a:rPr>
              <a:t>土</a:t>
            </a:r>
            <a:r>
              <a:rPr lang="zh-CN" altLang="en-US" sz="3600" b="1" u="sng">
                <a:solidFill>
                  <a:schemeClr val="tx1"/>
                </a:solidFill>
                <a:latin typeface="黑体" charset="0"/>
                <a:ea typeface="黑体" charset="0"/>
                <a:sym typeface="+mn-ea"/>
              </a:rPr>
              <a:t>壤中的矿物质、氧、二氧化碳</a:t>
            </a:r>
            <a:r>
              <a:rPr lang="zh-CN" altLang="en-US" sz="3600" b="1">
                <a:solidFill>
                  <a:schemeClr val="tx1"/>
                </a:solidFill>
                <a:latin typeface="黑体" charset="0"/>
                <a:ea typeface="黑体" charset="0"/>
                <a:sym typeface="+mn-ea"/>
              </a:rPr>
              <a:t>等</a:t>
            </a:r>
            <a:r>
              <a:rPr lang="en-US" altLang="zh-CN" sz="3600" b="1">
                <a:solidFill>
                  <a:schemeClr val="tx1"/>
                </a:solidFill>
                <a:latin typeface="黑体" charset="0"/>
                <a:ea typeface="黑体" charset="0"/>
                <a:sym typeface="+mn-ea"/>
              </a:rPr>
              <a:t>”</a:t>
            </a:r>
            <a:r>
              <a:rPr lang="zh-CN" altLang="en-US" sz="3600" b="1">
                <a:solidFill>
                  <a:schemeClr val="tx1"/>
                </a:solidFill>
                <a:latin typeface="黑体" charset="0"/>
                <a:ea typeface="黑体" charset="0"/>
                <a:sym typeface="+mn-ea"/>
              </a:rPr>
              <a:t>可概括为</a:t>
            </a:r>
            <a:r>
              <a:rPr lang="en-US" altLang="zh-CN" sz="3600" b="1">
                <a:solidFill>
                  <a:schemeClr val="tx1"/>
                </a:solidFill>
                <a:latin typeface="黑体" charset="0"/>
                <a:ea typeface="黑体" charset="0"/>
                <a:sym typeface="+mn-ea"/>
              </a:rPr>
              <a:t>“</a:t>
            </a:r>
            <a:r>
              <a:rPr lang="zh-CN" altLang="en-US" sz="3600">
                <a:ln>
                  <a:solidFill>
                    <a:srgbClr val="FF0000"/>
                  </a:solidFill>
                </a:ln>
                <a:solidFill>
                  <a:schemeClr val="tx1"/>
                </a:solidFill>
                <a:latin typeface="黑体" charset="0"/>
                <a:ea typeface="黑体" charset="0"/>
                <a:sym typeface="+mn-ea"/>
              </a:rPr>
              <a:t>物质</a:t>
            </a:r>
            <a:r>
              <a:rPr lang="en-US" altLang="zh-CN" sz="3600">
                <a:ln>
                  <a:solidFill>
                    <a:srgbClr val="FF0000"/>
                  </a:solidFill>
                </a:ln>
                <a:solidFill>
                  <a:schemeClr val="tx1"/>
                </a:solidFill>
                <a:latin typeface="黑体" charset="0"/>
                <a:ea typeface="黑体" charset="0"/>
                <a:sym typeface="+mn-ea"/>
              </a:rPr>
              <a:t>”</a:t>
            </a:r>
            <a:r>
              <a:rPr lang="zh-CN" altLang="en-US" sz="3600">
                <a:ln>
                  <a:solidFill>
                    <a:srgbClr val="FF0000"/>
                  </a:solidFill>
                </a:ln>
                <a:solidFill>
                  <a:schemeClr val="tx1"/>
                </a:solidFill>
                <a:latin typeface="黑体" charset="0"/>
                <a:ea typeface="黑体" charset="0"/>
                <a:sym typeface="+mn-ea"/>
              </a:rPr>
              <a:t>。</a:t>
            </a:r>
            <a:r>
              <a:rPr lang="en-US" altLang="zh-CN" sz="3600">
                <a:ln>
                  <a:solidFill>
                    <a:srgbClr val="FF0000"/>
                  </a:solidFill>
                </a:ln>
                <a:solidFill>
                  <a:schemeClr val="tx1"/>
                </a:solidFill>
                <a:latin typeface="黑体" charset="0"/>
                <a:ea typeface="黑体" charset="0"/>
                <a:sym typeface="+mn-ea"/>
              </a:rPr>
              <a:t>“</a:t>
            </a:r>
            <a:r>
              <a:rPr lang="zh-CN" altLang="en-US" sz="3600" b="1">
                <a:solidFill>
                  <a:schemeClr val="tx1"/>
                </a:solidFill>
                <a:latin typeface="黑体" charset="0"/>
                <a:ea typeface="黑体" charset="0"/>
                <a:sym typeface="+mn-ea"/>
              </a:rPr>
              <a:t>先溶于水</a:t>
            </a:r>
            <a:r>
              <a:rPr lang="en-US" altLang="zh-CN" sz="3600">
                <a:ln>
                  <a:solidFill>
                    <a:srgbClr val="FF0000"/>
                  </a:solidFill>
                </a:ln>
                <a:solidFill>
                  <a:schemeClr val="tx1"/>
                </a:solidFill>
                <a:latin typeface="黑体" charset="0"/>
                <a:ea typeface="黑体" charset="0"/>
                <a:sym typeface="+mn-ea"/>
              </a:rPr>
              <a:t>”</a:t>
            </a:r>
            <a:r>
              <a:rPr lang="zh-CN" altLang="en-US" sz="3600">
                <a:ln>
                  <a:solidFill>
                    <a:srgbClr val="FF0000"/>
                  </a:solidFill>
                </a:ln>
                <a:solidFill>
                  <a:schemeClr val="tx1"/>
                </a:solidFill>
                <a:latin typeface="黑体" charset="0"/>
                <a:ea typeface="黑体" charset="0"/>
                <a:sym typeface="+mn-ea"/>
              </a:rPr>
              <a:t>即</a:t>
            </a:r>
            <a:r>
              <a:rPr lang="en-US" altLang="zh-CN" sz="3600">
                <a:ln>
                  <a:solidFill>
                    <a:srgbClr val="FF0000"/>
                  </a:solidFill>
                </a:ln>
                <a:solidFill>
                  <a:schemeClr val="tx1"/>
                </a:solidFill>
                <a:latin typeface="黑体" charset="0"/>
                <a:ea typeface="黑体" charset="0"/>
                <a:sym typeface="+mn-ea"/>
              </a:rPr>
              <a:t>“</a:t>
            </a:r>
            <a:r>
              <a:rPr lang="zh-CN" altLang="en-US" sz="3600">
                <a:ln>
                  <a:solidFill>
                    <a:srgbClr val="FF0000"/>
                  </a:solidFill>
                </a:ln>
                <a:solidFill>
                  <a:schemeClr val="tx1"/>
                </a:solidFill>
                <a:latin typeface="黑体" charset="0"/>
                <a:ea typeface="黑体" charset="0"/>
                <a:sym typeface="+mn-ea"/>
              </a:rPr>
              <a:t>溶剂</a:t>
            </a:r>
            <a:r>
              <a:rPr lang="en-US" altLang="zh-CN" sz="3600">
                <a:ln>
                  <a:solidFill>
                    <a:srgbClr val="FF0000"/>
                  </a:solidFill>
                </a:ln>
                <a:solidFill>
                  <a:schemeClr val="tx1"/>
                </a:solidFill>
                <a:latin typeface="黑体" charset="0"/>
                <a:ea typeface="黑体" charset="0"/>
                <a:sym typeface="+mn-ea"/>
              </a:rPr>
              <a:t>”</a:t>
            </a:r>
            <a:endParaRPr lang="en-US" altLang="zh-CN" sz="3600" b="1" strike="noStrike" noProof="1">
              <a:ln>
                <a:solidFill>
                  <a:srgbClr val="FF0000"/>
                </a:solidFill>
              </a:ln>
              <a:solidFill>
                <a:schemeClr val="tx1"/>
              </a:solidFill>
              <a:latin typeface="黑体" charset="0"/>
              <a:ea typeface="黑体" charset="0"/>
              <a:sym typeface="+mn-ea"/>
            </a:endParaRPr>
          </a:p>
        </p:txBody>
      </p:sp>
      <p:sp>
        <p:nvSpPr>
          <p:cNvPr id="9" name="文本框 8"/>
          <p:cNvSpPr txBox="1"/>
          <p:nvPr/>
        </p:nvSpPr>
        <p:spPr>
          <a:xfrm>
            <a:off x="591185" y="1651635"/>
            <a:ext cx="5243195" cy="579120"/>
          </a:xfrm>
          <a:prstGeom prst="rect">
            <a:avLst/>
          </a:prstGeom>
          <a:noFill/>
        </p:spPr>
        <p:txBody>
          <a:bodyPr wrap="square" rtlCol="0">
            <a:spAutoFit/>
          </a:bodyPr>
          <a:p>
            <a:r>
              <a:rPr lang="zh-CN" altLang="en-US" sz="3200" b="1">
                <a:solidFill>
                  <a:srgbClr val="C00000"/>
                </a:solidFill>
                <a:latin typeface="黑体" charset="0"/>
                <a:ea typeface="黑体" charset="0"/>
              </a:rPr>
              <a:t>水的第二个作用，引起后文</a:t>
            </a:r>
            <a:endParaRPr lang="zh-CN" altLang="en-US" sz="3200" b="1">
              <a:solidFill>
                <a:srgbClr val="C00000"/>
              </a:solidFill>
              <a:latin typeface="黑体" charset="0"/>
              <a:ea typeface="黑体" charset="0"/>
            </a:endParaRPr>
          </a:p>
        </p:txBody>
      </p:sp>
      <p:sp>
        <p:nvSpPr>
          <p:cNvPr id="6" name="文本框 5"/>
          <p:cNvSpPr txBox="1"/>
          <p:nvPr/>
        </p:nvSpPr>
        <p:spPr>
          <a:xfrm>
            <a:off x="593725" y="1664335"/>
            <a:ext cx="4977130" cy="640080"/>
          </a:xfrm>
          <a:prstGeom prst="rect">
            <a:avLst/>
          </a:prstGeom>
          <a:solidFill>
            <a:srgbClr val="FFFF00"/>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600" b="1">
                <a:solidFill>
                  <a:schemeClr val="tx1"/>
                </a:solidFill>
                <a:latin typeface="黑体" charset="0"/>
                <a:ea typeface="黑体" charset="0"/>
              </a:rPr>
              <a:t>①</a:t>
            </a:r>
            <a:r>
              <a:rPr lang="zh-CN" altLang="en-US" sz="3600" b="1" u="sng">
                <a:latin typeface="黑体" charset="0"/>
                <a:ea typeface="黑体" charset="0"/>
              </a:rPr>
              <a:t>水是</a:t>
            </a:r>
            <a:r>
              <a:rPr lang="zh-CN" altLang="en-US" sz="3600" b="1">
                <a:latin typeface="黑体" charset="0"/>
                <a:ea typeface="黑体" charset="0"/>
              </a:rPr>
              <a:t>很多</a:t>
            </a:r>
            <a:r>
              <a:rPr lang="zh-CN" altLang="en-US" sz="3600" b="1" u="sng">
                <a:latin typeface="黑体" charset="0"/>
                <a:ea typeface="黑体" charset="0"/>
              </a:rPr>
              <a:t>物质</a:t>
            </a:r>
            <a:r>
              <a:rPr lang="zh-CN" altLang="en-US" sz="3600" b="1">
                <a:latin typeface="黑体" charset="0"/>
                <a:ea typeface="黑体" charset="0"/>
              </a:rPr>
              <a:t>的</a:t>
            </a:r>
            <a:r>
              <a:rPr lang="zh-CN" altLang="en-US" sz="3600" b="1" u="sng">
                <a:latin typeface="黑体" charset="0"/>
                <a:ea typeface="黑体" charset="0"/>
              </a:rPr>
              <a:t>溶剂</a:t>
            </a:r>
            <a:endParaRPr lang="zh-CN" altLang="en-US" sz="3600" b="1" u="sng">
              <a:latin typeface="黑体" charset="0"/>
              <a:ea typeface="黑体"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grpId="0" nodeType="clickEffect">
                                  <p:stCondLst>
                                    <p:cond delay="0"/>
                                  </p:stCondLst>
                                  <p:childTnLst>
                                    <p:set>
                                      <p:cBhvr>
                                        <p:cTn id="6" dur="1" fill="hold">
                                          <p:stCondLst>
                                            <p:cond delay="0"/>
                                          </p:stCondLst>
                                        </p:cTn>
                                        <p:tgtEl>
                                          <p:spTgt spid="10248"/>
                                        </p:tgtEl>
                                        <p:attrNameLst>
                                          <p:attrName>style.visibility</p:attrName>
                                        </p:attrNameLst>
                                      </p:cBhvr>
                                      <p:to>
                                        <p:strVal val="visible"/>
                                      </p:to>
                                    </p:set>
                                    <p:animEffect transition="in" filter="strips(upRight)">
                                      <p:cBhvr>
                                        <p:cTn id="7" dur="500"/>
                                        <p:tgtEl>
                                          <p:spTgt spid="1024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0-#ppt_w/2"/>
                                          </p:val>
                                        </p:tav>
                                        <p:tav tm="100000">
                                          <p:val>
                                            <p:strVal val="#ppt_x"/>
                                          </p:val>
                                        </p:tav>
                                      </p:tavLst>
                                    </p:anim>
                                    <p:anim calcmode="lin" valueType="num">
                                      <p:cBhvr additive="base">
                                        <p:cTn id="19"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8" grpId="0" bldLvl="0" animBg="1"/>
      <p:bldP spid="9" grpId="0"/>
      <p:bldP spid="6"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499110" y="193040"/>
            <a:ext cx="10841355" cy="5995035"/>
          </a:xfrm>
        </p:spPr>
        <p:txBody>
          <a:bodyPr>
            <a:normAutofit/>
          </a:bodyPr>
          <a:p>
            <a:pPr>
              <a:lnSpc>
                <a:spcPct val="120000"/>
              </a:lnSpc>
            </a:pPr>
            <a:r>
              <a:rPr lang="zh-CN" altLang="en-US" sz="3200" b="1">
                <a:solidFill>
                  <a:srgbClr val="0000CC"/>
                </a:solidFill>
                <a:latin typeface="黑体" charset="0"/>
                <a:ea typeface="黑体" charset="0"/>
                <a:sym typeface="+mn-ea"/>
              </a:rPr>
              <a:t>（2013年Ⅰ卷）每处不超过12个字。</a:t>
            </a:r>
            <a:endParaRPr lang="zh-CN" altLang="en-US" sz="3200" b="1">
              <a:solidFill>
                <a:srgbClr val="0000CC"/>
              </a:solidFill>
              <a:latin typeface="黑体" charset="0"/>
              <a:ea typeface="黑体" charset="0"/>
              <a:sym typeface="+mn-ea"/>
            </a:endParaRPr>
          </a:p>
          <a:p>
            <a:pPr algn="l">
              <a:lnSpc>
                <a:spcPct val="130000"/>
              </a:lnSpc>
            </a:pPr>
            <a:r>
              <a:rPr lang="zh-CN" altLang="en-US" sz="3600" b="1" u="sng">
                <a:solidFill>
                  <a:srgbClr val="0000CC"/>
                </a:solidFill>
                <a:latin typeface="黑体" charset="0"/>
                <a:ea typeface="黑体" charset="0"/>
              </a:rPr>
              <a:t>土壤中的矿物质、氧、二氧化碳</a:t>
            </a:r>
            <a:r>
              <a:rPr lang="zh-CN" altLang="en-US" sz="3600" b="1">
                <a:solidFill>
                  <a:srgbClr val="0000CC"/>
                </a:solidFill>
                <a:latin typeface="黑体" charset="0"/>
                <a:ea typeface="黑体" charset="0"/>
              </a:rPr>
              <a:t>等</a:t>
            </a:r>
            <a:r>
              <a:rPr lang="zh-CN" altLang="en-US" sz="3600" b="1" u="sng">
                <a:solidFill>
                  <a:srgbClr val="0000CC"/>
                </a:solidFill>
                <a:latin typeface="黑体" charset="0"/>
                <a:ea typeface="黑体" charset="0"/>
              </a:rPr>
              <a:t>都必须</a:t>
            </a:r>
            <a:r>
              <a:rPr lang="zh-CN" altLang="en-US" sz="3600" b="1">
                <a:solidFill>
                  <a:srgbClr val="FF0000"/>
                </a:solidFill>
                <a:latin typeface="黑体" charset="0"/>
                <a:ea typeface="黑体" charset="0"/>
              </a:rPr>
              <a:t>先溶于水</a:t>
            </a:r>
            <a:r>
              <a:rPr lang="zh-CN" altLang="en-US" sz="3600" b="1">
                <a:solidFill>
                  <a:srgbClr val="0000CC"/>
                </a:solidFill>
                <a:latin typeface="黑体" charset="0"/>
                <a:ea typeface="黑体" charset="0"/>
              </a:rPr>
              <a:t>后，</a:t>
            </a:r>
            <a:r>
              <a:rPr lang="zh-CN" altLang="en-US" sz="3600" b="1" u="sng">
                <a:solidFill>
                  <a:srgbClr val="0000CC"/>
                </a:solidFill>
                <a:latin typeface="黑体" charset="0"/>
                <a:ea typeface="黑体" charset="0"/>
              </a:rPr>
              <a:t> </a:t>
            </a:r>
            <a:r>
              <a:rPr lang="zh-CN" altLang="en-US" sz="3600" b="1" u="sng">
                <a:solidFill>
                  <a:srgbClr val="0000CC"/>
                </a:solidFill>
                <a:sym typeface="+mn-ea"/>
              </a:rPr>
              <a:t>②   </a:t>
            </a:r>
            <a:r>
              <a:rPr lang="zh-CN" altLang="en-US" sz="3600" b="1" u="sng">
                <a:solidFill>
                  <a:srgbClr val="0000CC"/>
                </a:solidFill>
                <a:latin typeface="黑体" charset="0"/>
                <a:ea typeface="黑体" charset="0"/>
              </a:rPr>
              <a:t>                </a:t>
            </a:r>
            <a:r>
              <a:rPr lang="zh-CN" altLang="en-US" sz="3600" b="1">
                <a:solidFill>
                  <a:srgbClr val="0000CC"/>
                </a:solidFill>
                <a:latin typeface="黑体" charset="0"/>
                <a:ea typeface="黑体" charset="0"/>
              </a:rPr>
              <a:t>。</a:t>
            </a:r>
            <a:endParaRPr lang="zh-CN" altLang="en-US" sz="3600" b="1">
              <a:solidFill>
                <a:srgbClr val="0000CC"/>
              </a:solidFill>
              <a:latin typeface="黑体" charset="0"/>
              <a:ea typeface="黑体" charset="0"/>
            </a:endParaRPr>
          </a:p>
          <a:p>
            <a:pPr algn="l">
              <a:lnSpc>
                <a:spcPct val="130000"/>
              </a:lnSpc>
            </a:pPr>
            <a:r>
              <a:rPr lang="zh-CN" altLang="en-US" sz="3600" b="1">
                <a:solidFill>
                  <a:srgbClr val="0000CC"/>
                </a:solidFill>
                <a:latin typeface="黑体" charset="0"/>
                <a:ea typeface="黑体" charset="0"/>
              </a:rPr>
              <a:t>因此，</a:t>
            </a:r>
            <a:r>
              <a:rPr lang="zh-CN" altLang="en-US" sz="3600" b="1" u="sng">
                <a:solidFill>
                  <a:srgbClr val="0000CC"/>
                </a:solidFill>
                <a:latin typeface="黑体" charset="0"/>
                <a:ea typeface="黑体" charset="0"/>
              </a:rPr>
              <a:t> ③                      </a:t>
            </a:r>
            <a:r>
              <a:rPr lang="zh-CN" altLang="en-US" sz="3600" b="1">
                <a:solidFill>
                  <a:srgbClr val="0000CC"/>
                </a:solidFill>
                <a:latin typeface="黑体" charset="0"/>
                <a:ea typeface="黑体" charset="0"/>
              </a:rPr>
              <a:t>。</a:t>
            </a:r>
            <a:r>
              <a:rPr lang="zh-CN" altLang="en-US" sz="3600">
                <a:latin typeface="黑体" charset="0"/>
                <a:ea typeface="黑体" charset="0"/>
              </a:rPr>
              <a:t> </a:t>
            </a:r>
            <a:r>
              <a:rPr lang="zh-CN" altLang="en-US" sz="3200">
                <a:latin typeface="黑体" charset="0"/>
                <a:ea typeface="黑体" charset="0"/>
              </a:rPr>
              <a:t> </a:t>
            </a:r>
            <a:r>
              <a:rPr lang="zh-CN" altLang="en-US" sz="4800"/>
              <a:t>          </a:t>
            </a:r>
            <a:endParaRPr lang="zh-CN" altLang="en-US" sz="3200"/>
          </a:p>
        </p:txBody>
      </p:sp>
      <p:sp>
        <p:nvSpPr>
          <p:cNvPr id="2" name="文本框 1"/>
          <p:cNvSpPr txBox="1"/>
          <p:nvPr/>
        </p:nvSpPr>
        <p:spPr>
          <a:xfrm>
            <a:off x="2716530" y="1770380"/>
            <a:ext cx="1068070" cy="579120"/>
          </a:xfrm>
          <a:prstGeom prst="rect">
            <a:avLst/>
          </a:prstGeom>
          <a:noFill/>
        </p:spPr>
        <p:txBody>
          <a:bodyPr wrap="square" rtlCol="0">
            <a:spAutoFit/>
          </a:bodyPr>
          <a:p>
            <a:r>
              <a:rPr lang="zh-CN" altLang="en-US" sz="3200" b="1">
                <a:solidFill>
                  <a:srgbClr val="C00000"/>
                </a:solidFill>
                <a:latin typeface="黑体" charset="0"/>
                <a:ea typeface="黑体" charset="0"/>
              </a:rPr>
              <a:t>结果</a:t>
            </a:r>
            <a:endParaRPr lang="zh-CN" altLang="en-US" sz="3200" b="1">
              <a:solidFill>
                <a:srgbClr val="C00000"/>
              </a:solidFill>
              <a:latin typeface="黑体" charset="0"/>
              <a:ea typeface="黑体" charset="0"/>
            </a:endParaRPr>
          </a:p>
        </p:txBody>
      </p:sp>
      <p:sp>
        <p:nvSpPr>
          <p:cNvPr id="6149" name="文本框 6148"/>
          <p:cNvSpPr txBox="1"/>
          <p:nvPr/>
        </p:nvSpPr>
        <p:spPr>
          <a:xfrm>
            <a:off x="1892935" y="1731010"/>
            <a:ext cx="4824095" cy="640080"/>
          </a:xfrm>
          <a:prstGeom prst="rect">
            <a:avLst/>
          </a:prstGeom>
          <a:solidFill>
            <a:srgbClr val="00FF00"/>
          </a:solidFill>
          <a:ln w="9525" cap="flat" cmpd="sng">
            <a:solidFill>
              <a:srgbClr val="993366"/>
            </a:solidFill>
            <a:prstDash val="solid"/>
            <a:miter/>
            <a:headEnd type="none" w="med" len="med"/>
            <a:tailEnd type="none" w="med" len="med"/>
          </a:ln>
        </p:spPr>
        <p:txBody>
          <a:bodyPr wrap="square">
            <a:spAutoFit/>
          </a:bodyPr>
          <a:p>
            <a:pPr lvl="0"/>
            <a:r>
              <a:rPr lang="zh-CN" altLang="en-US" sz="3600" b="1">
                <a:solidFill>
                  <a:schemeClr val="tx1"/>
                </a:solidFill>
                <a:latin typeface="黑体" charset="0"/>
                <a:ea typeface="黑体" charset="0"/>
              </a:rPr>
              <a:t>②然后</a:t>
            </a:r>
            <a:r>
              <a:rPr lang="zh-CN" altLang="en-US" sz="3600" b="1" u="sng">
                <a:solidFill>
                  <a:schemeClr val="tx1"/>
                </a:solidFill>
                <a:latin typeface="黑体" charset="0"/>
                <a:ea typeface="黑体" charset="0"/>
              </a:rPr>
              <a:t>才能</a:t>
            </a:r>
            <a:r>
              <a:rPr lang="zh-CN" altLang="en-US" sz="3600" b="1">
                <a:solidFill>
                  <a:schemeClr val="tx1"/>
                </a:solidFill>
                <a:latin typeface="黑体" charset="0"/>
                <a:ea typeface="黑体" charset="0"/>
              </a:rPr>
              <a:t>被植物吸收</a:t>
            </a:r>
            <a:endParaRPr lang="zh-CN" altLang="en-US" sz="3600" b="1">
              <a:solidFill>
                <a:schemeClr val="tx1"/>
              </a:solidFill>
              <a:latin typeface="黑体" charset="0"/>
              <a:ea typeface="黑体" charset="0"/>
            </a:endParaRPr>
          </a:p>
        </p:txBody>
      </p:sp>
      <p:sp>
        <p:nvSpPr>
          <p:cNvPr id="5" name="文本框 4"/>
          <p:cNvSpPr txBox="1"/>
          <p:nvPr/>
        </p:nvSpPr>
        <p:spPr>
          <a:xfrm>
            <a:off x="3021965" y="2691130"/>
            <a:ext cx="4019550" cy="640080"/>
          </a:xfrm>
          <a:prstGeom prst="rect">
            <a:avLst/>
          </a:prstGeom>
          <a:noFill/>
        </p:spPr>
        <p:txBody>
          <a:bodyPr wrap="square" rtlCol="0">
            <a:spAutoFit/>
          </a:bodyPr>
          <a:p>
            <a:r>
              <a:rPr lang="zh-CN" altLang="en-US" sz="3600" b="1">
                <a:solidFill>
                  <a:srgbClr val="C00000"/>
                </a:solidFill>
                <a:latin typeface="黑体" charset="0"/>
                <a:ea typeface="黑体" charset="0"/>
              </a:rPr>
              <a:t>结论句，总括上文。</a:t>
            </a:r>
            <a:endParaRPr lang="zh-CN" altLang="en-US" sz="3600" b="1">
              <a:solidFill>
                <a:srgbClr val="C00000"/>
              </a:solidFill>
              <a:latin typeface="黑体" charset="0"/>
              <a:ea typeface="黑体" charset="0"/>
            </a:endParaRPr>
          </a:p>
        </p:txBody>
      </p:sp>
      <p:sp>
        <p:nvSpPr>
          <p:cNvPr id="6147" name="文本框 6146"/>
          <p:cNvSpPr txBox="1"/>
          <p:nvPr/>
        </p:nvSpPr>
        <p:spPr>
          <a:xfrm>
            <a:off x="2173605" y="3315970"/>
            <a:ext cx="5774690" cy="640080"/>
          </a:xfrm>
          <a:prstGeom prst="rect">
            <a:avLst/>
          </a:prstGeom>
          <a:solidFill>
            <a:srgbClr val="00CCFF"/>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600" b="1">
                <a:solidFill>
                  <a:schemeClr val="tx1"/>
                </a:solidFill>
                <a:latin typeface="黑体" charset="0"/>
                <a:ea typeface="黑体" charset="0"/>
              </a:rPr>
              <a:t>③</a:t>
            </a:r>
            <a:r>
              <a:rPr sz="3600" b="1">
                <a:solidFill>
                  <a:schemeClr val="tx1"/>
                </a:solidFill>
                <a:latin typeface="黑体" charset="0"/>
                <a:ea typeface="黑体" charset="0"/>
              </a:rPr>
              <a:t>没有水就没有植物的</a:t>
            </a:r>
            <a:r>
              <a:rPr sz="3600" b="1">
                <a:solidFill>
                  <a:srgbClr val="C00000"/>
                </a:solidFill>
                <a:latin typeface="黑体" charset="0"/>
                <a:ea typeface="黑体" charset="0"/>
              </a:rPr>
              <a:t>生命</a:t>
            </a:r>
            <a:endParaRPr sz="3600" b="1">
              <a:solidFill>
                <a:srgbClr val="C00000"/>
              </a:solidFill>
              <a:latin typeface="黑体" charset="0"/>
              <a:ea typeface="黑体"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9"/>
                                        </p:tgtEl>
                                        <p:attrNameLst>
                                          <p:attrName>style.visibility</p:attrName>
                                        </p:attrNameLst>
                                      </p:cBhvr>
                                      <p:to>
                                        <p:strVal val="visible"/>
                                      </p:to>
                                    </p:set>
                                    <p:anim calcmode="lin" valueType="num">
                                      <p:cBhvr additive="base">
                                        <p:cTn id="13" dur="500" fill="hold"/>
                                        <p:tgtEl>
                                          <p:spTgt spid="6149"/>
                                        </p:tgtEl>
                                        <p:attrNameLst>
                                          <p:attrName>ppt_x</p:attrName>
                                        </p:attrNameLst>
                                      </p:cBhvr>
                                      <p:tavLst>
                                        <p:tav tm="0">
                                          <p:val>
                                            <p:strVal val="0-#ppt_w/2"/>
                                          </p:val>
                                        </p:tav>
                                        <p:tav tm="100000">
                                          <p:val>
                                            <p:strVal val="#ppt_x"/>
                                          </p:val>
                                        </p:tav>
                                      </p:tavLst>
                                    </p:anim>
                                    <p:anim calcmode="lin" valueType="num">
                                      <p:cBhvr additive="base">
                                        <p:cTn id="14" dur="500" fill="hold"/>
                                        <p:tgtEl>
                                          <p:spTgt spid="614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6147"/>
                                        </p:tgtEl>
                                        <p:attrNameLst>
                                          <p:attrName>style.visibility</p:attrName>
                                        </p:attrNameLst>
                                      </p:cBhvr>
                                      <p:to>
                                        <p:strVal val="visible"/>
                                      </p:to>
                                    </p:set>
                                    <p:animEffect transition="in" filter="dissolve">
                                      <p:cBhvr>
                                        <p:cTn id="25"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149" grpId="0" bldLvl="0" animBg="1"/>
      <p:bldP spid="5" grpId="0"/>
      <p:bldP spid="6147"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12090" y="218440"/>
            <a:ext cx="11649710" cy="5995035"/>
          </a:xfrm>
        </p:spPr>
        <p:txBody>
          <a:bodyPr>
            <a:normAutofit fontScale="90000"/>
          </a:bodyPr>
          <a:p>
            <a:pPr>
              <a:lnSpc>
                <a:spcPct val="120000"/>
              </a:lnSpc>
            </a:pPr>
            <a:r>
              <a:rPr lang="zh-CN" altLang="en-US" sz="3200" b="1">
                <a:solidFill>
                  <a:srgbClr val="0000CC"/>
                </a:solidFill>
                <a:latin typeface="黑体" charset="0"/>
                <a:ea typeface="黑体" charset="0"/>
                <a:sym typeface="+mn-ea"/>
              </a:rPr>
              <a:t>（2013年Ⅰ卷）每处不超过12个字。</a:t>
            </a:r>
            <a:endParaRPr lang="zh-CN" altLang="en-US" sz="3200" b="1">
              <a:solidFill>
                <a:srgbClr val="0000CC"/>
              </a:solidFill>
              <a:latin typeface="黑体" charset="0"/>
              <a:ea typeface="黑体" charset="0"/>
              <a:sym typeface="+mn-ea"/>
            </a:endParaRPr>
          </a:p>
          <a:p>
            <a:pPr algn="l">
              <a:lnSpc>
                <a:spcPct val="130000"/>
              </a:lnSpc>
            </a:pPr>
            <a:r>
              <a:rPr lang="zh-CN" altLang="en-US" sz="3600" b="1" u="sng">
                <a:solidFill>
                  <a:srgbClr val="FF0000"/>
                </a:solidFill>
                <a:latin typeface="黑体" charset="0"/>
                <a:ea typeface="黑体" charset="0"/>
              </a:rPr>
              <a:t>水是</a:t>
            </a:r>
            <a:r>
              <a:rPr lang="zh-CN" altLang="en-US" sz="3600" b="1" u="sng">
                <a:solidFill>
                  <a:srgbClr val="0000CC"/>
                </a:solidFill>
                <a:latin typeface="黑体" charset="0"/>
                <a:ea typeface="黑体" charset="0"/>
              </a:rPr>
              <a:t>植物主要的</a:t>
            </a:r>
            <a:r>
              <a:rPr lang="zh-CN" altLang="en-US" sz="3600" b="1" u="sng">
                <a:solidFill>
                  <a:srgbClr val="FF0000"/>
                </a:solidFill>
                <a:latin typeface="黑体" charset="0"/>
                <a:ea typeface="黑体" charset="0"/>
              </a:rPr>
              <a:t>组成成分</a:t>
            </a:r>
            <a:r>
              <a:rPr lang="zh-CN" altLang="en-US" sz="3600" b="1">
                <a:solidFill>
                  <a:srgbClr val="0000CC"/>
                </a:solidFill>
                <a:latin typeface="黑体" charset="0"/>
                <a:ea typeface="黑体" charset="0"/>
              </a:rPr>
              <a:t>，植物体的含水量一般为60%～80%，有的甚至可达90%以上。</a:t>
            </a:r>
            <a:r>
              <a:rPr lang="zh-CN" altLang="en-US" sz="3600" b="1" u="sng">
                <a:solidFill>
                  <a:srgbClr val="0000CC"/>
                </a:solidFill>
                <a:latin typeface="黑体" charset="0"/>
                <a:ea typeface="黑体" charset="0"/>
              </a:rPr>
              <a:t>             ①        </a:t>
            </a:r>
            <a:r>
              <a:rPr lang="zh-CN" altLang="en-US" sz="3600" b="1">
                <a:solidFill>
                  <a:srgbClr val="0000CC"/>
                </a:solidFill>
                <a:latin typeface="黑体" charset="0"/>
                <a:ea typeface="黑体" charset="0"/>
              </a:rPr>
              <a:t>，</a:t>
            </a:r>
            <a:r>
              <a:rPr lang="zh-CN" altLang="en-US" sz="3600" b="1" u="sng">
                <a:solidFill>
                  <a:srgbClr val="0000CC"/>
                </a:solidFill>
                <a:latin typeface="黑体" charset="0"/>
                <a:ea typeface="黑体" charset="0"/>
              </a:rPr>
              <a:t>土壤中的矿物质、氧、二氧化碳</a:t>
            </a:r>
            <a:r>
              <a:rPr lang="zh-CN" altLang="en-US" sz="3600" b="1">
                <a:solidFill>
                  <a:srgbClr val="0000CC"/>
                </a:solidFill>
                <a:latin typeface="黑体" charset="0"/>
                <a:ea typeface="黑体" charset="0"/>
              </a:rPr>
              <a:t>等</a:t>
            </a:r>
            <a:r>
              <a:rPr lang="zh-CN" altLang="en-US" sz="3600" b="1" u="sng">
                <a:solidFill>
                  <a:srgbClr val="0000CC"/>
                </a:solidFill>
                <a:latin typeface="黑体" charset="0"/>
                <a:ea typeface="黑体" charset="0"/>
              </a:rPr>
              <a:t>都必须</a:t>
            </a:r>
            <a:r>
              <a:rPr lang="zh-CN" altLang="en-US" sz="3600" b="1">
                <a:solidFill>
                  <a:srgbClr val="FF0000"/>
                </a:solidFill>
                <a:latin typeface="黑体" charset="0"/>
                <a:ea typeface="黑体" charset="0"/>
              </a:rPr>
              <a:t>先溶于水</a:t>
            </a:r>
            <a:r>
              <a:rPr lang="zh-CN" altLang="en-US" sz="3600" b="1">
                <a:solidFill>
                  <a:srgbClr val="0000CC"/>
                </a:solidFill>
                <a:latin typeface="黑体" charset="0"/>
                <a:ea typeface="黑体" charset="0"/>
              </a:rPr>
              <a:t>后，</a:t>
            </a:r>
            <a:r>
              <a:rPr lang="zh-CN" altLang="en-US" sz="3600" b="1" u="sng">
                <a:solidFill>
                  <a:srgbClr val="0000CC"/>
                </a:solidFill>
                <a:latin typeface="黑体" charset="0"/>
                <a:ea typeface="黑体" charset="0"/>
              </a:rPr>
              <a:t> </a:t>
            </a:r>
            <a:r>
              <a:rPr lang="zh-CN" altLang="en-US" sz="3600" b="1" u="sng">
                <a:solidFill>
                  <a:srgbClr val="0000CC"/>
                </a:solidFill>
                <a:sym typeface="+mn-ea"/>
              </a:rPr>
              <a:t>②   </a:t>
            </a:r>
            <a:r>
              <a:rPr lang="zh-CN" altLang="en-US" sz="3600" b="1" u="sng">
                <a:solidFill>
                  <a:srgbClr val="0000CC"/>
                </a:solidFill>
                <a:latin typeface="黑体" charset="0"/>
                <a:ea typeface="黑体" charset="0"/>
              </a:rPr>
              <a:t>           </a:t>
            </a:r>
            <a:endParaRPr lang="zh-CN" altLang="en-US" sz="3600" b="1" u="sng">
              <a:solidFill>
                <a:srgbClr val="0000CC"/>
              </a:solidFill>
              <a:latin typeface="黑体" charset="0"/>
              <a:ea typeface="黑体" charset="0"/>
            </a:endParaRPr>
          </a:p>
          <a:p>
            <a:pPr algn="l">
              <a:lnSpc>
                <a:spcPct val="130000"/>
              </a:lnSpc>
            </a:pPr>
            <a:r>
              <a:rPr lang="zh-CN" altLang="en-US" sz="3600" b="1" u="sng">
                <a:solidFill>
                  <a:srgbClr val="0000CC"/>
                </a:solidFill>
                <a:latin typeface="黑体" charset="0"/>
                <a:ea typeface="黑体" charset="0"/>
              </a:rPr>
              <a:t>        </a:t>
            </a:r>
            <a:r>
              <a:rPr lang="zh-CN" altLang="en-US" sz="3600" b="1">
                <a:solidFill>
                  <a:srgbClr val="0000CC"/>
                </a:solidFill>
                <a:latin typeface="黑体" charset="0"/>
                <a:ea typeface="黑体" charset="0"/>
              </a:rPr>
              <a:t>。水还能维持细胞和组织的紧张度，以利于各种代谢的正常进行。</a:t>
            </a:r>
            <a:r>
              <a:rPr lang="zh-CN" altLang="en-US" sz="3600" b="1" u="sng">
                <a:solidFill>
                  <a:srgbClr val="FF0000"/>
                </a:solidFill>
                <a:latin typeface="黑体" charset="0"/>
                <a:ea typeface="黑体" charset="0"/>
              </a:rPr>
              <a:t>水是</a:t>
            </a:r>
            <a:r>
              <a:rPr lang="zh-CN" altLang="en-US" sz="3600" b="1" u="sng">
                <a:solidFill>
                  <a:srgbClr val="0000CC"/>
                </a:solidFill>
                <a:latin typeface="黑体" charset="0"/>
                <a:ea typeface="黑体" charset="0"/>
              </a:rPr>
              <a:t>光合作用制造有机物的</a:t>
            </a:r>
            <a:r>
              <a:rPr lang="zh-CN" altLang="en-US" sz="3600" b="1" u="sng">
                <a:solidFill>
                  <a:srgbClr val="FF0000"/>
                </a:solidFill>
                <a:latin typeface="黑体" charset="0"/>
                <a:ea typeface="黑体" charset="0"/>
              </a:rPr>
              <a:t>原料</a:t>
            </a:r>
            <a:r>
              <a:rPr lang="zh-CN" altLang="en-US" sz="3600" b="1" u="sng">
                <a:solidFill>
                  <a:srgbClr val="0000CC"/>
                </a:solidFill>
                <a:latin typeface="黑体" charset="0"/>
                <a:ea typeface="黑体" charset="0"/>
              </a:rPr>
              <a:t>，</a:t>
            </a:r>
            <a:r>
              <a:rPr lang="zh-CN" altLang="en-US" sz="3600" b="1">
                <a:solidFill>
                  <a:srgbClr val="0000CC"/>
                </a:solidFill>
                <a:latin typeface="黑体" charset="0"/>
                <a:ea typeface="黑体" charset="0"/>
              </a:rPr>
              <a:t>它</a:t>
            </a:r>
            <a:r>
              <a:rPr lang="zh-CN" altLang="en-US" sz="3600" b="1" u="sng">
                <a:solidFill>
                  <a:srgbClr val="0000CC"/>
                </a:solidFill>
                <a:latin typeface="黑体" charset="0"/>
                <a:ea typeface="黑体" charset="0"/>
              </a:rPr>
              <a:t>还作为</a:t>
            </a:r>
            <a:r>
              <a:rPr lang="zh-CN" altLang="en-US" sz="3600" b="1">
                <a:solidFill>
                  <a:srgbClr val="0000CC"/>
                </a:solidFill>
                <a:latin typeface="黑体" charset="0"/>
                <a:ea typeface="黑体" charset="0"/>
              </a:rPr>
              <a:t>反应物参与植物体内很多生物化学过程。因此， </a:t>
            </a:r>
            <a:r>
              <a:rPr lang="zh-CN" altLang="en-US" sz="3600" b="1" u="sng">
                <a:solidFill>
                  <a:srgbClr val="0000CC"/>
                </a:solidFill>
                <a:latin typeface="黑体" charset="0"/>
                <a:ea typeface="黑体" charset="0"/>
              </a:rPr>
              <a:t>         ③                      </a:t>
            </a:r>
            <a:r>
              <a:rPr lang="zh-CN" altLang="en-US" sz="3600" b="1">
                <a:solidFill>
                  <a:srgbClr val="0000CC"/>
                </a:solidFill>
                <a:latin typeface="黑体" charset="0"/>
                <a:ea typeface="黑体" charset="0"/>
              </a:rPr>
              <a:t>。</a:t>
            </a:r>
            <a:r>
              <a:rPr lang="zh-CN" altLang="en-US" sz="3600">
                <a:latin typeface="黑体" charset="0"/>
                <a:ea typeface="黑体" charset="0"/>
              </a:rPr>
              <a:t> </a:t>
            </a:r>
            <a:r>
              <a:rPr lang="zh-CN" altLang="en-US" sz="3200">
                <a:latin typeface="黑体" charset="0"/>
                <a:ea typeface="黑体" charset="0"/>
              </a:rPr>
              <a:t> </a:t>
            </a:r>
            <a:r>
              <a:rPr lang="zh-CN" altLang="en-US" sz="4800"/>
              <a:t>          </a:t>
            </a:r>
            <a:endParaRPr lang="zh-CN" altLang="en-US" sz="3200"/>
          </a:p>
        </p:txBody>
      </p:sp>
      <p:sp>
        <p:nvSpPr>
          <p:cNvPr id="6146" name="文本框 6145"/>
          <p:cNvSpPr txBox="1"/>
          <p:nvPr/>
        </p:nvSpPr>
        <p:spPr>
          <a:xfrm>
            <a:off x="6091555" y="289560"/>
            <a:ext cx="5168265" cy="640080"/>
          </a:xfrm>
          <a:prstGeom prst="rect">
            <a:avLst/>
          </a:prstGeom>
          <a:solidFill>
            <a:srgbClr val="FFFF00"/>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600" b="1">
                <a:solidFill>
                  <a:schemeClr val="tx1"/>
                </a:solidFill>
                <a:latin typeface="黑体" charset="0"/>
                <a:ea typeface="黑体" charset="0"/>
              </a:rPr>
              <a:t>①</a:t>
            </a:r>
            <a:r>
              <a:rPr lang="zh-CN" altLang="en-US" sz="3600" b="1" u="sng">
                <a:latin typeface="黑体" charset="0"/>
                <a:ea typeface="黑体" charset="0"/>
              </a:rPr>
              <a:t>水是</a:t>
            </a:r>
            <a:r>
              <a:rPr lang="zh-CN" altLang="en-US" sz="3600" b="1">
                <a:latin typeface="黑体" charset="0"/>
                <a:ea typeface="黑体" charset="0"/>
              </a:rPr>
              <a:t>很多物质的</a:t>
            </a:r>
            <a:r>
              <a:rPr lang="zh-CN" altLang="en-US" sz="3600" b="1" u="sng">
                <a:latin typeface="黑体" charset="0"/>
                <a:ea typeface="黑体" charset="0"/>
              </a:rPr>
              <a:t>溶剂</a:t>
            </a:r>
            <a:endParaRPr lang="zh-CN" altLang="en-US" sz="3600" b="1" u="sng">
              <a:latin typeface="黑体" charset="0"/>
              <a:ea typeface="黑体" charset="0"/>
            </a:endParaRPr>
          </a:p>
        </p:txBody>
      </p:sp>
      <p:sp>
        <p:nvSpPr>
          <p:cNvPr id="6149" name="文本框 6148"/>
          <p:cNvSpPr txBox="1"/>
          <p:nvPr/>
        </p:nvSpPr>
        <p:spPr>
          <a:xfrm>
            <a:off x="6561455" y="2315845"/>
            <a:ext cx="4850765" cy="640080"/>
          </a:xfrm>
          <a:prstGeom prst="rect">
            <a:avLst/>
          </a:prstGeom>
          <a:solidFill>
            <a:srgbClr val="00FF00"/>
          </a:solidFill>
          <a:ln w="9525" cap="flat" cmpd="sng">
            <a:solidFill>
              <a:srgbClr val="993366"/>
            </a:solidFill>
            <a:prstDash val="solid"/>
            <a:miter/>
            <a:headEnd type="none" w="med" len="med"/>
            <a:tailEnd type="none" w="med" len="med"/>
          </a:ln>
        </p:spPr>
        <p:txBody>
          <a:bodyPr wrap="square">
            <a:spAutoFit/>
          </a:bodyPr>
          <a:p>
            <a:pPr lvl="0"/>
            <a:r>
              <a:rPr lang="zh-CN" altLang="en-US" sz="3600" b="1">
                <a:solidFill>
                  <a:schemeClr val="tx1"/>
                </a:solidFill>
                <a:latin typeface="黑体" charset="0"/>
                <a:ea typeface="黑体" charset="0"/>
              </a:rPr>
              <a:t>②然后</a:t>
            </a:r>
            <a:r>
              <a:rPr lang="zh-CN" altLang="en-US" sz="3600" b="1" u="sng">
                <a:solidFill>
                  <a:schemeClr val="tx1"/>
                </a:solidFill>
                <a:latin typeface="黑体" charset="0"/>
                <a:ea typeface="黑体" charset="0"/>
              </a:rPr>
              <a:t>才能</a:t>
            </a:r>
            <a:r>
              <a:rPr lang="zh-CN" altLang="en-US" sz="3600" b="1">
                <a:solidFill>
                  <a:schemeClr val="tx1"/>
                </a:solidFill>
                <a:latin typeface="黑体" charset="0"/>
                <a:ea typeface="黑体" charset="0"/>
              </a:rPr>
              <a:t>被植物吸收</a:t>
            </a:r>
            <a:endParaRPr lang="zh-CN" altLang="en-US" sz="3600" b="1">
              <a:solidFill>
                <a:schemeClr val="tx1"/>
              </a:solidFill>
              <a:latin typeface="黑体" charset="0"/>
              <a:ea typeface="黑体" charset="0"/>
            </a:endParaRPr>
          </a:p>
        </p:txBody>
      </p:sp>
      <p:sp>
        <p:nvSpPr>
          <p:cNvPr id="6147" name="文本框 6146"/>
          <p:cNvSpPr txBox="1"/>
          <p:nvPr/>
        </p:nvSpPr>
        <p:spPr>
          <a:xfrm>
            <a:off x="1494155" y="4976495"/>
            <a:ext cx="6143625" cy="640080"/>
          </a:xfrm>
          <a:prstGeom prst="rect">
            <a:avLst/>
          </a:prstGeom>
          <a:solidFill>
            <a:srgbClr val="00CCFF"/>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600" b="1">
                <a:solidFill>
                  <a:schemeClr val="tx1"/>
                </a:solidFill>
                <a:latin typeface="黑体" charset="0"/>
                <a:ea typeface="黑体" charset="0"/>
              </a:rPr>
              <a:t>③</a:t>
            </a:r>
            <a:r>
              <a:rPr sz="3600" b="1">
                <a:solidFill>
                  <a:schemeClr val="tx1"/>
                </a:solidFill>
                <a:latin typeface="黑体" charset="0"/>
                <a:ea typeface="黑体" charset="0"/>
              </a:rPr>
              <a:t>没有水就没有植物的</a:t>
            </a:r>
            <a:r>
              <a:rPr sz="3600" b="1">
                <a:solidFill>
                  <a:srgbClr val="C00000"/>
                </a:solidFill>
                <a:latin typeface="黑体" charset="0"/>
                <a:ea typeface="黑体" charset="0"/>
              </a:rPr>
              <a:t>生命</a:t>
            </a:r>
            <a:endParaRPr sz="3600" b="1">
              <a:solidFill>
                <a:srgbClr val="C00000"/>
              </a:solidFill>
              <a:latin typeface="黑体" charset="0"/>
              <a:ea typeface="黑体" charset="0"/>
            </a:endParaRPr>
          </a:p>
        </p:txBody>
      </p:sp>
      <p:sp>
        <p:nvSpPr>
          <p:cNvPr id="9" name="文本框 8"/>
          <p:cNvSpPr txBox="1"/>
          <p:nvPr/>
        </p:nvSpPr>
        <p:spPr>
          <a:xfrm>
            <a:off x="4711065" y="1529715"/>
            <a:ext cx="5243195" cy="579120"/>
          </a:xfrm>
          <a:prstGeom prst="rect">
            <a:avLst/>
          </a:prstGeom>
          <a:noFill/>
        </p:spPr>
        <p:txBody>
          <a:bodyPr wrap="square" rtlCol="0">
            <a:spAutoFit/>
          </a:bodyPr>
          <a:p>
            <a:r>
              <a:rPr lang="zh-CN" altLang="en-US" sz="3200" b="1">
                <a:solidFill>
                  <a:srgbClr val="C00000"/>
                </a:solidFill>
                <a:latin typeface="黑体" charset="0"/>
                <a:ea typeface="黑体" charset="0"/>
              </a:rPr>
              <a:t>水的第二个作用，引起后文</a:t>
            </a:r>
            <a:endParaRPr lang="zh-CN" altLang="en-US" sz="3200" b="1">
              <a:solidFill>
                <a:srgbClr val="C00000"/>
              </a:solidFill>
              <a:latin typeface="黑体" charset="0"/>
              <a:ea typeface="黑体" charset="0"/>
            </a:endParaRPr>
          </a:p>
        </p:txBody>
      </p:sp>
      <p:sp>
        <p:nvSpPr>
          <p:cNvPr id="2" name="文本框 1"/>
          <p:cNvSpPr txBox="1"/>
          <p:nvPr/>
        </p:nvSpPr>
        <p:spPr>
          <a:xfrm>
            <a:off x="793750" y="2894965"/>
            <a:ext cx="1068070" cy="579120"/>
          </a:xfrm>
          <a:prstGeom prst="rect">
            <a:avLst/>
          </a:prstGeom>
          <a:noFill/>
        </p:spPr>
        <p:txBody>
          <a:bodyPr wrap="square" rtlCol="0">
            <a:spAutoFit/>
          </a:bodyPr>
          <a:p>
            <a:r>
              <a:rPr lang="zh-CN" altLang="en-US" sz="3200" b="1">
                <a:solidFill>
                  <a:srgbClr val="C00000"/>
                </a:solidFill>
                <a:latin typeface="黑体" charset="0"/>
                <a:ea typeface="黑体" charset="0"/>
              </a:rPr>
              <a:t>结果</a:t>
            </a:r>
            <a:endParaRPr lang="zh-CN" altLang="en-US" sz="3200" b="1">
              <a:solidFill>
                <a:srgbClr val="C00000"/>
              </a:solidFill>
              <a:latin typeface="黑体" charset="0"/>
              <a:ea typeface="黑体" charset="0"/>
            </a:endParaRPr>
          </a:p>
        </p:txBody>
      </p:sp>
      <p:sp>
        <p:nvSpPr>
          <p:cNvPr id="4" name="文本框 3"/>
          <p:cNvSpPr txBox="1"/>
          <p:nvPr/>
        </p:nvSpPr>
        <p:spPr>
          <a:xfrm>
            <a:off x="8528050" y="4206240"/>
            <a:ext cx="1747520" cy="579120"/>
          </a:xfrm>
          <a:prstGeom prst="rect">
            <a:avLst/>
          </a:prstGeom>
          <a:noFill/>
        </p:spPr>
        <p:txBody>
          <a:bodyPr wrap="square" rtlCol="0">
            <a:spAutoFit/>
          </a:bodyPr>
          <a:p>
            <a:r>
              <a:rPr lang="zh-CN" altLang="en-US" sz="3200" b="1">
                <a:solidFill>
                  <a:srgbClr val="C00000"/>
                </a:solidFill>
                <a:latin typeface="黑体" charset="0"/>
                <a:ea typeface="黑体" charset="0"/>
              </a:rPr>
              <a:t>结论句</a:t>
            </a:r>
            <a:endParaRPr lang="zh-CN" altLang="en-US" sz="3200" b="1">
              <a:solidFill>
                <a:srgbClr val="C00000"/>
              </a:solidFill>
              <a:latin typeface="黑体" charset="0"/>
              <a:ea typeface="黑体"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0-#ppt_w/2"/>
                                          </p:val>
                                        </p:tav>
                                        <p:tav tm="100000">
                                          <p:val>
                                            <p:strVal val="#ppt_x"/>
                                          </p:val>
                                        </p:tav>
                                      </p:tavLst>
                                    </p:anim>
                                    <p:anim calcmode="lin" valueType="num">
                                      <p:cBhvr additive="base">
                                        <p:cTn id="8"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9"/>
                                        </p:tgtEl>
                                        <p:attrNameLst>
                                          <p:attrName>style.visibility</p:attrName>
                                        </p:attrNameLst>
                                      </p:cBhvr>
                                      <p:to>
                                        <p:strVal val="visible"/>
                                      </p:to>
                                    </p:set>
                                    <p:anim calcmode="lin" valueType="num">
                                      <p:cBhvr additive="base">
                                        <p:cTn id="13" dur="500" fill="hold"/>
                                        <p:tgtEl>
                                          <p:spTgt spid="6149"/>
                                        </p:tgtEl>
                                        <p:attrNameLst>
                                          <p:attrName>ppt_x</p:attrName>
                                        </p:attrNameLst>
                                      </p:cBhvr>
                                      <p:tavLst>
                                        <p:tav tm="0">
                                          <p:val>
                                            <p:strVal val="0-#ppt_w/2"/>
                                          </p:val>
                                        </p:tav>
                                        <p:tav tm="100000">
                                          <p:val>
                                            <p:strVal val="#ppt_x"/>
                                          </p:val>
                                        </p:tav>
                                      </p:tavLst>
                                    </p:anim>
                                    <p:anim calcmode="lin" valueType="num">
                                      <p:cBhvr additive="base">
                                        <p:cTn id="14" dur="500" fill="hold"/>
                                        <p:tgtEl>
                                          <p:spTgt spid="614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6147"/>
                                        </p:tgtEl>
                                        <p:attrNameLst>
                                          <p:attrName>style.visibility</p:attrName>
                                        </p:attrNameLst>
                                      </p:cBhvr>
                                      <p:to>
                                        <p:strVal val="visible"/>
                                      </p:to>
                                    </p:set>
                                    <p:animEffect transition="in" filter="dissolve">
                                      <p:cBhvr>
                                        <p:cTn id="19" dur="500"/>
                                        <p:tgtEl>
                                          <p:spTgt spid="6147"/>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additive="base">
                                        <p:cTn id="30" dur="500" fill="hold"/>
                                        <p:tgtEl>
                                          <p:spTgt spid="2"/>
                                        </p:tgtEl>
                                        <p:attrNameLst>
                                          <p:attrName>ppt_x</p:attrName>
                                        </p:attrNameLst>
                                      </p:cBhvr>
                                      <p:tavLst>
                                        <p:tav tm="0">
                                          <p:val>
                                            <p:strVal val="#ppt_x"/>
                                          </p:val>
                                        </p:tav>
                                        <p:tav tm="100000">
                                          <p:val>
                                            <p:strVal val="#ppt_x"/>
                                          </p:val>
                                        </p:tav>
                                      </p:tavLst>
                                    </p:anim>
                                    <p:anim calcmode="lin" valueType="num">
                                      <p:cBhvr additive="base">
                                        <p:cTn id="3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500" fill="hold"/>
                                        <p:tgtEl>
                                          <p:spTgt spid="4"/>
                                        </p:tgtEl>
                                        <p:attrNameLst>
                                          <p:attrName>ppt_x</p:attrName>
                                        </p:attrNameLst>
                                      </p:cBhvr>
                                      <p:tavLst>
                                        <p:tav tm="0">
                                          <p:val>
                                            <p:strVal val="#ppt_x"/>
                                          </p:val>
                                        </p:tav>
                                        <p:tav tm="100000">
                                          <p:val>
                                            <p:strVal val="#ppt_x"/>
                                          </p:val>
                                        </p:tav>
                                      </p:tavLst>
                                    </p:anim>
                                    <p:anim calcmode="lin" valueType="num">
                                      <p:cBhvr additive="base">
                                        <p:cTn id="3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bldLvl="0" animBg="1"/>
      <p:bldP spid="6149" grpId="0" bldLvl="0" animBg="1"/>
      <p:bldP spid="6147" grpId="0" bldLvl="0" animBg="1"/>
      <p:bldP spid="9" grpId="0"/>
      <p:bldP spid="2"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52730" y="190500"/>
            <a:ext cx="11649710" cy="6437630"/>
          </a:xfrm>
        </p:spPr>
        <p:txBody>
          <a:bodyPr>
            <a:normAutofit fontScale="40000"/>
          </a:bodyPr>
          <a:p>
            <a:r>
              <a:rPr lang="zh-CN" altLang="en-US" sz="7200" b="1">
                <a:solidFill>
                  <a:srgbClr val="0000CC"/>
                </a:solidFill>
                <a:latin typeface="黑体" charset="0"/>
                <a:ea typeface="黑体" charset="0"/>
              </a:rPr>
              <a:t>（201</a:t>
            </a:r>
            <a:r>
              <a:rPr lang="en-US" altLang="zh-CN" sz="7200" b="1">
                <a:solidFill>
                  <a:srgbClr val="0000CC"/>
                </a:solidFill>
                <a:latin typeface="黑体" charset="0"/>
                <a:ea typeface="黑体" charset="0"/>
              </a:rPr>
              <a:t>3</a:t>
            </a:r>
            <a:r>
              <a:rPr lang="zh-CN" altLang="en-US" sz="7200" b="1">
                <a:solidFill>
                  <a:srgbClr val="0000CC"/>
                </a:solidFill>
                <a:latin typeface="黑体" charset="0"/>
                <a:ea typeface="黑体" charset="0"/>
              </a:rPr>
              <a:t>年新课标Ⅱ）每处不超过10个字。</a:t>
            </a:r>
            <a:r>
              <a:rPr lang="zh-CN" altLang="en-US" sz="7200" b="1">
                <a:latin typeface="黑体" charset="0"/>
                <a:ea typeface="黑体" charset="0"/>
              </a:rPr>
              <a:t>                  </a:t>
            </a:r>
            <a:endParaRPr lang="zh-CN" altLang="en-US" sz="7200" b="1">
              <a:latin typeface="黑体" charset="0"/>
              <a:ea typeface="黑体" charset="0"/>
            </a:endParaRPr>
          </a:p>
          <a:p>
            <a:pPr>
              <a:lnSpc>
                <a:spcPct val="140000"/>
              </a:lnSpc>
            </a:pPr>
            <a:r>
              <a:rPr lang="zh-CN" altLang="en-US" sz="7200" b="1">
                <a:latin typeface="黑体" charset="0"/>
                <a:ea typeface="黑体" charset="0"/>
              </a:rPr>
              <a:t> </a:t>
            </a:r>
            <a:r>
              <a:rPr lang="zh-CN" altLang="en-US" sz="8000" b="1">
                <a:solidFill>
                  <a:srgbClr val="0000CC"/>
                </a:solidFill>
                <a:latin typeface="黑体" charset="0"/>
                <a:ea typeface="黑体" charset="0"/>
              </a:rPr>
              <a:t>一提到</a:t>
            </a:r>
            <a:r>
              <a:rPr lang="zh-CN" altLang="en-US" sz="8000" b="1" u="sng">
                <a:solidFill>
                  <a:srgbClr val="FF0000"/>
                </a:solidFill>
                <a:latin typeface="黑体" charset="0"/>
                <a:ea typeface="黑体" charset="0"/>
              </a:rPr>
              <a:t>根的作用</a:t>
            </a:r>
            <a:r>
              <a:rPr lang="zh-CN" altLang="en-US" sz="8000" b="1">
                <a:solidFill>
                  <a:srgbClr val="0000CC"/>
                </a:solidFill>
                <a:latin typeface="黑体" charset="0"/>
                <a:ea typeface="黑体" charset="0"/>
              </a:rPr>
              <a:t>，可能首先想到</a:t>
            </a:r>
            <a:r>
              <a:rPr lang="zh-CN" altLang="en-US" sz="8000" b="1" u="sng">
                <a:solidFill>
                  <a:srgbClr val="0000CC"/>
                </a:solidFill>
                <a:latin typeface="黑体" charset="0"/>
                <a:ea typeface="黑体" charset="0"/>
              </a:rPr>
              <a:t>      ①                 </a:t>
            </a:r>
            <a:r>
              <a:rPr lang="zh-CN" altLang="en-US" sz="8000" b="1">
                <a:solidFill>
                  <a:srgbClr val="0000CC"/>
                </a:solidFill>
                <a:latin typeface="黑体" charset="0"/>
                <a:ea typeface="黑体" charset="0"/>
              </a:rPr>
              <a:t>， </a:t>
            </a:r>
            <a:r>
              <a:rPr lang="zh-CN" altLang="en-US" sz="8000" b="1" u="sng">
                <a:solidFill>
                  <a:srgbClr val="C00000"/>
                </a:solidFill>
                <a:latin typeface="黑体" charset="0"/>
                <a:ea typeface="黑体" charset="0"/>
              </a:rPr>
              <a:t>这两项</a:t>
            </a:r>
            <a:r>
              <a:rPr lang="zh-CN" altLang="en-US" sz="8000" b="1">
                <a:solidFill>
                  <a:srgbClr val="0000CC"/>
                </a:solidFill>
                <a:latin typeface="黑体" charset="0"/>
                <a:ea typeface="黑体" charset="0"/>
              </a:rPr>
              <a:t>是绝大多数植物根系的</a:t>
            </a:r>
            <a:r>
              <a:rPr lang="zh-CN" altLang="en-US" sz="8000" b="1" u="sng">
                <a:solidFill>
                  <a:srgbClr val="C00000"/>
                </a:solidFill>
                <a:latin typeface="黑体" charset="0"/>
                <a:ea typeface="黑体" charset="0"/>
              </a:rPr>
              <a:t>本职工作</a:t>
            </a:r>
            <a:r>
              <a:rPr lang="zh-CN" altLang="en-US" sz="8000" b="1">
                <a:solidFill>
                  <a:srgbClr val="0000CC"/>
                </a:solidFill>
                <a:latin typeface="黑体" charset="0"/>
                <a:ea typeface="黑体" charset="0"/>
              </a:rPr>
              <a:t>。然而，进化史上最早出现的</a:t>
            </a:r>
            <a:r>
              <a:rPr lang="zh-CN" altLang="en-US" sz="8000" b="1" u="sng">
                <a:solidFill>
                  <a:srgbClr val="FF0000"/>
                </a:solidFill>
                <a:latin typeface="黑体" charset="0"/>
                <a:ea typeface="黑体" charset="0"/>
              </a:rPr>
              <a:t>根，作用</a:t>
            </a:r>
            <a:r>
              <a:rPr lang="zh-CN" altLang="en-US" sz="8000" b="1">
                <a:solidFill>
                  <a:srgbClr val="0000CC"/>
                </a:solidFill>
                <a:latin typeface="黑体" charset="0"/>
                <a:ea typeface="黑体" charset="0"/>
              </a:rPr>
              <a:t>却</a:t>
            </a:r>
            <a:r>
              <a:rPr lang="zh-CN" altLang="en-US" sz="8000" b="1" u="sng">
                <a:solidFill>
                  <a:srgbClr val="C00000"/>
                </a:solidFill>
                <a:latin typeface="黑体" charset="0"/>
                <a:ea typeface="黑体" charset="0"/>
              </a:rPr>
              <a:t>并非</a:t>
            </a:r>
            <a:r>
              <a:rPr lang="zh-CN" altLang="en-US" sz="8000" b="1" u="sng">
                <a:solidFill>
                  <a:srgbClr val="0000CC"/>
                </a:solidFill>
                <a:latin typeface="黑体" charset="0"/>
                <a:ea typeface="黑体" charset="0"/>
              </a:rPr>
              <a:t>吸收水分和吸取养料</a:t>
            </a:r>
            <a:r>
              <a:rPr lang="zh-CN" altLang="en-US" sz="8000" b="1">
                <a:solidFill>
                  <a:srgbClr val="0000CC"/>
                </a:solidFill>
                <a:latin typeface="黑体" charset="0"/>
                <a:ea typeface="黑体" charset="0"/>
              </a:rPr>
              <a:t>，</a:t>
            </a:r>
            <a:r>
              <a:rPr lang="zh-CN" altLang="en-US" sz="8000" b="1" u="sng">
                <a:solidFill>
                  <a:srgbClr val="C00000"/>
                </a:solidFill>
                <a:latin typeface="黑体" charset="0"/>
                <a:ea typeface="黑体" charset="0"/>
              </a:rPr>
              <a:t>而是</a:t>
            </a:r>
            <a:r>
              <a:rPr lang="zh-CN" altLang="en-US" sz="8000" b="1" u="sng">
                <a:solidFill>
                  <a:srgbClr val="0000CC"/>
                </a:solidFill>
                <a:latin typeface="黑体" charset="0"/>
                <a:ea typeface="黑体" charset="0"/>
              </a:rPr>
              <a:t>      ②                       </a:t>
            </a:r>
            <a:r>
              <a:rPr lang="zh-CN" altLang="en-US" sz="8000" b="1">
                <a:solidFill>
                  <a:srgbClr val="0000CC"/>
                </a:solidFill>
                <a:latin typeface="黑体" charset="0"/>
                <a:ea typeface="黑体" charset="0"/>
              </a:rPr>
              <a:t>，这种早期类型的根被称为</a:t>
            </a:r>
            <a:r>
              <a:rPr lang="zh-CN" altLang="en-US" sz="8000" b="1" u="sng">
                <a:solidFill>
                  <a:srgbClr val="FF0000"/>
                </a:solidFill>
                <a:latin typeface="黑体" charset="0"/>
                <a:ea typeface="黑体" charset="0"/>
              </a:rPr>
              <a:t>假根</a:t>
            </a:r>
            <a:r>
              <a:rPr lang="zh-CN" altLang="en-US" sz="8000" b="1">
                <a:solidFill>
                  <a:srgbClr val="0000CC"/>
                </a:solidFill>
                <a:latin typeface="黑体" charset="0"/>
                <a:ea typeface="黑体" charset="0"/>
              </a:rPr>
              <a:t>。</a:t>
            </a:r>
            <a:r>
              <a:rPr lang="zh-CN" altLang="en-US" sz="8000" b="1" u="sng">
                <a:solidFill>
                  <a:srgbClr val="0000CC"/>
                </a:solidFill>
                <a:latin typeface="黑体" charset="0"/>
                <a:ea typeface="黑体" charset="0"/>
              </a:rPr>
              <a:t>           ③                  </a:t>
            </a:r>
            <a:r>
              <a:rPr lang="zh-CN" altLang="en-US" sz="8000" b="1">
                <a:solidFill>
                  <a:srgbClr val="0000CC"/>
                </a:solidFill>
                <a:latin typeface="黑体" charset="0"/>
                <a:ea typeface="黑体" charset="0"/>
              </a:rPr>
              <a:t>，</a:t>
            </a:r>
            <a:r>
              <a:rPr lang="zh-CN" altLang="en-US" sz="8000" b="1" u="sng">
                <a:solidFill>
                  <a:srgbClr val="C00000"/>
                </a:solidFill>
                <a:latin typeface="黑体" charset="0"/>
                <a:ea typeface="黑体" charset="0"/>
              </a:rPr>
              <a:t>是因为</a:t>
            </a:r>
            <a:r>
              <a:rPr lang="zh-CN" altLang="en-US" sz="8000" b="1">
                <a:solidFill>
                  <a:srgbClr val="0000CC"/>
                </a:solidFill>
                <a:latin typeface="黑体" charset="0"/>
                <a:ea typeface="黑体" charset="0"/>
              </a:rPr>
              <a:t>这些根内没有运输水分和养料的通道，它仅有的</a:t>
            </a:r>
            <a:r>
              <a:rPr lang="zh-CN" altLang="en-US" sz="8000" b="1" u="sng">
                <a:solidFill>
                  <a:srgbClr val="FF0000"/>
                </a:solidFill>
                <a:latin typeface="黑体" charset="0"/>
                <a:ea typeface="黑体" charset="0"/>
              </a:rPr>
              <a:t>作用</a:t>
            </a:r>
            <a:r>
              <a:rPr lang="zh-CN" altLang="en-US" sz="8000" b="1">
                <a:solidFill>
                  <a:srgbClr val="0000CC"/>
                </a:solidFill>
                <a:latin typeface="黑体" charset="0"/>
                <a:ea typeface="黑体" charset="0"/>
              </a:rPr>
              <a:t>就是</a:t>
            </a:r>
            <a:r>
              <a:rPr lang="zh-CN" altLang="en-US" sz="8000" b="1" u="sng">
                <a:solidFill>
                  <a:srgbClr val="C00000"/>
                </a:solidFill>
                <a:latin typeface="黑体" charset="0"/>
                <a:ea typeface="黑体" charset="0"/>
              </a:rPr>
              <a:t>固定植株</a:t>
            </a:r>
            <a:r>
              <a:rPr lang="zh-CN" altLang="en-US" sz="8000" b="1">
                <a:solidFill>
                  <a:srgbClr val="0000CC"/>
                </a:solidFill>
                <a:latin typeface="黑体" charset="0"/>
                <a:ea typeface="黑体" charset="0"/>
              </a:rPr>
              <a:t>。假根将植物固定在合适的生活环境中，会降低风吹和水流的影响，提高其生存几率。</a:t>
            </a:r>
            <a:endParaRPr lang="zh-CN" altLang="en-US" sz="8000" b="1">
              <a:solidFill>
                <a:srgbClr val="0000CC"/>
              </a:solidFill>
              <a:latin typeface="黑体" charset="0"/>
              <a:ea typeface="黑体" charset="0"/>
            </a:endParaRPr>
          </a:p>
          <a:p>
            <a:endParaRPr lang="zh-CN" altLang="en-US" sz="8000" b="1">
              <a:solidFill>
                <a:srgbClr val="0000CC"/>
              </a:solidFill>
              <a:latin typeface="黑体" charset="0"/>
              <a:ea typeface="黑体" charset="0"/>
              <a:sym typeface="+mn-ea"/>
            </a:endParaRPr>
          </a:p>
          <a:p>
            <a:endParaRPr lang="zh-CN" altLang="en-US" sz="2000">
              <a:sym typeface="+mn-ea"/>
            </a:endParaRPr>
          </a:p>
          <a:p>
            <a:endParaRPr lang="zh-CN" altLang="en-US" sz="2000"/>
          </a:p>
          <a:p>
            <a:endParaRPr lang="zh-CN" altLang="en-US" sz="7200" b="1">
              <a:solidFill>
                <a:srgbClr val="0000CC"/>
              </a:solidFill>
              <a:latin typeface="黑体" charset="0"/>
              <a:ea typeface="黑体" charset="0"/>
            </a:endParaRPr>
          </a:p>
          <a:p>
            <a:endParaRPr lang="zh-CN" altLang="en-US" sz="200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12090" y="109220"/>
            <a:ext cx="11649710" cy="6437630"/>
          </a:xfrm>
        </p:spPr>
        <p:txBody>
          <a:bodyPr>
            <a:normAutofit/>
          </a:bodyPr>
          <a:p>
            <a:r>
              <a:rPr lang="zh-CN" altLang="en-US" sz="3200" b="1">
                <a:solidFill>
                  <a:srgbClr val="0000CC"/>
                </a:solidFill>
                <a:latin typeface="黑体" charset="0"/>
                <a:ea typeface="黑体" charset="0"/>
              </a:rPr>
              <a:t>（201</a:t>
            </a:r>
            <a:r>
              <a:rPr lang="en-US" altLang="zh-CN" sz="3200" b="1">
                <a:solidFill>
                  <a:srgbClr val="0000CC"/>
                </a:solidFill>
                <a:latin typeface="黑体" charset="0"/>
                <a:ea typeface="黑体" charset="0"/>
              </a:rPr>
              <a:t>3</a:t>
            </a:r>
            <a:r>
              <a:rPr lang="zh-CN" altLang="en-US" sz="3200" b="1">
                <a:solidFill>
                  <a:srgbClr val="0000CC"/>
                </a:solidFill>
                <a:latin typeface="黑体" charset="0"/>
                <a:ea typeface="黑体" charset="0"/>
              </a:rPr>
              <a:t>年新课标Ⅱ）每处不超过10个字。</a:t>
            </a:r>
            <a:r>
              <a:rPr lang="zh-CN" altLang="en-US" sz="3200" b="1">
                <a:latin typeface="黑体" charset="0"/>
                <a:ea typeface="黑体" charset="0"/>
              </a:rPr>
              <a:t>                  </a:t>
            </a:r>
            <a:endParaRPr lang="zh-CN" altLang="en-US" sz="3200" b="1">
              <a:latin typeface="黑体" charset="0"/>
              <a:ea typeface="黑体" charset="0"/>
            </a:endParaRPr>
          </a:p>
          <a:p>
            <a:pPr>
              <a:lnSpc>
                <a:spcPct val="140000"/>
              </a:lnSpc>
            </a:pPr>
            <a:r>
              <a:rPr lang="zh-CN" altLang="en-US" sz="3200" b="1">
                <a:latin typeface="黑体" charset="0"/>
                <a:ea typeface="黑体" charset="0"/>
              </a:rPr>
              <a:t> </a:t>
            </a:r>
            <a:r>
              <a:rPr lang="zh-CN" altLang="en-US" sz="3200" b="1">
                <a:solidFill>
                  <a:srgbClr val="0000CC"/>
                </a:solidFill>
                <a:latin typeface="黑体" charset="0"/>
                <a:ea typeface="黑体" charset="0"/>
              </a:rPr>
              <a:t>一提到</a:t>
            </a:r>
            <a:r>
              <a:rPr lang="zh-CN" altLang="en-US" sz="3200" b="1" u="sng">
                <a:solidFill>
                  <a:srgbClr val="FF0000"/>
                </a:solidFill>
                <a:latin typeface="黑体" charset="0"/>
                <a:ea typeface="黑体" charset="0"/>
              </a:rPr>
              <a:t>根的作用</a:t>
            </a:r>
            <a:r>
              <a:rPr lang="zh-CN" altLang="en-US" sz="3200" b="1">
                <a:solidFill>
                  <a:srgbClr val="0000CC"/>
                </a:solidFill>
                <a:latin typeface="黑体" charset="0"/>
                <a:ea typeface="黑体" charset="0"/>
              </a:rPr>
              <a:t>，可能首先想到</a:t>
            </a:r>
            <a:r>
              <a:rPr lang="zh-CN" altLang="en-US" sz="3200" b="1" u="sng">
                <a:solidFill>
                  <a:srgbClr val="0000CC"/>
                </a:solidFill>
                <a:latin typeface="黑体" charset="0"/>
                <a:ea typeface="黑体" charset="0"/>
              </a:rPr>
              <a:t>      ①                 </a:t>
            </a:r>
            <a:r>
              <a:rPr lang="zh-CN" altLang="en-US" sz="3200" b="1">
                <a:solidFill>
                  <a:srgbClr val="0000CC"/>
                </a:solidFill>
                <a:latin typeface="黑体" charset="0"/>
                <a:ea typeface="黑体" charset="0"/>
              </a:rPr>
              <a:t>， </a:t>
            </a:r>
            <a:r>
              <a:rPr lang="zh-CN" altLang="en-US" sz="3200" b="1" u="sng">
                <a:solidFill>
                  <a:srgbClr val="C00000"/>
                </a:solidFill>
                <a:latin typeface="黑体" charset="0"/>
                <a:ea typeface="黑体" charset="0"/>
              </a:rPr>
              <a:t>这两项</a:t>
            </a:r>
            <a:r>
              <a:rPr lang="zh-CN" altLang="en-US" sz="3200" b="1">
                <a:solidFill>
                  <a:srgbClr val="0000CC"/>
                </a:solidFill>
                <a:latin typeface="黑体" charset="0"/>
                <a:ea typeface="黑体" charset="0"/>
              </a:rPr>
              <a:t>是绝大多数植物根系的</a:t>
            </a:r>
            <a:r>
              <a:rPr lang="zh-CN" altLang="en-US" sz="3200" b="1" u="sng">
                <a:solidFill>
                  <a:srgbClr val="C00000"/>
                </a:solidFill>
                <a:latin typeface="黑体" charset="0"/>
                <a:ea typeface="黑体" charset="0"/>
              </a:rPr>
              <a:t>本职工作</a:t>
            </a:r>
            <a:r>
              <a:rPr lang="zh-CN" altLang="en-US" sz="3200" b="1">
                <a:solidFill>
                  <a:srgbClr val="0000CC"/>
                </a:solidFill>
                <a:latin typeface="黑体" charset="0"/>
                <a:ea typeface="黑体" charset="0"/>
              </a:rPr>
              <a:t>。然而，进化史上最早出现的</a:t>
            </a:r>
            <a:r>
              <a:rPr lang="zh-CN" altLang="en-US" sz="3200" b="1" u="sng">
                <a:solidFill>
                  <a:srgbClr val="FF0000"/>
                </a:solidFill>
                <a:latin typeface="黑体" charset="0"/>
                <a:ea typeface="黑体" charset="0"/>
              </a:rPr>
              <a:t>根，作用</a:t>
            </a:r>
            <a:r>
              <a:rPr lang="zh-CN" altLang="en-US" sz="3200" b="1">
                <a:solidFill>
                  <a:srgbClr val="0000CC"/>
                </a:solidFill>
                <a:latin typeface="黑体" charset="0"/>
                <a:ea typeface="黑体" charset="0"/>
              </a:rPr>
              <a:t>却</a:t>
            </a:r>
            <a:r>
              <a:rPr lang="zh-CN" altLang="en-US" sz="3200" b="1" u="sng">
                <a:solidFill>
                  <a:srgbClr val="C00000"/>
                </a:solidFill>
                <a:latin typeface="黑体" charset="0"/>
                <a:ea typeface="黑体" charset="0"/>
              </a:rPr>
              <a:t>并非</a:t>
            </a:r>
            <a:r>
              <a:rPr lang="zh-CN" altLang="en-US" sz="3200" b="1" u="sng">
                <a:solidFill>
                  <a:srgbClr val="0000CC"/>
                </a:solidFill>
                <a:latin typeface="黑体" charset="0"/>
                <a:ea typeface="黑体" charset="0"/>
              </a:rPr>
              <a:t>吸收水分和吸取养料</a:t>
            </a:r>
            <a:r>
              <a:rPr lang="zh-CN" altLang="en-US" sz="3200" b="1">
                <a:solidFill>
                  <a:srgbClr val="0000CC"/>
                </a:solidFill>
                <a:latin typeface="黑体" charset="0"/>
                <a:ea typeface="黑体" charset="0"/>
              </a:rPr>
              <a:t>，</a:t>
            </a:r>
            <a:r>
              <a:rPr lang="zh-CN" altLang="en-US" sz="3200" b="1" u="sng">
                <a:solidFill>
                  <a:srgbClr val="C00000"/>
                </a:solidFill>
                <a:latin typeface="黑体" charset="0"/>
                <a:ea typeface="黑体" charset="0"/>
                <a:sym typeface="+mn-ea"/>
              </a:rPr>
              <a:t>而是</a:t>
            </a:r>
            <a:endParaRPr lang="zh-CN" altLang="en-US" sz="3200" b="1" u="sng">
              <a:solidFill>
                <a:srgbClr val="C00000"/>
              </a:solidFill>
              <a:latin typeface="黑体" charset="0"/>
              <a:ea typeface="黑体" charset="0"/>
              <a:sym typeface="+mn-ea"/>
            </a:endParaRPr>
          </a:p>
        </p:txBody>
      </p:sp>
      <p:sp>
        <p:nvSpPr>
          <p:cNvPr id="10249" name="线形标注 2 10248"/>
          <p:cNvSpPr/>
          <p:nvPr/>
        </p:nvSpPr>
        <p:spPr>
          <a:xfrm flipH="1">
            <a:off x="774065" y="2833370"/>
            <a:ext cx="8435340" cy="2315845"/>
          </a:xfrm>
          <a:prstGeom prst="borderCallout2">
            <a:avLst>
              <a:gd name="adj1" fmla="val -414"/>
              <a:gd name="adj2" fmla="val 133"/>
              <a:gd name="adj3" fmla="val -2587"/>
              <a:gd name="adj4" fmla="val 14472"/>
              <a:gd name="adj5" fmla="val -1753"/>
              <a:gd name="adj6" fmla="val 15399"/>
            </a:avLst>
          </a:prstGeom>
          <a:solidFill>
            <a:srgbClr val="FF9900"/>
          </a:solidFill>
          <a:ln w="28575" cap="flat" cmpd="sng">
            <a:solidFill>
              <a:srgbClr val="333300"/>
            </a:solidFill>
            <a:prstDash val="solid"/>
            <a:miter/>
            <a:headEnd type="none" w="med" len="med"/>
            <a:tailEnd type="none" w="med" len="med"/>
          </a:ln>
        </p:spPr>
        <p:txBody>
          <a:bodyPr/>
          <a:p>
            <a:pPr lvl="0" fontAlgn="base"/>
            <a:r>
              <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rPr>
              <a:t>①文段中心：根的作用。</a:t>
            </a:r>
            <a:endPar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endParaRPr>
          </a:p>
          <a:p>
            <a:pPr lvl="0" fontAlgn="base"/>
            <a:r>
              <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rPr>
              <a:t>②指代词：联系后文</a:t>
            </a:r>
            <a:r>
              <a:rPr lang="en-US" altLang="zh-CN" sz="3600" b="1" strike="noStrike" noProof="1">
                <a:ln>
                  <a:solidFill>
                    <a:srgbClr val="0000CC"/>
                  </a:solidFill>
                </a:ln>
                <a:solidFill>
                  <a:srgbClr val="000000"/>
                </a:solidFill>
                <a:latin typeface="Times New Roman" pitchFamily="2" charset="0"/>
                <a:ea typeface="华文中宋" pitchFamily="2" charset="-122"/>
                <a:cs typeface="宋体" charset="0"/>
              </a:rPr>
              <a:t>“</a:t>
            </a:r>
            <a:r>
              <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rPr>
              <a:t>这两项</a:t>
            </a:r>
            <a:r>
              <a:rPr lang="en-US" altLang="zh-CN" sz="3600" b="1" strike="noStrike" noProof="1">
                <a:ln>
                  <a:solidFill>
                    <a:srgbClr val="0000CC"/>
                  </a:solidFill>
                </a:ln>
                <a:solidFill>
                  <a:srgbClr val="000000"/>
                </a:solidFill>
                <a:latin typeface="Times New Roman" pitchFamily="2" charset="0"/>
                <a:ea typeface="华文中宋" pitchFamily="2" charset="-122"/>
                <a:cs typeface="宋体" charset="0"/>
              </a:rPr>
              <a:t>”</a:t>
            </a:r>
            <a:r>
              <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rPr>
              <a:t>。</a:t>
            </a:r>
            <a:endPar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endParaRPr>
          </a:p>
          <a:p>
            <a:pPr lvl="0" fontAlgn="base"/>
            <a:r>
              <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rPr>
              <a:t>③</a:t>
            </a:r>
            <a:r>
              <a:rPr lang="zh-CN" altLang="en-US" sz="3600" b="1">
                <a:ln>
                  <a:solidFill>
                    <a:srgbClr val="0000CC"/>
                  </a:solidFill>
                </a:ln>
                <a:solidFill>
                  <a:srgbClr val="000000"/>
                </a:solidFill>
                <a:latin typeface="Times New Roman" pitchFamily="2" charset="0"/>
                <a:ea typeface="华文中宋" pitchFamily="2" charset="-122"/>
                <a:cs typeface="宋体" charset="0"/>
                <a:sym typeface="+mn-ea"/>
              </a:rPr>
              <a:t>关联词：再联系后文</a:t>
            </a:r>
            <a:r>
              <a:rPr lang="en-US" altLang="zh-CN" sz="3600" b="1">
                <a:ln>
                  <a:solidFill>
                    <a:srgbClr val="0000CC"/>
                  </a:solidFill>
                </a:ln>
                <a:solidFill>
                  <a:srgbClr val="000000"/>
                </a:solidFill>
                <a:latin typeface="Times New Roman" pitchFamily="2" charset="0"/>
                <a:ea typeface="华文中宋" pitchFamily="2" charset="-122"/>
                <a:cs typeface="宋体" charset="0"/>
                <a:sym typeface="+mn-ea"/>
              </a:rPr>
              <a:t>“</a:t>
            </a:r>
            <a:r>
              <a:rPr lang="zh-CN" altLang="en-US" sz="3600" b="1">
                <a:ln>
                  <a:solidFill>
                    <a:srgbClr val="0000CC"/>
                  </a:solidFill>
                </a:ln>
                <a:solidFill>
                  <a:srgbClr val="000000"/>
                </a:solidFill>
                <a:latin typeface="Times New Roman" pitchFamily="2" charset="0"/>
                <a:ea typeface="华文中宋" pitchFamily="2" charset="-122"/>
                <a:cs typeface="宋体" charset="0"/>
                <a:sym typeface="+mn-ea"/>
              </a:rPr>
              <a:t>并非</a:t>
            </a:r>
            <a:r>
              <a:rPr lang="zh-CN" altLang="en-US" sz="3600" b="1">
                <a:ln>
                  <a:solidFill>
                    <a:srgbClr val="0000CC"/>
                  </a:solidFill>
                </a:ln>
                <a:solidFill>
                  <a:srgbClr val="000000"/>
                </a:solidFill>
                <a:latin typeface="宋体" charset="0"/>
                <a:ea typeface="宋体" charset="0"/>
                <a:cs typeface="宋体" charset="0"/>
                <a:sym typeface="+mn-ea"/>
              </a:rPr>
              <a:t>……而是</a:t>
            </a:r>
            <a:r>
              <a:rPr lang="en-US" altLang="zh-CN" sz="3600" b="1">
                <a:ln>
                  <a:solidFill>
                    <a:srgbClr val="0000CC"/>
                  </a:solidFill>
                </a:ln>
                <a:solidFill>
                  <a:srgbClr val="000000"/>
                </a:solidFill>
                <a:latin typeface="Times New Roman" pitchFamily="2" charset="0"/>
                <a:ea typeface="华文中宋" pitchFamily="2" charset="-122"/>
                <a:cs typeface="宋体" charset="0"/>
                <a:sym typeface="+mn-ea"/>
              </a:rPr>
              <a:t>”</a:t>
            </a:r>
            <a:r>
              <a:rPr lang="zh-CN" altLang="en-US" sz="3600" b="1">
                <a:ln>
                  <a:solidFill>
                    <a:srgbClr val="0000CC"/>
                  </a:solidFill>
                </a:ln>
                <a:solidFill>
                  <a:srgbClr val="000000"/>
                </a:solidFill>
                <a:latin typeface="Times New Roman" pitchFamily="2" charset="0"/>
                <a:ea typeface="华文中宋" pitchFamily="2" charset="-122"/>
                <a:cs typeface="宋体" charset="0"/>
                <a:sym typeface="+mn-ea"/>
              </a:rPr>
              <a:t>。</a:t>
            </a:r>
            <a:endParaRPr lang="zh-CN" altLang="en-US" sz="3600" b="1">
              <a:ln>
                <a:solidFill>
                  <a:srgbClr val="0000CC"/>
                </a:solidFill>
              </a:ln>
              <a:solidFill>
                <a:srgbClr val="000000"/>
              </a:solidFill>
              <a:latin typeface="Times New Roman" pitchFamily="2" charset="0"/>
              <a:ea typeface="华文中宋" pitchFamily="2" charset="-122"/>
              <a:cs typeface="宋体" charset="0"/>
              <a:sym typeface="+mn-ea"/>
            </a:endParaRPr>
          </a:p>
          <a:p>
            <a:pPr lvl="0" fontAlgn="base"/>
            <a:r>
              <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sym typeface="+mn-ea"/>
              </a:rPr>
              <a:t>④关键词：</a:t>
            </a:r>
            <a:r>
              <a:rPr lang="zh-CN" altLang="en-US" sz="3600" b="1" u="sng">
                <a:solidFill>
                  <a:srgbClr val="0000CC"/>
                </a:solidFill>
                <a:latin typeface="黑体" charset="0"/>
                <a:ea typeface="黑体" charset="0"/>
                <a:sym typeface="+mn-ea"/>
              </a:rPr>
              <a:t>吸收水分和吸取养料</a:t>
            </a:r>
            <a:endParaRPr lang="zh-CN" altLang="en-US" sz="3600" b="1" u="sng" strike="noStrike" noProof="1">
              <a:ln>
                <a:solidFill>
                  <a:srgbClr val="0000CC"/>
                </a:solidFill>
              </a:ln>
              <a:solidFill>
                <a:srgbClr val="000000"/>
              </a:solidFill>
              <a:latin typeface="Times New Roman" pitchFamily="2" charset="0"/>
              <a:ea typeface="华文中宋" pitchFamily="2" charset="-122"/>
              <a:cs typeface="宋体" charset="0"/>
              <a:sym typeface="+mn-ea"/>
            </a:endParaRPr>
          </a:p>
        </p:txBody>
      </p:sp>
      <p:sp>
        <p:nvSpPr>
          <p:cNvPr id="6146" name="文本框 6145"/>
          <p:cNvSpPr txBox="1"/>
          <p:nvPr/>
        </p:nvSpPr>
        <p:spPr>
          <a:xfrm>
            <a:off x="6539865" y="711200"/>
            <a:ext cx="5060315" cy="640080"/>
          </a:xfrm>
          <a:prstGeom prst="rect">
            <a:avLst/>
          </a:prstGeom>
          <a:solidFill>
            <a:srgbClr val="FFFF00"/>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600" b="1">
                <a:solidFill>
                  <a:schemeClr val="tx1"/>
                </a:solidFill>
                <a:latin typeface="黑体" charset="0"/>
                <a:ea typeface="黑体" charset="0"/>
              </a:rPr>
              <a:t>①</a:t>
            </a:r>
            <a:r>
              <a:rPr lang="zh-CN" altLang="en-US" sz="3600" b="1">
                <a:latin typeface="黑体" charset="0"/>
                <a:ea typeface="黑体" charset="0"/>
                <a:sym typeface="+mn-ea"/>
              </a:rPr>
              <a:t>吸收水分和吸取养料</a:t>
            </a:r>
            <a:endParaRPr lang="zh-CN" altLang="en-US" sz="3600" b="1" u="sng">
              <a:latin typeface="黑体" charset="0"/>
              <a:ea typeface="黑体"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grpId="0" nodeType="clickEffect">
                                  <p:stCondLst>
                                    <p:cond delay="0"/>
                                  </p:stCondLst>
                                  <p:childTnLst>
                                    <p:set>
                                      <p:cBhvr>
                                        <p:cTn id="6" dur="1" fill="hold">
                                          <p:stCondLst>
                                            <p:cond delay="0"/>
                                          </p:stCondLst>
                                        </p:cTn>
                                        <p:tgtEl>
                                          <p:spTgt spid="10249"/>
                                        </p:tgtEl>
                                        <p:attrNameLst>
                                          <p:attrName>style.visibility</p:attrName>
                                        </p:attrNameLst>
                                      </p:cBhvr>
                                      <p:to>
                                        <p:strVal val="visible"/>
                                      </p:to>
                                    </p:set>
                                    <p:animEffect transition="in" filter="strips(upRight)">
                                      <p:cBhvr>
                                        <p:cTn id="7" dur="500"/>
                                        <p:tgtEl>
                                          <p:spTgt spid="1024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6146"/>
                                        </p:tgtEl>
                                        <p:attrNameLst>
                                          <p:attrName>style.visibility</p:attrName>
                                        </p:attrNameLst>
                                      </p:cBhvr>
                                      <p:to>
                                        <p:strVal val="visible"/>
                                      </p:to>
                                    </p:set>
                                    <p:anim calcmode="lin" valueType="num">
                                      <p:cBhvr additive="base">
                                        <p:cTn id="12" dur="500" fill="hold"/>
                                        <p:tgtEl>
                                          <p:spTgt spid="6146"/>
                                        </p:tgtEl>
                                        <p:attrNameLst>
                                          <p:attrName>ppt_x</p:attrName>
                                        </p:attrNameLst>
                                      </p:cBhvr>
                                      <p:tavLst>
                                        <p:tav tm="0">
                                          <p:val>
                                            <p:strVal val="0-#ppt_w/2"/>
                                          </p:val>
                                        </p:tav>
                                        <p:tav tm="100000">
                                          <p:val>
                                            <p:strVal val="#ppt_x"/>
                                          </p:val>
                                        </p:tav>
                                      </p:tavLst>
                                    </p:anim>
                                    <p:anim calcmode="lin" valueType="num">
                                      <p:cBhvr additive="base">
                                        <p:cTn id="13"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9" grpId="0" bldLvl="0" animBg="1"/>
      <p:bldP spid="6146"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52730" y="190500"/>
            <a:ext cx="11649710" cy="6437630"/>
          </a:xfrm>
        </p:spPr>
        <p:txBody>
          <a:bodyPr>
            <a:normAutofit/>
          </a:bodyPr>
          <a:p>
            <a:r>
              <a:rPr lang="zh-CN" altLang="en-US" sz="3600" b="1">
                <a:solidFill>
                  <a:srgbClr val="0000CC"/>
                </a:solidFill>
                <a:latin typeface="黑体" charset="0"/>
                <a:ea typeface="黑体" charset="0"/>
              </a:rPr>
              <a:t>（201</a:t>
            </a:r>
            <a:r>
              <a:rPr lang="en-US" altLang="zh-CN" sz="3600" b="1">
                <a:solidFill>
                  <a:srgbClr val="0000CC"/>
                </a:solidFill>
                <a:latin typeface="黑体" charset="0"/>
                <a:ea typeface="黑体" charset="0"/>
              </a:rPr>
              <a:t>3</a:t>
            </a:r>
            <a:r>
              <a:rPr lang="zh-CN" altLang="en-US" sz="3600" b="1">
                <a:solidFill>
                  <a:srgbClr val="0000CC"/>
                </a:solidFill>
                <a:latin typeface="黑体" charset="0"/>
                <a:ea typeface="黑体" charset="0"/>
              </a:rPr>
              <a:t>年新课标Ⅱ）每处不超过10个字。</a:t>
            </a:r>
            <a:r>
              <a:rPr lang="zh-CN" altLang="en-US" sz="3600" b="1">
                <a:latin typeface="黑体" charset="0"/>
                <a:ea typeface="黑体" charset="0"/>
              </a:rPr>
              <a:t>                  </a:t>
            </a:r>
            <a:endParaRPr lang="zh-CN" altLang="en-US" sz="3600" b="1">
              <a:latin typeface="黑体" charset="0"/>
              <a:ea typeface="黑体" charset="0"/>
            </a:endParaRPr>
          </a:p>
          <a:p>
            <a:pPr>
              <a:lnSpc>
                <a:spcPct val="140000"/>
              </a:lnSpc>
            </a:pPr>
            <a:r>
              <a:rPr lang="zh-CN" altLang="en-US" sz="3600" b="1">
                <a:latin typeface="黑体" charset="0"/>
                <a:ea typeface="黑体" charset="0"/>
              </a:rPr>
              <a:t> </a:t>
            </a:r>
            <a:r>
              <a:rPr lang="zh-CN" altLang="en-US" sz="3600" b="1" u="sng">
                <a:solidFill>
                  <a:srgbClr val="C00000"/>
                </a:solidFill>
                <a:latin typeface="黑体" charset="0"/>
                <a:ea typeface="黑体" charset="0"/>
              </a:rPr>
              <a:t>而是</a:t>
            </a:r>
            <a:r>
              <a:rPr lang="zh-CN" altLang="en-US" sz="3600" b="1" u="sng">
                <a:solidFill>
                  <a:srgbClr val="0000CC"/>
                </a:solidFill>
                <a:latin typeface="黑体" charset="0"/>
                <a:ea typeface="黑体" charset="0"/>
              </a:rPr>
              <a:t>      ②            </a:t>
            </a:r>
            <a:r>
              <a:rPr lang="zh-CN" altLang="en-US" sz="3600" b="1">
                <a:solidFill>
                  <a:srgbClr val="0000CC"/>
                </a:solidFill>
                <a:latin typeface="黑体" charset="0"/>
                <a:ea typeface="黑体" charset="0"/>
              </a:rPr>
              <a:t>，这种早期类型的根被称为</a:t>
            </a:r>
            <a:r>
              <a:rPr lang="zh-CN" altLang="en-US" sz="3600" b="1" u="sng">
                <a:solidFill>
                  <a:srgbClr val="FF0000"/>
                </a:solidFill>
                <a:latin typeface="黑体" charset="0"/>
                <a:ea typeface="黑体" charset="0"/>
              </a:rPr>
              <a:t>假根</a:t>
            </a:r>
            <a:r>
              <a:rPr lang="zh-CN" altLang="en-US" sz="3600" b="1">
                <a:solidFill>
                  <a:srgbClr val="0000CC"/>
                </a:solidFill>
                <a:latin typeface="黑体" charset="0"/>
                <a:ea typeface="黑体" charset="0"/>
              </a:rPr>
              <a:t>。</a:t>
            </a:r>
            <a:r>
              <a:rPr lang="zh-CN" altLang="en-US" sz="3600" b="1" u="sng">
                <a:solidFill>
                  <a:srgbClr val="0000CC"/>
                </a:solidFill>
                <a:latin typeface="黑体" charset="0"/>
                <a:ea typeface="黑体" charset="0"/>
              </a:rPr>
              <a:t>           ③         </a:t>
            </a:r>
            <a:r>
              <a:rPr lang="zh-CN" altLang="en-US" sz="3600" b="1">
                <a:solidFill>
                  <a:srgbClr val="0000CC"/>
                </a:solidFill>
                <a:latin typeface="黑体" charset="0"/>
                <a:ea typeface="黑体" charset="0"/>
              </a:rPr>
              <a:t>，</a:t>
            </a:r>
            <a:r>
              <a:rPr lang="zh-CN" altLang="en-US" sz="3600" b="1" u="sng">
                <a:solidFill>
                  <a:srgbClr val="C00000"/>
                </a:solidFill>
                <a:latin typeface="黑体" charset="0"/>
                <a:ea typeface="黑体" charset="0"/>
              </a:rPr>
              <a:t>是因为</a:t>
            </a:r>
            <a:r>
              <a:rPr lang="zh-CN" altLang="en-US" sz="3600" b="1">
                <a:solidFill>
                  <a:srgbClr val="0000CC"/>
                </a:solidFill>
                <a:latin typeface="黑体" charset="0"/>
                <a:ea typeface="黑体" charset="0"/>
              </a:rPr>
              <a:t>这些根内没有运输水分和养料的通道，它仅有的</a:t>
            </a:r>
            <a:r>
              <a:rPr lang="zh-CN" altLang="en-US" sz="3600" b="1" u="sng">
                <a:solidFill>
                  <a:srgbClr val="FF0000"/>
                </a:solidFill>
                <a:latin typeface="黑体" charset="0"/>
                <a:ea typeface="黑体" charset="0"/>
              </a:rPr>
              <a:t>作用</a:t>
            </a:r>
            <a:r>
              <a:rPr lang="zh-CN" altLang="en-US" sz="3600" b="1">
                <a:solidFill>
                  <a:srgbClr val="0000CC"/>
                </a:solidFill>
                <a:latin typeface="黑体" charset="0"/>
                <a:ea typeface="黑体" charset="0"/>
              </a:rPr>
              <a:t>就是</a:t>
            </a:r>
            <a:r>
              <a:rPr lang="zh-CN" altLang="en-US" sz="3600" b="1" u="sng">
                <a:solidFill>
                  <a:srgbClr val="C00000"/>
                </a:solidFill>
                <a:latin typeface="黑体" charset="0"/>
                <a:ea typeface="黑体" charset="0"/>
              </a:rPr>
              <a:t>固定植株</a:t>
            </a:r>
            <a:r>
              <a:rPr lang="zh-CN" altLang="en-US" sz="3600" b="1">
                <a:solidFill>
                  <a:srgbClr val="0000CC"/>
                </a:solidFill>
                <a:latin typeface="黑体" charset="0"/>
                <a:ea typeface="黑体" charset="0"/>
              </a:rPr>
              <a:t>。假根将植物固定在合适的生活环境中，会降低风吹和水流的影响，提高其生存几率。</a:t>
            </a:r>
            <a:endParaRPr lang="zh-CN" altLang="en-US" sz="3600" b="1">
              <a:solidFill>
                <a:srgbClr val="0000CC"/>
              </a:solidFill>
              <a:latin typeface="黑体" charset="0"/>
              <a:ea typeface="黑体" charset="0"/>
            </a:endParaRPr>
          </a:p>
          <a:p>
            <a:endParaRPr lang="zh-CN" altLang="en-US" sz="3600" b="1">
              <a:solidFill>
                <a:srgbClr val="0000CC"/>
              </a:solidFill>
              <a:latin typeface="黑体" charset="0"/>
              <a:ea typeface="黑体" charset="0"/>
            </a:endParaRPr>
          </a:p>
          <a:p>
            <a:endParaRPr lang="zh-CN" altLang="en-US"/>
          </a:p>
        </p:txBody>
      </p:sp>
      <p:sp>
        <p:nvSpPr>
          <p:cNvPr id="10249" name="线形标注 2 10248"/>
          <p:cNvSpPr/>
          <p:nvPr/>
        </p:nvSpPr>
        <p:spPr>
          <a:xfrm flipH="1">
            <a:off x="1005840" y="4750435"/>
            <a:ext cx="9632950" cy="1702435"/>
          </a:xfrm>
          <a:prstGeom prst="borderCallout2">
            <a:avLst>
              <a:gd name="adj1" fmla="val -414"/>
              <a:gd name="adj2" fmla="val 133"/>
              <a:gd name="adj3" fmla="val -2587"/>
              <a:gd name="adj4" fmla="val 14472"/>
              <a:gd name="adj5" fmla="val 634"/>
              <a:gd name="adj6" fmla="val 15391"/>
            </a:avLst>
          </a:prstGeom>
          <a:solidFill>
            <a:srgbClr val="FF9900"/>
          </a:solidFill>
          <a:ln w="28575" cap="flat" cmpd="sng">
            <a:solidFill>
              <a:srgbClr val="333300"/>
            </a:solidFill>
            <a:prstDash val="solid"/>
            <a:miter/>
            <a:headEnd type="none" w="med" len="med"/>
            <a:tailEnd type="none" w="med" len="med"/>
          </a:ln>
        </p:spPr>
        <p:txBody>
          <a:bodyPr/>
          <a:p>
            <a:pPr lvl="0" fontAlgn="base"/>
            <a:r>
              <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rPr>
              <a:t>①</a:t>
            </a:r>
            <a:r>
              <a:rPr lang="zh-CN" altLang="en-US" sz="3600" b="1">
                <a:ln>
                  <a:solidFill>
                    <a:srgbClr val="0000CC"/>
                  </a:solidFill>
                </a:ln>
                <a:solidFill>
                  <a:srgbClr val="000000"/>
                </a:solidFill>
                <a:latin typeface="Times New Roman" pitchFamily="2" charset="0"/>
                <a:ea typeface="华文中宋" pitchFamily="2" charset="-122"/>
                <a:cs typeface="宋体" charset="0"/>
                <a:sym typeface="+mn-ea"/>
              </a:rPr>
              <a:t>第二空关键词：需要的是</a:t>
            </a:r>
            <a:r>
              <a:rPr lang="en-US" altLang="zh-CN" sz="3600" b="1">
                <a:ln>
                  <a:solidFill>
                    <a:srgbClr val="0000CC"/>
                  </a:solidFill>
                </a:ln>
                <a:solidFill>
                  <a:srgbClr val="000000"/>
                </a:solidFill>
                <a:latin typeface="Times New Roman" pitchFamily="2" charset="0"/>
                <a:ea typeface="华文中宋" pitchFamily="2" charset="-122"/>
                <a:cs typeface="宋体" charset="0"/>
                <a:sym typeface="+mn-ea"/>
              </a:rPr>
              <a:t>“</a:t>
            </a:r>
            <a:r>
              <a:rPr lang="zh-CN" altLang="en-US" sz="3600" b="1">
                <a:ln>
                  <a:solidFill>
                    <a:srgbClr val="0000CC"/>
                  </a:solidFill>
                </a:ln>
                <a:solidFill>
                  <a:srgbClr val="000000"/>
                </a:solidFill>
                <a:latin typeface="Times New Roman" pitchFamily="2" charset="0"/>
                <a:ea typeface="华文中宋" pitchFamily="2" charset="-122"/>
                <a:cs typeface="宋体" charset="0"/>
                <a:sym typeface="+mn-ea"/>
              </a:rPr>
              <a:t>固定植株</a:t>
            </a:r>
            <a:r>
              <a:rPr lang="en-US" altLang="zh-CN" sz="3600" b="1">
                <a:ln>
                  <a:solidFill>
                    <a:srgbClr val="0000CC"/>
                  </a:solidFill>
                </a:ln>
                <a:solidFill>
                  <a:srgbClr val="000000"/>
                </a:solidFill>
                <a:latin typeface="Times New Roman" pitchFamily="2" charset="0"/>
                <a:ea typeface="华文中宋" pitchFamily="2" charset="-122"/>
                <a:cs typeface="宋体" charset="0"/>
                <a:sym typeface="+mn-ea"/>
              </a:rPr>
              <a:t>”</a:t>
            </a:r>
            <a:r>
              <a:rPr lang="zh-CN" altLang="en-US" sz="3600" b="1">
                <a:ln>
                  <a:solidFill>
                    <a:srgbClr val="0000CC"/>
                  </a:solidFill>
                </a:ln>
                <a:solidFill>
                  <a:srgbClr val="000000"/>
                </a:solidFill>
                <a:latin typeface="Times New Roman" pitchFamily="2" charset="0"/>
                <a:ea typeface="华文中宋" pitchFamily="2" charset="-122"/>
                <a:cs typeface="宋体" charset="0"/>
                <a:sym typeface="+mn-ea"/>
              </a:rPr>
              <a:t>。</a:t>
            </a:r>
            <a:endPar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sym typeface="+mn-ea"/>
            </a:endParaRPr>
          </a:p>
          <a:p>
            <a:pPr lvl="0" fontAlgn="base"/>
            <a:r>
              <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rPr>
              <a:t>②</a:t>
            </a:r>
            <a:r>
              <a:rPr lang="zh-CN" altLang="en-US" sz="3600" b="1">
                <a:ln>
                  <a:solidFill>
                    <a:srgbClr val="0000CC"/>
                  </a:solidFill>
                </a:ln>
                <a:solidFill>
                  <a:srgbClr val="000000"/>
                </a:solidFill>
                <a:latin typeface="Times New Roman" pitchFamily="2" charset="0"/>
                <a:ea typeface="华文中宋" pitchFamily="2" charset="-122"/>
                <a:cs typeface="宋体" charset="0"/>
                <a:sym typeface="+mn-ea"/>
              </a:rPr>
              <a:t>第三空</a:t>
            </a:r>
            <a:r>
              <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rPr>
              <a:t>关联词：</a:t>
            </a:r>
            <a:r>
              <a:rPr lang="zh-CN" altLang="en-US" sz="3600" b="1">
                <a:ln>
                  <a:solidFill>
                    <a:srgbClr val="0000CC"/>
                  </a:solidFill>
                </a:ln>
                <a:solidFill>
                  <a:srgbClr val="000000"/>
                </a:solidFill>
                <a:latin typeface="Times New Roman" pitchFamily="2" charset="0"/>
                <a:ea typeface="华文中宋" pitchFamily="2" charset="-122"/>
                <a:cs typeface="宋体" charset="0"/>
                <a:sym typeface="+mn-ea"/>
              </a:rPr>
              <a:t>看后文的</a:t>
            </a:r>
            <a:r>
              <a:rPr lang="en-US" altLang="zh-CN" sz="3600" b="1" strike="noStrike" noProof="1">
                <a:ln>
                  <a:solidFill>
                    <a:srgbClr val="0000CC"/>
                  </a:solidFill>
                </a:ln>
                <a:solidFill>
                  <a:srgbClr val="000000"/>
                </a:solidFill>
                <a:latin typeface="Times New Roman" pitchFamily="2" charset="0"/>
                <a:ea typeface="华文中宋" pitchFamily="2" charset="-122"/>
                <a:cs typeface="宋体" charset="0"/>
              </a:rPr>
              <a:t>“</a:t>
            </a:r>
            <a:r>
              <a:rPr lang="zh-CN" altLang="en-US" sz="3600" b="1">
                <a:ln>
                  <a:solidFill>
                    <a:srgbClr val="0000CC"/>
                  </a:solidFill>
                </a:ln>
                <a:solidFill>
                  <a:srgbClr val="000000"/>
                </a:solidFill>
                <a:latin typeface="宋体" charset="0"/>
                <a:ea typeface="宋体" charset="0"/>
                <a:cs typeface="宋体" charset="0"/>
                <a:sym typeface="+mn-ea"/>
              </a:rPr>
              <a:t>…是因为</a:t>
            </a:r>
            <a:r>
              <a:rPr lang="en-US" altLang="zh-CN" sz="3600" b="1" strike="noStrike" noProof="1">
                <a:ln>
                  <a:solidFill>
                    <a:srgbClr val="0000CC"/>
                  </a:solidFill>
                </a:ln>
                <a:solidFill>
                  <a:srgbClr val="000000"/>
                </a:solidFill>
                <a:latin typeface="Times New Roman" pitchFamily="2" charset="0"/>
                <a:ea typeface="华文中宋" pitchFamily="2" charset="-122"/>
                <a:cs typeface="宋体" charset="0"/>
              </a:rPr>
              <a:t>”</a:t>
            </a:r>
            <a:r>
              <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rPr>
              <a:t>。</a:t>
            </a:r>
            <a:endPar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endParaRPr>
          </a:p>
          <a:p>
            <a:pPr lvl="0" fontAlgn="base"/>
            <a:r>
              <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rPr>
              <a:t>③</a:t>
            </a:r>
            <a:r>
              <a:rPr lang="zh-CN" altLang="en-US" sz="3600" b="1">
                <a:ln>
                  <a:solidFill>
                    <a:srgbClr val="0000CC"/>
                  </a:solidFill>
                </a:ln>
                <a:solidFill>
                  <a:srgbClr val="000000"/>
                </a:solidFill>
                <a:latin typeface="Times New Roman" pitchFamily="2" charset="0"/>
                <a:ea typeface="华文中宋" pitchFamily="2" charset="-122"/>
                <a:cs typeface="宋体" charset="0"/>
                <a:sym typeface="+mn-ea"/>
              </a:rPr>
              <a:t>瞻前顾后：第三空</a:t>
            </a:r>
            <a:r>
              <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rPr>
              <a:t>的另一个关键词是</a:t>
            </a:r>
            <a:r>
              <a:rPr lang="en-US" altLang="zh-CN" sz="3600" b="1" strike="noStrike" noProof="1">
                <a:ln>
                  <a:solidFill>
                    <a:srgbClr val="0000CC"/>
                  </a:solidFill>
                </a:ln>
                <a:solidFill>
                  <a:srgbClr val="000000"/>
                </a:solidFill>
                <a:latin typeface="Times New Roman" pitchFamily="2" charset="0"/>
                <a:ea typeface="华文中宋" pitchFamily="2" charset="-122"/>
                <a:cs typeface="宋体" charset="0"/>
              </a:rPr>
              <a:t>“</a:t>
            </a:r>
            <a:r>
              <a:rPr lang="zh-CN" altLang="en-US" sz="3600" b="1" u="sng">
                <a:solidFill>
                  <a:schemeClr val="tx1"/>
                </a:solidFill>
                <a:latin typeface="黑体" charset="0"/>
                <a:ea typeface="黑体" charset="0"/>
                <a:sym typeface="+mn-ea"/>
              </a:rPr>
              <a:t>假根</a:t>
            </a:r>
            <a:r>
              <a:rPr lang="en-US" altLang="zh-CN" sz="3600" b="1" strike="noStrike" noProof="1">
                <a:ln>
                  <a:solidFill>
                    <a:srgbClr val="0000CC"/>
                  </a:solidFill>
                </a:ln>
                <a:solidFill>
                  <a:srgbClr val="000000"/>
                </a:solidFill>
                <a:latin typeface="Times New Roman" pitchFamily="2" charset="0"/>
                <a:ea typeface="华文中宋" pitchFamily="2" charset="-122"/>
                <a:cs typeface="宋体" charset="0"/>
              </a:rPr>
              <a:t>”</a:t>
            </a:r>
            <a:r>
              <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rPr>
              <a:t>。</a:t>
            </a:r>
            <a:endPar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endParaRPr>
          </a:p>
        </p:txBody>
      </p:sp>
      <p:sp>
        <p:nvSpPr>
          <p:cNvPr id="6149" name="文本框 6148"/>
          <p:cNvSpPr txBox="1"/>
          <p:nvPr/>
        </p:nvSpPr>
        <p:spPr>
          <a:xfrm>
            <a:off x="1946910" y="805815"/>
            <a:ext cx="4034790" cy="640080"/>
          </a:xfrm>
          <a:prstGeom prst="rect">
            <a:avLst/>
          </a:prstGeom>
          <a:solidFill>
            <a:srgbClr val="00FF00"/>
          </a:solidFill>
          <a:ln w="9525" cap="flat" cmpd="sng">
            <a:solidFill>
              <a:srgbClr val="993366"/>
            </a:solidFill>
            <a:prstDash val="solid"/>
            <a:miter/>
            <a:headEnd type="none" w="med" len="med"/>
            <a:tailEnd type="none" w="med" len="med"/>
          </a:ln>
        </p:spPr>
        <p:txBody>
          <a:bodyPr wrap="square">
            <a:spAutoFit/>
          </a:bodyPr>
          <a:p>
            <a:pPr lvl="0"/>
            <a:r>
              <a:rPr lang="zh-CN" altLang="en-US" sz="3600" b="1">
                <a:solidFill>
                  <a:schemeClr val="tx1"/>
                </a:solidFill>
                <a:latin typeface="黑体" charset="0"/>
                <a:ea typeface="黑体" charset="0"/>
              </a:rPr>
              <a:t>②</a:t>
            </a:r>
            <a:r>
              <a:rPr lang="zh-CN" altLang="en-US" sz="3600" b="1" u="sng">
                <a:latin typeface="黑体" charset="0"/>
                <a:ea typeface="黑体" charset="0"/>
                <a:sym typeface="+mn-ea"/>
              </a:rPr>
              <a:t>固定植株</a:t>
            </a:r>
            <a:r>
              <a:rPr lang="zh-CN" altLang="en-US" sz="3600" b="1">
                <a:latin typeface="黑体" charset="0"/>
                <a:ea typeface="黑体" charset="0"/>
                <a:sym typeface="+mn-ea"/>
              </a:rPr>
              <a:t>的位置</a:t>
            </a:r>
            <a:endParaRPr lang="zh-CN" altLang="en-US" sz="3600" b="1">
              <a:solidFill>
                <a:schemeClr val="tx1"/>
              </a:solidFill>
              <a:latin typeface="黑体" charset="0"/>
              <a:ea typeface="黑体" charset="0"/>
              <a:sym typeface="+mn-ea"/>
            </a:endParaRPr>
          </a:p>
        </p:txBody>
      </p:sp>
      <p:sp>
        <p:nvSpPr>
          <p:cNvPr id="6147" name="文本框 6146"/>
          <p:cNvSpPr txBox="1"/>
          <p:nvPr/>
        </p:nvSpPr>
        <p:spPr>
          <a:xfrm>
            <a:off x="2173605" y="1711325"/>
            <a:ext cx="4647565" cy="640080"/>
          </a:xfrm>
          <a:prstGeom prst="rect">
            <a:avLst/>
          </a:prstGeom>
          <a:solidFill>
            <a:srgbClr val="00CCFF"/>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600" b="1">
                <a:latin typeface="黑体" charset="0"/>
                <a:ea typeface="黑体" charset="0"/>
                <a:sym typeface="+mn-ea"/>
              </a:rPr>
              <a:t>③</a:t>
            </a:r>
            <a:r>
              <a:rPr lang="zh-CN" altLang="en-US" sz="3600" b="1" u="sng">
                <a:latin typeface="黑体" charset="0"/>
                <a:ea typeface="黑体" charset="0"/>
                <a:sym typeface="+mn-ea"/>
              </a:rPr>
              <a:t>之所以</a:t>
            </a:r>
            <a:r>
              <a:rPr lang="zh-CN" altLang="en-US" sz="3600" b="1">
                <a:latin typeface="黑体" charset="0"/>
                <a:ea typeface="黑体" charset="0"/>
                <a:sym typeface="+mn-ea"/>
              </a:rPr>
              <a:t>被称为</a:t>
            </a:r>
            <a:r>
              <a:rPr lang="zh-CN" altLang="en-US" sz="3600" b="1" u="sng">
                <a:latin typeface="黑体" charset="0"/>
                <a:ea typeface="黑体" charset="0"/>
                <a:sym typeface="+mn-ea"/>
              </a:rPr>
              <a:t>假根</a:t>
            </a:r>
            <a:endParaRPr lang="zh-CN" altLang="en-US" sz="3600" b="1" u="sng">
              <a:solidFill>
                <a:srgbClr val="C00000"/>
              </a:solidFill>
              <a:latin typeface="黑体" charset="0"/>
              <a:ea typeface="黑体"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grpId="0" nodeType="clickEffect">
                                  <p:stCondLst>
                                    <p:cond delay="0"/>
                                  </p:stCondLst>
                                  <p:childTnLst>
                                    <p:set>
                                      <p:cBhvr>
                                        <p:cTn id="6" dur="1" fill="hold">
                                          <p:stCondLst>
                                            <p:cond delay="0"/>
                                          </p:stCondLst>
                                        </p:cTn>
                                        <p:tgtEl>
                                          <p:spTgt spid="10249"/>
                                        </p:tgtEl>
                                        <p:attrNameLst>
                                          <p:attrName>style.visibility</p:attrName>
                                        </p:attrNameLst>
                                      </p:cBhvr>
                                      <p:to>
                                        <p:strVal val="visible"/>
                                      </p:to>
                                    </p:set>
                                    <p:animEffect transition="in" filter="strips(upRight)">
                                      <p:cBhvr>
                                        <p:cTn id="7" dur="500"/>
                                        <p:tgtEl>
                                          <p:spTgt spid="1024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6149"/>
                                        </p:tgtEl>
                                        <p:attrNameLst>
                                          <p:attrName>style.visibility</p:attrName>
                                        </p:attrNameLst>
                                      </p:cBhvr>
                                      <p:to>
                                        <p:strVal val="visible"/>
                                      </p:to>
                                    </p:set>
                                    <p:anim calcmode="lin" valueType="num">
                                      <p:cBhvr additive="base">
                                        <p:cTn id="12" dur="500" fill="hold"/>
                                        <p:tgtEl>
                                          <p:spTgt spid="6149"/>
                                        </p:tgtEl>
                                        <p:attrNameLst>
                                          <p:attrName>ppt_x</p:attrName>
                                        </p:attrNameLst>
                                      </p:cBhvr>
                                      <p:tavLst>
                                        <p:tav tm="0">
                                          <p:val>
                                            <p:strVal val="0-#ppt_w/2"/>
                                          </p:val>
                                        </p:tav>
                                        <p:tav tm="100000">
                                          <p:val>
                                            <p:strVal val="#ppt_x"/>
                                          </p:val>
                                        </p:tav>
                                      </p:tavLst>
                                    </p:anim>
                                    <p:anim calcmode="lin" valueType="num">
                                      <p:cBhvr additive="base">
                                        <p:cTn id="13" dur="500" fill="hold"/>
                                        <p:tgtEl>
                                          <p:spTgt spid="6149"/>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6147"/>
                                        </p:tgtEl>
                                        <p:attrNameLst>
                                          <p:attrName>style.visibility</p:attrName>
                                        </p:attrNameLst>
                                      </p:cBhvr>
                                      <p:to>
                                        <p:strVal val="visible"/>
                                      </p:to>
                                    </p:set>
                                    <p:animEffect transition="in" filter="dissolve">
                                      <p:cBhvr>
                                        <p:cTn id="18"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9" grpId="0" bldLvl="0" animBg="1"/>
      <p:bldP spid="6149" grpId="0" bldLvl="0" animBg="1"/>
      <p:bldP spid="6147"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52730" y="191135"/>
            <a:ext cx="11649710" cy="6330315"/>
          </a:xfrm>
        </p:spPr>
        <p:txBody>
          <a:bodyPr>
            <a:normAutofit lnSpcReduction="10000"/>
          </a:bodyPr>
          <a:p>
            <a:r>
              <a:rPr lang="zh-CN" altLang="en-US" b="1">
                <a:solidFill>
                  <a:srgbClr val="0000CC"/>
                </a:solidFill>
                <a:latin typeface="黑体" charset="0"/>
                <a:ea typeface="黑体" charset="0"/>
              </a:rPr>
              <a:t>（2014年新课标</a:t>
            </a:r>
            <a:r>
              <a:rPr lang="zh-CN" altLang="en-US" b="1">
                <a:solidFill>
                  <a:srgbClr val="0000CC"/>
                </a:solidFill>
                <a:latin typeface="黑体" charset="0"/>
                <a:ea typeface="黑体" charset="0"/>
                <a:sym typeface="+mn-ea"/>
              </a:rPr>
              <a:t>Ⅰ</a:t>
            </a:r>
            <a:r>
              <a:rPr lang="zh-CN" altLang="en-US" b="1">
                <a:solidFill>
                  <a:srgbClr val="0000CC"/>
                </a:solidFill>
                <a:latin typeface="黑体" charset="0"/>
                <a:ea typeface="黑体" charset="0"/>
              </a:rPr>
              <a:t>）</a:t>
            </a:r>
            <a:r>
              <a:rPr lang="zh-CN" altLang="en-US">
                <a:latin typeface="黑体" charset="0"/>
                <a:ea typeface="黑体" charset="0"/>
              </a:rPr>
              <a:t> </a:t>
            </a:r>
            <a:r>
              <a:rPr lang="zh-CN" altLang="en-US" sz="3200" b="1">
                <a:solidFill>
                  <a:srgbClr val="0000CC"/>
                </a:solidFill>
                <a:latin typeface="黑体" charset="0"/>
                <a:ea typeface="黑体" charset="0"/>
              </a:rPr>
              <a:t>每处不超过l5个字</a:t>
            </a:r>
            <a:r>
              <a:rPr lang="zh-CN" altLang="en-US" sz="2400" b="1">
                <a:latin typeface="黑体" charset="0"/>
                <a:ea typeface="黑体" charset="0"/>
              </a:rPr>
              <a:t>。</a:t>
            </a:r>
            <a:r>
              <a:rPr lang="zh-CN" altLang="en-US">
                <a:latin typeface="黑体" charset="0"/>
                <a:ea typeface="黑体" charset="0"/>
              </a:rPr>
              <a:t>                 </a:t>
            </a:r>
            <a:endParaRPr lang="zh-CN" altLang="en-US">
              <a:latin typeface="黑体" charset="0"/>
              <a:ea typeface="黑体" charset="0"/>
            </a:endParaRPr>
          </a:p>
          <a:p>
            <a:pPr>
              <a:lnSpc>
                <a:spcPct val="130000"/>
              </a:lnSpc>
            </a:pPr>
            <a:r>
              <a:rPr lang="zh-CN" altLang="en-US">
                <a:latin typeface="黑体" charset="0"/>
                <a:ea typeface="黑体" charset="0"/>
              </a:rPr>
              <a:t> </a:t>
            </a:r>
            <a:r>
              <a:rPr lang="zh-CN" altLang="en-US" sz="3200" b="1">
                <a:solidFill>
                  <a:srgbClr val="FF0000"/>
                </a:solidFill>
                <a:latin typeface="黑体" charset="0"/>
                <a:ea typeface="黑体" charset="0"/>
              </a:rPr>
              <a:t>二氧化碳</a:t>
            </a:r>
            <a:r>
              <a:rPr lang="zh-CN" altLang="en-US" sz="3200" b="1">
                <a:solidFill>
                  <a:srgbClr val="0000CC"/>
                </a:solidFill>
                <a:latin typeface="黑体" charset="0"/>
                <a:ea typeface="黑体" charset="0"/>
              </a:rPr>
              <a:t>是最主要的大气保温气体之一。大气中的二氧化碳浓度升高</a:t>
            </a:r>
            <a:r>
              <a:rPr lang="zh-CN" altLang="en-US" sz="3200" b="1" u="sng">
                <a:solidFill>
                  <a:srgbClr val="0000CC"/>
                </a:solidFill>
                <a:latin typeface="黑体" charset="0"/>
                <a:ea typeface="黑体" charset="0"/>
              </a:rPr>
              <a:t>会导致</a:t>
            </a:r>
            <a:r>
              <a:rPr lang="zh-CN" altLang="en-US" sz="3200" b="1">
                <a:solidFill>
                  <a:srgbClr val="0000CC"/>
                </a:solidFill>
                <a:latin typeface="黑体" charset="0"/>
                <a:ea typeface="黑体" charset="0"/>
              </a:rPr>
              <a:t>全球变暖，</a:t>
            </a:r>
            <a:r>
              <a:rPr lang="zh-CN" altLang="en-US" sz="3200" b="1" u="sng">
                <a:solidFill>
                  <a:srgbClr val="0000CC"/>
                </a:solidFill>
                <a:latin typeface="黑体" charset="0"/>
                <a:ea typeface="黑体" charset="0"/>
              </a:rPr>
              <a:t>造成</a:t>
            </a:r>
            <a:r>
              <a:rPr lang="zh-CN" altLang="en-US" sz="3200" b="1">
                <a:solidFill>
                  <a:srgbClr val="0000CC"/>
                </a:solidFill>
                <a:latin typeface="黑体" charset="0"/>
                <a:ea typeface="黑体" charset="0"/>
              </a:rPr>
              <a:t>天气干旱或旱涝不均，</a:t>
            </a:r>
            <a:r>
              <a:rPr lang="zh-CN" altLang="en-US" sz="3200" b="1" u="sng">
                <a:solidFill>
                  <a:srgbClr val="0000CC"/>
                </a:solidFill>
                <a:latin typeface="黑体" charset="0"/>
                <a:ea typeface="黑体" charset="0"/>
              </a:rPr>
              <a:t>甚至可能造成</a:t>
            </a:r>
            <a:r>
              <a:rPr lang="zh-CN" altLang="en-US" sz="3200" b="1">
                <a:solidFill>
                  <a:srgbClr val="0000CC"/>
                </a:solidFill>
                <a:latin typeface="黑体" charset="0"/>
                <a:ea typeface="黑体" charset="0"/>
              </a:rPr>
              <a:t>海洋水位上升，</a:t>
            </a:r>
            <a:r>
              <a:rPr lang="zh-CN" altLang="en-US" sz="3200" b="1" u="sng">
                <a:solidFill>
                  <a:srgbClr val="0000CC"/>
                </a:solidFill>
                <a:latin typeface="黑体" charset="0"/>
                <a:ea typeface="黑体" charset="0"/>
              </a:rPr>
              <a:t>淹没</a:t>
            </a:r>
            <a:r>
              <a:rPr lang="zh-CN" altLang="en-US" sz="3200" b="1">
                <a:solidFill>
                  <a:srgbClr val="0000CC"/>
                </a:solidFill>
                <a:latin typeface="黑体" charset="0"/>
                <a:ea typeface="黑体" charset="0"/>
              </a:rPr>
              <a:t>大量沿海城市，</a:t>
            </a:r>
            <a:r>
              <a:rPr lang="zh-CN" altLang="en-US" sz="3200" b="1" u="sng">
                <a:solidFill>
                  <a:srgbClr val="0000CC"/>
                </a:solidFill>
                <a:latin typeface="黑体" charset="0"/>
                <a:ea typeface="黑体" charset="0"/>
              </a:rPr>
              <a:t>  ①              </a:t>
            </a:r>
            <a:r>
              <a:rPr lang="zh-CN" altLang="en-US" sz="3200" b="1">
                <a:solidFill>
                  <a:srgbClr val="0000CC"/>
                </a:solidFill>
                <a:latin typeface="黑体" charset="0"/>
                <a:ea typeface="黑体" charset="0"/>
              </a:rPr>
              <a:t>。</a:t>
            </a:r>
            <a:r>
              <a:rPr lang="zh-CN" altLang="en-US" sz="3200" b="1">
                <a:solidFill>
                  <a:srgbClr val="FF0000"/>
                </a:solidFill>
                <a:latin typeface="黑体" charset="0"/>
                <a:ea typeface="黑体" charset="0"/>
              </a:rPr>
              <a:t>然而</a:t>
            </a:r>
            <a:r>
              <a:rPr lang="zh-CN" altLang="en-US" sz="3200" b="1">
                <a:solidFill>
                  <a:srgbClr val="0000CC"/>
                </a:solidFill>
                <a:latin typeface="黑体" charset="0"/>
                <a:ea typeface="黑体" charset="0"/>
              </a:rPr>
              <a:t>，也有研究指出，</a:t>
            </a:r>
            <a:r>
              <a:rPr lang="zh-CN" altLang="en-US" sz="3200" b="1" u="sng">
                <a:solidFill>
                  <a:srgbClr val="0000CC"/>
                </a:solidFill>
                <a:latin typeface="黑体" charset="0"/>
                <a:ea typeface="黑体" charset="0"/>
              </a:rPr>
              <a:t>  ②               </a:t>
            </a:r>
            <a:r>
              <a:rPr lang="zh-CN" altLang="en-US" sz="3200" b="1">
                <a:solidFill>
                  <a:srgbClr val="0000CC"/>
                </a:solidFill>
                <a:latin typeface="黑体" charset="0"/>
                <a:ea typeface="黑体" charset="0"/>
              </a:rPr>
              <a:t>：比如增加的二氧化碳可以给植物“施肥”，有利于植物的生长。但这必须有个前提，植物还活着!</a:t>
            </a:r>
            <a:r>
              <a:rPr lang="zh-CN" altLang="en-US" sz="3200" b="1" u="sng">
                <a:solidFill>
                  <a:srgbClr val="008000"/>
                </a:solidFill>
                <a:latin typeface="黑体" charset="0"/>
                <a:ea typeface="黑体" charset="0"/>
              </a:rPr>
              <a:t>如果</a:t>
            </a:r>
            <a:r>
              <a:rPr lang="zh-CN" altLang="en-US" sz="3200" b="1">
                <a:solidFill>
                  <a:srgbClr val="0000CC"/>
                </a:solidFill>
                <a:latin typeface="黑体" charset="0"/>
                <a:ea typeface="黑体" charset="0"/>
              </a:rPr>
              <a:t>土壤被污染，</a:t>
            </a:r>
            <a:r>
              <a:rPr lang="zh-CN" altLang="en-US" sz="3200" b="1" u="sng">
                <a:solidFill>
                  <a:srgbClr val="0000CC"/>
                </a:solidFill>
                <a:latin typeface="黑体" charset="0"/>
                <a:ea typeface="黑体" charset="0"/>
              </a:rPr>
              <a:t> ③               </a:t>
            </a:r>
            <a:r>
              <a:rPr lang="zh-CN" altLang="en-US" sz="3200" b="1">
                <a:solidFill>
                  <a:srgbClr val="0000CC"/>
                </a:solidFill>
                <a:latin typeface="黑体" charset="0"/>
                <a:ea typeface="黑体" charset="0"/>
              </a:rPr>
              <a:t>，我们</a:t>
            </a:r>
            <a:r>
              <a:rPr lang="zh-CN" altLang="en-US" sz="3200" b="1" u="sng">
                <a:solidFill>
                  <a:srgbClr val="008000"/>
                </a:solidFill>
                <a:latin typeface="黑体" charset="0"/>
                <a:ea typeface="黑体" charset="0"/>
              </a:rPr>
              <a:t>就</a:t>
            </a:r>
            <a:r>
              <a:rPr lang="zh-CN" altLang="en-US" sz="3200" b="1" u="sng">
                <a:solidFill>
                  <a:srgbClr val="FF0000"/>
                </a:solidFill>
                <a:latin typeface="黑体" charset="0"/>
                <a:ea typeface="黑体" charset="0"/>
              </a:rPr>
              <a:t>失去了</a:t>
            </a:r>
            <a:r>
              <a:rPr lang="zh-CN" altLang="en-US" sz="3200" b="1" u="sng">
                <a:solidFill>
                  <a:srgbClr val="0000CC"/>
                </a:solidFill>
                <a:latin typeface="黑体" charset="0"/>
                <a:ea typeface="黑体" charset="0"/>
              </a:rPr>
              <a:t>这些向大气中释放氧气的“氧气工厂”</a:t>
            </a:r>
            <a:r>
              <a:rPr lang="zh-CN" altLang="en-US" sz="3200" b="1">
                <a:solidFill>
                  <a:srgbClr val="0000CC"/>
                </a:solidFill>
                <a:latin typeface="黑体" charset="0"/>
                <a:ea typeface="黑体" charset="0"/>
              </a:rPr>
              <a:t>和“空气净化器”。</a:t>
            </a:r>
            <a:endParaRPr lang="zh-CN" altLang="en-US" sz="3200" b="1">
              <a:solidFill>
                <a:srgbClr val="0000CC"/>
              </a:solidFill>
              <a:latin typeface="黑体" charset="0"/>
              <a:ea typeface="黑体" charset="0"/>
            </a:endParaRPr>
          </a:p>
          <a:p>
            <a:pPr>
              <a:lnSpc>
                <a:spcPct val="130000"/>
              </a:lnSpc>
            </a:pPr>
            <a:endParaRPr lang="zh-CN"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52730" y="191135"/>
            <a:ext cx="11649710" cy="6330315"/>
          </a:xfrm>
        </p:spPr>
        <p:txBody>
          <a:bodyPr>
            <a:normAutofit lnSpcReduction="10000"/>
          </a:bodyPr>
          <a:p>
            <a:r>
              <a:rPr lang="zh-CN" altLang="en-US" b="1">
                <a:solidFill>
                  <a:srgbClr val="0000CC"/>
                </a:solidFill>
                <a:latin typeface="黑体" charset="0"/>
                <a:ea typeface="黑体" charset="0"/>
              </a:rPr>
              <a:t>（2014年新课标</a:t>
            </a:r>
            <a:r>
              <a:rPr lang="zh-CN" altLang="en-US" b="1">
                <a:solidFill>
                  <a:srgbClr val="0000CC"/>
                </a:solidFill>
                <a:latin typeface="黑体" charset="0"/>
                <a:ea typeface="黑体" charset="0"/>
                <a:sym typeface="+mn-ea"/>
              </a:rPr>
              <a:t>Ⅰ</a:t>
            </a:r>
            <a:r>
              <a:rPr lang="zh-CN" altLang="en-US" b="1">
                <a:solidFill>
                  <a:srgbClr val="0000CC"/>
                </a:solidFill>
                <a:latin typeface="黑体" charset="0"/>
                <a:ea typeface="黑体" charset="0"/>
              </a:rPr>
              <a:t>）</a:t>
            </a:r>
            <a:r>
              <a:rPr lang="zh-CN" altLang="en-US">
                <a:latin typeface="黑体" charset="0"/>
                <a:ea typeface="黑体" charset="0"/>
              </a:rPr>
              <a:t> </a:t>
            </a:r>
            <a:r>
              <a:rPr lang="zh-CN" altLang="en-US" sz="3200" b="1">
                <a:solidFill>
                  <a:srgbClr val="0000CC"/>
                </a:solidFill>
                <a:latin typeface="黑体" charset="0"/>
                <a:ea typeface="黑体" charset="0"/>
              </a:rPr>
              <a:t>每处不超过l5个字</a:t>
            </a:r>
            <a:r>
              <a:rPr lang="zh-CN" altLang="en-US" sz="2400" b="1">
                <a:latin typeface="黑体" charset="0"/>
                <a:ea typeface="黑体" charset="0"/>
              </a:rPr>
              <a:t>。</a:t>
            </a:r>
            <a:r>
              <a:rPr lang="zh-CN" altLang="en-US">
                <a:latin typeface="黑体" charset="0"/>
                <a:ea typeface="黑体" charset="0"/>
              </a:rPr>
              <a:t>                 </a:t>
            </a:r>
            <a:endParaRPr lang="zh-CN" altLang="en-US">
              <a:latin typeface="黑体" charset="0"/>
              <a:ea typeface="黑体" charset="0"/>
            </a:endParaRPr>
          </a:p>
          <a:p>
            <a:pPr>
              <a:lnSpc>
                <a:spcPct val="130000"/>
              </a:lnSpc>
            </a:pPr>
            <a:r>
              <a:rPr lang="zh-CN" altLang="en-US">
                <a:latin typeface="黑体" charset="0"/>
                <a:ea typeface="黑体" charset="0"/>
              </a:rPr>
              <a:t> </a:t>
            </a:r>
            <a:r>
              <a:rPr lang="zh-CN" altLang="en-US" sz="3200" b="1">
                <a:solidFill>
                  <a:srgbClr val="FF0000"/>
                </a:solidFill>
                <a:latin typeface="黑体" charset="0"/>
                <a:ea typeface="黑体" charset="0"/>
              </a:rPr>
              <a:t>二氧化碳</a:t>
            </a:r>
            <a:r>
              <a:rPr lang="zh-CN" altLang="en-US" sz="3200" b="1">
                <a:solidFill>
                  <a:srgbClr val="0000CC"/>
                </a:solidFill>
                <a:latin typeface="黑体" charset="0"/>
                <a:ea typeface="黑体" charset="0"/>
              </a:rPr>
              <a:t>是最主要的大气保温气体之一。大气中的二氧化碳浓度升高</a:t>
            </a:r>
            <a:r>
              <a:rPr lang="zh-CN" altLang="en-US" sz="3200" b="1" u="sng">
                <a:solidFill>
                  <a:srgbClr val="C00000"/>
                </a:solidFill>
                <a:latin typeface="黑体" charset="0"/>
                <a:ea typeface="黑体" charset="0"/>
              </a:rPr>
              <a:t>会导致</a:t>
            </a:r>
            <a:r>
              <a:rPr lang="zh-CN" altLang="en-US" sz="3200" b="1">
                <a:solidFill>
                  <a:srgbClr val="0000CC"/>
                </a:solidFill>
                <a:latin typeface="黑体" charset="0"/>
                <a:ea typeface="黑体" charset="0"/>
              </a:rPr>
              <a:t>全球变暖，</a:t>
            </a:r>
            <a:r>
              <a:rPr lang="zh-CN" altLang="en-US" sz="3200" b="1" u="sng">
                <a:solidFill>
                  <a:srgbClr val="C00000"/>
                </a:solidFill>
                <a:latin typeface="黑体" charset="0"/>
                <a:ea typeface="黑体" charset="0"/>
              </a:rPr>
              <a:t>造成</a:t>
            </a:r>
            <a:r>
              <a:rPr lang="zh-CN" altLang="en-US" sz="3200" b="1">
                <a:solidFill>
                  <a:srgbClr val="0000CC"/>
                </a:solidFill>
                <a:latin typeface="黑体" charset="0"/>
                <a:ea typeface="黑体" charset="0"/>
              </a:rPr>
              <a:t>天气干旱或旱涝不均，</a:t>
            </a:r>
            <a:r>
              <a:rPr lang="zh-CN" altLang="en-US" sz="3200" b="1" u="sng">
                <a:solidFill>
                  <a:srgbClr val="C00000"/>
                </a:solidFill>
                <a:latin typeface="黑体" charset="0"/>
                <a:ea typeface="黑体" charset="0"/>
              </a:rPr>
              <a:t>甚至可能造成</a:t>
            </a:r>
            <a:r>
              <a:rPr lang="zh-CN" altLang="en-US" sz="3200" b="1">
                <a:solidFill>
                  <a:srgbClr val="0000CC"/>
                </a:solidFill>
                <a:latin typeface="黑体" charset="0"/>
                <a:ea typeface="黑体" charset="0"/>
              </a:rPr>
              <a:t>海洋水位上升，</a:t>
            </a:r>
            <a:r>
              <a:rPr lang="zh-CN" altLang="en-US" sz="3200" b="1" u="sng">
                <a:solidFill>
                  <a:srgbClr val="C00000"/>
                </a:solidFill>
                <a:latin typeface="黑体" charset="0"/>
                <a:ea typeface="黑体" charset="0"/>
              </a:rPr>
              <a:t>淹没</a:t>
            </a:r>
            <a:r>
              <a:rPr lang="zh-CN" altLang="en-US" sz="3200" b="1">
                <a:solidFill>
                  <a:srgbClr val="0000CC"/>
                </a:solidFill>
                <a:latin typeface="黑体" charset="0"/>
                <a:ea typeface="黑体" charset="0"/>
              </a:rPr>
              <a:t>大量沿海城市，</a:t>
            </a:r>
            <a:r>
              <a:rPr lang="zh-CN" altLang="en-US" sz="3200" b="1" u="sng">
                <a:solidFill>
                  <a:srgbClr val="0000CC"/>
                </a:solidFill>
                <a:latin typeface="黑体" charset="0"/>
                <a:ea typeface="黑体" charset="0"/>
              </a:rPr>
              <a:t>  ①              </a:t>
            </a:r>
            <a:r>
              <a:rPr lang="zh-CN" altLang="en-US" sz="3200" b="1">
                <a:solidFill>
                  <a:srgbClr val="0000CC"/>
                </a:solidFill>
                <a:latin typeface="黑体" charset="0"/>
                <a:ea typeface="黑体" charset="0"/>
              </a:rPr>
              <a:t>。</a:t>
            </a:r>
            <a:endParaRPr lang="zh-CN" altLang="en-US"/>
          </a:p>
        </p:txBody>
      </p:sp>
      <p:sp>
        <p:nvSpPr>
          <p:cNvPr id="4" name="文本框 3"/>
          <p:cNvSpPr txBox="1"/>
          <p:nvPr/>
        </p:nvSpPr>
        <p:spPr>
          <a:xfrm>
            <a:off x="462280" y="4234180"/>
            <a:ext cx="7118350" cy="1188720"/>
          </a:xfrm>
          <a:prstGeom prst="rect">
            <a:avLst/>
          </a:prstGeom>
          <a:solidFill>
            <a:srgbClr val="FFCC66"/>
          </a:solidFill>
          <a:ln>
            <a:solidFill>
              <a:srgbClr val="0000CC"/>
            </a:solidFill>
          </a:ln>
        </p:spPr>
        <p:txBody>
          <a:bodyPr wrap="square" rtlCol="0">
            <a:spAutoFit/>
          </a:bodyPr>
          <a:p>
            <a:r>
              <a:rPr lang="zh-CN" altLang="en-US" sz="3600" b="1">
                <a:solidFill>
                  <a:srgbClr val="006600"/>
                </a:solidFill>
                <a:latin typeface="黑体" charset="0"/>
                <a:ea typeface="黑体" charset="0"/>
                <a:sym typeface="+mn-ea"/>
              </a:rPr>
              <a:t>从逻辑关系来看，①处需要填的是一个危及到人类的、</a:t>
            </a:r>
            <a:r>
              <a:rPr lang="zh-CN" altLang="en-US" sz="3600" b="1">
                <a:solidFill>
                  <a:srgbClr val="006600"/>
                </a:solidFill>
                <a:latin typeface="黑体" charset="0"/>
                <a:ea typeface="黑体" charset="0"/>
              </a:rPr>
              <a:t>较严重的后果。</a:t>
            </a:r>
            <a:endParaRPr lang="zh-CN" altLang="en-US" sz="3600" b="1">
              <a:solidFill>
                <a:srgbClr val="006600"/>
              </a:solidFill>
              <a:latin typeface="黑体" charset="0"/>
              <a:ea typeface="黑体" charset="0"/>
            </a:endParaRPr>
          </a:p>
        </p:txBody>
      </p:sp>
      <p:sp>
        <p:nvSpPr>
          <p:cNvPr id="6146" name="文本框 6145"/>
          <p:cNvSpPr txBox="1"/>
          <p:nvPr/>
        </p:nvSpPr>
        <p:spPr>
          <a:xfrm>
            <a:off x="6078220" y="2508250"/>
            <a:ext cx="5566410" cy="640080"/>
          </a:xfrm>
          <a:prstGeom prst="rect">
            <a:avLst/>
          </a:prstGeom>
          <a:solidFill>
            <a:srgbClr val="FFFF00"/>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600" b="1">
                <a:solidFill>
                  <a:schemeClr val="tx1"/>
                </a:solidFill>
                <a:latin typeface="黑体" charset="0"/>
                <a:ea typeface="黑体" charset="0"/>
              </a:rPr>
              <a:t>①</a:t>
            </a:r>
            <a:r>
              <a:rPr lang="zh-CN" altLang="en-US" sz="3600" b="1">
                <a:latin typeface="黑体" charset="0"/>
                <a:ea typeface="黑体" charset="0"/>
                <a:sym typeface="+mn-ea"/>
              </a:rPr>
              <a:t>给</a:t>
            </a:r>
            <a:r>
              <a:rPr lang="zh-CN" altLang="en-US" sz="3600" b="1" u="sng">
                <a:latin typeface="黑体" charset="0"/>
                <a:ea typeface="黑体" charset="0"/>
                <a:sym typeface="+mn-ea"/>
              </a:rPr>
              <a:t>人类</a:t>
            </a:r>
            <a:r>
              <a:rPr lang="zh-CN" altLang="en-US" sz="3600" b="1">
                <a:latin typeface="黑体" charset="0"/>
                <a:ea typeface="黑体" charset="0"/>
                <a:sym typeface="+mn-ea"/>
              </a:rPr>
              <a:t>带来巨大的</a:t>
            </a:r>
            <a:r>
              <a:rPr lang="zh-CN" altLang="en-US" sz="3600" b="1" u="sng">
                <a:latin typeface="黑体" charset="0"/>
                <a:ea typeface="黑体" charset="0"/>
                <a:sym typeface="+mn-ea"/>
              </a:rPr>
              <a:t>灾难</a:t>
            </a:r>
            <a:endParaRPr lang="zh-CN" altLang="en-US" sz="3600" b="1" u="sng">
              <a:latin typeface="黑体" charset="0"/>
              <a:ea typeface="黑体" charset="0"/>
              <a:sym typeface="+mn-ea"/>
            </a:endParaRPr>
          </a:p>
        </p:txBody>
      </p:sp>
      <p:sp>
        <p:nvSpPr>
          <p:cNvPr id="6147" name="文本框 6146"/>
          <p:cNvSpPr txBox="1"/>
          <p:nvPr/>
        </p:nvSpPr>
        <p:spPr>
          <a:xfrm>
            <a:off x="6080125" y="3343910"/>
            <a:ext cx="5314315" cy="640080"/>
          </a:xfrm>
          <a:prstGeom prst="rect">
            <a:avLst/>
          </a:prstGeom>
          <a:solidFill>
            <a:srgbClr val="00CCFF"/>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600" b="1">
                <a:latin typeface="黑体" charset="0"/>
                <a:ea typeface="黑体" charset="0"/>
                <a:sym typeface="+mn-ea"/>
              </a:rPr>
              <a:t>①进而危及人类的生存</a:t>
            </a:r>
            <a:endParaRPr lang="zh-CN" altLang="en-US" sz="3600" b="1" u="sng">
              <a:solidFill>
                <a:srgbClr val="C00000"/>
              </a:solidFill>
              <a:latin typeface="黑体" charset="0"/>
              <a:ea typeface="黑体"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6"/>
                                        </p:tgtEl>
                                        <p:attrNameLst>
                                          <p:attrName>style.visibility</p:attrName>
                                        </p:attrNameLst>
                                      </p:cBhvr>
                                      <p:to>
                                        <p:strVal val="visible"/>
                                      </p:to>
                                    </p:set>
                                    <p:anim calcmode="lin" valueType="num">
                                      <p:cBhvr additive="base">
                                        <p:cTn id="13" dur="500" fill="hold"/>
                                        <p:tgtEl>
                                          <p:spTgt spid="6146"/>
                                        </p:tgtEl>
                                        <p:attrNameLst>
                                          <p:attrName>ppt_x</p:attrName>
                                        </p:attrNameLst>
                                      </p:cBhvr>
                                      <p:tavLst>
                                        <p:tav tm="0">
                                          <p:val>
                                            <p:strVal val="0-#ppt_w/2"/>
                                          </p:val>
                                        </p:tav>
                                        <p:tav tm="100000">
                                          <p:val>
                                            <p:strVal val="#ppt_x"/>
                                          </p:val>
                                        </p:tav>
                                      </p:tavLst>
                                    </p:anim>
                                    <p:anim calcmode="lin" valueType="num">
                                      <p:cBhvr additive="base">
                                        <p:cTn id="14"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6147"/>
                                        </p:tgtEl>
                                        <p:attrNameLst>
                                          <p:attrName>style.visibility</p:attrName>
                                        </p:attrNameLst>
                                      </p:cBhvr>
                                      <p:to>
                                        <p:strVal val="visible"/>
                                      </p:to>
                                    </p:set>
                                    <p:animEffect transition="in" filter="dissolve">
                                      <p:cBhvr>
                                        <p:cTn id="19"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6146" grpId="0" bldLvl="0" animBg="1"/>
      <p:bldP spid="6147"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52730" y="191135"/>
            <a:ext cx="11649710" cy="6330315"/>
          </a:xfrm>
        </p:spPr>
        <p:txBody>
          <a:bodyPr>
            <a:normAutofit lnSpcReduction="10000"/>
          </a:bodyPr>
          <a:p>
            <a:r>
              <a:rPr lang="zh-CN" altLang="en-US" b="1">
                <a:solidFill>
                  <a:srgbClr val="0000CC"/>
                </a:solidFill>
                <a:latin typeface="黑体" charset="0"/>
                <a:ea typeface="黑体" charset="0"/>
              </a:rPr>
              <a:t>（2014年新课标</a:t>
            </a:r>
            <a:r>
              <a:rPr lang="zh-CN" altLang="en-US" b="1">
                <a:solidFill>
                  <a:srgbClr val="0000CC"/>
                </a:solidFill>
                <a:latin typeface="黑体" charset="0"/>
                <a:ea typeface="黑体" charset="0"/>
                <a:sym typeface="+mn-ea"/>
              </a:rPr>
              <a:t>Ⅰ</a:t>
            </a:r>
            <a:r>
              <a:rPr lang="zh-CN" altLang="en-US" b="1">
                <a:solidFill>
                  <a:srgbClr val="0000CC"/>
                </a:solidFill>
                <a:latin typeface="黑体" charset="0"/>
                <a:ea typeface="黑体" charset="0"/>
              </a:rPr>
              <a:t>）</a:t>
            </a:r>
            <a:r>
              <a:rPr lang="zh-CN" altLang="en-US">
                <a:latin typeface="黑体" charset="0"/>
                <a:ea typeface="黑体" charset="0"/>
              </a:rPr>
              <a:t> </a:t>
            </a:r>
            <a:r>
              <a:rPr lang="zh-CN" altLang="en-US" sz="3200" b="1">
                <a:solidFill>
                  <a:srgbClr val="0000CC"/>
                </a:solidFill>
                <a:latin typeface="黑体" charset="0"/>
                <a:ea typeface="黑体" charset="0"/>
              </a:rPr>
              <a:t>每处不超过l5个字</a:t>
            </a:r>
            <a:r>
              <a:rPr lang="zh-CN" altLang="en-US" sz="2400" b="1">
                <a:latin typeface="黑体" charset="0"/>
                <a:ea typeface="黑体" charset="0"/>
              </a:rPr>
              <a:t>。</a:t>
            </a:r>
            <a:r>
              <a:rPr lang="zh-CN" altLang="en-US">
                <a:latin typeface="黑体" charset="0"/>
                <a:ea typeface="黑体" charset="0"/>
              </a:rPr>
              <a:t>                 </a:t>
            </a:r>
            <a:endParaRPr lang="zh-CN" altLang="en-US">
              <a:latin typeface="黑体" charset="0"/>
              <a:ea typeface="黑体" charset="0"/>
            </a:endParaRPr>
          </a:p>
          <a:p>
            <a:pPr>
              <a:lnSpc>
                <a:spcPct val="130000"/>
              </a:lnSpc>
            </a:pPr>
            <a:r>
              <a:rPr lang="zh-CN" altLang="en-US">
                <a:latin typeface="黑体" charset="0"/>
                <a:ea typeface="黑体" charset="0"/>
              </a:rPr>
              <a:t> </a:t>
            </a:r>
            <a:r>
              <a:rPr lang="zh-CN" altLang="en-US" sz="3200" b="1">
                <a:solidFill>
                  <a:srgbClr val="0000CC"/>
                </a:solidFill>
                <a:latin typeface="黑体" charset="0"/>
                <a:ea typeface="黑体" charset="0"/>
                <a:sym typeface="+mn-ea"/>
              </a:rPr>
              <a:t>大气中的二氧化碳浓度升高</a:t>
            </a:r>
            <a:r>
              <a:rPr lang="zh-CN" altLang="en-US" sz="3200" b="1" u="sng">
                <a:solidFill>
                  <a:srgbClr val="C00000"/>
                </a:solidFill>
                <a:latin typeface="黑体" charset="0"/>
                <a:ea typeface="黑体" charset="0"/>
                <a:sym typeface="+mn-ea"/>
              </a:rPr>
              <a:t>会导致</a:t>
            </a:r>
            <a:r>
              <a:rPr lang="zh-CN" altLang="en-US" sz="3200" b="1">
                <a:solidFill>
                  <a:srgbClr val="0000CC"/>
                </a:solidFill>
                <a:latin typeface="黑体" charset="0"/>
                <a:ea typeface="黑体" charset="0"/>
                <a:sym typeface="+mn-ea"/>
              </a:rPr>
              <a:t>全球变暖</a:t>
            </a:r>
            <a:r>
              <a:rPr lang="zh-CN" altLang="en-US" sz="3200" b="1">
                <a:solidFill>
                  <a:srgbClr val="0000CC"/>
                </a:solidFill>
                <a:latin typeface="宋体" charset="0"/>
                <a:ea typeface="宋体" charset="0"/>
                <a:sym typeface="+mn-ea"/>
              </a:rPr>
              <a:t>……</a:t>
            </a:r>
            <a:r>
              <a:rPr lang="zh-CN" altLang="en-US" sz="3200" b="1">
                <a:solidFill>
                  <a:srgbClr val="FF0000"/>
                </a:solidFill>
                <a:latin typeface="黑体" charset="0"/>
                <a:ea typeface="黑体" charset="0"/>
              </a:rPr>
              <a:t>然而</a:t>
            </a:r>
            <a:r>
              <a:rPr lang="zh-CN" altLang="en-US" sz="3200" b="1">
                <a:solidFill>
                  <a:srgbClr val="0000CC"/>
                </a:solidFill>
                <a:latin typeface="黑体" charset="0"/>
                <a:ea typeface="黑体" charset="0"/>
              </a:rPr>
              <a:t>，也有研究指出，</a:t>
            </a:r>
            <a:r>
              <a:rPr lang="zh-CN" altLang="en-US" sz="3200" b="1" u="sng">
                <a:solidFill>
                  <a:srgbClr val="0000CC"/>
                </a:solidFill>
                <a:latin typeface="黑体" charset="0"/>
                <a:ea typeface="黑体" charset="0"/>
              </a:rPr>
              <a:t>  ②               </a:t>
            </a:r>
            <a:r>
              <a:rPr lang="zh-CN" altLang="en-US" sz="3200" b="1">
                <a:solidFill>
                  <a:srgbClr val="0000CC"/>
                </a:solidFill>
                <a:latin typeface="黑体" charset="0"/>
                <a:ea typeface="黑体" charset="0"/>
              </a:rPr>
              <a:t>：</a:t>
            </a:r>
            <a:r>
              <a:rPr lang="zh-CN" altLang="en-US" sz="3200" b="1">
                <a:solidFill>
                  <a:srgbClr val="FF0000"/>
                </a:solidFill>
                <a:latin typeface="黑体" charset="0"/>
                <a:ea typeface="黑体" charset="0"/>
              </a:rPr>
              <a:t>比如</a:t>
            </a:r>
            <a:r>
              <a:rPr lang="zh-CN" altLang="en-US" sz="3200" b="1">
                <a:solidFill>
                  <a:srgbClr val="0000CC"/>
                </a:solidFill>
                <a:latin typeface="黑体" charset="0"/>
                <a:ea typeface="黑体" charset="0"/>
              </a:rPr>
              <a:t>增加的二氧化碳可以给植物“施肥”，</a:t>
            </a:r>
            <a:r>
              <a:rPr lang="zh-CN" altLang="en-US" sz="3200" b="1">
                <a:solidFill>
                  <a:srgbClr val="FF0000"/>
                </a:solidFill>
                <a:latin typeface="黑体" charset="0"/>
                <a:ea typeface="黑体" charset="0"/>
              </a:rPr>
              <a:t>有利于</a:t>
            </a:r>
            <a:r>
              <a:rPr lang="zh-CN" altLang="en-US" sz="3200" b="1">
                <a:solidFill>
                  <a:srgbClr val="0000CC"/>
                </a:solidFill>
                <a:latin typeface="黑体" charset="0"/>
                <a:ea typeface="黑体" charset="0"/>
              </a:rPr>
              <a:t>植物的生长。但这必须有个前提，植物还活着!</a:t>
            </a:r>
            <a:r>
              <a:rPr lang="zh-CN" altLang="en-US" sz="3200" b="1" u="sng">
                <a:solidFill>
                  <a:srgbClr val="008000"/>
                </a:solidFill>
                <a:latin typeface="黑体" charset="0"/>
                <a:ea typeface="黑体" charset="0"/>
              </a:rPr>
              <a:t>如果</a:t>
            </a:r>
            <a:r>
              <a:rPr lang="zh-CN" altLang="en-US" sz="3200" b="1">
                <a:solidFill>
                  <a:srgbClr val="0000CC"/>
                </a:solidFill>
                <a:latin typeface="黑体" charset="0"/>
                <a:ea typeface="黑体" charset="0"/>
              </a:rPr>
              <a:t>土壤被污染，</a:t>
            </a:r>
            <a:r>
              <a:rPr lang="zh-CN" altLang="en-US" sz="3200" b="1" u="sng">
                <a:solidFill>
                  <a:srgbClr val="0000CC"/>
                </a:solidFill>
                <a:latin typeface="黑体" charset="0"/>
                <a:ea typeface="黑体" charset="0"/>
              </a:rPr>
              <a:t> ③                      </a:t>
            </a:r>
            <a:r>
              <a:rPr lang="zh-CN" altLang="en-US" sz="3200" b="1">
                <a:solidFill>
                  <a:srgbClr val="0000CC"/>
                </a:solidFill>
                <a:latin typeface="黑体" charset="0"/>
                <a:ea typeface="黑体" charset="0"/>
              </a:rPr>
              <a:t>，我们</a:t>
            </a:r>
            <a:r>
              <a:rPr lang="zh-CN" altLang="en-US" sz="3200" b="1" u="sng">
                <a:solidFill>
                  <a:srgbClr val="008000"/>
                </a:solidFill>
                <a:latin typeface="黑体" charset="0"/>
                <a:ea typeface="黑体" charset="0"/>
              </a:rPr>
              <a:t>就</a:t>
            </a:r>
            <a:r>
              <a:rPr lang="zh-CN" altLang="en-US" sz="3200" b="1" u="sng">
                <a:solidFill>
                  <a:srgbClr val="FF0000"/>
                </a:solidFill>
                <a:latin typeface="黑体" charset="0"/>
                <a:ea typeface="黑体" charset="0"/>
              </a:rPr>
              <a:t>失去了</a:t>
            </a:r>
            <a:r>
              <a:rPr lang="zh-CN" altLang="en-US" sz="3200" b="1" u="sng">
                <a:solidFill>
                  <a:srgbClr val="0000CC"/>
                </a:solidFill>
                <a:latin typeface="黑体" charset="0"/>
                <a:ea typeface="黑体" charset="0"/>
              </a:rPr>
              <a:t>这些向大气中释放氧气的“氧气工厂”</a:t>
            </a:r>
            <a:r>
              <a:rPr lang="zh-CN" altLang="en-US" sz="3200" b="1">
                <a:solidFill>
                  <a:srgbClr val="0000CC"/>
                </a:solidFill>
                <a:latin typeface="黑体" charset="0"/>
                <a:ea typeface="黑体" charset="0"/>
              </a:rPr>
              <a:t>和“空气净化器”。</a:t>
            </a:r>
            <a:endParaRPr lang="zh-CN" altLang="en-US" sz="3200" b="1">
              <a:solidFill>
                <a:srgbClr val="0000CC"/>
              </a:solidFill>
              <a:latin typeface="黑体" charset="0"/>
              <a:ea typeface="黑体" charset="0"/>
            </a:endParaRPr>
          </a:p>
          <a:p>
            <a:pPr>
              <a:lnSpc>
                <a:spcPct val="130000"/>
              </a:lnSpc>
            </a:pPr>
            <a:endParaRPr lang="zh-CN" altLang="en-US"/>
          </a:p>
        </p:txBody>
      </p:sp>
      <p:sp>
        <p:nvSpPr>
          <p:cNvPr id="10248" name="线形标注 2 10247"/>
          <p:cNvSpPr/>
          <p:nvPr/>
        </p:nvSpPr>
        <p:spPr>
          <a:xfrm>
            <a:off x="1955165" y="3767455"/>
            <a:ext cx="7672705" cy="1315085"/>
          </a:xfrm>
          <a:prstGeom prst="borderCallout2">
            <a:avLst>
              <a:gd name="adj1" fmla="val 4880"/>
              <a:gd name="adj2" fmla="val -1755"/>
              <a:gd name="adj3" fmla="val 23331"/>
              <a:gd name="adj4" fmla="val -50"/>
              <a:gd name="adj5" fmla="val 9620"/>
              <a:gd name="adj6" fmla="val -4052"/>
            </a:avLst>
          </a:prstGeom>
          <a:solidFill>
            <a:srgbClr val="FFCCFF"/>
          </a:solidFill>
          <a:ln w="28575" cap="flat" cmpd="sng">
            <a:solidFill>
              <a:srgbClr val="FF0000"/>
            </a:solidFill>
            <a:prstDash val="solid"/>
            <a:miter/>
            <a:headEnd type="none" w="med" len="med"/>
            <a:tailEnd type="none" w="med" len="med"/>
          </a:ln>
        </p:spPr>
        <p:txBody>
          <a:bodyPr/>
          <a:p>
            <a:pPr lvl="0" fontAlgn="base"/>
            <a:r>
              <a:rPr lang="zh-CN" altLang="en-US" sz="3600" strike="noStrike" noProof="1">
                <a:ln>
                  <a:solidFill>
                    <a:srgbClr val="FF0000"/>
                  </a:solidFill>
                </a:ln>
                <a:solidFill>
                  <a:schemeClr val="tx1"/>
                </a:solidFill>
                <a:latin typeface="黑体" charset="0"/>
                <a:ea typeface="黑体" charset="0"/>
                <a:cs typeface="宋体" charset="0"/>
              </a:rPr>
              <a:t>①留心关联词</a:t>
            </a:r>
            <a:r>
              <a:rPr lang="en-US" altLang="zh-CN" sz="3600" strike="noStrike" noProof="1">
                <a:ln>
                  <a:solidFill>
                    <a:srgbClr val="FF0000"/>
                  </a:solidFill>
                </a:ln>
                <a:solidFill>
                  <a:schemeClr val="tx1"/>
                </a:solidFill>
                <a:latin typeface="黑体" charset="0"/>
                <a:ea typeface="黑体" charset="0"/>
                <a:cs typeface="宋体" charset="0"/>
              </a:rPr>
              <a:t>“</a:t>
            </a:r>
            <a:r>
              <a:rPr lang="zh-CN" altLang="en-US" sz="3600" strike="noStrike" noProof="1">
                <a:ln>
                  <a:solidFill>
                    <a:srgbClr val="FF0000"/>
                  </a:solidFill>
                </a:ln>
                <a:solidFill>
                  <a:schemeClr val="tx1"/>
                </a:solidFill>
                <a:latin typeface="黑体" charset="0"/>
                <a:ea typeface="黑体" charset="0"/>
                <a:cs typeface="宋体" charset="0"/>
              </a:rPr>
              <a:t>然而</a:t>
            </a:r>
            <a:r>
              <a:rPr lang="en-US" altLang="zh-CN" sz="3600" strike="noStrike" noProof="1">
                <a:ln>
                  <a:solidFill>
                    <a:srgbClr val="FF0000"/>
                  </a:solidFill>
                </a:ln>
                <a:solidFill>
                  <a:schemeClr val="tx1"/>
                </a:solidFill>
                <a:latin typeface="黑体" charset="0"/>
                <a:ea typeface="黑体" charset="0"/>
                <a:cs typeface="宋体" charset="0"/>
              </a:rPr>
              <a:t>”</a:t>
            </a:r>
            <a:r>
              <a:rPr lang="zh-CN" altLang="en-US" sz="3600" strike="noStrike" noProof="1">
                <a:ln>
                  <a:solidFill>
                    <a:srgbClr val="FF0000"/>
                  </a:solidFill>
                </a:ln>
                <a:solidFill>
                  <a:schemeClr val="tx1"/>
                </a:solidFill>
                <a:latin typeface="黑体" charset="0"/>
                <a:ea typeface="黑体" charset="0"/>
                <a:cs typeface="宋体" charset="0"/>
              </a:rPr>
              <a:t>，可见</a:t>
            </a:r>
            <a:r>
              <a:rPr lang="zh-CN" altLang="en-US" sz="3600" b="1" u="sng">
                <a:solidFill>
                  <a:srgbClr val="0000CC"/>
                </a:solidFill>
                <a:latin typeface="黑体" charset="0"/>
                <a:ea typeface="黑体" charset="0"/>
                <a:sym typeface="+mn-ea"/>
              </a:rPr>
              <a:t>②</a:t>
            </a:r>
            <a:r>
              <a:rPr lang="zh-CN" altLang="en-US" sz="3600" b="1">
                <a:solidFill>
                  <a:srgbClr val="C00000"/>
                </a:solidFill>
                <a:latin typeface="黑体" charset="0"/>
                <a:ea typeface="黑体" charset="0"/>
                <a:sym typeface="+mn-ea"/>
              </a:rPr>
              <a:t>处需</a:t>
            </a:r>
            <a:endParaRPr lang="zh-CN" altLang="en-US" sz="3600" b="1">
              <a:solidFill>
                <a:srgbClr val="C00000"/>
              </a:solidFill>
              <a:latin typeface="黑体" charset="0"/>
              <a:ea typeface="黑体" charset="0"/>
              <a:sym typeface="+mn-ea"/>
            </a:endParaRPr>
          </a:p>
          <a:p>
            <a:pPr lvl="0" fontAlgn="base"/>
            <a:r>
              <a:rPr lang="zh-CN" altLang="en-US" sz="3600" b="1">
                <a:solidFill>
                  <a:srgbClr val="C00000"/>
                </a:solidFill>
                <a:latin typeface="黑体" charset="0"/>
                <a:ea typeface="黑体" charset="0"/>
                <a:sym typeface="+mn-ea"/>
              </a:rPr>
              <a:t>要的</a:t>
            </a:r>
            <a:r>
              <a:rPr lang="zh-CN" altLang="en-US" sz="3600">
                <a:ln>
                  <a:solidFill>
                    <a:srgbClr val="FF0000"/>
                  </a:solidFill>
                </a:ln>
                <a:latin typeface="黑体" charset="0"/>
                <a:ea typeface="黑体" charset="0"/>
                <a:sym typeface="+mn-ea"/>
              </a:rPr>
              <a:t>是与前者构成对比的反面情况。</a:t>
            </a:r>
            <a:endParaRPr lang="zh-CN" altLang="en-US" sz="3600" b="1" strike="noStrike" noProof="1">
              <a:ln>
                <a:solidFill>
                  <a:srgbClr val="FF0000"/>
                </a:solidFill>
              </a:ln>
              <a:solidFill>
                <a:schemeClr val="tx1"/>
              </a:solidFill>
              <a:latin typeface="黑体" charset="0"/>
              <a:ea typeface="黑体" charset="0"/>
              <a:sym typeface="+mn-ea"/>
            </a:endParaRPr>
          </a:p>
        </p:txBody>
      </p:sp>
      <p:sp>
        <p:nvSpPr>
          <p:cNvPr id="6146" name="文本框 6145"/>
          <p:cNvSpPr txBox="1"/>
          <p:nvPr/>
        </p:nvSpPr>
        <p:spPr>
          <a:xfrm>
            <a:off x="3792220" y="99695"/>
            <a:ext cx="5947410" cy="640080"/>
          </a:xfrm>
          <a:prstGeom prst="rect">
            <a:avLst/>
          </a:prstGeom>
          <a:solidFill>
            <a:srgbClr val="FFFF00"/>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600" b="1">
                <a:latin typeface="黑体" charset="0"/>
                <a:ea typeface="黑体" charset="0"/>
              </a:rPr>
              <a:t>②二氧化碳增加会带来好处</a:t>
            </a:r>
            <a:endParaRPr lang="zh-CN" altLang="en-US" sz="3600" b="1">
              <a:latin typeface="黑体" charset="0"/>
              <a:ea typeface="黑体" charset="0"/>
            </a:endParaRPr>
          </a:p>
        </p:txBody>
      </p:sp>
      <p:sp>
        <p:nvSpPr>
          <p:cNvPr id="6147" name="文本框 6146"/>
          <p:cNvSpPr txBox="1"/>
          <p:nvPr/>
        </p:nvSpPr>
        <p:spPr>
          <a:xfrm>
            <a:off x="4801235" y="2473325"/>
            <a:ext cx="5314315" cy="640080"/>
          </a:xfrm>
          <a:prstGeom prst="rect">
            <a:avLst/>
          </a:prstGeom>
          <a:solidFill>
            <a:srgbClr val="00CCFF"/>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600" b="1">
                <a:latin typeface="黑体" charset="0"/>
                <a:ea typeface="黑体" charset="0"/>
                <a:sym typeface="+mn-ea"/>
              </a:rPr>
              <a:t>③植物就会生病甚至死亡</a:t>
            </a:r>
            <a:endParaRPr lang="zh-CN" altLang="en-US" sz="3600" b="1">
              <a:latin typeface="黑体" charset="0"/>
              <a:ea typeface="黑体" charset="0"/>
              <a:sym typeface="+mn-ea"/>
            </a:endParaRPr>
          </a:p>
        </p:txBody>
      </p:sp>
      <p:sp>
        <p:nvSpPr>
          <p:cNvPr id="4" name="文本框 3"/>
          <p:cNvSpPr txBox="1"/>
          <p:nvPr/>
        </p:nvSpPr>
        <p:spPr>
          <a:xfrm>
            <a:off x="1946275" y="5200650"/>
            <a:ext cx="6220460" cy="1188720"/>
          </a:xfrm>
          <a:prstGeom prst="rect">
            <a:avLst/>
          </a:prstGeom>
          <a:solidFill>
            <a:srgbClr val="FFCC66"/>
          </a:solidFill>
          <a:ln>
            <a:solidFill>
              <a:srgbClr val="0000CC"/>
            </a:solidFill>
          </a:ln>
        </p:spPr>
        <p:txBody>
          <a:bodyPr wrap="square" rtlCol="0">
            <a:spAutoFit/>
          </a:bodyPr>
          <a:p>
            <a:r>
              <a:rPr lang="zh-CN" altLang="en-US" sz="3600" b="1">
                <a:latin typeface="黑体" charset="0"/>
                <a:ea typeface="黑体" charset="0"/>
                <a:sym typeface="+mn-ea"/>
              </a:rPr>
              <a:t>②二氧化碳增加不会危及人类</a:t>
            </a:r>
            <a:endParaRPr lang="zh-CN" altLang="en-US" sz="3600" b="1">
              <a:latin typeface="黑体" charset="0"/>
              <a:ea typeface="黑体" charset="0"/>
              <a:sym typeface="+mn-ea"/>
            </a:endParaRPr>
          </a:p>
          <a:p>
            <a:r>
              <a:rPr lang="zh-CN" altLang="en-US" sz="3600" b="1">
                <a:latin typeface="黑体" charset="0"/>
                <a:ea typeface="黑体" charset="0"/>
                <a:sym typeface="+mn-ea"/>
              </a:rPr>
              <a:t>③植物失去了赖以生存的土壤</a:t>
            </a:r>
            <a:endParaRPr lang="zh-CN" altLang="en-US" sz="3600" b="1">
              <a:solidFill>
                <a:srgbClr val="006600"/>
              </a:solidFill>
              <a:latin typeface="黑体" charset="0"/>
              <a:ea typeface="黑体"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grpId="0" nodeType="clickEffect">
                                  <p:stCondLst>
                                    <p:cond delay="0"/>
                                  </p:stCondLst>
                                  <p:childTnLst>
                                    <p:set>
                                      <p:cBhvr>
                                        <p:cTn id="6" dur="1" fill="hold">
                                          <p:stCondLst>
                                            <p:cond delay="0"/>
                                          </p:stCondLst>
                                        </p:cTn>
                                        <p:tgtEl>
                                          <p:spTgt spid="10248"/>
                                        </p:tgtEl>
                                        <p:attrNameLst>
                                          <p:attrName>style.visibility</p:attrName>
                                        </p:attrNameLst>
                                      </p:cBhvr>
                                      <p:to>
                                        <p:strVal val="visible"/>
                                      </p:to>
                                    </p:set>
                                    <p:animEffect transition="in" filter="strips(upRight)">
                                      <p:cBhvr>
                                        <p:cTn id="7" dur="500"/>
                                        <p:tgtEl>
                                          <p:spTgt spid="1024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6146"/>
                                        </p:tgtEl>
                                        <p:attrNameLst>
                                          <p:attrName>style.visibility</p:attrName>
                                        </p:attrNameLst>
                                      </p:cBhvr>
                                      <p:to>
                                        <p:strVal val="visible"/>
                                      </p:to>
                                    </p:set>
                                    <p:anim calcmode="lin" valueType="num">
                                      <p:cBhvr additive="base">
                                        <p:cTn id="12" dur="500" fill="hold"/>
                                        <p:tgtEl>
                                          <p:spTgt spid="6146"/>
                                        </p:tgtEl>
                                        <p:attrNameLst>
                                          <p:attrName>ppt_x</p:attrName>
                                        </p:attrNameLst>
                                      </p:cBhvr>
                                      <p:tavLst>
                                        <p:tav tm="0">
                                          <p:val>
                                            <p:strVal val="0-#ppt_w/2"/>
                                          </p:val>
                                        </p:tav>
                                        <p:tav tm="100000">
                                          <p:val>
                                            <p:strVal val="#ppt_x"/>
                                          </p:val>
                                        </p:tav>
                                      </p:tavLst>
                                    </p:anim>
                                    <p:anim calcmode="lin" valueType="num">
                                      <p:cBhvr additive="base">
                                        <p:cTn id="13"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6147"/>
                                        </p:tgtEl>
                                        <p:attrNameLst>
                                          <p:attrName>style.visibility</p:attrName>
                                        </p:attrNameLst>
                                      </p:cBhvr>
                                      <p:to>
                                        <p:strVal val="visible"/>
                                      </p:to>
                                    </p:set>
                                    <p:animEffect transition="in" filter="dissolve">
                                      <p:cBhvr>
                                        <p:cTn id="18" dur="500"/>
                                        <p:tgtEl>
                                          <p:spTgt spid="614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8" grpId="0" bldLvl="0" animBg="1"/>
      <p:bldP spid="6146" grpId="0" bldLvl="0" animBg="1"/>
      <p:bldP spid="6147" grpId="0" bldLvl="0" animBg="1"/>
      <p:bldP spid="4"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52730" y="190500"/>
            <a:ext cx="11649710" cy="6437630"/>
          </a:xfrm>
        </p:spPr>
        <p:txBody>
          <a:bodyPr>
            <a:normAutofit lnSpcReduction="20000"/>
          </a:bodyPr>
          <a:p>
            <a:pPr>
              <a:lnSpc>
                <a:spcPct val="140000"/>
              </a:lnSpc>
            </a:pPr>
            <a:r>
              <a:rPr lang="zh-CN" altLang="en-US" sz="3200" b="1">
                <a:solidFill>
                  <a:srgbClr val="0000CC"/>
                </a:solidFill>
              </a:rPr>
              <a:t>（201</a:t>
            </a:r>
            <a:r>
              <a:rPr lang="en-US" altLang="zh-CN" sz="3200" b="1">
                <a:solidFill>
                  <a:srgbClr val="0000CC"/>
                </a:solidFill>
              </a:rPr>
              <a:t>4</a:t>
            </a:r>
            <a:r>
              <a:rPr lang="zh-CN" altLang="en-US" sz="3200" b="1">
                <a:solidFill>
                  <a:srgbClr val="0000CC"/>
                </a:solidFill>
              </a:rPr>
              <a:t>年新课标</a:t>
            </a:r>
            <a:r>
              <a:rPr lang="zh-CN" altLang="en-US" sz="3200" b="1">
                <a:solidFill>
                  <a:srgbClr val="0000CC"/>
                </a:solidFill>
                <a:latin typeface="黑体" charset="0"/>
                <a:ea typeface="黑体" charset="0"/>
                <a:sym typeface="+mn-ea"/>
              </a:rPr>
              <a:t>Ⅱ</a:t>
            </a:r>
            <a:r>
              <a:rPr lang="zh-CN" altLang="en-US" sz="3200" b="1">
                <a:solidFill>
                  <a:srgbClr val="0000CC"/>
                </a:solidFill>
              </a:rPr>
              <a:t>）每处不超过12个字。（5分）</a:t>
            </a:r>
            <a:r>
              <a:rPr lang="zh-CN" altLang="en-US" sz="3200"/>
              <a:t>     </a:t>
            </a:r>
            <a:r>
              <a:rPr lang="zh-CN" altLang="en-US"/>
              <a:t>             </a:t>
            </a:r>
            <a:endParaRPr lang="zh-CN" altLang="en-US"/>
          </a:p>
          <a:p>
            <a:pPr>
              <a:lnSpc>
                <a:spcPct val="140000"/>
              </a:lnSpc>
            </a:pPr>
            <a:r>
              <a:rPr lang="zh-CN" altLang="en-US" b="1"/>
              <a:t> </a:t>
            </a:r>
            <a:r>
              <a:rPr lang="zh-CN" altLang="en-US" sz="3200" b="1">
                <a:solidFill>
                  <a:srgbClr val="0000CC"/>
                </a:solidFill>
                <a:latin typeface="黑体" charset="0"/>
                <a:ea typeface="黑体" charset="0"/>
              </a:rPr>
              <a:t>大家都知道，</a:t>
            </a:r>
            <a:r>
              <a:rPr lang="zh-CN" altLang="en-US" sz="3200" b="1" u="sng">
                <a:solidFill>
                  <a:srgbClr val="0000CC"/>
                </a:solidFill>
                <a:latin typeface="黑体" charset="0"/>
                <a:ea typeface="黑体" charset="0"/>
              </a:rPr>
              <a:t>           ①               </a:t>
            </a:r>
            <a:r>
              <a:rPr lang="zh-CN" altLang="en-US" sz="3200" b="1">
                <a:solidFill>
                  <a:srgbClr val="0000CC"/>
                </a:solidFill>
                <a:latin typeface="黑体" charset="0"/>
                <a:ea typeface="黑体" charset="0"/>
              </a:rPr>
              <a:t>，倘若</a:t>
            </a:r>
            <a:r>
              <a:rPr lang="zh-CN" altLang="en-US" sz="3200" b="1" u="sng">
                <a:solidFill>
                  <a:srgbClr val="FF0000"/>
                </a:solidFill>
                <a:latin typeface="黑体" charset="0"/>
                <a:ea typeface="黑体" charset="0"/>
              </a:rPr>
              <a:t>呼吸</a:t>
            </a:r>
            <a:r>
              <a:rPr lang="zh-CN" altLang="en-US" sz="3200" b="1">
                <a:solidFill>
                  <a:srgbClr val="0000CC"/>
                </a:solidFill>
                <a:latin typeface="黑体" charset="0"/>
                <a:ea typeface="黑体" charset="0"/>
              </a:rPr>
              <a:t>停止，</a:t>
            </a:r>
            <a:r>
              <a:rPr lang="zh-CN" altLang="en-US" sz="3200" b="1" u="sng">
                <a:solidFill>
                  <a:srgbClr val="FF0000"/>
                </a:solidFill>
                <a:latin typeface="黑体" charset="0"/>
                <a:ea typeface="黑体" charset="0"/>
              </a:rPr>
              <a:t>生命</a:t>
            </a:r>
            <a:r>
              <a:rPr lang="zh-CN" altLang="en-US" sz="3200" b="1">
                <a:solidFill>
                  <a:srgbClr val="0000CC"/>
                </a:solidFill>
                <a:latin typeface="黑体" charset="0"/>
                <a:ea typeface="黑体" charset="0"/>
              </a:rPr>
              <a:t>也将终结，人体通过</a:t>
            </a:r>
            <a:r>
              <a:rPr lang="zh-CN" altLang="en-US" sz="3200" b="1">
                <a:solidFill>
                  <a:srgbClr val="FF0000"/>
                </a:solidFill>
                <a:latin typeface="黑体" charset="0"/>
                <a:ea typeface="黑体" charset="0"/>
              </a:rPr>
              <a:t>呼吸</a:t>
            </a:r>
            <a:r>
              <a:rPr lang="zh-CN" altLang="en-US" sz="3200" b="1">
                <a:solidFill>
                  <a:srgbClr val="0000CC"/>
                </a:solidFill>
                <a:latin typeface="黑体" charset="0"/>
                <a:ea typeface="黑体" charset="0"/>
              </a:rPr>
              <a:t>，</a:t>
            </a:r>
            <a:r>
              <a:rPr lang="zh-CN" altLang="en-US" sz="3200" b="1" u="sng">
                <a:solidFill>
                  <a:srgbClr val="0000CC"/>
                </a:solidFill>
                <a:latin typeface="黑体" charset="0"/>
                <a:ea typeface="黑体" charset="0"/>
              </a:rPr>
              <a:t>           ②          </a:t>
            </a:r>
            <a:r>
              <a:rPr lang="zh-CN" altLang="en-US" sz="3200" b="1">
                <a:solidFill>
                  <a:srgbClr val="0000CC"/>
                </a:solidFill>
                <a:latin typeface="黑体" charset="0"/>
                <a:ea typeface="黑体" charset="0"/>
              </a:rPr>
              <a:t>，</a:t>
            </a:r>
            <a:r>
              <a:rPr lang="zh-CN" altLang="en-US" sz="3200" b="1" u="sng">
                <a:solidFill>
                  <a:srgbClr val="0000CC"/>
                </a:solidFill>
                <a:latin typeface="黑体" charset="0"/>
                <a:ea typeface="黑体" charset="0"/>
              </a:rPr>
              <a:t>排出</a:t>
            </a:r>
            <a:r>
              <a:rPr lang="zh-CN" altLang="en-US" sz="3200" b="1">
                <a:solidFill>
                  <a:srgbClr val="FF0000"/>
                </a:solidFill>
                <a:latin typeface="黑体" charset="0"/>
                <a:ea typeface="黑体" charset="0"/>
              </a:rPr>
              <a:t>二氧化碳</a:t>
            </a:r>
            <a:r>
              <a:rPr lang="zh-CN" altLang="en-US" sz="3200" b="1">
                <a:solidFill>
                  <a:srgbClr val="0000CC"/>
                </a:solidFill>
                <a:latin typeface="黑体" charset="0"/>
                <a:ea typeface="黑体" charset="0"/>
              </a:rPr>
              <a:t>。那你可知道</a:t>
            </a:r>
            <a:r>
              <a:rPr lang="zh-CN" altLang="en-US" sz="3200" b="1">
                <a:solidFill>
                  <a:srgbClr val="FF0000"/>
                </a:solidFill>
                <a:latin typeface="黑体" charset="0"/>
                <a:ea typeface="黑体" charset="0"/>
              </a:rPr>
              <a:t>土壌</a:t>
            </a:r>
            <a:r>
              <a:rPr lang="zh-CN" altLang="en-US" sz="3200" b="1">
                <a:solidFill>
                  <a:srgbClr val="0000CC"/>
                </a:solidFill>
                <a:latin typeface="黑体" charset="0"/>
                <a:ea typeface="黑体" charset="0"/>
              </a:rPr>
              <a:t>也有</a:t>
            </a:r>
            <a:r>
              <a:rPr lang="zh-CN" altLang="en-US" sz="3200" b="1">
                <a:solidFill>
                  <a:srgbClr val="FF0000"/>
                </a:solidFill>
                <a:latin typeface="黑体" charset="0"/>
                <a:ea typeface="黑体" charset="0"/>
              </a:rPr>
              <a:t>呼吸</a:t>
            </a:r>
            <a:r>
              <a:rPr lang="zh-CN" altLang="en-US" sz="3200" b="1">
                <a:solidFill>
                  <a:srgbClr val="0000CC"/>
                </a:solidFill>
                <a:latin typeface="黑体" charset="0"/>
                <a:ea typeface="黑体" charset="0"/>
              </a:rPr>
              <a:t>？</a:t>
            </a:r>
            <a:r>
              <a:rPr lang="zh-CN" altLang="en-US" sz="3200" b="1" u="sng">
                <a:solidFill>
                  <a:srgbClr val="FF0000"/>
                </a:solidFill>
                <a:latin typeface="黑体" charset="0"/>
                <a:ea typeface="黑体" charset="0"/>
              </a:rPr>
              <a:t>土壤呼吸和人的呼吸</a:t>
            </a:r>
            <a:r>
              <a:rPr lang="zh-CN" altLang="en-US" sz="3200" b="1">
                <a:solidFill>
                  <a:srgbClr val="0000CC"/>
                </a:solidFill>
                <a:latin typeface="黑体" charset="0"/>
                <a:ea typeface="黑体" charset="0"/>
              </a:rPr>
              <a:t>一样，也是一个</a:t>
            </a:r>
            <a:r>
              <a:rPr lang="zh-CN" altLang="en-US" sz="3200" b="1" u="sng">
                <a:solidFill>
                  <a:srgbClr val="0000CC"/>
                </a:solidFill>
                <a:latin typeface="黑体" charset="0"/>
                <a:ea typeface="黑体" charset="0"/>
              </a:rPr>
              <a:t>           ③          </a:t>
            </a:r>
            <a:r>
              <a:rPr lang="zh-CN" altLang="en-US" sz="3200" b="1">
                <a:solidFill>
                  <a:srgbClr val="0000CC"/>
                </a:solidFill>
                <a:latin typeface="黑体" charset="0"/>
                <a:ea typeface="黑体" charset="0"/>
              </a:rPr>
              <a:t>的过程。</a:t>
            </a:r>
            <a:endParaRPr lang="zh-CN" altLang="en-US" sz="3200" b="1">
              <a:solidFill>
                <a:srgbClr val="0000CC"/>
              </a:solidFill>
              <a:latin typeface="黑体" charset="0"/>
              <a:ea typeface="黑体" charset="0"/>
            </a:endParaRPr>
          </a:p>
          <a:p>
            <a:pPr>
              <a:lnSpc>
                <a:spcPct val="130000"/>
              </a:lnSpc>
            </a:pPr>
            <a:endParaRPr lang="zh-CN" altLang="en-US" sz="3200" b="1">
              <a:solidFill>
                <a:srgbClr val="0000CC"/>
              </a:solidFill>
              <a:latin typeface="黑体" charset="0"/>
              <a:ea typeface="黑体" charset="0"/>
            </a:endParaRPr>
          </a:p>
          <a:p>
            <a:pPr>
              <a:lnSpc>
                <a:spcPct val="130000"/>
              </a:lnSpc>
            </a:pPr>
            <a:endParaRPr lang="zh-CN" altLang="en-US" sz="3200" b="1">
              <a:solidFill>
                <a:srgbClr val="0000CC"/>
              </a:solidFill>
              <a:latin typeface="黑体" charset="0"/>
              <a:ea typeface="黑体" charset="0"/>
            </a:endParaRPr>
          </a:p>
        </p:txBody>
      </p:sp>
      <p:sp>
        <p:nvSpPr>
          <p:cNvPr id="6146" name="文本框 6145"/>
          <p:cNvSpPr txBox="1"/>
          <p:nvPr/>
        </p:nvSpPr>
        <p:spPr>
          <a:xfrm>
            <a:off x="3126105" y="847725"/>
            <a:ext cx="4502785" cy="579120"/>
          </a:xfrm>
          <a:prstGeom prst="rect">
            <a:avLst/>
          </a:prstGeom>
          <a:solidFill>
            <a:srgbClr val="FFFF00"/>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200" b="1">
                <a:solidFill>
                  <a:srgbClr val="0000CC"/>
                </a:solidFill>
                <a:latin typeface="黑体" charset="0"/>
                <a:ea typeface="黑体" charset="0"/>
              </a:rPr>
              <a:t>①</a:t>
            </a:r>
            <a:r>
              <a:rPr lang="zh-CN" altLang="en-US" sz="3200" b="1">
                <a:solidFill>
                  <a:srgbClr val="0000CC"/>
                </a:solidFill>
                <a:latin typeface="黑体" charset="0"/>
                <a:ea typeface="黑体" charset="0"/>
                <a:sym typeface="+mn-ea"/>
              </a:rPr>
              <a:t>呼吸对</a:t>
            </a:r>
            <a:r>
              <a:rPr lang="zh-CN" altLang="en-US" sz="3200" b="1" u="sng">
                <a:solidFill>
                  <a:srgbClr val="0000CC"/>
                </a:solidFill>
                <a:latin typeface="黑体" charset="0"/>
                <a:ea typeface="黑体" charset="0"/>
                <a:sym typeface="+mn-ea"/>
              </a:rPr>
              <a:t>人类</a:t>
            </a:r>
            <a:r>
              <a:rPr lang="zh-CN" altLang="en-US" sz="3200" b="1">
                <a:solidFill>
                  <a:srgbClr val="0000CC"/>
                </a:solidFill>
                <a:latin typeface="黑体" charset="0"/>
                <a:ea typeface="黑体" charset="0"/>
                <a:sym typeface="+mn-ea"/>
              </a:rPr>
              <a:t>非常重要</a:t>
            </a:r>
            <a:endParaRPr lang="zh-CN" altLang="en-US" sz="3200" b="1" u="sng">
              <a:latin typeface="黑体" charset="0"/>
              <a:ea typeface="黑体" charset="0"/>
            </a:endParaRPr>
          </a:p>
        </p:txBody>
      </p:sp>
      <p:sp>
        <p:nvSpPr>
          <p:cNvPr id="6149" name="文本框 6148"/>
          <p:cNvSpPr txBox="1"/>
          <p:nvPr/>
        </p:nvSpPr>
        <p:spPr>
          <a:xfrm>
            <a:off x="6368415" y="1513205"/>
            <a:ext cx="3246120" cy="579120"/>
          </a:xfrm>
          <a:prstGeom prst="rect">
            <a:avLst/>
          </a:prstGeom>
          <a:solidFill>
            <a:srgbClr val="00FF00"/>
          </a:solidFill>
          <a:ln w="9525" cap="flat" cmpd="sng">
            <a:solidFill>
              <a:srgbClr val="993366"/>
            </a:solidFill>
            <a:prstDash val="solid"/>
            <a:miter/>
            <a:headEnd type="none" w="med" len="med"/>
            <a:tailEnd type="none" w="med" len="med"/>
          </a:ln>
        </p:spPr>
        <p:txBody>
          <a:bodyPr wrap="square">
            <a:spAutoFit/>
          </a:bodyPr>
          <a:p>
            <a:pPr lvl="0"/>
            <a:r>
              <a:rPr lang="zh-CN" altLang="en-US" sz="3200" b="1">
                <a:solidFill>
                  <a:schemeClr val="tx1"/>
                </a:solidFill>
                <a:latin typeface="黑体" charset="0"/>
                <a:ea typeface="黑体" charset="0"/>
              </a:rPr>
              <a:t>②</a:t>
            </a:r>
            <a:r>
              <a:rPr lang="zh-CN" altLang="en-US" sz="3200" b="1" u="sng">
                <a:solidFill>
                  <a:schemeClr val="tx1"/>
                </a:solidFill>
                <a:latin typeface="黑体" charset="0"/>
                <a:ea typeface="黑体" charset="0"/>
                <a:sym typeface="+mn-ea"/>
              </a:rPr>
              <a:t>吸入</a:t>
            </a:r>
            <a:r>
              <a:rPr lang="zh-CN" altLang="en-US" sz="3200" b="1">
                <a:solidFill>
                  <a:schemeClr val="tx1"/>
                </a:solidFill>
                <a:latin typeface="黑体" charset="0"/>
                <a:ea typeface="黑体" charset="0"/>
                <a:sym typeface="+mn-ea"/>
              </a:rPr>
              <a:t>新鲜氧气</a:t>
            </a:r>
            <a:endParaRPr lang="zh-CN" altLang="en-US" sz="3200" b="1">
              <a:solidFill>
                <a:schemeClr val="tx1"/>
              </a:solidFill>
              <a:latin typeface="黑体" charset="0"/>
              <a:ea typeface="黑体" charset="0"/>
              <a:sym typeface="+mn-ea"/>
            </a:endParaRPr>
          </a:p>
        </p:txBody>
      </p:sp>
      <p:sp>
        <p:nvSpPr>
          <p:cNvPr id="6147" name="文本框 6146"/>
          <p:cNvSpPr txBox="1"/>
          <p:nvPr/>
        </p:nvSpPr>
        <p:spPr>
          <a:xfrm>
            <a:off x="4240530" y="2731770"/>
            <a:ext cx="2527300" cy="579120"/>
          </a:xfrm>
          <a:prstGeom prst="rect">
            <a:avLst/>
          </a:prstGeom>
          <a:solidFill>
            <a:srgbClr val="00CCFF"/>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200" b="1">
                <a:latin typeface="黑体" charset="0"/>
                <a:ea typeface="黑体" charset="0"/>
                <a:sym typeface="+mn-ea"/>
              </a:rPr>
              <a:t>③</a:t>
            </a:r>
            <a:r>
              <a:rPr lang="zh-CN" altLang="en-US" sz="3200" b="1">
                <a:solidFill>
                  <a:schemeClr val="tx1"/>
                </a:solidFill>
                <a:latin typeface="黑体" charset="0"/>
                <a:ea typeface="黑体" charset="0"/>
                <a:sym typeface="+mn-ea"/>
              </a:rPr>
              <a:t>吐故纳新</a:t>
            </a:r>
            <a:endParaRPr lang="zh-CN" altLang="en-US" sz="3200" b="1">
              <a:solidFill>
                <a:schemeClr val="tx1"/>
              </a:solidFill>
              <a:latin typeface="黑体" charset="0"/>
              <a:ea typeface="黑体" charset="0"/>
              <a:sym typeface="+mn-ea"/>
            </a:endParaRPr>
          </a:p>
        </p:txBody>
      </p:sp>
      <p:sp>
        <p:nvSpPr>
          <p:cNvPr id="10248" name="线形标注 2 10247"/>
          <p:cNvSpPr/>
          <p:nvPr/>
        </p:nvSpPr>
        <p:spPr>
          <a:xfrm>
            <a:off x="4414520" y="3994785"/>
            <a:ext cx="7449185" cy="2008505"/>
          </a:xfrm>
          <a:prstGeom prst="borderCallout2">
            <a:avLst>
              <a:gd name="adj1" fmla="val 4880"/>
              <a:gd name="adj2" fmla="val -1755"/>
              <a:gd name="adj3" fmla="val -408"/>
              <a:gd name="adj4" fmla="val -6942"/>
              <a:gd name="adj5" fmla="val -35188"/>
              <a:gd name="adj6" fmla="val -7058"/>
            </a:avLst>
          </a:prstGeom>
          <a:solidFill>
            <a:srgbClr val="FFCCFF"/>
          </a:solidFill>
          <a:ln w="28575" cap="flat" cmpd="sng">
            <a:solidFill>
              <a:schemeClr val="tx1"/>
            </a:solidFill>
            <a:prstDash val="solid"/>
            <a:miter/>
            <a:headEnd type="none" w="med" len="med"/>
            <a:tailEnd type="none" w="med" len="med"/>
          </a:ln>
        </p:spPr>
        <p:txBody>
          <a:bodyPr/>
          <a:p>
            <a:pPr lvl="0" fontAlgn="base"/>
            <a:r>
              <a:rPr lang="zh-CN" altLang="en-US" sz="3200" strike="noStrike" noProof="1">
                <a:ln>
                  <a:solidFill>
                    <a:srgbClr val="FF0000"/>
                  </a:solidFill>
                </a:ln>
                <a:solidFill>
                  <a:schemeClr val="tx1"/>
                </a:solidFill>
                <a:latin typeface="黑体" charset="0"/>
                <a:ea typeface="黑体" charset="0"/>
                <a:cs typeface="宋体" charset="0"/>
              </a:rPr>
              <a:t>①语段整体：呼吸和生命、土壤的关系。</a:t>
            </a:r>
            <a:r>
              <a:rPr lang="en-US" altLang="zh-CN" sz="3200">
                <a:ln>
                  <a:solidFill>
                    <a:srgbClr val="FF0000"/>
                  </a:solidFill>
                </a:ln>
                <a:solidFill>
                  <a:schemeClr val="tx1"/>
                </a:solidFill>
                <a:latin typeface="黑体" charset="0"/>
                <a:ea typeface="黑体" charset="0"/>
                <a:cs typeface="宋体" charset="0"/>
                <a:sym typeface="+mn-ea"/>
              </a:rPr>
              <a:t>②</a:t>
            </a:r>
            <a:r>
              <a:rPr lang="zh-CN" altLang="en-US" sz="3200">
                <a:ln>
                  <a:solidFill>
                    <a:srgbClr val="FF0000"/>
                  </a:solidFill>
                </a:ln>
                <a:solidFill>
                  <a:schemeClr val="tx1"/>
                </a:solidFill>
                <a:latin typeface="黑体" charset="0"/>
                <a:ea typeface="黑体" charset="0"/>
                <a:cs typeface="宋体" charset="0"/>
                <a:sym typeface="+mn-ea"/>
              </a:rPr>
              <a:t>第一空中的</a:t>
            </a:r>
            <a:r>
              <a:rPr lang="en-US" altLang="zh-CN" sz="3200">
                <a:ln>
                  <a:solidFill>
                    <a:srgbClr val="FF0000"/>
                  </a:solidFill>
                </a:ln>
                <a:solidFill>
                  <a:schemeClr val="tx1"/>
                </a:solidFill>
                <a:latin typeface="黑体" charset="0"/>
                <a:ea typeface="黑体" charset="0"/>
                <a:cs typeface="宋体" charset="0"/>
                <a:sym typeface="+mn-ea"/>
              </a:rPr>
              <a:t>“</a:t>
            </a:r>
            <a:r>
              <a:rPr lang="zh-CN" altLang="en-US" sz="3200">
                <a:ln>
                  <a:solidFill>
                    <a:srgbClr val="FF0000"/>
                  </a:solidFill>
                </a:ln>
                <a:solidFill>
                  <a:schemeClr val="tx1"/>
                </a:solidFill>
                <a:latin typeface="黑体" charset="0"/>
                <a:ea typeface="黑体" charset="0"/>
                <a:cs typeface="宋体" charset="0"/>
                <a:sym typeface="+mn-ea"/>
              </a:rPr>
              <a:t>人类</a:t>
            </a:r>
            <a:r>
              <a:rPr lang="en-US" altLang="zh-CN" sz="3200">
                <a:ln>
                  <a:solidFill>
                    <a:srgbClr val="FF0000"/>
                  </a:solidFill>
                </a:ln>
                <a:solidFill>
                  <a:schemeClr val="tx1"/>
                </a:solidFill>
                <a:latin typeface="黑体" charset="0"/>
                <a:ea typeface="黑体" charset="0"/>
                <a:cs typeface="宋体" charset="0"/>
                <a:sym typeface="+mn-ea"/>
              </a:rPr>
              <a:t>”</a:t>
            </a:r>
            <a:r>
              <a:rPr lang="zh-CN" altLang="en-US" sz="3200">
                <a:ln>
                  <a:solidFill>
                    <a:srgbClr val="FF0000"/>
                  </a:solidFill>
                </a:ln>
                <a:solidFill>
                  <a:schemeClr val="tx1"/>
                </a:solidFill>
                <a:latin typeface="黑体" charset="0"/>
                <a:ea typeface="黑体" charset="0"/>
                <a:cs typeface="宋体" charset="0"/>
                <a:sym typeface="+mn-ea"/>
              </a:rPr>
              <a:t>来自倒数第二行。</a:t>
            </a:r>
            <a:r>
              <a:rPr lang="en-US" altLang="zh-CN" sz="3200" strike="noStrike" noProof="1">
                <a:ln>
                  <a:solidFill>
                    <a:srgbClr val="FF0000"/>
                  </a:solidFill>
                </a:ln>
                <a:solidFill>
                  <a:schemeClr val="tx1"/>
                </a:solidFill>
                <a:latin typeface="黑体" charset="0"/>
                <a:ea typeface="黑体" charset="0"/>
                <a:cs typeface="宋体" charset="0"/>
              </a:rPr>
              <a:t>③</a:t>
            </a:r>
            <a:r>
              <a:rPr lang="zh-CN" altLang="en-US" sz="3200" strike="noStrike" noProof="1">
                <a:ln>
                  <a:solidFill>
                    <a:srgbClr val="FF0000"/>
                  </a:solidFill>
                </a:ln>
                <a:solidFill>
                  <a:schemeClr val="tx1"/>
                </a:solidFill>
                <a:latin typeface="黑体" charset="0"/>
                <a:ea typeface="黑体" charset="0"/>
                <a:cs typeface="宋体" charset="0"/>
              </a:rPr>
              <a:t>第三空吐故纳新由</a:t>
            </a:r>
            <a:r>
              <a:rPr lang="en-US" altLang="zh-CN" sz="3200" strike="noStrike" noProof="1">
                <a:ln>
                  <a:solidFill>
                    <a:srgbClr val="FF0000"/>
                  </a:solidFill>
                </a:ln>
                <a:solidFill>
                  <a:schemeClr val="tx1"/>
                </a:solidFill>
                <a:latin typeface="黑体" charset="0"/>
                <a:ea typeface="黑体" charset="0"/>
                <a:cs typeface="宋体" charset="0"/>
              </a:rPr>
              <a:t>“</a:t>
            </a:r>
            <a:r>
              <a:rPr lang="zh-CN" altLang="en-US" sz="3200" strike="noStrike" noProof="1">
                <a:ln>
                  <a:solidFill>
                    <a:srgbClr val="FF0000"/>
                  </a:solidFill>
                </a:ln>
                <a:solidFill>
                  <a:schemeClr val="tx1"/>
                </a:solidFill>
                <a:latin typeface="黑体" charset="0"/>
                <a:ea typeface="黑体" charset="0"/>
                <a:cs typeface="宋体" charset="0"/>
              </a:rPr>
              <a:t>吸入</a:t>
            </a:r>
            <a:r>
              <a:rPr lang="en-US" altLang="zh-CN" sz="3200" strike="noStrike" noProof="1">
                <a:ln>
                  <a:solidFill>
                    <a:srgbClr val="FF0000"/>
                  </a:solidFill>
                </a:ln>
                <a:solidFill>
                  <a:schemeClr val="tx1"/>
                </a:solidFill>
                <a:latin typeface="黑体" charset="0"/>
                <a:ea typeface="黑体" charset="0"/>
                <a:cs typeface="宋体" charset="0"/>
              </a:rPr>
              <a:t>”</a:t>
            </a:r>
            <a:r>
              <a:rPr lang="zh-CN" altLang="en-US" sz="3200" strike="noStrike" noProof="1">
                <a:ln>
                  <a:solidFill>
                    <a:srgbClr val="FF0000"/>
                  </a:solidFill>
                </a:ln>
                <a:solidFill>
                  <a:schemeClr val="tx1"/>
                </a:solidFill>
                <a:latin typeface="黑体" charset="0"/>
                <a:ea typeface="黑体" charset="0"/>
                <a:cs typeface="宋体" charset="0"/>
              </a:rPr>
              <a:t>和</a:t>
            </a:r>
            <a:r>
              <a:rPr lang="en-US" altLang="zh-CN" sz="3200" strike="noStrike" noProof="1">
                <a:ln>
                  <a:solidFill>
                    <a:srgbClr val="FF0000"/>
                  </a:solidFill>
                </a:ln>
                <a:solidFill>
                  <a:schemeClr val="tx1"/>
                </a:solidFill>
                <a:latin typeface="黑体" charset="0"/>
                <a:ea typeface="黑体" charset="0"/>
                <a:cs typeface="宋体" charset="0"/>
              </a:rPr>
              <a:t>“</a:t>
            </a:r>
            <a:r>
              <a:rPr lang="zh-CN" altLang="en-US" sz="3200" strike="noStrike" noProof="1">
                <a:ln>
                  <a:solidFill>
                    <a:srgbClr val="FF0000"/>
                  </a:solidFill>
                </a:ln>
                <a:solidFill>
                  <a:schemeClr val="tx1"/>
                </a:solidFill>
                <a:latin typeface="黑体" charset="0"/>
                <a:ea typeface="黑体" charset="0"/>
                <a:cs typeface="宋体" charset="0"/>
              </a:rPr>
              <a:t>排出</a:t>
            </a:r>
            <a:r>
              <a:rPr lang="en-US" altLang="zh-CN" sz="3200" strike="noStrike" noProof="1">
                <a:ln>
                  <a:solidFill>
                    <a:srgbClr val="FF0000"/>
                  </a:solidFill>
                </a:ln>
                <a:solidFill>
                  <a:schemeClr val="tx1"/>
                </a:solidFill>
                <a:latin typeface="黑体" charset="0"/>
                <a:ea typeface="黑体" charset="0"/>
                <a:cs typeface="宋体" charset="0"/>
              </a:rPr>
              <a:t>”</a:t>
            </a:r>
            <a:r>
              <a:rPr lang="zh-CN" altLang="en-US" sz="3200" strike="noStrike" noProof="1">
                <a:ln>
                  <a:solidFill>
                    <a:srgbClr val="FF0000"/>
                  </a:solidFill>
                </a:ln>
                <a:solidFill>
                  <a:schemeClr val="tx1"/>
                </a:solidFill>
                <a:latin typeface="黑体" charset="0"/>
                <a:ea typeface="黑体" charset="0"/>
                <a:cs typeface="宋体" charset="0"/>
              </a:rPr>
              <a:t>概括而来</a:t>
            </a:r>
            <a:r>
              <a:rPr lang="zh-CN" altLang="en-US" sz="3200">
                <a:ln>
                  <a:solidFill>
                    <a:srgbClr val="FF0000"/>
                  </a:solidFill>
                </a:ln>
                <a:solidFill>
                  <a:schemeClr val="tx1"/>
                </a:solidFill>
                <a:latin typeface="黑体" charset="0"/>
                <a:ea typeface="黑体" charset="0"/>
                <a:sym typeface="+mn-ea"/>
              </a:rPr>
              <a:t>。</a:t>
            </a:r>
            <a:endParaRPr lang="zh-CN" altLang="en-US" sz="3200" b="1" strike="noStrike" noProof="1">
              <a:ln>
                <a:solidFill>
                  <a:srgbClr val="FF0000"/>
                </a:solidFill>
              </a:ln>
              <a:solidFill>
                <a:schemeClr val="tx1"/>
              </a:solidFill>
              <a:latin typeface="黑体" charset="0"/>
              <a:ea typeface="黑体"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0-#ppt_w/2"/>
                                          </p:val>
                                        </p:tav>
                                        <p:tav tm="100000">
                                          <p:val>
                                            <p:strVal val="#ppt_x"/>
                                          </p:val>
                                        </p:tav>
                                      </p:tavLst>
                                    </p:anim>
                                    <p:anim calcmode="lin" valueType="num">
                                      <p:cBhvr additive="base">
                                        <p:cTn id="8"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9"/>
                                        </p:tgtEl>
                                        <p:attrNameLst>
                                          <p:attrName>style.visibility</p:attrName>
                                        </p:attrNameLst>
                                      </p:cBhvr>
                                      <p:to>
                                        <p:strVal val="visible"/>
                                      </p:to>
                                    </p:set>
                                    <p:anim calcmode="lin" valueType="num">
                                      <p:cBhvr additive="base">
                                        <p:cTn id="13" dur="500" fill="hold"/>
                                        <p:tgtEl>
                                          <p:spTgt spid="6149"/>
                                        </p:tgtEl>
                                        <p:attrNameLst>
                                          <p:attrName>ppt_x</p:attrName>
                                        </p:attrNameLst>
                                      </p:cBhvr>
                                      <p:tavLst>
                                        <p:tav tm="0">
                                          <p:val>
                                            <p:strVal val="0-#ppt_w/2"/>
                                          </p:val>
                                        </p:tav>
                                        <p:tav tm="100000">
                                          <p:val>
                                            <p:strVal val="#ppt_x"/>
                                          </p:val>
                                        </p:tav>
                                      </p:tavLst>
                                    </p:anim>
                                    <p:anim calcmode="lin" valueType="num">
                                      <p:cBhvr additive="base">
                                        <p:cTn id="14" dur="500" fill="hold"/>
                                        <p:tgtEl>
                                          <p:spTgt spid="614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6147"/>
                                        </p:tgtEl>
                                        <p:attrNameLst>
                                          <p:attrName>style.visibility</p:attrName>
                                        </p:attrNameLst>
                                      </p:cBhvr>
                                      <p:to>
                                        <p:strVal val="visible"/>
                                      </p:to>
                                    </p:set>
                                    <p:animEffect transition="in" filter="dissolve">
                                      <p:cBhvr>
                                        <p:cTn id="19" dur="500"/>
                                        <p:tgtEl>
                                          <p:spTgt spid="6147"/>
                                        </p:tgtEl>
                                      </p:cBhvr>
                                    </p:animEffect>
                                  </p:childTnLst>
                                </p:cTn>
                              </p:par>
                            </p:childTnLst>
                          </p:cTn>
                        </p:par>
                      </p:childTnLst>
                    </p:cTn>
                  </p:par>
                  <p:par>
                    <p:cTn id="20" fill="hold">
                      <p:stCondLst>
                        <p:cond delay="indefinite"/>
                      </p:stCondLst>
                      <p:childTnLst>
                        <p:par>
                          <p:cTn id="21" fill="hold">
                            <p:stCondLst>
                              <p:cond delay="0"/>
                            </p:stCondLst>
                            <p:childTnLst>
                              <p:par>
                                <p:cTn id="22" presetID="18" presetClass="entr" presetSubtype="3" fill="hold" grpId="0" nodeType="clickEffect">
                                  <p:stCondLst>
                                    <p:cond delay="0"/>
                                  </p:stCondLst>
                                  <p:childTnLst>
                                    <p:set>
                                      <p:cBhvr>
                                        <p:cTn id="23" dur="1" fill="hold">
                                          <p:stCondLst>
                                            <p:cond delay="0"/>
                                          </p:stCondLst>
                                        </p:cTn>
                                        <p:tgtEl>
                                          <p:spTgt spid="10248"/>
                                        </p:tgtEl>
                                        <p:attrNameLst>
                                          <p:attrName>style.visibility</p:attrName>
                                        </p:attrNameLst>
                                      </p:cBhvr>
                                      <p:to>
                                        <p:strVal val="visible"/>
                                      </p:to>
                                    </p:set>
                                    <p:animEffect transition="in" filter="strips(upRight)">
                                      <p:cBhvr>
                                        <p:cTn id="24" dur="500"/>
                                        <p:tgtEl>
                                          <p:spTgt spid="10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bldLvl="0" animBg="1"/>
      <p:bldP spid="6149" grpId="0" bldLvl="0" animBg="1"/>
      <p:bldP spid="6147" grpId="0" bldLvl="0" animBg="1"/>
      <p:bldP spid="10248"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868045" y="224155"/>
            <a:ext cx="10556875" cy="6052185"/>
          </a:xfrm>
        </p:spPr>
        <p:txBody>
          <a:bodyPr/>
          <a:p>
            <a:r>
              <a:rPr lang="zh-CN" altLang="en-US" sz="3200" b="1">
                <a:solidFill>
                  <a:srgbClr val="0000CC"/>
                </a:solidFill>
                <a:latin typeface="黑体" charset="0"/>
                <a:ea typeface="黑体" charset="0"/>
              </a:rPr>
              <a:t>(2015年</a:t>
            </a:r>
            <a:r>
              <a:rPr lang="zh-CN" altLang="en-US" sz="3200" b="1">
                <a:solidFill>
                  <a:srgbClr val="0000CC"/>
                </a:solidFill>
                <a:latin typeface="黑体" charset="0"/>
                <a:ea typeface="黑体" charset="0"/>
                <a:sym typeface="+mn-ea"/>
              </a:rPr>
              <a:t>Ⅰ卷</a:t>
            </a:r>
            <a:r>
              <a:rPr lang="zh-CN" altLang="en-US" sz="3200" b="1">
                <a:solidFill>
                  <a:srgbClr val="0000CC"/>
                </a:solidFill>
                <a:latin typeface="黑体" charset="0"/>
                <a:ea typeface="黑体" charset="0"/>
              </a:rPr>
              <a:t>)每处不超过15个字。</a:t>
            </a:r>
            <a:endParaRPr lang="zh-CN" altLang="en-US" sz="3200" b="1">
              <a:solidFill>
                <a:srgbClr val="0000CC"/>
              </a:solidFill>
              <a:latin typeface="黑体" charset="0"/>
              <a:ea typeface="黑体" charset="0"/>
            </a:endParaRPr>
          </a:p>
          <a:p>
            <a:pPr>
              <a:lnSpc>
                <a:spcPct val="110000"/>
              </a:lnSpc>
            </a:pPr>
            <a:r>
              <a:rPr lang="zh-CN" altLang="en-US" sz="3200" b="1" u="sng">
                <a:solidFill>
                  <a:srgbClr val="FF0000"/>
                </a:solidFill>
                <a:latin typeface="黑体" charset="0"/>
                <a:ea typeface="黑体" charset="0"/>
              </a:rPr>
              <a:t>电子商务</a:t>
            </a:r>
            <a:r>
              <a:rPr lang="zh-CN" altLang="en-US" sz="3200" b="1">
                <a:solidFill>
                  <a:srgbClr val="0000CC"/>
                </a:solidFill>
                <a:latin typeface="黑体" charset="0"/>
                <a:ea typeface="黑体" charset="0"/>
              </a:rPr>
              <a:t>存在的价值之一，就是通过互联网进行</a:t>
            </a:r>
            <a:r>
              <a:rPr lang="zh-CN" altLang="en-US" sz="3200" b="1" u="sng">
                <a:solidFill>
                  <a:srgbClr val="FF0000"/>
                </a:solidFill>
                <a:latin typeface="黑体" charset="0"/>
                <a:ea typeface="黑体" charset="0"/>
              </a:rPr>
              <a:t>网上购物、网上支付</a:t>
            </a:r>
            <a:r>
              <a:rPr lang="zh-CN" altLang="en-US" sz="3200" b="1">
                <a:solidFill>
                  <a:srgbClr val="0000CC"/>
                </a:solidFill>
                <a:latin typeface="黑体" charset="0"/>
                <a:ea typeface="黑体" charset="0"/>
              </a:rPr>
              <a:t>，</a:t>
            </a:r>
            <a:r>
              <a:rPr lang="zh-CN" altLang="en-US" sz="3200" b="1" u="sng">
                <a:solidFill>
                  <a:srgbClr val="0000CC"/>
                </a:solidFill>
                <a:latin typeface="黑体" charset="0"/>
                <a:ea typeface="黑体" charset="0"/>
              </a:rPr>
              <a:t>节省</a:t>
            </a:r>
            <a:r>
              <a:rPr lang="zh-CN" altLang="en-US" sz="3200" b="1">
                <a:solidFill>
                  <a:srgbClr val="0000CC"/>
                </a:solidFill>
                <a:latin typeface="黑体" charset="0"/>
                <a:ea typeface="黑体" charset="0"/>
              </a:rPr>
              <a:t>消费者与商家的</a:t>
            </a:r>
            <a:r>
              <a:rPr lang="zh-CN" altLang="en-US" sz="3200" b="1" u="sng">
                <a:solidFill>
                  <a:srgbClr val="0000CC"/>
                </a:solidFill>
                <a:latin typeface="黑体" charset="0"/>
                <a:ea typeface="黑体" charset="0"/>
              </a:rPr>
              <a:t>时间和空间</a:t>
            </a:r>
            <a:r>
              <a:rPr lang="zh-CN" altLang="en-US" sz="3200" b="1">
                <a:solidFill>
                  <a:srgbClr val="0000CC"/>
                </a:solidFill>
                <a:latin typeface="黑体" charset="0"/>
                <a:ea typeface="黑体" charset="0"/>
              </a:rPr>
              <a:t>，</a:t>
            </a:r>
            <a:r>
              <a:rPr lang="zh-CN" altLang="en-US" sz="3200" b="1" u="sng">
                <a:solidFill>
                  <a:srgbClr val="0000CC"/>
                </a:solidFill>
                <a:latin typeface="黑体" charset="0"/>
                <a:ea typeface="黑体" charset="0"/>
              </a:rPr>
              <a:t>①                        </a:t>
            </a:r>
            <a:r>
              <a:rPr lang="zh-CN" altLang="en-US" sz="3200" b="1">
                <a:solidFill>
                  <a:srgbClr val="0000CC"/>
                </a:solidFill>
                <a:latin typeface="黑体" charset="0"/>
                <a:ea typeface="黑体" charset="0"/>
              </a:rPr>
              <a:t>。对于工作忙碌的上班族而言，</a:t>
            </a:r>
            <a:r>
              <a:rPr lang="zh-CN" altLang="en-US" sz="3200" b="1" u="sng">
                <a:solidFill>
                  <a:srgbClr val="0000CC"/>
                </a:solidFill>
                <a:latin typeface="黑体" charset="0"/>
                <a:ea typeface="黑体" charset="0"/>
              </a:rPr>
              <a:t>②                       </a:t>
            </a:r>
            <a:r>
              <a:rPr lang="zh-CN" altLang="en-US" sz="3200" b="1">
                <a:solidFill>
                  <a:srgbClr val="0000CC"/>
                </a:solidFill>
                <a:latin typeface="黑体" charset="0"/>
                <a:ea typeface="黑体" charset="0"/>
              </a:rPr>
              <a:t>，</a:t>
            </a:r>
            <a:r>
              <a:rPr lang="zh-CN" altLang="en-US" sz="3200" b="1" u="sng">
                <a:solidFill>
                  <a:srgbClr val="FF0000"/>
                </a:solidFill>
                <a:latin typeface="黑体" charset="0"/>
                <a:ea typeface="黑体" charset="0"/>
              </a:rPr>
              <a:t>还</a:t>
            </a:r>
            <a:r>
              <a:rPr lang="zh-CN" altLang="en-US" sz="3200" b="1" u="sng">
                <a:solidFill>
                  <a:srgbClr val="0000CC"/>
                </a:solidFill>
                <a:latin typeface="黑体" charset="0"/>
                <a:ea typeface="黑体" charset="0"/>
              </a:rPr>
              <a:t>易于达到</a:t>
            </a:r>
            <a:r>
              <a:rPr lang="zh-CN" altLang="en-US" sz="3200" b="1">
                <a:solidFill>
                  <a:srgbClr val="0000CC"/>
                </a:solidFill>
                <a:latin typeface="黑体" charset="0"/>
                <a:ea typeface="黑体" charset="0"/>
              </a:rPr>
              <a:t>货比三家，快乐购物的目的，在信息多元化的21世纪，</a:t>
            </a:r>
            <a:r>
              <a:rPr lang="zh-CN" altLang="en-US" sz="3200" b="1" u="sng">
                <a:solidFill>
                  <a:srgbClr val="0000CC"/>
                </a:solidFill>
                <a:latin typeface="黑体" charset="0"/>
                <a:ea typeface="黑体" charset="0"/>
              </a:rPr>
              <a:t>③                        </a:t>
            </a:r>
            <a:r>
              <a:rPr lang="zh-CN" altLang="en-US" sz="3200" b="1">
                <a:solidFill>
                  <a:srgbClr val="0000CC"/>
                </a:solidFill>
                <a:latin typeface="黑体" charset="0"/>
                <a:ea typeface="黑体" charset="0"/>
              </a:rPr>
              <a:t>，完成</a:t>
            </a:r>
            <a:r>
              <a:rPr lang="zh-CN" altLang="en-US" sz="3200" b="1" u="sng">
                <a:solidFill>
                  <a:srgbClr val="0000CC"/>
                </a:solidFill>
                <a:latin typeface="黑体" charset="0"/>
                <a:ea typeface="黑体" charset="0"/>
              </a:rPr>
              <a:t>购物</a:t>
            </a:r>
            <a:r>
              <a:rPr lang="zh-CN" altLang="en-US" sz="3200" b="1">
                <a:solidFill>
                  <a:srgbClr val="0000CC"/>
                </a:solidFill>
                <a:latin typeface="黑体" charset="0"/>
                <a:ea typeface="黑体" charset="0"/>
              </a:rPr>
              <a:t>，</a:t>
            </a:r>
            <a:r>
              <a:rPr lang="zh-CN" altLang="en-US" sz="3200" b="1" u="sng">
                <a:solidFill>
                  <a:srgbClr val="FF0000"/>
                </a:solidFill>
                <a:latin typeface="黑体" charset="0"/>
                <a:ea typeface="黑体" charset="0"/>
              </a:rPr>
              <a:t>已经成为</a:t>
            </a:r>
            <a:r>
              <a:rPr lang="zh-CN" altLang="en-US" sz="3200" b="1">
                <a:solidFill>
                  <a:srgbClr val="0000CC"/>
                </a:solidFill>
                <a:latin typeface="黑体" charset="0"/>
                <a:ea typeface="黑体" charset="0"/>
              </a:rPr>
              <a:t>许多消费者的习惯。</a:t>
            </a:r>
            <a:endParaRPr lang="zh-CN" altLang="en-US" sz="3200" b="1">
              <a:solidFill>
                <a:srgbClr val="0000CC"/>
              </a:solidFill>
              <a:latin typeface="黑体" charset="0"/>
              <a:ea typeface="黑体" charset="0"/>
            </a:endParaRPr>
          </a:p>
          <a:p>
            <a:endParaRPr lang="zh-CN" altLang="en-US" sz="1400" b="1">
              <a:solidFill>
                <a:srgbClr val="0000CC"/>
              </a:solidFill>
              <a:latin typeface="黑体" charset="0"/>
              <a:ea typeface="黑体" charset="0"/>
            </a:endParaRPr>
          </a:p>
          <a:p>
            <a:endParaRPr lang="zh-CN" altLang="en-US" sz="1400" b="1">
              <a:solidFill>
                <a:srgbClr val="0000CC"/>
              </a:solidFill>
              <a:latin typeface="黑体" charset="0"/>
              <a:ea typeface="黑体" charset="0"/>
            </a:endParaRPr>
          </a:p>
        </p:txBody>
      </p:sp>
      <p:sp>
        <p:nvSpPr>
          <p:cNvPr id="9" name="文本框 8"/>
          <p:cNvSpPr txBox="1"/>
          <p:nvPr/>
        </p:nvSpPr>
        <p:spPr>
          <a:xfrm>
            <a:off x="1720850" y="1924050"/>
            <a:ext cx="4290695" cy="579120"/>
          </a:xfrm>
          <a:prstGeom prst="rect">
            <a:avLst/>
          </a:prstGeom>
          <a:noFill/>
        </p:spPr>
        <p:txBody>
          <a:bodyPr wrap="square" rtlCol="0">
            <a:spAutoFit/>
          </a:bodyPr>
          <a:p>
            <a:r>
              <a:rPr lang="zh-CN" altLang="en-US" sz="3200" b="1">
                <a:solidFill>
                  <a:srgbClr val="C00000"/>
                </a:solidFill>
                <a:latin typeface="黑体" charset="0"/>
                <a:ea typeface="黑体" charset="0"/>
              </a:rPr>
              <a:t>取得的效果、句式结构</a:t>
            </a:r>
            <a:endParaRPr lang="zh-CN" altLang="en-US" sz="3200" b="1">
              <a:solidFill>
                <a:srgbClr val="C00000"/>
              </a:solidFill>
              <a:latin typeface="黑体" charset="0"/>
              <a:ea typeface="黑体" charset="0"/>
            </a:endParaRPr>
          </a:p>
        </p:txBody>
      </p:sp>
      <p:sp>
        <p:nvSpPr>
          <p:cNvPr id="6146" name="文本框 6145"/>
          <p:cNvSpPr txBox="1"/>
          <p:nvPr/>
        </p:nvSpPr>
        <p:spPr>
          <a:xfrm>
            <a:off x="7043420" y="153035"/>
            <a:ext cx="4447540" cy="579120"/>
          </a:xfrm>
          <a:prstGeom prst="rect">
            <a:avLst/>
          </a:prstGeom>
          <a:solidFill>
            <a:srgbClr val="FFFF00"/>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200" b="1">
                <a:solidFill>
                  <a:schemeClr val="tx1"/>
                </a:solidFill>
                <a:latin typeface="黑体" charset="0"/>
                <a:ea typeface="黑体" charset="0"/>
              </a:rPr>
              <a:t>①</a:t>
            </a:r>
            <a:r>
              <a:rPr lang="zh-CN" altLang="en-US" sz="3200" b="1">
                <a:solidFill>
                  <a:schemeClr val="tx1"/>
                </a:solidFill>
                <a:latin typeface="黑体" charset="0"/>
                <a:ea typeface="黑体" charset="0"/>
                <a:sym typeface="+mn-ea"/>
              </a:rPr>
              <a:t>大大提高了交易效率</a:t>
            </a:r>
            <a:endParaRPr lang="zh-CN" altLang="en-US" sz="3200" b="1" u="sng">
              <a:solidFill>
                <a:schemeClr val="tx1"/>
              </a:solidFill>
              <a:latin typeface="黑体" charset="0"/>
              <a:ea typeface="黑体" charset="0"/>
              <a:sym typeface="+mn-ea"/>
            </a:endParaRPr>
          </a:p>
        </p:txBody>
      </p:sp>
      <p:sp>
        <p:nvSpPr>
          <p:cNvPr id="6149" name="文本框 6148"/>
          <p:cNvSpPr txBox="1"/>
          <p:nvPr/>
        </p:nvSpPr>
        <p:spPr>
          <a:xfrm>
            <a:off x="288290" y="5499735"/>
            <a:ext cx="7585075" cy="579120"/>
          </a:xfrm>
          <a:prstGeom prst="rect">
            <a:avLst/>
          </a:prstGeom>
          <a:solidFill>
            <a:srgbClr val="00FF00"/>
          </a:solidFill>
          <a:ln w="9525" cap="flat" cmpd="sng">
            <a:solidFill>
              <a:srgbClr val="993366"/>
            </a:solidFill>
            <a:prstDash val="solid"/>
            <a:miter/>
            <a:headEnd type="none" w="med" len="med"/>
            <a:tailEnd type="none" w="med" len="med"/>
          </a:ln>
        </p:spPr>
        <p:txBody>
          <a:bodyPr wrap="square">
            <a:spAutoFit/>
          </a:bodyPr>
          <a:p>
            <a:pPr lvl="0"/>
            <a:r>
              <a:rPr lang="zh-CN" altLang="en-US" sz="3200" b="1">
                <a:solidFill>
                  <a:schemeClr val="tx1"/>
                </a:solidFill>
                <a:latin typeface="黑体" charset="0"/>
                <a:ea typeface="黑体" charset="0"/>
              </a:rPr>
              <a:t>②</a:t>
            </a:r>
            <a:r>
              <a:rPr lang="zh-CN" altLang="en-US" sz="3200" b="1">
                <a:solidFill>
                  <a:schemeClr val="tx1"/>
                </a:solidFill>
                <a:latin typeface="黑体" charset="0"/>
                <a:ea typeface="黑体" charset="0"/>
                <a:sym typeface="+mn-ea"/>
              </a:rPr>
              <a:t>这种模式不但可以为其节省宝贵的时间</a:t>
            </a:r>
            <a:endParaRPr lang="zh-CN" altLang="en-US" sz="3200" b="1">
              <a:solidFill>
                <a:schemeClr val="tx1"/>
              </a:solidFill>
              <a:latin typeface="黑体" charset="0"/>
              <a:ea typeface="黑体" charset="0"/>
              <a:sym typeface="+mn-ea"/>
            </a:endParaRPr>
          </a:p>
        </p:txBody>
      </p:sp>
      <p:sp>
        <p:nvSpPr>
          <p:cNvPr id="6147" name="文本框 6146"/>
          <p:cNvSpPr txBox="1"/>
          <p:nvPr/>
        </p:nvSpPr>
        <p:spPr>
          <a:xfrm>
            <a:off x="5071110" y="4133215"/>
            <a:ext cx="4936490" cy="579120"/>
          </a:xfrm>
          <a:prstGeom prst="rect">
            <a:avLst/>
          </a:prstGeom>
          <a:solidFill>
            <a:srgbClr val="00CCFF"/>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200" b="1">
                <a:latin typeface="黑体" charset="0"/>
                <a:ea typeface="黑体" charset="0"/>
                <a:sym typeface="+mn-ea"/>
              </a:rPr>
              <a:t>③</a:t>
            </a:r>
            <a:r>
              <a:rPr lang="zh-CN" altLang="en-US" sz="3200" b="1">
                <a:solidFill>
                  <a:schemeClr val="tx1"/>
                </a:solidFill>
                <a:latin typeface="黑体" charset="0"/>
                <a:ea typeface="黑体" charset="0"/>
                <a:sym typeface="+mn-ea"/>
              </a:rPr>
              <a:t>通过在线</a:t>
            </a:r>
            <a:r>
              <a:rPr lang="zh-CN" altLang="en-US" sz="3200" b="1" u="sng">
                <a:solidFill>
                  <a:schemeClr val="tx1"/>
                </a:solidFill>
                <a:latin typeface="黑体" charset="0"/>
                <a:ea typeface="黑体" charset="0"/>
                <a:sym typeface="+mn-ea"/>
              </a:rPr>
              <a:t>支付</a:t>
            </a:r>
            <a:r>
              <a:rPr lang="zh-CN" altLang="en-US" sz="3200" b="1">
                <a:solidFill>
                  <a:schemeClr val="tx1"/>
                </a:solidFill>
                <a:latin typeface="黑体" charset="0"/>
                <a:ea typeface="黑体" charset="0"/>
                <a:sym typeface="+mn-ea"/>
              </a:rPr>
              <a:t>完成交易</a:t>
            </a:r>
            <a:endParaRPr lang="zh-CN" altLang="en-US" sz="3200" b="1">
              <a:solidFill>
                <a:schemeClr val="tx1"/>
              </a:solidFill>
              <a:latin typeface="黑体" charset="0"/>
              <a:ea typeface="黑体" charset="0"/>
              <a:sym typeface="+mn-ea"/>
            </a:endParaRPr>
          </a:p>
        </p:txBody>
      </p:sp>
      <p:sp>
        <p:nvSpPr>
          <p:cNvPr id="2" name="文本框 1"/>
          <p:cNvSpPr txBox="1"/>
          <p:nvPr/>
        </p:nvSpPr>
        <p:spPr>
          <a:xfrm>
            <a:off x="2976245" y="2458720"/>
            <a:ext cx="2726690" cy="579120"/>
          </a:xfrm>
          <a:prstGeom prst="rect">
            <a:avLst/>
          </a:prstGeom>
          <a:noFill/>
        </p:spPr>
        <p:txBody>
          <a:bodyPr wrap="square" rtlCol="0">
            <a:spAutoFit/>
          </a:bodyPr>
          <a:p>
            <a:r>
              <a:rPr lang="zh-CN" altLang="en-US" sz="3200" b="1">
                <a:solidFill>
                  <a:srgbClr val="C00000"/>
                </a:solidFill>
                <a:latin typeface="黑体" charset="0"/>
                <a:ea typeface="黑体" charset="0"/>
              </a:rPr>
              <a:t>主语、关联词</a:t>
            </a:r>
            <a:endParaRPr lang="zh-CN" altLang="en-US" sz="3200" b="1">
              <a:solidFill>
                <a:srgbClr val="C00000"/>
              </a:solidFill>
              <a:latin typeface="黑体" charset="0"/>
              <a:ea typeface="黑体" charset="0"/>
            </a:endParaRPr>
          </a:p>
        </p:txBody>
      </p:sp>
      <p:sp>
        <p:nvSpPr>
          <p:cNvPr id="4" name="文本框 3"/>
          <p:cNvSpPr txBox="1"/>
          <p:nvPr/>
        </p:nvSpPr>
        <p:spPr>
          <a:xfrm>
            <a:off x="1607185" y="3483610"/>
            <a:ext cx="4439920" cy="579120"/>
          </a:xfrm>
          <a:prstGeom prst="rect">
            <a:avLst/>
          </a:prstGeom>
          <a:noFill/>
        </p:spPr>
        <p:txBody>
          <a:bodyPr wrap="square" rtlCol="0">
            <a:spAutoFit/>
          </a:bodyPr>
          <a:p>
            <a:r>
              <a:rPr lang="zh-CN" altLang="en-US" sz="3200" b="1">
                <a:solidFill>
                  <a:srgbClr val="C00000"/>
                </a:solidFill>
                <a:latin typeface="黑体" charset="0"/>
                <a:ea typeface="黑体" charset="0"/>
              </a:rPr>
              <a:t>支付、购物，承前蒙后</a:t>
            </a:r>
            <a:endParaRPr lang="zh-CN" altLang="en-US" sz="3200" b="1">
              <a:solidFill>
                <a:srgbClr val="C00000"/>
              </a:solidFill>
              <a:latin typeface="黑体" charset="0"/>
              <a:ea typeface="黑体"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6"/>
                                        </p:tgtEl>
                                        <p:attrNameLst>
                                          <p:attrName>style.visibility</p:attrName>
                                        </p:attrNameLst>
                                      </p:cBhvr>
                                      <p:to>
                                        <p:strVal val="visible"/>
                                      </p:to>
                                    </p:set>
                                    <p:anim calcmode="lin" valueType="num">
                                      <p:cBhvr additive="base">
                                        <p:cTn id="13" dur="500" fill="hold"/>
                                        <p:tgtEl>
                                          <p:spTgt spid="6146"/>
                                        </p:tgtEl>
                                        <p:attrNameLst>
                                          <p:attrName>ppt_x</p:attrName>
                                        </p:attrNameLst>
                                      </p:cBhvr>
                                      <p:tavLst>
                                        <p:tav tm="0">
                                          <p:val>
                                            <p:strVal val="0-#ppt_w/2"/>
                                          </p:val>
                                        </p:tav>
                                        <p:tav tm="100000">
                                          <p:val>
                                            <p:strVal val="#ppt_x"/>
                                          </p:val>
                                        </p:tav>
                                      </p:tavLst>
                                    </p:anim>
                                    <p:anim calcmode="lin" valueType="num">
                                      <p:cBhvr additive="base">
                                        <p:cTn id="14"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149"/>
                                        </p:tgtEl>
                                        <p:attrNameLst>
                                          <p:attrName>style.visibility</p:attrName>
                                        </p:attrNameLst>
                                      </p:cBhvr>
                                      <p:to>
                                        <p:strVal val="visible"/>
                                      </p:to>
                                    </p:set>
                                    <p:anim calcmode="lin" valueType="num">
                                      <p:cBhvr additive="base">
                                        <p:cTn id="25" dur="500" fill="hold"/>
                                        <p:tgtEl>
                                          <p:spTgt spid="6149"/>
                                        </p:tgtEl>
                                        <p:attrNameLst>
                                          <p:attrName>ppt_x</p:attrName>
                                        </p:attrNameLst>
                                      </p:cBhvr>
                                      <p:tavLst>
                                        <p:tav tm="0">
                                          <p:val>
                                            <p:strVal val="0-#ppt_w/2"/>
                                          </p:val>
                                        </p:tav>
                                        <p:tav tm="100000">
                                          <p:val>
                                            <p:strVal val="#ppt_x"/>
                                          </p:val>
                                        </p:tav>
                                      </p:tavLst>
                                    </p:anim>
                                    <p:anim calcmode="lin" valueType="num">
                                      <p:cBhvr additive="base">
                                        <p:cTn id="26" dur="500" fill="hold"/>
                                        <p:tgtEl>
                                          <p:spTgt spid="6149"/>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6147"/>
                                        </p:tgtEl>
                                        <p:attrNameLst>
                                          <p:attrName>style.visibility</p:attrName>
                                        </p:attrNameLst>
                                      </p:cBhvr>
                                      <p:to>
                                        <p:strVal val="visible"/>
                                      </p:to>
                                    </p:set>
                                    <p:animEffect transition="in" filter="dissolve">
                                      <p:cBhvr>
                                        <p:cTn id="37"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146" grpId="0" bldLvl="0" animBg="1"/>
      <p:bldP spid="6149" grpId="0" bldLvl="0" animBg="1"/>
      <p:bldP spid="6147" grpId="0" bldLvl="0" animBg="1"/>
      <p:bldP spid="2"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868045" y="224155"/>
            <a:ext cx="10556875" cy="6052185"/>
          </a:xfrm>
        </p:spPr>
        <p:txBody>
          <a:bodyPr/>
          <a:p>
            <a:r>
              <a:rPr lang="zh-CN" altLang="en-US" sz="3200" b="1">
                <a:solidFill>
                  <a:srgbClr val="0000CC"/>
                </a:solidFill>
                <a:latin typeface="黑体" charset="0"/>
                <a:ea typeface="黑体" charset="0"/>
              </a:rPr>
              <a:t>(2015年</a:t>
            </a:r>
            <a:r>
              <a:rPr lang="zh-CN" altLang="en-US" sz="3200" b="1">
                <a:solidFill>
                  <a:srgbClr val="0000CC"/>
                </a:solidFill>
                <a:latin typeface="黑体" charset="0"/>
                <a:ea typeface="黑体" charset="0"/>
                <a:sym typeface="+mn-ea"/>
              </a:rPr>
              <a:t>Ⅰ卷</a:t>
            </a:r>
            <a:r>
              <a:rPr lang="zh-CN" altLang="en-US" sz="3200" b="1">
                <a:solidFill>
                  <a:srgbClr val="0000CC"/>
                </a:solidFill>
                <a:latin typeface="黑体" charset="0"/>
                <a:ea typeface="黑体" charset="0"/>
              </a:rPr>
              <a:t>)每处不超过15个字。</a:t>
            </a:r>
            <a:endParaRPr lang="zh-CN" altLang="en-US" sz="3200" b="1">
              <a:solidFill>
                <a:srgbClr val="0000CC"/>
              </a:solidFill>
              <a:latin typeface="黑体" charset="0"/>
              <a:ea typeface="黑体" charset="0"/>
            </a:endParaRPr>
          </a:p>
          <a:p>
            <a:pPr>
              <a:lnSpc>
                <a:spcPct val="120000"/>
              </a:lnSpc>
            </a:pPr>
            <a:r>
              <a:rPr lang="zh-CN" altLang="en-US" sz="3200" b="1" u="sng">
                <a:solidFill>
                  <a:srgbClr val="FF0000"/>
                </a:solidFill>
                <a:latin typeface="黑体" charset="0"/>
                <a:ea typeface="黑体" charset="0"/>
              </a:rPr>
              <a:t>电子商务</a:t>
            </a:r>
            <a:r>
              <a:rPr lang="zh-CN" altLang="en-US" sz="3200" b="1">
                <a:solidFill>
                  <a:srgbClr val="0000CC"/>
                </a:solidFill>
                <a:latin typeface="黑体" charset="0"/>
                <a:ea typeface="黑体" charset="0"/>
              </a:rPr>
              <a:t>存在的价值之一，就是通过互联网进行</a:t>
            </a:r>
            <a:r>
              <a:rPr lang="zh-CN" altLang="en-US" sz="3200" b="1" u="sng">
                <a:solidFill>
                  <a:srgbClr val="FF0000"/>
                </a:solidFill>
                <a:latin typeface="黑体" charset="0"/>
                <a:ea typeface="黑体" charset="0"/>
              </a:rPr>
              <a:t>网上购物、网上支付</a:t>
            </a:r>
            <a:r>
              <a:rPr lang="zh-CN" altLang="en-US" sz="3200" b="1">
                <a:solidFill>
                  <a:srgbClr val="0000CC"/>
                </a:solidFill>
                <a:latin typeface="黑体" charset="0"/>
                <a:ea typeface="黑体" charset="0"/>
              </a:rPr>
              <a:t>，</a:t>
            </a:r>
            <a:r>
              <a:rPr lang="zh-CN" altLang="en-US" sz="3200" b="1" u="sng">
                <a:solidFill>
                  <a:srgbClr val="0000CC"/>
                </a:solidFill>
                <a:latin typeface="黑体" charset="0"/>
                <a:ea typeface="黑体" charset="0"/>
              </a:rPr>
              <a:t>节省</a:t>
            </a:r>
            <a:r>
              <a:rPr lang="zh-CN" altLang="en-US" sz="3200" b="1">
                <a:solidFill>
                  <a:srgbClr val="0000CC"/>
                </a:solidFill>
                <a:latin typeface="黑体" charset="0"/>
                <a:ea typeface="黑体" charset="0"/>
              </a:rPr>
              <a:t>消费者与商家的</a:t>
            </a:r>
            <a:r>
              <a:rPr lang="zh-CN" altLang="en-US" sz="3200" b="1" u="sng">
                <a:solidFill>
                  <a:srgbClr val="0000CC"/>
                </a:solidFill>
                <a:latin typeface="黑体" charset="0"/>
                <a:ea typeface="黑体" charset="0"/>
              </a:rPr>
              <a:t>时间和空间</a:t>
            </a:r>
            <a:r>
              <a:rPr lang="zh-CN" altLang="en-US" sz="3200" b="1">
                <a:solidFill>
                  <a:srgbClr val="0000CC"/>
                </a:solidFill>
                <a:latin typeface="黑体" charset="0"/>
                <a:ea typeface="黑体" charset="0"/>
              </a:rPr>
              <a:t>，</a:t>
            </a:r>
            <a:r>
              <a:rPr lang="zh-CN" altLang="en-US" sz="3200" b="1" u="sng">
                <a:solidFill>
                  <a:srgbClr val="0000CC"/>
                </a:solidFill>
                <a:latin typeface="黑体" charset="0"/>
                <a:ea typeface="黑体" charset="0"/>
              </a:rPr>
              <a:t>①                        </a:t>
            </a:r>
            <a:r>
              <a:rPr lang="zh-CN" altLang="en-US" sz="3200" b="1">
                <a:solidFill>
                  <a:srgbClr val="0000CC"/>
                </a:solidFill>
                <a:latin typeface="黑体" charset="0"/>
                <a:ea typeface="黑体" charset="0"/>
              </a:rPr>
              <a:t>。对于工作忙碌的上班族而言，</a:t>
            </a:r>
            <a:r>
              <a:rPr lang="zh-CN" altLang="en-US" sz="3200" b="1" u="sng">
                <a:solidFill>
                  <a:srgbClr val="0000CC"/>
                </a:solidFill>
                <a:latin typeface="黑体" charset="0"/>
                <a:ea typeface="黑体" charset="0"/>
              </a:rPr>
              <a:t>②                       </a:t>
            </a:r>
            <a:r>
              <a:rPr lang="zh-CN" altLang="en-US" sz="3200" b="1">
                <a:solidFill>
                  <a:srgbClr val="0000CC"/>
                </a:solidFill>
                <a:latin typeface="黑体" charset="0"/>
                <a:ea typeface="黑体" charset="0"/>
              </a:rPr>
              <a:t>，</a:t>
            </a:r>
            <a:r>
              <a:rPr lang="zh-CN" altLang="en-US" sz="3200" b="1" u="sng">
                <a:solidFill>
                  <a:srgbClr val="FF0000"/>
                </a:solidFill>
                <a:latin typeface="黑体" charset="0"/>
                <a:ea typeface="黑体" charset="0"/>
              </a:rPr>
              <a:t>还</a:t>
            </a:r>
            <a:r>
              <a:rPr lang="zh-CN" altLang="en-US" sz="3200" b="1" u="sng">
                <a:solidFill>
                  <a:srgbClr val="0000CC"/>
                </a:solidFill>
                <a:latin typeface="黑体" charset="0"/>
                <a:ea typeface="黑体" charset="0"/>
              </a:rPr>
              <a:t>易于达到</a:t>
            </a:r>
            <a:r>
              <a:rPr lang="zh-CN" altLang="en-US" sz="3200" b="1">
                <a:solidFill>
                  <a:srgbClr val="0000CC"/>
                </a:solidFill>
                <a:latin typeface="黑体" charset="0"/>
                <a:ea typeface="黑体" charset="0"/>
              </a:rPr>
              <a:t>货比三家，快乐购物的目的，在信息多元化的21世纪，</a:t>
            </a:r>
            <a:r>
              <a:rPr lang="zh-CN" altLang="en-US" sz="3200" b="1" u="sng">
                <a:solidFill>
                  <a:srgbClr val="0000CC"/>
                </a:solidFill>
                <a:latin typeface="黑体" charset="0"/>
                <a:ea typeface="黑体" charset="0"/>
              </a:rPr>
              <a:t>③                        </a:t>
            </a:r>
            <a:r>
              <a:rPr lang="zh-CN" altLang="en-US" sz="3200" b="1">
                <a:solidFill>
                  <a:srgbClr val="0000CC"/>
                </a:solidFill>
                <a:latin typeface="黑体" charset="0"/>
                <a:ea typeface="黑体" charset="0"/>
              </a:rPr>
              <a:t>，完成</a:t>
            </a:r>
            <a:r>
              <a:rPr lang="zh-CN" altLang="en-US" sz="3200" b="1" u="sng">
                <a:solidFill>
                  <a:srgbClr val="0000CC"/>
                </a:solidFill>
                <a:latin typeface="黑体" charset="0"/>
                <a:ea typeface="黑体" charset="0"/>
              </a:rPr>
              <a:t>购物</a:t>
            </a:r>
            <a:r>
              <a:rPr lang="zh-CN" altLang="en-US" sz="3200" b="1">
                <a:solidFill>
                  <a:srgbClr val="0000CC"/>
                </a:solidFill>
                <a:latin typeface="黑体" charset="0"/>
                <a:ea typeface="黑体" charset="0"/>
              </a:rPr>
              <a:t>，</a:t>
            </a:r>
            <a:r>
              <a:rPr lang="zh-CN" altLang="en-US" sz="3200" b="1" u="sng">
                <a:solidFill>
                  <a:srgbClr val="FF0000"/>
                </a:solidFill>
                <a:latin typeface="黑体" charset="0"/>
                <a:ea typeface="黑体" charset="0"/>
              </a:rPr>
              <a:t>已经成为</a:t>
            </a:r>
            <a:r>
              <a:rPr lang="zh-CN" altLang="en-US" sz="3200" b="1">
                <a:solidFill>
                  <a:srgbClr val="0000CC"/>
                </a:solidFill>
                <a:latin typeface="黑体" charset="0"/>
                <a:ea typeface="黑体" charset="0"/>
              </a:rPr>
              <a:t>许多消费者的习惯。</a:t>
            </a:r>
            <a:endParaRPr lang="zh-CN" altLang="en-US" sz="3200" b="1">
              <a:solidFill>
                <a:srgbClr val="0000CC"/>
              </a:solidFill>
              <a:latin typeface="黑体" charset="0"/>
              <a:ea typeface="黑体" charset="0"/>
            </a:endParaRPr>
          </a:p>
          <a:p>
            <a:endParaRPr lang="zh-CN" altLang="en-US" sz="1400" b="1">
              <a:solidFill>
                <a:srgbClr val="0000CC"/>
              </a:solidFill>
              <a:latin typeface="黑体" charset="0"/>
              <a:ea typeface="黑体" charset="0"/>
            </a:endParaRPr>
          </a:p>
          <a:p>
            <a:endParaRPr lang="zh-CN" altLang="en-US" sz="1400" b="1">
              <a:solidFill>
                <a:srgbClr val="0000CC"/>
              </a:solidFill>
              <a:latin typeface="黑体" charset="0"/>
              <a:ea typeface="黑体" charset="0"/>
            </a:endParaRPr>
          </a:p>
        </p:txBody>
      </p:sp>
      <p:sp>
        <p:nvSpPr>
          <p:cNvPr id="6146" name="文本框 6145"/>
          <p:cNvSpPr txBox="1"/>
          <p:nvPr/>
        </p:nvSpPr>
        <p:spPr>
          <a:xfrm>
            <a:off x="1505585" y="2044065"/>
            <a:ext cx="4855845" cy="640080"/>
          </a:xfrm>
          <a:prstGeom prst="rect">
            <a:avLst/>
          </a:prstGeom>
          <a:solidFill>
            <a:srgbClr val="FFFF00"/>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600" b="1">
                <a:solidFill>
                  <a:schemeClr val="tx1"/>
                </a:solidFill>
                <a:latin typeface="黑体" charset="0"/>
                <a:ea typeface="黑体" charset="0"/>
              </a:rPr>
              <a:t>①</a:t>
            </a:r>
            <a:r>
              <a:rPr lang="zh-CN" altLang="en-US" sz="3600" b="1">
                <a:solidFill>
                  <a:schemeClr val="tx1"/>
                </a:solidFill>
                <a:latin typeface="黑体" charset="0"/>
                <a:ea typeface="黑体" charset="0"/>
                <a:sym typeface="+mn-ea"/>
              </a:rPr>
              <a:t>大大提高了交易效率</a:t>
            </a:r>
            <a:endParaRPr lang="zh-CN" altLang="en-US" sz="3600" b="1" u="sng">
              <a:solidFill>
                <a:schemeClr val="tx1"/>
              </a:solidFill>
              <a:latin typeface="黑体" charset="0"/>
              <a:ea typeface="黑体" charset="0"/>
              <a:sym typeface="+mn-ea"/>
            </a:endParaRPr>
          </a:p>
        </p:txBody>
      </p:sp>
      <p:sp>
        <p:nvSpPr>
          <p:cNvPr id="6149" name="文本框 6148"/>
          <p:cNvSpPr txBox="1"/>
          <p:nvPr/>
        </p:nvSpPr>
        <p:spPr>
          <a:xfrm>
            <a:off x="314960" y="5635625"/>
            <a:ext cx="8441690" cy="640080"/>
          </a:xfrm>
          <a:prstGeom prst="rect">
            <a:avLst/>
          </a:prstGeom>
          <a:solidFill>
            <a:srgbClr val="00FF00"/>
          </a:solidFill>
          <a:ln w="9525" cap="flat" cmpd="sng">
            <a:solidFill>
              <a:srgbClr val="993366"/>
            </a:solidFill>
            <a:prstDash val="solid"/>
            <a:miter/>
            <a:headEnd type="none" w="med" len="med"/>
            <a:tailEnd type="none" w="med" len="med"/>
          </a:ln>
        </p:spPr>
        <p:txBody>
          <a:bodyPr wrap="square">
            <a:spAutoFit/>
          </a:bodyPr>
          <a:p>
            <a:pPr lvl="0"/>
            <a:r>
              <a:rPr lang="zh-CN" altLang="en-US" sz="3600" b="1">
                <a:solidFill>
                  <a:schemeClr val="tx1"/>
                </a:solidFill>
                <a:latin typeface="黑体" charset="0"/>
                <a:ea typeface="黑体" charset="0"/>
              </a:rPr>
              <a:t>②</a:t>
            </a:r>
            <a:r>
              <a:rPr lang="zh-CN" altLang="en-US" sz="3600" b="1">
                <a:solidFill>
                  <a:schemeClr val="tx1"/>
                </a:solidFill>
                <a:latin typeface="黑体" charset="0"/>
                <a:ea typeface="黑体" charset="0"/>
                <a:sym typeface="+mn-ea"/>
              </a:rPr>
              <a:t>这种模式不但可以为其节省宝贵的时间</a:t>
            </a:r>
            <a:endParaRPr lang="zh-CN" altLang="en-US" sz="3600" b="1">
              <a:solidFill>
                <a:schemeClr val="tx1"/>
              </a:solidFill>
              <a:latin typeface="黑体" charset="0"/>
              <a:ea typeface="黑体" charset="0"/>
              <a:sym typeface="+mn-ea"/>
            </a:endParaRPr>
          </a:p>
        </p:txBody>
      </p:sp>
      <p:sp>
        <p:nvSpPr>
          <p:cNvPr id="6147" name="文本框 6146"/>
          <p:cNvSpPr txBox="1"/>
          <p:nvPr/>
        </p:nvSpPr>
        <p:spPr>
          <a:xfrm>
            <a:off x="1219835" y="3738880"/>
            <a:ext cx="5468620" cy="640080"/>
          </a:xfrm>
          <a:prstGeom prst="rect">
            <a:avLst/>
          </a:prstGeom>
          <a:solidFill>
            <a:srgbClr val="00CCFF"/>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600" b="1">
                <a:latin typeface="黑体" charset="0"/>
                <a:ea typeface="黑体" charset="0"/>
                <a:sym typeface="+mn-ea"/>
              </a:rPr>
              <a:t>③</a:t>
            </a:r>
            <a:r>
              <a:rPr lang="zh-CN" altLang="en-US" sz="3600" b="1">
                <a:solidFill>
                  <a:schemeClr val="tx1"/>
                </a:solidFill>
                <a:latin typeface="黑体" charset="0"/>
                <a:ea typeface="黑体" charset="0"/>
                <a:sym typeface="+mn-ea"/>
              </a:rPr>
              <a:t>通过在线</a:t>
            </a:r>
            <a:r>
              <a:rPr lang="zh-CN" altLang="en-US" sz="3600" b="1" u="sng">
                <a:solidFill>
                  <a:schemeClr val="tx1"/>
                </a:solidFill>
                <a:latin typeface="黑体" charset="0"/>
                <a:ea typeface="黑体" charset="0"/>
                <a:sym typeface="+mn-ea"/>
              </a:rPr>
              <a:t>支付</a:t>
            </a:r>
            <a:r>
              <a:rPr lang="zh-CN" altLang="en-US" sz="3600" b="1">
                <a:solidFill>
                  <a:schemeClr val="tx1"/>
                </a:solidFill>
                <a:latin typeface="黑体" charset="0"/>
                <a:ea typeface="黑体" charset="0"/>
                <a:sym typeface="+mn-ea"/>
              </a:rPr>
              <a:t>完成交易</a:t>
            </a:r>
            <a:endParaRPr lang="zh-CN" altLang="en-US" sz="3600" b="1">
              <a:solidFill>
                <a:schemeClr val="tx1"/>
              </a:solidFill>
              <a:latin typeface="黑体" charset="0"/>
              <a:ea typeface="黑体" charset="0"/>
              <a:sym typeface="+mn-ea"/>
            </a:endParaRPr>
          </a:p>
        </p:txBody>
      </p:sp>
      <p:sp>
        <p:nvSpPr>
          <p:cNvPr id="10249" name="线形标注 2 10248"/>
          <p:cNvSpPr/>
          <p:nvPr/>
        </p:nvSpPr>
        <p:spPr>
          <a:xfrm flipH="1">
            <a:off x="4188460" y="4585335"/>
            <a:ext cx="7456805" cy="1702435"/>
          </a:xfrm>
          <a:prstGeom prst="borderCallout2">
            <a:avLst>
              <a:gd name="adj1" fmla="val -414"/>
              <a:gd name="adj2" fmla="val 133"/>
              <a:gd name="adj3" fmla="val -2587"/>
              <a:gd name="adj4" fmla="val 14472"/>
              <a:gd name="adj5" fmla="val -20141"/>
              <a:gd name="adj6" fmla="val 15404"/>
            </a:avLst>
          </a:prstGeom>
          <a:solidFill>
            <a:srgbClr val="FF9900"/>
          </a:solidFill>
          <a:ln w="28575" cap="flat" cmpd="sng">
            <a:solidFill>
              <a:srgbClr val="333300"/>
            </a:solidFill>
            <a:prstDash val="solid"/>
            <a:miter/>
            <a:headEnd type="none" w="med" len="med"/>
            <a:tailEnd type="none" w="med" len="med"/>
          </a:ln>
        </p:spPr>
        <p:txBody>
          <a:bodyPr/>
          <a:p>
            <a:pPr lvl="0" fontAlgn="base"/>
            <a:r>
              <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rPr>
              <a:t>①文段中心：电子商务存在的价值。②关联词：不但</a:t>
            </a:r>
            <a:r>
              <a:rPr lang="zh-CN" altLang="en-US" sz="3600" b="1" strike="noStrike" noProof="1">
                <a:ln>
                  <a:solidFill>
                    <a:srgbClr val="0000CC"/>
                  </a:solidFill>
                </a:ln>
                <a:solidFill>
                  <a:srgbClr val="000000"/>
                </a:solidFill>
                <a:latin typeface="宋体" charset="0"/>
                <a:ea typeface="宋体" charset="0"/>
                <a:cs typeface="宋体" charset="0"/>
              </a:rPr>
              <a:t>…还</a:t>
            </a:r>
            <a:r>
              <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rPr>
              <a:t>。③关键词</a:t>
            </a:r>
            <a:r>
              <a:rPr lang="en-US" altLang="zh-CN" sz="3600" b="1" strike="noStrike" noProof="1">
                <a:ln>
                  <a:solidFill>
                    <a:srgbClr val="0000CC"/>
                  </a:solidFill>
                </a:ln>
                <a:solidFill>
                  <a:srgbClr val="000000"/>
                </a:solidFill>
                <a:latin typeface="Times New Roman" pitchFamily="2" charset="0"/>
                <a:ea typeface="华文中宋" pitchFamily="2" charset="-122"/>
                <a:cs typeface="宋体" charset="0"/>
              </a:rPr>
              <a:t>“</a:t>
            </a:r>
            <a:r>
              <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rPr>
              <a:t>购物</a:t>
            </a:r>
            <a:r>
              <a:rPr lang="en-US" altLang="zh-CN" sz="3600" b="1" strike="noStrike" noProof="1">
                <a:ln>
                  <a:solidFill>
                    <a:srgbClr val="0000CC"/>
                  </a:solidFill>
                </a:ln>
                <a:solidFill>
                  <a:srgbClr val="000000"/>
                </a:solidFill>
                <a:latin typeface="Times New Roman" pitchFamily="2" charset="0"/>
                <a:ea typeface="华文中宋" pitchFamily="2" charset="-122"/>
                <a:cs typeface="宋体" charset="0"/>
              </a:rPr>
              <a:t>”“</a:t>
            </a:r>
            <a:r>
              <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rPr>
              <a:t>支付</a:t>
            </a:r>
            <a:r>
              <a:rPr lang="en-US" altLang="zh-CN" sz="3600" b="1" strike="noStrike" noProof="1">
                <a:ln>
                  <a:solidFill>
                    <a:srgbClr val="0000CC"/>
                  </a:solidFill>
                </a:ln>
                <a:solidFill>
                  <a:srgbClr val="000000"/>
                </a:solidFill>
                <a:latin typeface="Times New Roman" pitchFamily="2" charset="0"/>
                <a:ea typeface="华文中宋" pitchFamily="2" charset="-122"/>
                <a:cs typeface="宋体" charset="0"/>
              </a:rPr>
              <a:t>”</a:t>
            </a:r>
            <a:r>
              <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rPr>
              <a:t>相隔较远。</a:t>
            </a:r>
            <a:endParaRPr lang="zh-CN" altLang="en-US" sz="3600" b="1" strike="noStrike" noProof="1">
              <a:ln>
                <a:solidFill>
                  <a:srgbClr val="0000CC"/>
                </a:solidFill>
              </a:ln>
              <a:solidFill>
                <a:srgbClr val="000000"/>
              </a:solidFill>
              <a:latin typeface="Times New Roman" pitchFamily="2" charset="0"/>
              <a:ea typeface="华文中宋" pitchFamily="2" charset="-122"/>
              <a:cs typeface="宋体"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0-#ppt_w/2"/>
                                          </p:val>
                                        </p:tav>
                                        <p:tav tm="100000">
                                          <p:val>
                                            <p:strVal val="#ppt_x"/>
                                          </p:val>
                                        </p:tav>
                                      </p:tavLst>
                                    </p:anim>
                                    <p:anim calcmode="lin" valueType="num">
                                      <p:cBhvr additive="base">
                                        <p:cTn id="8"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9"/>
                                        </p:tgtEl>
                                        <p:attrNameLst>
                                          <p:attrName>style.visibility</p:attrName>
                                        </p:attrNameLst>
                                      </p:cBhvr>
                                      <p:to>
                                        <p:strVal val="visible"/>
                                      </p:to>
                                    </p:set>
                                    <p:anim calcmode="lin" valueType="num">
                                      <p:cBhvr additive="base">
                                        <p:cTn id="13" dur="500" fill="hold"/>
                                        <p:tgtEl>
                                          <p:spTgt spid="6149"/>
                                        </p:tgtEl>
                                        <p:attrNameLst>
                                          <p:attrName>ppt_x</p:attrName>
                                        </p:attrNameLst>
                                      </p:cBhvr>
                                      <p:tavLst>
                                        <p:tav tm="0">
                                          <p:val>
                                            <p:strVal val="0-#ppt_w/2"/>
                                          </p:val>
                                        </p:tav>
                                        <p:tav tm="100000">
                                          <p:val>
                                            <p:strVal val="#ppt_x"/>
                                          </p:val>
                                        </p:tav>
                                      </p:tavLst>
                                    </p:anim>
                                    <p:anim calcmode="lin" valueType="num">
                                      <p:cBhvr additive="base">
                                        <p:cTn id="14" dur="500" fill="hold"/>
                                        <p:tgtEl>
                                          <p:spTgt spid="614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6147"/>
                                        </p:tgtEl>
                                        <p:attrNameLst>
                                          <p:attrName>style.visibility</p:attrName>
                                        </p:attrNameLst>
                                      </p:cBhvr>
                                      <p:to>
                                        <p:strVal val="visible"/>
                                      </p:to>
                                    </p:set>
                                    <p:animEffect transition="in" filter="dissolve">
                                      <p:cBhvr>
                                        <p:cTn id="19" dur="500"/>
                                        <p:tgtEl>
                                          <p:spTgt spid="6147"/>
                                        </p:tgtEl>
                                      </p:cBhvr>
                                    </p:animEffect>
                                  </p:childTnLst>
                                </p:cTn>
                              </p:par>
                            </p:childTnLst>
                          </p:cTn>
                        </p:par>
                      </p:childTnLst>
                    </p:cTn>
                  </p:par>
                  <p:par>
                    <p:cTn id="20" fill="hold">
                      <p:stCondLst>
                        <p:cond delay="indefinite"/>
                      </p:stCondLst>
                      <p:childTnLst>
                        <p:par>
                          <p:cTn id="21" fill="hold">
                            <p:stCondLst>
                              <p:cond delay="0"/>
                            </p:stCondLst>
                            <p:childTnLst>
                              <p:par>
                                <p:cTn id="22" presetID="18" presetClass="entr" presetSubtype="3" fill="hold" grpId="0" nodeType="clickEffect">
                                  <p:stCondLst>
                                    <p:cond delay="0"/>
                                  </p:stCondLst>
                                  <p:childTnLst>
                                    <p:set>
                                      <p:cBhvr>
                                        <p:cTn id="23" dur="1" fill="hold">
                                          <p:stCondLst>
                                            <p:cond delay="0"/>
                                          </p:stCondLst>
                                        </p:cTn>
                                        <p:tgtEl>
                                          <p:spTgt spid="10249"/>
                                        </p:tgtEl>
                                        <p:attrNameLst>
                                          <p:attrName>style.visibility</p:attrName>
                                        </p:attrNameLst>
                                      </p:cBhvr>
                                      <p:to>
                                        <p:strVal val="visible"/>
                                      </p:to>
                                    </p:set>
                                    <p:animEffect transition="in" filter="strips(upRight)">
                                      <p:cBhvr>
                                        <p:cTn id="24" dur="500"/>
                                        <p:tgtEl>
                                          <p:spTgt spid="102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bldLvl="0" animBg="1"/>
      <p:bldP spid="6149" grpId="0" bldLvl="0" animBg="1"/>
      <p:bldP spid="6147" grpId="0" bldLvl="0" animBg="1"/>
      <p:bldP spid="10249"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471805" y="221615"/>
            <a:ext cx="10895965" cy="6092825"/>
          </a:xfrm>
        </p:spPr>
        <p:txBody>
          <a:bodyPr/>
          <a:p>
            <a:r>
              <a:rPr lang="zh-CN" altLang="en-US" sz="3200" b="1">
                <a:solidFill>
                  <a:srgbClr val="0000CC"/>
                </a:solidFill>
                <a:latin typeface="黑体" charset="0"/>
                <a:ea typeface="黑体" charset="0"/>
              </a:rPr>
              <a:t>(2015年</a:t>
            </a:r>
            <a:r>
              <a:rPr lang="zh-CN" altLang="en-US" sz="3200" b="1">
                <a:solidFill>
                  <a:srgbClr val="0000CC"/>
                </a:solidFill>
                <a:latin typeface="黑体" charset="0"/>
                <a:ea typeface="黑体" charset="0"/>
                <a:sym typeface="+mn-ea"/>
              </a:rPr>
              <a:t>Ⅱ卷</a:t>
            </a:r>
            <a:r>
              <a:rPr lang="zh-CN" altLang="en-US" sz="3200" b="1">
                <a:solidFill>
                  <a:srgbClr val="0000CC"/>
                </a:solidFill>
                <a:latin typeface="黑体" charset="0"/>
                <a:ea typeface="黑体" charset="0"/>
              </a:rPr>
              <a:t>)每处不超过15个字(5分)</a:t>
            </a:r>
            <a:endParaRPr lang="zh-CN" altLang="en-US" sz="3200" b="1">
              <a:solidFill>
                <a:srgbClr val="0000CC"/>
              </a:solidFill>
              <a:latin typeface="黑体" charset="0"/>
              <a:ea typeface="黑体" charset="0"/>
            </a:endParaRPr>
          </a:p>
          <a:p>
            <a:pPr>
              <a:lnSpc>
                <a:spcPct val="110000"/>
              </a:lnSpc>
            </a:pPr>
            <a:r>
              <a:rPr lang="zh-CN" altLang="en-US" sz="3200" b="1">
                <a:solidFill>
                  <a:srgbClr val="FF0000"/>
                </a:solidFill>
                <a:latin typeface="黑体" charset="0"/>
                <a:ea typeface="黑体" charset="0"/>
              </a:rPr>
              <a:t>读书的目的</a:t>
            </a:r>
            <a:r>
              <a:rPr lang="zh-CN" altLang="en-US" sz="3200" b="1">
                <a:solidFill>
                  <a:srgbClr val="0000CC"/>
                </a:solidFill>
                <a:latin typeface="黑体" charset="0"/>
                <a:ea typeface="黑体" charset="0"/>
              </a:rPr>
              <a:t>仅仅是为了记住书中的内容吗？答案是否定的。 </a:t>
            </a:r>
            <a:r>
              <a:rPr lang="zh-CN" altLang="en-US" sz="3200" b="1" u="sng">
                <a:solidFill>
                  <a:srgbClr val="0000CC"/>
                </a:solidFill>
                <a:latin typeface="黑体" charset="0"/>
                <a:ea typeface="黑体" charset="0"/>
              </a:rPr>
              <a:t>①                          </a:t>
            </a:r>
            <a:r>
              <a:rPr lang="zh-CN" altLang="en-US" sz="3200" b="1">
                <a:solidFill>
                  <a:srgbClr val="0000CC"/>
                </a:solidFill>
                <a:latin typeface="黑体" charset="0"/>
                <a:ea typeface="黑体" charset="0"/>
              </a:rPr>
              <a:t>。</a:t>
            </a:r>
            <a:r>
              <a:rPr lang="zh-CN" altLang="en-US" sz="3200" b="1" u="sng">
                <a:solidFill>
                  <a:srgbClr val="FF0000"/>
                </a:solidFill>
                <a:latin typeface="黑体" charset="0"/>
                <a:ea typeface="黑体" charset="0"/>
              </a:rPr>
              <a:t>记忆型阅读</a:t>
            </a:r>
            <a:r>
              <a:rPr lang="zh-CN" altLang="en-US" sz="3200" b="1">
                <a:solidFill>
                  <a:srgbClr val="0000CC"/>
                </a:solidFill>
                <a:latin typeface="黑体" charset="0"/>
                <a:ea typeface="黑体" charset="0"/>
              </a:rPr>
              <a:t>是我们缺乏</a:t>
            </a:r>
            <a:r>
              <a:rPr lang="zh-CN" altLang="en-US" sz="3200" b="1" u="sng">
                <a:solidFill>
                  <a:srgbClr val="008000"/>
                </a:solidFill>
                <a:latin typeface="黑体" charset="0"/>
                <a:ea typeface="黑体" charset="0"/>
              </a:rPr>
              <a:t>想象力</a:t>
            </a:r>
            <a:r>
              <a:rPr lang="zh-CN" altLang="en-US" sz="3200" b="1">
                <a:solidFill>
                  <a:srgbClr val="0000CC"/>
                </a:solidFill>
                <a:latin typeface="黑体" charset="0"/>
                <a:ea typeface="黑体" charset="0"/>
              </a:rPr>
              <a:t>的根源之一，因为它容易</a:t>
            </a:r>
            <a:r>
              <a:rPr lang="zh-CN" altLang="en-US" sz="3200" b="1" u="sng">
                <a:solidFill>
                  <a:srgbClr val="0000CC"/>
                </a:solidFill>
                <a:latin typeface="黑体" charset="0"/>
                <a:ea typeface="黑体" charset="0"/>
              </a:rPr>
              <a:t>导致盲从</a:t>
            </a:r>
            <a:r>
              <a:rPr lang="zh-CN" altLang="en-US" sz="3200" b="1" u="sng">
                <a:solidFill>
                  <a:srgbClr val="008000"/>
                </a:solidFill>
                <a:latin typeface="黑体" charset="0"/>
                <a:ea typeface="黑体" charset="0"/>
              </a:rPr>
              <a:t>书本知识</a:t>
            </a:r>
            <a:r>
              <a:rPr lang="zh-CN" altLang="en-US" sz="3200" b="1">
                <a:solidFill>
                  <a:srgbClr val="0000CC"/>
                </a:solidFill>
                <a:latin typeface="黑体" charset="0"/>
                <a:ea typeface="黑体" charset="0"/>
              </a:rPr>
              <a:t>，从而</a:t>
            </a:r>
            <a:r>
              <a:rPr lang="zh-CN" altLang="en-US" sz="3200" b="1" u="sng">
                <a:solidFill>
                  <a:srgbClr val="0000CC"/>
                </a:solidFill>
                <a:latin typeface="黑体" charset="0"/>
                <a:ea typeface="黑体" charset="0"/>
              </a:rPr>
              <a:t>失去质疑精神</a:t>
            </a:r>
            <a:r>
              <a:rPr lang="zh-CN" altLang="en-US" sz="3200" b="1">
                <a:solidFill>
                  <a:srgbClr val="0000CC"/>
                </a:solidFill>
                <a:latin typeface="黑体" charset="0"/>
                <a:ea typeface="黑体" charset="0"/>
              </a:rPr>
              <a:t>。</a:t>
            </a:r>
            <a:r>
              <a:rPr lang="zh-CN" altLang="en-US" sz="3200" b="1" u="sng">
                <a:solidFill>
                  <a:srgbClr val="FF0000"/>
                </a:solidFill>
                <a:latin typeface="黑体" charset="0"/>
                <a:ea typeface="黑体" charset="0"/>
              </a:rPr>
              <a:t>批判型阅读</a:t>
            </a:r>
            <a:r>
              <a:rPr lang="zh-CN" altLang="en-US" sz="3200" b="1">
                <a:solidFill>
                  <a:srgbClr val="0000CC"/>
                </a:solidFill>
                <a:latin typeface="黑体" charset="0"/>
                <a:ea typeface="黑体" charset="0"/>
              </a:rPr>
              <a:t>是一种创造性阅读，它</a:t>
            </a:r>
            <a:r>
              <a:rPr lang="zh-CN" altLang="en-US" sz="3200" b="1" u="sng">
                <a:solidFill>
                  <a:srgbClr val="0000CC"/>
                </a:solidFill>
                <a:latin typeface="黑体" charset="0"/>
                <a:ea typeface="黑体" charset="0"/>
              </a:rPr>
              <a:t>不追求②                         </a:t>
            </a:r>
            <a:r>
              <a:rPr lang="zh-CN" altLang="en-US" sz="3200" b="1">
                <a:solidFill>
                  <a:srgbClr val="0000CC"/>
                </a:solidFill>
                <a:latin typeface="黑体" charset="0"/>
                <a:ea typeface="黑体" charset="0"/>
              </a:rPr>
              <a:t>，</a:t>
            </a:r>
            <a:r>
              <a:rPr lang="zh-CN" altLang="en-US" sz="3200" b="1" u="sng">
                <a:solidFill>
                  <a:srgbClr val="0000CC"/>
                </a:solidFill>
                <a:latin typeface="黑体" charset="0"/>
                <a:ea typeface="黑体" charset="0"/>
              </a:rPr>
              <a:t>而主张</a:t>
            </a:r>
            <a:r>
              <a:rPr lang="zh-CN" altLang="en-US" sz="3200" b="1">
                <a:solidFill>
                  <a:srgbClr val="0000CC"/>
                </a:solidFill>
                <a:latin typeface="黑体" charset="0"/>
                <a:ea typeface="黑体" charset="0"/>
              </a:rPr>
              <a:t>激发</a:t>
            </a:r>
            <a:r>
              <a:rPr lang="zh-CN" altLang="en-US" sz="3200" b="1" u="sng">
                <a:solidFill>
                  <a:srgbClr val="008000"/>
                </a:solidFill>
                <a:latin typeface="黑体" charset="0"/>
                <a:ea typeface="黑体" charset="0"/>
              </a:rPr>
              <a:t>想象力</a:t>
            </a:r>
            <a:r>
              <a:rPr lang="zh-CN" altLang="en-US" sz="3200" b="1">
                <a:solidFill>
                  <a:srgbClr val="0000CC"/>
                </a:solidFill>
                <a:latin typeface="黑体" charset="0"/>
                <a:ea typeface="黑体" charset="0"/>
              </a:rPr>
              <a:t>和灵感，带着自己的思考，让自己变得更有思想。能</a:t>
            </a:r>
            <a:r>
              <a:rPr lang="zh-CN" altLang="en-US" sz="3200" b="1" u="sng">
                <a:solidFill>
                  <a:srgbClr val="FF0000"/>
                </a:solidFill>
                <a:latin typeface="黑体" charset="0"/>
                <a:ea typeface="黑体" charset="0"/>
              </a:rPr>
              <a:t>通过阅读 </a:t>
            </a:r>
            <a:r>
              <a:rPr lang="zh-CN" altLang="en-US" sz="3200" b="1">
                <a:solidFill>
                  <a:srgbClr val="0000CC"/>
                </a:solidFill>
                <a:latin typeface="黑体" charset="0"/>
                <a:ea typeface="黑体" charset="0"/>
              </a:rPr>
              <a:t>提出有价值的</a:t>
            </a:r>
            <a:r>
              <a:rPr lang="zh-CN" altLang="en-US" sz="3200" b="1" u="sng">
                <a:solidFill>
                  <a:srgbClr val="FF0000"/>
                </a:solidFill>
                <a:latin typeface="黑体" charset="0"/>
                <a:ea typeface="黑体" charset="0"/>
              </a:rPr>
              <a:t>质疑</a:t>
            </a:r>
            <a:r>
              <a:rPr lang="zh-CN" altLang="en-US" sz="3200" b="1">
                <a:solidFill>
                  <a:srgbClr val="0000CC"/>
                </a:solidFill>
                <a:latin typeface="黑体" charset="0"/>
                <a:ea typeface="黑体" charset="0"/>
              </a:rPr>
              <a:t>，</a:t>
            </a:r>
            <a:r>
              <a:rPr lang="zh-CN" altLang="en-US" sz="3200" b="1" u="sng">
                <a:solidFill>
                  <a:srgbClr val="0000CC"/>
                </a:solidFill>
                <a:latin typeface="黑体" charset="0"/>
                <a:ea typeface="黑体" charset="0"/>
              </a:rPr>
              <a:t>③                         </a:t>
            </a:r>
            <a:r>
              <a:rPr lang="zh-CN" altLang="en-US" sz="3200" b="1">
                <a:solidFill>
                  <a:srgbClr val="0000CC"/>
                </a:solidFill>
                <a:latin typeface="黑体" charset="0"/>
                <a:ea typeface="黑体" charset="0"/>
              </a:rPr>
              <a:t>，</a:t>
            </a:r>
            <a:r>
              <a:rPr lang="zh-CN" altLang="en-US" sz="3200" b="1" u="sng">
                <a:solidFill>
                  <a:srgbClr val="FF0000"/>
                </a:solidFill>
                <a:latin typeface="黑体" charset="0"/>
                <a:ea typeface="黑体" charset="0"/>
              </a:rPr>
              <a:t>通过分析根源</a:t>
            </a:r>
            <a:r>
              <a:rPr lang="zh-CN" altLang="en-US" sz="3200" b="1">
                <a:solidFill>
                  <a:srgbClr val="0000CC"/>
                </a:solidFill>
                <a:latin typeface="黑体" charset="0"/>
                <a:ea typeface="黑体" charset="0"/>
              </a:rPr>
              <a:t>找到</a:t>
            </a:r>
            <a:r>
              <a:rPr lang="zh-CN" altLang="en-US" sz="3200" b="1" u="sng">
                <a:solidFill>
                  <a:srgbClr val="FF0000"/>
                </a:solidFill>
                <a:latin typeface="黑体" charset="0"/>
                <a:ea typeface="黑体" charset="0"/>
              </a:rPr>
              <a:t>解决问題</a:t>
            </a:r>
            <a:r>
              <a:rPr lang="zh-CN" altLang="en-US" sz="3200" b="1">
                <a:solidFill>
                  <a:srgbClr val="0000CC"/>
                </a:solidFill>
                <a:latin typeface="黑体" charset="0"/>
                <a:ea typeface="黑体" charset="0"/>
              </a:rPr>
              <a:t>的途径和方法，这在泛阅读日益普遍的时候更显得难能可贵。</a:t>
            </a:r>
            <a:endParaRPr lang="zh-CN" altLang="en-US" sz="3200" b="1">
              <a:solidFill>
                <a:srgbClr val="0000CC"/>
              </a:solidFill>
              <a:latin typeface="黑体" charset="0"/>
              <a:ea typeface="黑体"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471805" y="222250"/>
            <a:ext cx="10460990" cy="6092825"/>
          </a:xfrm>
        </p:spPr>
        <p:txBody>
          <a:bodyPr/>
          <a:p>
            <a:r>
              <a:rPr lang="zh-CN" altLang="en-US" sz="3200" b="1">
                <a:solidFill>
                  <a:srgbClr val="0000CC"/>
                </a:solidFill>
                <a:latin typeface="黑体" charset="0"/>
                <a:ea typeface="黑体" charset="0"/>
              </a:rPr>
              <a:t>(2015年</a:t>
            </a:r>
            <a:r>
              <a:rPr lang="zh-CN" altLang="en-US" sz="3200" b="1">
                <a:solidFill>
                  <a:srgbClr val="0000CC"/>
                </a:solidFill>
                <a:latin typeface="黑体" charset="0"/>
                <a:ea typeface="黑体" charset="0"/>
                <a:sym typeface="+mn-ea"/>
              </a:rPr>
              <a:t>Ⅱ卷</a:t>
            </a:r>
            <a:r>
              <a:rPr lang="zh-CN" altLang="en-US" sz="3200" b="1">
                <a:solidFill>
                  <a:srgbClr val="0000CC"/>
                </a:solidFill>
                <a:latin typeface="黑体" charset="0"/>
                <a:ea typeface="黑体" charset="0"/>
              </a:rPr>
              <a:t>)每处不超过15个字(5分)</a:t>
            </a:r>
            <a:endParaRPr lang="zh-CN" altLang="en-US" sz="3200" b="1">
              <a:solidFill>
                <a:srgbClr val="0000CC"/>
              </a:solidFill>
              <a:latin typeface="黑体" charset="0"/>
              <a:ea typeface="黑体" charset="0"/>
            </a:endParaRPr>
          </a:p>
          <a:p>
            <a:pPr>
              <a:lnSpc>
                <a:spcPct val="110000"/>
              </a:lnSpc>
            </a:pPr>
            <a:r>
              <a:rPr lang="zh-CN" altLang="en-US" sz="3600" b="1">
                <a:solidFill>
                  <a:srgbClr val="FF0000"/>
                </a:solidFill>
                <a:latin typeface="黑体" charset="0"/>
                <a:ea typeface="黑体" charset="0"/>
              </a:rPr>
              <a:t>读书的目的</a:t>
            </a:r>
            <a:r>
              <a:rPr lang="zh-CN" altLang="en-US" sz="3600" b="1">
                <a:solidFill>
                  <a:srgbClr val="0000CC"/>
                </a:solidFill>
                <a:latin typeface="黑体" charset="0"/>
                <a:ea typeface="黑体" charset="0"/>
              </a:rPr>
              <a:t>仅仅是为了记住书中的内容吗？答案是否定的。 </a:t>
            </a:r>
            <a:r>
              <a:rPr lang="zh-CN" altLang="en-US" sz="3600" b="1" u="sng">
                <a:solidFill>
                  <a:srgbClr val="0000CC"/>
                </a:solidFill>
                <a:latin typeface="黑体" charset="0"/>
                <a:ea typeface="黑体" charset="0"/>
              </a:rPr>
              <a:t>①                          </a:t>
            </a:r>
            <a:r>
              <a:rPr lang="zh-CN" altLang="en-US" sz="3600" b="1">
                <a:solidFill>
                  <a:srgbClr val="0000CC"/>
                </a:solidFill>
                <a:latin typeface="黑体" charset="0"/>
                <a:ea typeface="黑体" charset="0"/>
              </a:rPr>
              <a:t>。</a:t>
            </a:r>
            <a:endParaRPr lang="zh-CN" altLang="en-US" sz="3600" b="1">
              <a:solidFill>
                <a:srgbClr val="0000CC"/>
              </a:solidFill>
              <a:latin typeface="黑体" charset="0"/>
              <a:ea typeface="黑体" charset="0"/>
            </a:endParaRPr>
          </a:p>
          <a:p>
            <a:pPr>
              <a:lnSpc>
                <a:spcPct val="110000"/>
              </a:lnSpc>
            </a:pPr>
            <a:r>
              <a:rPr lang="zh-CN" altLang="en-US" sz="3600" b="1" u="sng">
                <a:solidFill>
                  <a:srgbClr val="FF0000"/>
                </a:solidFill>
                <a:latin typeface="黑体" charset="0"/>
                <a:ea typeface="黑体" charset="0"/>
              </a:rPr>
              <a:t>记忆型阅读</a:t>
            </a:r>
            <a:r>
              <a:rPr lang="zh-CN" altLang="en-US" sz="3600" b="1">
                <a:solidFill>
                  <a:srgbClr val="0000CC"/>
                </a:solidFill>
                <a:latin typeface="黑体" charset="0"/>
                <a:ea typeface="黑体" charset="0"/>
              </a:rPr>
              <a:t>是我们缺乏想象力的根源之一，</a:t>
            </a:r>
            <a:r>
              <a:rPr lang="zh-CN" altLang="en-US" sz="3600" b="1">
                <a:solidFill>
                  <a:srgbClr val="0000CC"/>
                </a:solidFill>
                <a:latin typeface="宋体" charset="0"/>
                <a:ea typeface="宋体" charset="0"/>
              </a:rPr>
              <a:t>……</a:t>
            </a:r>
            <a:endParaRPr lang="zh-CN" altLang="en-US" sz="3600" b="1">
              <a:solidFill>
                <a:srgbClr val="0000CC"/>
              </a:solidFill>
              <a:latin typeface="宋体" charset="0"/>
              <a:ea typeface="宋体" charset="0"/>
            </a:endParaRPr>
          </a:p>
          <a:p>
            <a:pPr>
              <a:lnSpc>
                <a:spcPct val="110000"/>
              </a:lnSpc>
            </a:pPr>
            <a:r>
              <a:rPr lang="zh-CN" altLang="en-US" sz="3600" b="1" u="sng">
                <a:solidFill>
                  <a:srgbClr val="FF0000"/>
                </a:solidFill>
                <a:latin typeface="黑体" charset="0"/>
                <a:ea typeface="黑体" charset="0"/>
              </a:rPr>
              <a:t>批判型阅读</a:t>
            </a:r>
            <a:r>
              <a:rPr lang="zh-CN" altLang="en-US" sz="3600" b="1">
                <a:solidFill>
                  <a:srgbClr val="0000CC"/>
                </a:solidFill>
                <a:latin typeface="黑体" charset="0"/>
                <a:ea typeface="黑体" charset="0"/>
              </a:rPr>
              <a:t>是一种创造性阅读，它</a:t>
            </a:r>
            <a:r>
              <a:rPr lang="zh-CN" altLang="en-US" sz="3600" b="1" u="sng">
                <a:solidFill>
                  <a:srgbClr val="006600"/>
                </a:solidFill>
                <a:latin typeface="黑体" charset="0"/>
                <a:ea typeface="黑体" charset="0"/>
              </a:rPr>
              <a:t>不追求</a:t>
            </a:r>
            <a:r>
              <a:rPr lang="zh-CN" altLang="en-US" sz="3600" b="1" u="sng">
                <a:solidFill>
                  <a:srgbClr val="0000CC"/>
                </a:solidFill>
                <a:latin typeface="黑体" charset="0"/>
                <a:ea typeface="黑体" charset="0"/>
              </a:rPr>
              <a:t>②                         </a:t>
            </a:r>
            <a:r>
              <a:rPr lang="zh-CN" altLang="en-US" sz="3600" b="1">
                <a:solidFill>
                  <a:srgbClr val="0000CC"/>
                </a:solidFill>
                <a:latin typeface="黑体" charset="0"/>
                <a:ea typeface="黑体" charset="0"/>
              </a:rPr>
              <a:t>，</a:t>
            </a:r>
            <a:r>
              <a:rPr lang="zh-CN" altLang="en-US" sz="3600" b="1" u="sng">
                <a:solidFill>
                  <a:srgbClr val="006600"/>
                </a:solidFill>
                <a:latin typeface="黑体" charset="0"/>
                <a:ea typeface="黑体" charset="0"/>
              </a:rPr>
              <a:t>而主张</a:t>
            </a:r>
            <a:r>
              <a:rPr lang="zh-CN" altLang="en-US" sz="3600" b="1">
                <a:solidFill>
                  <a:srgbClr val="0000CC"/>
                </a:solidFill>
                <a:latin typeface="宋体" charset="0"/>
                <a:ea typeface="宋体" charset="0"/>
                <a:sym typeface="+mn-ea"/>
              </a:rPr>
              <a:t>……</a:t>
            </a:r>
            <a:endParaRPr lang="zh-CN" altLang="en-US" sz="3600" b="1" u="sng">
              <a:solidFill>
                <a:srgbClr val="0000CC"/>
              </a:solidFill>
              <a:latin typeface="黑体" charset="0"/>
              <a:ea typeface="黑体" charset="0"/>
            </a:endParaRPr>
          </a:p>
        </p:txBody>
      </p:sp>
      <p:sp>
        <p:nvSpPr>
          <p:cNvPr id="6146" name="文本框 6145"/>
          <p:cNvSpPr txBox="1"/>
          <p:nvPr/>
        </p:nvSpPr>
        <p:spPr>
          <a:xfrm>
            <a:off x="2147570" y="5501640"/>
            <a:ext cx="7792720" cy="640080"/>
          </a:xfrm>
          <a:prstGeom prst="rect">
            <a:avLst/>
          </a:prstGeom>
          <a:solidFill>
            <a:srgbClr val="FFFF00"/>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600" b="1">
                <a:solidFill>
                  <a:schemeClr val="tx1"/>
                </a:solidFill>
                <a:latin typeface="黑体" charset="0"/>
                <a:ea typeface="黑体" charset="0"/>
              </a:rPr>
              <a:t>①</a:t>
            </a:r>
            <a:r>
              <a:rPr lang="zh-CN" altLang="en-US" sz="3600" b="1">
                <a:solidFill>
                  <a:schemeClr val="tx1"/>
                </a:solidFill>
                <a:latin typeface="黑体" charset="0"/>
                <a:ea typeface="黑体" charset="0"/>
                <a:sym typeface="+mn-ea"/>
              </a:rPr>
              <a:t>阅读分为</a:t>
            </a:r>
            <a:r>
              <a:rPr lang="zh-CN" altLang="en-US" sz="3600" b="1" u="sng">
                <a:solidFill>
                  <a:schemeClr val="tx1"/>
                </a:solidFill>
                <a:latin typeface="黑体" charset="0"/>
                <a:ea typeface="黑体" charset="0"/>
                <a:sym typeface="+mn-ea"/>
              </a:rPr>
              <a:t>记忆型阅读</a:t>
            </a:r>
            <a:r>
              <a:rPr lang="zh-CN" altLang="en-US" sz="3600" b="1">
                <a:solidFill>
                  <a:schemeClr val="tx1"/>
                </a:solidFill>
                <a:latin typeface="黑体" charset="0"/>
                <a:ea typeface="黑体" charset="0"/>
                <a:sym typeface="+mn-ea"/>
              </a:rPr>
              <a:t>和</a:t>
            </a:r>
            <a:r>
              <a:rPr lang="zh-CN" altLang="en-US" sz="3600" b="1" u="sng">
                <a:solidFill>
                  <a:schemeClr val="tx1"/>
                </a:solidFill>
                <a:latin typeface="黑体" charset="0"/>
                <a:ea typeface="黑体" charset="0"/>
                <a:sym typeface="+mn-ea"/>
              </a:rPr>
              <a:t>批判型阅读</a:t>
            </a:r>
            <a:endParaRPr lang="zh-CN" altLang="en-US" sz="3600" b="1" u="sng">
              <a:solidFill>
                <a:schemeClr val="tx1"/>
              </a:solidFill>
              <a:latin typeface="黑体" charset="0"/>
              <a:ea typeface="黑体" charset="0"/>
              <a:sym typeface="+mn-ea"/>
            </a:endParaRPr>
          </a:p>
        </p:txBody>
      </p:sp>
      <p:sp>
        <p:nvSpPr>
          <p:cNvPr id="9" name="文本框 8"/>
          <p:cNvSpPr txBox="1"/>
          <p:nvPr/>
        </p:nvSpPr>
        <p:spPr>
          <a:xfrm>
            <a:off x="4483100" y="1475105"/>
            <a:ext cx="4480560" cy="579120"/>
          </a:xfrm>
          <a:prstGeom prst="rect">
            <a:avLst/>
          </a:prstGeom>
          <a:noFill/>
        </p:spPr>
        <p:txBody>
          <a:bodyPr wrap="square" rtlCol="0">
            <a:spAutoFit/>
          </a:bodyPr>
          <a:p>
            <a:r>
              <a:rPr lang="zh-CN" altLang="en-US" sz="3200" b="1">
                <a:solidFill>
                  <a:srgbClr val="C00000"/>
                </a:solidFill>
                <a:latin typeface="黑体" charset="0"/>
                <a:ea typeface="黑体" charset="0"/>
              </a:rPr>
              <a:t>总起：记忆型、批判型</a:t>
            </a:r>
            <a:endParaRPr lang="zh-CN" altLang="en-US" sz="3200" b="1">
              <a:solidFill>
                <a:srgbClr val="C00000"/>
              </a:solidFill>
              <a:latin typeface="黑体" charset="0"/>
              <a:ea typeface="黑体" charset="0"/>
            </a:endParaRPr>
          </a:p>
        </p:txBody>
      </p:sp>
      <p:sp>
        <p:nvSpPr>
          <p:cNvPr id="10248" name="线形标注 2 10247"/>
          <p:cNvSpPr/>
          <p:nvPr/>
        </p:nvSpPr>
        <p:spPr>
          <a:xfrm>
            <a:off x="1071880" y="4271010"/>
            <a:ext cx="6395085" cy="1164590"/>
          </a:xfrm>
          <a:prstGeom prst="borderCallout2">
            <a:avLst>
              <a:gd name="adj1" fmla="val 4880"/>
              <a:gd name="adj2" fmla="val -1755"/>
              <a:gd name="adj3" fmla="val 4307"/>
              <a:gd name="adj4" fmla="val -2747"/>
              <a:gd name="adj5" fmla="val 26826"/>
              <a:gd name="adj6" fmla="val -1261"/>
            </a:avLst>
          </a:prstGeom>
          <a:solidFill>
            <a:srgbClr val="FFCCFF"/>
          </a:solidFill>
          <a:ln w="28575" cap="flat" cmpd="sng">
            <a:solidFill>
              <a:schemeClr val="tx1"/>
            </a:solidFill>
            <a:prstDash val="solid"/>
            <a:miter/>
            <a:headEnd type="none" w="med" len="med"/>
            <a:tailEnd type="none" w="med" len="med"/>
          </a:ln>
        </p:spPr>
        <p:txBody>
          <a:bodyPr/>
          <a:p>
            <a:pPr lvl="0" fontAlgn="base"/>
            <a:r>
              <a:rPr lang="zh-CN" altLang="en-US" sz="3600" strike="noStrike" noProof="1">
                <a:ln>
                  <a:solidFill>
                    <a:srgbClr val="FF0000"/>
                  </a:solidFill>
                </a:ln>
                <a:solidFill>
                  <a:schemeClr val="tx1"/>
                </a:solidFill>
                <a:latin typeface="黑体" charset="0"/>
                <a:ea typeface="黑体" charset="0"/>
                <a:cs typeface="宋体" charset="0"/>
              </a:rPr>
              <a:t>①语段整体：读书的目的，但</a:t>
            </a:r>
            <a:r>
              <a:rPr lang="en-US" altLang="zh-CN" sz="3600" strike="noStrike" noProof="1">
                <a:ln>
                  <a:solidFill>
                    <a:srgbClr val="FF0000"/>
                  </a:solidFill>
                </a:ln>
                <a:solidFill>
                  <a:schemeClr val="tx1"/>
                </a:solidFill>
                <a:latin typeface="黑体" charset="0"/>
                <a:ea typeface="黑体" charset="0"/>
                <a:cs typeface="宋体" charset="0"/>
              </a:rPr>
              <a:t>“</a:t>
            </a:r>
            <a:r>
              <a:rPr lang="zh-CN" altLang="en-US" sz="3600" strike="noStrike" noProof="1">
                <a:ln>
                  <a:solidFill>
                    <a:srgbClr val="FF0000"/>
                  </a:solidFill>
                </a:ln>
                <a:solidFill>
                  <a:schemeClr val="tx1"/>
                </a:solidFill>
                <a:latin typeface="黑体" charset="0"/>
                <a:ea typeface="黑体" charset="0"/>
                <a:cs typeface="宋体" charset="0"/>
              </a:rPr>
              <a:t>记忆型、批判型</a:t>
            </a:r>
            <a:r>
              <a:rPr lang="en-US" altLang="zh-CN" sz="3600" strike="noStrike" noProof="1">
                <a:ln>
                  <a:solidFill>
                    <a:srgbClr val="FF0000"/>
                  </a:solidFill>
                </a:ln>
                <a:solidFill>
                  <a:schemeClr val="tx1"/>
                </a:solidFill>
                <a:latin typeface="黑体" charset="0"/>
                <a:ea typeface="黑体" charset="0"/>
                <a:cs typeface="宋体" charset="0"/>
              </a:rPr>
              <a:t>”</a:t>
            </a:r>
            <a:r>
              <a:rPr lang="zh-CN" altLang="en-US" sz="3600" strike="noStrike" noProof="1">
                <a:ln>
                  <a:solidFill>
                    <a:srgbClr val="FF0000"/>
                  </a:solidFill>
                </a:ln>
                <a:solidFill>
                  <a:schemeClr val="tx1"/>
                </a:solidFill>
                <a:latin typeface="黑体" charset="0"/>
                <a:ea typeface="黑体" charset="0"/>
                <a:cs typeface="宋体" charset="0"/>
              </a:rPr>
              <a:t>效果各异</a:t>
            </a:r>
            <a:endParaRPr lang="zh-CN" altLang="en-US" sz="3600" b="1" strike="noStrike" noProof="1">
              <a:ln>
                <a:solidFill>
                  <a:srgbClr val="FF0000"/>
                </a:solidFill>
              </a:ln>
              <a:solidFill>
                <a:schemeClr val="tx1"/>
              </a:solidFill>
              <a:latin typeface="黑体" charset="0"/>
              <a:ea typeface="黑体" charset="0"/>
              <a:cs typeface="宋体"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0-#ppt_w/2"/>
                                          </p:val>
                                        </p:tav>
                                        <p:tav tm="100000">
                                          <p:val>
                                            <p:strVal val="#ppt_x"/>
                                          </p:val>
                                        </p:tav>
                                      </p:tavLst>
                                    </p:anim>
                                    <p:anim calcmode="lin" valueType="num">
                                      <p:cBhvr additive="base">
                                        <p:cTn id="8"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8" presetClass="entr" presetSubtype="3" fill="hold" grpId="0" nodeType="clickEffect">
                                  <p:stCondLst>
                                    <p:cond delay="0"/>
                                  </p:stCondLst>
                                  <p:childTnLst>
                                    <p:set>
                                      <p:cBhvr>
                                        <p:cTn id="18" dur="1" fill="hold">
                                          <p:stCondLst>
                                            <p:cond delay="0"/>
                                          </p:stCondLst>
                                        </p:cTn>
                                        <p:tgtEl>
                                          <p:spTgt spid="10248"/>
                                        </p:tgtEl>
                                        <p:attrNameLst>
                                          <p:attrName>style.visibility</p:attrName>
                                        </p:attrNameLst>
                                      </p:cBhvr>
                                      <p:to>
                                        <p:strVal val="visible"/>
                                      </p:to>
                                    </p:set>
                                    <p:animEffect transition="in" filter="strips(upRight)">
                                      <p:cBhvr>
                                        <p:cTn id="19" dur="500"/>
                                        <p:tgtEl>
                                          <p:spTgt spid="10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bldLvl="0" animBg="1"/>
      <p:bldP spid="9" grpId="0"/>
      <p:bldP spid="10248"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471805" y="221615"/>
            <a:ext cx="10895965" cy="6092825"/>
          </a:xfrm>
        </p:spPr>
        <p:txBody>
          <a:bodyPr/>
          <a:p>
            <a:r>
              <a:rPr lang="zh-CN" altLang="en-US" sz="3200" b="1">
                <a:solidFill>
                  <a:srgbClr val="0000CC"/>
                </a:solidFill>
                <a:latin typeface="黑体" charset="0"/>
                <a:ea typeface="黑体" charset="0"/>
              </a:rPr>
              <a:t>(2015年</a:t>
            </a:r>
            <a:r>
              <a:rPr lang="zh-CN" altLang="en-US" sz="3200" b="1">
                <a:solidFill>
                  <a:srgbClr val="0000CC"/>
                </a:solidFill>
                <a:latin typeface="黑体" charset="0"/>
                <a:ea typeface="黑体" charset="0"/>
                <a:sym typeface="+mn-ea"/>
              </a:rPr>
              <a:t>Ⅱ卷</a:t>
            </a:r>
            <a:r>
              <a:rPr lang="zh-CN" altLang="en-US" sz="3200" b="1">
                <a:solidFill>
                  <a:srgbClr val="0000CC"/>
                </a:solidFill>
                <a:latin typeface="黑体" charset="0"/>
                <a:ea typeface="黑体" charset="0"/>
              </a:rPr>
              <a:t>)每处不超过15个字(5分)</a:t>
            </a:r>
            <a:endParaRPr lang="zh-CN" altLang="en-US" sz="3200" b="1">
              <a:solidFill>
                <a:srgbClr val="0000CC"/>
              </a:solidFill>
              <a:latin typeface="黑体" charset="0"/>
              <a:ea typeface="黑体" charset="0"/>
            </a:endParaRPr>
          </a:p>
          <a:p>
            <a:pPr>
              <a:lnSpc>
                <a:spcPct val="110000"/>
              </a:lnSpc>
            </a:pPr>
            <a:r>
              <a:rPr lang="zh-CN" altLang="en-US" sz="3600" b="1" u="sng">
                <a:solidFill>
                  <a:srgbClr val="FF0000"/>
                </a:solidFill>
                <a:latin typeface="黑体" charset="0"/>
                <a:ea typeface="黑体" charset="0"/>
              </a:rPr>
              <a:t>记忆型阅读</a:t>
            </a:r>
            <a:r>
              <a:rPr lang="zh-CN" altLang="en-US" sz="3600" b="1">
                <a:solidFill>
                  <a:srgbClr val="0000CC"/>
                </a:solidFill>
                <a:latin typeface="黑体" charset="0"/>
                <a:ea typeface="黑体" charset="0"/>
              </a:rPr>
              <a:t>是我们缺乏</a:t>
            </a:r>
            <a:r>
              <a:rPr lang="zh-CN" altLang="en-US" sz="3600" b="1" u="sng">
                <a:solidFill>
                  <a:srgbClr val="008000"/>
                </a:solidFill>
                <a:latin typeface="黑体" charset="0"/>
                <a:ea typeface="黑体" charset="0"/>
              </a:rPr>
              <a:t>想象力</a:t>
            </a:r>
            <a:r>
              <a:rPr lang="zh-CN" altLang="en-US" sz="3600" b="1">
                <a:solidFill>
                  <a:srgbClr val="0000CC"/>
                </a:solidFill>
                <a:latin typeface="黑体" charset="0"/>
                <a:ea typeface="黑体" charset="0"/>
              </a:rPr>
              <a:t>的根源之一，因为它容易</a:t>
            </a:r>
            <a:r>
              <a:rPr lang="zh-CN" altLang="en-US" sz="3600" b="1" u="sng">
                <a:solidFill>
                  <a:srgbClr val="0000CC"/>
                </a:solidFill>
                <a:latin typeface="黑体" charset="0"/>
                <a:ea typeface="黑体" charset="0"/>
              </a:rPr>
              <a:t>导致盲从</a:t>
            </a:r>
            <a:r>
              <a:rPr lang="zh-CN" altLang="en-US" sz="3600" b="1" u="sng">
                <a:solidFill>
                  <a:srgbClr val="008000"/>
                </a:solidFill>
                <a:latin typeface="黑体" charset="0"/>
                <a:ea typeface="黑体" charset="0"/>
              </a:rPr>
              <a:t>书本知识</a:t>
            </a:r>
            <a:r>
              <a:rPr lang="zh-CN" altLang="en-US" sz="3600" b="1">
                <a:solidFill>
                  <a:srgbClr val="0000CC"/>
                </a:solidFill>
                <a:latin typeface="黑体" charset="0"/>
                <a:ea typeface="黑体" charset="0"/>
              </a:rPr>
              <a:t>，从而</a:t>
            </a:r>
            <a:r>
              <a:rPr lang="zh-CN" altLang="en-US" sz="3600" b="1" u="sng">
                <a:solidFill>
                  <a:srgbClr val="0000CC"/>
                </a:solidFill>
                <a:latin typeface="黑体" charset="0"/>
                <a:ea typeface="黑体" charset="0"/>
              </a:rPr>
              <a:t>失去质疑精神</a:t>
            </a:r>
            <a:r>
              <a:rPr lang="zh-CN" altLang="en-US" sz="3600" b="1">
                <a:solidFill>
                  <a:srgbClr val="0000CC"/>
                </a:solidFill>
                <a:latin typeface="黑体" charset="0"/>
                <a:ea typeface="黑体" charset="0"/>
              </a:rPr>
              <a:t>。</a:t>
            </a:r>
            <a:r>
              <a:rPr lang="zh-CN" altLang="en-US" sz="3600" b="1" u="sng">
                <a:solidFill>
                  <a:srgbClr val="FF0000"/>
                </a:solidFill>
                <a:latin typeface="黑体" charset="0"/>
                <a:ea typeface="黑体" charset="0"/>
              </a:rPr>
              <a:t>批判型阅读</a:t>
            </a:r>
            <a:r>
              <a:rPr lang="zh-CN" altLang="en-US" sz="3600" b="1">
                <a:solidFill>
                  <a:srgbClr val="0000CC"/>
                </a:solidFill>
                <a:latin typeface="黑体" charset="0"/>
                <a:ea typeface="黑体" charset="0"/>
              </a:rPr>
              <a:t>是一种创造性阅读，它</a:t>
            </a:r>
            <a:r>
              <a:rPr lang="zh-CN" altLang="en-US" sz="3600" b="1" u="sng">
                <a:solidFill>
                  <a:srgbClr val="FF0000"/>
                </a:solidFill>
                <a:latin typeface="黑体" charset="0"/>
                <a:ea typeface="黑体" charset="0"/>
              </a:rPr>
              <a:t>不追求</a:t>
            </a:r>
            <a:r>
              <a:rPr lang="zh-CN" altLang="en-US" sz="3600" b="1" u="sng">
                <a:solidFill>
                  <a:srgbClr val="0000CC"/>
                </a:solidFill>
                <a:latin typeface="黑体" charset="0"/>
                <a:ea typeface="黑体" charset="0"/>
              </a:rPr>
              <a:t>②                        </a:t>
            </a:r>
            <a:r>
              <a:rPr lang="zh-CN" altLang="en-US" sz="3600" b="1">
                <a:solidFill>
                  <a:srgbClr val="0000CC"/>
                </a:solidFill>
                <a:latin typeface="黑体" charset="0"/>
                <a:ea typeface="黑体" charset="0"/>
              </a:rPr>
              <a:t>，</a:t>
            </a:r>
            <a:r>
              <a:rPr lang="zh-CN" altLang="en-US" sz="3600" b="1" u="sng">
                <a:solidFill>
                  <a:srgbClr val="FF0000"/>
                </a:solidFill>
                <a:latin typeface="黑体" charset="0"/>
                <a:ea typeface="黑体" charset="0"/>
              </a:rPr>
              <a:t>而主张</a:t>
            </a:r>
            <a:r>
              <a:rPr lang="zh-CN" altLang="en-US" sz="3600" b="1">
                <a:solidFill>
                  <a:srgbClr val="0000CC"/>
                </a:solidFill>
                <a:latin typeface="黑体" charset="0"/>
                <a:ea typeface="黑体" charset="0"/>
              </a:rPr>
              <a:t>激发</a:t>
            </a:r>
            <a:r>
              <a:rPr lang="zh-CN" altLang="en-US" sz="3600" b="1" u="sng">
                <a:solidFill>
                  <a:srgbClr val="008000"/>
                </a:solidFill>
                <a:latin typeface="黑体" charset="0"/>
                <a:ea typeface="黑体" charset="0"/>
              </a:rPr>
              <a:t>想象力</a:t>
            </a:r>
            <a:r>
              <a:rPr lang="zh-CN" altLang="en-US" sz="3600" b="1">
                <a:solidFill>
                  <a:srgbClr val="0000CC"/>
                </a:solidFill>
                <a:latin typeface="黑体" charset="0"/>
                <a:ea typeface="黑体" charset="0"/>
              </a:rPr>
              <a:t>和灵感，带着自己的思考，让自己变得更有思想。</a:t>
            </a:r>
            <a:endParaRPr lang="zh-CN" altLang="en-US" sz="3600" b="1">
              <a:solidFill>
                <a:srgbClr val="0000CC"/>
              </a:solidFill>
              <a:latin typeface="黑体" charset="0"/>
              <a:ea typeface="黑体" charset="0"/>
            </a:endParaRPr>
          </a:p>
        </p:txBody>
      </p:sp>
      <p:sp>
        <p:nvSpPr>
          <p:cNvPr id="6149" name="文本框 6148"/>
          <p:cNvSpPr txBox="1"/>
          <p:nvPr/>
        </p:nvSpPr>
        <p:spPr>
          <a:xfrm>
            <a:off x="1225550" y="2629535"/>
            <a:ext cx="4947920" cy="640080"/>
          </a:xfrm>
          <a:prstGeom prst="rect">
            <a:avLst/>
          </a:prstGeom>
          <a:solidFill>
            <a:srgbClr val="00FF00"/>
          </a:solidFill>
          <a:ln w="9525" cap="flat" cmpd="sng">
            <a:solidFill>
              <a:srgbClr val="993366"/>
            </a:solidFill>
            <a:prstDash val="solid"/>
            <a:miter/>
            <a:headEnd type="none" w="med" len="med"/>
            <a:tailEnd type="none" w="med" len="med"/>
          </a:ln>
        </p:spPr>
        <p:txBody>
          <a:bodyPr wrap="square">
            <a:spAutoFit/>
          </a:bodyPr>
          <a:p>
            <a:pPr lvl="0"/>
            <a:r>
              <a:rPr lang="zh-CN" altLang="en-US" sz="3600" b="1">
                <a:solidFill>
                  <a:schemeClr val="tx1"/>
                </a:solidFill>
                <a:latin typeface="黑体" charset="0"/>
                <a:ea typeface="黑体" charset="0"/>
              </a:rPr>
              <a:t>②</a:t>
            </a:r>
            <a:r>
              <a:rPr lang="zh-CN" altLang="en-US" sz="3600" b="1">
                <a:solidFill>
                  <a:schemeClr val="tx1"/>
                </a:solidFill>
                <a:latin typeface="黑体" charset="0"/>
                <a:ea typeface="黑体" charset="0"/>
                <a:sym typeface="+mn-ea"/>
              </a:rPr>
              <a:t>记住死板的</a:t>
            </a:r>
            <a:r>
              <a:rPr lang="zh-CN" altLang="en-US" sz="3600" b="1" u="sng">
                <a:solidFill>
                  <a:schemeClr val="tx1"/>
                </a:solidFill>
                <a:latin typeface="黑体" charset="0"/>
                <a:ea typeface="黑体" charset="0"/>
                <a:sym typeface="+mn-ea"/>
              </a:rPr>
              <a:t>书本知识</a:t>
            </a:r>
            <a:endParaRPr lang="zh-CN" altLang="en-US" sz="3600" b="1" u="sng">
              <a:solidFill>
                <a:schemeClr val="tx1"/>
              </a:solidFill>
              <a:latin typeface="黑体" charset="0"/>
              <a:ea typeface="黑体" charset="0"/>
              <a:sym typeface="+mn-ea"/>
            </a:endParaRPr>
          </a:p>
        </p:txBody>
      </p:sp>
      <p:sp>
        <p:nvSpPr>
          <p:cNvPr id="10248" name="线形标注 2 10247"/>
          <p:cNvSpPr/>
          <p:nvPr/>
        </p:nvSpPr>
        <p:spPr>
          <a:xfrm>
            <a:off x="1805940" y="4273550"/>
            <a:ext cx="7608570" cy="1327785"/>
          </a:xfrm>
          <a:prstGeom prst="borderCallout2">
            <a:avLst>
              <a:gd name="adj1" fmla="val 4880"/>
              <a:gd name="adj2" fmla="val -1755"/>
              <a:gd name="adj3" fmla="val -408"/>
              <a:gd name="adj4" fmla="val -6942"/>
              <a:gd name="adj5" fmla="val 3435"/>
              <a:gd name="adj6" fmla="val -6912"/>
            </a:avLst>
          </a:prstGeom>
          <a:solidFill>
            <a:srgbClr val="FFCCFF"/>
          </a:solidFill>
          <a:ln w="28575" cap="flat" cmpd="sng">
            <a:solidFill>
              <a:schemeClr val="tx1"/>
            </a:solidFill>
            <a:prstDash val="solid"/>
            <a:miter/>
            <a:headEnd type="none" w="med" len="med"/>
            <a:tailEnd type="none" w="med" len="med"/>
          </a:ln>
        </p:spPr>
        <p:txBody>
          <a:bodyPr/>
          <a:p>
            <a:pPr lvl="0" fontAlgn="base"/>
            <a:r>
              <a:rPr lang="zh-CN" altLang="en-US" sz="3600" b="1">
                <a:solidFill>
                  <a:srgbClr val="FF0000"/>
                </a:solidFill>
                <a:latin typeface="黑体" charset="0"/>
                <a:ea typeface="黑体" charset="0"/>
                <a:sym typeface="+mn-ea"/>
              </a:rPr>
              <a:t>①</a:t>
            </a:r>
            <a:r>
              <a:rPr lang="zh-CN" altLang="en-US" sz="3600">
                <a:ln>
                  <a:solidFill>
                    <a:srgbClr val="FF0000"/>
                  </a:solidFill>
                </a:ln>
                <a:latin typeface="黑体" charset="0"/>
                <a:ea typeface="黑体" charset="0"/>
                <a:cs typeface="宋体" charset="0"/>
                <a:sym typeface="+mn-ea"/>
              </a:rPr>
              <a:t>逻辑上：</a:t>
            </a:r>
            <a:r>
              <a:rPr lang="zh-CN" altLang="en-US" sz="3600">
                <a:ln>
                  <a:solidFill>
                    <a:srgbClr val="FF0000"/>
                  </a:solidFill>
                </a:ln>
                <a:solidFill>
                  <a:schemeClr val="tx1"/>
                </a:solidFill>
                <a:latin typeface="黑体" charset="0"/>
                <a:ea typeface="黑体" charset="0"/>
                <a:cs typeface="宋体" charset="0"/>
                <a:sym typeface="+mn-ea"/>
              </a:rPr>
              <a:t>横线前后构成</a:t>
            </a:r>
            <a:r>
              <a:rPr lang="zh-CN" altLang="en-US" sz="3600" u="sng">
                <a:ln>
                  <a:solidFill>
                    <a:srgbClr val="FF0000"/>
                  </a:solidFill>
                </a:ln>
                <a:solidFill>
                  <a:schemeClr val="tx1"/>
                </a:solidFill>
                <a:latin typeface="黑体" charset="0"/>
                <a:ea typeface="黑体" charset="0"/>
                <a:cs typeface="宋体" charset="0"/>
                <a:sym typeface="+mn-ea"/>
              </a:rPr>
              <a:t>对比</a:t>
            </a:r>
            <a:r>
              <a:rPr lang="zh-CN" altLang="en-US" sz="3600">
                <a:ln>
                  <a:solidFill>
                    <a:srgbClr val="FF0000"/>
                  </a:solidFill>
                </a:ln>
                <a:solidFill>
                  <a:schemeClr val="tx1"/>
                </a:solidFill>
                <a:latin typeface="黑体" charset="0"/>
                <a:ea typeface="黑体" charset="0"/>
                <a:cs typeface="宋体" charset="0"/>
                <a:sym typeface="+mn-ea"/>
              </a:rPr>
              <a:t>关系；</a:t>
            </a:r>
            <a:endParaRPr lang="zh-CN" altLang="en-US" sz="3600">
              <a:ln>
                <a:solidFill>
                  <a:srgbClr val="FF0000"/>
                </a:solidFill>
              </a:ln>
              <a:solidFill>
                <a:schemeClr val="tx1"/>
              </a:solidFill>
              <a:latin typeface="黑体" charset="0"/>
              <a:ea typeface="黑体" charset="0"/>
              <a:cs typeface="宋体" charset="0"/>
              <a:sym typeface="+mn-ea"/>
            </a:endParaRPr>
          </a:p>
          <a:p>
            <a:pPr lvl="0" fontAlgn="base"/>
            <a:r>
              <a:rPr lang="en-US" altLang="zh-CN" sz="3600">
                <a:ln>
                  <a:solidFill>
                    <a:srgbClr val="FF0000"/>
                  </a:solidFill>
                </a:ln>
                <a:latin typeface="黑体" charset="0"/>
                <a:ea typeface="黑体" charset="0"/>
                <a:cs typeface="宋体" charset="0"/>
                <a:sym typeface="+mn-ea"/>
              </a:rPr>
              <a:t>②</a:t>
            </a:r>
            <a:r>
              <a:rPr lang="zh-CN" altLang="en-US" sz="3600">
                <a:ln>
                  <a:solidFill>
                    <a:srgbClr val="FF0000"/>
                  </a:solidFill>
                </a:ln>
                <a:solidFill>
                  <a:schemeClr val="tx1"/>
                </a:solidFill>
                <a:latin typeface="黑体" charset="0"/>
                <a:ea typeface="黑体" charset="0"/>
                <a:cs typeface="宋体" charset="0"/>
                <a:sym typeface="+mn-ea"/>
              </a:rPr>
              <a:t>关键词</a:t>
            </a:r>
            <a:r>
              <a:rPr lang="en-US" altLang="zh-CN" sz="3600">
                <a:ln>
                  <a:solidFill>
                    <a:srgbClr val="FF0000"/>
                  </a:solidFill>
                </a:ln>
                <a:solidFill>
                  <a:schemeClr val="tx1"/>
                </a:solidFill>
                <a:latin typeface="黑体" charset="0"/>
                <a:ea typeface="黑体" charset="0"/>
                <a:cs typeface="宋体" charset="0"/>
                <a:sym typeface="+mn-ea"/>
              </a:rPr>
              <a:t>“</a:t>
            </a:r>
            <a:r>
              <a:rPr lang="zh-CN" altLang="en-US" sz="3600" u="sng">
                <a:ln>
                  <a:solidFill>
                    <a:srgbClr val="FF0000"/>
                  </a:solidFill>
                </a:ln>
                <a:solidFill>
                  <a:schemeClr val="tx1"/>
                </a:solidFill>
                <a:latin typeface="黑体" charset="0"/>
                <a:ea typeface="黑体" charset="0"/>
                <a:cs typeface="宋体" charset="0"/>
                <a:sym typeface="+mn-ea"/>
              </a:rPr>
              <a:t>书本知识</a:t>
            </a:r>
            <a:r>
              <a:rPr lang="en-US" altLang="zh-CN" sz="3600" u="sng">
                <a:ln>
                  <a:solidFill>
                    <a:srgbClr val="FF0000"/>
                  </a:solidFill>
                </a:ln>
                <a:solidFill>
                  <a:schemeClr val="tx1"/>
                </a:solidFill>
                <a:latin typeface="黑体" charset="0"/>
                <a:ea typeface="黑体" charset="0"/>
                <a:cs typeface="宋体" charset="0"/>
                <a:sym typeface="+mn-ea"/>
              </a:rPr>
              <a:t>”</a:t>
            </a:r>
            <a:r>
              <a:rPr lang="zh-CN" altLang="en-US" sz="3600">
                <a:ln>
                  <a:solidFill>
                    <a:srgbClr val="FF0000"/>
                  </a:solidFill>
                </a:ln>
                <a:solidFill>
                  <a:schemeClr val="tx1"/>
                </a:solidFill>
                <a:latin typeface="黑体" charset="0"/>
                <a:ea typeface="黑体" charset="0"/>
                <a:cs typeface="宋体" charset="0"/>
                <a:sym typeface="+mn-ea"/>
              </a:rPr>
              <a:t>由原文而来</a:t>
            </a:r>
            <a:r>
              <a:rPr lang="zh-CN" altLang="en-US" sz="3600">
                <a:ln>
                  <a:solidFill>
                    <a:srgbClr val="FF0000"/>
                  </a:solidFill>
                </a:ln>
                <a:solidFill>
                  <a:schemeClr val="tx1"/>
                </a:solidFill>
                <a:latin typeface="黑体" charset="0"/>
                <a:ea typeface="黑体" charset="0"/>
                <a:sym typeface="+mn-ea"/>
              </a:rPr>
              <a:t>。</a:t>
            </a:r>
            <a:endParaRPr lang="zh-CN" altLang="en-US" sz="3600" b="1" strike="noStrike" noProof="1">
              <a:ln>
                <a:solidFill>
                  <a:srgbClr val="FF0000"/>
                </a:solidFill>
              </a:ln>
              <a:solidFill>
                <a:schemeClr val="tx1"/>
              </a:solidFill>
              <a:latin typeface="黑体" charset="0"/>
              <a:ea typeface="黑体"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9"/>
                                        </p:tgtEl>
                                        <p:attrNameLst>
                                          <p:attrName>style.visibility</p:attrName>
                                        </p:attrNameLst>
                                      </p:cBhvr>
                                      <p:to>
                                        <p:strVal val="visible"/>
                                      </p:to>
                                    </p:set>
                                    <p:anim calcmode="lin" valueType="num">
                                      <p:cBhvr additive="base">
                                        <p:cTn id="7" dur="500" fill="hold"/>
                                        <p:tgtEl>
                                          <p:spTgt spid="6149"/>
                                        </p:tgtEl>
                                        <p:attrNameLst>
                                          <p:attrName>ppt_x</p:attrName>
                                        </p:attrNameLst>
                                      </p:cBhvr>
                                      <p:tavLst>
                                        <p:tav tm="0">
                                          <p:val>
                                            <p:strVal val="0-#ppt_w/2"/>
                                          </p:val>
                                        </p:tav>
                                        <p:tav tm="100000">
                                          <p:val>
                                            <p:strVal val="#ppt_x"/>
                                          </p:val>
                                        </p:tav>
                                      </p:tavLst>
                                    </p:anim>
                                    <p:anim calcmode="lin" valueType="num">
                                      <p:cBhvr additive="base">
                                        <p:cTn id="8" dur="500" fill="hold"/>
                                        <p:tgtEl>
                                          <p:spTgt spid="614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8" presetClass="entr" presetSubtype="3" fill="hold" grpId="0" nodeType="clickEffect">
                                  <p:stCondLst>
                                    <p:cond delay="0"/>
                                  </p:stCondLst>
                                  <p:childTnLst>
                                    <p:set>
                                      <p:cBhvr>
                                        <p:cTn id="12" dur="1" fill="hold">
                                          <p:stCondLst>
                                            <p:cond delay="0"/>
                                          </p:stCondLst>
                                        </p:cTn>
                                        <p:tgtEl>
                                          <p:spTgt spid="10248"/>
                                        </p:tgtEl>
                                        <p:attrNameLst>
                                          <p:attrName>style.visibility</p:attrName>
                                        </p:attrNameLst>
                                      </p:cBhvr>
                                      <p:to>
                                        <p:strVal val="visible"/>
                                      </p:to>
                                    </p:set>
                                    <p:animEffect transition="in" filter="strips(upRight)">
                                      <p:cBhvr>
                                        <p:cTn id="13" dur="500"/>
                                        <p:tgtEl>
                                          <p:spTgt spid="10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bldLvl="0" animBg="1"/>
      <p:bldP spid="10248"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471805" y="221615"/>
            <a:ext cx="10895965" cy="6092825"/>
          </a:xfrm>
        </p:spPr>
        <p:txBody>
          <a:bodyPr/>
          <a:p>
            <a:r>
              <a:rPr lang="zh-CN" altLang="en-US" sz="3200" b="1">
                <a:solidFill>
                  <a:srgbClr val="0000CC"/>
                </a:solidFill>
                <a:latin typeface="黑体" charset="0"/>
                <a:ea typeface="黑体" charset="0"/>
              </a:rPr>
              <a:t>(2015年</a:t>
            </a:r>
            <a:r>
              <a:rPr lang="zh-CN" altLang="en-US" sz="3200" b="1">
                <a:solidFill>
                  <a:srgbClr val="0000CC"/>
                </a:solidFill>
                <a:latin typeface="黑体" charset="0"/>
                <a:ea typeface="黑体" charset="0"/>
                <a:sym typeface="+mn-ea"/>
              </a:rPr>
              <a:t>Ⅱ卷</a:t>
            </a:r>
            <a:r>
              <a:rPr lang="zh-CN" altLang="en-US" sz="3200" b="1">
                <a:solidFill>
                  <a:srgbClr val="0000CC"/>
                </a:solidFill>
                <a:latin typeface="黑体" charset="0"/>
                <a:ea typeface="黑体" charset="0"/>
              </a:rPr>
              <a:t>)每处不超过15个字(5分)</a:t>
            </a:r>
            <a:endParaRPr lang="zh-CN" altLang="en-US" sz="3200" b="1">
              <a:solidFill>
                <a:srgbClr val="0000CC"/>
              </a:solidFill>
              <a:latin typeface="黑体" charset="0"/>
              <a:ea typeface="黑体" charset="0"/>
            </a:endParaRPr>
          </a:p>
          <a:p>
            <a:pPr algn="l">
              <a:lnSpc>
                <a:spcPct val="120000"/>
              </a:lnSpc>
            </a:pPr>
            <a:r>
              <a:rPr lang="zh-CN" altLang="en-US" sz="3600" b="1" u="sng">
                <a:solidFill>
                  <a:srgbClr val="0000CC"/>
                </a:solidFill>
                <a:latin typeface="黑体" charset="0"/>
                <a:ea typeface="黑体" charset="0"/>
              </a:rPr>
              <a:t>而主张</a:t>
            </a:r>
            <a:r>
              <a:rPr lang="zh-CN" altLang="en-US" sz="3600" b="1">
                <a:solidFill>
                  <a:srgbClr val="0000CC"/>
                </a:solidFill>
                <a:latin typeface="黑体" charset="0"/>
                <a:ea typeface="黑体" charset="0"/>
              </a:rPr>
              <a:t>激发</a:t>
            </a:r>
            <a:r>
              <a:rPr lang="zh-CN" altLang="en-US" sz="3600" b="1" u="sng">
                <a:solidFill>
                  <a:srgbClr val="008000"/>
                </a:solidFill>
                <a:latin typeface="黑体" charset="0"/>
                <a:ea typeface="黑体" charset="0"/>
              </a:rPr>
              <a:t>想象力</a:t>
            </a:r>
            <a:r>
              <a:rPr lang="zh-CN" altLang="en-US" sz="3600" b="1">
                <a:solidFill>
                  <a:srgbClr val="0000CC"/>
                </a:solidFill>
                <a:latin typeface="黑体" charset="0"/>
                <a:ea typeface="黑体" charset="0"/>
              </a:rPr>
              <a:t>和灵感，带着自己的思考，让自己变得更有思想。能</a:t>
            </a:r>
            <a:r>
              <a:rPr lang="zh-CN" altLang="en-US" sz="3600" b="1" u="sng">
                <a:solidFill>
                  <a:srgbClr val="FF0000"/>
                </a:solidFill>
                <a:latin typeface="黑体" charset="0"/>
                <a:ea typeface="黑体" charset="0"/>
              </a:rPr>
              <a:t>通过阅读 </a:t>
            </a:r>
            <a:r>
              <a:rPr lang="zh-CN" altLang="en-US" sz="3600" b="1">
                <a:solidFill>
                  <a:srgbClr val="0000CC"/>
                </a:solidFill>
                <a:latin typeface="黑体" charset="0"/>
                <a:ea typeface="黑体" charset="0"/>
              </a:rPr>
              <a:t>提出有价值的</a:t>
            </a:r>
            <a:r>
              <a:rPr lang="zh-CN" altLang="en-US" sz="3600" b="1" u="sng">
                <a:solidFill>
                  <a:srgbClr val="FF0000"/>
                </a:solidFill>
                <a:latin typeface="黑体" charset="0"/>
                <a:ea typeface="黑体" charset="0"/>
              </a:rPr>
              <a:t>质疑</a:t>
            </a:r>
            <a:r>
              <a:rPr lang="zh-CN" altLang="en-US" sz="3600" b="1">
                <a:solidFill>
                  <a:srgbClr val="0000CC"/>
                </a:solidFill>
                <a:latin typeface="黑体" charset="0"/>
                <a:ea typeface="黑体" charset="0"/>
              </a:rPr>
              <a:t>，</a:t>
            </a:r>
            <a:r>
              <a:rPr lang="zh-CN" altLang="en-US" sz="3600" b="1" u="sng">
                <a:solidFill>
                  <a:srgbClr val="0000CC"/>
                </a:solidFill>
                <a:latin typeface="黑体" charset="0"/>
                <a:ea typeface="黑体" charset="0"/>
              </a:rPr>
              <a:t>③                         </a:t>
            </a:r>
            <a:r>
              <a:rPr lang="zh-CN" altLang="en-US" sz="3600" b="1">
                <a:solidFill>
                  <a:srgbClr val="0000CC"/>
                </a:solidFill>
                <a:latin typeface="黑体" charset="0"/>
                <a:ea typeface="黑体" charset="0"/>
              </a:rPr>
              <a:t>，</a:t>
            </a:r>
            <a:r>
              <a:rPr lang="zh-CN" altLang="en-US" sz="3600" b="1" u="sng">
                <a:solidFill>
                  <a:srgbClr val="FF0000"/>
                </a:solidFill>
                <a:latin typeface="黑体" charset="0"/>
                <a:ea typeface="黑体" charset="0"/>
              </a:rPr>
              <a:t>通过分析根源</a:t>
            </a:r>
            <a:r>
              <a:rPr lang="zh-CN" altLang="en-US" sz="3600" b="1">
                <a:solidFill>
                  <a:srgbClr val="0000CC"/>
                </a:solidFill>
                <a:latin typeface="黑体" charset="0"/>
                <a:ea typeface="黑体" charset="0"/>
              </a:rPr>
              <a:t>找到</a:t>
            </a:r>
            <a:r>
              <a:rPr lang="zh-CN" altLang="en-US" sz="3600" b="1" u="sng">
                <a:solidFill>
                  <a:srgbClr val="FF0000"/>
                </a:solidFill>
                <a:latin typeface="黑体" charset="0"/>
                <a:ea typeface="黑体" charset="0"/>
              </a:rPr>
              <a:t>解决问題</a:t>
            </a:r>
            <a:r>
              <a:rPr lang="zh-CN" altLang="en-US" sz="3600" b="1">
                <a:solidFill>
                  <a:srgbClr val="0000CC"/>
                </a:solidFill>
                <a:latin typeface="黑体" charset="0"/>
                <a:ea typeface="黑体" charset="0"/>
              </a:rPr>
              <a:t>的途径和方法，这在泛阅读日益普遍的时候更显得难能可贵。</a:t>
            </a:r>
            <a:endParaRPr lang="zh-CN" altLang="en-US" sz="3600" b="1">
              <a:solidFill>
                <a:srgbClr val="0000CC"/>
              </a:solidFill>
              <a:latin typeface="黑体" charset="0"/>
              <a:ea typeface="黑体" charset="0"/>
            </a:endParaRPr>
          </a:p>
          <a:p>
            <a:endParaRPr lang="zh-CN" altLang="en-US" sz="3200" b="1">
              <a:solidFill>
                <a:srgbClr val="0000CC"/>
              </a:solidFill>
              <a:latin typeface="黑体" charset="0"/>
              <a:ea typeface="黑体" charset="0"/>
            </a:endParaRPr>
          </a:p>
        </p:txBody>
      </p:sp>
      <p:sp>
        <p:nvSpPr>
          <p:cNvPr id="6147" name="文本框 6146"/>
          <p:cNvSpPr txBox="1"/>
          <p:nvPr/>
        </p:nvSpPr>
        <p:spPr>
          <a:xfrm>
            <a:off x="662940" y="5330190"/>
            <a:ext cx="8336280" cy="640080"/>
          </a:xfrm>
          <a:prstGeom prst="rect">
            <a:avLst/>
          </a:prstGeom>
          <a:solidFill>
            <a:srgbClr val="00CCFF"/>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600" b="1">
                <a:latin typeface="黑体" charset="0"/>
                <a:ea typeface="黑体" charset="0"/>
                <a:sym typeface="+mn-ea"/>
              </a:rPr>
              <a:t>③</a:t>
            </a:r>
            <a:r>
              <a:rPr lang="zh-CN" altLang="en-US" sz="3600" b="1">
                <a:solidFill>
                  <a:schemeClr val="tx1"/>
                </a:solidFill>
                <a:latin typeface="黑体" charset="0"/>
                <a:ea typeface="黑体" charset="0"/>
                <a:sym typeface="+mn-ea"/>
              </a:rPr>
              <a:t>通过</a:t>
            </a:r>
            <a:r>
              <a:rPr lang="zh-CN" altLang="en-US" sz="3600" b="1" u="sng">
                <a:solidFill>
                  <a:schemeClr val="tx1"/>
                </a:solidFill>
                <a:latin typeface="黑体" charset="0"/>
                <a:ea typeface="黑体" charset="0"/>
                <a:sym typeface="+mn-ea"/>
              </a:rPr>
              <a:t>想象力</a:t>
            </a:r>
            <a:r>
              <a:rPr lang="zh-CN" altLang="en-US" sz="3600" b="1">
                <a:solidFill>
                  <a:schemeClr val="tx1"/>
                </a:solidFill>
                <a:latin typeface="黑体" charset="0"/>
                <a:ea typeface="黑体" charset="0"/>
                <a:sym typeface="+mn-ea"/>
              </a:rPr>
              <a:t>来形成有针对性的问题</a:t>
            </a:r>
            <a:endParaRPr lang="zh-CN" altLang="en-US" sz="3600" b="1">
              <a:solidFill>
                <a:schemeClr val="tx1"/>
              </a:solidFill>
              <a:latin typeface="黑体" charset="0"/>
              <a:ea typeface="黑体" charset="0"/>
              <a:sym typeface="+mn-ea"/>
            </a:endParaRPr>
          </a:p>
        </p:txBody>
      </p:sp>
      <p:sp>
        <p:nvSpPr>
          <p:cNvPr id="10248" name="线形标注 2 10247"/>
          <p:cNvSpPr/>
          <p:nvPr/>
        </p:nvSpPr>
        <p:spPr>
          <a:xfrm>
            <a:off x="2688590" y="4081145"/>
            <a:ext cx="8562975" cy="1164590"/>
          </a:xfrm>
          <a:prstGeom prst="borderCallout2">
            <a:avLst>
              <a:gd name="adj1" fmla="val 4880"/>
              <a:gd name="adj2" fmla="val -1755"/>
              <a:gd name="adj3" fmla="val -1581"/>
              <a:gd name="adj4" fmla="val -6726"/>
              <a:gd name="adj5" fmla="val 4634"/>
              <a:gd name="adj6" fmla="val -6697"/>
            </a:avLst>
          </a:prstGeom>
          <a:solidFill>
            <a:srgbClr val="FFFF00"/>
          </a:solidFill>
          <a:ln w="28575" cap="flat" cmpd="sng">
            <a:solidFill>
              <a:schemeClr val="tx1"/>
            </a:solidFill>
            <a:prstDash val="solid"/>
            <a:miter/>
            <a:headEnd type="none" w="med" len="med"/>
            <a:tailEnd type="none" w="med" len="med"/>
          </a:ln>
        </p:spPr>
        <p:txBody>
          <a:bodyPr/>
          <a:p>
            <a:pPr lvl="0" fontAlgn="base"/>
            <a:r>
              <a:rPr lang="zh-CN" altLang="en-US" sz="3600" strike="noStrike" noProof="1">
                <a:ln>
                  <a:solidFill>
                    <a:srgbClr val="FF0000"/>
                  </a:solidFill>
                </a:ln>
                <a:solidFill>
                  <a:schemeClr val="tx1"/>
                </a:solidFill>
                <a:latin typeface="黑体" charset="0"/>
                <a:ea typeface="黑体" charset="0"/>
                <a:cs typeface="宋体" charset="0"/>
              </a:rPr>
              <a:t>①句式：通过</a:t>
            </a:r>
            <a:r>
              <a:rPr lang="zh-CN" altLang="en-US" sz="3600" b="1">
                <a:solidFill>
                  <a:srgbClr val="0000CC"/>
                </a:solidFill>
                <a:latin typeface="宋体" charset="0"/>
                <a:ea typeface="宋体" charset="0"/>
                <a:sym typeface="+mn-ea"/>
              </a:rPr>
              <a:t>……</a:t>
            </a:r>
            <a:r>
              <a:rPr lang="zh-CN" altLang="en-US" sz="3600" strike="noStrike" noProof="1">
                <a:ln>
                  <a:solidFill>
                    <a:srgbClr val="FF0000"/>
                  </a:solidFill>
                </a:ln>
                <a:solidFill>
                  <a:schemeClr val="tx1"/>
                </a:solidFill>
                <a:latin typeface="黑体" charset="0"/>
                <a:ea typeface="黑体" charset="0"/>
                <a:cs typeface="宋体" charset="0"/>
              </a:rPr>
              <a:t>提出；通过</a:t>
            </a:r>
            <a:r>
              <a:rPr lang="zh-CN" altLang="en-US" sz="3600" b="1">
                <a:solidFill>
                  <a:srgbClr val="0000CC"/>
                </a:solidFill>
                <a:latin typeface="宋体" charset="0"/>
                <a:ea typeface="宋体" charset="0"/>
                <a:sym typeface="+mn-ea"/>
              </a:rPr>
              <a:t>……</a:t>
            </a:r>
            <a:r>
              <a:rPr lang="zh-CN" altLang="en-US" sz="3600" strike="noStrike" noProof="1">
                <a:ln>
                  <a:solidFill>
                    <a:srgbClr val="FF0000"/>
                  </a:solidFill>
                </a:ln>
                <a:solidFill>
                  <a:schemeClr val="tx1"/>
                </a:solidFill>
                <a:latin typeface="黑体" charset="0"/>
                <a:ea typeface="黑体" charset="0"/>
                <a:cs typeface="宋体" charset="0"/>
              </a:rPr>
              <a:t>找到。</a:t>
            </a:r>
            <a:endParaRPr lang="zh-CN" altLang="en-US" sz="3600" strike="noStrike" noProof="1">
              <a:ln>
                <a:solidFill>
                  <a:srgbClr val="FF0000"/>
                </a:solidFill>
              </a:ln>
              <a:solidFill>
                <a:schemeClr val="tx1"/>
              </a:solidFill>
              <a:latin typeface="黑体" charset="0"/>
              <a:ea typeface="黑体" charset="0"/>
              <a:cs typeface="宋体" charset="0"/>
            </a:endParaRPr>
          </a:p>
          <a:p>
            <a:pPr lvl="0" fontAlgn="base"/>
            <a:r>
              <a:rPr lang="en-US" altLang="zh-CN" sz="3600">
                <a:ln>
                  <a:solidFill>
                    <a:srgbClr val="FF0000"/>
                  </a:solidFill>
                </a:ln>
                <a:solidFill>
                  <a:schemeClr val="tx1"/>
                </a:solidFill>
                <a:latin typeface="黑体" charset="0"/>
                <a:ea typeface="黑体" charset="0"/>
                <a:cs typeface="宋体" charset="0"/>
                <a:sym typeface="+mn-ea"/>
              </a:rPr>
              <a:t>②</a:t>
            </a:r>
            <a:r>
              <a:rPr lang="zh-CN" altLang="en-US" sz="3600">
                <a:ln>
                  <a:solidFill>
                    <a:srgbClr val="FF0000"/>
                  </a:solidFill>
                </a:ln>
                <a:solidFill>
                  <a:schemeClr val="tx1"/>
                </a:solidFill>
                <a:latin typeface="黑体" charset="0"/>
                <a:ea typeface="黑体" charset="0"/>
                <a:cs typeface="宋体" charset="0"/>
                <a:sym typeface="+mn-ea"/>
              </a:rPr>
              <a:t>关键词</a:t>
            </a:r>
            <a:r>
              <a:rPr lang="en-US" altLang="zh-CN" sz="3600">
                <a:ln>
                  <a:solidFill>
                    <a:srgbClr val="FF0000"/>
                  </a:solidFill>
                </a:ln>
                <a:solidFill>
                  <a:schemeClr val="tx1"/>
                </a:solidFill>
                <a:latin typeface="黑体" charset="0"/>
                <a:ea typeface="黑体" charset="0"/>
                <a:cs typeface="宋体" charset="0"/>
                <a:sym typeface="+mn-ea"/>
              </a:rPr>
              <a:t>“</a:t>
            </a:r>
            <a:r>
              <a:rPr lang="zh-CN" altLang="en-US" sz="3600" u="sng">
                <a:ln>
                  <a:solidFill>
                    <a:srgbClr val="FF0000"/>
                  </a:solidFill>
                </a:ln>
                <a:solidFill>
                  <a:schemeClr val="tx1"/>
                </a:solidFill>
                <a:latin typeface="黑体" charset="0"/>
                <a:ea typeface="黑体" charset="0"/>
                <a:cs typeface="宋体" charset="0"/>
                <a:sym typeface="+mn-ea"/>
              </a:rPr>
              <a:t>想象力</a:t>
            </a:r>
            <a:r>
              <a:rPr lang="en-US" altLang="zh-CN" sz="3600" u="sng">
                <a:ln>
                  <a:solidFill>
                    <a:srgbClr val="FF0000"/>
                  </a:solidFill>
                </a:ln>
                <a:solidFill>
                  <a:schemeClr val="tx1"/>
                </a:solidFill>
                <a:latin typeface="黑体" charset="0"/>
                <a:ea typeface="黑体" charset="0"/>
                <a:cs typeface="宋体" charset="0"/>
                <a:sym typeface="+mn-ea"/>
              </a:rPr>
              <a:t>”</a:t>
            </a:r>
            <a:r>
              <a:rPr lang="zh-CN" altLang="en-US" sz="3600">
                <a:ln>
                  <a:solidFill>
                    <a:srgbClr val="FF0000"/>
                  </a:solidFill>
                </a:ln>
                <a:solidFill>
                  <a:schemeClr val="tx1"/>
                </a:solidFill>
                <a:latin typeface="黑体" charset="0"/>
                <a:ea typeface="黑体" charset="0"/>
                <a:cs typeface="宋体" charset="0"/>
                <a:sym typeface="+mn-ea"/>
              </a:rPr>
              <a:t>由原文而来</a:t>
            </a:r>
            <a:r>
              <a:rPr lang="zh-CN" altLang="en-US" sz="3600">
                <a:ln>
                  <a:solidFill>
                    <a:srgbClr val="FF0000"/>
                  </a:solidFill>
                </a:ln>
                <a:solidFill>
                  <a:schemeClr val="tx1"/>
                </a:solidFill>
                <a:latin typeface="黑体" charset="0"/>
                <a:ea typeface="黑体" charset="0"/>
                <a:sym typeface="+mn-ea"/>
              </a:rPr>
              <a:t>。</a:t>
            </a:r>
            <a:endParaRPr lang="zh-CN" altLang="en-US" sz="3600" b="1" strike="noStrike" noProof="1">
              <a:ln>
                <a:solidFill>
                  <a:srgbClr val="FF0000"/>
                </a:solidFill>
              </a:ln>
              <a:solidFill>
                <a:schemeClr val="tx1"/>
              </a:solidFill>
              <a:latin typeface="黑体" charset="0"/>
              <a:ea typeface="黑体"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dissolve">
                                      <p:cBhvr>
                                        <p:cTn id="7" dur="500"/>
                                        <p:tgtEl>
                                          <p:spTgt spid="6147"/>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3" fill="hold" grpId="0" nodeType="clickEffect">
                                  <p:stCondLst>
                                    <p:cond delay="0"/>
                                  </p:stCondLst>
                                  <p:childTnLst>
                                    <p:set>
                                      <p:cBhvr>
                                        <p:cTn id="11" dur="1" fill="hold">
                                          <p:stCondLst>
                                            <p:cond delay="0"/>
                                          </p:stCondLst>
                                        </p:cTn>
                                        <p:tgtEl>
                                          <p:spTgt spid="10248"/>
                                        </p:tgtEl>
                                        <p:attrNameLst>
                                          <p:attrName>style.visibility</p:attrName>
                                        </p:attrNameLst>
                                      </p:cBhvr>
                                      <p:to>
                                        <p:strVal val="visible"/>
                                      </p:to>
                                    </p:set>
                                    <p:animEffect transition="in" filter="strips(upRight)">
                                      <p:cBhvr>
                                        <p:cTn id="12" dur="500"/>
                                        <p:tgtEl>
                                          <p:spTgt spid="10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ldLvl="0" animBg="1"/>
      <p:bldP spid="10248"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67310" y="67310"/>
            <a:ext cx="7849235" cy="914400"/>
          </a:xfrm>
          <a:prstGeom prst="rect">
            <a:avLst/>
          </a:prstGeom>
          <a:solidFill>
            <a:schemeClr val="accent4"/>
          </a:solidFill>
          <a:ln>
            <a:solidFill>
              <a:schemeClr val="tx1"/>
            </a:solidFill>
          </a:ln>
        </p:spPr>
        <p:txBody>
          <a:bodyPr wrap="square" rtlCol="0">
            <a:spAutoFit/>
          </a:bodyPr>
          <a:p>
            <a:r>
              <a:rPr lang="zh-CN" altLang="en-US" sz="5400" b="1">
                <a:latin typeface="华文行楷" charset="0"/>
                <a:ea typeface="华文行楷" charset="0"/>
              </a:rPr>
              <a:t>总结命题特点及答题要求</a:t>
            </a:r>
            <a:endParaRPr lang="zh-CN" altLang="en-US" sz="5400" b="1">
              <a:latin typeface="华文行楷" charset="0"/>
              <a:ea typeface="华文行楷" charset="0"/>
            </a:endParaRPr>
          </a:p>
        </p:txBody>
      </p:sp>
      <p:sp>
        <p:nvSpPr>
          <p:cNvPr id="5" name="内容占位符 2"/>
          <p:cNvSpPr>
            <a:spLocks noGrp="1"/>
          </p:cNvSpPr>
          <p:nvPr/>
        </p:nvSpPr>
        <p:spPr>
          <a:xfrm>
            <a:off x="167640" y="1049655"/>
            <a:ext cx="11739245" cy="514604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algn="l"/>
            <a:r>
              <a:rPr lang="en-US" altLang="zh-CN" sz="3600" b="1">
                <a:solidFill>
                  <a:srgbClr val="0000CC"/>
                </a:solidFill>
                <a:latin typeface="宋体" charset="0"/>
                <a:ea typeface="宋体" charset="0"/>
              </a:rPr>
              <a:t>※</a:t>
            </a:r>
            <a:r>
              <a:rPr lang="en-US" altLang="zh-CN" sz="3600" b="1">
                <a:solidFill>
                  <a:srgbClr val="FF0000"/>
                </a:solidFill>
                <a:latin typeface="黑体" charset="0"/>
                <a:ea typeface="黑体" charset="0"/>
                <a:sym typeface="+mn-ea"/>
              </a:rPr>
              <a:t>1.</a:t>
            </a:r>
            <a:r>
              <a:rPr lang="zh-CN" altLang="en-US" sz="3600" b="1">
                <a:solidFill>
                  <a:srgbClr val="FF0000"/>
                </a:solidFill>
                <a:latin typeface="黑体" charset="0"/>
                <a:ea typeface="黑体" charset="0"/>
                <a:sym typeface="+mn-ea"/>
              </a:rPr>
              <a:t>内容来源意识</a:t>
            </a:r>
            <a:r>
              <a:rPr lang="zh-CN" altLang="en-US" sz="3600" b="1">
                <a:solidFill>
                  <a:srgbClr val="0000CC"/>
                </a:solidFill>
                <a:latin typeface="黑体" charset="0"/>
                <a:ea typeface="黑体" charset="0"/>
                <a:sym typeface="+mn-ea"/>
              </a:rPr>
              <a:t>：所补写句子的内容、语言要从上下文的有关材料中去提炼和概括。</a:t>
            </a:r>
            <a:endParaRPr lang="zh-CN" altLang="en-US" sz="3600" b="1">
              <a:solidFill>
                <a:srgbClr val="0000CC"/>
              </a:solidFill>
              <a:latin typeface="黑体" charset="0"/>
              <a:ea typeface="黑体" charset="0"/>
              <a:sym typeface="+mn-ea"/>
            </a:endParaRPr>
          </a:p>
          <a:p>
            <a:pPr algn="l"/>
            <a:r>
              <a:rPr lang="en-US" altLang="zh-CN" sz="3600" b="1">
                <a:solidFill>
                  <a:srgbClr val="0000CC"/>
                </a:solidFill>
                <a:latin typeface="黑体" charset="0"/>
                <a:ea typeface="黑体" charset="0"/>
              </a:rPr>
              <a:t>※</a:t>
            </a:r>
            <a:r>
              <a:rPr lang="en-US" altLang="zh-CN" sz="3600" b="1">
                <a:solidFill>
                  <a:srgbClr val="FF0000"/>
                </a:solidFill>
                <a:latin typeface="黑体" charset="0"/>
                <a:ea typeface="黑体" charset="0"/>
              </a:rPr>
              <a:t>2.</a:t>
            </a:r>
            <a:r>
              <a:rPr lang="zh-CN" altLang="en-US" sz="3600" b="1">
                <a:solidFill>
                  <a:srgbClr val="FF0000"/>
                </a:solidFill>
                <a:latin typeface="黑体" charset="0"/>
                <a:ea typeface="黑体" charset="0"/>
              </a:rPr>
              <a:t>上下文逻辑关系意识</a:t>
            </a:r>
            <a:r>
              <a:rPr lang="zh-CN" altLang="en-US" sz="3600" b="1">
                <a:solidFill>
                  <a:srgbClr val="0000CC"/>
                </a:solidFill>
                <a:latin typeface="黑体" charset="0"/>
                <a:ea typeface="黑体" charset="0"/>
              </a:rPr>
              <a:t>：对比并列解说或总结过渡等。</a:t>
            </a:r>
            <a:endParaRPr lang="zh-CN" altLang="en-US" sz="3600" b="1">
              <a:solidFill>
                <a:srgbClr val="0000CC"/>
              </a:solidFill>
              <a:latin typeface="黑体" charset="0"/>
              <a:ea typeface="黑体" charset="0"/>
            </a:endParaRPr>
          </a:p>
          <a:p>
            <a:pPr algn="l"/>
            <a:r>
              <a:rPr lang="en-US" altLang="zh-CN" sz="3600" b="1">
                <a:solidFill>
                  <a:srgbClr val="0000CC"/>
                </a:solidFill>
                <a:latin typeface="黑体" charset="0"/>
                <a:ea typeface="黑体" charset="0"/>
              </a:rPr>
              <a:t>※</a:t>
            </a:r>
            <a:r>
              <a:rPr lang="en-US" altLang="zh-CN" sz="3600" b="1">
                <a:solidFill>
                  <a:srgbClr val="FF0000"/>
                </a:solidFill>
                <a:latin typeface="黑体" charset="0"/>
                <a:ea typeface="黑体" charset="0"/>
              </a:rPr>
              <a:t>3.</a:t>
            </a:r>
            <a:r>
              <a:rPr lang="zh-CN" altLang="en-US" sz="3600" b="1">
                <a:solidFill>
                  <a:srgbClr val="FF0000"/>
                </a:solidFill>
                <a:latin typeface="黑体" charset="0"/>
                <a:ea typeface="黑体" charset="0"/>
              </a:rPr>
              <a:t>句意意识</a:t>
            </a:r>
            <a:r>
              <a:rPr lang="zh-CN" altLang="en-US" sz="3600" b="1">
                <a:solidFill>
                  <a:srgbClr val="0000CC"/>
                </a:solidFill>
                <a:latin typeface="黑体" charset="0"/>
                <a:ea typeface="黑体" charset="0"/>
              </a:rPr>
              <a:t>：要求紧贴语境，部分会出现隔句或跳跃情况，有时需要结合全段大意或中心话题</a:t>
            </a:r>
            <a:endParaRPr lang="zh-CN" altLang="en-US" sz="3600" b="1">
              <a:solidFill>
                <a:srgbClr val="0000CC"/>
              </a:solidFill>
              <a:latin typeface="黑体" charset="0"/>
              <a:ea typeface="黑体" charset="0"/>
            </a:endParaRPr>
          </a:p>
          <a:p>
            <a:pPr algn="l"/>
            <a:r>
              <a:rPr lang="en-US" altLang="zh-CN" sz="3600" b="1">
                <a:solidFill>
                  <a:srgbClr val="0000CC"/>
                </a:solidFill>
                <a:latin typeface="黑体" charset="0"/>
                <a:ea typeface="黑体" charset="0"/>
              </a:rPr>
              <a:t>※</a:t>
            </a:r>
            <a:r>
              <a:rPr lang="en-US" altLang="zh-CN" sz="3600" b="1">
                <a:solidFill>
                  <a:srgbClr val="FF0000"/>
                </a:solidFill>
                <a:latin typeface="黑体" charset="0"/>
                <a:ea typeface="黑体" charset="0"/>
              </a:rPr>
              <a:t>4.</a:t>
            </a:r>
            <a:r>
              <a:rPr lang="zh-CN" altLang="en-US" sz="3600" b="1">
                <a:solidFill>
                  <a:srgbClr val="FF0000"/>
                </a:solidFill>
                <a:latin typeface="黑体" charset="0"/>
                <a:ea typeface="黑体" charset="0"/>
              </a:rPr>
              <a:t>关键词意识</a:t>
            </a:r>
            <a:r>
              <a:rPr lang="zh-CN" altLang="en-US" sz="3600" b="1">
                <a:solidFill>
                  <a:srgbClr val="0000CC"/>
                </a:solidFill>
                <a:latin typeface="黑体" charset="0"/>
                <a:ea typeface="黑体" charset="0"/>
              </a:rPr>
              <a:t>：词语来自文本，来自句意及逻辑关系。</a:t>
            </a:r>
            <a:endParaRPr lang="zh-CN" altLang="en-US" sz="3600" b="1">
              <a:solidFill>
                <a:srgbClr val="0000CC"/>
              </a:solidFill>
              <a:latin typeface="黑体" charset="0"/>
              <a:ea typeface="黑体" charset="0"/>
            </a:endParaRPr>
          </a:p>
          <a:p>
            <a:pPr algn="l"/>
            <a:endParaRPr lang="zh-CN" altLang="en-US" sz="3200" b="1">
              <a:solidFill>
                <a:srgbClr val="0000CC"/>
              </a:solidFill>
              <a:latin typeface="黑体" charset="0"/>
              <a:ea typeface="黑体" charset="0"/>
            </a:endParaRPr>
          </a:p>
        </p:txBody>
      </p:sp>
      <p:sp>
        <p:nvSpPr>
          <p:cNvPr id="2" name="文本框 1"/>
          <p:cNvSpPr txBox="1"/>
          <p:nvPr/>
        </p:nvSpPr>
        <p:spPr>
          <a:xfrm>
            <a:off x="203835" y="4712335"/>
            <a:ext cx="11687810" cy="1188720"/>
          </a:xfrm>
          <a:prstGeom prst="rect">
            <a:avLst/>
          </a:prstGeom>
          <a:solidFill>
            <a:schemeClr val="accent6">
              <a:lumMod val="40000"/>
              <a:lumOff val="60000"/>
            </a:schemeClr>
          </a:solidFill>
          <a:ln>
            <a:solidFill>
              <a:srgbClr val="FF0000"/>
            </a:solidFill>
          </a:ln>
        </p:spPr>
        <p:txBody>
          <a:bodyPr wrap="square" rtlCol="0">
            <a:spAutoFit/>
          </a:bodyPr>
          <a:p>
            <a:r>
              <a:rPr lang="zh-CN" altLang="en-US" sz="3600" b="1">
                <a:solidFill>
                  <a:srgbClr val="C00000"/>
                </a:solidFill>
                <a:latin typeface="黑体" charset="0"/>
                <a:ea typeface="黑体" charset="0"/>
              </a:rPr>
              <a:t>抓手：关键词。来自</a:t>
            </a:r>
            <a:r>
              <a:rPr lang="zh-CN" altLang="en-US" sz="3600" b="1">
                <a:latin typeface="黑体" charset="0"/>
                <a:ea typeface="黑体" charset="0"/>
              </a:rPr>
              <a:t>语段整体</a:t>
            </a:r>
            <a:r>
              <a:rPr lang="en-US" altLang="zh-CN" sz="3600" b="1">
                <a:latin typeface="黑体" charset="0"/>
                <a:ea typeface="黑体" charset="0"/>
              </a:rPr>
              <a:t>——</a:t>
            </a:r>
            <a:r>
              <a:rPr lang="zh-CN" altLang="en-US" sz="3600" b="1">
                <a:latin typeface="黑体" charset="0"/>
                <a:ea typeface="黑体" charset="0"/>
              </a:rPr>
              <a:t>中心话题、标点、各分句内容及结构形式、逻辑关系、情感基调。</a:t>
            </a:r>
            <a:endParaRPr lang="zh-CN" altLang="en-US" sz="3600" b="1">
              <a:latin typeface="黑体" charset="0"/>
              <a:ea typeface="黑体"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内容占位符 2"/>
          <p:cNvSpPr>
            <a:spLocks noGrp="1"/>
          </p:cNvSpPr>
          <p:nvPr/>
        </p:nvSpPr>
        <p:spPr>
          <a:xfrm>
            <a:off x="180340" y="133985"/>
            <a:ext cx="11906885" cy="5146040"/>
          </a:xfrm>
          <a:prstGeom prst="rect">
            <a:avLst/>
          </a:prstGeom>
          <a:ln>
            <a:solidFill>
              <a:srgbClr val="0070C0"/>
            </a:solidFill>
          </a:ln>
        </p:spPr>
        <p:txBody>
          <a:bodyPr vert="horz" lIns="91440" tIns="45720" rIns="91440" bIns="45720" rtlCol="0">
            <a:normAutofit lnSpcReduction="20000"/>
          </a:bodyPr>
          <a:lst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algn="l"/>
            <a:r>
              <a:rPr lang="en-US" b="1">
                <a:solidFill>
                  <a:srgbClr val="FF0000"/>
                </a:solidFill>
                <a:latin typeface="黑体" charset="0"/>
                <a:ea typeface="黑体" charset="0"/>
                <a:sym typeface="+mn-ea"/>
              </a:rPr>
              <a:t>2014</a:t>
            </a:r>
            <a:r>
              <a:rPr lang="zh-CN" altLang="en-US" b="1">
                <a:solidFill>
                  <a:srgbClr val="FF0000"/>
                </a:solidFill>
                <a:latin typeface="黑体" charset="0"/>
                <a:ea typeface="黑体" charset="0"/>
                <a:sym typeface="+mn-ea"/>
              </a:rPr>
              <a:t>广东卷</a:t>
            </a:r>
            <a:r>
              <a:rPr lang="en-US" altLang="zh-CN" b="1">
                <a:solidFill>
                  <a:srgbClr val="0000CC"/>
                </a:solidFill>
                <a:latin typeface="黑体" charset="0"/>
                <a:ea typeface="黑体" charset="0"/>
                <a:sym typeface="+mn-ea"/>
              </a:rPr>
              <a:t>——</a:t>
            </a:r>
            <a:r>
              <a:rPr b="1">
                <a:solidFill>
                  <a:srgbClr val="0000CC"/>
                </a:solidFill>
                <a:latin typeface="黑体" charset="0"/>
                <a:ea typeface="黑体" charset="0"/>
                <a:sym typeface="+mn-ea"/>
              </a:rPr>
              <a:t>每处字数不得超过所给空格数（含标点符号）</a:t>
            </a:r>
            <a:r>
              <a:rPr sz="3600" b="1">
                <a:solidFill>
                  <a:srgbClr val="0000CC"/>
                </a:solidFill>
                <a:latin typeface="黑体" charset="0"/>
                <a:ea typeface="黑体" charset="0"/>
                <a:sym typeface="+mn-ea"/>
              </a:rPr>
              <a:t>。</a:t>
            </a:r>
            <a:endParaRPr sz="3600" b="1">
              <a:solidFill>
                <a:srgbClr val="0000CC"/>
              </a:solidFill>
              <a:latin typeface="黑体" charset="0"/>
              <a:ea typeface="黑体" charset="0"/>
            </a:endParaRPr>
          </a:p>
          <a:p>
            <a:pPr algn="l">
              <a:lnSpc>
                <a:spcPct val="110000"/>
              </a:lnSpc>
            </a:pPr>
            <a:r>
              <a:rPr sz="3600" b="1">
                <a:solidFill>
                  <a:srgbClr val="0000CC"/>
                </a:solidFill>
                <a:latin typeface="黑体" charset="0"/>
                <a:ea typeface="黑体" charset="0"/>
              </a:rPr>
              <a:t>大栌榄树是曾经生长在毛里求斯的一种珍稀树种。如今在地球上已难觅踪影。</a:t>
            </a:r>
            <a:r>
              <a:rPr sz="3600" b="1" u="sng">
                <a:solidFill>
                  <a:srgbClr val="0000CC"/>
                </a:solidFill>
                <a:latin typeface="黑体" charset="0"/>
                <a:ea typeface="黑体" charset="0"/>
              </a:rPr>
              <a:t>   ①   </a:t>
            </a:r>
            <a:r>
              <a:rPr sz="3600" b="1">
                <a:solidFill>
                  <a:srgbClr val="0000CC"/>
                </a:solidFill>
                <a:latin typeface="黑体" charset="0"/>
                <a:ea typeface="黑体" charset="0"/>
              </a:rPr>
              <a:t>？科学家对</a:t>
            </a:r>
            <a:r>
              <a:rPr sz="3600" b="1">
                <a:solidFill>
                  <a:srgbClr val="FF0000"/>
                </a:solidFill>
                <a:latin typeface="黑体" charset="0"/>
                <a:ea typeface="黑体" charset="0"/>
              </a:rPr>
              <a:t>此</a:t>
            </a:r>
            <a:r>
              <a:rPr sz="3600" b="1">
                <a:solidFill>
                  <a:srgbClr val="0000CC"/>
                </a:solidFill>
                <a:latin typeface="黑体" charset="0"/>
                <a:ea typeface="黑体" charset="0"/>
              </a:rPr>
              <a:t>提出了多种假说。美国一位科学家的研究认为，</a:t>
            </a:r>
            <a:r>
              <a:rPr sz="3600" b="1" u="sng">
                <a:solidFill>
                  <a:srgbClr val="0000CC"/>
                </a:solidFill>
                <a:latin typeface="黑体" charset="0"/>
                <a:ea typeface="黑体" charset="0"/>
              </a:rPr>
              <a:t>   ②   </a:t>
            </a:r>
            <a:r>
              <a:rPr sz="3600" b="1">
                <a:solidFill>
                  <a:srgbClr val="0000CC"/>
                </a:solidFill>
                <a:latin typeface="黑体" charset="0"/>
                <a:ea typeface="黑体" charset="0"/>
              </a:rPr>
              <a:t>，而渡渡鸟在三百年钱灭绝了，因此，大颅榄树也跟着消失了；后来，有学者研究发现大颅榄树的</a:t>
            </a:r>
            <a:r>
              <a:rPr sz="3600" b="1">
                <a:solidFill>
                  <a:srgbClr val="FF0000"/>
                </a:solidFill>
                <a:latin typeface="黑体" charset="0"/>
                <a:ea typeface="黑体" charset="0"/>
              </a:rPr>
              <a:t>种子</a:t>
            </a:r>
            <a:r>
              <a:rPr sz="3600" b="1">
                <a:solidFill>
                  <a:srgbClr val="0000CC"/>
                </a:solidFill>
                <a:latin typeface="黑体" charset="0"/>
                <a:ea typeface="黑体" charset="0"/>
              </a:rPr>
              <a:t>不需要动物的</a:t>
            </a:r>
            <a:r>
              <a:rPr sz="3600" b="1">
                <a:solidFill>
                  <a:srgbClr val="FF0000"/>
                </a:solidFill>
                <a:latin typeface="黑体" charset="0"/>
                <a:ea typeface="黑体" charset="0"/>
              </a:rPr>
              <a:t>肠胃软化</a:t>
            </a:r>
            <a:r>
              <a:rPr sz="3600" b="1">
                <a:solidFill>
                  <a:srgbClr val="0000CC"/>
                </a:solidFill>
                <a:latin typeface="黑体" charset="0"/>
                <a:ea typeface="黑体" charset="0"/>
              </a:rPr>
              <a:t>也能</a:t>
            </a:r>
            <a:r>
              <a:rPr sz="3600" b="1">
                <a:solidFill>
                  <a:srgbClr val="FF0000"/>
                </a:solidFill>
                <a:latin typeface="黑体" charset="0"/>
                <a:ea typeface="黑体" charset="0"/>
              </a:rPr>
              <a:t>发芽</a:t>
            </a:r>
            <a:r>
              <a:rPr sz="3600" b="1">
                <a:solidFill>
                  <a:srgbClr val="0000CC"/>
                </a:solidFill>
                <a:latin typeface="黑体" charset="0"/>
                <a:ea typeface="黑体" charset="0"/>
              </a:rPr>
              <a:t>。于是，又有研究者们提出了新的假说：外来物种的入侵导致了大栌榄树的消失。不过，这个假说需要进一步验证：</a:t>
            </a:r>
            <a:r>
              <a:rPr sz="3600" b="1" u="sng">
                <a:solidFill>
                  <a:srgbClr val="0000CC"/>
                </a:solidFill>
                <a:latin typeface="黑体" charset="0"/>
                <a:ea typeface="黑体" charset="0"/>
              </a:rPr>
              <a:t>   ③   </a:t>
            </a:r>
            <a:r>
              <a:rPr sz="3600" b="1">
                <a:solidFill>
                  <a:srgbClr val="0000CC"/>
                </a:solidFill>
                <a:latin typeface="黑体" charset="0"/>
                <a:ea typeface="黑体" charset="0"/>
              </a:rPr>
              <a:t>；</a:t>
            </a:r>
            <a:r>
              <a:rPr sz="3600" b="1">
                <a:solidFill>
                  <a:srgbClr val="FF0000"/>
                </a:solidFill>
                <a:latin typeface="黑体" charset="0"/>
                <a:ea typeface="黑体" charset="0"/>
              </a:rPr>
              <a:t>如果</a:t>
            </a:r>
            <a:r>
              <a:rPr sz="3600" b="1">
                <a:solidFill>
                  <a:srgbClr val="0000CC"/>
                </a:solidFill>
                <a:latin typeface="黑体" charset="0"/>
                <a:ea typeface="黑体" charset="0"/>
              </a:rPr>
              <a:t>被证伪，</a:t>
            </a:r>
            <a:r>
              <a:rPr sz="3600" b="1">
                <a:solidFill>
                  <a:srgbClr val="FF0000"/>
                </a:solidFill>
                <a:latin typeface="黑体" charset="0"/>
                <a:ea typeface="黑体" charset="0"/>
              </a:rPr>
              <a:t>则</a:t>
            </a:r>
            <a:r>
              <a:rPr sz="3600" b="1">
                <a:solidFill>
                  <a:srgbClr val="0000CC"/>
                </a:solidFill>
                <a:latin typeface="黑体" charset="0"/>
                <a:ea typeface="黑体" charset="0"/>
              </a:rPr>
              <a:t>会被抛弃。</a:t>
            </a:r>
            <a:endParaRPr sz="3600" b="1">
              <a:solidFill>
                <a:srgbClr val="0000CC"/>
              </a:solidFill>
              <a:latin typeface="黑体" charset="0"/>
              <a:ea typeface="黑体" charset="0"/>
            </a:endParaRPr>
          </a:p>
          <a:p>
            <a:pPr algn="l"/>
            <a:endParaRPr lang="zh-CN" altLang="en-US" sz="3600" b="1">
              <a:solidFill>
                <a:srgbClr val="0000CC"/>
              </a:solidFill>
              <a:latin typeface="黑体" charset="0"/>
              <a:ea typeface="黑体" charset="0"/>
            </a:endParaRPr>
          </a:p>
        </p:txBody>
      </p:sp>
      <p:sp>
        <p:nvSpPr>
          <p:cNvPr id="2" name="文本框 1"/>
          <p:cNvSpPr txBox="1"/>
          <p:nvPr/>
        </p:nvSpPr>
        <p:spPr>
          <a:xfrm>
            <a:off x="1133475" y="5086985"/>
            <a:ext cx="9147175" cy="1188720"/>
          </a:xfrm>
          <a:prstGeom prst="rect">
            <a:avLst/>
          </a:prstGeom>
          <a:solidFill>
            <a:srgbClr val="00B0F0"/>
          </a:solidFill>
          <a:ln>
            <a:solidFill>
              <a:srgbClr val="FF0000"/>
            </a:solidFill>
          </a:ln>
        </p:spPr>
        <p:txBody>
          <a:bodyPr wrap="square" rtlCol="0">
            <a:spAutoFit/>
          </a:bodyPr>
          <a:p>
            <a:r>
              <a:rPr lang="zh-CN" altLang="en-US" sz="3600" b="1">
                <a:solidFill>
                  <a:srgbClr val="C00000"/>
                </a:solidFill>
                <a:latin typeface="黑体" charset="0"/>
                <a:ea typeface="黑体" charset="0"/>
              </a:rPr>
              <a:t>抓手：</a:t>
            </a:r>
            <a:r>
              <a:rPr lang="zh-CN" altLang="en-US" sz="3600" b="1">
                <a:latin typeface="黑体" charset="0"/>
                <a:ea typeface="黑体" charset="0"/>
              </a:rPr>
              <a:t>关注语段整体、中心话题、标点、各分句内容及结构形式、逻辑关系、情感基调。</a:t>
            </a:r>
            <a:endParaRPr lang="zh-CN" altLang="en-US" sz="3600" b="1">
              <a:latin typeface="黑体" charset="0"/>
              <a:ea typeface="黑体"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内容占位符 2"/>
          <p:cNvSpPr>
            <a:spLocks noGrp="1"/>
          </p:cNvSpPr>
          <p:nvPr/>
        </p:nvSpPr>
        <p:spPr>
          <a:xfrm>
            <a:off x="180340" y="133985"/>
            <a:ext cx="11906885" cy="5146040"/>
          </a:xfrm>
          <a:prstGeom prst="rect">
            <a:avLst/>
          </a:prstGeom>
          <a:ln>
            <a:solidFill>
              <a:srgbClr val="0070C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algn="l"/>
            <a:r>
              <a:rPr lang="en-US" b="1">
                <a:solidFill>
                  <a:srgbClr val="FF0000"/>
                </a:solidFill>
                <a:latin typeface="黑体" charset="0"/>
                <a:ea typeface="黑体" charset="0"/>
              </a:rPr>
              <a:t>2014</a:t>
            </a:r>
            <a:r>
              <a:rPr lang="zh-CN" altLang="en-US" b="1">
                <a:solidFill>
                  <a:srgbClr val="FF0000"/>
                </a:solidFill>
                <a:latin typeface="黑体" charset="0"/>
                <a:ea typeface="黑体" charset="0"/>
              </a:rPr>
              <a:t>广东卷</a:t>
            </a:r>
            <a:r>
              <a:rPr lang="en-US" altLang="zh-CN" b="1">
                <a:solidFill>
                  <a:srgbClr val="0000CC"/>
                </a:solidFill>
                <a:latin typeface="黑体" charset="0"/>
                <a:ea typeface="黑体" charset="0"/>
              </a:rPr>
              <a:t>——</a:t>
            </a:r>
            <a:r>
              <a:rPr b="1">
                <a:solidFill>
                  <a:srgbClr val="0000CC"/>
                </a:solidFill>
                <a:latin typeface="黑体" charset="0"/>
                <a:ea typeface="黑体" charset="0"/>
              </a:rPr>
              <a:t>每处字数不得超过所给空格数（含标点符号）。</a:t>
            </a:r>
            <a:endParaRPr b="1">
              <a:solidFill>
                <a:srgbClr val="0000CC"/>
              </a:solidFill>
              <a:latin typeface="黑体" charset="0"/>
              <a:ea typeface="黑体" charset="0"/>
            </a:endParaRPr>
          </a:p>
          <a:p>
            <a:pPr algn="l"/>
            <a:r>
              <a:rPr sz="3600" b="1">
                <a:solidFill>
                  <a:srgbClr val="0000CC"/>
                </a:solidFill>
                <a:latin typeface="黑体" charset="0"/>
                <a:ea typeface="黑体" charset="0"/>
              </a:rPr>
              <a:t>大栌榄树是曾经生长在毛里求斯的一种珍稀树种。如今在地球上已难觅踪影。</a:t>
            </a:r>
            <a:r>
              <a:rPr sz="3600" b="1" u="sng">
                <a:solidFill>
                  <a:srgbClr val="0000CC"/>
                </a:solidFill>
                <a:latin typeface="黑体" charset="0"/>
                <a:ea typeface="黑体" charset="0"/>
              </a:rPr>
              <a:t>   ①   </a:t>
            </a:r>
            <a:r>
              <a:rPr sz="3600" b="1">
                <a:solidFill>
                  <a:srgbClr val="0000CC"/>
                </a:solidFill>
                <a:latin typeface="黑体" charset="0"/>
                <a:ea typeface="黑体" charset="0"/>
              </a:rPr>
              <a:t>？科学家对</a:t>
            </a:r>
            <a:r>
              <a:rPr sz="3600" b="1">
                <a:solidFill>
                  <a:srgbClr val="FF0000"/>
                </a:solidFill>
                <a:latin typeface="黑体" charset="0"/>
                <a:ea typeface="黑体" charset="0"/>
              </a:rPr>
              <a:t>此</a:t>
            </a:r>
            <a:r>
              <a:rPr sz="3600" b="1">
                <a:solidFill>
                  <a:srgbClr val="0000CC"/>
                </a:solidFill>
                <a:latin typeface="黑体" charset="0"/>
                <a:ea typeface="黑体" charset="0"/>
              </a:rPr>
              <a:t>提出了多种假说。美国一位科学家的研究认为，</a:t>
            </a:r>
            <a:r>
              <a:rPr sz="3600" b="1" u="sng">
                <a:solidFill>
                  <a:srgbClr val="0000CC"/>
                </a:solidFill>
                <a:latin typeface="黑体" charset="0"/>
                <a:ea typeface="黑体" charset="0"/>
              </a:rPr>
              <a:t>   ②   </a:t>
            </a:r>
            <a:r>
              <a:rPr sz="3600" b="1">
                <a:solidFill>
                  <a:srgbClr val="0000CC"/>
                </a:solidFill>
                <a:latin typeface="黑体" charset="0"/>
                <a:ea typeface="黑体" charset="0"/>
              </a:rPr>
              <a:t>，而渡渡鸟在三百年钱灭绝了，因此，大颅榄树也跟着消失了；后来，有学者研究发现大颅榄树的</a:t>
            </a:r>
            <a:r>
              <a:rPr sz="3600" b="1" u="sng">
                <a:solidFill>
                  <a:srgbClr val="FF0000"/>
                </a:solidFill>
                <a:latin typeface="黑体" charset="0"/>
                <a:ea typeface="黑体" charset="0"/>
              </a:rPr>
              <a:t>种子</a:t>
            </a:r>
            <a:r>
              <a:rPr sz="3600" b="1">
                <a:solidFill>
                  <a:srgbClr val="FF0000"/>
                </a:solidFill>
                <a:latin typeface="黑体" charset="0"/>
                <a:ea typeface="黑体" charset="0"/>
              </a:rPr>
              <a:t>不需要</a:t>
            </a:r>
            <a:r>
              <a:rPr sz="3600" b="1">
                <a:solidFill>
                  <a:srgbClr val="0000CC"/>
                </a:solidFill>
                <a:latin typeface="黑体" charset="0"/>
                <a:ea typeface="黑体" charset="0"/>
              </a:rPr>
              <a:t>动物的</a:t>
            </a:r>
            <a:r>
              <a:rPr sz="3600" b="1">
                <a:solidFill>
                  <a:srgbClr val="FF0000"/>
                </a:solidFill>
                <a:latin typeface="黑体" charset="0"/>
                <a:ea typeface="黑体" charset="0"/>
              </a:rPr>
              <a:t>肠胃软化</a:t>
            </a:r>
            <a:r>
              <a:rPr sz="3600" b="1">
                <a:solidFill>
                  <a:srgbClr val="0000CC"/>
                </a:solidFill>
                <a:latin typeface="黑体" charset="0"/>
                <a:ea typeface="黑体" charset="0"/>
              </a:rPr>
              <a:t>也能</a:t>
            </a:r>
            <a:r>
              <a:rPr sz="3600" b="1">
                <a:solidFill>
                  <a:srgbClr val="FF0000"/>
                </a:solidFill>
                <a:latin typeface="黑体" charset="0"/>
                <a:ea typeface="黑体" charset="0"/>
              </a:rPr>
              <a:t>发芽</a:t>
            </a:r>
            <a:r>
              <a:rPr sz="3600" b="1">
                <a:solidFill>
                  <a:srgbClr val="0000CC"/>
                </a:solidFill>
                <a:latin typeface="黑体" charset="0"/>
                <a:ea typeface="黑体" charset="0"/>
              </a:rPr>
              <a:t>。于是，又有研究者们提出了新的假说：外来物种的入侵导致了大栌榄树的消失。不过，这个假说需要进一步验证：</a:t>
            </a:r>
            <a:r>
              <a:rPr sz="3600" b="1" u="sng">
                <a:solidFill>
                  <a:srgbClr val="0000CC"/>
                </a:solidFill>
                <a:latin typeface="黑体" charset="0"/>
                <a:ea typeface="黑体" charset="0"/>
              </a:rPr>
              <a:t>   ③   </a:t>
            </a:r>
            <a:r>
              <a:rPr sz="3600" b="1">
                <a:solidFill>
                  <a:srgbClr val="0000CC"/>
                </a:solidFill>
                <a:latin typeface="黑体" charset="0"/>
                <a:ea typeface="黑体" charset="0"/>
              </a:rPr>
              <a:t>；</a:t>
            </a:r>
            <a:r>
              <a:rPr sz="3600" b="1">
                <a:solidFill>
                  <a:srgbClr val="FF0000"/>
                </a:solidFill>
                <a:latin typeface="黑体" charset="0"/>
                <a:ea typeface="黑体" charset="0"/>
              </a:rPr>
              <a:t>如果</a:t>
            </a:r>
            <a:r>
              <a:rPr sz="3600" b="1">
                <a:solidFill>
                  <a:srgbClr val="0000CC"/>
                </a:solidFill>
                <a:latin typeface="黑体" charset="0"/>
                <a:ea typeface="黑体" charset="0"/>
              </a:rPr>
              <a:t>被证伪，</a:t>
            </a:r>
            <a:r>
              <a:rPr sz="3600" b="1">
                <a:solidFill>
                  <a:srgbClr val="FF0000"/>
                </a:solidFill>
                <a:latin typeface="黑体" charset="0"/>
                <a:ea typeface="黑体" charset="0"/>
              </a:rPr>
              <a:t>则</a:t>
            </a:r>
            <a:r>
              <a:rPr sz="3600" b="1">
                <a:solidFill>
                  <a:srgbClr val="0000CC"/>
                </a:solidFill>
                <a:latin typeface="黑体" charset="0"/>
                <a:ea typeface="黑体" charset="0"/>
              </a:rPr>
              <a:t>会被抛弃。</a:t>
            </a:r>
            <a:endParaRPr sz="3600" b="1">
              <a:solidFill>
                <a:srgbClr val="0000CC"/>
              </a:solidFill>
              <a:latin typeface="黑体" charset="0"/>
              <a:ea typeface="黑体" charset="0"/>
            </a:endParaRPr>
          </a:p>
          <a:p>
            <a:pPr algn="l"/>
            <a:endParaRPr lang="zh-CN" altLang="en-US" sz="3600" b="1">
              <a:solidFill>
                <a:srgbClr val="0000CC"/>
              </a:solidFill>
              <a:latin typeface="黑体" charset="0"/>
              <a:ea typeface="黑体" charset="0"/>
            </a:endParaRPr>
          </a:p>
        </p:txBody>
      </p:sp>
      <p:sp>
        <p:nvSpPr>
          <p:cNvPr id="2" name="文本框 1"/>
          <p:cNvSpPr txBox="1"/>
          <p:nvPr/>
        </p:nvSpPr>
        <p:spPr>
          <a:xfrm>
            <a:off x="1133475" y="5086985"/>
            <a:ext cx="9147175" cy="1188720"/>
          </a:xfrm>
          <a:prstGeom prst="rect">
            <a:avLst/>
          </a:prstGeom>
          <a:solidFill>
            <a:srgbClr val="00B0F0"/>
          </a:solidFill>
          <a:ln>
            <a:solidFill>
              <a:srgbClr val="FF0000"/>
            </a:solidFill>
          </a:ln>
        </p:spPr>
        <p:txBody>
          <a:bodyPr wrap="square" rtlCol="0">
            <a:spAutoFit/>
          </a:bodyPr>
          <a:p>
            <a:r>
              <a:rPr lang="zh-CN" altLang="en-US" sz="3600" b="1">
                <a:solidFill>
                  <a:srgbClr val="C00000"/>
                </a:solidFill>
                <a:latin typeface="黑体" charset="0"/>
                <a:ea typeface="黑体" charset="0"/>
              </a:rPr>
              <a:t>抓手：</a:t>
            </a:r>
            <a:r>
              <a:rPr lang="zh-CN" altLang="en-US" sz="3600" b="1">
                <a:latin typeface="黑体" charset="0"/>
                <a:ea typeface="黑体" charset="0"/>
              </a:rPr>
              <a:t>关注语段整体、中心话题、标点、各分句内容及结构形式、逻辑关系、情感基调。</a:t>
            </a:r>
            <a:endParaRPr lang="zh-CN" altLang="en-US" sz="3600" b="1">
              <a:latin typeface="黑体" charset="0"/>
              <a:ea typeface="黑体" charset="0"/>
            </a:endParaRPr>
          </a:p>
        </p:txBody>
      </p:sp>
      <p:sp>
        <p:nvSpPr>
          <p:cNvPr id="6146" name="文本框 6145"/>
          <p:cNvSpPr txBox="1"/>
          <p:nvPr/>
        </p:nvSpPr>
        <p:spPr>
          <a:xfrm>
            <a:off x="646430" y="1255395"/>
            <a:ext cx="4030345" cy="579120"/>
          </a:xfrm>
          <a:prstGeom prst="rect">
            <a:avLst/>
          </a:prstGeom>
          <a:solidFill>
            <a:srgbClr val="FFFF00"/>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200" b="1">
                <a:latin typeface="黑体" charset="0"/>
                <a:ea typeface="黑体" charset="0"/>
              </a:rPr>
              <a:t>①到底是什么</a:t>
            </a:r>
            <a:r>
              <a:rPr lang="zh-CN" altLang="en-US" sz="3200" b="1" u="sng">
                <a:latin typeface="黑体" charset="0"/>
                <a:ea typeface="黑体" charset="0"/>
              </a:rPr>
              <a:t>原因</a:t>
            </a:r>
            <a:r>
              <a:rPr lang="zh-CN" altLang="en-US" sz="3200" b="1">
                <a:latin typeface="黑体" charset="0"/>
                <a:ea typeface="黑体" charset="0"/>
              </a:rPr>
              <a:t>呢</a:t>
            </a:r>
            <a:endParaRPr lang="zh-CN" altLang="en-US" sz="3200" b="1">
              <a:latin typeface="黑体" charset="0"/>
              <a:ea typeface="黑体" charset="0"/>
            </a:endParaRPr>
          </a:p>
        </p:txBody>
      </p:sp>
      <p:sp>
        <p:nvSpPr>
          <p:cNvPr id="6149" name="文本框 6148"/>
          <p:cNvSpPr txBox="1"/>
          <p:nvPr/>
        </p:nvSpPr>
        <p:spPr>
          <a:xfrm>
            <a:off x="2327275" y="2247265"/>
            <a:ext cx="6372860" cy="579120"/>
          </a:xfrm>
          <a:prstGeom prst="rect">
            <a:avLst/>
          </a:prstGeom>
          <a:solidFill>
            <a:srgbClr val="00FF00"/>
          </a:solidFill>
          <a:ln w="9525" cap="flat" cmpd="sng">
            <a:solidFill>
              <a:srgbClr val="993366"/>
            </a:solidFill>
            <a:prstDash val="solid"/>
            <a:miter/>
            <a:headEnd type="none" w="med" len="med"/>
            <a:tailEnd type="none" w="med" len="med"/>
          </a:ln>
        </p:spPr>
        <p:txBody>
          <a:bodyPr wrap="square">
            <a:spAutoFit/>
          </a:bodyPr>
          <a:p>
            <a:pPr lvl="0"/>
            <a:r>
              <a:rPr lang="zh-CN" altLang="en-US" sz="3200" b="1">
                <a:solidFill>
                  <a:schemeClr val="tx1"/>
                </a:solidFill>
                <a:latin typeface="黑体" charset="0"/>
                <a:ea typeface="黑体" charset="0"/>
              </a:rPr>
              <a:t>②种子发芽需要渡渡鸟的肠胃软化</a:t>
            </a:r>
            <a:endParaRPr lang="zh-CN" altLang="en-US" sz="3200" b="1">
              <a:solidFill>
                <a:schemeClr val="tx1"/>
              </a:solidFill>
              <a:latin typeface="黑体" charset="0"/>
              <a:ea typeface="黑体" charset="0"/>
            </a:endParaRPr>
          </a:p>
        </p:txBody>
      </p:sp>
      <p:sp>
        <p:nvSpPr>
          <p:cNvPr id="7" name="文本框 6"/>
          <p:cNvSpPr txBox="1"/>
          <p:nvPr/>
        </p:nvSpPr>
        <p:spPr>
          <a:xfrm>
            <a:off x="711835" y="4170045"/>
            <a:ext cx="5760720" cy="640080"/>
          </a:xfrm>
          <a:prstGeom prst="rect">
            <a:avLst/>
          </a:prstGeom>
          <a:solidFill>
            <a:srgbClr val="FF66FF"/>
          </a:solidFill>
          <a:ln>
            <a:solidFill>
              <a:srgbClr val="FFC000"/>
            </a:solidFill>
          </a:ln>
        </p:spPr>
        <p:txBody>
          <a:bodyPr wrap="square" rtlCol="0">
            <a:spAutoFit/>
          </a:bodyPr>
          <a:p>
            <a:r>
              <a:rPr lang="zh-CN" altLang="en-US" sz="3600" b="1">
                <a:solidFill>
                  <a:schemeClr val="tx1"/>
                </a:solidFill>
                <a:latin typeface="黑体" charset="0"/>
                <a:ea typeface="黑体" charset="0"/>
                <a:sym typeface="+mn-ea"/>
              </a:rPr>
              <a:t>③如果是真的，则会被采纳</a:t>
            </a:r>
            <a:endParaRPr lang="zh-CN" altLang="en-US" sz="3600" b="1">
              <a:solidFill>
                <a:schemeClr val="tx1"/>
              </a:solidFill>
              <a:latin typeface="黑体" charset="0"/>
              <a:ea typeface="黑体"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0-#ppt_w/2"/>
                                          </p:val>
                                        </p:tav>
                                        <p:tav tm="100000">
                                          <p:val>
                                            <p:strVal val="#ppt_x"/>
                                          </p:val>
                                        </p:tav>
                                      </p:tavLst>
                                    </p:anim>
                                    <p:anim calcmode="lin" valueType="num">
                                      <p:cBhvr additive="base">
                                        <p:cTn id="8"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9"/>
                                        </p:tgtEl>
                                        <p:attrNameLst>
                                          <p:attrName>style.visibility</p:attrName>
                                        </p:attrNameLst>
                                      </p:cBhvr>
                                      <p:to>
                                        <p:strVal val="visible"/>
                                      </p:to>
                                    </p:set>
                                    <p:anim calcmode="lin" valueType="num">
                                      <p:cBhvr additive="base">
                                        <p:cTn id="13" dur="500" fill="hold"/>
                                        <p:tgtEl>
                                          <p:spTgt spid="6149"/>
                                        </p:tgtEl>
                                        <p:attrNameLst>
                                          <p:attrName>ppt_x</p:attrName>
                                        </p:attrNameLst>
                                      </p:cBhvr>
                                      <p:tavLst>
                                        <p:tav tm="0">
                                          <p:val>
                                            <p:strVal val="0-#ppt_w/2"/>
                                          </p:val>
                                        </p:tav>
                                        <p:tav tm="100000">
                                          <p:val>
                                            <p:strVal val="#ppt_x"/>
                                          </p:val>
                                        </p:tav>
                                      </p:tavLst>
                                    </p:anim>
                                    <p:anim calcmode="lin" valueType="num">
                                      <p:cBhvr additive="base">
                                        <p:cTn id="14" dur="500" fill="hold"/>
                                        <p:tgtEl>
                                          <p:spTgt spid="614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bldLvl="0" animBg="1"/>
      <p:bldP spid="6149" grpId="0" bldLvl="0" animBg="1"/>
      <p:bldP spid="7"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78130" y="154305"/>
            <a:ext cx="11670665" cy="6376670"/>
          </a:xfrm>
          <a:ln>
            <a:solidFill>
              <a:srgbClr val="FFFF00"/>
            </a:solidFill>
          </a:ln>
        </p:spPr>
        <p:txBody>
          <a:bodyPr>
            <a:normAutofit lnSpcReduction="10000"/>
          </a:bodyPr>
          <a:p>
            <a:pPr>
              <a:lnSpc>
                <a:spcPct val="120000"/>
              </a:lnSpc>
            </a:pPr>
            <a:r>
              <a:rPr lang="en-US" sz="2400" b="1">
                <a:solidFill>
                  <a:srgbClr val="FF0000"/>
                </a:solidFill>
                <a:latin typeface="黑体" charset="0"/>
                <a:ea typeface="黑体" charset="0"/>
                <a:sym typeface="+mn-ea"/>
              </a:rPr>
              <a:t>2015</a:t>
            </a:r>
            <a:r>
              <a:rPr lang="zh-CN" altLang="en-US" sz="2400" b="1">
                <a:solidFill>
                  <a:srgbClr val="FF0000"/>
                </a:solidFill>
                <a:latin typeface="黑体" charset="0"/>
                <a:ea typeface="黑体" charset="0"/>
                <a:sym typeface="+mn-ea"/>
              </a:rPr>
              <a:t>广东卷</a:t>
            </a:r>
            <a:r>
              <a:rPr lang="en-US" altLang="zh-CN" sz="2400" b="1">
                <a:solidFill>
                  <a:srgbClr val="0000CC"/>
                </a:solidFill>
                <a:latin typeface="黑体" charset="0"/>
                <a:ea typeface="黑体" charset="0"/>
                <a:sym typeface="+mn-ea"/>
              </a:rPr>
              <a:t>——</a:t>
            </a:r>
            <a:r>
              <a:rPr lang="zh-CN" altLang="en-US" sz="2400" b="1">
                <a:solidFill>
                  <a:srgbClr val="0000CC"/>
                </a:solidFill>
                <a:latin typeface="黑体" charset="0"/>
                <a:ea typeface="黑体" charset="0"/>
                <a:sym typeface="+mn-ea"/>
              </a:rPr>
              <a:t>每处字数不得超过所给空格数（含标点符号）。</a:t>
            </a:r>
            <a:endParaRPr lang="zh-CN" altLang="en-US" sz="2400" b="1">
              <a:solidFill>
                <a:srgbClr val="0000CC"/>
              </a:solidFill>
              <a:latin typeface="黑体" charset="0"/>
              <a:ea typeface="黑体" charset="0"/>
              <a:sym typeface="+mn-ea"/>
            </a:endParaRPr>
          </a:p>
          <a:p>
            <a:pPr>
              <a:lnSpc>
                <a:spcPct val="120000"/>
              </a:lnSpc>
            </a:pPr>
            <a:r>
              <a:rPr lang="zh-CN" altLang="en-US" sz="3200" b="1">
                <a:solidFill>
                  <a:srgbClr val="FF0000"/>
                </a:solidFill>
                <a:latin typeface="黑体" charset="0"/>
                <a:ea typeface="黑体" charset="0"/>
                <a:sym typeface="+mn-ea"/>
              </a:rPr>
              <a:t>产品说明书</a:t>
            </a:r>
            <a:r>
              <a:rPr lang="zh-CN" altLang="en-US" sz="3200" b="1">
                <a:solidFill>
                  <a:srgbClr val="0000CC"/>
                </a:solidFill>
                <a:latin typeface="黑体" charset="0"/>
                <a:ea typeface="黑体" charset="0"/>
                <a:sym typeface="+mn-ea"/>
              </a:rPr>
              <a:t>的出现是商品生产的一大进步。随着社会工业化进程的加快与科学技术的不断进步，商品的技术含量越来越高，许多商品的使用方法已远远地超出了人们的常识。</a:t>
            </a:r>
            <a:r>
              <a:rPr lang="zh-CN" altLang="en-US" sz="3200" b="1" u="sng">
                <a:solidFill>
                  <a:srgbClr val="0000CC"/>
                </a:solidFill>
                <a:latin typeface="黑体" charset="0"/>
                <a:ea typeface="黑体" charset="0"/>
                <a:sym typeface="+mn-ea"/>
              </a:rPr>
              <a:t> ① </a:t>
            </a:r>
            <a:r>
              <a:rPr lang="zh-CN" altLang="en-US" sz="3200" b="1">
                <a:solidFill>
                  <a:srgbClr val="0000CC"/>
                </a:solidFill>
                <a:latin typeface="黑体" charset="0"/>
                <a:ea typeface="黑体" charset="0"/>
                <a:sym typeface="+mn-ea"/>
              </a:rPr>
              <a:t>，</a:t>
            </a:r>
            <a:r>
              <a:rPr lang="zh-CN" altLang="en-US" sz="3200" b="1">
                <a:solidFill>
                  <a:srgbClr val="FF0000"/>
                </a:solidFill>
                <a:latin typeface="黑体" charset="0"/>
                <a:ea typeface="黑体" charset="0"/>
                <a:sym typeface="+mn-ea"/>
              </a:rPr>
              <a:t>就可能</a:t>
            </a:r>
            <a:r>
              <a:rPr lang="zh-CN" altLang="en-US" sz="3200" b="1">
                <a:solidFill>
                  <a:srgbClr val="0000CC"/>
                </a:solidFill>
                <a:latin typeface="黑体" charset="0"/>
                <a:ea typeface="黑体" charset="0"/>
                <a:sym typeface="+mn-ea"/>
              </a:rPr>
              <a:t>给消费者带来不便，如不会使用或使用不当。</a:t>
            </a:r>
            <a:r>
              <a:rPr lang="zh-CN" altLang="en-US" sz="3200" b="1">
                <a:solidFill>
                  <a:srgbClr val="FF0000"/>
                </a:solidFill>
                <a:latin typeface="黑体" charset="0"/>
                <a:ea typeface="黑体" charset="0"/>
                <a:sym typeface="+mn-ea"/>
              </a:rPr>
              <a:t>可见</a:t>
            </a:r>
            <a:r>
              <a:rPr lang="zh-CN" altLang="en-US" sz="3200" b="1" u="sng">
                <a:solidFill>
                  <a:srgbClr val="FF0000"/>
                </a:solidFill>
                <a:latin typeface="黑体" charset="0"/>
                <a:ea typeface="黑体" charset="0"/>
                <a:sym typeface="+mn-ea"/>
              </a:rPr>
              <a:t>说明书是不可或缺的</a:t>
            </a:r>
            <a:r>
              <a:rPr lang="zh-CN" altLang="en-US" sz="3200" b="1">
                <a:solidFill>
                  <a:srgbClr val="0000CC"/>
                </a:solidFill>
                <a:latin typeface="黑体" charset="0"/>
                <a:ea typeface="黑体" charset="0"/>
                <a:sym typeface="+mn-ea"/>
              </a:rPr>
              <a:t>。</a:t>
            </a:r>
            <a:r>
              <a:rPr lang="zh-CN" altLang="en-US" sz="3200" b="1" u="sng">
                <a:solidFill>
                  <a:srgbClr val="0000CC"/>
                </a:solidFill>
                <a:latin typeface="黑体" charset="0"/>
                <a:ea typeface="黑体" charset="0"/>
                <a:sym typeface="+mn-ea"/>
              </a:rPr>
              <a:t> ② </a:t>
            </a:r>
            <a:r>
              <a:rPr lang="zh-CN" altLang="en-US" sz="3200" b="1">
                <a:solidFill>
                  <a:srgbClr val="0000CC"/>
                </a:solidFill>
                <a:latin typeface="黑体" charset="0"/>
                <a:ea typeface="黑体" charset="0"/>
                <a:sym typeface="+mn-ea"/>
              </a:rPr>
              <a:t>，</a:t>
            </a:r>
            <a:r>
              <a:rPr lang="zh-CN" altLang="en-US" sz="3200" b="1">
                <a:solidFill>
                  <a:srgbClr val="FF0000"/>
                </a:solidFill>
                <a:latin typeface="黑体" charset="0"/>
                <a:ea typeface="黑体" charset="0"/>
                <a:sym typeface="+mn-ea"/>
              </a:rPr>
              <a:t>否则</a:t>
            </a:r>
            <a:r>
              <a:rPr lang="zh-CN" altLang="en-US" sz="3200" b="1">
                <a:solidFill>
                  <a:srgbClr val="0000CC"/>
                </a:solidFill>
                <a:latin typeface="黑体" charset="0"/>
                <a:ea typeface="黑体" charset="0"/>
                <a:sym typeface="+mn-ea"/>
              </a:rPr>
              <a:t>，</a:t>
            </a:r>
            <a:r>
              <a:rPr lang="zh-CN" altLang="en-US" sz="3200" b="1">
                <a:solidFill>
                  <a:srgbClr val="FF0000"/>
                </a:solidFill>
                <a:latin typeface="黑体" charset="0"/>
                <a:ea typeface="黑体" charset="0"/>
                <a:sym typeface="+mn-ea"/>
              </a:rPr>
              <a:t>文字的任何错误</a:t>
            </a:r>
            <a:r>
              <a:rPr lang="zh-CN" altLang="en-US" sz="3200" b="1">
                <a:solidFill>
                  <a:srgbClr val="0000CC"/>
                </a:solidFill>
                <a:latin typeface="黑体" charset="0"/>
                <a:ea typeface="黑体" charset="0"/>
                <a:sym typeface="+mn-ea"/>
              </a:rPr>
              <a:t>都有可能使消费者乃至生产者付出沉重的代价。除了</a:t>
            </a:r>
            <a:r>
              <a:rPr lang="zh-CN" altLang="en-US" sz="3200" b="1">
                <a:solidFill>
                  <a:srgbClr val="FF0000"/>
                </a:solidFill>
                <a:latin typeface="黑体" charset="0"/>
                <a:ea typeface="黑体" charset="0"/>
                <a:sym typeface="+mn-ea"/>
              </a:rPr>
              <a:t>文字错误</a:t>
            </a:r>
            <a:r>
              <a:rPr lang="zh-CN" altLang="en-US" sz="3200" b="1">
                <a:solidFill>
                  <a:srgbClr val="0000CC"/>
                </a:solidFill>
                <a:latin typeface="黑体" charset="0"/>
                <a:ea typeface="黑体" charset="0"/>
                <a:sym typeface="+mn-ea"/>
              </a:rPr>
              <a:t>以外，产品说明书还存在诸如专业术语艰涩难懂、产品说明与实际不符等各种问题。现在</a:t>
            </a:r>
            <a:r>
              <a:rPr lang="zh-CN" altLang="en-US" sz="3200" b="1">
                <a:solidFill>
                  <a:srgbClr val="FF0000"/>
                </a:solidFill>
                <a:latin typeface="黑体" charset="0"/>
                <a:ea typeface="黑体" charset="0"/>
                <a:sym typeface="+mn-ea"/>
              </a:rPr>
              <a:t>关注产品质量问题的人</a:t>
            </a:r>
            <a:r>
              <a:rPr lang="zh-CN" altLang="en-US" sz="3200" b="1">
                <a:solidFill>
                  <a:srgbClr val="0000CC"/>
                </a:solidFill>
                <a:latin typeface="黑体" charset="0"/>
                <a:ea typeface="黑体" charset="0"/>
                <a:sym typeface="+mn-ea"/>
              </a:rPr>
              <a:t>越来越多，</a:t>
            </a:r>
            <a:r>
              <a:rPr lang="zh-CN" altLang="en-US" sz="3200" b="1" u="sng">
                <a:solidFill>
                  <a:srgbClr val="0000CC"/>
                </a:solidFill>
                <a:latin typeface="黑体" charset="0"/>
                <a:ea typeface="黑体" charset="0"/>
                <a:sym typeface="+mn-ea"/>
              </a:rPr>
              <a:t> ③ </a:t>
            </a:r>
            <a:r>
              <a:rPr lang="zh-CN" altLang="en-US" sz="3200" b="1">
                <a:solidFill>
                  <a:srgbClr val="0000CC"/>
                </a:solidFill>
                <a:latin typeface="黑体" charset="0"/>
                <a:ea typeface="黑体" charset="0"/>
                <a:sym typeface="+mn-ea"/>
              </a:rPr>
              <a:t>，许多人</a:t>
            </a:r>
            <a:r>
              <a:rPr lang="zh-CN" altLang="en-US" sz="3200" b="1">
                <a:solidFill>
                  <a:srgbClr val="FF0000"/>
                </a:solidFill>
                <a:latin typeface="黑体" charset="0"/>
                <a:ea typeface="黑体" charset="0"/>
                <a:sym typeface="+mn-ea"/>
              </a:rPr>
              <a:t>甚至不看说明书或者不按说明书</a:t>
            </a:r>
            <a:r>
              <a:rPr lang="zh-CN" altLang="en-US" sz="3200" b="1">
                <a:solidFill>
                  <a:srgbClr val="0000CC"/>
                </a:solidFill>
                <a:latin typeface="黑体" charset="0"/>
                <a:ea typeface="黑体" charset="0"/>
                <a:sym typeface="+mn-ea"/>
              </a:rPr>
              <a:t>来使用产品，这意味着大多数消费者还</a:t>
            </a:r>
            <a:r>
              <a:rPr lang="zh-CN" altLang="en-US" sz="3200" b="1">
                <a:solidFill>
                  <a:srgbClr val="FF0000"/>
                </a:solidFill>
                <a:latin typeface="黑体" charset="0"/>
                <a:ea typeface="黑体" charset="0"/>
                <a:sym typeface="+mn-ea"/>
              </a:rPr>
              <a:t>没有意识到说明书的重要性</a:t>
            </a:r>
            <a:r>
              <a:rPr lang="zh-CN" altLang="en-US" sz="3200" b="1">
                <a:solidFill>
                  <a:srgbClr val="0000CC"/>
                </a:solidFill>
                <a:latin typeface="黑体" charset="0"/>
                <a:ea typeface="黑体" charset="0"/>
                <a:sym typeface="+mn-ea"/>
              </a:rPr>
              <a:t>。</a:t>
            </a:r>
            <a:endParaRPr lang="zh-CN" altLang="en-US" sz="3200" b="1">
              <a:solidFill>
                <a:srgbClr val="0000CC"/>
              </a:solidFill>
              <a:latin typeface="黑体" charset="0"/>
              <a:ea typeface="黑体" charset="0"/>
              <a:sym typeface="+mn-ea"/>
            </a:endParaRPr>
          </a:p>
          <a:p>
            <a:endParaRPr lang="zh-CN" altLang="en-US" sz="3200" b="1">
              <a:solidFill>
                <a:srgbClr val="990099"/>
              </a:solidFill>
              <a:latin typeface="黑体" charset="0"/>
              <a:ea typeface="黑体"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78130" y="154305"/>
            <a:ext cx="11670665" cy="6376670"/>
          </a:xfrm>
          <a:ln>
            <a:solidFill>
              <a:srgbClr val="FFFF00"/>
            </a:solidFill>
          </a:ln>
        </p:spPr>
        <p:txBody>
          <a:bodyPr>
            <a:normAutofit lnSpcReduction="10000"/>
          </a:bodyPr>
          <a:p>
            <a:pPr>
              <a:lnSpc>
                <a:spcPct val="120000"/>
              </a:lnSpc>
            </a:pPr>
            <a:r>
              <a:rPr lang="en-US" sz="2400" b="1">
                <a:solidFill>
                  <a:srgbClr val="FF0000"/>
                </a:solidFill>
                <a:latin typeface="黑体" charset="0"/>
                <a:ea typeface="黑体" charset="0"/>
                <a:sym typeface="+mn-ea"/>
              </a:rPr>
              <a:t>2015</a:t>
            </a:r>
            <a:r>
              <a:rPr lang="zh-CN" altLang="en-US" sz="2400" b="1">
                <a:solidFill>
                  <a:srgbClr val="FF0000"/>
                </a:solidFill>
                <a:latin typeface="黑体" charset="0"/>
                <a:ea typeface="黑体" charset="0"/>
                <a:sym typeface="+mn-ea"/>
              </a:rPr>
              <a:t>广东卷</a:t>
            </a:r>
            <a:r>
              <a:rPr lang="en-US" altLang="zh-CN" sz="2400" b="1">
                <a:solidFill>
                  <a:srgbClr val="0000CC"/>
                </a:solidFill>
                <a:latin typeface="黑体" charset="0"/>
                <a:ea typeface="黑体" charset="0"/>
                <a:sym typeface="+mn-ea"/>
              </a:rPr>
              <a:t>——</a:t>
            </a:r>
            <a:r>
              <a:rPr lang="zh-CN" altLang="en-US" sz="2400" b="1">
                <a:solidFill>
                  <a:srgbClr val="0000CC"/>
                </a:solidFill>
                <a:latin typeface="黑体" charset="0"/>
                <a:ea typeface="黑体" charset="0"/>
                <a:sym typeface="+mn-ea"/>
              </a:rPr>
              <a:t>每处字数不得超过所给空格数（含标点符号）。</a:t>
            </a:r>
            <a:endParaRPr lang="zh-CN" altLang="en-US" sz="2400" b="1">
              <a:solidFill>
                <a:srgbClr val="0000CC"/>
              </a:solidFill>
              <a:latin typeface="黑体" charset="0"/>
              <a:ea typeface="黑体" charset="0"/>
              <a:sym typeface="+mn-ea"/>
            </a:endParaRPr>
          </a:p>
          <a:p>
            <a:pPr>
              <a:lnSpc>
                <a:spcPct val="120000"/>
              </a:lnSpc>
            </a:pPr>
            <a:r>
              <a:rPr lang="zh-CN" altLang="en-US" sz="3200" b="1">
                <a:solidFill>
                  <a:srgbClr val="FF0000"/>
                </a:solidFill>
                <a:latin typeface="黑体" charset="0"/>
                <a:ea typeface="黑体" charset="0"/>
                <a:sym typeface="+mn-ea"/>
              </a:rPr>
              <a:t>产品说明书</a:t>
            </a:r>
            <a:r>
              <a:rPr lang="zh-CN" altLang="en-US" sz="3200" b="1">
                <a:solidFill>
                  <a:srgbClr val="0000CC"/>
                </a:solidFill>
                <a:latin typeface="黑体" charset="0"/>
                <a:ea typeface="黑体" charset="0"/>
                <a:sym typeface="+mn-ea"/>
              </a:rPr>
              <a:t>的出现是商品生产的一大进步。随着社会工业化进程的加快与科学技术的不断进步，商品的技术含量越来越高，许多商品的使用方法已远远地超出了人们的常识。</a:t>
            </a:r>
            <a:r>
              <a:rPr lang="zh-CN" altLang="en-US" sz="3200" b="1" u="sng">
                <a:solidFill>
                  <a:srgbClr val="0000CC"/>
                </a:solidFill>
                <a:latin typeface="黑体" charset="0"/>
                <a:ea typeface="黑体" charset="0"/>
                <a:sym typeface="+mn-ea"/>
              </a:rPr>
              <a:t> ① </a:t>
            </a:r>
            <a:r>
              <a:rPr lang="zh-CN" altLang="en-US" sz="3200" b="1">
                <a:solidFill>
                  <a:srgbClr val="0000CC"/>
                </a:solidFill>
                <a:latin typeface="黑体" charset="0"/>
                <a:ea typeface="黑体" charset="0"/>
                <a:sym typeface="+mn-ea"/>
              </a:rPr>
              <a:t>，</a:t>
            </a:r>
            <a:r>
              <a:rPr lang="zh-CN" altLang="en-US" sz="3200" b="1">
                <a:solidFill>
                  <a:srgbClr val="FF0000"/>
                </a:solidFill>
                <a:latin typeface="黑体" charset="0"/>
                <a:ea typeface="黑体" charset="0"/>
                <a:sym typeface="+mn-ea"/>
              </a:rPr>
              <a:t>就可能</a:t>
            </a:r>
            <a:r>
              <a:rPr lang="zh-CN" altLang="en-US" sz="3200" b="1">
                <a:solidFill>
                  <a:srgbClr val="0000CC"/>
                </a:solidFill>
                <a:latin typeface="黑体" charset="0"/>
                <a:ea typeface="黑体" charset="0"/>
                <a:sym typeface="+mn-ea"/>
              </a:rPr>
              <a:t>给消费者带来不便，如不会使用或使用不当。</a:t>
            </a:r>
            <a:r>
              <a:rPr lang="zh-CN" altLang="en-US" sz="3200" b="1">
                <a:solidFill>
                  <a:srgbClr val="FF0000"/>
                </a:solidFill>
                <a:latin typeface="黑体" charset="0"/>
                <a:ea typeface="黑体" charset="0"/>
                <a:sym typeface="+mn-ea"/>
              </a:rPr>
              <a:t>可见</a:t>
            </a:r>
            <a:r>
              <a:rPr lang="zh-CN" altLang="en-US" sz="3200" b="1" u="sng">
                <a:solidFill>
                  <a:srgbClr val="FF0000"/>
                </a:solidFill>
                <a:latin typeface="黑体" charset="0"/>
                <a:ea typeface="黑体" charset="0"/>
                <a:sym typeface="+mn-ea"/>
              </a:rPr>
              <a:t>说明书是不可或缺的</a:t>
            </a:r>
            <a:r>
              <a:rPr lang="zh-CN" altLang="en-US" sz="3200" b="1">
                <a:solidFill>
                  <a:srgbClr val="0000CC"/>
                </a:solidFill>
                <a:latin typeface="黑体" charset="0"/>
                <a:ea typeface="黑体" charset="0"/>
                <a:sym typeface="+mn-ea"/>
              </a:rPr>
              <a:t>。</a:t>
            </a:r>
            <a:r>
              <a:rPr lang="zh-CN" altLang="en-US" sz="3200" b="1" u="sng">
                <a:solidFill>
                  <a:srgbClr val="0000CC"/>
                </a:solidFill>
                <a:latin typeface="黑体" charset="0"/>
                <a:ea typeface="黑体" charset="0"/>
                <a:sym typeface="+mn-ea"/>
              </a:rPr>
              <a:t> ② </a:t>
            </a:r>
            <a:r>
              <a:rPr lang="zh-CN" altLang="en-US" sz="3200" b="1">
                <a:solidFill>
                  <a:srgbClr val="0000CC"/>
                </a:solidFill>
                <a:latin typeface="黑体" charset="0"/>
                <a:ea typeface="黑体" charset="0"/>
                <a:sym typeface="+mn-ea"/>
              </a:rPr>
              <a:t>，</a:t>
            </a:r>
            <a:r>
              <a:rPr lang="zh-CN" altLang="en-US" sz="3200" b="1">
                <a:solidFill>
                  <a:srgbClr val="FF0000"/>
                </a:solidFill>
                <a:latin typeface="黑体" charset="0"/>
                <a:ea typeface="黑体" charset="0"/>
                <a:sym typeface="+mn-ea"/>
              </a:rPr>
              <a:t>否则</a:t>
            </a:r>
            <a:r>
              <a:rPr lang="zh-CN" altLang="en-US" sz="3200" b="1">
                <a:solidFill>
                  <a:srgbClr val="0000CC"/>
                </a:solidFill>
                <a:latin typeface="黑体" charset="0"/>
                <a:ea typeface="黑体" charset="0"/>
                <a:sym typeface="+mn-ea"/>
              </a:rPr>
              <a:t>，</a:t>
            </a:r>
            <a:r>
              <a:rPr lang="zh-CN" altLang="en-US" sz="3200" b="1">
                <a:solidFill>
                  <a:srgbClr val="FF0000"/>
                </a:solidFill>
                <a:latin typeface="黑体" charset="0"/>
                <a:ea typeface="黑体" charset="0"/>
                <a:sym typeface="+mn-ea"/>
              </a:rPr>
              <a:t>文字的任何错误</a:t>
            </a:r>
            <a:r>
              <a:rPr lang="zh-CN" altLang="en-US" sz="3200" b="1">
                <a:solidFill>
                  <a:srgbClr val="0000CC"/>
                </a:solidFill>
                <a:latin typeface="黑体" charset="0"/>
                <a:ea typeface="黑体" charset="0"/>
                <a:sym typeface="+mn-ea"/>
              </a:rPr>
              <a:t>都有可能使消费者乃至生产者付出沉重的代价。除了</a:t>
            </a:r>
            <a:r>
              <a:rPr lang="zh-CN" altLang="en-US" sz="3200" b="1">
                <a:solidFill>
                  <a:srgbClr val="FF0000"/>
                </a:solidFill>
                <a:latin typeface="黑体" charset="0"/>
                <a:ea typeface="黑体" charset="0"/>
                <a:sym typeface="+mn-ea"/>
              </a:rPr>
              <a:t>文字错误</a:t>
            </a:r>
            <a:r>
              <a:rPr lang="zh-CN" altLang="en-US" sz="3200" b="1">
                <a:solidFill>
                  <a:srgbClr val="0000CC"/>
                </a:solidFill>
                <a:latin typeface="黑体" charset="0"/>
                <a:ea typeface="黑体" charset="0"/>
                <a:sym typeface="+mn-ea"/>
              </a:rPr>
              <a:t>以外，产品说明书还存在诸如专业术语艰涩难懂、产品说明与实际不符等各种问题。现在</a:t>
            </a:r>
            <a:r>
              <a:rPr lang="zh-CN" altLang="en-US" sz="3200" b="1">
                <a:solidFill>
                  <a:srgbClr val="FF0000"/>
                </a:solidFill>
                <a:latin typeface="黑体" charset="0"/>
                <a:ea typeface="黑体" charset="0"/>
                <a:sym typeface="+mn-ea"/>
              </a:rPr>
              <a:t>关注产品质量问题的人</a:t>
            </a:r>
            <a:r>
              <a:rPr lang="zh-CN" altLang="en-US" sz="3200" b="1">
                <a:solidFill>
                  <a:srgbClr val="0000CC"/>
                </a:solidFill>
                <a:latin typeface="黑体" charset="0"/>
                <a:ea typeface="黑体" charset="0"/>
                <a:sym typeface="+mn-ea"/>
              </a:rPr>
              <a:t>越来越多，</a:t>
            </a:r>
            <a:r>
              <a:rPr lang="zh-CN" altLang="en-US" sz="3200" b="1" u="sng">
                <a:solidFill>
                  <a:srgbClr val="0000CC"/>
                </a:solidFill>
                <a:latin typeface="黑体" charset="0"/>
                <a:ea typeface="黑体" charset="0"/>
                <a:sym typeface="+mn-ea"/>
              </a:rPr>
              <a:t> ③ </a:t>
            </a:r>
            <a:r>
              <a:rPr lang="zh-CN" altLang="en-US" sz="3200" b="1">
                <a:solidFill>
                  <a:srgbClr val="0000CC"/>
                </a:solidFill>
                <a:latin typeface="黑体" charset="0"/>
                <a:ea typeface="黑体" charset="0"/>
                <a:sym typeface="+mn-ea"/>
              </a:rPr>
              <a:t>，许多人</a:t>
            </a:r>
            <a:r>
              <a:rPr lang="zh-CN" altLang="en-US" sz="3200" b="1">
                <a:solidFill>
                  <a:srgbClr val="FF0000"/>
                </a:solidFill>
                <a:latin typeface="黑体" charset="0"/>
                <a:ea typeface="黑体" charset="0"/>
                <a:sym typeface="+mn-ea"/>
              </a:rPr>
              <a:t>甚至不看说明书或者不按说明书</a:t>
            </a:r>
            <a:r>
              <a:rPr lang="zh-CN" altLang="en-US" sz="3200" b="1">
                <a:solidFill>
                  <a:srgbClr val="0000CC"/>
                </a:solidFill>
                <a:latin typeface="黑体" charset="0"/>
                <a:ea typeface="黑体" charset="0"/>
                <a:sym typeface="+mn-ea"/>
              </a:rPr>
              <a:t>来使用产品，这意味着大多数消费者还</a:t>
            </a:r>
            <a:r>
              <a:rPr lang="zh-CN" altLang="en-US" sz="3200" b="1">
                <a:solidFill>
                  <a:srgbClr val="FF0000"/>
                </a:solidFill>
                <a:latin typeface="黑体" charset="0"/>
                <a:ea typeface="黑体" charset="0"/>
                <a:sym typeface="+mn-ea"/>
              </a:rPr>
              <a:t>没有意识到说明书的重要性</a:t>
            </a:r>
            <a:r>
              <a:rPr lang="zh-CN" altLang="en-US" sz="3200" b="1">
                <a:solidFill>
                  <a:srgbClr val="0000CC"/>
                </a:solidFill>
                <a:latin typeface="黑体" charset="0"/>
                <a:ea typeface="黑体" charset="0"/>
                <a:sym typeface="+mn-ea"/>
              </a:rPr>
              <a:t>。</a:t>
            </a:r>
            <a:endParaRPr lang="zh-CN" altLang="en-US" sz="3200" b="1">
              <a:solidFill>
                <a:srgbClr val="0000CC"/>
              </a:solidFill>
              <a:latin typeface="黑体" charset="0"/>
              <a:ea typeface="黑体" charset="0"/>
              <a:sym typeface="+mn-ea"/>
            </a:endParaRPr>
          </a:p>
          <a:p>
            <a:endParaRPr lang="zh-CN" altLang="en-US" sz="3200" b="1">
              <a:solidFill>
                <a:srgbClr val="990099"/>
              </a:solidFill>
              <a:latin typeface="黑体" charset="0"/>
              <a:ea typeface="黑体" charset="0"/>
            </a:endParaRPr>
          </a:p>
        </p:txBody>
      </p:sp>
      <p:sp>
        <p:nvSpPr>
          <p:cNvPr id="6146" name="文本框 6145"/>
          <p:cNvSpPr txBox="1"/>
          <p:nvPr/>
        </p:nvSpPr>
        <p:spPr>
          <a:xfrm>
            <a:off x="5935980" y="1758950"/>
            <a:ext cx="4547235" cy="579120"/>
          </a:xfrm>
          <a:prstGeom prst="rect">
            <a:avLst/>
          </a:prstGeom>
          <a:solidFill>
            <a:srgbClr val="FFFF00"/>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200" b="1">
                <a:latin typeface="黑体" charset="0"/>
                <a:ea typeface="黑体" charset="0"/>
              </a:rPr>
              <a:t>①产品</a:t>
            </a:r>
            <a:r>
              <a:rPr lang="zh-CN" altLang="en-US" sz="3200" b="1" u="sng">
                <a:latin typeface="黑体" charset="0"/>
                <a:ea typeface="黑体" charset="0"/>
              </a:rPr>
              <a:t>如果</a:t>
            </a:r>
            <a:r>
              <a:rPr lang="zh-CN" altLang="en-US" sz="3200" b="1">
                <a:latin typeface="黑体" charset="0"/>
                <a:ea typeface="黑体" charset="0"/>
              </a:rPr>
              <a:t>没有说明书</a:t>
            </a:r>
            <a:endParaRPr lang="zh-CN" altLang="en-US" sz="3200" b="1">
              <a:latin typeface="黑体" charset="0"/>
              <a:ea typeface="黑体" charset="0"/>
            </a:endParaRPr>
          </a:p>
        </p:txBody>
      </p:sp>
      <p:sp>
        <p:nvSpPr>
          <p:cNvPr id="6149" name="文本框 6148"/>
          <p:cNvSpPr txBox="1"/>
          <p:nvPr/>
        </p:nvSpPr>
        <p:spPr>
          <a:xfrm>
            <a:off x="959485" y="2479675"/>
            <a:ext cx="6372860" cy="579120"/>
          </a:xfrm>
          <a:prstGeom prst="rect">
            <a:avLst/>
          </a:prstGeom>
          <a:solidFill>
            <a:srgbClr val="00FF00"/>
          </a:solidFill>
          <a:ln w="9525" cap="flat" cmpd="sng">
            <a:solidFill>
              <a:srgbClr val="993366"/>
            </a:solidFill>
            <a:prstDash val="solid"/>
            <a:miter/>
            <a:headEnd type="none" w="med" len="med"/>
            <a:tailEnd type="none" w="med" len="med"/>
          </a:ln>
        </p:spPr>
        <p:txBody>
          <a:bodyPr wrap="square">
            <a:spAutoFit/>
          </a:bodyPr>
          <a:p>
            <a:pPr lvl="0"/>
            <a:r>
              <a:rPr lang="zh-CN" altLang="en-US" sz="3200" b="1">
                <a:solidFill>
                  <a:schemeClr val="tx1"/>
                </a:solidFill>
                <a:latin typeface="黑体" charset="0"/>
                <a:ea typeface="黑体" charset="0"/>
              </a:rPr>
              <a:t>②说明书的语言表达必须准确严谨</a:t>
            </a:r>
            <a:endParaRPr lang="zh-CN" altLang="en-US" sz="3200" b="1">
              <a:solidFill>
                <a:schemeClr val="tx1"/>
              </a:solidFill>
              <a:latin typeface="黑体" charset="0"/>
              <a:ea typeface="黑体" charset="0"/>
            </a:endParaRPr>
          </a:p>
        </p:txBody>
      </p:sp>
      <p:sp>
        <p:nvSpPr>
          <p:cNvPr id="7" name="文本框 6"/>
          <p:cNvSpPr txBox="1"/>
          <p:nvPr/>
        </p:nvSpPr>
        <p:spPr>
          <a:xfrm>
            <a:off x="659765" y="4002405"/>
            <a:ext cx="8947150" cy="640080"/>
          </a:xfrm>
          <a:prstGeom prst="rect">
            <a:avLst/>
          </a:prstGeom>
          <a:solidFill>
            <a:srgbClr val="FF66FF"/>
          </a:solidFill>
          <a:ln>
            <a:solidFill>
              <a:srgbClr val="FFC000"/>
            </a:solidFill>
          </a:ln>
        </p:spPr>
        <p:txBody>
          <a:bodyPr wrap="square" rtlCol="0">
            <a:spAutoFit/>
          </a:bodyPr>
          <a:p>
            <a:r>
              <a:rPr lang="zh-CN" altLang="en-US" sz="3600" b="1">
                <a:solidFill>
                  <a:schemeClr val="tx1"/>
                </a:solidFill>
                <a:latin typeface="黑体" charset="0"/>
                <a:ea typeface="黑体" charset="0"/>
                <a:sym typeface="+mn-ea"/>
              </a:rPr>
              <a:t>③而关注产品使用问题的人却未能相应增加</a:t>
            </a:r>
            <a:endParaRPr lang="zh-CN" altLang="en-US" sz="3600" b="1">
              <a:solidFill>
                <a:schemeClr val="tx1"/>
              </a:solidFill>
              <a:latin typeface="黑体" charset="0"/>
              <a:ea typeface="黑体" charset="0"/>
              <a:sym typeface="+mn-ea"/>
            </a:endParaRPr>
          </a:p>
        </p:txBody>
      </p:sp>
      <p:sp>
        <p:nvSpPr>
          <p:cNvPr id="6147" name="文本框 6146"/>
          <p:cNvSpPr txBox="1"/>
          <p:nvPr/>
        </p:nvSpPr>
        <p:spPr>
          <a:xfrm>
            <a:off x="662940" y="5330190"/>
            <a:ext cx="7227570" cy="640080"/>
          </a:xfrm>
          <a:prstGeom prst="rect">
            <a:avLst/>
          </a:prstGeom>
          <a:solidFill>
            <a:srgbClr val="00CCFF"/>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600" b="1">
                <a:latin typeface="黑体" charset="0"/>
                <a:ea typeface="黑体" charset="0"/>
                <a:sym typeface="+mn-ea"/>
              </a:rPr>
              <a:t>③而关注产品说明书的人依然很少</a:t>
            </a:r>
            <a:endParaRPr lang="zh-CN" altLang="en-US" sz="3600" b="1">
              <a:solidFill>
                <a:schemeClr val="tx1"/>
              </a:solidFill>
              <a:latin typeface="黑体" charset="0"/>
              <a:ea typeface="黑体"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0-#ppt_w/2"/>
                                          </p:val>
                                        </p:tav>
                                        <p:tav tm="100000">
                                          <p:val>
                                            <p:strVal val="#ppt_x"/>
                                          </p:val>
                                        </p:tav>
                                      </p:tavLst>
                                    </p:anim>
                                    <p:anim calcmode="lin" valueType="num">
                                      <p:cBhvr additive="base">
                                        <p:cTn id="8"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9"/>
                                        </p:tgtEl>
                                        <p:attrNameLst>
                                          <p:attrName>style.visibility</p:attrName>
                                        </p:attrNameLst>
                                      </p:cBhvr>
                                      <p:to>
                                        <p:strVal val="visible"/>
                                      </p:to>
                                    </p:set>
                                    <p:anim calcmode="lin" valueType="num">
                                      <p:cBhvr additive="base">
                                        <p:cTn id="13" dur="500" fill="hold"/>
                                        <p:tgtEl>
                                          <p:spTgt spid="6149"/>
                                        </p:tgtEl>
                                        <p:attrNameLst>
                                          <p:attrName>ppt_x</p:attrName>
                                        </p:attrNameLst>
                                      </p:cBhvr>
                                      <p:tavLst>
                                        <p:tav tm="0">
                                          <p:val>
                                            <p:strVal val="0-#ppt_w/2"/>
                                          </p:val>
                                        </p:tav>
                                        <p:tav tm="100000">
                                          <p:val>
                                            <p:strVal val="#ppt_x"/>
                                          </p:val>
                                        </p:tav>
                                      </p:tavLst>
                                    </p:anim>
                                    <p:anim calcmode="lin" valueType="num">
                                      <p:cBhvr additive="base">
                                        <p:cTn id="14" dur="500" fill="hold"/>
                                        <p:tgtEl>
                                          <p:spTgt spid="614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6147"/>
                                        </p:tgtEl>
                                        <p:attrNameLst>
                                          <p:attrName>style.visibility</p:attrName>
                                        </p:attrNameLst>
                                      </p:cBhvr>
                                      <p:to>
                                        <p:strVal val="visible"/>
                                      </p:to>
                                    </p:set>
                                    <p:animEffect transition="in" filter="dissolve">
                                      <p:cBhvr>
                                        <p:cTn id="25"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bldLvl="0" animBg="1"/>
      <p:bldP spid="6149" grpId="0" bldLvl="0" animBg="1"/>
      <p:bldP spid="7" grpId="0" bldLvl="0" animBg="1"/>
      <p:bldP spid="6147"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52730" y="191135"/>
            <a:ext cx="11649710" cy="6330315"/>
          </a:xfrm>
        </p:spPr>
        <p:txBody>
          <a:bodyPr>
            <a:normAutofit lnSpcReduction="10000"/>
          </a:bodyPr>
          <a:p>
            <a:r>
              <a:rPr lang="zh-CN" altLang="en-US" b="1">
                <a:solidFill>
                  <a:srgbClr val="0000CC"/>
                </a:solidFill>
                <a:latin typeface="黑体" charset="0"/>
                <a:ea typeface="黑体" charset="0"/>
              </a:rPr>
              <a:t>（2014年新课标</a:t>
            </a:r>
            <a:r>
              <a:rPr lang="zh-CN" altLang="en-US" b="1">
                <a:solidFill>
                  <a:srgbClr val="0000CC"/>
                </a:solidFill>
                <a:latin typeface="黑体" charset="0"/>
                <a:ea typeface="黑体" charset="0"/>
                <a:sym typeface="+mn-ea"/>
              </a:rPr>
              <a:t>Ⅰ</a:t>
            </a:r>
            <a:r>
              <a:rPr lang="zh-CN" altLang="en-US" b="1">
                <a:solidFill>
                  <a:srgbClr val="0000CC"/>
                </a:solidFill>
                <a:latin typeface="黑体" charset="0"/>
                <a:ea typeface="黑体" charset="0"/>
              </a:rPr>
              <a:t>）</a:t>
            </a:r>
            <a:r>
              <a:rPr lang="zh-CN" altLang="en-US">
                <a:latin typeface="黑体" charset="0"/>
                <a:ea typeface="黑体" charset="0"/>
              </a:rPr>
              <a:t> </a:t>
            </a:r>
            <a:r>
              <a:rPr lang="zh-CN" altLang="en-US" sz="3200" b="1">
                <a:solidFill>
                  <a:srgbClr val="0000CC"/>
                </a:solidFill>
                <a:latin typeface="黑体" charset="0"/>
                <a:ea typeface="黑体" charset="0"/>
              </a:rPr>
              <a:t>每处不超过l5个字</a:t>
            </a:r>
            <a:r>
              <a:rPr lang="zh-CN" altLang="en-US" sz="2400" b="1">
                <a:latin typeface="黑体" charset="0"/>
                <a:ea typeface="黑体" charset="0"/>
              </a:rPr>
              <a:t>。</a:t>
            </a:r>
            <a:r>
              <a:rPr lang="zh-CN" altLang="en-US">
                <a:latin typeface="黑体" charset="0"/>
                <a:ea typeface="黑体" charset="0"/>
              </a:rPr>
              <a:t>                 </a:t>
            </a:r>
            <a:endParaRPr lang="zh-CN" altLang="en-US">
              <a:latin typeface="黑体" charset="0"/>
              <a:ea typeface="黑体" charset="0"/>
            </a:endParaRPr>
          </a:p>
          <a:p>
            <a:pPr>
              <a:lnSpc>
                <a:spcPct val="130000"/>
              </a:lnSpc>
            </a:pPr>
            <a:r>
              <a:rPr lang="zh-CN" altLang="en-US">
                <a:latin typeface="黑体" charset="0"/>
                <a:ea typeface="黑体" charset="0"/>
              </a:rPr>
              <a:t> </a:t>
            </a:r>
            <a:r>
              <a:rPr lang="zh-CN" altLang="en-US" sz="3200" b="1">
                <a:solidFill>
                  <a:srgbClr val="FF0000"/>
                </a:solidFill>
                <a:latin typeface="黑体" charset="0"/>
                <a:ea typeface="黑体" charset="0"/>
              </a:rPr>
              <a:t>二氧化碳</a:t>
            </a:r>
            <a:r>
              <a:rPr lang="zh-CN" altLang="en-US" sz="3200" b="1">
                <a:solidFill>
                  <a:srgbClr val="0000CC"/>
                </a:solidFill>
                <a:latin typeface="黑体" charset="0"/>
                <a:ea typeface="黑体" charset="0"/>
              </a:rPr>
              <a:t>是最主要的大气保温气体之一。大气中的二氧化碳浓度升高</a:t>
            </a:r>
            <a:r>
              <a:rPr lang="zh-CN" altLang="en-US" sz="3200" b="1" u="sng">
                <a:solidFill>
                  <a:srgbClr val="0000CC"/>
                </a:solidFill>
                <a:latin typeface="黑体" charset="0"/>
                <a:ea typeface="黑体" charset="0"/>
              </a:rPr>
              <a:t>会导致</a:t>
            </a:r>
            <a:r>
              <a:rPr lang="zh-CN" altLang="en-US" sz="3200" b="1">
                <a:solidFill>
                  <a:srgbClr val="0000CC"/>
                </a:solidFill>
                <a:latin typeface="黑体" charset="0"/>
                <a:ea typeface="黑体" charset="0"/>
              </a:rPr>
              <a:t>全球变暖，</a:t>
            </a:r>
            <a:r>
              <a:rPr lang="zh-CN" altLang="en-US" sz="3200" b="1" u="sng">
                <a:solidFill>
                  <a:srgbClr val="0000CC"/>
                </a:solidFill>
                <a:latin typeface="黑体" charset="0"/>
                <a:ea typeface="黑体" charset="0"/>
              </a:rPr>
              <a:t>造成</a:t>
            </a:r>
            <a:r>
              <a:rPr lang="zh-CN" altLang="en-US" sz="3200" b="1">
                <a:solidFill>
                  <a:srgbClr val="0000CC"/>
                </a:solidFill>
                <a:latin typeface="黑体" charset="0"/>
                <a:ea typeface="黑体" charset="0"/>
              </a:rPr>
              <a:t>天气干旱或旱涝不均，</a:t>
            </a:r>
            <a:r>
              <a:rPr lang="zh-CN" altLang="en-US" sz="3200" b="1" u="sng">
                <a:solidFill>
                  <a:srgbClr val="0000CC"/>
                </a:solidFill>
                <a:latin typeface="黑体" charset="0"/>
                <a:ea typeface="黑体" charset="0"/>
              </a:rPr>
              <a:t>甚至可能造成</a:t>
            </a:r>
            <a:r>
              <a:rPr lang="zh-CN" altLang="en-US" sz="3200" b="1">
                <a:solidFill>
                  <a:srgbClr val="0000CC"/>
                </a:solidFill>
                <a:latin typeface="黑体" charset="0"/>
                <a:ea typeface="黑体" charset="0"/>
              </a:rPr>
              <a:t>海洋水位上升，</a:t>
            </a:r>
            <a:r>
              <a:rPr lang="zh-CN" altLang="en-US" sz="3200" b="1" u="sng">
                <a:solidFill>
                  <a:srgbClr val="0000CC"/>
                </a:solidFill>
                <a:latin typeface="黑体" charset="0"/>
                <a:ea typeface="黑体" charset="0"/>
              </a:rPr>
              <a:t>淹没</a:t>
            </a:r>
            <a:r>
              <a:rPr lang="zh-CN" altLang="en-US" sz="3200" b="1">
                <a:solidFill>
                  <a:srgbClr val="0000CC"/>
                </a:solidFill>
                <a:latin typeface="黑体" charset="0"/>
                <a:ea typeface="黑体" charset="0"/>
              </a:rPr>
              <a:t>大量沿海城市，</a:t>
            </a:r>
            <a:r>
              <a:rPr lang="zh-CN" altLang="en-US" sz="3200" b="1" u="sng">
                <a:solidFill>
                  <a:srgbClr val="0000CC"/>
                </a:solidFill>
                <a:latin typeface="黑体" charset="0"/>
                <a:ea typeface="黑体" charset="0"/>
              </a:rPr>
              <a:t>  ①              </a:t>
            </a:r>
            <a:r>
              <a:rPr lang="zh-CN" altLang="en-US" sz="3200" b="1">
                <a:solidFill>
                  <a:srgbClr val="0000CC"/>
                </a:solidFill>
                <a:latin typeface="黑体" charset="0"/>
                <a:ea typeface="黑体" charset="0"/>
              </a:rPr>
              <a:t>。</a:t>
            </a:r>
            <a:r>
              <a:rPr lang="zh-CN" altLang="en-US" sz="3200" b="1">
                <a:solidFill>
                  <a:srgbClr val="FF0000"/>
                </a:solidFill>
                <a:latin typeface="黑体" charset="0"/>
                <a:ea typeface="黑体" charset="0"/>
              </a:rPr>
              <a:t>然而</a:t>
            </a:r>
            <a:r>
              <a:rPr lang="zh-CN" altLang="en-US" sz="3200" b="1">
                <a:solidFill>
                  <a:srgbClr val="0000CC"/>
                </a:solidFill>
                <a:latin typeface="黑体" charset="0"/>
                <a:ea typeface="黑体" charset="0"/>
              </a:rPr>
              <a:t>，也有研究指出，</a:t>
            </a:r>
            <a:r>
              <a:rPr lang="zh-CN" altLang="en-US" sz="3200" b="1" u="sng">
                <a:solidFill>
                  <a:srgbClr val="0000CC"/>
                </a:solidFill>
                <a:latin typeface="黑体" charset="0"/>
                <a:ea typeface="黑体" charset="0"/>
              </a:rPr>
              <a:t>  ②               </a:t>
            </a:r>
            <a:r>
              <a:rPr lang="zh-CN" altLang="en-US" sz="3200" b="1">
                <a:solidFill>
                  <a:srgbClr val="0000CC"/>
                </a:solidFill>
                <a:latin typeface="黑体" charset="0"/>
                <a:ea typeface="黑体" charset="0"/>
              </a:rPr>
              <a:t>：比如增加的二氧化碳可以给植物“施肥”，有利于植物的生长。但这必须有个前提，植物还活着!</a:t>
            </a:r>
            <a:r>
              <a:rPr lang="zh-CN" altLang="en-US" sz="3200" b="1" u="sng">
                <a:solidFill>
                  <a:srgbClr val="008000"/>
                </a:solidFill>
                <a:latin typeface="黑体" charset="0"/>
                <a:ea typeface="黑体" charset="0"/>
              </a:rPr>
              <a:t>如果</a:t>
            </a:r>
            <a:r>
              <a:rPr lang="zh-CN" altLang="en-US" sz="3200" b="1">
                <a:solidFill>
                  <a:srgbClr val="0000CC"/>
                </a:solidFill>
                <a:latin typeface="黑体" charset="0"/>
                <a:ea typeface="黑体" charset="0"/>
              </a:rPr>
              <a:t>土壤被污染，</a:t>
            </a:r>
            <a:r>
              <a:rPr lang="zh-CN" altLang="en-US" sz="3200" b="1" u="sng">
                <a:solidFill>
                  <a:srgbClr val="0000CC"/>
                </a:solidFill>
                <a:latin typeface="黑体" charset="0"/>
                <a:ea typeface="黑体" charset="0"/>
              </a:rPr>
              <a:t> ③               </a:t>
            </a:r>
            <a:r>
              <a:rPr lang="zh-CN" altLang="en-US" sz="3200" b="1">
                <a:solidFill>
                  <a:srgbClr val="0000CC"/>
                </a:solidFill>
                <a:latin typeface="黑体" charset="0"/>
                <a:ea typeface="黑体" charset="0"/>
              </a:rPr>
              <a:t>，我们</a:t>
            </a:r>
            <a:r>
              <a:rPr lang="zh-CN" altLang="en-US" sz="3200" b="1" u="sng">
                <a:solidFill>
                  <a:srgbClr val="008000"/>
                </a:solidFill>
                <a:latin typeface="黑体" charset="0"/>
                <a:ea typeface="黑体" charset="0"/>
              </a:rPr>
              <a:t>就</a:t>
            </a:r>
            <a:r>
              <a:rPr lang="zh-CN" altLang="en-US" sz="3200" b="1" u="sng">
                <a:solidFill>
                  <a:srgbClr val="FF0000"/>
                </a:solidFill>
                <a:latin typeface="黑体" charset="0"/>
                <a:ea typeface="黑体" charset="0"/>
              </a:rPr>
              <a:t>失去了</a:t>
            </a:r>
            <a:r>
              <a:rPr lang="zh-CN" altLang="en-US" sz="3200" b="1" u="sng">
                <a:solidFill>
                  <a:srgbClr val="0000CC"/>
                </a:solidFill>
                <a:latin typeface="黑体" charset="0"/>
                <a:ea typeface="黑体" charset="0"/>
              </a:rPr>
              <a:t>这些向大气中释放氧气的“氧气工厂”</a:t>
            </a:r>
            <a:r>
              <a:rPr lang="zh-CN" altLang="en-US" sz="3200" b="1">
                <a:solidFill>
                  <a:srgbClr val="0000CC"/>
                </a:solidFill>
                <a:latin typeface="黑体" charset="0"/>
                <a:ea typeface="黑体" charset="0"/>
              </a:rPr>
              <a:t>和“空气净化器”。</a:t>
            </a:r>
            <a:endParaRPr lang="zh-CN" altLang="en-US" sz="3200" b="1">
              <a:solidFill>
                <a:srgbClr val="0000CC"/>
              </a:solidFill>
              <a:latin typeface="黑体" charset="0"/>
              <a:ea typeface="黑体" charset="0"/>
            </a:endParaRPr>
          </a:p>
          <a:p>
            <a:pPr>
              <a:lnSpc>
                <a:spcPct val="130000"/>
              </a:lnSpc>
            </a:pPr>
            <a:endParaRPr lang="zh-CN" alt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52730" y="191135"/>
            <a:ext cx="11649710" cy="6330315"/>
          </a:xfrm>
        </p:spPr>
        <p:txBody>
          <a:bodyPr>
            <a:normAutofit lnSpcReduction="10000"/>
          </a:bodyPr>
          <a:p>
            <a:r>
              <a:rPr lang="zh-CN" altLang="en-US" b="1">
                <a:solidFill>
                  <a:srgbClr val="0000CC"/>
                </a:solidFill>
                <a:latin typeface="黑体" charset="0"/>
                <a:ea typeface="黑体" charset="0"/>
              </a:rPr>
              <a:t>（2014年新课标</a:t>
            </a:r>
            <a:r>
              <a:rPr lang="zh-CN" altLang="en-US" b="1">
                <a:solidFill>
                  <a:srgbClr val="0000CC"/>
                </a:solidFill>
                <a:latin typeface="黑体" charset="0"/>
                <a:ea typeface="黑体" charset="0"/>
                <a:sym typeface="+mn-ea"/>
              </a:rPr>
              <a:t>Ⅰ</a:t>
            </a:r>
            <a:r>
              <a:rPr lang="zh-CN" altLang="en-US" b="1">
                <a:solidFill>
                  <a:srgbClr val="0000CC"/>
                </a:solidFill>
                <a:latin typeface="黑体" charset="0"/>
                <a:ea typeface="黑体" charset="0"/>
              </a:rPr>
              <a:t>）</a:t>
            </a:r>
            <a:r>
              <a:rPr lang="zh-CN" altLang="en-US">
                <a:latin typeface="黑体" charset="0"/>
                <a:ea typeface="黑体" charset="0"/>
              </a:rPr>
              <a:t> </a:t>
            </a:r>
            <a:r>
              <a:rPr lang="zh-CN" altLang="en-US" sz="3200" b="1">
                <a:solidFill>
                  <a:srgbClr val="0000CC"/>
                </a:solidFill>
                <a:latin typeface="黑体" charset="0"/>
                <a:ea typeface="黑体" charset="0"/>
              </a:rPr>
              <a:t>每处不超过l5个字</a:t>
            </a:r>
            <a:r>
              <a:rPr lang="zh-CN" altLang="en-US" sz="2400" b="1">
                <a:latin typeface="黑体" charset="0"/>
                <a:ea typeface="黑体" charset="0"/>
              </a:rPr>
              <a:t>。</a:t>
            </a:r>
            <a:r>
              <a:rPr lang="zh-CN" altLang="en-US">
                <a:latin typeface="黑体" charset="0"/>
                <a:ea typeface="黑体" charset="0"/>
              </a:rPr>
              <a:t>                 </a:t>
            </a:r>
            <a:endParaRPr lang="zh-CN" altLang="en-US">
              <a:latin typeface="黑体" charset="0"/>
              <a:ea typeface="黑体" charset="0"/>
            </a:endParaRPr>
          </a:p>
          <a:p>
            <a:pPr>
              <a:lnSpc>
                <a:spcPct val="130000"/>
              </a:lnSpc>
            </a:pPr>
            <a:r>
              <a:rPr lang="zh-CN" altLang="en-US">
                <a:latin typeface="黑体" charset="0"/>
                <a:ea typeface="黑体" charset="0"/>
              </a:rPr>
              <a:t> </a:t>
            </a:r>
            <a:r>
              <a:rPr lang="zh-CN" altLang="en-US" sz="3200" b="1">
                <a:solidFill>
                  <a:srgbClr val="FF0000"/>
                </a:solidFill>
                <a:latin typeface="黑体" charset="0"/>
                <a:ea typeface="黑体" charset="0"/>
              </a:rPr>
              <a:t>二氧化碳</a:t>
            </a:r>
            <a:r>
              <a:rPr lang="zh-CN" altLang="en-US" sz="3200" b="1">
                <a:solidFill>
                  <a:srgbClr val="0000CC"/>
                </a:solidFill>
                <a:latin typeface="黑体" charset="0"/>
                <a:ea typeface="黑体" charset="0"/>
              </a:rPr>
              <a:t>是最主要的大气保温气体之一。大气中的二氧化碳浓度升高</a:t>
            </a:r>
            <a:r>
              <a:rPr lang="zh-CN" altLang="en-US" sz="3200" b="1" u="sng">
                <a:solidFill>
                  <a:srgbClr val="C00000"/>
                </a:solidFill>
                <a:latin typeface="黑体" charset="0"/>
                <a:ea typeface="黑体" charset="0"/>
              </a:rPr>
              <a:t>会导致</a:t>
            </a:r>
            <a:r>
              <a:rPr lang="zh-CN" altLang="en-US" sz="3200" b="1">
                <a:solidFill>
                  <a:srgbClr val="0000CC"/>
                </a:solidFill>
                <a:latin typeface="黑体" charset="0"/>
                <a:ea typeface="黑体" charset="0"/>
              </a:rPr>
              <a:t>全球变暖，</a:t>
            </a:r>
            <a:r>
              <a:rPr lang="zh-CN" altLang="en-US" sz="3200" b="1" u="sng">
                <a:solidFill>
                  <a:srgbClr val="C00000"/>
                </a:solidFill>
                <a:latin typeface="黑体" charset="0"/>
                <a:ea typeface="黑体" charset="0"/>
              </a:rPr>
              <a:t>造成</a:t>
            </a:r>
            <a:r>
              <a:rPr lang="zh-CN" altLang="en-US" sz="3200" b="1">
                <a:solidFill>
                  <a:srgbClr val="0000CC"/>
                </a:solidFill>
                <a:latin typeface="黑体" charset="0"/>
                <a:ea typeface="黑体" charset="0"/>
              </a:rPr>
              <a:t>天气干旱或旱涝不均，</a:t>
            </a:r>
            <a:r>
              <a:rPr lang="zh-CN" altLang="en-US" sz="3200" b="1" u="sng">
                <a:solidFill>
                  <a:srgbClr val="C00000"/>
                </a:solidFill>
                <a:latin typeface="黑体" charset="0"/>
                <a:ea typeface="黑体" charset="0"/>
              </a:rPr>
              <a:t>甚至可能造成</a:t>
            </a:r>
            <a:r>
              <a:rPr lang="zh-CN" altLang="en-US" sz="3200" b="1">
                <a:solidFill>
                  <a:srgbClr val="0000CC"/>
                </a:solidFill>
                <a:latin typeface="黑体" charset="0"/>
                <a:ea typeface="黑体" charset="0"/>
              </a:rPr>
              <a:t>海洋水位上升，</a:t>
            </a:r>
            <a:r>
              <a:rPr lang="zh-CN" altLang="en-US" sz="3200" b="1" u="sng">
                <a:solidFill>
                  <a:srgbClr val="C00000"/>
                </a:solidFill>
                <a:latin typeface="黑体" charset="0"/>
                <a:ea typeface="黑体" charset="0"/>
              </a:rPr>
              <a:t>淹没</a:t>
            </a:r>
            <a:r>
              <a:rPr lang="zh-CN" altLang="en-US" sz="3200" b="1">
                <a:solidFill>
                  <a:srgbClr val="0000CC"/>
                </a:solidFill>
                <a:latin typeface="黑体" charset="0"/>
                <a:ea typeface="黑体" charset="0"/>
              </a:rPr>
              <a:t>大量沿海城市，</a:t>
            </a:r>
            <a:r>
              <a:rPr lang="zh-CN" altLang="en-US" sz="3200" b="1" u="sng">
                <a:solidFill>
                  <a:srgbClr val="0000CC"/>
                </a:solidFill>
                <a:latin typeface="黑体" charset="0"/>
                <a:ea typeface="黑体" charset="0"/>
              </a:rPr>
              <a:t>  ①              </a:t>
            </a:r>
            <a:r>
              <a:rPr lang="zh-CN" altLang="en-US" sz="3200" b="1">
                <a:solidFill>
                  <a:srgbClr val="0000CC"/>
                </a:solidFill>
                <a:latin typeface="黑体" charset="0"/>
                <a:ea typeface="黑体" charset="0"/>
              </a:rPr>
              <a:t>。</a:t>
            </a:r>
            <a:endParaRPr lang="zh-CN" altLang="en-US"/>
          </a:p>
        </p:txBody>
      </p:sp>
      <p:sp>
        <p:nvSpPr>
          <p:cNvPr id="4" name="文本框 3"/>
          <p:cNvSpPr txBox="1"/>
          <p:nvPr/>
        </p:nvSpPr>
        <p:spPr>
          <a:xfrm>
            <a:off x="462280" y="4234180"/>
            <a:ext cx="7118350" cy="1188720"/>
          </a:xfrm>
          <a:prstGeom prst="rect">
            <a:avLst/>
          </a:prstGeom>
          <a:solidFill>
            <a:srgbClr val="FFCC66"/>
          </a:solidFill>
          <a:ln>
            <a:solidFill>
              <a:srgbClr val="0000CC"/>
            </a:solidFill>
          </a:ln>
        </p:spPr>
        <p:txBody>
          <a:bodyPr wrap="square" rtlCol="0">
            <a:spAutoFit/>
          </a:bodyPr>
          <a:p>
            <a:r>
              <a:rPr lang="zh-CN" altLang="en-US" sz="3600" b="1">
                <a:solidFill>
                  <a:srgbClr val="006600"/>
                </a:solidFill>
                <a:latin typeface="黑体" charset="0"/>
                <a:ea typeface="黑体" charset="0"/>
                <a:sym typeface="+mn-ea"/>
              </a:rPr>
              <a:t>从逻辑关系来看，①处需要填的是一个危及到人类的、</a:t>
            </a:r>
            <a:r>
              <a:rPr lang="zh-CN" altLang="en-US" sz="3600" b="1">
                <a:solidFill>
                  <a:srgbClr val="006600"/>
                </a:solidFill>
                <a:latin typeface="黑体" charset="0"/>
                <a:ea typeface="黑体" charset="0"/>
              </a:rPr>
              <a:t>较严重的后果。</a:t>
            </a:r>
            <a:endParaRPr lang="zh-CN" altLang="en-US" sz="3600" b="1">
              <a:solidFill>
                <a:srgbClr val="006600"/>
              </a:solidFill>
              <a:latin typeface="黑体" charset="0"/>
              <a:ea typeface="黑体" charset="0"/>
            </a:endParaRPr>
          </a:p>
        </p:txBody>
      </p:sp>
      <p:sp>
        <p:nvSpPr>
          <p:cNvPr id="6146" name="文本框 6145"/>
          <p:cNvSpPr txBox="1"/>
          <p:nvPr/>
        </p:nvSpPr>
        <p:spPr>
          <a:xfrm>
            <a:off x="6078220" y="2508250"/>
            <a:ext cx="5566410" cy="640080"/>
          </a:xfrm>
          <a:prstGeom prst="rect">
            <a:avLst/>
          </a:prstGeom>
          <a:solidFill>
            <a:srgbClr val="FFFF00"/>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600" b="1">
                <a:solidFill>
                  <a:schemeClr val="tx1"/>
                </a:solidFill>
                <a:latin typeface="黑体" charset="0"/>
                <a:ea typeface="黑体" charset="0"/>
              </a:rPr>
              <a:t>①</a:t>
            </a:r>
            <a:r>
              <a:rPr lang="zh-CN" altLang="en-US" sz="3600" b="1">
                <a:latin typeface="黑体" charset="0"/>
                <a:ea typeface="黑体" charset="0"/>
                <a:sym typeface="+mn-ea"/>
              </a:rPr>
              <a:t>给</a:t>
            </a:r>
            <a:r>
              <a:rPr lang="zh-CN" altLang="en-US" sz="3600" b="1" u="sng">
                <a:latin typeface="黑体" charset="0"/>
                <a:ea typeface="黑体" charset="0"/>
                <a:sym typeface="+mn-ea"/>
              </a:rPr>
              <a:t>人类</a:t>
            </a:r>
            <a:r>
              <a:rPr lang="zh-CN" altLang="en-US" sz="3600" b="1">
                <a:latin typeface="黑体" charset="0"/>
                <a:ea typeface="黑体" charset="0"/>
                <a:sym typeface="+mn-ea"/>
              </a:rPr>
              <a:t>带来巨大的</a:t>
            </a:r>
            <a:r>
              <a:rPr lang="zh-CN" altLang="en-US" sz="3600" b="1" u="sng">
                <a:latin typeface="黑体" charset="0"/>
                <a:ea typeface="黑体" charset="0"/>
                <a:sym typeface="+mn-ea"/>
              </a:rPr>
              <a:t>灾难</a:t>
            </a:r>
            <a:endParaRPr lang="zh-CN" altLang="en-US" sz="3600" b="1" u="sng">
              <a:latin typeface="黑体" charset="0"/>
              <a:ea typeface="黑体" charset="0"/>
              <a:sym typeface="+mn-ea"/>
            </a:endParaRPr>
          </a:p>
        </p:txBody>
      </p:sp>
      <p:sp>
        <p:nvSpPr>
          <p:cNvPr id="6147" name="文本框 6146"/>
          <p:cNvSpPr txBox="1"/>
          <p:nvPr/>
        </p:nvSpPr>
        <p:spPr>
          <a:xfrm>
            <a:off x="6080125" y="3343910"/>
            <a:ext cx="5314315" cy="640080"/>
          </a:xfrm>
          <a:prstGeom prst="rect">
            <a:avLst/>
          </a:prstGeom>
          <a:solidFill>
            <a:srgbClr val="00CCFF"/>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600" b="1">
                <a:latin typeface="黑体" charset="0"/>
                <a:ea typeface="黑体" charset="0"/>
                <a:sym typeface="+mn-ea"/>
              </a:rPr>
              <a:t>①进而危及人类的生存</a:t>
            </a:r>
            <a:endParaRPr lang="zh-CN" altLang="en-US" sz="3600" b="1" u="sng">
              <a:solidFill>
                <a:srgbClr val="C00000"/>
              </a:solidFill>
              <a:latin typeface="黑体" charset="0"/>
              <a:ea typeface="黑体"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6"/>
                                        </p:tgtEl>
                                        <p:attrNameLst>
                                          <p:attrName>style.visibility</p:attrName>
                                        </p:attrNameLst>
                                      </p:cBhvr>
                                      <p:to>
                                        <p:strVal val="visible"/>
                                      </p:to>
                                    </p:set>
                                    <p:anim calcmode="lin" valueType="num">
                                      <p:cBhvr additive="base">
                                        <p:cTn id="13" dur="500" fill="hold"/>
                                        <p:tgtEl>
                                          <p:spTgt spid="6146"/>
                                        </p:tgtEl>
                                        <p:attrNameLst>
                                          <p:attrName>ppt_x</p:attrName>
                                        </p:attrNameLst>
                                      </p:cBhvr>
                                      <p:tavLst>
                                        <p:tav tm="0">
                                          <p:val>
                                            <p:strVal val="0-#ppt_w/2"/>
                                          </p:val>
                                        </p:tav>
                                        <p:tav tm="100000">
                                          <p:val>
                                            <p:strVal val="#ppt_x"/>
                                          </p:val>
                                        </p:tav>
                                      </p:tavLst>
                                    </p:anim>
                                    <p:anim calcmode="lin" valueType="num">
                                      <p:cBhvr additive="base">
                                        <p:cTn id="14"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6147"/>
                                        </p:tgtEl>
                                        <p:attrNameLst>
                                          <p:attrName>style.visibility</p:attrName>
                                        </p:attrNameLst>
                                      </p:cBhvr>
                                      <p:to>
                                        <p:strVal val="visible"/>
                                      </p:to>
                                    </p:set>
                                    <p:animEffect transition="in" filter="dissolve">
                                      <p:cBhvr>
                                        <p:cTn id="19"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6146" grpId="0" bldLvl="0" animBg="1"/>
      <p:bldP spid="6147" grpId="0" bldLvl="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52730" y="191135"/>
            <a:ext cx="11649710" cy="6330315"/>
          </a:xfrm>
        </p:spPr>
        <p:txBody>
          <a:bodyPr>
            <a:normAutofit lnSpcReduction="10000"/>
          </a:bodyPr>
          <a:p>
            <a:r>
              <a:rPr lang="zh-CN" altLang="en-US" b="1">
                <a:solidFill>
                  <a:srgbClr val="0000CC"/>
                </a:solidFill>
                <a:latin typeface="黑体" charset="0"/>
                <a:ea typeface="黑体" charset="0"/>
              </a:rPr>
              <a:t>（2014年新课标</a:t>
            </a:r>
            <a:r>
              <a:rPr lang="zh-CN" altLang="en-US" b="1">
                <a:solidFill>
                  <a:srgbClr val="0000CC"/>
                </a:solidFill>
                <a:latin typeface="黑体" charset="0"/>
                <a:ea typeface="黑体" charset="0"/>
                <a:sym typeface="+mn-ea"/>
              </a:rPr>
              <a:t>Ⅰ</a:t>
            </a:r>
            <a:r>
              <a:rPr lang="zh-CN" altLang="en-US" b="1">
                <a:solidFill>
                  <a:srgbClr val="0000CC"/>
                </a:solidFill>
                <a:latin typeface="黑体" charset="0"/>
                <a:ea typeface="黑体" charset="0"/>
              </a:rPr>
              <a:t>）</a:t>
            </a:r>
            <a:r>
              <a:rPr lang="zh-CN" altLang="en-US">
                <a:latin typeface="黑体" charset="0"/>
                <a:ea typeface="黑体" charset="0"/>
              </a:rPr>
              <a:t> </a:t>
            </a:r>
            <a:r>
              <a:rPr lang="zh-CN" altLang="en-US" sz="3200" b="1">
                <a:solidFill>
                  <a:srgbClr val="0000CC"/>
                </a:solidFill>
                <a:latin typeface="黑体" charset="0"/>
                <a:ea typeface="黑体" charset="0"/>
              </a:rPr>
              <a:t>每处不超过l5个字</a:t>
            </a:r>
            <a:r>
              <a:rPr lang="zh-CN" altLang="en-US" sz="2400" b="1">
                <a:latin typeface="黑体" charset="0"/>
                <a:ea typeface="黑体" charset="0"/>
              </a:rPr>
              <a:t>。</a:t>
            </a:r>
            <a:r>
              <a:rPr lang="zh-CN" altLang="en-US">
                <a:latin typeface="黑体" charset="0"/>
                <a:ea typeface="黑体" charset="0"/>
              </a:rPr>
              <a:t>                 </a:t>
            </a:r>
            <a:endParaRPr lang="zh-CN" altLang="en-US">
              <a:latin typeface="黑体" charset="0"/>
              <a:ea typeface="黑体" charset="0"/>
            </a:endParaRPr>
          </a:p>
          <a:p>
            <a:pPr>
              <a:lnSpc>
                <a:spcPct val="130000"/>
              </a:lnSpc>
            </a:pPr>
            <a:r>
              <a:rPr lang="zh-CN" altLang="en-US">
                <a:latin typeface="黑体" charset="0"/>
                <a:ea typeface="黑体" charset="0"/>
              </a:rPr>
              <a:t> </a:t>
            </a:r>
            <a:r>
              <a:rPr lang="zh-CN" altLang="en-US" sz="3200" b="1">
                <a:solidFill>
                  <a:srgbClr val="0000CC"/>
                </a:solidFill>
                <a:latin typeface="黑体" charset="0"/>
                <a:ea typeface="黑体" charset="0"/>
                <a:sym typeface="+mn-ea"/>
              </a:rPr>
              <a:t>大气中的二氧化碳浓度升高</a:t>
            </a:r>
            <a:r>
              <a:rPr lang="zh-CN" altLang="en-US" sz="3200" b="1" u="sng">
                <a:solidFill>
                  <a:srgbClr val="C00000"/>
                </a:solidFill>
                <a:latin typeface="黑体" charset="0"/>
                <a:ea typeface="黑体" charset="0"/>
                <a:sym typeface="+mn-ea"/>
              </a:rPr>
              <a:t>会导致</a:t>
            </a:r>
            <a:r>
              <a:rPr lang="zh-CN" altLang="en-US" sz="3200" b="1">
                <a:solidFill>
                  <a:srgbClr val="0000CC"/>
                </a:solidFill>
                <a:latin typeface="黑体" charset="0"/>
                <a:ea typeface="黑体" charset="0"/>
                <a:sym typeface="+mn-ea"/>
              </a:rPr>
              <a:t>全球变暖</a:t>
            </a:r>
            <a:r>
              <a:rPr lang="zh-CN" altLang="en-US" sz="3200" b="1">
                <a:solidFill>
                  <a:srgbClr val="0000CC"/>
                </a:solidFill>
                <a:latin typeface="宋体" charset="0"/>
                <a:ea typeface="宋体" charset="0"/>
                <a:sym typeface="+mn-ea"/>
              </a:rPr>
              <a:t>……</a:t>
            </a:r>
            <a:r>
              <a:rPr lang="zh-CN" altLang="en-US" sz="3200" b="1">
                <a:solidFill>
                  <a:srgbClr val="FF0000"/>
                </a:solidFill>
                <a:latin typeface="黑体" charset="0"/>
                <a:ea typeface="黑体" charset="0"/>
              </a:rPr>
              <a:t>然而</a:t>
            </a:r>
            <a:r>
              <a:rPr lang="zh-CN" altLang="en-US" sz="3200" b="1">
                <a:solidFill>
                  <a:srgbClr val="0000CC"/>
                </a:solidFill>
                <a:latin typeface="黑体" charset="0"/>
                <a:ea typeface="黑体" charset="0"/>
              </a:rPr>
              <a:t>，也有研究指出，</a:t>
            </a:r>
            <a:r>
              <a:rPr lang="zh-CN" altLang="en-US" sz="3200" b="1" u="sng">
                <a:solidFill>
                  <a:srgbClr val="0000CC"/>
                </a:solidFill>
                <a:latin typeface="黑体" charset="0"/>
                <a:ea typeface="黑体" charset="0"/>
              </a:rPr>
              <a:t>  ②               </a:t>
            </a:r>
            <a:r>
              <a:rPr lang="zh-CN" altLang="en-US" sz="3200" b="1">
                <a:solidFill>
                  <a:srgbClr val="0000CC"/>
                </a:solidFill>
                <a:latin typeface="黑体" charset="0"/>
                <a:ea typeface="黑体" charset="0"/>
              </a:rPr>
              <a:t>：</a:t>
            </a:r>
            <a:r>
              <a:rPr lang="zh-CN" altLang="en-US" sz="3200" b="1">
                <a:solidFill>
                  <a:srgbClr val="FF0000"/>
                </a:solidFill>
                <a:latin typeface="黑体" charset="0"/>
                <a:ea typeface="黑体" charset="0"/>
              </a:rPr>
              <a:t>比如</a:t>
            </a:r>
            <a:r>
              <a:rPr lang="zh-CN" altLang="en-US" sz="3200" b="1">
                <a:solidFill>
                  <a:srgbClr val="0000CC"/>
                </a:solidFill>
                <a:latin typeface="黑体" charset="0"/>
                <a:ea typeface="黑体" charset="0"/>
              </a:rPr>
              <a:t>增加的二氧化碳可以给植物“施肥”，</a:t>
            </a:r>
            <a:r>
              <a:rPr lang="zh-CN" altLang="en-US" sz="3200" b="1">
                <a:solidFill>
                  <a:srgbClr val="FF0000"/>
                </a:solidFill>
                <a:latin typeface="黑体" charset="0"/>
                <a:ea typeface="黑体" charset="0"/>
              </a:rPr>
              <a:t>有利于</a:t>
            </a:r>
            <a:r>
              <a:rPr lang="zh-CN" altLang="en-US" sz="3200" b="1">
                <a:solidFill>
                  <a:srgbClr val="0000CC"/>
                </a:solidFill>
                <a:latin typeface="黑体" charset="0"/>
                <a:ea typeface="黑体" charset="0"/>
              </a:rPr>
              <a:t>植物的生长。但这必须有个前提，植物还活着!</a:t>
            </a:r>
            <a:r>
              <a:rPr lang="zh-CN" altLang="en-US" sz="3200" b="1" u="sng">
                <a:solidFill>
                  <a:srgbClr val="008000"/>
                </a:solidFill>
                <a:latin typeface="黑体" charset="0"/>
                <a:ea typeface="黑体" charset="0"/>
              </a:rPr>
              <a:t>如果</a:t>
            </a:r>
            <a:r>
              <a:rPr lang="zh-CN" altLang="en-US" sz="3200" b="1">
                <a:solidFill>
                  <a:srgbClr val="0000CC"/>
                </a:solidFill>
                <a:latin typeface="黑体" charset="0"/>
                <a:ea typeface="黑体" charset="0"/>
              </a:rPr>
              <a:t>土壤被污染，</a:t>
            </a:r>
            <a:r>
              <a:rPr lang="zh-CN" altLang="en-US" sz="3200" b="1" u="sng">
                <a:solidFill>
                  <a:srgbClr val="0000CC"/>
                </a:solidFill>
                <a:latin typeface="黑体" charset="0"/>
                <a:ea typeface="黑体" charset="0"/>
              </a:rPr>
              <a:t> ③                      </a:t>
            </a:r>
            <a:r>
              <a:rPr lang="zh-CN" altLang="en-US" sz="3200" b="1">
                <a:solidFill>
                  <a:srgbClr val="0000CC"/>
                </a:solidFill>
                <a:latin typeface="黑体" charset="0"/>
                <a:ea typeface="黑体" charset="0"/>
              </a:rPr>
              <a:t>，我们</a:t>
            </a:r>
            <a:r>
              <a:rPr lang="zh-CN" altLang="en-US" sz="3200" b="1" u="sng">
                <a:solidFill>
                  <a:srgbClr val="008000"/>
                </a:solidFill>
                <a:latin typeface="黑体" charset="0"/>
                <a:ea typeface="黑体" charset="0"/>
              </a:rPr>
              <a:t>就</a:t>
            </a:r>
            <a:r>
              <a:rPr lang="zh-CN" altLang="en-US" sz="3200" b="1" u="sng">
                <a:solidFill>
                  <a:srgbClr val="FF0000"/>
                </a:solidFill>
                <a:latin typeface="黑体" charset="0"/>
                <a:ea typeface="黑体" charset="0"/>
              </a:rPr>
              <a:t>失去了</a:t>
            </a:r>
            <a:r>
              <a:rPr lang="zh-CN" altLang="en-US" sz="3200" b="1" u="sng">
                <a:solidFill>
                  <a:srgbClr val="0000CC"/>
                </a:solidFill>
                <a:latin typeface="黑体" charset="0"/>
                <a:ea typeface="黑体" charset="0"/>
              </a:rPr>
              <a:t>这些向大气中释放氧气的“氧气工厂”</a:t>
            </a:r>
            <a:r>
              <a:rPr lang="zh-CN" altLang="en-US" sz="3200" b="1">
                <a:solidFill>
                  <a:srgbClr val="0000CC"/>
                </a:solidFill>
                <a:latin typeface="黑体" charset="0"/>
                <a:ea typeface="黑体" charset="0"/>
              </a:rPr>
              <a:t>和“空气净化器”。</a:t>
            </a:r>
            <a:endParaRPr lang="zh-CN" altLang="en-US" sz="3200" b="1">
              <a:solidFill>
                <a:srgbClr val="0000CC"/>
              </a:solidFill>
              <a:latin typeface="黑体" charset="0"/>
              <a:ea typeface="黑体" charset="0"/>
            </a:endParaRPr>
          </a:p>
          <a:p>
            <a:pPr>
              <a:lnSpc>
                <a:spcPct val="130000"/>
              </a:lnSpc>
            </a:pPr>
            <a:endParaRPr lang="zh-CN" altLang="en-US"/>
          </a:p>
        </p:txBody>
      </p:sp>
      <p:sp>
        <p:nvSpPr>
          <p:cNvPr id="10248" name="线形标注 2 10247"/>
          <p:cNvSpPr/>
          <p:nvPr/>
        </p:nvSpPr>
        <p:spPr>
          <a:xfrm>
            <a:off x="1955165" y="3767455"/>
            <a:ext cx="7672705" cy="1315085"/>
          </a:xfrm>
          <a:prstGeom prst="borderCallout2">
            <a:avLst>
              <a:gd name="adj1" fmla="val 4880"/>
              <a:gd name="adj2" fmla="val -1755"/>
              <a:gd name="adj3" fmla="val 23331"/>
              <a:gd name="adj4" fmla="val -50"/>
              <a:gd name="adj5" fmla="val 9620"/>
              <a:gd name="adj6" fmla="val -4052"/>
            </a:avLst>
          </a:prstGeom>
          <a:solidFill>
            <a:srgbClr val="FFCCFF"/>
          </a:solidFill>
          <a:ln w="28575" cap="flat" cmpd="sng">
            <a:solidFill>
              <a:srgbClr val="FF0000"/>
            </a:solidFill>
            <a:prstDash val="solid"/>
            <a:miter/>
            <a:headEnd type="none" w="med" len="med"/>
            <a:tailEnd type="none" w="med" len="med"/>
          </a:ln>
        </p:spPr>
        <p:txBody>
          <a:bodyPr/>
          <a:p>
            <a:pPr lvl="0" fontAlgn="base"/>
            <a:r>
              <a:rPr lang="zh-CN" altLang="en-US" sz="3600" strike="noStrike" noProof="1">
                <a:ln>
                  <a:solidFill>
                    <a:srgbClr val="FF0000"/>
                  </a:solidFill>
                </a:ln>
                <a:solidFill>
                  <a:schemeClr val="tx1"/>
                </a:solidFill>
                <a:latin typeface="黑体" charset="0"/>
                <a:ea typeface="黑体" charset="0"/>
                <a:cs typeface="宋体" charset="0"/>
              </a:rPr>
              <a:t>①留心关联词</a:t>
            </a:r>
            <a:r>
              <a:rPr lang="en-US" altLang="zh-CN" sz="3600" strike="noStrike" noProof="1">
                <a:ln>
                  <a:solidFill>
                    <a:srgbClr val="FF0000"/>
                  </a:solidFill>
                </a:ln>
                <a:solidFill>
                  <a:schemeClr val="tx1"/>
                </a:solidFill>
                <a:latin typeface="黑体" charset="0"/>
                <a:ea typeface="黑体" charset="0"/>
                <a:cs typeface="宋体" charset="0"/>
              </a:rPr>
              <a:t>“</a:t>
            </a:r>
            <a:r>
              <a:rPr lang="zh-CN" altLang="en-US" sz="3600" strike="noStrike" noProof="1">
                <a:ln>
                  <a:solidFill>
                    <a:srgbClr val="FF0000"/>
                  </a:solidFill>
                </a:ln>
                <a:solidFill>
                  <a:schemeClr val="tx1"/>
                </a:solidFill>
                <a:latin typeface="黑体" charset="0"/>
                <a:ea typeface="黑体" charset="0"/>
                <a:cs typeface="宋体" charset="0"/>
              </a:rPr>
              <a:t>然而</a:t>
            </a:r>
            <a:r>
              <a:rPr lang="en-US" altLang="zh-CN" sz="3600" strike="noStrike" noProof="1">
                <a:ln>
                  <a:solidFill>
                    <a:srgbClr val="FF0000"/>
                  </a:solidFill>
                </a:ln>
                <a:solidFill>
                  <a:schemeClr val="tx1"/>
                </a:solidFill>
                <a:latin typeface="黑体" charset="0"/>
                <a:ea typeface="黑体" charset="0"/>
                <a:cs typeface="宋体" charset="0"/>
              </a:rPr>
              <a:t>”</a:t>
            </a:r>
            <a:r>
              <a:rPr lang="zh-CN" altLang="en-US" sz="3600" strike="noStrike" noProof="1">
                <a:ln>
                  <a:solidFill>
                    <a:srgbClr val="FF0000"/>
                  </a:solidFill>
                </a:ln>
                <a:solidFill>
                  <a:schemeClr val="tx1"/>
                </a:solidFill>
                <a:latin typeface="黑体" charset="0"/>
                <a:ea typeface="黑体" charset="0"/>
                <a:cs typeface="宋体" charset="0"/>
              </a:rPr>
              <a:t>，可见</a:t>
            </a:r>
            <a:r>
              <a:rPr lang="zh-CN" altLang="en-US" sz="3600" b="1" u="sng">
                <a:solidFill>
                  <a:srgbClr val="0000CC"/>
                </a:solidFill>
                <a:latin typeface="黑体" charset="0"/>
                <a:ea typeface="黑体" charset="0"/>
                <a:sym typeface="+mn-ea"/>
              </a:rPr>
              <a:t>②</a:t>
            </a:r>
            <a:r>
              <a:rPr lang="zh-CN" altLang="en-US" sz="3600" b="1">
                <a:solidFill>
                  <a:srgbClr val="C00000"/>
                </a:solidFill>
                <a:latin typeface="黑体" charset="0"/>
                <a:ea typeface="黑体" charset="0"/>
                <a:sym typeface="+mn-ea"/>
              </a:rPr>
              <a:t>处需</a:t>
            </a:r>
            <a:endParaRPr lang="zh-CN" altLang="en-US" sz="3600" b="1">
              <a:solidFill>
                <a:srgbClr val="C00000"/>
              </a:solidFill>
              <a:latin typeface="黑体" charset="0"/>
              <a:ea typeface="黑体" charset="0"/>
              <a:sym typeface="+mn-ea"/>
            </a:endParaRPr>
          </a:p>
          <a:p>
            <a:pPr lvl="0" fontAlgn="base"/>
            <a:r>
              <a:rPr lang="zh-CN" altLang="en-US" sz="3600" b="1">
                <a:solidFill>
                  <a:srgbClr val="C00000"/>
                </a:solidFill>
                <a:latin typeface="黑体" charset="0"/>
                <a:ea typeface="黑体" charset="0"/>
                <a:sym typeface="+mn-ea"/>
              </a:rPr>
              <a:t>要的</a:t>
            </a:r>
            <a:r>
              <a:rPr lang="zh-CN" altLang="en-US" sz="3600">
                <a:ln>
                  <a:solidFill>
                    <a:srgbClr val="FF0000"/>
                  </a:solidFill>
                </a:ln>
                <a:latin typeface="黑体" charset="0"/>
                <a:ea typeface="黑体" charset="0"/>
                <a:sym typeface="+mn-ea"/>
              </a:rPr>
              <a:t>是与前者构成对比的反面情况。</a:t>
            </a:r>
            <a:endParaRPr lang="zh-CN" altLang="en-US" sz="3600" b="1" strike="noStrike" noProof="1">
              <a:ln>
                <a:solidFill>
                  <a:srgbClr val="FF0000"/>
                </a:solidFill>
              </a:ln>
              <a:solidFill>
                <a:schemeClr val="tx1"/>
              </a:solidFill>
              <a:latin typeface="黑体" charset="0"/>
              <a:ea typeface="黑体" charset="0"/>
              <a:sym typeface="+mn-ea"/>
            </a:endParaRPr>
          </a:p>
        </p:txBody>
      </p:sp>
      <p:sp>
        <p:nvSpPr>
          <p:cNvPr id="6146" name="文本框 6145"/>
          <p:cNvSpPr txBox="1"/>
          <p:nvPr/>
        </p:nvSpPr>
        <p:spPr>
          <a:xfrm>
            <a:off x="3792220" y="99695"/>
            <a:ext cx="5947410" cy="640080"/>
          </a:xfrm>
          <a:prstGeom prst="rect">
            <a:avLst/>
          </a:prstGeom>
          <a:solidFill>
            <a:srgbClr val="FFFF00"/>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600" b="1">
                <a:latin typeface="黑体" charset="0"/>
                <a:ea typeface="黑体" charset="0"/>
              </a:rPr>
              <a:t>②二氧化碳增加会带来好处</a:t>
            </a:r>
            <a:endParaRPr lang="zh-CN" altLang="en-US" sz="3600" b="1">
              <a:latin typeface="黑体" charset="0"/>
              <a:ea typeface="黑体" charset="0"/>
            </a:endParaRPr>
          </a:p>
        </p:txBody>
      </p:sp>
      <p:sp>
        <p:nvSpPr>
          <p:cNvPr id="6147" name="文本框 6146"/>
          <p:cNvSpPr txBox="1"/>
          <p:nvPr/>
        </p:nvSpPr>
        <p:spPr>
          <a:xfrm>
            <a:off x="4801235" y="2473325"/>
            <a:ext cx="5314315" cy="640080"/>
          </a:xfrm>
          <a:prstGeom prst="rect">
            <a:avLst/>
          </a:prstGeom>
          <a:solidFill>
            <a:srgbClr val="00CCFF"/>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600" b="1">
                <a:latin typeface="黑体" charset="0"/>
                <a:ea typeface="黑体" charset="0"/>
                <a:sym typeface="+mn-ea"/>
              </a:rPr>
              <a:t>③植物就会生病甚至死亡</a:t>
            </a:r>
            <a:endParaRPr lang="zh-CN" altLang="en-US" sz="3600" b="1">
              <a:latin typeface="黑体" charset="0"/>
              <a:ea typeface="黑体" charset="0"/>
              <a:sym typeface="+mn-ea"/>
            </a:endParaRPr>
          </a:p>
        </p:txBody>
      </p:sp>
      <p:sp>
        <p:nvSpPr>
          <p:cNvPr id="4" name="文本框 3"/>
          <p:cNvSpPr txBox="1"/>
          <p:nvPr/>
        </p:nvSpPr>
        <p:spPr>
          <a:xfrm>
            <a:off x="1946275" y="5200650"/>
            <a:ext cx="6220460" cy="1188720"/>
          </a:xfrm>
          <a:prstGeom prst="rect">
            <a:avLst/>
          </a:prstGeom>
          <a:solidFill>
            <a:srgbClr val="FFCC66"/>
          </a:solidFill>
          <a:ln>
            <a:solidFill>
              <a:srgbClr val="0000CC"/>
            </a:solidFill>
          </a:ln>
        </p:spPr>
        <p:txBody>
          <a:bodyPr wrap="square" rtlCol="0">
            <a:spAutoFit/>
          </a:bodyPr>
          <a:p>
            <a:r>
              <a:rPr lang="zh-CN" altLang="en-US" sz="3600" b="1">
                <a:latin typeface="黑体" charset="0"/>
                <a:ea typeface="黑体" charset="0"/>
                <a:sym typeface="+mn-ea"/>
              </a:rPr>
              <a:t>②二氧化碳增加不会危及人类</a:t>
            </a:r>
            <a:endParaRPr lang="zh-CN" altLang="en-US" sz="3600" b="1">
              <a:latin typeface="黑体" charset="0"/>
              <a:ea typeface="黑体" charset="0"/>
              <a:sym typeface="+mn-ea"/>
            </a:endParaRPr>
          </a:p>
          <a:p>
            <a:r>
              <a:rPr lang="zh-CN" altLang="en-US" sz="3600" b="1">
                <a:latin typeface="黑体" charset="0"/>
                <a:ea typeface="黑体" charset="0"/>
                <a:sym typeface="+mn-ea"/>
              </a:rPr>
              <a:t>③植物失去了赖以生存的土壤</a:t>
            </a:r>
            <a:endParaRPr lang="zh-CN" altLang="en-US" sz="3600" b="1">
              <a:solidFill>
                <a:srgbClr val="006600"/>
              </a:solidFill>
              <a:latin typeface="黑体" charset="0"/>
              <a:ea typeface="黑体"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grpId="0" nodeType="clickEffect">
                                  <p:stCondLst>
                                    <p:cond delay="0"/>
                                  </p:stCondLst>
                                  <p:childTnLst>
                                    <p:set>
                                      <p:cBhvr>
                                        <p:cTn id="6" dur="1" fill="hold">
                                          <p:stCondLst>
                                            <p:cond delay="0"/>
                                          </p:stCondLst>
                                        </p:cTn>
                                        <p:tgtEl>
                                          <p:spTgt spid="10248"/>
                                        </p:tgtEl>
                                        <p:attrNameLst>
                                          <p:attrName>style.visibility</p:attrName>
                                        </p:attrNameLst>
                                      </p:cBhvr>
                                      <p:to>
                                        <p:strVal val="visible"/>
                                      </p:to>
                                    </p:set>
                                    <p:animEffect transition="in" filter="strips(upRight)">
                                      <p:cBhvr>
                                        <p:cTn id="7" dur="500"/>
                                        <p:tgtEl>
                                          <p:spTgt spid="1024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6146"/>
                                        </p:tgtEl>
                                        <p:attrNameLst>
                                          <p:attrName>style.visibility</p:attrName>
                                        </p:attrNameLst>
                                      </p:cBhvr>
                                      <p:to>
                                        <p:strVal val="visible"/>
                                      </p:to>
                                    </p:set>
                                    <p:anim calcmode="lin" valueType="num">
                                      <p:cBhvr additive="base">
                                        <p:cTn id="12" dur="500" fill="hold"/>
                                        <p:tgtEl>
                                          <p:spTgt spid="6146"/>
                                        </p:tgtEl>
                                        <p:attrNameLst>
                                          <p:attrName>ppt_x</p:attrName>
                                        </p:attrNameLst>
                                      </p:cBhvr>
                                      <p:tavLst>
                                        <p:tav tm="0">
                                          <p:val>
                                            <p:strVal val="0-#ppt_w/2"/>
                                          </p:val>
                                        </p:tav>
                                        <p:tav tm="100000">
                                          <p:val>
                                            <p:strVal val="#ppt_x"/>
                                          </p:val>
                                        </p:tav>
                                      </p:tavLst>
                                    </p:anim>
                                    <p:anim calcmode="lin" valueType="num">
                                      <p:cBhvr additive="base">
                                        <p:cTn id="13"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6147"/>
                                        </p:tgtEl>
                                        <p:attrNameLst>
                                          <p:attrName>style.visibility</p:attrName>
                                        </p:attrNameLst>
                                      </p:cBhvr>
                                      <p:to>
                                        <p:strVal val="visible"/>
                                      </p:to>
                                    </p:set>
                                    <p:animEffect transition="in" filter="dissolve">
                                      <p:cBhvr>
                                        <p:cTn id="18" dur="500"/>
                                        <p:tgtEl>
                                          <p:spTgt spid="614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8" grpId="0" bldLvl="0" animBg="1"/>
      <p:bldP spid="6146" grpId="0" bldLvl="0" animBg="1"/>
      <p:bldP spid="6147" grpId="0" bldLvl="0" animBg="1"/>
      <p:bldP spid="4" grpId="0" bldLvl="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52730" y="190500"/>
            <a:ext cx="11649710" cy="6437630"/>
          </a:xfrm>
        </p:spPr>
        <p:txBody>
          <a:bodyPr>
            <a:normAutofit lnSpcReduction="20000"/>
          </a:bodyPr>
          <a:p>
            <a:pPr>
              <a:lnSpc>
                <a:spcPct val="140000"/>
              </a:lnSpc>
            </a:pPr>
            <a:r>
              <a:rPr lang="zh-CN" altLang="en-US" sz="3200" b="1">
                <a:solidFill>
                  <a:srgbClr val="0000CC"/>
                </a:solidFill>
              </a:rPr>
              <a:t>（201</a:t>
            </a:r>
            <a:r>
              <a:rPr lang="en-US" altLang="zh-CN" sz="3200" b="1">
                <a:solidFill>
                  <a:srgbClr val="0000CC"/>
                </a:solidFill>
              </a:rPr>
              <a:t>4</a:t>
            </a:r>
            <a:r>
              <a:rPr lang="zh-CN" altLang="en-US" sz="3200" b="1">
                <a:solidFill>
                  <a:srgbClr val="0000CC"/>
                </a:solidFill>
              </a:rPr>
              <a:t>年新课标</a:t>
            </a:r>
            <a:r>
              <a:rPr lang="zh-CN" altLang="en-US" sz="3200" b="1">
                <a:solidFill>
                  <a:srgbClr val="0000CC"/>
                </a:solidFill>
                <a:latin typeface="黑体" charset="0"/>
                <a:ea typeface="黑体" charset="0"/>
                <a:sym typeface="+mn-ea"/>
              </a:rPr>
              <a:t>Ⅱ</a:t>
            </a:r>
            <a:r>
              <a:rPr lang="zh-CN" altLang="en-US" sz="3200" b="1">
                <a:solidFill>
                  <a:srgbClr val="0000CC"/>
                </a:solidFill>
              </a:rPr>
              <a:t>）每处不超过12个字。（5分）</a:t>
            </a:r>
            <a:r>
              <a:rPr lang="zh-CN" altLang="en-US" sz="3200"/>
              <a:t>     </a:t>
            </a:r>
            <a:r>
              <a:rPr lang="zh-CN" altLang="en-US"/>
              <a:t>             </a:t>
            </a:r>
            <a:endParaRPr lang="zh-CN" altLang="en-US"/>
          </a:p>
          <a:p>
            <a:pPr>
              <a:lnSpc>
                <a:spcPct val="140000"/>
              </a:lnSpc>
            </a:pPr>
            <a:r>
              <a:rPr lang="zh-CN" altLang="en-US" b="1"/>
              <a:t> </a:t>
            </a:r>
            <a:r>
              <a:rPr lang="zh-CN" altLang="en-US" sz="3200" b="1">
                <a:solidFill>
                  <a:srgbClr val="0000CC"/>
                </a:solidFill>
                <a:latin typeface="黑体" charset="0"/>
                <a:ea typeface="黑体" charset="0"/>
              </a:rPr>
              <a:t>大家都知道，</a:t>
            </a:r>
            <a:r>
              <a:rPr lang="zh-CN" altLang="en-US" sz="3200" b="1" u="sng">
                <a:solidFill>
                  <a:srgbClr val="0000CC"/>
                </a:solidFill>
                <a:latin typeface="黑体" charset="0"/>
                <a:ea typeface="黑体" charset="0"/>
              </a:rPr>
              <a:t>           ①               </a:t>
            </a:r>
            <a:r>
              <a:rPr lang="zh-CN" altLang="en-US" sz="3200" b="1">
                <a:solidFill>
                  <a:srgbClr val="0000CC"/>
                </a:solidFill>
                <a:latin typeface="黑体" charset="0"/>
                <a:ea typeface="黑体" charset="0"/>
              </a:rPr>
              <a:t>，倘若</a:t>
            </a:r>
            <a:r>
              <a:rPr lang="zh-CN" altLang="en-US" sz="3200" b="1" u="sng">
                <a:solidFill>
                  <a:srgbClr val="FF0000"/>
                </a:solidFill>
                <a:latin typeface="黑体" charset="0"/>
                <a:ea typeface="黑体" charset="0"/>
              </a:rPr>
              <a:t>呼吸</a:t>
            </a:r>
            <a:r>
              <a:rPr lang="zh-CN" altLang="en-US" sz="3200" b="1">
                <a:solidFill>
                  <a:srgbClr val="0000CC"/>
                </a:solidFill>
                <a:latin typeface="黑体" charset="0"/>
                <a:ea typeface="黑体" charset="0"/>
              </a:rPr>
              <a:t>停止，</a:t>
            </a:r>
            <a:r>
              <a:rPr lang="zh-CN" altLang="en-US" sz="3200" b="1" u="sng">
                <a:solidFill>
                  <a:srgbClr val="FF0000"/>
                </a:solidFill>
                <a:latin typeface="黑体" charset="0"/>
                <a:ea typeface="黑体" charset="0"/>
              </a:rPr>
              <a:t>生命</a:t>
            </a:r>
            <a:r>
              <a:rPr lang="zh-CN" altLang="en-US" sz="3200" b="1">
                <a:solidFill>
                  <a:srgbClr val="0000CC"/>
                </a:solidFill>
                <a:latin typeface="黑体" charset="0"/>
                <a:ea typeface="黑体" charset="0"/>
              </a:rPr>
              <a:t>也将终结，人体通过</a:t>
            </a:r>
            <a:r>
              <a:rPr lang="zh-CN" altLang="en-US" sz="3200" b="1">
                <a:solidFill>
                  <a:srgbClr val="FF0000"/>
                </a:solidFill>
                <a:latin typeface="黑体" charset="0"/>
                <a:ea typeface="黑体" charset="0"/>
              </a:rPr>
              <a:t>呼吸</a:t>
            </a:r>
            <a:r>
              <a:rPr lang="zh-CN" altLang="en-US" sz="3200" b="1">
                <a:solidFill>
                  <a:srgbClr val="0000CC"/>
                </a:solidFill>
                <a:latin typeface="黑体" charset="0"/>
                <a:ea typeface="黑体" charset="0"/>
              </a:rPr>
              <a:t>，</a:t>
            </a:r>
            <a:r>
              <a:rPr lang="zh-CN" altLang="en-US" sz="3200" b="1" u="sng">
                <a:solidFill>
                  <a:srgbClr val="0000CC"/>
                </a:solidFill>
                <a:latin typeface="黑体" charset="0"/>
                <a:ea typeface="黑体" charset="0"/>
              </a:rPr>
              <a:t>           ②          </a:t>
            </a:r>
            <a:r>
              <a:rPr lang="zh-CN" altLang="en-US" sz="3200" b="1">
                <a:solidFill>
                  <a:srgbClr val="0000CC"/>
                </a:solidFill>
                <a:latin typeface="黑体" charset="0"/>
                <a:ea typeface="黑体" charset="0"/>
              </a:rPr>
              <a:t>，</a:t>
            </a:r>
            <a:r>
              <a:rPr lang="zh-CN" altLang="en-US" sz="3200" b="1" u="sng">
                <a:solidFill>
                  <a:srgbClr val="0000CC"/>
                </a:solidFill>
                <a:latin typeface="黑体" charset="0"/>
                <a:ea typeface="黑体" charset="0"/>
              </a:rPr>
              <a:t>排出</a:t>
            </a:r>
            <a:r>
              <a:rPr lang="zh-CN" altLang="en-US" sz="3200" b="1">
                <a:solidFill>
                  <a:srgbClr val="FF0000"/>
                </a:solidFill>
                <a:latin typeface="黑体" charset="0"/>
                <a:ea typeface="黑体" charset="0"/>
              </a:rPr>
              <a:t>二氧化碳</a:t>
            </a:r>
            <a:r>
              <a:rPr lang="zh-CN" altLang="en-US" sz="3200" b="1">
                <a:solidFill>
                  <a:srgbClr val="0000CC"/>
                </a:solidFill>
                <a:latin typeface="黑体" charset="0"/>
                <a:ea typeface="黑体" charset="0"/>
              </a:rPr>
              <a:t>。那你可知道</a:t>
            </a:r>
            <a:r>
              <a:rPr lang="zh-CN" altLang="en-US" sz="3200" b="1">
                <a:solidFill>
                  <a:srgbClr val="FF0000"/>
                </a:solidFill>
                <a:latin typeface="黑体" charset="0"/>
                <a:ea typeface="黑体" charset="0"/>
              </a:rPr>
              <a:t>土壌</a:t>
            </a:r>
            <a:r>
              <a:rPr lang="zh-CN" altLang="en-US" sz="3200" b="1">
                <a:solidFill>
                  <a:srgbClr val="0000CC"/>
                </a:solidFill>
                <a:latin typeface="黑体" charset="0"/>
                <a:ea typeface="黑体" charset="0"/>
              </a:rPr>
              <a:t>也有</a:t>
            </a:r>
            <a:r>
              <a:rPr lang="zh-CN" altLang="en-US" sz="3200" b="1">
                <a:solidFill>
                  <a:srgbClr val="FF0000"/>
                </a:solidFill>
                <a:latin typeface="黑体" charset="0"/>
                <a:ea typeface="黑体" charset="0"/>
              </a:rPr>
              <a:t>呼吸</a:t>
            </a:r>
            <a:r>
              <a:rPr lang="zh-CN" altLang="en-US" sz="3200" b="1">
                <a:solidFill>
                  <a:srgbClr val="0000CC"/>
                </a:solidFill>
                <a:latin typeface="黑体" charset="0"/>
                <a:ea typeface="黑体" charset="0"/>
              </a:rPr>
              <a:t>？</a:t>
            </a:r>
            <a:r>
              <a:rPr lang="zh-CN" altLang="en-US" sz="3200" b="1" u="sng">
                <a:solidFill>
                  <a:srgbClr val="FF0000"/>
                </a:solidFill>
                <a:latin typeface="黑体" charset="0"/>
                <a:ea typeface="黑体" charset="0"/>
              </a:rPr>
              <a:t>土壤呼吸和人的呼吸</a:t>
            </a:r>
            <a:r>
              <a:rPr lang="zh-CN" altLang="en-US" sz="3200" b="1">
                <a:solidFill>
                  <a:srgbClr val="0000CC"/>
                </a:solidFill>
                <a:latin typeface="黑体" charset="0"/>
                <a:ea typeface="黑体" charset="0"/>
              </a:rPr>
              <a:t>一样，也是一个</a:t>
            </a:r>
            <a:r>
              <a:rPr lang="zh-CN" altLang="en-US" sz="3200" b="1" u="sng">
                <a:solidFill>
                  <a:srgbClr val="0000CC"/>
                </a:solidFill>
                <a:latin typeface="黑体" charset="0"/>
                <a:ea typeface="黑体" charset="0"/>
              </a:rPr>
              <a:t>           ③          </a:t>
            </a:r>
            <a:r>
              <a:rPr lang="zh-CN" altLang="en-US" sz="3200" b="1">
                <a:solidFill>
                  <a:srgbClr val="0000CC"/>
                </a:solidFill>
                <a:latin typeface="黑体" charset="0"/>
                <a:ea typeface="黑体" charset="0"/>
              </a:rPr>
              <a:t>的过程。</a:t>
            </a:r>
            <a:endParaRPr lang="zh-CN" altLang="en-US" sz="3200" b="1">
              <a:solidFill>
                <a:srgbClr val="0000CC"/>
              </a:solidFill>
              <a:latin typeface="黑体" charset="0"/>
              <a:ea typeface="黑体" charset="0"/>
            </a:endParaRPr>
          </a:p>
          <a:p>
            <a:pPr>
              <a:lnSpc>
                <a:spcPct val="130000"/>
              </a:lnSpc>
            </a:pPr>
            <a:endParaRPr lang="zh-CN" altLang="en-US" sz="3200" b="1">
              <a:solidFill>
                <a:srgbClr val="0000CC"/>
              </a:solidFill>
              <a:latin typeface="黑体" charset="0"/>
              <a:ea typeface="黑体" charset="0"/>
            </a:endParaRPr>
          </a:p>
          <a:p>
            <a:pPr>
              <a:lnSpc>
                <a:spcPct val="130000"/>
              </a:lnSpc>
            </a:pPr>
            <a:endParaRPr lang="zh-CN" altLang="en-US" sz="3200" b="1">
              <a:solidFill>
                <a:srgbClr val="0000CC"/>
              </a:solidFill>
              <a:latin typeface="黑体" charset="0"/>
              <a:ea typeface="黑体" charset="0"/>
            </a:endParaRPr>
          </a:p>
        </p:txBody>
      </p:sp>
      <p:sp>
        <p:nvSpPr>
          <p:cNvPr id="6146" name="文本框 6145"/>
          <p:cNvSpPr txBox="1"/>
          <p:nvPr/>
        </p:nvSpPr>
        <p:spPr>
          <a:xfrm>
            <a:off x="3126105" y="847725"/>
            <a:ext cx="4502785" cy="579120"/>
          </a:xfrm>
          <a:prstGeom prst="rect">
            <a:avLst/>
          </a:prstGeom>
          <a:solidFill>
            <a:srgbClr val="FFFF00"/>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200" b="1">
                <a:solidFill>
                  <a:srgbClr val="0000CC"/>
                </a:solidFill>
                <a:latin typeface="黑体" charset="0"/>
                <a:ea typeface="黑体" charset="0"/>
              </a:rPr>
              <a:t>①</a:t>
            </a:r>
            <a:r>
              <a:rPr lang="zh-CN" altLang="en-US" sz="3200" b="1">
                <a:solidFill>
                  <a:srgbClr val="0000CC"/>
                </a:solidFill>
                <a:latin typeface="黑体" charset="0"/>
                <a:ea typeface="黑体" charset="0"/>
                <a:sym typeface="+mn-ea"/>
              </a:rPr>
              <a:t>呼吸对</a:t>
            </a:r>
            <a:r>
              <a:rPr lang="zh-CN" altLang="en-US" sz="3200" b="1" u="sng">
                <a:solidFill>
                  <a:srgbClr val="0000CC"/>
                </a:solidFill>
                <a:latin typeface="黑体" charset="0"/>
                <a:ea typeface="黑体" charset="0"/>
                <a:sym typeface="+mn-ea"/>
              </a:rPr>
              <a:t>人类</a:t>
            </a:r>
            <a:r>
              <a:rPr lang="zh-CN" altLang="en-US" sz="3200" b="1">
                <a:solidFill>
                  <a:srgbClr val="0000CC"/>
                </a:solidFill>
                <a:latin typeface="黑体" charset="0"/>
                <a:ea typeface="黑体" charset="0"/>
                <a:sym typeface="+mn-ea"/>
              </a:rPr>
              <a:t>非常重要</a:t>
            </a:r>
            <a:endParaRPr lang="zh-CN" altLang="en-US" sz="3200" b="1" u="sng">
              <a:latin typeface="黑体" charset="0"/>
              <a:ea typeface="黑体" charset="0"/>
            </a:endParaRPr>
          </a:p>
        </p:txBody>
      </p:sp>
      <p:sp>
        <p:nvSpPr>
          <p:cNvPr id="6149" name="文本框 6148"/>
          <p:cNvSpPr txBox="1"/>
          <p:nvPr/>
        </p:nvSpPr>
        <p:spPr>
          <a:xfrm>
            <a:off x="6368415" y="1513205"/>
            <a:ext cx="3246120" cy="579120"/>
          </a:xfrm>
          <a:prstGeom prst="rect">
            <a:avLst/>
          </a:prstGeom>
          <a:solidFill>
            <a:srgbClr val="00FF00"/>
          </a:solidFill>
          <a:ln w="9525" cap="flat" cmpd="sng">
            <a:solidFill>
              <a:srgbClr val="993366"/>
            </a:solidFill>
            <a:prstDash val="solid"/>
            <a:miter/>
            <a:headEnd type="none" w="med" len="med"/>
            <a:tailEnd type="none" w="med" len="med"/>
          </a:ln>
        </p:spPr>
        <p:txBody>
          <a:bodyPr wrap="square">
            <a:spAutoFit/>
          </a:bodyPr>
          <a:p>
            <a:pPr lvl="0"/>
            <a:r>
              <a:rPr lang="zh-CN" altLang="en-US" sz="3200" b="1">
                <a:solidFill>
                  <a:schemeClr val="tx1"/>
                </a:solidFill>
                <a:latin typeface="黑体" charset="0"/>
                <a:ea typeface="黑体" charset="0"/>
              </a:rPr>
              <a:t>②</a:t>
            </a:r>
            <a:r>
              <a:rPr lang="zh-CN" altLang="en-US" sz="3200" b="1" u="sng">
                <a:solidFill>
                  <a:schemeClr val="tx1"/>
                </a:solidFill>
                <a:latin typeface="黑体" charset="0"/>
                <a:ea typeface="黑体" charset="0"/>
                <a:sym typeface="+mn-ea"/>
              </a:rPr>
              <a:t>吸入</a:t>
            </a:r>
            <a:r>
              <a:rPr lang="zh-CN" altLang="en-US" sz="3200" b="1">
                <a:solidFill>
                  <a:schemeClr val="tx1"/>
                </a:solidFill>
                <a:latin typeface="黑体" charset="0"/>
                <a:ea typeface="黑体" charset="0"/>
                <a:sym typeface="+mn-ea"/>
              </a:rPr>
              <a:t>新鲜氧气</a:t>
            </a:r>
            <a:endParaRPr lang="zh-CN" altLang="en-US" sz="3200" b="1">
              <a:solidFill>
                <a:schemeClr val="tx1"/>
              </a:solidFill>
              <a:latin typeface="黑体" charset="0"/>
              <a:ea typeface="黑体" charset="0"/>
              <a:sym typeface="+mn-ea"/>
            </a:endParaRPr>
          </a:p>
        </p:txBody>
      </p:sp>
      <p:sp>
        <p:nvSpPr>
          <p:cNvPr id="6147" name="文本框 6146"/>
          <p:cNvSpPr txBox="1"/>
          <p:nvPr/>
        </p:nvSpPr>
        <p:spPr>
          <a:xfrm>
            <a:off x="4240530" y="2731770"/>
            <a:ext cx="2527300" cy="579120"/>
          </a:xfrm>
          <a:prstGeom prst="rect">
            <a:avLst/>
          </a:prstGeom>
          <a:solidFill>
            <a:srgbClr val="00CCFF"/>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200" b="1">
                <a:latin typeface="黑体" charset="0"/>
                <a:ea typeface="黑体" charset="0"/>
                <a:sym typeface="+mn-ea"/>
              </a:rPr>
              <a:t>③</a:t>
            </a:r>
            <a:r>
              <a:rPr lang="zh-CN" altLang="en-US" sz="3200" b="1">
                <a:solidFill>
                  <a:schemeClr val="tx1"/>
                </a:solidFill>
                <a:latin typeface="黑体" charset="0"/>
                <a:ea typeface="黑体" charset="0"/>
                <a:sym typeface="+mn-ea"/>
              </a:rPr>
              <a:t>吐故纳新</a:t>
            </a:r>
            <a:endParaRPr lang="zh-CN" altLang="en-US" sz="3200" b="1">
              <a:solidFill>
                <a:schemeClr val="tx1"/>
              </a:solidFill>
              <a:latin typeface="黑体" charset="0"/>
              <a:ea typeface="黑体" charset="0"/>
              <a:sym typeface="+mn-ea"/>
            </a:endParaRPr>
          </a:p>
        </p:txBody>
      </p:sp>
      <p:sp>
        <p:nvSpPr>
          <p:cNvPr id="10248" name="线形标注 2 10247"/>
          <p:cNvSpPr/>
          <p:nvPr/>
        </p:nvSpPr>
        <p:spPr>
          <a:xfrm>
            <a:off x="4414520" y="3994785"/>
            <a:ext cx="7449185" cy="2008505"/>
          </a:xfrm>
          <a:prstGeom prst="borderCallout2">
            <a:avLst>
              <a:gd name="adj1" fmla="val 4880"/>
              <a:gd name="adj2" fmla="val -1755"/>
              <a:gd name="adj3" fmla="val -408"/>
              <a:gd name="adj4" fmla="val -6942"/>
              <a:gd name="adj5" fmla="val -35188"/>
              <a:gd name="adj6" fmla="val -7058"/>
            </a:avLst>
          </a:prstGeom>
          <a:solidFill>
            <a:srgbClr val="FFCCFF"/>
          </a:solidFill>
          <a:ln w="28575" cap="flat" cmpd="sng">
            <a:solidFill>
              <a:schemeClr val="tx1"/>
            </a:solidFill>
            <a:prstDash val="solid"/>
            <a:miter/>
            <a:headEnd type="none" w="med" len="med"/>
            <a:tailEnd type="none" w="med" len="med"/>
          </a:ln>
        </p:spPr>
        <p:txBody>
          <a:bodyPr/>
          <a:p>
            <a:pPr lvl="0" fontAlgn="base"/>
            <a:r>
              <a:rPr lang="zh-CN" altLang="en-US" sz="3200" strike="noStrike" noProof="1">
                <a:ln>
                  <a:solidFill>
                    <a:srgbClr val="FF0000"/>
                  </a:solidFill>
                </a:ln>
                <a:solidFill>
                  <a:schemeClr val="tx1"/>
                </a:solidFill>
                <a:latin typeface="黑体" charset="0"/>
                <a:ea typeface="黑体" charset="0"/>
                <a:cs typeface="宋体" charset="0"/>
              </a:rPr>
              <a:t>①语段整体：呼吸和生命、土壤的关系。</a:t>
            </a:r>
            <a:r>
              <a:rPr lang="en-US" altLang="zh-CN" sz="3200">
                <a:ln>
                  <a:solidFill>
                    <a:srgbClr val="FF0000"/>
                  </a:solidFill>
                </a:ln>
                <a:solidFill>
                  <a:schemeClr val="tx1"/>
                </a:solidFill>
                <a:latin typeface="黑体" charset="0"/>
                <a:ea typeface="黑体" charset="0"/>
                <a:cs typeface="宋体" charset="0"/>
                <a:sym typeface="+mn-ea"/>
              </a:rPr>
              <a:t>②</a:t>
            </a:r>
            <a:r>
              <a:rPr lang="zh-CN" altLang="en-US" sz="3200">
                <a:ln>
                  <a:solidFill>
                    <a:srgbClr val="FF0000"/>
                  </a:solidFill>
                </a:ln>
                <a:solidFill>
                  <a:schemeClr val="tx1"/>
                </a:solidFill>
                <a:latin typeface="黑体" charset="0"/>
                <a:ea typeface="黑体" charset="0"/>
                <a:cs typeface="宋体" charset="0"/>
                <a:sym typeface="+mn-ea"/>
              </a:rPr>
              <a:t>第一空中的</a:t>
            </a:r>
            <a:r>
              <a:rPr lang="en-US" altLang="zh-CN" sz="3200">
                <a:ln>
                  <a:solidFill>
                    <a:srgbClr val="FF0000"/>
                  </a:solidFill>
                </a:ln>
                <a:solidFill>
                  <a:schemeClr val="tx1"/>
                </a:solidFill>
                <a:latin typeface="黑体" charset="0"/>
                <a:ea typeface="黑体" charset="0"/>
                <a:cs typeface="宋体" charset="0"/>
                <a:sym typeface="+mn-ea"/>
              </a:rPr>
              <a:t>“</a:t>
            </a:r>
            <a:r>
              <a:rPr lang="zh-CN" altLang="en-US" sz="3200">
                <a:ln>
                  <a:solidFill>
                    <a:srgbClr val="FF0000"/>
                  </a:solidFill>
                </a:ln>
                <a:solidFill>
                  <a:schemeClr val="tx1"/>
                </a:solidFill>
                <a:latin typeface="黑体" charset="0"/>
                <a:ea typeface="黑体" charset="0"/>
                <a:cs typeface="宋体" charset="0"/>
                <a:sym typeface="+mn-ea"/>
              </a:rPr>
              <a:t>人类</a:t>
            </a:r>
            <a:r>
              <a:rPr lang="en-US" altLang="zh-CN" sz="3200">
                <a:ln>
                  <a:solidFill>
                    <a:srgbClr val="FF0000"/>
                  </a:solidFill>
                </a:ln>
                <a:solidFill>
                  <a:schemeClr val="tx1"/>
                </a:solidFill>
                <a:latin typeface="黑体" charset="0"/>
                <a:ea typeface="黑体" charset="0"/>
                <a:cs typeface="宋体" charset="0"/>
                <a:sym typeface="+mn-ea"/>
              </a:rPr>
              <a:t>”</a:t>
            </a:r>
            <a:r>
              <a:rPr lang="zh-CN" altLang="en-US" sz="3200">
                <a:ln>
                  <a:solidFill>
                    <a:srgbClr val="FF0000"/>
                  </a:solidFill>
                </a:ln>
                <a:solidFill>
                  <a:schemeClr val="tx1"/>
                </a:solidFill>
                <a:latin typeface="黑体" charset="0"/>
                <a:ea typeface="黑体" charset="0"/>
                <a:cs typeface="宋体" charset="0"/>
                <a:sym typeface="+mn-ea"/>
              </a:rPr>
              <a:t>来自倒数第二行。</a:t>
            </a:r>
            <a:r>
              <a:rPr lang="en-US" altLang="zh-CN" sz="3200" strike="noStrike" noProof="1">
                <a:ln>
                  <a:solidFill>
                    <a:srgbClr val="FF0000"/>
                  </a:solidFill>
                </a:ln>
                <a:solidFill>
                  <a:schemeClr val="tx1"/>
                </a:solidFill>
                <a:latin typeface="黑体" charset="0"/>
                <a:ea typeface="黑体" charset="0"/>
                <a:cs typeface="宋体" charset="0"/>
              </a:rPr>
              <a:t>③</a:t>
            </a:r>
            <a:r>
              <a:rPr lang="zh-CN" altLang="en-US" sz="3200" strike="noStrike" noProof="1">
                <a:ln>
                  <a:solidFill>
                    <a:srgbClr val="FF0000"/>
                  </a:solidFill>
                </a:ln>
                <a:solidFill>
                  <a:schemeClr val="tx1"/>
                </a:solidFill>
                <a:latin typeface="黑体" charset="0"/>
                <a:ea typeface="黑体" charset="0"/>
                <a:cs typeface="宋体" charset="0"/>
              </a:rPr>
              <a:t>第三空吐故纳新由</a:t>
            </a:r>
            <a:r>
              <a:rPr lang="en-US" altLang="zh-CN" sz="3200" strike="noStrike" noProof="1">
                <a:ln>
                  <a:solidFill>
                    <a:srgbClr val="FF0000"/>
                  </a:solidFill>
                </a:ln>
                <a:solidFill>
                  <a:schemeClr val="tx1"/>
                </a:solidFill>
                <a:latin typeface="黑体" charset="0"/>
                <a:ea typeface="黑体" charset="0"/>
                <a:cs typeface="宋体" charset="0"/>
              </a:rPr>
              <a:t>“</a:t>
            </a:r>
            <a:r>
              <a:rPr lang="zh-CN" altLang="en-US" sz="3200" strike="noStrike" noProof="1">
                <a:ln>
                  <a:solidFill>
                    <a:srgbClr val="FF0000"/>
                  </a:solidFill>
                </a:ln>
                <a:solidFill>
                  <a:schemeClr val="tx1"/>
                </a:solidFill>
                <a:latin typeface="黑体" charset="0"/>
                <a:ea typeface="黑体" charset="0"/>
                <a:cs typeface="宋体" charset="0"/>
              </a:rPr>
              <a:t>吸入</a:t>
            </a:r>
            <a:r>
              <a:rPr lang="en-US" altLang="zh-CN" sz="3200" strike="noStrike" noProof="1">
                <a:ln>
                  <a:solidFill>
                    <a:srgbClr val="FF0000"/>
                  </a:solidFill>
                </a:ln>
                <a:solidFill>
                  <a:schemeClr val="tx1"/>
                </a:solidFill>
                <a:latin typeface="黑体" charset="0"/>
                <a:ea typeface="黑体" charset="0"/>
                <a:cs typeface="宋体" charset="0"/>
              </a:rPr>
              <a:t>”</a:t>
            </a:r>
            <a:r>
              <a:rPr lang="zh-CN" altLang="en-US" sz="3200" strike="noStrike" noProof="1">
                <a:ln>
                  <a:solidFill>
                    <a:srgbClr val="FF0000"/>
                  </a:solidFill>
                </a:ln>
                <a:solidFill>
                  <a:schemeClr val="tx1"/>
                </a:solidFill>
                <a:latin typeface="黑体" charset="0"/>
                <a:ea typeface="黑体" charset="0"/>
                <a:cs typeface="宋体" charset="0"/>
              </a:rPr>
              <a:t>和</a:t>
            </a:r>
            <a:r>
              <a:rPr lang="en-US" altLang="zh-CN" sz="3200" strike="noStrike" noProof="1">
                <a:ln>
                  <a:solidFill>
                    <a:srgbClr val="FF0000"/>
                  </a:solidFill>
                </a:ln>
                <a:solidFill>
                  <a:schemeClr val="tx1"/>
                </a:solidFill>
                <a:latin typeface="黑体" charset="0"/>
                <a:ea typeface="黑体" charset="0"/>
                <a:cs typeface="宋体" charset="0"/>
              </a:rPr>
              <a:t>“</a:t>
            </a:r>
            <a:r>
              <a:rPr lang="zh-CN" altLang="en-US" sz="3200" strike="noStrike" noProof="1">
                <a:ln>
                  <a:solidFill>
                    <a:srgbClr val="FF0000"/>
                  </a:solidFill>
                </a:ln>
                <a:solidFill>
                  <a:schemeClr val="tx1"/>
                </a:solidFill>
                <a:latin typeface="黑体" charset="0"/>
                <a:ea typeface="黑体" charset="0"/>
                <a:cs typeface="宋体" charset="0"/>
              </a:rPr>
              <a:t>排出</a:t>
            </a:r>
            <a:r>
              <a:rPr lang="en-US" altLang="zh-CN" sz="3200" strike="noStrike" noProof="1">
                <a:ln>
                  <a:solidFill>
                    <a:srgbClr val="FF0000"/>
                  </a:solidFill>
                </a:ln>
                <a:solidFill>
                  <a:schemeClr val="tx1"/>
                </a:solidFill>
                <a:latin typeface="黑体" charset="0"/>
                <a:ea typeface="黑体" charset="0"/>
                <a:cs typeface="宋体" charset="0"/>
              </a:rPr>
              <a:t>”</a:t>
            </a:r>
            <a:r>
              <a:rPr lang="zh-CN" altLang="en-US" sz="3200" strike="noStrike" noProof="1">
                <a:ln>
                  <a:solidFill>
                    <a:srgbClr val="FF0000"/>
                  </a:solidFill>
                </a:ln>
                <a:solidFill>
                  <a:schemeClr val="tx1"/>
                </a:solidFill>
                <a:latin typeface="黑体" charset="0"/>
                <a:ea typeface="黑体" charset="0"/>
                <a:cs typeface="宋体" charset="0"/>
              </a:rPr>
              <a:t>概括而来</a:t>
            </a:r>
            <a:r>
              <a:rPr lang="zh-CN" altLang="en-US" sz="3200">
                <a:ln>
                  <a:solidFill>
                    <a:srgbClr val="FF0000"/>
                  </a:solidFill>
                </a:ln>
                <a:solidFill>
                  <a:schemeClr val="tx1"/>
                </a:solidFill>
                <a:latin typeface="黑体" charset="0"/>
                <a:ea typeface="黑体" charset="0"/>
                <a:sym typeface="+mn-ea"/>
              </a:rPr>
              <a:t>。</a:t>
            </a:r>
            <a:endParaRPr lang="zh-CN" altLang="en-US" sz="3200" b="1" strike="noStrike" noProof="1">
              <a:ln>
                <a:solidFill>
                  <a:srgbClr val="FF0000"/>
                </a:solidFill>
              </a:ln>
              <a:solidFill>
                <a:schemeClr val="tx1"/>
              </a:solidFill>
              <a:latin typeface="黑体" charset="0"/>
              <a:ea typeface="黑体"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0-#ppt_w/2"/>
                                          </p:val>
                                        </p:tav>
                                        <p:tav tm="100000">
                                          <p:val>
                                            <p:strVal val="#ppt_x"/>
                                          </p:val>
                                        </p:tav>
                                      </p:tavLst>
                                    </p:anim>
                                    <p:anim calcmode="lin" valueType="num">
                                      <p:cBhvr additive="base">
                                        <p:cTn id="8"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9"/>
                                        </p:tgtEl>
                                        <p:attrNameLst>
                                          <p:attrName>style.visibility</p:attrName>
                                        </p:attrNameLst>
                                      </p:cBhvr>
                                      <p:to>
                                        <p:strVal val="visible"/>
                                      </p:to>
                                    </p:set>
                                    <p:anim calcmode="lin" valueType="num">
                                      <p:cBhvr additive="base">
                                        <p:cTn id="13" dur="500" fill="hold"/>
                                        <p:tgtEl>
                                          <p:spTgt spid="6149"/>
                                        </p:tgtEl>
                                        <p:attrNameLst>
                                          <p:attrName>ppt_x</p:attrName>
                                        </p:attrNameLst>
                                      </p:cBhvr>
                                      <p:tavLst>
                                        <p:tav tm="0">
                                          <p:val>
                                            <p:strVal val="0-#ppt_w/2"/>
                                          </p:val>
                                        </p:tav>
                                        <p:tav tm="100000">
                                          <p:val>
                                            <p:strVal val="#ppt_x"/>
                                          </p:val>
                                        </p:tav>
                                      </p:tavLst>
                                    </p:anim>
                                    <p:anim calcmode="lin" valueType="num">
                                      <p:cBhvr additive="base">
                                        <p:cTn id="14" dur="500" fill="hold"/>
                                        <p:tgtEl>
                                          <p:spTgt spid="614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6147"/>
                                        </p:tgtEl>
                                        <p:attrNameLst>
                                          <p:attrName>style.visibility</p:attrName>
                                        </p:attrNameLst>
                                      </p:cBhvr>
                                      <p:to>
                                        <p:strVal val="visible"/>
                                      </p:to>
                                    </p:set>
                                    <p:animEffect transition="in" filter="dissolve">
                                      <p:cBhvr>
                                        <p:cTn id="19" dur="500"/>
                                        <p:tgtEl>
                                          <p:spTgt spid="6147"/>
                                        </p:tgtEl>
                                      </p:cBhvr>
                                    </p:animEffect>
                                  </p:childTnLst>
                                </p:cTn>
                              </p:par>
                            </p:childTnLst>
                          </p:cTn>
                        </p:par>
                      </p:childTnLst>
                    </p:cTn>
                  </p:par>
                  <p:par>
                    <p:cTn id="20" fill="hold">
                      <p:stCondLst>
                        <p:cond delay="indefinite"/>
                      </p:stCondLst>
                      <p:childTnLst>
                        <p:par>
                          <p:cTn id="21" fill="hold">
                            <p:stCondLst>
                              <p:cond delay="0"/>
                            </p:stCondLst>
                            <p:childTnLst>
                              <p:par>
                                <p:cTn id="22" presetID="18" presetClass="entr" presetSubtype="3" fill="hold" grpId="0" nodeType="clickEffect">
                                  <p:stCondLst>
                                    <p:cond delay="0"/>
                                  </p:stCondLst>
                                  <p:childTnLst>
                                    <p:set>
                                      <p:cBhvr>
                                        <p:cTn id="23" dur="1" fill="hold">
                                          <p:stCondLst>
                                            <p:cond delay="0"/>
                                          </p:stCondLst>
                                        </p:cTn>
                                        <p:tgtEl>
                                          <p:spTgt spid="10248"/>
                                        </p:tgtEl>
                                        <p:attrNameLst>
                                          <p:attrName>style.visibility</p:attrName>
                                        </p:attrNameLst>
                                      </p:cBhvr>
                                      <p:to>
                                        <p:strVal val="visible"/>
                                      </p:to>
                                    </p:set>
                                    <p:animEffect transition="in" filter="strips(upRight)">
                                      <p:cBhvr>
                                        <p:cTn id="24" dur="500"/>
                                        <p:tgtEl>
                                          <p:spTgt spid="10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bldLvl="0" animBg="1"/>
      <p:bldP spid="6149" grpId="0" bldLvl="0" animBg="1"/>
      <p:bldP spid="6147" grpId="0" bldLvl="0" animBg="1"/>
      <p:bldP spid="10248" grpId="0" bldLvl="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67310" y="67310"/>
            <a:ext cx="7849235" cy="914400"/>
          </a:xfrm>
          <a:prstGeom prst="rect">
            <a:avLst/>
          </a:prstGeom>
          <a:solidFill>
            <a:schemeClr val="accent4"/>
          </a:solidFill>
          <a:ln>
            <a:solidFill>
              <a:schemeClr val="tx1"/>
            </a:solidFill>
          </a:ln>
        </p:spPr>
        <p:txBody>
          <a:bodyPr wrap="square" rtlCol="0">
            <a:spAutoFit/>
          </a:bodyPr>
          <a:p>
            <a:r>
              <a:rPr lang="zh-CN" altLang="en-US" sz="5400" b="1">
                <a:latin typeface="华文行楷" charset="0"/>
                <a:ea typeface="华文行楷" charset="0"/>
              </a:rPr>
              <a:t>总结命题特点及答题要求</a:t>
            </a:r>
            <a:endParaRPr lang="zh-CN" altLang="en-US" sz="5400" b="1">
              <a:latin typeface="华文行楷" charset="0"/>
              <a:ea typeface="华文行楷" charset="0"/>
            </a:endParaRPr>
          </a:p>
        </p:txBody>
      </p:sp>
      <p:sp>
        <p:nvSpPr>
          <p:cNvPr id="5" name="内容占位符 2"/>
          <p:cNvSpPr>
            <a:spLocks noGrp="1"/>
          </p:cNvSpPr>
          <p:nvPr/>
        </p:nvSpPr>
        <p:spPr>
          <a:xfrm>
            <a:off x="167640" y="1049655"/>
            <a:ext cx="11739245" cy="514604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algn="l"/>
            <a:r>
              <a:rPr lang="en-US" altLang="zh-CN" sz="3600" b="1">
                <a:solidFill>
                  <a:srgbClr val="0000CC"/>
                </a:solidFill>
                <a:latin typeface="宋体" charset="0"/>
                <a:ea typeface="宋体" charset="0"/>
              </a:rPr>
              <a:t>※</a:t>
            </a:r>
            <a:r>
              <a:rPr lang="en-US" altLang="zh-CN" sz="3600" b="1">
                <a:solidFill>
                  <a:srgbClr val="FF0000"/>
                </a:solidFill>
                <a:latin typeface="黑体" charset="0"/>
                <a:ea typeface="黑体" charset="0"/>
                <a:sym typeface="+mn-ea"/>
              </a:rPr>
              <a:t>1.</a:t>
            </a:r>
            <a:r>
              <a:rPr lang="zh-CN" altLang="en-US" sz="3600" b="1">
                <a:solidFill>
                  <a:srgbClr val="FF0000"/>
                </a:solidFill>
                <a:latin typeface="黑体" charset="0"/>
                <a:ea typeface="黑体" charset="0"/>
                <a:sym typeface="+mn-ea"/>
              </a:rPr>
              <a:t>内容来源意识</a:t>
            </a:r>
            <a:r>
              <a:rPr lang="zh-CN" altLang="en-US" sz="3600" b="1">
                <a:solidFill>
                  <a:srgbClr val="0000CC"/>
                </a:solidFill>
                <a:latin typeface="黑体" charset="0"/>
                <a:ea typeface="黑体" charset="0"/>
                <a:sym typeface="+mn-ea"/>
              </a:rPr>
              <a:t>：所补写句子的内容、语言要从上下文的有关材料中去提炼和概括。</a:t>
            </a:r>
            <a:endParaRPr lang="zh-CN" altLang="en-US" sz="3600" b="1">
              <a:solidFill>
                <a:srgbClr val="0000CC"/>
              </a:solidFill>
              <a:latin typeface="黑体" charset="0"/>
              <a:ea typeface="黑体" charset="0"/>
              <a:sym typeface="+mn-ea"/>
            </a:endParaRPr>
          </a:p>
          <a:p>
            <a:pPr algn="l"/>
            <a:r>
              <a:rPr lang="en-US" altLang="zh-CN" sz="3600" b="1">
                <a:solidFill>
                  <a:srgbClr val="0000CC"/>
                </a:solidFill>
                <a:latin typeface="黑体" charset="0"/>
                <a:ea typeface="黑体" charset="0"/>
              </a:rPr>
              <a:t>※</a:t>
            </a:r>
            <a:r>
              <a:rPr lang="en-US" altLang="zh-CN" sz="3600" b="1">
                <a:solidFill>
                  <a:srgbClr val="FF0000"/>
                </a:solidFill>
                <a:latin typeface="黑体" charset="0"/>
                <a:ea typeface="黑体" charset="0"/>
              </a:rPr>
              <a:t>2.</a:t>
            </a:r>
            <a:r>
              <a:rPr lang="zh-CN" altLang="en-US" sz="3600" b="1">
                <a:solidFill>
                  <a:srgbClr val="FF0000"/>
                </a:solidFill>
                <a:latin typeface="黑体" charset="0"/>
                <a:ea typeface="黑体" charset="0"/>
              </a:rPr>
              <a:t>上下文逻辑关系意识</a:t>
            </a:r>
            <a:r>
              <a:rPr lang="zh-CN" altLang="en-US" sz="3600" b="1">
                <a:solidFill>
                  <a:srgbClr val="0000CC"/>
                </a:solidFill>
                <a:latin typeface="黑体" charset="0"/>
                <a:ea typeface="黑体" charset="0"/>
              </a:rPr>
              <a:t>：对比并列解说或总结过渡等。</a:t>
            </a:r>
            <a:endParaRPr lang="zh-CN" altLang="en-US" sz="3600" b="1">
              <a:solidFill>
                <a:srgbClr val="0000CC"/>
              </a:solidFill>
              <a:latin typeface="黑体" charset="0"/>
              <a:ea typeface="黑体" charset="0"/>
            </a:endParaRPr>
          </a:p>
          <a:p>
            <a:pPr algn="l"/>
            <a:r>
              <a:rPr lang="en-US" altLang="zh-CN" sz="3600" b="1">
                <a:solidFill>
                  <a:srgbClr val="0000CC"/>
                </a:solidFill>
                <a:latin typeface="黑体" charset="0"/>
                <a:ea typeface="黑体" charset="0"/>
              </a:rPr>
              <a:t>※</a:t>
            </a:r>
            <a:r>
              <a:rPr lang="en-US" altLang="zh-CN" sz="3600" b="1">
                <a:solidFill>
                  <a:srgbClr val="FF0000"/>
                </a:solidFill>
                <a:latin typeface="黑体" charset="0"/>
                <a:ea typeface="黑体" charset="0"/>
              </a:rPr>
              <a:t>3.</a:t>
            </a:r>
            <a:r>
              <a:rPr lang="zh-CN" altLang="en-US" sz="3600" b="1">
                <a:solidFill>
                  <a:srgbClr val="FF0000"/>
                </a:solidFill>
                <a:latin typeface="黑体" charset="0"/>
                <a:ea typeface="黑体" charset="0"/>
              </a:rPr>
              <a:t>句意意识</a:t>
            </a:r>
            <a:r>
              <a:rPr lang="zh-CN" altLang="en-US" sz="3600" b="1">
                <a:solidFill>
                  <a:srgbClr val="0000CC"/>
                </a:solidFill>
                <a:latin typeface="黑体" charset="0"/>
                <a:ea typeface="黑体" charset="0"/>
              </a:rPr>
              <a:t>：要求紧贴语境，部分会出现隔句或跳跃情况，有时需要结合全段大意或中心话题</a:t>
            </a:r>
            <a:endParaRPr lang="zh-CN" altLang="en-US" sz="3600" b="1">
              <a:solidFill>
                <a:srgbClr val="0000CC"/>
              </a:solidFill>
              <a:latin typeface="黑体" charset="0"/>
              <a:ea typeface="黑体" charset="0"/>
            </a:endParaRPr>
          </a:p>
          <a:p>
            <a:pPr algn="l"/>
            <a:r>
              <a:rPr lang="en-US" altLang="zh-CN" sz="3600" b="1">
                <a:solidFill>
                  <a:srgbClr val="0000CC"/>
                </a:solidFill>
                <a:latin typeface="黑体" charset="0"/>
                <a:ea typeface="黑体" charset="0"/>
              </a:rPr>
              <a:t>※</a:t>
            </a:r>
            <a:r>
              <a:rPr lang="en-US" altLang="zh-CN" sz="3600" b="1">
                <a:solidFill>
                  <a:srgbClr val="FF0000"/>
                </a:solidFill>
                <a:latin typeface="黑体" charset="0"/>
                <a:ea typeface="黑体" charset="0"/>
              </a:rPr>
              <a:t>4.</a:t>
            </a:r>
            <a:r>
              <a:rPr lang="zh-CN" altLang="en-US" sz="3600" b="1">
                <a:solidFill>
                  <a:srgbClr val="FF0000"/>
                </a:solidFill>
                <a:latin typeface="黑体" charset="0"/>
                <a:ea typeface="黑体" charset="0"/>
              </a:rPr>
              <a:t>关键词意识</a:t>
            </a:r>
            <a:r>
              <a:rPr lang="zh-CN" altLang="en-US" sz="3600" b="1">
                <a:solidFill>
                  <a:srgbClr val="0000CC"/>
                </a:solidFill>
                <a:latin typeface="黑体" charset="0"/>
                <a:ea typeface="黑体" charset="0"/>
              </a:rPr>
              <a:t>：词语来自文本，来自句意及逻辑关系。</a:t>
            </a:r>
            <a:endParaRPr lang="zh-CN" altLang="en-US" sz="3600" b="1">
              <a:solidFill>
                <a:srgbClr val="0000CC"/>
              </a:solidFill>
              <a:latin typeface="黑体" charset="0"/>
              <a:ea typeface="黑体" charset="0"/>
            </a:endParaRPr>
          </a:p>
          <a:p>
            <a:pPr algn="l"/>
            <a:endParaRPr lang="zh-CN" altLang="en-US" sz="3200" b="1">
              <a:solidFill>
                <a:srgbClr val="0000CC"/>
              </a:solidFill>
              <a:latin typeface="黑体" charset="0"/>
              <a:ea typeface="黑体" charset="0"/>
            </a:endParaRPr>
          </a:p>
        </p:txBody>
      </p:sp>
      <p:sp>
        <p:nvSpPr>
          <p:cNvPr id="2" name="文本框 1"/>
          <p:cNvSpPr txBox="1"/>
          <p:nvPr/>
        </p:nvSpPr>
        <p:spPr>
          <a:xfrm>
            <a:off x="203835" y="4712335"/>
            <a:ext cx="11687810" cy="1188720"/>
          </a:xfrm>
          <a:prstGeom prst="rect">
            <a:avLst/>
          </a:prstGeom>
          <a:solidFill>
            <a:schemeClr val="accent6">
              <a:lumMod val="40000"/>
              <a:lumOff val="60000"/>
            </a:schemeClr>
          </a:solidFill>
          <a:ln>
            <a:solidFill>
              <a:srgbClr val="FF0000"/>
            </a:solidFill>
          </a:ln>
        </p:spPr>
        <p:txBody>
          <a:bodyPr wrap="square" rtlCol="0">
            <a:spAutoFit/>
          </a:bodyPr>
          <a:p>
            <a:r>
              <a:rPr lang="zh-CN" altLang="en-US" sz="3600" b="1">
                <a:solidFill>
                  <a:srgbClr val="C00000"/>
                </a:solidFill>
                <a:latin typeface="黑体" charset="0"/>
                <a:ea typeface="黑体" charset="0"/>
              </a:rPr>
              <a:t>抓手：关键词。来自</a:t>
            </a:r>
            <a:r>
              <a:rPr lang="zh-CN" altLang="en-US" sz="3600" b="1">
                <a:latin typeface="黑体" charset="0"/>
                <a:ea typeface="黑体" charset="0"/>
              </a:rPr>
              <a:t>语段整体</a:t>
            </a:r>
            <a:r>
              <a:rPr lang="en-US" altLang="zh-CN" sz="3600" b="1">
                <a:latin typeface="黑体" charset="0"/>
                <a:ea typeface="黑体" charset="0"/>
              </a:rPr>
              <a:t>——</a:t>
            </a:r>
            <a:r>
              <a:rPr lang="zh-CN" altLang="en-US" sz="3600" b="1">
                <a:latin typeface="黑体" charset="0"/>
                <a:ea typeface="黑体" charset="0"/>
              </a:rPr>
              <a:t>中心话题、标点、各分句内容及结构形式、逻辑关系、情感基调。</a:t>
            </a:r>
            <a:endParaRPr lang="zh-CN" altLang="en-US" sz="3600" b="1">
              <a:latin typeface="黑体" charset="0"/>
              <a:ea typeface="黑体"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27965" y="194310"/>
            <a:ext cx="11324590" cy="5982970"/>
          </a:xfrm>
          <a:ln>
            <a:solidFill>
              <a:srgbClr val="FF0000"/>
            </a:solidFill>
          </a:ln>
        </p:spPr>
        <p:txBody>
          <a:bodyPr>
            <a:normAutofit/>
          </a:bodyPr>
          <a:p>
            <a:r>
              <a:rPr lang="zh-CN" altLang="en-US" sz="3200" b="1">
                <a:solidFill>
                  <a:srgbClr val="FF0000"/>
                </a:solidFill>
                <a:latin typeface="黑体" charset="0"/>
                <a:ea typeface="黑体" charset="0"/>
              </a:rPr>
              <a:t>（市一模）</a:t>
            </a:r>
            <a:r>
              <a:rPr lang="zh-CN" altLang="en-US" sz="3200" b="1">
                <a:solidFill>
                  <a:srgbClr val="0000CC"/>
                </a:solidFill>
                <a:latin typeface="黑体" charset="0"/>
                <a:ea typeface="黑体" charset="0"/>
              </a:rPr>
              <a:t>每处不超过15个字。（6分）</a:t>
            </a:r>
            <a:endParaRPr lang="zh-CN" altLang="en-US" sz="3200" b="1">
              <a:solidFill>
                <a:srgbClr val="0000CC"/>
              </a:solidFill>
              <a:latin typeface="黑体" charset="0"/>
              <a:ea typeface="黑体" charset="0"/>
            </a:endParaRPr>
          </a:p>
          <a:p>
            <a:pPr>
              <a:lnSpc>
                <a:spcPct val="100000"/>
              </a:lnSpc>
            </a:pPr>
            <a:r>
              <a:rPr lang="zh-CN" altLang="en-US" sz="3200" b="1">
                <a:solidFill>
                  <a:srgbClr val="0000CC"/>
                </a:solidFill>
                <a:latin typeface="黑体" charset="0"/>
                <a:ea typeface="黑体" charset="0"/>
              </a:rPr>
              <a:t>海岸侵蚀是指由海水动力的冲击造成海岸线后退和海滩下蚀的地质现象。导致海岸侵蚀的</a:t>
            </a:r>
            <a:r>
              <a:rPr lang="zh-CN" altLang="en-US" sz="3200" b="1">
                <a:solidFill>
                  <a:srgbClr val="FF0000"/>
                </a:solidFill>
                <a:latin typeface="黑体" charset="0"/>
                <a:ea typeface="黑体" charset="0"/>
              </a:rPr>
              <a:t>原因</a:t>
            </a:r>
            <a:r>
              <a:rPr lang="zh-CN" altLang="en-US" sz="3200" b="1">
                <a:solidFill>
                  <a:srgbClr val="0000CC"/>
                </a:solidFill>
                <a:latin typeface="黑体" charset="0"/>
                <a:ea typeface="黑体" charset="0"/>
              </a:rPr>
              <a:t>虽然有很多，</a:t>
            </a:r>
            <a:r>
              <a:rPr lang="zh-CN" altLang="en-US" sz="3200" b="1" u="sng">
                <a:solidFill>
                  <a:srgbClr val="0000CC"/>
                </a:solidFill>
                <a:latin typeface="黑体" charset="0"/>
                <a:ea typeface="黑体" charset="0"/>
              </a:rPr>
              <a:t>    ①    </a:t>
            </a:r>
            <a:r>
              <a:rPr lang="zh-CN" altLang="en-US" sz="3200" b="1">
                <a:solidFill>
                  <a:srgbClr val="0000CC"/>
                </a:solidFill>
                <a:latin typeface="黑体" charset="0"/>
                <a:ea typeface="黑体" charset="0"/>
              </a:rPr>
              <a:t>。例如：</a:t>
            </a:r>
            <a:r>
              <a:rPr lang="zh-CN" altLang="en-US" sz="3200" b="1">
                <a:solidFill>
                  <a:srgbClr val="FF0000"/>
                </a:solidFill>
                <a:latin typeface="黑体" charset="0"/>
                <a:ea typeface="黑体" charset="0"/>
              </a:rPr>
              <a:t>沿岸采沙</a:t>
            </a:r>
            <a:r>
              <a:rPr lang="zh-CN" altLang="en-US" sz="3200" b="1">
                <a:solidFill>
                  <a:srgbClr val="0000CC"/>
                </a:solidFill>
                <a:latin typeface="黑体" charset="0"/>
                <a:ea typeface="黑体" charset="0"/>
              </a:rPr>
              <a:t>直接减少了海岸陆域面积，</a:t>
            </a:r>
            <a:r>
              <a:rPr lang="zh-CN" altLang="en-US" sz="3200" b="1">
                <a:solidFill>
                  <a:srgbClr val="FF0000"/>
                </a:solidFill>
                <a:latin typeface="黑体" charset="0"/>
                <a:ea typeface="黑体" charset="0"/>
              </a:rPr>
              <a:t>沿岸开采</a:t>
            </a:r>
            <a:r>
              <a:rPr lang="zh-CN" altLang="en-US" sz="3200" b="1">
                <a:solidFill>
                  <a:srgbClr val="0000CC"/>
                </a:solidFill>
                <a:latin typeface="黑体" charset="0"/>
                <a:ea typeface="黑体" charset="0"/>
              </a:rPr>
              <a:t>地下水使地基产生沉降，而</a:t>
            </a:r>
            <a:r>
              <a:rPr lang="zh-CN" altLang="en-US" sz="3200" b="1">
                <a:solidFill>
                  <a:srgbClr val="FF0000"/>
                </a:solidFill>
                <a:latin typeface="黑体" charset="0"/>
                <a:ea typeface="黑体" charset="0"/>
              </a:rPr>
              <a:t>开采</a:t>
            </a:r>
            <a:r>
              <a:rPr lang="zh-CN" altLang="en-US" sz="3200" b="1">
                <a:solidFill>
                  <a:srgbClr val="0000CC"/>
                </a:solidFill>
                <a:latin typeface="黑体" charset="0"/>
                <a:ea typeface="黑体" charset="0"/>
              </a:rPr>
              <a:t>珊瑚礁、</a:t>
            </a:r>
            <a:r>
              <a:rPr lang="zh-CN" altLang="en-US" sz="3200" b="1">
                <a:solidFill>
                  <a:srgbClr val="FF0000"/>
                </a:solidFill>
                <a:latin typeface="黑体" charset="0"/>
                <a:ea typeface="黑体" charset="0"/>
              </a:rPr>
              <a:t>采伐</a:t>
            </a:r>
            <a:r>
              <a:rPr lang="zh-CN" altLang="en-US" sz="3200" b="1">
                <a:solidFill>
                  <a:srgbClr val="0000CC"/>
                </a:solidFill>
                <a:latin typeface="黑体" charset="0"/>
                <a:ea typeface="黑体" charset="0"/>
              </a:rPr>
              <a:t>红树林等活动则使海岸失去庇护。</a:t>
            </a:r>
            <a:r>
              <a:rPr lang="zh-CN" altLang="en-US" sz="3200" b="1" u="sng">
                <a:solidFill>
                  <a:srgbClr val="0000CC"/>
                </a:solidFill>
                <a:latin typeface="黑体" charset="0"/>
                <a:ea typeface="黑体" charset="0"/>
              </a:rPr>
              <a:t>    ②    </a:t>
            </a:r>
            <a:r>
              <a:rPr lang="zh-CN" altLang="en-US" sz="3200" b="1">
                <a:solidFill>
                  <a:srgbClr val="0000CC"/>
                </a:solidFill>
                <a:latin typeface="黑体" charset="0"/>
                <a:ea typeface="黑体" charset="0"/>
              </a:rPr>
              <a:t>，</a:t>
            </a:r>
            <a:r>
              <a:rPr lang="zh-CN" altLang="en-US" sz="3200" b="1">
                <a:solidFill>
                  <a:srgbClr val="FF0000"/>
                </a:solidFill>
                <a:latin typeface="黑体" charset="0"/>
                <a:ea typeface="黑体" charset="0"/>
              </a:rPr>
              <a:t>我国则是</a:t>
            </a:r>
            <a:r>
              <a:rPr lang="zh-CN" altLang="en-US" sz="3200" b="1">
                <a:solidFill>
                  <a:srgbClr val="0000CC"/>
                </a:solidFill>
                <a:latin typeface="黑体" charset="0"/>
                <a:ea typeface="黑体" charset="0"/>
              </a:rPr>
              <a:t>侵蚀灾害</a:t>
            </a:r>
            <a:r>
              <a:rPr lang="zh-CN" altLang="en-US" sz="3200" b="1">
                <a:solidFill>
                  <a:srgbClr val="FF0000"/>
                </a:solidFill>
                <a:latin typeface="黑体" charset="0"/>
                <a:ea typeface="黑体" charset="0"/>
              </a:rPr>
              <a:t>最为严重</a:t>
            </a:r>
            <a:r>
              <a:rPr lang="zh-CN" altLang="en-US" sz="3200" b="1">
                <a:solidFill>
                  <a:srgbClr val="0000CC"/>
                </a:solidFill>
                <a:latin typeface="黑体" charset="0"/>
                <a:ea typeface="黑体" charset="0"/>
              </a:rPr>
              <a:t>的国家之一。在防治海岸侵蚀时，一些欧美国家在重要的岸段划有</a:t>
            </a:r>
            <a:r>
              <a:rPr lang="zh-CN" altLang="en-US" sz="3200" b="1">
                <a:solidFill>
                  <a:srgbClr val="FF0000"/>
                </a:solidFill>
                <a:latin typeface="黑体" charset="0"/>
                <a:ea typeface="黑体" charset="0"/>
              </a:rPr>
              <a:t>预警线</a:t>
            </a:r>
            <a:r>
              <a:rPr lang="zh-CN" altLang="en-US" sz="3200" b="1">
                <a:solidFill>
                  <a:srgbClr val="0000CC"/>
                </a:solidFill>
                <a:latin typeface="黑体" charset="0"/>
                <a:ea typeface="黑体" charset="0"/>
              </a:rPr>
              <a:t>，</a:t>
            </a:r>
            <a:r>
              <a:rPr lang="zh-CN" altLang="en-US" sz="3200" b="1" u="sng">
                <a:solidFill>
                  <a:srgbClr val="0000CC"/>
                </a:solidFill>
                <a:latin typeface="黑体" charset="0"/>
                <a:ea typeface="黑体" charset="0"/>
              </a:rPr>
              <a:t>    ③   </a:t>
            </a:r>
            <a:r>
              <a:rPr lang="zh-CN" altLang="en-US" sz="3200" b="1">
                <a:solidFill>
                  <a:srgbClr val="0000CC"/>
                </a:solidFill>
                <a:latin typeface="黑体" charset="0"/>
                <a:ea typeface="黑体" charset="0"/>
              </a:rPr>
              <a:t>。而在我国不少的旅游海岸，别墅和娱乐设施</a:t>
            </a:r>
            <a:r>
              <a:rPr lang="zh-CN" altLang="en-US" sz="3200" b="1">
                <a:solidFill>
                  <a:srgbClr val="FF0000"/>
                </a:solidFill>
                <a:latin typeface="黑体" charset="0"/>
                <a:ea typeface="黑体" charset="0"/>
              </a:rPr>
              <a:t>直接建</a:t>
            </a:r>
            <a:r>
              <a:rPr lang="zh-CN" altLang="en-US" sz="3200" b="1">
                <a:solidFill>
                  <a:srgbClr val="0000CC"/>
                </a:solidFill>
                <a:latin typeface="黑体" charset="0"/>
                <a:ea typeface="黑体" charset="0"/>
              </a:rPr>
              <a:t>在沙滩上，这就极易酿成灾祸。</a:t>
            </a:r>
            <a:endParaRPr lang="zh-CN" altLang="en-US" sz="3200" b="1">
              <a:solidFill>
                <a:srgbClr val="0000CC"/>
              </a:solidFill>
              <a:latin typeface="黑体" charset="0"/>
              <a:ea typeface="黑体" charset="0"/>
            </a:endParaRPr>
          </a:p>
        </p:txBody>
      </p:sp>
      <p:sp>
        <p:nvSpPr>
          <p:cNvPr id="6146" name="文本框 6145"/>
          <p:cNvSpPr txBox="1"/>
          <p:nvPr/>
        </p:nvSpPr>
        <p:spPr>
          <a:xfrm>
            <a:off x="6000115" y="210820"/>
            <a:ext cx="5243830" cy="579120"/>
          </a:xfrm>
          <a:prstGeom prst="rect">
            <a:avLst/>
          </a:prstGeom>
          <a:solidFill>
            <a:srgbClr val="FFFF00"/>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200" b="1">
                <a:latin typeface="黑体" charset="0"/>
                <a:ea typeface="黑体" charset="0"/>
              </a:rPr>
              <a:t>①但是</a:t>
            </a:r>
            <a:r>
              <a:rPr lang="zh-CN" altLang="en-US" sz="3200" b="1" u="sng">
                <a:latin typeface="黑体" charset="0"/>
                <a:ea typeface="黑体" charset="0"/>
              </a:rPr>
              <a:t>人类活动</a:t>
            </a:r>
            <a:r>
              <a:rPr lang="zh-CN" altLang="en-US" sz="3200" b="1">
                <a:latin typeface="黑体" charset="0"/>
                <a:ea typeface="黑体" charset="0"/>
              </a:rPr>
              <a:t>是</a:t>
            </a:r>
            <a:r>
              <a:rPr lang="zh-CN" altLang="en-US" sz="3200" b="1" u="sng">
                <a:latin typeface="黑体" charset="0"/>
                <a:ea typeface="黑体" charset="0"/>
              </a:rPr>
              <a:t>重要原因</a:t>
            </a:r>
            <a:r>
              <a:rPr lang="zh-CN" altLang="en-US" sz="3200" b="1">
                <a:latin typeface="黑体" charset="0"/>
                <a:ea typeface="黑体" charset="0"/>
              </a:rPr>
              <a:t> </a:t>
            </a:r>
            <a:endParaRPr lang="zh-CN" altLang="en-US" sz="3200" b="1">
              <a:latin typeface="黑体" charset="0"/>
              <a:ea typeface="黑体"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0-#ppt_w/2"/>
                                          </p:val>
                                        </p:tav>
                                        <p:tav tm="100000">
                                          <p:val>
                                            <p:strVal val="#ppt_x"/>
                                          </p:val>
                                        </p:tav>
                                      </p:tavLst>
                                    </p:anim>
                                    <p:anim calcmode="lin" valueType="num">
                                      <p:cBhvr additive="base">
                                        <p:cTn id="8"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bldLvl="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27965" y="194310"/>
            <a:ext cx="11324590" cy="5982970"/>
          </a:xfrm>
          <a:ln>
            <a:solidFill>
              <a:srgbClr val="FF0000"/>
            </a:solidFill>
          </a:ln>
        </p:spPr>
        <p:txBody>
          <a:bodyPr>
            <a:normAutofit/>
          </a:bodyPr>
          <a:p>
            <a:r>
              <a:rPr lang="zh-CN" altLang="en-US" sz="3200" b="1">
                <a:solidFill>
                  <a:srgbClr val="FF0000"/>
                </a:solidFill>
                <a:latin typeface="黑体" charset="0"/>
                <a:ea typeface="黑体" charset="0"/>
              </a:rPr>
              <a:t>（市一模）</a:t>
            </a:r>
            <a:r>
              <a:rPr lang="zh-CN" altLang="en-US" sz="3200" b="1">
                <a:solidFill>
                  <a:srgbClr val="0000CC"/>
                </a:solidFill>
                <a:latin typeface="黑体" charset="0"/>
                <a:ea typeface="黑体" charset="0"/>
              </a:rPr>
              <a:t>每处不超过15个字。（6分）</a:t>
            </a:r>
            <a:endParaRPr lang="zh-CN" altLang="en-US" sz="3200" b="1">
              <a:solidFill>
                <a:srgbClr val="0000CC"/>
              </a:solidFill>
              <a:latin typeface="黑体" charset="0"/>
              <a:ea typeface="黑体" charset="0"/>
            </a:endParaRPr>
          </a:p>
          <a:p>
            <a:pPr>
              <a:lnSpc>
                <a:spcPct val="100000"/>
              </a:lnSpc>
            </a:pPr>
            <a:r>
              <a:rPr lang="zh-CN" altLang="en-US" sz="3200" b="1">
                <a:solidFill>
                  <a:srgbClr val="0000CC"/>
                </a:solidFill>
                <a:latin typeface="黑体" charset="0"/>
                <a:ea typeface="黑体" charset="0"/>
              </a:rPr>
              <a:t>海岸侵蚀是指由海水动力的冲击造成海岸线后退和海滩下蚀的地质现象。导致海岸侵蚀的</a:t>
            </a:r>
            <a:r>
              <a:rPr lang="zh-CN" altLang="en-US" sz="3200" b="1">
                <a:solidFill>
                  <a:srgbClr val="FF0000"/>
                </a:solidFill>
                <a:latin typeface="黑体" charset="0"/>
                <a:ea typeface="黑体" charset="0"/>
              </a:rPr>
              <a:t>原因</a:t>
            </a:r>
            <a:r>
              <a:rPr lang="zh-CN" altLang="en-US" sz="3200" b="1">
                <a:solidFill>
                  <a:srgbClr val="0000CC"/>
                </a:solidFill>
                <a:latin typeface="黑体" charset="0"/>
                <a:ea typeface="黑体" charset="0"/>
              </a:rPr>
              <a:t>虽然有很多，</a:t>
            </a:r>
            <a:r>
              <a:rPr lang="zh-CN" altLang="en-US" sz="3200" b="1" u="sng">
                <a:solidFill>
                  <a:srgbClr val="0000CC"/>
                </a:solidFill>
                <a:latin typeface="黑体" charset="0"/>
                <a:ea typeface="黑体" charset="0"/>
              </a:rPr>
              <a:t>    ①    </a:t>
            </a:r>
            <a:r>
              <a:rPr lang="zh-CN" altLang="en-US" sz="3200" b="1">
                <a:solidFill>
                  <a:srgbClr val="0000CC"/>
                </a:solidFill>
                <a:latin typeface="黑体" charset="0"/>
                <a:ea typeface="黑体" charset="0"/>
              </a:rPr>
              <a:t>。例如：</a:t>
            </a:r>
            <a:r>
              <a:rPr lang="zh-CN" altLang="en-US" sz="3200" b="1">
                <a:solidFill>
                  <a:srgbClr val="FF0000"/>
                </a:solidFill>
                <a:latin typeface="黑体" charset="0"/>
                <a:ea typeface="黑体" charset="0"/>
              </a:rPr>
              <a:t>沿岸采沙</a:t>
            </a:r>
            <a:r>
              <a:rPr lang="zh-CN" altLang="en-US" sz="3200" b="1">
                <a:solidFill>
                  <a:srgbClr val="0000CC"/>
                </a:solidFill>
                <a:latin typeface="黑体" charset="0"/>
                <a:ea typeface="黑体" charset="0"/>
              </a:rPr>
              <a:t>直接减少了海岸陆域面积，</a:t>
            </a:r>
            <a:r>
              <a:rPr lang="zh-CN" altLang="en-US" sz="3200" b="1">
                <a:solidFill>
                  <a:srgbClr val="FF0000"/>
                </a:solidFill>
                <a:latin typeface="黑体" charset="0"/>
                <a:ea typeface="黑体" charset="0"/>
              </a:rPr>
              <a:t>沿岸开采</a:t>
            </a:r>
            <a:r>
              <a:rPr lang="zh-CN" altLang="en-US" sz="3200" b="1">
                <a:solidFill>
                  <a:srgbClr val="0000CC"/>
                </a:solidFill>
                <a:latin typeface="黑体" charset="0"/>
                <a:ea typeface="黑体" charset="0"/>
              </a:rPr>
              <a:t>地下水使地基产生沉降，而</a:t>
            </a:r>
            <a:r>
              <a:rPr lang="zh-CN" altLang="en-US" sz="3200" b="1">
                <a:solidFill>
                  <a:srgbClr val="FF0000"/>
                </a:solidFill>
                <a:latin typeface="黑体" charset="0"/>
                <a:ea typeface="黑体" charset="0"/>
              </a:rPr>
              <a:t>开采</a:t>
            </a:r>
            <a:r>
              <a:rPr lang="zh-CN" altLang="en-US" sz="3200" b="1">
                <a:solidFill>
                  <a:srgbClr val="0000CC"/>
                </a:solidFill>
                <a:latin typeface="黑体" charset="0"/>
                <a:ea typeface="黑体" charset="0"/>
              </a:rPr>
              <a:t>珊瑚礁、</a:t>
            </a:r>
            <a:r>
              <a:rPr lang="zh-CN" altLang="en-US" sz="3200" b="1">
                <a:solidFill>
                  <a:srgbClr val="FF0000"/>
                </a:solidFill>
                <a:latin typeface="黑体" charset="0"/>
                <a:ea typeface="黑体" charset="0"/>
              </a:rPr>
              <a:t>采伐</a:t>
            </a:r>
            <a:r>
              <a:rPr lang="zh-CN" altLang="en-US" sz="3200" b="1">
                <a:solidFill>
                  <a:srgbClr val="0000CC"/>
                </a:solidFill>
                <a:latin typeface="黑体" charset="0"/>
                <a:ea typeface="黑体" charset="0"/>
              </a:rPr>
              <a:t>红树林等活动则使海岸失去庇护。</a:t>
            </a:r>
            <a:r>
              <a:rPr lang="zh-CN" altLang="en-US" sz="3200" b="1" u="sng">
                <a:solidFill>
                  <a:srgbClr val="0000CC"/>
                </a:solidFill>
                <a:latin typeface="黑体" charset="0"/>
                <a:ea typeface="黑体" charset="0"/>
              </a:rPr>
              <a:t>    ②    </a:t>
            </a:r>
            <a:r>
              <a:rPr lang="zh-CN" altLang="en-US" sz="3200" b="1">
                <a:solidFill>
                  <a:srgbClr val="0000CC"/>
                </a:solidFill>
                <a:latin typeface="黑体" charset="0"/>
                <a:ea typeface="黑体" charset="0"/>
              </a:rPr>
              <a:t>，</a:t>
            </a:r>
            <a:r>
              <a:rPr lang="zh-CN" altLang="en-US" sz="3200" b="1">
                <a:solidFill>
                  <a:srgbClr val="FF0000"/>
                </a:solidFill>
                <a:latin typeface="黑体" charset="0"/>
                <a:ea typeface="黑体" charset="0"/>
              </a:rPr>
              <a:t>我国则是</a:t>
            </a:r>
            <a:r>
              <a:rPr lang="zh-CN" altLang="en-US" sz="3200" b="1">
                <a:solidFill>
                  <a:srgbClr val="0000CC"/>
                </a:solidFill>
                <a:latin typeface="黑体" charset="0"/>
                <a:ea typeface="黑体" charset="0"/>
              </a:rPr>
              <a:t>侵蚀灾害</a:t>
            </a:r>
            <a:r>
              <a:rPr lang="zh-CN" altLang="en-US" sz="3200" b="1">
                <a:solidFill>
                  <a:srgbClr val="FF0000"/>
                </a:solidFill>
                <a:latin typeface="黑体" charset="0"/>
                <a:ea typeface="黑体" charset="0"/>
              </a:rPr>
              <a:t>最为严重</a:t>
            </a:r>
            <a:r>
              <a:rPr lang="zh-CN" altLang="en-US" sz="3200" b="1">
                <a:solidFill>
                  <a:srgbClr val="0000CC"/>
                </a:solidFill>
                <a:latin typeface="黑体" charset="0"/>
                <a:ea typeface="黑体" charset="0"/>
              </a:rPr>
              <a:t>的国家之一。在防治海岸侵蚀时，一些欧美国家在重要的岸段划有</a:t>
            </a:r>
            <a:r>
              <a:rPr lang="zh-CN" altLang="en-US" sz="3200" b="1">
                <a:solidFill>
                  <a:srgbClr val="FF0000"/>
                </a:solidFill>
                <a:latin typeface="黑体" charset="0"/>
                <a:ea typeface="黑体" charset="0"/>
              </a:rPr>
              <a:t>预警线</a:t>
            </a:r>
            <a:r>
              <a:rPr lang="zh-CN" altLang="en-US" sz="3200" b="1">
                <a:solidFill>
                  <a:srgbClr val="0000CC"/>
                </a:solidFill>
                <a:latin typeface="黑体" charset="0"/>
                <a:ea typeface="黑体" charset="0"/>
              </a:rPr>
              <a:t>，</a:t>
            </a:r>
            <a:r>
              <a:rPr lang="zh-CN" altLang="en-US" sz="3200" b="1" u="sng">
                <a:solidFill>
                  <a:srgbClr val="0000CC"/>
                </a:solidFill>
                <a:latin typeface="黑体" charset="0"/>
                <a:ea typeface="黑体" charset="0"/>
              </a:rPr>
              <a:t>    ③   </a:t>
            </a:r>
            <a:r>
              <a:rPr lang="zh-CN" altLang="en-US" sz="3200" b="1">
                <a:solidFill>
                  <a:srgbClr val="0000CC"/>
                </a:solidFill>
                <a:latin typeface="黑体" charset="0"/>
                <a:ea typeface="黑体" charset="0"/>
              </a:rPr>
              <a:t>。而在我国不少的旅游海岸，别墅和娱乐设施</a:t>
            </a:r>
            <a:r>
              <a:rPr lang="zh-CN" altLang="en-US" sz="3200" b="1">
                <a:solidFill>
                  <a:srgbClr val="FF0000"/>
                </a:solidFill>
                <a:latin typeface="黑体" charset="0"/>
                <a:ea typeface="黑体" charset="0"/>
              </a:rPr>
              <a:t>直接建</a:t>
            </a:r>
            <a:r>
              <a:rPr lang="zh-CN" altLang="en-US" sz="3200" b="1">
                <a:solidFill>
                  <a:srgbClr val="0000CC"/>
                </a:solidFill>
                <a:latin typeface="黑体" charset="0"/>
                <a:ea typeface="黑体" charset="0"/>
              </a:rPr>
              <a:t>在沙滩上，这就极易酿成灾祸。</a:t>
            </a:r>
            <a:endParaRPr lang="zh-CN" altLang="en-US" sz="3200" b="1">
              <a:solidFill>
                <a:srgbClr val="0000CC"/>
              </a:solidFill>
              <a:latin typeface="黑体" charset="0"/>
              <a:ea typeface="黑体" charset="0"/>
            </a:endParaRPr>
          </a:p>
        </p:txBody>
      </p:sp>
      <p:sp>
        <p:nvSpPr>
          <p:cNvPr id="6149" name="文本框 6148"/>
          <p:cNvSpPr txBox="1"/>
          <p:nvPr/>
        </p:nvSpPr>
        <p:spPr>
          <a:xfrm>
            <a:off x="6068695" y="144780"/>
            <a:ext cx="5985510" cy="579120"/>
          </a:xfrm>
          <a:prstGeom prst="rect">
            <a:avLst/>
          </a:prstGeom>
          <a:solidFill>
            <a:srgbClr val="00FF00"/>
          </a:solidFill>
          <a:ln w="9525" cap="flat" cmpd="sng">
            <a:solidFill>
              <a:srgbClr val="993366"/>
            </a:solidFill>
            <a:prstDash val="solid"/>
            <a:miter/>
            <a:headEnd type="none" w="med" len="med"/>
            <a:tailEnd type="none" w="med" len="med"/>
          </a:ln>
        </p:spPr>
        <p:txBody>
          <a:bodyPr wrap="square">
            <a:spAutoFit/>
          </a:bodyPr>
          <a:p>
            <a:pPr lvl="0"/>
            <a:r>
              <a:rPr lang="zh-CN" altLang="en-US" sz="3200" b="1">
                <a:solidFill>
                  <a:schemeClr val="tx1"/>
                </a:solidFill>
                <a:latin typeface="黑体" charset="0"/>
                <a:ea typeface="黑体" charset="0"/>
              </a:rPr>
              <a:t>②</a:t>
            </a:r>
            <a:r>
              <a:rPr lang="zh-CN" altLang="en-US" sz="3200" b="1" u="sng">
                <a:solidFill>
                  <a:schemeClr val="tx1"/>
                </a:solidFill>
                <a:latin typeface="黑体" charset="0"/>
                <a:ea typeface="黑体" charset="0"/>
              </a:rPr>
              <a:t>世界范围内</a:t>
            </a:r>
            <a:r>
              <a:rPr lang="zh-CN" altLang="en-US" sz="3200" b="1">
                <a:solidFill>
                  <a:schemeClr val="tx1"/>
                </a:solidFill>
                <a:latin typeface="黑体" charset="0"/>
                <a:ea typeface="黑体" charset="0"/>
              </a:rPr>
              <a:t>普遍存在</a:t>
            </a:r>
            <a:r>
              <a:rPr lang="zh-CN" altLang="en-US" sz="3200" b="1" u="sng">
                <a:solidFill>
                  <a:schemeClr val="tx1"/>
                </a:solidFill>
                <a:latin typeface="黑体" charset="0"/>
                <a:ea typeface="黑体" charset="0"/>
              </a:rPr>
              <a:t>海岸侵蚀</a:t>
            </a:r>
            <a:endParaRPr lang="zh-CN" altLang="en-US" sz="3200" b="1" u="sng">
              <a:solidFill>
                <a:schemeClr val="tx1"/>
              </a:solidFill>
              <a:latin typeface="黑体" charset="0"/>
              <a:ea typeface="黑体" charset="0"/>
            </a:endParaRPr>
          </a:p>
        </p:txBody>
      </p:sp>
      <p:sp>
        <p:nvSpPr>
          <p:cNvPr id="7" name="文本框 6"/>
          <p:cNvSpPr txBox="1"/>
          <p:nvPr/>
        </p:nvSpPr>
        <p:spPr>
          <a:xfrm>
            <a:off x="247015" y="4776470"/>
            <a:ext cx="6702425" cy="640080"/>
          </a:xfrm>
          <a:prstGeom prst="rect">
            <a:avLst/>
          </a:prstGeom>
          <a:solidFill>
            <a:srgbClr val="FF66FF"/>
          </a:solidFill>
          <a:ln>
            <a:solidFill>
              <a:srgbClr val="FFC000"/>
            </a:solidFill>
          </a:ln>
        </p:spPr>
        <p:txBody>
          <a:bodyPr wrap="square" rtlCol="0">
            <a:spAutoFit/>
          </a:bodyPr>
          <a:p>
            <a:r>
              <a:rPr lang="zh-CN" altLang="en-US" sz="3600" b="1">
                <a:solidFill>
                  <a:schemeClr val="tx1"/>
                </a:solidFill>
                <a:latin typeface="黑体" charset="0"/>
                <a:ea typeface="黑体" charset="0"/>
                <a:sym typeface="+mn-ea"/>
              </a:rPr>
              <a:t>③在</a:t>
            </a:r>
            <a:r>
              <a:rPr lang="zh-CN" altLang="en-US" sz="3600" b="1" u="sng">
                <a:solidFill>
                  <a:schemeClr val="tx1"/>
                </a:solidFill>
                <a:latin typeface="黑体" charset="0"/>
                <a:ea typeface="黑体" charset="0"/>
                <a:sym typeface="+mn-ea"/>
              </a:rPr>
              <a:t>预警线</a:t>
            </a:r>
            <a:r>
              <a:rPr lang="zh-CN" altLang="en-US" sz="3600" b="1">
                <a:solidFill>
                  <a:schemeClr val="tx1"/>
                </a:solidFill>
                <a:latin typeface="黑体" charset="0"/>
                <a:ea typeface="黑体" charset="0"/>
                <a:sym typeface="+mn-ea"/>
              </a:rPr>
              <a:t>内不得</a:t>
            </a:r>
            <a:r>
              <a:rPr lang="zh-CN" altLang="en-US" sz="3600" b="1" u="sng">
                <a:solidFill>
                  <a:schemeClr val="tx1"/>
                </a:solidFill>
                <a:latin typeface="黑体" charset="0"/>
                <a:ea typeface="黑体" charset="0"/>
                <a:sym typeface="+mn-ea"/>
              </a:rPr>
              <a:t>修建</a:t>
            </a:r>
            <a:r>
              <a:rPr lang="zh-CN" altLang="en-US" sz="3600" b="1">
                <a:solidFill>
                  <a:schemeClr val="tx1"/>
                </a:solidFill>
                <a:latin typeface="黑体" charset="0"/>
                <a:ea typeface="黑体" charset="0"/>
                <a:sym typeface="+mn-ea"/>
              </a:rPr>
              <a:t>人工建筑</a:t>
            </a:r>
            <a:endParaRPr lang="zh-CN" altLang="en-US" sz="3600" b="1">
              <a:solidFill>
                <a:schemeClr val="tx1"/>
              </a:solidFill>
              <a:latin typeface="黑体" charset="0"/>
              <a:ea typeface="黑体" charset="0"/>
              <a:sym typeface="+mn-ea"/>
            </a:endParaRPr>
          </a:p>
        </p:txBody>
      </p:sp>
      <p:sp>
        <p:nvSpPr>
          <p:cNvPr id="6147" name="文本框 6146"/>
          <p:cNvSpPr txBox="1"/>
          <p:nvPr/>
        </p:nvSpPr>
        <p:spPr>
          <a:xfrm>
            <a:off x="5655310" y="5511800"/>
            <a:ext cx="5886450" cy="640080"/>
          </a:xfrm>
          <a:prstGeom prst="rect">
            <a:avLst/>
          </a:prstGeom>
          <a:solidFill>
            <a:srgbClr val="00CCFF"/>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600" b="1">
                <a:latin typeface="黑体" charset="0"/>
                <a:ea typeface="黑体" charset="0"/>
                <a:sym typeface="+mn-ea"/>
              </a:rPr>
              <a:t>③严禁在预警线内违章建筑</a:t>
            </a:r>
            <a:endParaRPr lang="zh-CN" altLang="en-US" sz="3600" b="1">
              <a:solidFill>
                <a:schemeClr val="tx1"/>
              </a:solidFill>
              <a:latin typeface="黑体" charset="0"/>
              <a:ea typeface="黑体"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9"/>
                                        </p:tgtEl>
                                        <p:attrNameLst>
                                          <p:attrName>style.visibility</p:attrName>
                                        </p:attrNameLst>
                                      </p:cBhvr>
                                      <p:to>
                                        <p:strVal val="visible"/>
                                      </p:to>
                                    </p:set>
                                    <p:anim calcmode="lin" valueType="num">
                                      <p:cBhvr additive="base">
                                        <p:cTn id="7" dur="500" fill="hold"/>
                                        <p:tgtEl>
                                          <p:spTgt spid="6149"/>
                                        </p:tgtEl>
                                        <p:attrNameLst>
                                          <p:attrName>ppt_x</p:attrName>
                                        </p:attrNameLst>
                                      </p:cBhvr>
                                      <p:tavLst>
                                        <p:tav tm="0">
                                          <p:val>
                                            <p:strVal val="0-#ppt_w/2"/>
                                          </p:val>
                                        </p:tav>
                                        <p:tav tm="100000">
                                          <p:val>
                                            <p:strVal val="#ppt_x"/>
                                          </p:val>
                                        </p:tav>
                                      </p:tavLst>
                                    </p:anim>
                                    <p:anim calcmode="lin" valueType="num">
                                      <p:cBhvr additive="base">
                                        <p:cTn id="8" dur="500" fill="hold"/>
                                        <p:tgtEl>
                                          <p:spTgt spid="614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6147"/>
                                        </p:tgtEl>
                                        <p:attrNameLst>
                                          <p:attrName>style.visibility</p:attrName>
                                        </p:attrNameLst>
                                      </p:cBhvr>
                                      <p:to>
                                        <p:strVal val="visible"/>
                                      </p:to>
                                    </p:set>
                                    <p:animEffect transition="in" filter="dissolve">
                                      <p:cBhvr>
                                        <p:cTn id="19"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bldLvl="0" animBg="1"/>
      <p:bldP spid="7" grpId="0" bldLvl="0" animBg="1"/>
      <p:bldP spid="6147" grpId="0" bldLvl="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78130" y="154305"/>
            <a:ext cx="11670665" cy="6376670"/>
          </a:xfrm>
          <a:ln>
            <a:solidFill>
              <a:srgbClr val="FFFF00"/>
            </a:solidFill>
          </a:ln>
        </p:spPr>
        <p:txBody>
          <a:bodyPr>
            <a:normAutofit lnSpcReduction="10000"/>
          </a:bodyPr>
          <a:p>
            <a:pPr>
              <a:lnSpc>
                <a:spcPct val="120000"/>
              </a:lnSpc>
            </a:pPr>
            <a:r>
              <a:rPr lang="zh-CN" altLang="en-US" sz="3200" b="1">
                <a:solidFill>
                  <a:srgbClr val="FF0000"/>
                </a:solidFill>
                <a:latin typeface="黑体" charset="0"/>
                <a:ea typeface="黑体" charset="0"/>
                <a:sym typeface="+mn-ea"/>
              </a:rPr>
              <a:t>（武汉卷）</a:t>
            </a:r>
            <a:r>
              <a:rPr lang="zh-CN" altLang="en-US" sz="3200" b="1">
                <a:solidFill>
                  <a:srgbClr val="0000CC"/>
                </a:solidFill>
                <a:latin typeface="黑体" charset="0"/>
                <a:ea typeface="黑体" charset="0"/>
                <a:sym typeface="+mn-ea"/>
              </a:rPr>
              <a:t>每处不超过15个字。（5分）</a:t>
            </a:r>
            <a:endParaRPr lang="zh-CN" altLang="en-US" sz="3200" b="1">
              <a:solidFill>
                <a:srgbClr val="0000CC"/>
              </a:solidFill>
              <a:latin typeface="黑体" charset="0"/>
              <a:ea typeface="黑体" charset="0"/>
              <a:sym typeface="+mn-ea"/>
            </a:endParaRPr>
          </a:p>
          <a:p>
            <a:pPr>
              <a:lnSpc>
                <a:spcPct val="120000"/>
              </a:lnSpc>
            </a:pPr>
            <a:r>
              <a:rPr lang="zh-CN" altLang="en-US" sz="3200" b="1">
                <a:solidFill>
                  <a:srgbClr val="0000CC"/>
                </a:solidFill>
                <a:latin typeface="黑体" charset="0"/>
                <a:ea typeface="黑体" charset="0"/>
                <a:sym typeface="+mn-ea"/>
              </a:rPr>
              <a:t> </a:t>
            </a:r>
            <a:r>
              <a:rPr lang="zh-CN" altLang="en-US" sz="3200" b="1">
                <a:solidFill>
                  <a:srgbClr val="FF0000"/>
                </a:solidFill>
                <a:latin typeface="黑体" charset="0"/>
                <a:ea typeface="黑体" charset="0"/>
                <a:sym typeface="+mn-ea"/>
              </a:rPr>
              <a:t>生态农业模式</a:t>
            </a:r>
            <a:r>
              <a:rPr lang="zh-CN" altLang="en-US" sz="3200" b="1">
                <a:solidFill>
                  <a:srgbClr val="0000CC"/>
                </a:solidFill>
                <a:latin typeface="黑体" charset="0"/>
                <a:ea typeface="黑体" charset="0"/>
                <a:sym typeface="+mn-ea"/>
              </a:rPr>
              <a:t>具有显著的增产增收功能，可以</a:t>
            </a:r>
            <a:r>
              <a:rPr lang="zh-CN" altLang="en-US" sz="3200" b="1">
                <a:solidFill>
                  <a:srgbClr val="FF0000"/>
                </a:solidFill>
                <a:latin typeface="黑体" charset="0"/>
                <a:ea typeface="黑体" charset="0"/>
                <a:sym typeface="+mn-ea"/>
              </a:rPr>
              <a:t>降低</a:t>
            </a:r>
            <a:r>
              <a:rPr lang="zh-CN" altLang="en-US" sz="3200" b="1">
                <a:solidFill>
                  <a:srgbClr val="0000CC"/>
                </a:solidFill>
                <a:latin typeface="黑体" charset="0"/>
                <a:ea typeface="黑体" charset="0"/>
                <a:sym typeface="+mn-ea"/>
              </a:rPr>
              <a:t>农业</a:t>
            </a:r>
            <a:r>
              <a:rPr lang="zh-CN" altLang="en-US" sz="3200" b="1" u="sng">
                <a:solidFill>
                  <a:srgbClr val="0000CC"/>
                </a:solidFill>
                <a:latin typeface="黑体" charset="0"/>
                <a:ea typeface="黑体" charset="0"/>
                <a:sym typeface="+mn-ea"/>
              </a:rPr>
              <a:t>成本</a:t>
            </a:r>
            <a:r>
              <a:rPr lang="zh-CN" altLang="en-US" sz="3200" b="1">
                <a:solidFill>
                  <a:srgbClr val="0000CC"/>
                </a:solidFill>
                <a:latin typeface="黑体" charset="0"/>
                <a:ea typeface="黑体" charset="0"/>
                <a:sym typeface="+mn-ea"/>
              </a:rPr>
              <a:t>，</a:t>
            </a:r>
            <a:r>
              <a:rPr lang="zh-CN" altLang="en-US" sz="3200" b="1" u="sng">
                <a:solidFill>
                  <a:srgbClr val="0000CC"/>
                </a:solidFill>
                <a:latin typeface="黑体" charset="0"/>
                <a:ea typeface="黑体" charset="0"/>
                <a:sym typeface="+mn-ea"/>
              </a:rPr>
              <a:t>①             </a:t>
            </a:r>
            <a:r>
              <a:rPr lang="zh-CN" altLang="en-US" sz="3200" b="1">
                <a:solidFill>
                  <a:srgbClr val="0000CC"/>
                </a:solidFill>
                <a:latin typeface="黑体" charset="0"/>
                <a:ea typeface="黑体" charset="0"/>
                <a:sym typeface="+mn-ea"/>
              </a:rPr>
              <a:t>，为农村剩余劳动力</a:t>
            </a:r>
            <a:r>
              <a:rPr lang="zh-CN" altLang="en-US" sz="3200" b="1">
                <a:solidFill>
                  <a:srgbClr val="FF0000"/>
                </a:solidFill>
                <a:latin typeface="黑体" charset="0"/>
                <a:ea typeface="黑体" charset="0"/>
                <a:sym typeface="+mn-ea"/>
              </a:rPr>
              <a:t>创造</a:t>
            </a:r>
            <a:r>
              <a:rPr lang="zh-CN" altLang="en-US" sz="3200" b="1">
                <a:solidFill>
                  <a:srgbClr val="0000CC"/>
                </a:solidFill>
                <a:latin typeface="黑体" charset="0"/>
                <a:ea typeface="黑体" charset="0"/>
                <a:sym typeface="+mn-ea"/>
              </a:rPr>
              <a:t>农业</a:t>
            </a:r>
            <a:r>
              <a:rPr lang="zh-CN" altLang="en-US" sz="3200" b="1" u="sng">
                <a:solidFill>
                  <a:srgbClr val="0000CC"/>
                </a:solidFill>
                <a:latin typeface="黑体" charset="0"/>
                <a:ea typeface="黑体" charset="0"/>
                <a:sym typeface="+mn-ea"/>
              </a:rPr>
              <a:t>内部就业机会</a:t>
            </a:r>
            <a:r>
              <a:rPr lang="zh-CN" altLang="en-US" sz="3200" b="1">
                <a:solidFill>
                  <a:srgbClr val="0000CC"/>
                </a:solidFill>
                <a:latin typeface="黑体" charset="0"/>
                <a:ea typeface="黑体" charset="0"/>
                <a:sym typeface="+mn-ea"/>
              </a:rPr>
              <a:t>，  </a:t>
            </a:r>
            <a:r>
              <a:rPr lang="zh-CN" altLang="en-US" sz="3200" b="1" u="sng">
                <a:solidFill>
                  <a:srgbClr val="0000CC"/>
                </a:solidFill>
                <a:latin typeface="黑体" charset="0"/>
                <a:ea typeface="黑体" charset="0"/>
                <a:sym typeface="+mn-ea"/>
              </a:rPr>
              <a:t>②               </a:t>
            </a:r>
            <a:r>
              <a:rPr lang="zh-CN" altLang="en-US" sz="3200" b="1">
                <a:solidFill>
                  <a:srgbClr val="0000CC"/>
                </a:solidFill>
                <a:latin typeface="黑体" charset="0"/>
                <a:ea typeface="黑体" charset="0"/>
                <a:sym typeface="+mn-ea"/>
              </a:rPr>
              <a:t>；同时，这种模式重视农业废弃物资源化利用， </a:t>
            </a:r>
            <a:r>
              <a:rPr lang="zh-CN" altLang="en-US" sz="3200" b="1" u="sng">
                <a:solidFill>
                  <a:srgbClr val="0000CC"/>
                </a:solidFill>
                <a:latin typeface="黑体" charset="0"/>
                <a:ea typeface="黑体" charset="0"/>
                <a:sym typeface="+mn-ea"/>
              </a:rPr>
              <a:t>③                </a:t>
            </a:r>
            <a:r>
              <a:rPr lang="zh-CN" altLang="en-US" sz="3200" b="1">
                <a:solidFill>
                  <a:srgbClr val="0000CC"/>
                </a:solidFill>
                <a:latin typeface="黑体" charset="0"/>
                <a:ea typeface="黑体" charset="0"/>
                <a:sym typeface="+mn-ea"/>
              </a:rPr>
              <a:t>，从而实现</a:t>
            </a:r>
            <a:r>
              <a:rPr lang="zh-CN" altLang="en-US" sz="3200" b="1">
                <a:solidFill>
                  <a:srgbClr val="FF0000"/>
                </a:solidFill>
                <a:latin typeface="黑体" charset="0"/>
                <a:ea typeface="黑体" charset="0"/>
                <a:sym typeface="+mn-ea"/>
              </a:rPr>
              <a:t>经济、社会、生态</a:t>
            </a:r>
            <a:r>
              <a:rPr lang="zh-CN" altLang="en-US" sz="3200" b="1">
                <a:solidFill>
                  <a:srgbClr val="0000CC"/>
                </a:solidFill>
                <a:latin typeface="黑体" charset="0"/>
                <a:ea typeface="黑体" charset="0"/>
                <a:sym typeface="+mn-ea"/>
              </a:rPr>
              <a:t>效益的统一。建设生态农业，走可持续发展道路已成为世界各国农业发展的共同选择。</a:t>
            </a:r>
            <a:endParaRPr lang="zh-CN" altLang="en-US" sz="3200" b="1">
              <a:solidFill>
                <a:srgbClr val="0000CC"/>
              </a:solidFill>
              <a:latin typeface="黑体" charset="0"/>
              <a:ea typeface="黑体" charset="0"/>
              <a:sym typeface="+mn-ea"/>
            </a:endParaRPr>
          </a:p>
          <a:p>
            <a:endParaRPr lang="zh-CN" altLang="en-US" sz="3200" b="1">
              <a:solidFill>
                <a:srgbClr val="990099"/>
              </a:solidFill>
              <a:latin typeface="黑体" charset="0"/>
              <a:ea typeface="黑体" charset="0"/>
            </a:endParaRPr>
          </a:p>
        </p:txBody>
      </p:sp>
      <p:sp>
        <p:nvSpPr>
          <p:cNvPr id="6146" name="文本框 6145"/>
          <p:cNvSpPr txBox="1"/>
          <p:nvPr/>
        </p:nvSpPr>
        <p:spPr>
          <a:xfrm>
            <a:off x="6284595" y="248920"/>
            <a:ext cx="3268345" cy="579120"/>
          </a:xfrm>
          <a:prstGeom prst="rect">
            <a:avLst/>
          </a:prstGeom>
          <a:solidFill>
            <a:srgbClr val="FFFF00"/>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200" b="1">
                <a:solidFill>
                  <a:schemeClr val="tx1"/>
                </a:solidFill>
                <a:latin typeface="黑体" charset="0"/>
                <a:ea typeface="黑体" charset="0"/>
              </a:rPr>
              <a:t>①提高经济效益</a:t>
            </a:r>
            <a:endParaRPr lang="zh-CN" altLang="en-US" sz="3200" b="1">
              <a:solidFill>
                <a:schemeClr val="tx1"/>
              </a:solidFill>
              <a:latin typeface="黑体" charset="0"/>
              <a:ea typeface="黑体" charset="0"/>
            </a:endParaRPr>
          </a:p>
        </p:txBody>
      </p:sp>
      <p:sp>
        <p:nvSpPr>
          <p:cNvPr id="6149" name="文本框 6148"/>
          <p:cNvSpPr txBox="1"/>
          <p:nvPr/>
        </p:nvSpPr>
        <p:spPr>
          <a:xfrm>
            <a:off x="3140710" y="3782060"/>
            <a:ext cx="5199380" cy="579120"/>
          </a:xfrm>
          <a:prstGeom prst="rect">
            <a:avLst/>
          </a:prstGeom>
          <a:solidFill>
            <a:srgbClr val="00FF00"/>
          </a:solidFill>
          <a:ln w="9525" cap="flat" cmpd="sng">
            <a:solidFill>
              <a:srgbClr val="993366"/>
            </a:solidFill>
            <a:prstDash val="solid"/>
            <a:miter/>
            <a:headEnd type="none" w="med" len="med"/>
            <a:tailEnd type="none" w="med" len="med"/>
          </a:ln>
        </p:spPr>
        <p:txBody>
          <a:bodyPr wrap="square">
            <a:spAutoFit/>
          </a:bodyPr>
          <a:p>
            <a:pPr lvl="0"/>
            <a:r>
              <a:rPr lang="zh-CN" altLang="en-US" sz="3200" b="1">
                <a:solidFill>
                  <a:schemeClr val="tx1"/>
                </a:solidFill>
                <a:latin typeface="黑体" charset="0"/>
                <a:ea typeface="黑体" charset="0"/>
              </a:rPr>
              <a:t>②</a:t>
            </a:r>
            <a:r>
              <a:rPr lang="zh-CN" altLang="en-US" sz="3200" b="1">
                <a:solidFill>
                  <a:srgbClr val="C00000"/>
                </a:solidFill>
                <a:latin typeface="黑体" charset="0"/>
                <a:ea typeface="黑体" charset="0"/>
              </a:rPr>
              <a:t>保护了</a:t>
            </a:r>
            <a:r>
              <a:rPr lang="zh-CN" altLang="en-US" sz="3200" b="1">
                <a:solidFill>
                  <a:schemeClr val="tx1"/>
                </a:solidFill>
                <a:latin typeface="黑体" charset="0"/>
                <a:ea typeface="黑体" charset="0"/>
              </a:rPr>
              <a:t>农民的生产积极性</a:t>
            </a:r>
            <a:endParaRPr lang="zh-CN" altLang="en-US" sz="3200" b="1">
              <a:solidFill>
                <a:schemeClr val="tx1"/>
              </a:solidFill>
              <a:latin typeface="黑体" charset="0"/>
              <a:ea typeface="黑体" charset="0"/>
            </a:endParaRPr>
          </a:p>
        </p:txBody>
      </p:sp>
      <p:sp>
        <p:nvSpPr>
          <p:cNvPr id="6147" name="文本框 6146"/>
          <p:cNvSpPr txBox="1"/>
          <p:nvPr/>
        </p:nvSpPr>
        <p:spPr>
          <a:xfrm>
            <a:off x="892175" y="4749800"/>
            <a:ext cx="4017645" cy="579120"/>
          </a:xfrm>
          <a:prstGeom prst="rect">
            <a:avLst/>
          </a:prstGeom>
          <a:solidFill>
            <a:srgbClr val="00CCFF"/>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200" b="1">
                <a:solidFill>
                  <a:schemeClr val="tx1"/>
                </a:solidFill>
                <a:latin typeface="黑体" charset="0"/>
                <a:ea typeface="黑体" charset="0"/>
              </a:rPr>
              <a:t>③可以改善生态环境</a:t>
            </a:r>
            <a:endParaRPr sz="3200" b="1">
              <a:solidFill>
                <a:schemeClr val="tx1"/>
              </a:solidFill>
              <a:latin typeface="黑体" charset="0"/>
              <a:ea typeface="黑体"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0-#ppt_w/2"/>
                                          </p:val>
                                        </p:tav>
                                        <p:tav tm="100000">
                                          <p:val>
                                            <p:strVal val="#ppt_x"/>
                                          </p:val>
                                        </p:tav>
                                      </p:tavLst>
                                    </p:anim>
                                    <p:anim calcmode="lin" valueType="num">
                                      <p:cBhvr additive="base">
                                        <p:cTn id="8"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9"/>
                                        </p:tgtEl>
                                        <p:attrNameLst>
                                          <p:attrName>style.visibility</p:attrName>
                                        </p:attrNameLst>
                                      </p:cBhvr>
                                      <p:to>
                                        <p:strVal val="visible"/>
                                      </p:to>
                                    </p:set>
                                    <p:anim calcmode="lin" valueType="num">
                                      <p:cBhvr additive="base">
                                        <p:cTn id="13" dur="500" fill="hold"/>
                                        <p:tgtEl>
                                          <p:spTgt spid="6149"/>
                                        </p:tgtEl>
                                        <p:attrNameLst>
                                          <p:attrName>ppt_x</p:attrName>
                                        </p:attrNameLst>
                                      </p:cBhvr>
                                      <p:tavLst>
                                        <p:tav tm="0">
                                          <p:val>
                                            <p:strVal val="0-#ppt_w/2"/>
                                          </p:val>
                                        </p:tav>
                                        <p:tav tm="100000">
                                          <p:val>
                                            <p:strVal val="#ppt_x"/>
                                          </p:val>
                                        </p:tav>
                                      </p:tavLst>
                                    </p:anim>
                                    <p:anim calcmode="lin" valueType="num">
                                      <p:cBhvr additive="base">
                                        <p:cTn id="14" dur="500" fill="hold"/>
                                        <p:tgtEl>
                                          <p:spTgt spid="614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6147"/>
                                        </p:tgtEl>
                                        <p:attrNameLst>
                                          <p:attrName>style.visibility</p:attrName>
                                        </p:attrNameLst>
                                      </p:cBhvr>
                                      <p:to>
                                        <p:strVal val="visible"/>
                                      </p:to>
                                    </p:set>
                                    <p:animEffect transition="in" filter="dissolve">
                                      <p:cBhvr>
                                        <p:cTn id="19"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bldLvl="0" animBg="1"/>
      <p:bldP spid="6149" grpId="0" bldLvl="0" animBg="1"/>
      <p:bldP spid="6147" grpId="0" bldLvl="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86385" y="171450"/>
            <a:ext cx="11586845" cy="5525135"/>
          </a:xfrm>
          <a:ln>
            <a:solidFill>
              <a:srgbClr val="FF0000"/>
            </a:solidFill>
          </a:ln>
        </p:spPr>
        <p:txBody>
          <a:bodyPr>
            <a:normAutofit lnSpcReduction="20000"/>
          </a:bodyPr>
          <a:p>
            <a:r>
              <a:rPr lang="zh-CN" altLang="en-US" b="1">
                <a:solidFill>
                  <a:srgbClr val="0000CC"/>
                </a:solidFill>
                <a:latin typeface="黑体" charset="0"/>
                <a:ea typeface="黑体" charset="0"/>
              </a:rPr>
              <a:t>16.每处不超过15个字。（5分）</a:t>
            </a:r>
            <a:endParaRPr lang="zh-CN" altLang="en-US" b="1">
              <a:solidFill>
                <a:srgbClr val="0000CC"/>
              </a:solidFill>
              <a:latin typeface="黑体" charset="0"/>
              <a:ea typeface="黑体" charset="0"/>
            </a:endParaRPr>
          </a:p>
          <a:p>
            <a:pPr>
              <a:lnSpc>
                <a:spcPct val="130000"/>
              </a:lnSpc>
            </a:pPr>
            <a:r>
              <a:rPr lang="zh-CN" altLang="en-US" sz="3200" b="1">
                <a:solidFill>
                  <a:srgbClr val="0000CC"/>
                </a:solidFill>
                <a:latin typeface="黑体" charset="0"/>
                <a:ea typeface="黑体" charset="0"/>
              </a:rPr>
              <a:t>有</a:t>
            </a:r>
            <a:r>
              <a:rPr lang="zh-CN" altLang="en-US" sz="3200" b="1">
                <a:solidFill>
                  <a:srgbClr val="FF0000"/>
                </a:solidFill>
                <a:latin typeface="黑体" charset="0"/>
                <a:ea typeface="黑体" charset="0"/>
              </a:rPr>
              <a:t>一种曾经很流行的</a:t>
            </a:r>
            <a:r>
              <a:rPr lang="zh-CN" altLang="en-US" sz="3200" b="1" u="sng">
                <a:solidFill>
                  <a:srgbClr val="FF0000"/>
                </a:solidFill>
                <a:latin typeface="黑体" charset="0"/>
                <a:ea typeface="黑体" charset="0"/>
              </a:rPr>
              <a:t>说法</a:t>
            </a:r>
            <a:r>
              <a:rPr lang="zh-CN" altLang="en-US" sz="3200" b="1">
                <a:solidFill>
                  <a:srgbClr val="0000CC"/>
                </a:solidFill>
                <a:latin typeface="黑体" charset="0"/>
                <a:ea typeface="黑体" charset="0"/>
              </a:rPr>
              <a:t>，认为病毒是在细胞之前出现的。</a:t>
            </a:r>
            <a:r>
              <a:rPr lang="zh-CN" altLang="en-US" sz="3200" b="1" u="sng">
                <a:solidFill>
                  <a:srgbClr val="0000CC"/>
                </a:solidFill>
                <a:latin typeface="黑体" charset="0"/>
                <a:ea typeface="黑体" charset="0"/>
              </a:rPr>
              <a:t> ①                         </a:t>
            </a:r>
            <a:r>
              <a:rPr lang="zh-CN" altLang="en-US" sz="3200" b="1">
                <a:solidFill>
                  <a:srgbClr val="0000CC"/>
                </a:solidFill>
                <a:latin typeface="黑体" charset="0"/>
                <a:ea typeface="黑体" charset="0"/>
              </a:rPr>
              <a:t>。</a:t>
            </a:r>
            <a:r>
              <a:rPr lang="zh-CN" altLang="en-US" sz="3200" b="1">
                <a:solidFill>
                  <a:srgbClr val="FF0000"/>
                </a:solidFill>
                <a:latin typeface="黑体" charset="0"/>
                <a:ea typeface="黑体" charset="0"/>
              </a:rPr>
              <a:t>一种更可信的</a:t>
            </a:r>
            <a:r>
              <a:rPr lang="zh-CN" altLang="en-US" sz="3200" b="1" u="sng">
                <a:solidFill>
                  <a:srgbClr val="FF0000"/>
                </a:solidFill>
                <a:latin typeface="黑体" charset="0"/>
                <a:ea typeface="黑体" charset="0"/>
              </a:rPr>
              <a:t>说法</a:t>
            </a:r>
            <a:r>
              <a:rPr lang="zh-CN" altLang="en-US" sz="3200" b="1">
                <a:solidFill>
                  <a:srgbClr val="0000CC"/>
                </a:solidFill>
                <a:latin typeface="黑体" charset="0"/>
                <a:ea typeface="黑体" charset="0"/>
              </a:rPr>
              <a:t>是，病毒是在很久以前从它们的细胞中逃出来的</a:t>
            </a:r>
            <a:r>
              <a:rPr lang="zh-CN" altLang="en-US" sz="3200" b="1">
                <a:solidFill>
                  <a:srgbClr val="FF0000"/>
                </a:solidFill>
                <a:latin typeface="黑体" charset="0"/>
                <a:ea typeface="黑体" charset="0"/>
              </a:rPr>
              <a:t>基因</a:t>
            </a:r>
            <a:r>
              <a:rPr lang="zh-CN" altLang="en-US" sz="3200" b="1">
                <a:solidFill>
                  <a:srgbClr val="0000CC"/>
                </a:solidFill>
                <a:latin typeface="黑体" charset="0"/>
                <a:ea typeface="黑体" charset="0"/>
              </a:rPr>
              <a:t>物质。随着时间的推移，</a:t>
            </a:r>
            <a:r>
              <a:rPr lang="zh-CN" altLang="en-US" sz="3200" b="1" u="sng">
                <a:solidFill>
                  <a:srgbClr val="0000CC"/>
                </a:solidFill>
                <a:latin typeface="黑体" charset="0"/>
                <a:ea typeface="黑体" charset="0"/>
              </a:rPr>
              <a:t>②                                           ，                             </a:t>
            </a:r>
            <a:r>
              <a:rPr lang="zh-CN" altLang="en-US" sz="3200" b="1" u="sng">
                <a:solidFill>
                  <a:srgbClr val="008000"/>
                </a:solidFill>
                <a:latin typeface="黑体" charset="0"/>
                <a:ea typeface="黑体" charset="0"/>
              </a:rPr>
              <a:t>能自我复制</a:t>
            </a:r>
            <a:r>
              <a:rPr lang="zh-CN" altLang="en-US" sz="3200" b="1">
                <a:solidFill>
                  <a:srgbClr val="0000CC"/>
                </a:solidFill>
                <a:latin typeface="黑体" charset="0"/>
                <a:ea typeface="黑体" charset="0"/>
              </a:rPr>
              <a:t>，在细胞中寄生，</a:t>
            </a:r>
            <a:r>
              <a:rPr lang="zh-CN" altLang="en-US" sz="3200" b="1" u="sng">
                <a:solidFill>
                  <a:srgbClr val="008000"/>
                </a:solidFill>
                <a:latin typeface="黑体" charset="0"/>
                <a:ea typeface="黑体" charset="0"/>
              </a:rPr>
              <a:t>成了病毒</a:t>
            </a:r>
            <a:r>
              <a:rPr lang="zh-CN" altLang="en-US" sz="3200" b="1">
                <a:solidFill>
                  <a:srgbClr val="0000CC"/>
                </a:solidFill>
                <a:latin typeface="黑体" charset="0"/>
                <a:ea typeface="黑体" charset="0"/>
              </a:rPr>
              <a:t>。对它们的宿主细胞越适应的病毒，危害性越小。这就是病毒进化的形式。</a:t>
            </a:r>
            <a:r>
              <a:rPr lang="zh-CN" altLang="en-US" sz="3200" b="1" u="sng">
                <a:solidFill>
                  <a:srgbClr val="0000CC"/>
                </a:solidFill>
                <a:latin typeface="黑体" charset="0"/>
                <a:ea typeface="黑体" charset="0"/>
              </a:rPr>
              <a:t> ③                                         </a:t>
            </a:r>
            <a:r>
              <a:rPr lang="zh-CN" altLang="en-US" sz="3200" b="1">
                <a:solidFill>
                  <a:srgbClr val="0000CC"/>
                </a:solidFill>
                <a:latin typeface="黑体" charset="0"/>
                <a:ea typeface="黑体" charset="0"/>
              </a:rPr>
              <a:t>，</a:t>
            </a:r>
            <a:r>
              <a:rPr lang="zh-CN" altLang="en-US" sz="3200" b="1" u="sng">
                <a:solidFill>
                  <a:srgbClr val="008000"/>
                </a:solidFill>
                <a:latin typeface="黑体" charset="0"/>
                <a:ea typeface="黑体" charset="0"/>
              </a:rPr>
              <a:t>但</a:t>
            </a:r>
            <a:r>
              <a:rPr lang="zh-CN" altLang="en-US" sz="3200" b="1">
                <a:solidFill>
                  <a:srgbClr val="0000CC"/>
                </a:solidFill>
                <a:latin typeface="黑体" charset="0"/>
                <a:ea typeface="黑体" charset="0"/>
              </a:rPr>
              <a:t>那些</a:t>
            </a:r>
            <a:r>
              <a:rPr lang="zh-CN" altLang="en-US" sz="3200" b="1" u="sng">
                <a:solidFill>
                  <a:srgbClr val="FF0000"/>
                </a:solidFill>
                <a:latin typeface="黑体" charset="0"/>
                <a:ea typeface="黑体" charset="0"/>
              </a:rPr>
              <a:t>进化得不完美的病毒</a:t>
            </a:r>
            <a:r>
              <a:rPr lang="zh-CN" altLang="en-US" sz="3200" b="1">
                <a:solidFill>
                  <a:srgbClr val="FF0000"/>
                </a:solidFill>
                <a:latin typeface="黑体" charset="0"/>
                <a:ea typeface="黑体" charset="0"/>
              </a:rPr>
              <a:t>引起的危害和痛苦是巨大的</a:t>
            </a:r>
            <a:r>
              <a:rPr lang="zh-CN" altLang="en-US" sz="3200" b="1">
                <a:solidFill>
                  <a:srgbClr val="0000CC"/>
                </a:solidFill>
                <a:latin typeface="黑体" charset="0"/>
                <a:ea typeface="黑体" charset="0"/>
              </a:rPr>
              <a:t>。</a:t>
            </a:r>
            <a:endParaRPr lang="zh-CN" altLang="en-US" sz="3200" b="1">
              <a:solidFill>
                <a:srgbClr val="0000CC"/>
              </a:solidFill>
              <a:latin typeface="黑体" charset="0"/>
              <a:ea typeface="黑体" charset="0"/>
            </a:endParaRPr>
          </a:p>
        </p:txBody>
      </p:sp>
      <p:sp>
        <p:nvSpPr>
          <p:cNvPr id="6146" name="文本框 6145"/>
          <p:cNvSpPr txBox="1"/>
          <p:nvPr/>
        </p:nvSpPr>
        <p:spPr>
          <a:xfrm>
            <a:off x="646430" y="1255395"/>
            <a:ext cx="5615940" cy="579120"/>
          </a:xfrm>
          <a:prstGeom prst="rect">
            <a:avLst/>
          </a:prstGeom>
          <a:solidFill>
            <a:srgbClr val="FFFF00"/>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200" b="1">
                <a:solidFill>
                  <a:schemeClr val="tx1"/>
                </a:solidFill>
                <a:latin typeface="黑体" charset="0"/>
                <a:ea typeface="黑体" charset="0"/>
              </a:rPr>
              <a:t>①</a:t>
            </a:r>
            <a:r>
              <a:rPr lang="zh-CN" altLang="en-US" sz="3200" b="1">
                <a:latin typeface="黑体" charset="0"/>
                <a:ea typeface="黑体" charset="0"/>
                <a:sym typeface="+mn-ea"/>
              </a:rPr>
              <a:t>现在看来</a:t>
            </a:r>
            <a:r>
              <a:rPr lang="zh-CN" altLang="en-US" sz="3200" b="1">
                <a:solidFill>
                  <a:schemeClr val="tx1"/>
                </a:solidFill>
                <a:latin typeface="黑体" charset="0"/>
                <a:ea typeface="黑体" charset="0"/>
              </a:rPr>
              <a:t>这种</a:t>
            </a:r>
            <a:r>
              <a:rPr lang="zh-CN" altLang="en-US" sz="3200" b="1" u="sng">
                <a:solidFill>
                  <a:schemeClr val="tx1"/>
                </a:solidFill>
                <a:latin typeface="黑体" charset="0"/>
                <a:ea typeface="黑体" charset="0"/>
              </a:rPr>
              <a:t>说法</a:t>
            </a:r>
            <a:r>
              <a:rPr lang="zh-CN" altLang="en-US" sz="3200" b="1">
                <a:solidFill>
                  <a:schemeClr val="tx1"/>
                </a:solidFill>
                <a:latin typeface="黑体" charset="0"/>
                <a:ea typeface="黑体" charset="0"/>
              </a:rPr>
              <a:t>不太准确</a:t>
            </a:r>
            <a:endParaRPr lang="zh-CN" altLang="en-US" sz="3200" b="1">
              <a:solidFill>
                <a:schemeClr val="tx1"/>
              </a:solidFill>
              <a:latin typeface="黑体" charset="0"/>
              <a:ea typeface="黑体" charset="0"/>
            </a:endParaRPr>
          </a:p>
        </p:txBody>
      </p:sp>
      <p:sp>
        <p:nvSpPr>
          <p:cNvPr id="6149" name="文本框 6148"/>
          <p:cNvSpPr txBox="1"/>
          <p:nvPr/>
        </p:nvSpPr>
        <p:spPr>
          <a:xfrm>
            <a:off x="2327275" y="2247265"/>
            <a:ext cx="5599430" cy="579120"/>
          </a:xfrm>
          <a:prstGeom prst="rect">
            <a:avLst/>
          </a:prstGeom>
          <a:solidFill>
            <a:srgbClr val="00FF00"/>
          </a:solidFill>
          <a:ln w="9525" cap="flat" cmpd="sng">
            <a:solidFill>
              <a:srgbClr val="993366"/>
            </a:solidFill>
            <a:prstDash val="solid"/>
            <a:miter/>
            <a:headEnd type="none" w="med" len="med"/>
            <a:tailEnd type="none" w="med" len="med"/>
          </a:ln>
        </p:spPr>
        <p:txBody>
          <a:bodyPr wrap="square">
            <a:spAutoFit/>
          </a:bodyPr>
          <a:p>
            <a:pPr lvl="0"/>
            <a:r>
              <a:rPr lang="zh-CN" altLang="en-US" sz="3200" b="1">
                <a:solidFill>
                  <a:schemeClr val="tx1"/>
                </a:solidFill>
                <a:latin typeface="黑体" charset="0"/>
                <a:ea typeface="黑体" charset="0"/>
              </a:rPr>
              <a:t>②这些</a:t>
            </a:r>
            <a:r>
              <a:rPr lang="zh-CN" altLang="en-US" sz="3200" b="1" u="sng">
                <a:solidFill>
                  <a:schemeClr val="tx1"/>
                </a:solidFill>
                <a:latin typeface="黑体" charset="0"/>
                <a:ea typeface="黑体" charset="0"/>
              </a:rPr>
              <a:t>基因</a:t>
            </a:r>
            <a:r>
              <a:rPr lang="zh-CN" altLang="en-US" sz="3200" b="1">
                <a:solidFill>
                  <a:schemeClr val="tx1"/>
                </a:solidFill>
                <a:latin typeface="黑体" charset="0"/>
                <a:ea typeface="黑体" charset="0"/>
              </a:rPr>
              <a:t>提高了独立的能力</a:t>
            </a:r>
            <a:endParaRPr lang="zh-CN" altLang="en-US" sz="3200" b="1">
              <a:solidFill>
                <a:schemeClr val="tx1"/>
              </a:solidFill>
              <a:latin typeface="黑体" charset="0"/>
              <a:ea typeface="黑体" charset="0"/>
            </a:endParaRPr>
          </a:p>
        </p:txBody>
      </p:sp>
      <p:sp>
        <p:nvSpPr>
          <p:cNvPr id="6147" name="文本框 6146"/>
          <p:cNvSpPr txBox="1"/>
          <p:nvPr/>
        </p:nvSpPr>
        <p:spPr>
          <a:xfrm>
            <a:off x="1124585" y="3846830"/>
            <a:ext cx="6944995" cy="579120"/>
          </a:xfrm>
          <a:prstGeom prst="rect">
            <a:avLst/>
          </a:prstGeom>
          <a:solidFill>
            <a:srgbClr val="00CCFF"/>
          </a:solidFill>
          <a:ln w="57150" cap="flat" cmpd="thickThin">
            <a:solidFill>
              <a:srgbClr val="FF0000"/>
            </a:solidFill>
            <a:prstDash val="solid"/>
            <a:miter/>
            <a:headEnd type="none" w="med" len="med"/>
            <a:tailEnd type="none" w="med" len="med"/>
          </a:ln>
        </p:spPr>
        <p:txBody>
          <a:bodyPr wrap="square">
            <a:spAutoFit/>
          </a:bodyPr>
          <a:p>
            <a:pPr lvl="0" algn="ctr">
              <a:spcBef>
                <a:spcPct val="50000"/>
              </a:spcBef>
            </a:pPr>
            <a:r>
              <a:rPr lang="zh-CN" altLang="en-US" sz="3200" b="1">
                <a:solidFill>
                  <a:schemeClr val="tx1"/>
                </a:solidFill>
                <a:latin typeface="黑体" charset="0"/>
                <a:ea typeface="黑体" charset="0"/>
              </a:rPr>
              <a:t>③</a:t>
            </a:r>
            <a:r>
              <a:rPr sz="3200" b="1" u="sng">
                <a:solidFill>
                  <a:schemeClr val="tx1"/>
                </a:solidFill>
                <a:latin typeface="黑体" charset="0"/>
                <a:ea typeface="黑体" charset="0"/>
              </a:rPr>
              <a:t>进化完美的病毒</a:t>
            </a:r>
            <a:r>
              <a:rPr sz="3200" b="1">
                <a:solidFill>
                  <a:schemeClr val="tx1"/>
                </a:solidFill>
                <a:latin typeface="黑体" charset="0"/>
                <a:ea typeface="黑体" charset="0"/>
              </a:rPr>
              <a:t>对生命体没有危害</a:t>
            </a:r>
            <a:endParaRPr sz="3200" b="1">
              <a:solidFill>
                <a:schemeClr val="tx1"/>
              </a:solidFill>
              <a:latin typeface="黑体" charset="0"/>
              <a:ea typeface="黑体"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0-#ppt_w/2"/>
                                          </p:val>
                                        </p:tav>
                                        <p:tav tm="100000">
                                          <p:val>
                                            <p:strVal val="#ppt_x"/>
                                          </p:val>
                                        </p:tav>
                                      </p:tavLst>
                                    </p:anim>
                                    <p:anim calcmode="lin" valueType="num">
                                      <p:cBhvr additive="base">
                                        <p:cTn id="8"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9"/>
                                        </p:tgtEl>
                                        <p:attrNameLst>
                                          <p:attrName>style.visibility</p:attrName>
                                        </p:attrNameLst>
                                      </p:cBhvr>
                                      <p:to>
                                        <p:strVal val="visible"/>
                                      </p:to>
                                    </p:set>
                                    <p:anim calcmode="lin" valueType="num">
                                      <p:cBhvr additive="base">
                                        <p:cTn id="13" dur="500" fill="hold"/>
                                        <p:tgtEl>
                                          <p:spTgt spid="6149"/>
                                        </p:tgtEl>
                                        <p:attrNameLst>
                                          <p:attrName>ppt_x</p:attrName>
                                        </p:attrNameLst>
                                      </p:cBhvr>
                                      <p:tavLst>
                                        <p:tav tm="0">
                                          <p:val>
                                            <p:strVal val="0-#ppt_w/2"/>
                                          </p:val>
                                        </p:tav>
                                        <p:tav tm="100000">
                                          <p:val>
                                            <p:strVal val="#ppt_x"/>
                                          </p:val>
                                        </p:tav>
                                      </p:tavLst>
                                    </p:anim>
                                    <p:anim calcmode="lin" valueType="num">
                                      <p:cBhvr additive="base">
                                        <p:cTn id="14" dur="500" fill="hold"/>
                                        <p:tgtEl>
                                          <p:spTgt spid="614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6147"/>
                                        </p:tgtEl>
                                        <p:attrNameLst>
                                          <p:attrName>style.visibility</p:attrName>
                                        </p:attrNameLst>
                                      </p:cBhvr>
                                      <p:to>
                                        <p:strVal val="visible"/>
                                      </p:to>
                                    </p:set>
                                    <p:animEffect transition="in" filter="dissolve">
                                      <p:cBhvr>
                                        <p:cTn id="19"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bldLvl="0" animBg="1"/>
      <p:bldP spid="6149" grpId="0" bldLvl="0" animBg="1"/>
      <p:bldP spid="6147" grpId="0" bldLvl="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78130" y="154305"/>
            <a:ext cx="11438255" cy="6376670"/>
          </a:xfrm>
          <a:ln>
            <a:solidFill>
              <a:srgbClr val="0000CC"/>
            </a:solidFill>
          </a:ln>
        </p:spPr>
        <p:txBody>
          <a:bodyPr>
            <a:normAutofit lnSpcReduction="10000"/>
          </a:bodyPr>
          <a:p>
            <a:r>
              <a:rPr lang="zh-CN" altLang="en-US" sz="3200" b="1">
                <a:solidFill>
                  <a:srgbClr val="FF0000"/>
                </a:solidFill>
                <a:latin typeface="黑体" charset="0"/>
                <a:ea typeface="黑体" charset="0"/>
              </a:rPr>
              <a:t>做题心得分享：</a:t>
            </a:r>
            <a:endParaRPr lang="zh-CN" altLang="en-US" sz="3200" b="1">
              <a:solidFill>
                <a:srgbClr val="FF0000"/>
              </a:solidFill>
              <a:latin typeface="黑体" charset="0"/>
              <a:ea typeface="黑体" charset="0"/>
            </a:endParaRPr>
          </a:p>
          <a:p>
            <a:endParaRPr lang="zh-CN" altLang="en-US" sz="3200" b="1">
              <a:solidFill>
                <a:srgbClr val="0000CC"/>
              </a:solidFill>
              <a:latin typeface="黑体" charset="0"/>
              <a:ea typeface="黑体" charset="0"/>
            </a:endParaRPr>
          </a:p>
          <a:p>
            <a:pPr marL="0" indent="0">
              <a:lnSpc>
                <a:spcPct val="110000"/>
              </a:lnSpc>
              <a:buNone/>
            </a:pPr>
            <a:endParaRPr lang="zh-CN" altLang="en-US" sz="3200" b="1">
              <a:solidFill>
                <a:srgbClr val="0000CC"/>
              </a:solidFill>
              <a:latin typeface="黑体" charset="0"/>
              <a:ea typeface="黑体" charset="0"/>
            </a:endParaRPr>
          </a:p>
          <a:p>
            <a:pPr marL="0" indent="0">
              <a:lnSpc>
                <a:spcPct val="120000"/>
              </a:lnSpc>
              <a:buNone/>
            </a:pPr>
            <a:r>
              <a:rPr lang="zh-CN" altLang="en-US" sz="3200" b="1">
                <a:solidFill>
                  <a:srgbClr val="0000CC"/>
                </a:solidFill>
                <a:latin typeface="黑体" charset="0"/>
                <a:ea typeface="黑体" charset="0"/>
              </a:rPr>
              <a:t>在中国历史上，</a:t>
            </a:r>
            <a:r>
              <a:rPr lang="zh-CN" altLang="en-US" sz="3200" b="1" u="sng">
                <a:solidFill>
                  <a:srgbClr val="0000CC"/>
                </a:solidFill>
                <a:latin typeface="黑体" charset="0"/>
                <a:ea typeface="黑体" charset="0"/>
              </a:rPr>
              <a:t>            ①             </a:t>
            </a:r>
            <a:r>
              <a:rPr lang="zh-CN" altLang="en-US" sz="3200" b="1">
                <a:solidFill>
                  <a:srgbClr val="0000CC"/>
                </a:solidFill>
                <a:latin typeface="黑体" charset="0"/>
                <a:ea typeface="黑体" charset="0"/>
              </a:rPr>
              <a:t>：火的发明使用，</a:t>
            </a:r>
            <a:r>
              <a:rPr lang="zh-CN" altLang="en-US" sz="3200" b="1" u="sng">
                <a:solidFill>
                  <a:srgbClr val="0000CC"/>
                </a:solidFill>
                <a:latin typeface="黑体" charset="0"/>
                <a:ea typeface="黑体" charset="0"/>
              </a:rPr>
              <a:t>②                             </a:t>
            </a:r>
            <a:r>
              <a:rPr lang="zh-CN" altLang="en-US" sz="3200" b="1">
                <a:solidFill>
                  <a:srgbClr val="0000CC"/>
                </a:solidFill>
                <a:latin typeface="黑体" charset="0"/>
                <a:ea typeface="黑体" charset="0"/>
              </a:rPr>
              <a:t>，从此</a:t>
            </a:r>
            <a:r>
              <a:rPr lang="zh-CN" altLang="en-US" sz="3200" b="1" u="sng">
                <a:solidFill>
                  <a:srgbClr val="FF0000"/>
                </a:solidFill>
                <a:latin typeface="黑体" charset="0"/>
                <a:ea typeface="黑体" charset="0"/>
              </a:rPr>
              <a:t>茹毛饮血</a:t>
            </a:r>
            <a:r>
              <a:rPr lang="zh-CN" altLang="en-US" sz="3200" b="1">
                <a:solidFill>
                  <a:srgbClr val="0000CC"/>
                </a:solidFill>
                <a:latin typeface="黑体" charset="0"/>
                <a:ea typeface="黑体" charset="0"/>
              </a:rPr>
              <a:t>的时代成为历史；农业的出现，人们由采集变为栽培植物，有目的地生产出自己的食物；面食的输入，使中国饮食文化由“粒食文化”进入“粉食文化”，美洲农作物（如玉米、马铃薯等）的传入，</a:t>
            </a:r>
            <a:r>
              <a:rPr lang="zh-CN" altLang="en-US" sz="3200" b="1" u="sng">
                <a:solidFill>
                  <a:srgbClr val="FF0000"/>
                </a:solidFill>
                <a:latin typeface="黑体" charset="0"/>
                <a:ea typeface="黑体" charset="0"/>
              </a:rPr>
              <a:t>增加了</a:t>
            </a:r>
            <a:r>
              <a:rPr lang="zh-CN" altLang="en-US" sz="3200" b="1">
                <a:solidFill>
                  <a:srgbClr val="0000CC"/>
                </a:solidFill>
                <a:latin typeface="黑体" charset="0"/>
                <a:ea typeface="黑体" charset="0"/>
              </a:rPr>
              <a:t>粮食的种类，</a:t>
            </a:r>
            <a:r>
              <a:rPr lang="zh-CN" altLang="en-US" sz="3200" b="1" u="sng">
                <a:solidFill>
                  <a:srgbClr val="0000CC"/>
                </a:solidFill>
                <a:latin typeface="黑体" charset="0"/>
                <a:ea typeface="黑体" charset="0"/>
              </a:rPr>
              <a:t>             ③                  </a:t>
            </a:r>
            <a:r>
              <a:rPr lang="zh-CN" altLang="en-US" sz="3200" b="1">
                <a:solidFill>
                  <a:srgbClr val="0000CC"/>
                </a:solidFill>
                <a:latin typeface="黑体" charset="0"/>
                <a:ea typeface="黑体" charset="0"/>
              </a:rPr>
              <a:t>；第五次的</a:t>
            </a:r>
            <a:r>
              <a:rPr lang="zh-CN" altLang="en-US" sz="3200" b="1" u="sng">
                <a:solidFill>
                  <a:srgbClr val="FF0000"/>
                </a:solidFill>
                <a:latin typeface="黑体" charset="0"/>
                <a:ea typeface="黑体" charset="0"/>
              </a:rPr>
              <a:t>饮食变革</a:t>
            </a:r>
            <a:r>
              <a:rPr lang="zh-CN" altLang="en-US" sz="3200" b="1">
                <a:solidFill>
                  <a:srgbClr val="0000CC"/>
                </a:solidFill>
                <a:latin typeface="黑体" charset="0"/>
                <a:ea typeface="黑体" charset="0"/>
              </a:rPr>
              <a:t>，则是食物生产和制作的工业化、标准化。</a:t>
            </a:r>
            <a:endParaRPr lang="zh-CN" altLang="en-US" sz="3200" b="1">
              <a:solidFill>
                <a:srgbClr val="0000CC"/>
              </a:solidFill>
              <a:latin typeface="黑体" charset="0"/>
              <a:ea typeface="黑体" charset="0"/>
            </a:endParaRPr>
          </a:p>
        </p:txBody>
      </p:sp>
      <p:sp>
        <p:nvSpPr>
          <p:cNvPr id="2" name="文本框 1"/>
          <p:cNvSpPr txBox="1"/>
          <p:nvPr/>
        </p:nvSpPr>
        <p:spPr>
          <a:xfrm>
            <a:off x="3225800" y="162560"/>
            <a:ext cx="8435975" cy="1066800"/>
          </a:xfrm>
          <a:prstGeom prst="rect">
            <a:avLst/>
          </a:prstGeom>
          <a:solidFill>
            <a:schemeClr val="accent6">
              <a:lumMod val="40000"/>
              <a:lumOff val="60000"/>
            </a:schemeClr>
          </a:solidFill>
          <a:ln>
            <a:solidFill>
              <a:srgbClr val="FF0000"/>
            </a:solidFill>
          </a:ln>
        </p:spPr>
        <p:txBody>
          <a:bodyPr wrap="square" rtlCol="0">
            <a:spAutoFit/>
          </a:bodyPr>
          <a:p>
            <a:r>
              <a:rPr lang="zh-CN" altLang="en-US" sz="3200" b="1">
                <a:latin typeface="黑体" charset="0"/>
                <a:ea typeface="黑体" charset="0"/>
              </a:rPr>
              <a:t>关注中心话题、标点、各分句内容及结构形式、逻辑关系、情感基调；</a:t>
            </a:r>
            <a:endParaRPr lang="zh-CN" altLang="en-US" sz="3200" b="1">
              <a:latin typeface="黑体" charset="0"/>
              <a:ea typeface="黑体" charset="0"/>
            </a:endParaRPr>
          </a:p>
        </p:txBody>
      </p:sp>
      <p:sp>
        <p:nvSpPr>
          <p:cNvPr id="4" name="标题 1"/>
          <p:cNvSpPr>
            <a:spLocks noGrp="1"/>
          </p:cNvSpPr>
          <p:nvPr/>
        </p:nvSpPr>
        <p:spPr>
          <a:xfrm>
            <a:off x="455930" y="1302385"/>
            <a:ext cx="11199495" cy="632460"/>
          </a:xfrm>
          <a:prstGeom prst="rect">
            <a:avLst/>
          </a:prstGeom>
          <a:solidFill>
            <a:srgbClr val="FFFF00"/>
          </a:solidFill>
          <a:ln>
            <a:solidFill>
              <a:srgbClr val="FFC000"/>
            </a:solidFill>
          </a:ln>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zh-CN" altLang="en-US" sz="3600" b="1">
                <a:solidFill>
                  <a:srgbClr val="C00000"/>
                </a:solidFill>
                <a:latin typeface="黑体" charset="0"/>
                <a:ea typeface="黑体" charset="0"/>
                <a:sym typeface="+mn-ea"/>
              </a:rPr>
              <a:t>饮食文化变革的脚步从未停止</a:t>
            </a:r>
            <a:r>
              <a:rPr lang="en-US" altLang="zh-CN" sz="3600" b="1">
                <a:solidFill>
                  <a:srgbClr val="C00000"/>
                </a:solidFill>
                <a:latin typeface="黑体" charset="0"/>
                <a:ea typeface="黑体" charset="0"/>
                <a:sym typeface="+mn-ea"/>
              </a:rPr>
              <a:t>/</a:t>
            </a:r>
            <a:r>
              <a:rPr lang="zh-CN" altLang="en-US" sz="3600" b="1">
                <a:solidFill>
                  <a:srgbClr val="C00000"/>
                </a:solidFill>
                <a:latin typeface="黑体" charset="0"/>
                <a:ea typeface="黑体" charset="0"/>
                <a:sym typeface="+mn-ea"/>
              </a:rPr>
              <a:t>有五次重要的</a:t>
            </a:r>
            <a:r>
              <a:rPr lang="zh-CN" altLang="en-US" sz="3600" b="1" u="sng">
                <a:solidFill>
                  <a:srgbClr val="C00000"/>
                </a:solidFill>
                <a:latin typeface="黑体" charset="0"/>
                <a:ea typeface="黑体" charset="0"/>
                <a:sym typeface="+mn-ea"/>
              </a:rPr>
              <a:t>饮食变革</a:t>
            </a:r>
            <a:endParaRPr lang="zh-CN" altLang="en-US" sz="3600" b="1" u="sng">
              <a:solidFill>
                <a:srgbClr val="C00000"/>
              </a:solidFill>
              <a:latin typeface="黑体" charset="0"/>
              <a:ea typeface="黑体" charset="0"/>
              <a:cs typeface="宋体" charset="0"/>
              <a:sym typeface="+mn-ea"/>
            </a:endParaRPr>
          </a:p>
        </p:txBody>
      </p:sp>
      <p:sp>
        <p:nvSpPr>
          <p:cNvPr id="5" name="标题 1"/>
          <p:cNvSpPr>
            <a:spLocks noGrp="1"/>
          </p:cNvSpPr>
          <p:nvPr/>
        </p:nvSpPr>
        <p:spPr>
          <a:xfrm>
            <a:off x="291465" y="2853055"/>
            <a:ext cx="9240520" cy="632460"/>
          </a:xfrm>
          <a:prstGeom prst="rect">
            <a:avLst/>
          </a:prstGeom>
          <a:solidFill>
            <a:srgbClr val="99FFCC"/>
          </a:solidFill>
          <a:ln>
            <a:solidFill>
              <a:srgbClr val="FFC000"/>
            </a:solidFill>
          </a:ln>
        </p:spPr>
        <p:txBody>
          <a:bodyPr vert="horz" lIns="91440" tIns="45720" rIns="91440" bIns="45720" rtlCol="0" anchor="b"/>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zh-CN" altLang="en-US" sz="3200" b="1">
                <a:solidFill>
                  <a:srgbClr val="C00000"/>
                </a:solidFill>
                <a:latin typeface="黑体" charset="0"/>
                <a:ea typeface="黑体" charset="0"/>
                <a:sym typeface="+mn-ea"/>
              </a:rPr>
              <a:t>人们由采集食物</a:t>
            </a:r>
            <a:r>
              <a:rPr lang="zh-CN" altLang="en-US" sz="3200" b="1" u="sng">
                <a:solidFill>
                  <a:srgbClr val="C00000"/>
                </a:solidFill>
                <a:latin typeface="黑体" charset="0"/>
                <a:ea typeface="黑体" charset="0"/>
                <a:sym typeface="+mn-ea"/>
              </a:rPr>
              <a:t>生吃</a:t>
            </a:r>
            <a:r>
              <a:rPr lang="zh-CN" altLang="en-US" sz="3200" b="1">
                <a:solidFill>
                  <a:srgbClr val="C00000"/>
                </a:solidFill>
                <a:latin typeface="黑体" charset="0"/>
                <a:ea typeface="黑体" charset="0"/>
                <a:sym typeface="+mn-ea"/>
              </a:rPr>
              <a:t>到开始烧烤</a:t>
            </a:r>
            <a:r>
              <a:rPr lang="en-US" altLang="zh-CN" sz="3200" b="1">
                <a:solidFill>
                  <a:srgbClr val="C00000"/>
                </a:solidFill>
                <a:latin typeface="黑体" charset="0"/>
                <a:ea typeface="黑体" charset="0"/>
                <a:sym typeface="+mn-ea"/>
              </a:rPr>
              <a:t>/</a:t>
            </a:r>
            <a:r>
              <a:rPr lang="zh-CN" altLang="en-US" sz="3200" b="1">
                <a:solidFill>
                  <a:srgbClr val="C00000"/>
                </a:solidFill>
                <a:latin typeface="黑体" charset="0"/>
                <a:ea typeface="黑体" charset="0"/>
                <a:sym typeface="+mn-ea"/>
              </a:rPr>
              <a:t>使人们开始</a:t>
            </a:r>
            <a:r>
              <a:rPr lang="zh-CN" altLang="en-US" sz="3200" b="1" u="sng">
                <a:solidFill>
                  <a:srgbClr val="C00000"/>
                </a:solidFill>
                <a:latin typeface="黑体" charset="0"/>
                <a:ea typeface="黑体" charset="0"/>
                <a:sym typeface="+mn-ea"/>
              </a:rPr>
              <a:t>熟食</a:t>
            </a:r>
            <a:endParaRPr lang="zh-CN" altLang="en-US" sz="3200" b="1" u="sng">
              <a:solidFill>
                <a:srgbClr val="C00000"/>
              </a:solidFill>
              <a:latin typeface="黑体" charset="0"/>
              <a:ea typeface="黑体" charset="0"/>
              <a:cs typeface="宋体" charset="0"/>
              <a:sym typeface="+mn-ea"/>
            </a:endParaRPr>
          </a:p>
        </p:txBody>
      </p:sp>
      <p:sp>
        <p:nvSpPr>
          <p:cNvPr id="7" name="文本框 6"/>
          <p:cNvSpPr txBox="1"/>
          <p:nvPr/>
        </p:nvSpPr>
        <p:spPr>
          <a:xfrm>
            <a:off x="2634615" y="4453890"/>
            <a:ext cx="3928745" cy="640080"/>
          </a:xfrm>
          <a:prstGeom prst="rect">
            <a:avLst/>
          </a:prstGeom>
          <a:solidFill>
            <a:srgbClr val="FF66FF"/>
          </a:solidFill>
          <a:ln>
            <a:solidFill>
              <a:srgbClr val="FFC000"/>
            </a:solidFill>
          </a:ln>
        </p:spPr>
        <p:txBody>
          <a:bodyPr wrap="square" rtlCol="0">
            <a:spAutoFit/>
          </a:bodyPr>
          <a:p>
            <a:r>
              <a:rPr lang="zh-CN" altLang="en-US" sz="3600" b="1" u="sng">
                <a:solidFill>
                  <a:schemeClr val="tx1"/>
                </a:solidFill>
                <a:latin typeface="黑体" charset="0"/>
                <a:ea typeface="黑体" charset="0"/>
                <a:sym typeface="+mn-ea"/>
              </a:rPr>
              <a:t>丰富了</a:t>
            </a:r>
            <a:r>
              <a:rPr lang="zh-CN" altLang="en-US" sz="3600" b="1">
                <a:solidFill>
                  <a:schemeClr val="tx1"/>
                </a:solidFill>
                <a:latin typeface="黑体" charset="0"/>
                <a:ea typeface="黑体" charset="0"/>
                <a:sym typeface="+mn-ea"/>
              </a:rPr>
              <a:t>食物的来源</a:t>
            </a:r>
            <a:endParaRPr lang="zh-CN" altLang="en-US" sz="3600" b="1">
              <a:solidFill>
                <a:schemeClr val="tx1"/>
              </a:solidFill>
              <a:latin typeface="黑体" charset="0"/>
              <a:ea typeface="黑体" charset="0"/>
              <a:sym typeface="+mn-ea"/>
            </a:endParaRPr>
          </a:p>
        </p:txBody>
      </p:sp>
      <p:sp>
        <p:nvSpPr>
          <p:cNvPr id="8" name="文本框 7"/>
          <p:cNvSpPr txBox="1"/>
          <p:nvPr/>
        </p:nvSpPr>
        <p:spPr>
          <a:xfrm>
            <a:off x="2407285" y="5587365"/>
            <a:ext cx="9221470" cy="640080"/>
          </a:xfrm>
          <a:prstGeom prst="rect">
            <a:avLst/>
          </a:prstGeom>
          <a:solidFill>
            <a:srgbClr val="FF66FF"/>
          </a:solidFill>
          <a:ln>
            <a:solidFill>
              <a:srgbClr val="FFC000"/>
            </a:solidFill>
          </a:ln>
        </p:spPr>
        <p:txBody>
          <a:bodyPr wrap="square" rtlCol="0">
            <a:spAutoFit/>
          </a:bodyPr>
          <a:p>
            <a:r>
              <a:rPr lang="zh-CN" altLang="en-US" sz="3600" b="1" u="sng">
                <a:solidFill>
                  <a:schemeClr val="tx1"/>
                </a:solidFill>
                <a:latin typeface="黑体" charset="0"/>
                <a:ea typeface="黑体" charset="0"/>
                <a:sym typeface="+mn-ea"/>
              </a:rPr>
              <a:t>改变了</a:t>
            </a:r>
            <a:r>
              <a:rPr lang="zh-CN" altLang="en-US" sz="3600" b="1">
                <a:solidFill>
                  <a:schemeClr val="tx1"/>
                </a:solidFill>
                <a:latin typeface="黑体" charset="0"/>
                <a:ea typeface="黑体" charset="0"/>
                <a:sym typeface="+mn-ea"/>
              </a:rPr>
              <a:t>人们的饮食习惯</a:t>
            </a:r>
            <a:r>
              <a:rPr lang="en-US" altLang="zh-CN" sz="3600" b="1">
                <a:solidFill>
                  <a:schemeClr val="tx1"/>
                </a:solidFill>
                <a:latin typeface="黑体" charset="0"/>
                <a:ea typeface="黑体" charset="0"/>
                <a:sym typeface="+mn-ea"/>
              </a:rPr>
              <a:t>/</a:t>
            </a:r>
            <a:r>
              <a:rPr lang="zh-CN" altLang="en-US" sz="3600" b="1" u="sng">
                <a:solidFill>
                  <a:schemeClr val="tx1"/>
                </a:solidFill>
                <a:latin typeface="黑体" charset="0"/>
                <a:ea typeface="黑体" charset="0"/>
                <a:sym typeface="+mn-ea"/>
              </a:rPr>
              <a:t>改变了</a:t>
            </a:r>
            <a:r>
              <a:rPr lang="zh-CN" altLang="en-US" sz="3600" b="1">
                <a:solidFill>
                  <a:schemeClr val="tx1"/>
                </a:solidFill>
                <a:latin typeface="黑体" charset="0"/>
                <a:ea typeface="黑体" charset="0"/>
                <a:sym typeface="+mn-ea"/>
              </a:rPr>
              <a:t>粮食生产结构</a:t>
            </a:r>
            <a:endParaRPr lang="zh-CN" altLang="en-US" sz="3600" b="1">
              <a:solidFill>
                <a:schemeClr val="tx1"/>
              </a:solidFill>
              <a:latin typeface="黑体" charset="0"/>
              <a:ea typeface="黑体" charset="0"/>
              <a:sym typeface="+mn-ea"/>
            </a:endParaRPr>
          </a:p>
        </p:txBody>
      </p:sp>
      <p:sp>
        <p:nvSpPr>
          <p:cNvPr id="9" name="文本框 8"/>
          <p:cNvSpPr txBox="1"/>
          <p:nvPr/>
        </p:nvSpPr>
        <p:spPr>
          <a:xfrm>
            <a:off x="4095750" y="1897380"/>
            <a:ext cx="1402080" cy="579120"/>
          </a:xfrm>
          <a:prstGeom prst="rect">
            <a:avLst/>
          </a:prstGeom>
          <a:noFill/>
        </p:spPr>
        <p:txBody>
          <a:bodyPr wrap="none" rtlCol="0">
            <a:spAutoFit/>
          </a:bodyPr>
          <a:p>
            <a:r>
              <a:rPr lang="zh-CN" altLang="en-US" sz="3200" b="1">
                <a:solidFill>
                  <a:srgbClr val="FF0000"/>
                </a:solidFill>
                <a:latin typeface="黑体" charset="0"/>
                <a:ea typeface="黑体" charset="0"/>
              </a:rPr>
              <a:t>总起句</a:t>
            </a:r>
            <a:endParaRPr lang="zh-CN" altLang="en-US" sz="3200" b="1">
              <a:solidFill>
                <a:srgbClr val="FF0000"/>
              </a:solidFill>
              <a:latin typeface="黑体" charset="0"/>
              <a:ea typeface="黑体" charset="0"/>
            </a:endParaRPr>
          </a:p>
        </p:txBody>
      </p:sp>
      <p:sp>
        <p:nvSpPr>
          <p:cNvPr id="10" name="文本框 9"/>
          <p:cNvSpPr txBox="1"/>
          <p:nvPr/>
        </p:nvSpPr>
        <p:spPr>
          <a:xfrm>
            <a:off x="1012190" y="2338070"/>
            <a:ext cx="3620135" cy="579120"/>
          </a:xfrm>
          <a:prstGeom prst="rect">
            <a:avLst/>
          </a:prstGeom>
          <a:noFill/>
        </p:spPr>
        <p:txBody>
          <a:bodyPr wrap="square" rtlCol="0">
            <a:spAutoFit/>
          </a:bodyPr>
          <a:p>
            <a:r>
              <a:rPr lang="zh-CN" altLang="en-US" sz="3200" b="1">
                <a:solidFill>
                  <a:srgbClr val="FF0000"/>
                </a:solidFill>
                <a:latin typeface="黑体" charset="0"/>
                <a:ea typeface="黑体" charset="0"/>
              </a:rPr>
              <a:t>结果</a:t>
            </a:r>
            <a:r>
              <a:rPr lang="en-US" altLang="zh-CN" sz="3200" b="1">
                <a:solidFill>
                  <a:srgbClr val="FF0000"/>
                </a:solidFill>
                <a:latin typeface="黑体" charset="0"/>
                <a:ea typeface="黑体" charset="0"/>
              </a:rPr>
              <a:t>+</a:t>
            </a:r>
            <a:r>
              <a:rPr lang="zh-CN" altLang="en-US" sz="3200" b="1">
                <a:solidFill>
                  <a:srgbClr val="FF0000"/>
                </a:solidFill>
                <a:latin typeface="黑体" charset="0"/>
                <a:ea typeface="黑体" charset="0"/>
              </a:rPr>
              <a:t>结构</a:t>
            </a:r>
            <a:r>
              <a:rPr lang="en-US" altLang="zh-CN" sz="3200" b="1">
                <a:solidFill>
                  <a:srgbClr val="FF0000"/>
                </a:solidFill>
                <a:latin typeface="黑体" charset="0"/>
                <a:ea typeface="黑体" charset="0"/>
              </a:rPr>
              <a:t>+</a:t>
            </a:r>
            <a:r>
              <a:rPr lang="zh-CN" altLang="en-US" sz="3200" b="1">
                <a:solidFill>
                  <a:srgbClr val="FF0000"/>
                </a:solidFill>
                <a:latin typeface="黑体" charset="0"/>
                <a:ea typeface="黑体" charset="0"/>
              </a:rPr>
              <a:t>关键词</a:t>
            </a:r>
            <a:endParaRPr lang="zh-CN" altLang="en-US" sz="3200" b="1">
              <a:solidFill>
                <a:srgbClr val="FF0000"/>
              </a:solidFill>
              <a:latin typeface="黑体" charset="0"/>
              <a:ea typeface="黑体" charset="0"/>
            </a:endParaRPr>
          </a:p>
        </p:txBody>
      </p:sp>
      <p:sp>
        <p:nvSpPr>
          <p:cNvPr id="11" name="文本框 10"/>
          <p:cNvSpPr txBox="1"/>
          <p:nvPr/>
        </p:nvSpPr>
        <p:spPr>
          <a:xfrm>
            <a:off x="7071995" y="4465320"/>
            <a:ext cx="3620135" cy="579120"/>
          </a:xfrm>
          <a:prstGeom prst="rect">
            <a:avLst/>
          </a:prstGeom>
          <a:noFill/>
        </p:spPr>
        <p:txBody>
          <a:bodyPr wrap="square" rtlCol="0">
            <a:spAutoFit/>
          </a:bodyPr>
          <a:p>
            <a:r>
              <a:rPr lang="zh-CN" altLang="en-US" sz="3200" b="1">
                <a:solidFill>
                  <a:srgbClr val="FF0000"/>
                </a:solidFill>
                <a:latin typeface="黑体" charset="0"/>
                <a:ea typeface="黑体" charset="0"/>
              </a:rPr>
              <a:t>结果</a:t>
            </a:r>
            <a:r>
              <a:rPr lang="en-US" altLang="zh-CN" sz="3200" b="1">
                <a:solidFill>
                  <a:srgbClr val="FF0000"/>
                </a:solidFill>
                <a:latin typeface="黑体" charset="0"/>
                <a:ea typeface="黑体" charset="0"/>
              </a:rPr>
              <a:t>+</a:t>
            </a:r>
            <a:r>
              <a:rPr lang="zh-CN" altLang="en-US" sz="3200" b="1">
                <a:solidFill>
                  <a:srgbClr val="FF0000"/>
                </a:solidFill>
                <a:latin typeface="黑体" charset="0"/>
                <a:ea typeface="黑体" charset="0"/>
              </a:rPr>
              <a:t>结构</a:t>
            </a:r>
            <a:r>
              <a:rPr lang="en-US" altLang="zh-CN" sz="3200" b="1">
                <a:solidFill>
                  <a:srgbClr val="FF0000"/>
                </a:solidFill>
                <a:latin typeface="黑体" charset="0"/>
                <a:ea typeface="黑体" charset="0"/>
              </a:rPr>
              <a:t>+</a:t>
            </a:r>
            <a:r>
              <a:rPr lang="zh-CN" altLang="en-US" sz="3200" b="1">
                <a:solidFill>
                  <a:srgbClr val="FF0000"/>
                </a:solidFill>
                <a:latin typeface="黑体" charset="0"/>
                <a:ea typeface="黑体" charset="0"/>
              </a:rPr>
              <a:t>关键词</a:t>
            </a:r>
            <a:endParaRPr lang="zh-CN" altLang="en-US" sz="3200" b="1">
              <a:solidFill>
                <a:srgbClr val="FF0000"/>
              </a:solidFill>
              <a:latin typeface="黑体" charset="0"/>
              <a:ea typeface="黑体"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ppt_x"/>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ppt_x"/>
                                          </p:val>
                                        </p:tav>
                                        <p:tav tm="100000">
                                          <p:val>
                                            <p:strVal val="#ppt_x"/>
                                          </p:val>
                                        </p:tav>
                                      </p:tavLst>
                                    </p:anim>
                                    <p:anim calcmode="lin" valueType="num">
                                      <p:cBhvr additive="base">
                                        <p:cTn id="4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7" grpId="0" bldLvl="0" animBg="1"/>
      <p:bldP spid="8" grpId="0" bldLvl="0" animBg="1"/>
      <p:bldP spid="9" grpId="0"/>
      <p:bldP spid="10" grpId="0"/>
      <p:bldP spid="11"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8104</Words>
  <Application>WPS 演示</Application>
  <PresentationFormat>宽屏</PresentationFormat>
  <Paragraphs>336</Paragraphs>
  <Slides>34</Slides>
  <Notes>0</Notes>
  <HiddenSlides>0</HiddenSlides>
  <MMClips>0</MMClips>
  <ScaleCrop>false</ScaleCrop>
  <HeadingPairs>
    <vt:vector size="4" baseType="variant">
      <vt:variant>
        <vt:lpstr>主题</vt:lpstr>
      </vt:variant>
      <vt:variant>
        <vt:i4>1</vt:i4>
      </vt:variant>
      <vt:variant>
        <vt:lpstr>幻灯片标题</vt:lpstr>
      </vt:variant>
      <vt:variant>
        <vt:i4>34</vt:i4>
      </vt:variant>
    </vt:vector>
  </HeadingPairs>
  <TitlesOfParts>
    <vt:vector size="35" baseType="lpstr">
      <vt:lpstr>Office 主题</vt:lpstr>
      <vt:lpstr>语言表达题 ——补写句子</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86</cp:revision>
  <dcterms:created xsi:type="dcterms:W3CDTF">2016-03-06T23:27:00Z</dcterms:created>
  <dcterms:modified xsi:type="dcterms:W3CDTF">2016-04-02T08:39:54Z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2052-10.1.0.5559</vt:lpwstr>
  </property>
</Properties>
</file>