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300" r:id="rId2"/>
    <p:sldId id="260" r:id="rId3"/>
    <p:sldId id="265" r:id="rId4"/>
    <p:sldId id="1127" r:id="rId5"/>
    <p:sldId id="1128" r:id="rId6"/>
    <p:sldId id="1129" r:id="rId7"/>
    <p:sldId id="1130" r:id="rId8"/>
    <p:sldId id="1131" r:id="rId9"/>
    <p:sldId id="1132" r:id="rId10"/>
    <p:sldId id="1133" r:id="rId11"/>
    <p:sldId id="1135" r:id="rId12"/>
    <p:sldId id="1136" r:id="rId13"/>
    <p:sldId id="1137" r:id="rId14"/>
    <p:sldId id="1138" r:id="rId15"/>
    <p:sldId id="1139" r:id="rId16"/>
    <p:sldId id="1140" r:id="rId17"/>
    <p:sldId id="1141" r:id="rId18"/>
    <p:sldId id="1142" r:id="rId19"/>
    <p:sldId id="1143" r:id="rId20"/>
    <p:sldId id="1144" r:id="rId21"/>
    <p:sldId id="1145" r:id="rId22"/>
    <p:sldId id="1146" r:id="rId23"/>
    <p:sldId id="1256" r:id="rId24"/>
    <p:sldId id="1147" r:id="rId25"/>
    <p:sldId id="1148" r:id="rId26"/>
    <p:sldId id="1149" r:id="rId27"/>
    <p:sldId id="1151" r:id="rId28"/>
    <p:sldId id="1152" r:id="rId29"/>
    <p:sldId id="1153" r:id="rId30"/>
    <p:sldId id="1154" r:id="rId31"/>
    <p:sldId id="1155" r:id="rId32"/>
    <p:sldId id="1156" r:id="rId33"/>
    <p:sldId id="1157" r:id="rId34"/>
    <p:sldId id="1158" r:id="rId35"/>
    <p:sldId id="1159" r:id="rId36"/>
    <p:sldId id="1160" r:id="rId37"/>
    <p:sldId id="1161" r:id="rId38"/>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p:cViewPr varScale="1">
        <p:scale>
          <a:sx n="47" d="100"/>
          <a:sy n="47" d="100"/>
        </p:scale>
        <p:origin x="84" y="54"/>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30.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14.xml"/><Relationship Id="rId5" Type="http://schemas.openxmlformats.org/officeDocument/2006/relationships/slide" Target="slide5.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03</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专题三</a:t>
            </a:r>
          </a:p>
        </p:txBody>
      </p:sp>
      <p:sp>
        <p:nvSpPr>
          <p:cNvPr id="10" name="矩形 9"/>
          <p:cNvSpPr/>
          <p:nvPr/>
        </p:nvSpPr>
        <p:spPr>
          <a:xfrm>
            <a:off x="9845867" y="97251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专题三</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阅读理解</a:t>
            </a:r>
          </a:p>
        </p:txBody>
      </p:sp>
      <p:sp>
        <p:nvSpPr>
          <p:cNvPr id="13" name="矩形 12"/>
          <p:cNvSpPr/>
          <p:nvPr/>
        </p:nvSpPr>
        <p:spPr>
          <a:xfrm>
            <a:off x="9845867" y="3688851"/>
            <a:ext cx="12376444" cy="8451544"/>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细节理解题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词义猜测题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推理判断题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主旨大意题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应用文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6</a:t>
            </a:r>
            <a:r>
              <a:rPr lang="zh-CN" altLang="en-US" sz="5500" dirty="0">
                <a:latin typeface="微软雅黑" pitchFamily="34" charset="-122"/>
                <a:ea typeface="微软雅黑" pitchFamily="34" charset="-122"/>
                <a:hlinkClick r:id="rId4" action="ppaction://hlinksldjump"/>
              </a:rPr>
              <a:t>讲　文体突破</a:t>
            </a:r>
            <a:r>
              <a:rPr lang="en-US" altLang="zh-CN" sz="5500" dirty="0">
                <a:latin typeface="微软雅黑" pitchFamily="34" charset="-122"/>
                <a:ea typeface="微软雅黑" pitchFamily="34" charset="-122"/>
                <a:hlinkClick r:id="rId4" action="ppaction://hlinksldjump"/>
              </a:rPr>
              <a:t>——</a:t>
            </a:r>
            <a:r>
              <a:rPr lang="zh-CN" altLang="en-US" sz="5500" dirty="0">
                <a:latin typeface="微软雅黑" pitchFamily="34" charset="-122"/>
                <a:ea typeface="微软雅黑" pitchFamily="34" charset="-122"/>
                <a:hlinkClick r:id="rId4" action="ppaction://hlinksldjump"/>
              </a:rPr>
              <a:t>记叙文</a:t>
            </a:r>
            <a:r>
              <a:rPr lang="zh-CN" altLang="en-US" sz="5500" dirty="0">
                <a:latin typeface="微软雅黑" pitchFamily="34" charset="-122"/>
                <a:ea typeface="微软雅黑" pitchFamily="34" charset="-122"/>
              </a:rPr>
              <a:t>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7</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说明文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8</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议论文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6</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文体突破</a:t>
            </a:r>
            <a:r>
              <a:rPr lang="en-US" altLang="zh-CN" sz="9600" b="1" spc="300" dirty="0">
                <a:latin typeface="微软雅黑" pitchFamily="34" charset="-122"/>
                <a:ea typeface="微软雅黑" pitchFamily="34" charset="-122"/>
              </a:rPr>
              <a:t>——</a:t>
            </a:r>
            <a:r>
              <a:rPr lang="zh-CN" altLang="en-US" sz="9600" b="1" spc="300" dirty="0">
                <a:latin typeface="微软雅黑" pitchFamily="34" charset="-122"/>
                <a:ea typeface="微软雅黑" pitchFamily="34" charset="-122"/>
              </a:rPr>
              <a:t>记叙文</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792412" y="2128058"/>
            <a:ext cx="21602400" cy="688130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记叙文又可分传记类和故事类。 传记类文章中的时间是全文的关键</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根据时间我们可以找到相关的事件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抓住文章的主要内容。故事类文章情节性较强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阅读时要注意故事中的时间、地点、人物和发生的事件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这些都是文章中的主要内容和信息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对于准确理解文章十分重要。</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阅读此类文章应特别注意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若是一般故事性文章</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应读懂故事的发生、发展、高潮和结局</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若是</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哲理故事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要理解故事所蕴含的哲理意义。</a:t>
            </a:r>
          </a:p>
        </p:txBody>
      </p:sp>
    </p:spTree>
    <p:extLst>
      <p:ext uri="{BB962C8B-B14F-4D97-AF65-F5344CB8AC3E}">
        <p14:creationId xmlns:p14="http://schemas.microsoft.com/office/powerpoint/2010/main" val="72054096"/>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3706"/>
            <a:ext cx="20594288" cy="8097986"/>
          </a:xfrm>
          <a:prstGeom prst="rect">
            <a:avLst/>
          </a:prstGeom>
        </p:spPr>
        <p:txBody>
          <a:bodyPr wrap="square">
            <a:spAutoFit/>
          </a:bodyPr>
          <a:lstStyle/>
          <a:p>
            <a:pPr>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err="1">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Ⅰ,B</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Canaan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Elementary’s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second grade in Patchogue,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N.Y.,today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speech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day,and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right now it’s Chris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Palaez’s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turn. The 8-year-old is the joker of the class. With shining dark eyes, he seems like the kind of kid who would enjoy public speaking.</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But he’s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nervous.“I’m</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here to tell you today why you should…should…” Chris trips on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pronunciation difficulty for many non-native English speakers. His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teacher,Thomas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Whaley,is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next to</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91873099"/>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8946" y="2114773"/>
            <a:ext cx="20383394" cy="10343794"/>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him, whispering support.“…Vote for…me…”Except for some </a:t>
            </a:r>
            <a:r>
              <a:rPr lang="en-US"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stumbles</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Chris is doing amazingly well. When he brings his speech to a nice conclusion, Whaley invites the rest of the class to praise him.</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 son of immigrants, Chris started learning English a little over three years ago. Whaley recalls(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回想起</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how at the beginning of the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year,when</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called upon to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read,Chris</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would excuse himself to go to the bathroom.</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601A66E5-E46B-40D1-9161-01BF85D92BC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E33730E-40BD-40C1-A32F-AE0BD91D130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C7D692EB-7807-4DFE-89C5-CE3645D0D0E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68660022"/>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41897" y="2114773"/>
            <a:ext cx="20383394" cy="10123797"/>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Learning English as a second language can be a painful experience. What you need is a great teacher who lets you make mistakes. “It takes a lot for any student,” Whaley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explains,“especially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a student who is learning English as their new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language,to</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feel confident enough to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say,‘I</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don’t know, but I want to know.’”</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Whaley got the idea of this second-grade presidential campaign project when he asked the children one day to raise their hands if they thought they could never be a president. The answer broke his heart. Whaley says the project is about more than just learning to read and speak in public. He wants these kids to learn to boast(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夸耀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about themselves.</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F6455FA5-0D33-49FB-8CD4-C352C5DC074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97487C6-BAAF-4654-AF54-458B7CA242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697D753F-3759-4C30-8ED1-DB7C32B56E8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21275138"/>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14932" y="2114773"/>
            <a:ext cx="20383394" cy="3412537"/>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“Boasting about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yourself,and</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your best qualities,” Whaley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says,“is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very difficult for a child who came into the classroom not feeling confident.”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10A37073-A539-45E5-8DFD-569C325F94B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9C95A3B-90B5-4069-92DA-68BA333634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645C3231-6F8E-46EA-8741-64DC6298BE3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03258060"/>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39863" y="1966740"/>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)1.What made Chris nervous?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Telling a story. 	</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Making a speech.</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Taking a test. 	</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Answering a question.</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06359222-42AD-4C31-A6BC-CBB44326738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42F8D0E-DAB4-46B5-AFE0-798DD91184C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82FD7A04-33D8-44BE-9027-9108F8901B0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EBA4E806-1C96-4431-A9EE-BE1B1A68E5CB}"/>
              </a:ext>
            </a:extLst>
          </p:cNvPr>
          <p:cNvSpPr/>
          <p:nvPr/>
        </p:nvSpPr>
        <p:spPr>
          <a:xfrm>
            <a:off x="2083426" y="196613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pic>
        <p:nvPicPr>
          <p:cNvPr id="10" name="图片 9">
            <a:extLst>
              <a:ext uri="{FF2B5EF4-FFF2-40B4-BE49-F238E27FC236}">
                <a16:creationId xmlns:a16="http://schemas.microsoft.com/office/drawing/2014/main" id="{AF1AFAA5-96FB-4480-8406-15DDE59AA68E}"/>
              </a:ext>
            </a:extLst>
          </p:cNvPr>
          <p:cNvPicPr>
            <a:picLocks noChangeAspect="1"/>
          </p:cNvPicPr>
          <p:nvPr/>
        </p:nvPicPr>
        <p:blipFill>
          <a:blip r:embed="rId3"/>
          <a:stretch>
            <a:fillRect/>
          </a:stretch>
        </p:blipFill>
        <p:spPr>
          <a:xfrm>
            <a:off x="1317579" y="5601620"/>
            <a:ext cx="21005845" cy="5307999"/>
          </a:xfrm>
          <a:prstGeom prst="rect">
            <a:avLst/>
          </a:prstGeom>
        </p:spPr>
      </p:pic>
      <p:sp>
        <p:nvSpPr>
          <p:cNvPr id="11" name="矩形 10">
            <a:extLst>
              <a:ext uri="{FF2B5EF4-FFF2-40B4-BE49-F238E27FC236}">
                <a16:creationId xmlns:a16="http://schemas.microsoft.com/office/drawing/2014/main" id="{B7BC266D-DC06-487D-8A16-A7AE75A2F7CB}"/>
              </a:ext>
            </a:extLst>
          </p:cNvPr>
          <p:cNvSpPr/>
          <p:nvPr/>
        </p:nvSpPr>
        <p:spPr>
          <a:xfrm>
            <a:off x="1439864" y="5629540"/>
            <a:ext cx="20655588"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本文是一篇记叙文。为了帮助学生学英语以及树立他们的信心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,Thomas Whaley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专门创立了一个演讲课程。</a:t>
            </a:r>
          </a:p>
        </p:txBody>
      </p:sp>
      <p:sp>
        <p:nvSpPr>
          <p:cNvPr id="12" name="矩形 11">
            <a:extLst>
              <a:ext uri="{FF2B5EF4-FFF2-40B4-BE49-F238E27FC236}">
                <a16:creationId xmlns:a16="http://schemas.microsoft.com/office/drawing/2014/main" id="{CDC738F8-54DA-4098-91A6-D9E014375B6D}"/>
              </a:ext>
            </a:extLst>
          </p:cNvPr>
          <p:cNvSpPr/>
          <p:nvPr/>
        </p:nvSpPr>
        <p:spPr>
          <a:xfrm>
            <a:off x="1317580" y="7766631"/>
            <a:ext cx="21128130"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推理判断题。根据首段首句中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“…today is speech day, and right now it’s Chris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Palaez’s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turn.”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以及第二段首句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he’s nervous.”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,Chris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紧张的原因是他要进行公开演讲。故选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4790594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7553" y="2092928"/>
            <a:ext cx="20655588" cy="41683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2.What does the underlined word “stumbles” in Paragraph 2 refer to?</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Improper pauses.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Bad manners.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Spelling mistakes.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Silly jokes.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8376" y="6261249"/>
            <a:ext cx="20740202" cy="597666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65378" y="215587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07081" y="6117827"/>
            <a:ext cx="20368431" cy="72044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词义猜测题。由第二段中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 here to tell you today why you should…should…’ Chris trips on the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ld</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 pronunciation difficulty for many non-native English speakers.”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以及下文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“Except for some stumbles, Chris is doing amazingly well.”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的发音对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Chris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来说比较困难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这对于许多英语不是母语的学习者来说都是一个困难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总体来说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Chris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做得很好。根据前文可知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,Chris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发音不准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因此有些结巴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F9791A7-2D67-4E41-B136-024627E9B106}"/>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9369D66C-36E1-4439-B2B8-29388181BC6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787FDABE-405A-4C09-81BF-1BEF68C175B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839210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231939"/>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3.We can infer that the purpose of Whaley’s project is to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help students see their own strengths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assess students’ public speaking skills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prepare students for their future jobs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inspire students’ love for politics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02731" y="7415922"/>
            <a:ext cx="20144727" cy="379193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7858308" y="1980630"/>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62792" y="7397859"/>
            <a:ext cx="19984666"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推理判断题。文章在最后两段提到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Whaley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想到这个主意是因为看到孩子们害怕在说英语时出错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缺少自信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由此推断他的目的是让孩子们意识到自己的长处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增强自信心。而且文章末段首句也是提示信息。故选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4035067D-8929-4579-B847-1FB583953E7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74B3803-9DE1-4B49-91FC-B152CE2E030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8E1C35F2-3485-4262-99E8-D42AD22FA3F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5611995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67983" y="2016536"/>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4.Which of the following best describes Whaley as a teacher?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Humorous.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Ambitious.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Caring.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Demanding.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4460" y="5090056"/>
            <a:ext cx="20144727" cy="445141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2146" y="201653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12638" y="5186245"/>
            <a:ext cx="20434866"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推理判断题。文章介绍了当</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Whaley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看到孩子们缺乏自信时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非常痛心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于是创立了这个课程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这个课程就是帮助学生树立自己的信心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故可以看出这位老师很关心学生的成长。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humorous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幽默的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;ambitious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有雄心壮志的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;caring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关爱的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体贴的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;demanding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要求高的。故选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F85634D8-7E25-43A1-ABC3-7E180F3A7A60}"/>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573AA5CA-2674-4243-B804-209D0EF2C89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DFEE791-5B23-4B2C-BAF1-AFCCA23B255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8689149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99563"/>
            <a:ext cx="22017992" cy="8092472"/>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276</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穿越南极洲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记叙文</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Portland, Oregon man, Colin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has become the first person to travel across Antarctica by himself without receiving any assistance.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completed the 1,500-kilometre trip on Wednesday. He crossed the continent in 54 days. Friends, family and other people followed his progress through messages and pictures he left on social media. The 33-year-old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documented the trip on the social networking service Instagram.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1386775"/>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2017992"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 wrote on Wednesday that he travelled the last 129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kilometres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one big, final push to the finish line. The distance took over one day to complete.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wrote, “While the last 32 hours were some of the most challenging hours of my life, they have quite honestly been some of the best moments I have ever experienced.”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day before, he wrote that he was “in the zone” and thought he could make it to the end without stopping. “I’m listening to my body and taking care of the details to keep myself safe,” he wrote. “I called home and talked to my mum, sister and wife—I promised them I will stop when I need to.”</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EFA5FA85-712D-4BD2-B0F4-9C75EAA8C99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8BEBE3D-7A89-4831-80A7-28CC3F0FC54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373F6E3B-96CE-4C03-B59C-A00CD14A845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514926"/>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2017992" cy="7053213"/>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Other people have travelled across Antarctica, but they all had some form of assistance. They either had better, more plentiful supplies or equipment that helped move them forward. In 2016, British explorer Henry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Worsley’s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died in his attempt to travel alone across Antarctica unassisted.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Worsley’s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friend Louis Rudd, also from Britain, is now attempting an unaided solo(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单独的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journey in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honour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Worsley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 was competing against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be the first to do it.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plans to stay on Antarctica until Rudd finishes his trip.</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9C890963-317E-4689-93DA-A4C074D8265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78A669A-8F9F-4A4D-A4B0-B484E7048B9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E82062AF-DE9D-40B8-A830-BAECD04C98C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55749038"/>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7" y="2114773"/>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 What do we know about Colin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O’Brady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He was the first to travel across Antarctica.</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He succeeded in crossing Antarctica unaided.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He covered only 129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kilometres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54 days.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He made many friends while taking the trip.</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9AD72C67-6617-4A08-A6BC-AF99AE72C24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E20FE92-4EB9-48B4-9D60-4573B0B84EB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6003BA47-EA7E-48CA-83F3-F872AE1C6AB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0B8C9E06-40AD-4A03-8E7B-CA9A4EBC3FCF}"/>
              </a:ext>
            </a:extLst>
          </p:cNvPr>
          <p:cNvSpPr/>
          <p:nvPr/>
        </p:nvSpPr>
        <p:spPr>
          <a:xfrm>
            <a:off x="1979182" y="211477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8353964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568038" y="2639791"/>
            <a:ext cx="22167756" cy="6912857"/>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791050" y="2564732"/>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讲述了美国人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Colin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O’Brady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史无前例地在不接受任何援助的前提下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独自穿越南极洲的故事。</a:t>
            </a:r>
          </a:p>
        </p:txBody>
      </p:sp>
      <p:sp>
        <p:nvSpPr>
          <p:cNvPr id="8" name="矩形 7">
            <a:extLst>
              <a:ext uri="{FF2B5EF4-FFF2-40B4-BE49-F238E27FC236}">
                <a16:creationId xmlns:a16="http://schemas.microsoft.com/office/drawing/2014/main" id="{DB09D662-CB98-4EF6-A83D-0A7034605E59}"/>
              </a:ext>
            </a:extLst>
          </p:cNvPr>
          <p:cNvSpPr/>
          <p:nvPr/>
        </p:nvSpPr>
        <p:spPr>
          <a:xfrm>
            <a:off x="791050" y="4737055"/>
            <a:ext cx="22445709"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细节理解题。根据文章第一段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Portland, Oregon man, Colin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O’Brady</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has become the first person to travel across Antarctica by himself without receiving any assistance.”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Colin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O’Brady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成为在不接受任何援助的前提下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独自穿越南极洲的第一人。故选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82CAA5A2-2EA1-4975-9FC1-932FC5B0CA0C}"/>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7CFAD2C0-BFEA-49ED-90A8-FB8D3D3AA96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5771D28F-B5F5-473C-B44E-487E4AD60B1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332850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90851"/>
            <a:ext cx="20655588" cy="41683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 What does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think of his last day before reaching the finish line?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Tiring but peaceful.	             B. Boring and unlucky.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Challenging but great.	D. Worrying and dull.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1296468" y="6662651"/>
            <a:ext cx="20894978" cy="5320401"/>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1988843" y="223480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1540002" y="6925970"/>
            <a:ext cx="20658293"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细节理解题。根据第三段中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“…‘While the last 32 hours were some of the most challenging hours of my life, they have quite honestly been some of the best moments I have ever experienced.’”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最后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32</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个小时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既是他生命中最有挑战性的时刻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也是他曾经经历过的最好的时刻。故选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62BBDE3-A8DE-4AA3-9437-21965A09542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34C2BCA4-EA3E-4F2E-84F0-78BCADD2ACF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B82F32BF-24A2-4993-BE5F-4D7C89BA13A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6326946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200765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 What can be inferred in the last paragraph?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A.Some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people have managed to travel across Antarctica.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Worsley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succeeded in travelling alone across Antarctica.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Louis Rudd is now undertaking the journey with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Worsley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O’Brady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will have a fierce competition with Louis Rudd.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77253" y="7072649"/>
            <a:ext cx="20400551" cy="424199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095141"/>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896606" y="7218659"/>
            <a:ext cx="20182485"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推理判断题。根据文章最后一段中的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“Other people have travelled across Antarctica, but they all had some form of assistance.”(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一些人已经穿越了南极洲</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但是他们都接受了援助。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有些人的确设法做到了穿越南极洲。故选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B31C375-025F-48A3-9BC4-1B6058C45981}"/>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F59B96A-2CD8-45A9-A8B1-33B436C6A49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51F6CB5C-2AEA-4A8D-8BC3-38031108243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178949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211477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 Which of the following could be the best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 Antarctic continent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impossible first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Travelling in Antarctica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An incomplete journey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61045" y="7333262"/>
            <a:ext cx="20400551" cy="364836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93266" y="2095140"/>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61045" y="7499582"/>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主旨大意题。文章第一段和最后一段都提到了</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O’Brady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的旅行没有借助任何援助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是史无前例的。选项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impossible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可以凸显这次旅行没有借助任何援助的困难。故选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498D050-56A3-4D39-BF14-19386425435F}"/>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C5BFC89-12E6-4538-89A4-7C9CC98723C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6532E97-3E38-48E3-B447-BC58D56BC8F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031375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1633174"/>
            <a:ext cx="22017992" cy="10343794"/>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328</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鱼口</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逃生　文体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记叙文</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early February 2019, 51-year-old Rainer Schimpf and his team set out to film South Africa’s Sardine Run off the coast of Port Elizabeth. Sardine Run, the annual migration(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迁徙</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billions of sardines (a small sea fish), is a big draw for large predators, especially the dolphin and whale. Predators are animals that kill and eat other animals. In an attempt to obtain the best images of the incredible natural phenomenon, Rainer dived into the middle of a spinning ball of fish.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91FA02A6-8AFB-40F0-B75F-2EA5ED3C8AF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FC4F5BA9-EED4-4E90-B77A-48B1EFD156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CAA43BE1-FC71-4974-A958-48982D79F46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20796181"/>
      </p:ext>
    </p:extLst>
  </p:cSld>
  <p:clrMapOvr>
    <a:masterClrMapping/>
  </p:clrMapOvr>
  <p:transition>
    <p:pull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4460" y="2114773"/>
            <a:ext cx="22017992" cy="5727145"/>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Suddenly the sea moved around violently, and the experienced diver and his photographer Heinz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Toperczer</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who was filming from the boat, instantly realized something strange was going on. Suddenly dolphins shot out of the water, a white spray came out and then a whale appeared and grasped Rainer.</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4234ACB-5E27-474A-BF87-812DC716E2E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2D4B94CE-E334-4726-970A-6A642E51169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C64FDC27-B66C-4FE9-A43A-EEC0657E094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09356862"/>
      </p:ext>
    </p:extLst>
  </p:cSld>
  <p:clrMapOvr>
    <a:masterClrMapping/>
  </p:clrMapOvr>
  <p:transition>
    <p:pull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1242360" cy="7082323"/>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While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Toperczer</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was filming the terrifying turn of events with his video camera, Rainer, who was trapped and engulfed(</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吞没</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darkness inside the whale’s mouth, was trying to survive. “Nothing can actually prepare you for the event when you end up inside the pure instinct(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本能</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diver told Barcroft TV. “Knowing in the whale’s mouth, I tried to control my fear. But I was convinced that it was going to dive down and release me much deeper in the ocean.”</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6787A6E-6F07-4F23-AAB4-4209B8E0D2F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3197475-2C59-4DF6-9052-EAC585FD588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780CD749-08F2-4FB9-9193-CB99F653B23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96688637"/>
      </p:ext>
    </p:extLst>
  </p:cSld>
  <p:clrMapOvr>
    <a:masterClrMapping/>
  </p:clrMapOvr>
  <p:transition>
    <p:pull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60464" y="2114773"/>
            <a:ext cx="21242360" cy="8092472"/>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whale quickly realized I was not a sardine! As the whale turned sideways, he opened his mouth slightly to release me, and I was washed out, together with what felt like tons of water, of his mouth,” recalled Rainer. Though the entire incident lasted just 1.8 seconds, it felt like a year to Rainer.</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Still holding his underwater camera in his hand, the diver swam to his boat, where he was quickly rescued by the members of the team. The terrible adventure did not disturb Rainer for too long. After checking to ensure he had no injuries, the diver returned to the water to seek out more.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783D6C6-BDD3-4AF8-AF7B-0291A6453CC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61D3DF7-A997-4C03-B5AA-7F06DF447EB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BBBC4483-C45D-4CE9-8975-A42DE73617D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23726201"/>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7" y="2106762"/>
            <a:ext cx="21425814"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 Which of the following is the best title of the passage?</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A diver’s narrow escape from a whale’s mouth</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 annual migration of billions of sardines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 frightening and fantastic experience under sea</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An adventurous trip off the coast of Port Elizabeth</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57F3215-C7FE-436F-92AA-09D1180BE31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BE3BA1B-AC9F-4FC7-8F2D-850BD5274D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31803F85-C45E-401C-AAD3-8C5BFC67AF0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FC6593A8-84DB-435F-84DB-A4A89AEF2E66}"/>
              </a:ext>
            </a:extLst>
          </p:cNvPr>
          <p:cNvSpPr/>
          <p:nvPr/>
        </p:nvSpPr>
        <p:spPr>
          <a:xfrm>
            <a:off x="1967139" y="211622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pic>
        <p:nvPicPr>
          <p:cNvPr id="9" name="图片 8">
            <a:extLst>
              <a:ext uri="{FF2B5EF4-FFF2-40B4-BE49-F238E27FC236}">
                <a16:creationId xmlns:a16="http://schemas.microsoft.com/office/drawing/2014/main" id="{AF7EB7FA-59CA-4667-B291-C6E37546950E}"/>
              </a:ext>
            </a:extLst>
          </p:cNvPr>
          <p:cNvPicPr>
            <a:picLocks noChangeAspect="1"/>
          </p:cNvPicPr>
          <p:nvPr/>
        </p:nvPicPr>
        <p:blipFill>
          <a:blip r:embed="rId3"/>
          <a:stretch>
            <a:fillRect/>
          </a:stretch>
        </p:blipFill>
        <p:spPr>
          <a:xfrm>
            <a:off x="426795" y="7278379"/>
            <a:ext cx="22167756" cy="4698590"/>
          </a:xfrm>
          <a:prstGeom prst="rect">
            <a:avLst/>
          </a:prstGeom>
        </p:spPr>
      </p:pic>
      <p:sp>
        <p:nvSpPr>
          <p:cNvPr id="10" name="矩形 9">
            <a:extLst>
              <a:ext uri="{FF2B5EF4-FFF2-40B4-BE49-F238E27FC236}">
                <a16:creationId xmlns:a16="http://schemas.microsoft.com/office/drawing/2014/main" id="{C57393A6-876E-427A-ABB3-FE8FFA09C0D6}"/>
              </a:ext>
            </a:extLst>
          </p:cNvPr>
          <p:cNvSpPr/>
          <p:nvPr/>
        </p:nvSpPr>
        <p:spPr>
          <a:xfrm>
            <a:off x="426795" y="7280153"/>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主要讲述了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51</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岁的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在南非的海域拍摄沙丁鱼迁徙过程中从鲸鱼口中死里逃生的经历。</a:t>
            </a:r>
          </a:p>
        </p:txBody>
      </p:sp>
      <p:sp>
        <p:nvSpPr>
          <p:cNvPr id="11" name="矩形 10">
            <a:extLst>
              <a:ext uri="{FF2B5EF4-FFF2-40B4-BE49-F238E27FC236}">
                <a16:creationId xmlns:a16="http://schemas.microsoft.com/office/drawing/2014/main" id="{F54743DB-1FE2-408A-8D48-D111D866790A}"/>
              </a:ext>
            </a:extLst>
          </p:cNvPr>
          <p:cNvSpPr/>
          <p:nvPr/>
        </p:nvSpPr>
        <p:spPr>
          <a:xfrm>
            <a:off x="416481" y="9278649"/>
            <a:ext cx="22445709"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主旨大意题。通读全文可知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本文主要讲述了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51</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岁的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在南非的海域拍摄一年一度的沙丁鱼迁徙过程中从鲸鱼口中死里逃生的经历。故选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537768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1950150"/>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 What animals does Sardine Run appeal to most?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Seagulls.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Seals.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Dolphins.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Tortoises.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1745837" y="4964309"/>
            <a:ext cx="20894978" cy="3641058"/>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2592612" y="202855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1743132" y="5238045"/>
            <a:ext cx="20658293"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annual migration(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迁徙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)of billions of sardines (a small sea fish), is a big draw for large predators, especially the dolphin and whale.”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沙丁鱼迁徙尤其吸引海豚和鲸鱼。故选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96A59F8-EE1B-48B8-9AAA-C2A2768DA217}"/>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60A2F814-BCC5-4E95-8A2A-A8040263DB4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23CD3DF7-FF5A-490E-A265-98FD4BACCF8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169399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016002"/>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 What did Rainer probably do first once in the whale’s mouth?</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He dived aimlessly.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He cried desperately.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He panicked immediately.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He struggled violently.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04126" y="7182346"/>
            <a:ext cx="20400551" cy="250313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00978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22192" y="7343505"/>
            <a:ext cx="20182485"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推理判断题。根据第二段中的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 tried to control my fear.’”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一开始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可能是惊慌失措的。故选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EA4C752C-B9EA-4A20-A72B-4EE489D0CDC3}"/>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D95F18A-ABF0-4E2D-B2E7-16A821B505E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D7446F4-906A-4679-8C4F-449C154B793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6029075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1980630"/>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According to the passage, we can say that Rainer was very</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intelligent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generous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flexible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fortunate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71655" y="7143173"/>
            <a:ext cx="20400551" cy="315846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8442103" y="195817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980687" y="7277316"/>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推理判断题。根据最后两段的描述可知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鲸鱼意识到自己吞入的不是沙丁鱼后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连同几吨水给吐了出来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竟然毫发无损地死里逃生</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由此可知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,Rainer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非常幸运。故选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ABD7D994-E542-481F-9FCC-93B13973A03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48BF57CF-DA2D-4C5C-B636-4BAE99ECB88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F95817C-3346-4236-9423-A8BBA88ACB5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637829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0738304" cy="8092472"/>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 my first day of high school, going into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maths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class, I was pointed and laughed at by two of my classmates. I initially thought my fly was open, or that something was stuck in my teeth. But as I took my seat, I heard one student whisper, “Why is a black boy taking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honours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So, my fly wasn’t open. An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honours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-level class had simply been taken by a student whose skin was brown.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Many people think my clothes should be big enough for me to live in, or expect me to listen to only “black music”. In seventh grade, a group of my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44841384"/>
      </p:ext>
    </p:extLst>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1170352" cy="1012931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classmates fixed their cold stares on my clothes. They called out to me, “Go get your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gangsta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clothes.” In one of my Spanish classes, the teacher asked me, “Do you like rap music or rock music more?” I replied, “Rock.” The look of shock on my classmates’ faces made me uncomfortable.</a:t>
            </a: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Now I still take all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honours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courses. I still wear clothes that fit me. My music library covers from rock to pop to techno, and almost everything in between. When it comes to choosing my friends, I am still </a:t>
            </a:r>
            <a:r>
              <a:rPr lang="en-US" altLang="zh-CN" sz="4400" u="sng" dirty="0" err="1">
                <a:solidFill>
                  <a:srgbClr val="000000"/>
                </a:solidFill>
                <a:uFill>
                  <a:solidFill>
                    <a:srgbClr val="000000"/>
                  </a:solidFill>
                </a:uFill>
                <a:latin typeface="微软雅黑" panose="020B0503020204020204" pitchFamily="34" charset="-122"/>
                <a:ea typeface="NEU-B4-S92" panose="02020503000000020003" pitchFamily="18" charset="-122"/>
                <a:cs typeface="Times New Roman" panose="02020603050405020304" pitchFamily="18" charset="0"/>
              </a:rPr>
              <a:t>colour</a:t>
            </a:r>
            <a:r>
              <a:rPr lang="en-US" altLang="zh-CN" sz="4400" u="sng" dirty="0">
                <a:solidFill>
                  <a:srgbClr val="000000"/>
                </a:solidFill>
                <a:uFill>
                  <a:solidFill>
                    <a:srgbClr val="000000"/>
                  </a:solidFill>
                </a:uFill>
                <a:latin typeface="微软雅黑" panose="020B0503020204020204" pitchFamily="34" charset="-122"/>
                <a:ea typeface="NEU-B4-S92" panose="02020503000000020003" pitchFamily="18" charset="-122"/>
                <a:cs typeface="Times New Roman" panose="02020603050405020304" pitchFamily="18" charset="0"/>
              </a:rPr>
              <a:t>-blind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continue to do my best to work in school in order to reach my goals; and yet, when I look in the mirror, I still see skin of that same brown.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CAF596E8-40A4-414E-ADD6-CCDC19F6FA6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F554F57-B082-4DF5-A8C6-7B38C0726FD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930E3E5-306A-4252-925C-05E94E12522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4037644"/>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30244" y="2134063"/>
            <a:ext cx="21170352" cy="8029186"/>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believe in being myself. I believe that I myself should decide who I am and what actions I take in life. In high school, popularity often depends on your willingness to follow trends. And I’ve been told that it doesn’t get much easier going into adulthood. But the only other option is to sacrifice my personality for the satisfaction and approval of others. This can be appealing, but I’m not going to do that.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E8D4EA6C-D346-4F2F-A9ED-F3D1E8E765C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BD9DA3A-555E-41B0-8BB1-497CC0C7F1F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239784C4-451C-4D86-8773-D1CCB44BB72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32363568"/>
      </p:ext>
    </p:extLst>
  </p:cSld>
  <p:clrMapOvr>
    <a:masterClrMapping/>
  </p:clrMapOvr>
  <p:transition>
    <p:pull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6836" y="1950150"/>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1.Why did the author’s classmates laugh at him?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A.His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fly was open.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B.Something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stuck in his teeth.</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went into the wrong classroom.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D.They</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had prejudice against him.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1E2C77A4-1412-407A-A59C-1EFBFB67850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E7F487D-FBC3-4904-A1E1-5BA426D2C46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5908C61B-C429-4586-A3D1-9B987E89055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B114F3D7-0C98-4713-B66E-35EBD5C2D390}"/>
              </a:ext>
            </a:extLst>
          </p:cNvPr>
          <p:cNvSpPr/>
          <p:nvPr/>
        </p:nvSpPr>
        <p:spPr>
          <a:xfrm>
            <a:off x="2376588" y="1991144"/>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455902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34666" y="2594744"/>
            <a:ext cx="22167756" cy="817039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57666" y="2557162"/>
            <a:ext cx="2170367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本文是一篇记叙文。文章作者讲述自己作为一个黑人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经常因为没有表现出一个黑人的特点而让他周围的人迷惑不解。但作者坚持做自己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并没有牺牲自己的个性来换取他人的满意和认可。</a:t>
            </a:r>
          </a:p>
        </p:txBody>
      </p:sp>
      <p:sp>
        <p:nvSpPr>
          <p:cNvPr id="8" name="矩形 7">
            <a:extLst>
              <a:ext uri="{FF2B5EF4-FFF2-40B4-BE49-F238E27FC236}">
                <a16:creationId xmlns:a16="http://schemas.microsoft.com/office/drawing/2014/main" id="{DB09D662-CB98-4EF6-A83D-0A7034605E59}"/>
              </a:ext>
            </a:extLst>
          </p:cNvPr>
          <p:cNvSpPr/>
          <p:nvPr/>
        </p:nvSpPr>
        <p:spPr>
          <a:xfrm>
            <a:off x="682913" y="5515424"/>
            <a:ext cx="22445709" cy="606666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推理判断题。根据文章第一段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as I took my seat, I heard one student whisper, ‘Why is a black boy taking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honours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So, my fly wasn’t open. An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honours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-level class had simply been taken by a student whose skin was brown.”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作者同学认为黑人不该获得荣誉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从而可以推断出同学嘲笑他是因为对他有偏见。故选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B4331B82-0272-4897-B8AB-7BC3A39B1892}"/>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D2103F22-EB98-43D3-8481-F421B1B8511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5754420C-E558-4C57-BD5C-D1B2BA8F656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816893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79940" y="1999920"/>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2.What are black people usually believed to do?</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A.Listen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rap music.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B.Wear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small clothes.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C.Take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honours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courses.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D.Attend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Spanish classes.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07722" y="5432181"/>
            <a:ext cx="20144727" cy="547744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1980630"/>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62782" y="5668666"/>
            <a:ext cx="20182485"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推理判断题。根据文章第二段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one of my Spanish classes, the teacher asked me, ‘Do you like rap music or rock music more?’ I replied, ‘Rock.’ The look of shock on my classmates’ faces made me uncomfortable.”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作者说更喜欢摇滚乐使得同学们很震惊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从而推断出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人们都认为黑人喜欢听说唱音乐。故选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F189BBBF-0601-4B71-8A09-895F7E4FC7E2}"/>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289C951F-14C6-414C-BD9C-4D04C6034B0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DFFD97C5-00D9-4C94-8E34-5B687377DD5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897313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18461" y="2114773"/>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3.What does the underlined word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colour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-blind” probably mean?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A.Making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friends of the same skin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colour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B.Having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no idea what friends to make.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C.Treating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people equally and fairly.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D.Feeling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hurt and offended inside.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53124" y="7343955"/>
            <a:ext cx="21288642" cy="3403645"/>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979182" y="211477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135499" y="7644481"/>
            <a:ext cx="21206267"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词义猜测题。根据文章第三段内容可知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作者坚持做自己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从而可以推断出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 it comes to choosing my friends, I am still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colour</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-blind.”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的含义为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说到选择朋友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我仍然是平等、公平地对待他人。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F841E538-CCF9-42BE-97C6-C840D631E2AA}"/>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6174C87B-F4AB-459D-A710-20C91118CF7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5953FB3F-2361-4971-94E5-923290493B1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089946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740" y="2055152"/>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4.What can be a suitable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A.Following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popular trends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B.Being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content with myself</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C.Having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faith in skin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colour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D.Changing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my personality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71139" y="5272224"/>
            <a:ext cx="21288642" cy="527735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05515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620594" y="5279721"/>
            <a:ext cx="21288643"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主旨大意题。根据文章最后一段</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the only other option is to sacrifice my personality for the satisfaction and approval of others. This can be appealing, but I’m not going to do 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和全文内容可知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文章作者讲述自己作为一个黑人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经常因为没有表现出一个黑人的特点而让他周围的人迷惑不解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甚至被他们嘲笑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但作者坚持做自己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并没有牺牲自己的个性来换取他人的满意和认可。故选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A709852-B4FF-4EDA-A94D-1D075E825B75}"/>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1DEBE725-CD23-4CC8-8BFC-D72108BAB1E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96C7AF25-C968-42F0-B460-328EAEFDBC0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6261763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4664</TotalTime>
  <Words>3885</Words>
  <Application>Microsoft Office PowerPoint</Application>
  <PresentationFormat>自定义</PresentationFormat>
  <Paragraphs>189</Paragraphs>
  <Slides>37</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37</vt:i4>
      </vt:variant>
    </vt:vector>
  </HeadingPairs>
  <TitlesOfParts>
    <vt:vector size="44"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682</cp:revision>
  <dcterms:created xsi:type="dcterms:W3CDTF">2016-01-31T01:38:40Z</dcterms:created>
  <dcterms:modified xsi:type="dcterms:W3CDTF">2019-11-04T07:38:37Z</dcterms:modified>
</cp:coreProperties>
</file>