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5"/>
  </p:notesMasterIdLst>
  <p:handoutMasterIdLst>
    <p:handoutMasterId r:id="rId46"/>
  </p:handoutMasterIdLst>
  <p:sldIdLst>
    <p:sldId id="256" r:id="rId2"/>
    <p:sldId id="262" r:id="rId3"/>
    <p:sldId id="355" r:id="rId4"/>
    <p:sldId id="271" r:id="rId5"/>
    <p:sldId id="272" r:id="rId6"/>
    <p:sldId id="273" r:id="rId7"/>
    <p:sldId id="274" r:id="rId8"/>
    <p:sldId id="263" r:id="rId9"/>
    <p:sldId id="264" r:id="rId10"/>
    <p:sldId id="315" r:id="rId11"/>
    <p:sldId id="316" r:id="rId12"/>
    <p:sldId id="317" r:id="rId13"/>
    <p:sldId id="318" r:id="rId14"/>
    <p:sldId id="266" r:id="rId15"/>
    <p:sldId id="353" r:id="rId16"/>
    <p:sldId id="269" r:id="rId17"/>
    <p:sldId id="270" r:id="rId18"/>
    <p:sldId id="275" r:id="rId19"/>
    <p:sldId id="276" r:id="rId20"/>
    <p:sldId id="277" r:id="rId21"/>
    <p:sldId id="278" r:id="rId22"/>
    <p:sldId id="280" r:id="rId23"/>
    <p:sldId id="281" r:id="rId24"/>
    <p:sldId id="279" r:id="rId25"/>
    <p:sldId id="282" r:id="rId26"/>
    <p:sldId id="283" r:id="rId27"/>
    <p:sldId id="284" r:id="rId28"/>
    <p:sldId id="285" r:id="rId29"/>
    <p:sldId id="286" r:id="rId30"/>
    <p:sldId id="287" r:id="rId31"/>
    <p:sldId id="356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9" r:id="rId40"/>
    <p:sldId id="310" r:id="rId41"/>
    <p:sldId id="311" r:id="rId42"/>
    <p:sldId id="312" r:id="rId43"/>
    <p:sldId id="300" r:id="rId44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15">
          <p15:clr>
            <a:srgbClr val="A4A3A4"/>
          </p15:clr>
        </p15:guide>
        <p15:guide id="2" pos="281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FFCCCC"/>
    <a:srgbClr val="FFFFCC"/>
    <a:srgbClr val="FF99FF"/>
    <a:srgbClr val="FF9900"/>
    <a:srgbClr val="CCFFCC"/>
    <a:srgbClr val="CCECFF"/>
    <a:srgbClr val="66CC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8"/>
    <p:restoredTop sz="93676"/>
  </p:normalViewPr>
  <p:slideViewPr>
    <p:cSldViewPr showGuides="1">
      <p:cViewPr varScale="1">
        <p:scale>
          <a:sx n="65" d="100"/>
          <a:sy n="65" d="100"/>
        </p:scale>
        <p:origin x="-1524" y="-114"/>
      </p:cViewPr>
      <p:guideLst>
        <p:guide orient="horz" pos="2115"/>
        <p:guide pos="281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0F9B84EA-7D68-4D60-9CB1-D50884785D1C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fontAlgn="base"/>
              <a:t>2019/2/22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8D4E0FC9-F1F8-4FAE-9988-3BA365CFD46F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fontAlgn="base"/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lvl="0" algn="r" eaLnBrk="1" fontAlgn="base" hangingPunct="1"/>
              <a:t>‹#›</a:t>
            </a:fld>
            <a:endParaRPr lang="zh-CN" altLang="en-US" sz="1200" strike="noStrike" noProof="1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幻灯片图像占位符 57344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8194" name="文本占位符 57344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zh-CN" altLang="en-US" smtClean="0"/>
              <a:t>此处三个知识点分别有超链接，超链接内容为：该知识点的呈现与练习、产出等 。注重讲练结合。</a:t>
            </a:r>
          </a:p>
        </p:txBody>
      </p:sp>
      <p:sp>
        <p:nvSpPr>
          <p:cNvPr id="8195" name="灯片编号占位符 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5E3B0F0-B024-4893-86DE-D1DAD972A467}" type="slidenum">
              <a:rPr lang="zh-CN" altLang="en-US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6867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lstStyle/>
          <a:p>
            <a:pPr lvl="0"/>
            <a:endParaRPr lang="zh-CN" altLang="en-US" dirty="0"/>
          </a:p>
        </p:txBody>
      </p:sp>
      <p:sp>
        <p:nvSpPr>
          <p:cNvPr id="3686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pPr lvl="0" algn="r" eaLnBrk="1" hangingPunct="1"/>
              <a:t>9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dirty="0"/>
              <a:pPr lvl="0" algn="r" eaLnBrk="1" hangingPunct="1"/>
              <a:t>10</a:t>
            </a:fld>
            <a:endParaRPr lang="en-US" altLang="zh-CN" sz="1200" dirty="0"/>
          </a:p>
        </p:txBody>
      </p:sp>
      <p:sp>
        <p:nvSpPr>
          <p:cNvPr id="24579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dirty="0"/>
              <a:pPr lvl="0" algn="r" eaLnBrk="1" hangingPunct="1"/>
              <a:t>10</a:t>
            </a:fld>
            <a:endParaRPr lang="en-US" altLang="zh-CN" sz="1200" dirty="0"/>
          </a:p>
        </p:txBody>
      </p:sp>
      <p:sp>
        <p:nvSpPr>
          <p:cNvPr id="2458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81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zh-CN" dirty="0"/>
          </a:p>
        </p:txBody>
      </p:sp>
      <p:sp>
        <p:nvSpPr>
          <p:cNvPr id="24582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dirty="0"/>
              <a:pPr lvl="0" algn="r" eaLnBrk="1" hangingPunct="1"/>
              <a:t>10</a:t>
            </a:fld>
            <a:endParaRPr lang="en-US" altLang="zh-CN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dirty="0"/>
              <a:pPr lvl="0" algn="r" eaLnBrk="1" hangingPunct="1"/>
              <a:t>11</a:t>
            </a:fld>
            <a:endParaRPr lang="en-US" altLang="zh-CN" sz="1200" dirty="0"/>
          </a:p>
        </p:txBody>
      </p:sp>
      <p:sp>
        <p:nvSpPr>
          <p:cNvPr id="25603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dirty="0"/>
              <a:pPr lvl="0" algn="r" eaLnBrk="1" hangingPunct="1"/>
              <a:t>11</a:t>
            </a:fld>
            <a:endParaRPr lang="en-US" altLang="zh-CN" sz="1200" dirty="0"/>
          </a:p>
        </p:txBody>
      </p:sp>
      <p:sp>
        <p:nvSpPr>
          <p:cNvPr id="2560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5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zh-CN" dirty="0"/>
          </a:p>
        </p:txBody>
      </p:sp>
      <p:sp>
        <p:nvSpPr>
          <p:cNvPr id="25606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 dirty="0"/>
              <a:pPr lvl="0" algn="r" eaLnBrk="1" hangingPunct="1"/>
              <a:t>11</a:t>
            </a:fld>
            <a:endParaRPr lang="en-US" altLang="zh-CN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pPr lvl="0" eaLnBrk="1" fontAlgn="base" hangingPunct="1">
                <a:buChar char="•"/>
              </a:p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pPr lvl="0" eaLnBrk="1" fontAlgn="base" hangingPunct="1">
                <a:buChar char="•"/>
              </a:p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pPr lvl="0" eaLnBrk="1" fontAlgn="base" hangingPunct="1">
                <a:buChar char="•"/>
              </a:p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pPr lvl="0" eaLnBrk="1" fontAlgn="base" hangingPunct="1">
                <a:buChar char="•"/>
              </a:p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pPr lvl="0" eaLnBrk="1" fontAlgn="base" hangingPunct="1">
                <a:buChar char="•"/>
              </a:p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pPr lvl="0" eaLnBrk="1" fontAlgn="base" hangingPunct="1">
                <a:buChar char="•"/>
              </a:p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pPr lvl="0" eaLnBrk="1" fontAlgn="base" hangingPunct="1">
                <a:buChar char="•"/>
              </a:p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pPr lvl="0" eaLnBrk="1" fontAlgn="base" hangingPunct="1">
                <a:buChar char="•"/>
              </a:p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pPr lvl="0" eaLnBrk="1" fontAlgn="base" hangingPunct="1">
                <a:buChar char="•"/>
              </a:p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pPr lvl="0" eaLnBrk="1" fontAlgn="base" hangingPunct="1">
                <a:buChar char="•"/>
              </a:p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pPr lvl="0" eaLnBrk="1" fontAlgn="base" hangingPunct="1">
                <a:buChar char="•"/>
              </a:p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772400" cy="1143000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838200" y="1905000"/>
            <a:ext cx="7772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endParaRPr kumimoji="0" lang="zh-CN" altLang="en-US" sz="26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Rectangle 65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Rectangle 66"/>
          <p:cNvSpPr>
            <a:spLocks noGrp="1" noChangeArrowheads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Rectangle 6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 fontAlgn="base">
              <a:buChar char="•"/>
            </a:pPr>
            <a:fld id="{9A0DB2DC-4C9A-4742-B13C-FB6460FD3503}" type="slidenum">
              <a:rPr lang="zh-TW" altLang="en-US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pPr algn="r" fontAlgn="base">
                <a:buChar char="•"/>
              </a:pPr>
              <a:t>‹#›</a:t>
            </a:fld>
            <a:endParaRPr lang="zh-TW" altLang="en-US" strike="noStrike" noProof="1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4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1 Grammar</a:t>
            </a: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-273050"/>
            <a:r>
              <a:rPr lang="zh-CN" altLang="en-US" dirty="0"/>
              <a:t>单击此处编辑母版文本样式</a:t>
            </a:r>
          </a:p>
          <a:p>
            <a:pPr lvl="1" indent="-246380"/>
            <a:r>
              <a:rPr lang="zh-CN" altLang="en-US" dirty="0"/>
              <a:t>第二级</a:t>
            </a:r>
          </a:p>
          <a:p>
            <a:pPr lvl="2" indent="-245745"/>
            <a:r>
              <a:rPr lang="zh-CN" altLang="en-US" dirty="0"/>
              <a:t>第三级</a:t>
            </a:r>
          </a:p>
          <a:p>
            <a:pPr lvl="3" indent="-209550"/>
            <a:r>
              <a:rPr lang="zh-CN" altLang="en-US" dirty="0"/>
              <a:t>第四级</a:t>
            </a:r>
          </a:p>
          <a:p>
            <a:pPr lvl="4" indent="-209550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pPr lvl="0" eaLnBrk="1" fontAlgn="base" hangingPunct="1">
                <a:buChar char="•"/>
              </a:pPr>
              <a:t>‹#›</a:t>
            </a:fld>
            <a:endParaRPr lang="en-US" altLang="zh-CN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5" Type="http://schemas.openxmlformats.org/officeDocument/2006/relationships/image" Target="../media/image5.jpeg"/><Relationship Id="rId4" Type="http://schemas.openxmlformats.org/officeDocument/2006/relationships/slide" Target="slide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445760" y="281305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84213" y="867728"/>
            <a:ext cx="777557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1  </a:t>
            </a:r>
            <a:r>
              <a:rPr lang="en-US" altLang="zh-CN" sz="4800" b="1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Great explorations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07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920" y="2708275"/>
            <a:ext cx="4048125" cy="30314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4" descr="看书_副本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54140" y="4316730"/>
            <a:ext cx="2479040" cy="2394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TextBox 12"/>
          <p:cNvSpPr txBox="1"/>
          <p:nvPr/>
        </p:nvSpPr>
        <p:spPr>
          <a:xfrm>
            <a:off x="579755" y="1587500"/>
            <a:ext cx="7355840" cy="42462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A</a:t>
            </a: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Adverbial clauses of result</a:t>
            </a:r>
            <a:endParaRPr lang="zh-CN" altLang="zh-CN" sz="5400" b="1" dirty="0">
              <a:latin typeface="Comic Sans MS" panose="030F0702030302020204" pitchFamily="66" charset="0"/>
            </a:endParaRPr>
          </a:p>
          <a:p>
            <a:pPr algn="ctr"/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771" name="任意多边形 544770"/>
          <p:cNvSpPr>
            <a:spLocks noChangeArrowheads="1"/>
          </p:cNvSpPr>
          <p:nvPr/>
        </p:nvSpPr>
        <p:spPr bwMode="auto">
          <a:xfrm>
            <a:off x="1476375" y="2663825"/>
            <a:ext cx="3181350" cy="1341438"/>
          </a:xfrm>
          <a:custGeom>
            <a:avLst/>
            <a:gdLst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270 60000 65536"/>
              <a:gd name="T9" fmla="*/ 180 60000 65536"/>
              <a:gd name="T10" fmla="*/ 9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400" b="1" dirty="0">
                <a:solidFill>
                  <a:srgbClr val="FF3399"/>
                </a:solidFill>
                <a:ea typeface="宋体" pitchFamily="2" charset="-122"/>
                <a:hlinkClick r:id="rId3" action="ppaction://hlinksldjump"/>
              </a:rPr>
              <a:t>too…to</a:t>
            </a:r>
            <a:endParaRPr lang="en-US" altLang="zh-CN" sz="2400" b="1" dirty="0">
              <a:solidFill>
                <a:srgbClr val="FF3399"/>
              </a:solidFill>
              <a:ea typeface="宋体" pitchFamily="2" charset="-122"/>
            </a:endParaRPr>
          </a:p>
        </p:txBody>
      </p:sp>
      <p:sp>
        <p:nvSpPr>
          <p:cNvPr id="544783" name="任意多边形 544782"/>
          <p:cNvSpPr>
            <a:spLocks noChangeArrowheads="1"/>
          </p:cNvSpPr>
          <p:nvPr/>
        </p:nvSpPr>
        <p:spPr bwMode="auto">
          <a:xfrm>
            <a:off x="1547813" y="4148138"/>
            <a:ext cx="3111500" cy="1296987"/>
          </a:xfrm>
          <a:custGeom>
            <a:avLst/>
            <a:gdLst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270 60000 65536"/>
              <a:gd name="T9" fmla="*/ 180 60000 65536"/>
              <a:gd name="T10" fmla="*/ 9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400" b="1" dirty="0">
                <a:solidFill>
                  <a:srgbClr val="FF3399"/>
                </a:solidFill>
                <a:ea typeface="宋体" pitchFamily="2" charset="-122"/>
                <a:hlinkClick r:id="rId4" action="ppaction://hlinksldjump"/>
              </a:rPr>
              <a:t>enough to</a:t>
            </a:r>
            <a:endParaRPr lang="en-US" altLang="zh-CN" sz="2400" b="1" dirty="0">
              <a:solidFill>
                <a:srgbClr val="FF3399"/>
              </a:solidFill>
              <a:ea typeface="宋体" pitchFamily="2" charset="-122"/>
            </a:endParaRPr>
          </a:p>
        </p:txBody>
      </p:sp>
      <p:pic>
        <p:nvPicPr>
          <p:cNvPr id="7171" name="图片 544784" descr="u=3381797333,4184550386&amp;fm=27&amp;gp=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8263" y="476250"/>
            <a:ext cx="317182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文本框 544785"/>
          <p:cNvSpPr txBox="1">
            <a:spLocks noChangeArrowheads="1"/>
          </p:cNvSpPr>
          <p:nvPr/>
        </p:nvSpPr>
        <p:spPr bwMode="auto">
          <a:xfrm rot="358294">
            <a:off x="5435600" y="1773238"/>
            <a:ext cx="26035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400" b="1">
                <a:solidFill>
                  <a:srgbClr val="6600CC"/>
                </a:solidFill>
              </a:rPr>
              <a:t>Grammar</a:t>
            </a:r>
          </a:p>
        </p:txBody>
      </p:sp>
      <p:sp>
        <p:nvSpPr>
          <p:cNvPr id="544787" name="任意多边形 544786"/>
          <p:cNvSpPr>
            <a:spLocks noChangeArrowheads="1"/>
          </p:cNvSpPr>
          <p:nvPr/>
        </p:nvSpPr>
        <p:spPr bwMode="auto">
          <a:xfrm>
            <a:off x="1447800" y="1079500"/>
            <a:ext cx="3167063" cy="1412875"/>
          </a:xfrm>
          <a:custGeom>
            <a:avLst/>
            <a:gdLst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270 60000 65536"/>
              <a:gd name="T9" fmla="*/ 180 60000 65536"/>
              <a:gd name="T10" fmla="*/ 9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400" b="1" dirty="0">
                <a:solidFill>
                  <a:srgbClr val="FF3399"/>
                </a:solidFill>
                <a:ea typeface="宋体" pitchFamily="2" charset="-122"/>
                <a:hlinkClick r:id="rId6" action="ppaction://hlinksldjump"/>
              </a:rPr>
              <a:t>so/such…that</a:t>
            </a:r>
            <a:endParaRPr lang="en-US" altLang="zh-CN" sz="2400" b="1" dirty="0">
              <a:solidFill>
                <a:srgbClr val="FF3399"/>
              </a:solidFill>
              <a:ea typeface="宋体" pitchFamily="2" charset="-122"/>
            </a:endParaRPr>
          </a:p>
        </p:txBody>
      </p:sp>
      <p:sp>
        <p:nvSpPr>
          <p:cNvPr id="7174" name="动作按钮: 前进或下一项 544787"/>
          <p:cNvSpPr>
            <a:spLocks noChangeArrowheads="1"/>
          </p:cNvSpPr>
          <p:nvPr/>
        </p:nvSpPr>
        <p:spPr bwMode="auto">
          <a:xfrm>
            <a:off x="8027988" y="5842000"/>
            <a:ext cx="792162" cy="682625"/>
          </a:xfrm>
          <a:prstGeom prst="actionButtonForwardNex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44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544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544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4771" grpId="0" animBg="1"/>
      <p:bldP spid="544783" grpId="0" animBg="1"/>
      <p:bldP spid="54478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>
          <a:xfrm>
            <a:off x="395605" y="1192848"/>
            <a:ext cx="7772400" cy="1143000"/>
          </a:xfrm>
        </p:spPr>
        <p:txBody>
          <a:bodyPr vert="horz" wrap="square" lIns="91440" tIns="45720" rIns="91440" bIns="45720" anchor="ctr"/>
          <a:lstStyle/>
          <a:p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</a:rPr>
              <a:t>3.Use “so… that…/such…that…” to make sentences.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9" name="Rectangle 3"/>
          <p:cNvSpPr>
            <a:spLocks noGrp="1"/>
          </p:cNvSpPr>
          <p:nvPr>
            <p:ph type="body" sz="half"/>
          </p:nvPr>
        </p:nvSpPr>
        <p:spPr>
          <a:xfrm>
            <a:off x="307340" y="2274570"/>
            <a:ext cx="4875530" cy="1174115"/>
          </a:xfrm>
        </p:spPr>
        <p:txBody>
          <a:bodyPr vert="horz" wrap="square" lIns="91440" tIns="45720" rIns="91440" bIns="45720" anchor="t"/>
          <a:lstStyle>
            <a:lvl1pPr lvl="0">
              <a:defRPr sz="2200"/>
            </a:lvl1pPr>
            <a:lvl2pPr lvl="1">
              <a:defRPr sz="2000"/>
            </a:lvl2pPr>
            <a:lvl3pPr lvl="2">
              <a:defRPr sz="1900"/>
            </a:lvl3pPr>
            <a:lvl4pPr lvl="3">
              <a:defRPr sz="1800"/>
            </a:lvl4pPr>
            <a:lvl5pPr lvl="4">
              <a:defRPr sz="1800"/>
            </a:lvl5pPr>
          </a:lstStyle>
          <a:p>
            <a:pPr lvl="0">
              <a:buNone/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For example</a:t>
            </a:r>
            <a:r>
              <a:rPr lang="en-US" altLang="zh-CN" sz="3200">
                <a:latin typeface="Times New Roman" panose="02020603050405020304" pitchFamily="18" charset="0"/>
              </a:rPr>
              <a:t>:</a:t>
            </a:r>
          </a:p>
          <a:p>
            <a:pPr lvl="0">
              <a:buNone/>
            </a:pPr>
            <a:r>
              <a:rPr lang="en-US" altLang="zh-CN" sz="3200" b="1">
                <a:latin typeface="Times New Roman" panose="02020603050405020304" pitchFamily="18" charset="0"/>
              </a:rPr>
              <a:t>music…soft…feel relaxed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288" y="3448368"/>
            <a:ext cx="5184775" cy="23044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The music was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3200">
                <a:latin typeface="Times New Roman" panose="02020603050405020304" pitchFamily="18" charset="0"/>
              </a:rPr>
              <a:t> soft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 </a:t>
            </a:r>
            <a:r>
              <a:rPr lang="en-US" altLang="zh-CN" sz="3200">
                <a:latin typeface="Times New Roman" panose="02020603050405020304" pitchFamily="18" charset="0"/>
              </a:rPr>
              <a:t>the girl felt relaxed.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It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such </a:t>
            </a:r>
            <a:r>
              <a:rPr lang="en-US" altLang="zh-CN" sz="3200">
                <a:latin typeface="Times New Roman" panose="02020603050405020304" pitchFamily="18" charset="0"/>
              </a:rPr>
              <a:t>soft music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 </a:t>
            </a:r>
            <a:r>
              <a:rPr lang="en-US" altLang="zh-CN" sz="3200">
                <a:latin typeface="Times New Roman" panose="02020603050405020304" pitchFamily="18" charset="0"/>
              </a:rPr>
              <a:t>the girl felt relaxed. 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4342" name="Text Box 11"/>
          <p:cNvSpPr txBox="1"/>
          <p:nvPr/>
        </p:nvSpPr>
        <p:spPr>
          <a:xfrm>
            <a:off x="1367155" y="674053"/>
            <a:ext cx="64087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66FF"/>
                </a:solidFill>
                <a:latin typeface="Times New Roman" panose="02020603050405020304" pitchFamily="18" charset="0"/>
              </a:rPr>
              <a:t>Make sentences with adverbial clause.</a:t>
            </a:r>
          </a:p>
        </p:txBody>
      </p:sp>
      <p:pic>
        <p:nvPicPr>
          <p:cNvPr id="14344" name="图片 14343" descr="$1NPGZ0U8[YW[%YK{T(DY8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0388" y="3141663"/>
            <a:ext cx="3503612" cy="37163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0"/>
          <p:cNvSpPr/>
          <p:nvPr/>
        </p:nvSpPr>
        <p:spPr>
          <a:xfrm>
            <a:off x="3667125" y="1384300"/>
            <a:ext cx="4321175" cy="10763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defTabSz="0">
              <a:tabLst>
                <a:tab pos="228600" algn="l"/>
              </a:tabLst>
            </a:pPr>
            <a:r>
              <a:rPr lang="en-US" altLang="zh-CN" sz="3200" b="1">
                <a:latin typeface="Times New Roman" panose="02020603050405020304" pitchFamily="18" charset="0"/>
              </a:rPr>
              <a:t>food…delicious…can’t stop eating</a:t>
            </a:r>
          </a:p>
        </p:txBody>
      </p:sp>
      <p:pic>
        <p:nvPicPr>
          <p:cNvPr id="15364" name="Picture 1" descr="C:\Users\Administrator\AppData\Roaming\Tencent\Users\1522524720\QQ\WinTemp\RichOle\[OLBT$M{OKL$0_]LJJ2R{4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1384300"/>
            <a:ext cx="2625725" cy="2765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3178175" y="2611438"/>
            <a:ext cx="5426075" cy="22875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The food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3200">
                <a:latin typeface="Times New Roman" panose="02020603050405020304" pitchFamily="18" charset="0"/>
              </a:rPr>
              <a:t> delicious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>
                <a:latin typeface="Times New Roman" panose="02020603050405020304" pitchFamily="18" charset="0"/>
              </a:rPr>
              <a:t> the woman can’t stop eating it.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It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such</a:t>
            </a:r>
            <a:r>
              <a:rPr lang="en-US" altLang="zh-CN" sz="3200">
                <a:latin typeface="Times New Roman" panose="02020603050405020304" pitchFamily="18" charset="0"/>
              </a:rPr>
              <a:t> delicious food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>
                <a:latin typeface="Times New Roman" panose="02020603050405020304" pitchFamily="18" charset="0"/>
              </a:rPr>
              <a:t> the woman can’t stop eating it.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5367" name="Text Box 11"/>
          <p:cNvSpPr txBox="1"/>
          <p:nvPr/>
        </p:nvSpPr>
        <p:spPr>
          <a:xfrm>
            <a:off x="1928495" y="682943"/>
            <a:ext cx="64087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66FF"/>
                </a:solidFill>
                <a:latin typeface="Times New Roman" panose="02020603050405020304" pitchFamily="18" charset="0"/>
              </a:rPr>
              <a:t>Make sentences with adverbial clause.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/>
          <p:nvPr/>
        </p:nvSpPr>
        <p:spPr>
          <a:xfrm>
            <a:off x="4158615" y="2148205"/>
            <a:ext cx="518287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defTabSz="0">
              <a:tabLst>
                <a:tab pos="228600" algn="l"/>
              </a:tabLst>
            </a:pPr>
            <a:r>
              <a:rPr lang="en-US" altLang="zh-CN" sz="3200" b="1">
                <a:latin typeface="Times New Roman" panose="02020603050405020304" pitchFamily="18" charset="0"/>
              </a:rPr>
              <a:t>The Great Wall … famous…millions of …</a:t>
            </a:r>
          </a:p>
          <a:p>
            <a:pPr defTabSz="0">
              <a:tabLst>
                <a:tab pos="228600" algn="l"/>
              </a:tabLst>
            </a:pPr>
            <a:r>
              <a:rPr lang="en-US" altLang="zh-CN" sz="3200" b="1">
                <a:latin typeface="Times New Roman" panose="02020603050405020304" pitchFamily="18" charset="0"/>
              </a:rPr>
              <a:t>every day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5288" y="3716338"/>
            <a:ext cx="8353425" cy="2386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The Great Wall is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3200" dirty="0">
                <a:latin typeface="Times New Roman" panose="02020603050405020304" pitchFamily="18" charset="0"/>
              </a:rPr>
              <a:t> famous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 dirty="0">
                <a:latin typeface="Times New Roman" panose="02020603050405020304" pitchFamily="18" charset="0"/>
              </a:rPr>
              <a:t> millions of people visit it every day.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The Great Wall is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such </a:t>
            </a:r>
            <a:r>
              <a:rPr lang="en-US" altLang="zh-CN" sz="3200" dirty="0">
                <a:latin typeface="Times New Roman" panose="02020603050405020304" pitchFamily="18" charset="0"/>
              </a:rPr>
              <a:t>a famous place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 dirty="0">
                <a:latin typeface="Times New Roman" panose="02020603050405020304" pitchFamily="18" charset="0"/>
              </a:rPr>
              <a:t> millions of people visit it every day.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6391" name="Text Box 11"/>
          <p:cNvSpPr txBox="1"/>
          <p:nvPr/>
        </p:nvSpPr>
        <p:spPr>
          <a:xfrm>
            <a:off x="1854200" y="699453"/>
            <a:ext cx="6408738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 b="1">
                <a:solidFill>
                  <a:srgbClr val="0066FF"/>
                </a:solidFill>
                <a:latin typeface="Times New Roman" panose="02020603050405020304" pitchFamily="18" charset="0"/>
              </a:rPr>
              <a:t>Make sentences with adverbial clause.</a:t>
            </a:r>
          </a:p>
        </p:txBody>
      </p:sp>
      <p:pic>
        <p:nvPicPr>
          <p:cNvPr id="16393" name="图片 16392" descr="U11304P693DT201507291109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590" y="1325245"/>
            <a:ext cx="3744913" cy="2498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/>
          <p:nvPr/>
        </p:nvSpPr>
        <p:spPr>
          <a:xfrm>
            <a:off x="3563938" y="2596357"/>
            <a:ext cx="4968875" cy="10763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defTabSz="0">
              <a:tabLst>
                <a:tab pos="228600" algn="l"/>
              </a:tabLst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her hairstyle … strange … can’t help(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忍不住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)looking </a:t>
            </a:r>
            <a:r>
              <a:rPr lang="en-US" altLang="zh-CN" sz="2800" b="1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4653" y="3873500"/>
            <a:ext cx="8353425" cy="22875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Her hairstyle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3200">
                <a:latin typeface="Times New Roman" panose="02020603050405020304" pitchFamily="18" charset="0"/>
              </a:rPr>
              <a:t> strange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>
                <a:latin typeface="Times New Roman" panose="02020603050405020304" pitchFamily="18" charset="0"/>
              </a:rPr>
              <a:t> people can’t help looking at her .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Her hairstyle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such </a:t>
            </a:r>
            <a:r>
              <a:rPr lang="en-US" altLang="zh-CN" sz="3200">
                <a:latin typeface="Times New Roman" panose="02020603050405020304" pitchFamily="18" charset="0"/>
              </a:rPr>
              <a:t>a strange one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>
                <a:latin typeface="Times New Roman" panose="02020603050405020304" pitchFamily="18" charset="0"/>
              </a:rPr>
              <a:t> people can’t help looking at her.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7415" name="Text Box 11"/>
          <p:cNvSpPr txBox="1"/>
          <p:nvPr/>
        </p:nvSpPr>
        <p:spPr>
          <a:xfrm>
            <a:off x="1876108" y="641668"/>
            <a:ext cx="6408737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 b="1">
                <a:solidFill>
                  <a:srgbClr val="0066FF"/>
                </a:solidFill>
                <a:latin typeface="Times New Roman" panose="02020603050405020304" pitchFamily="18" charset="0"/>
              </a:rPr>
              <a:t>Make sentences with adverbial clause.</a:t>
            </a:r>
          </a:p>
        </p:txBody>
      </p:sp>
      <p:pic>
        <p:nvPicPr>
          <p:cNvPr id="17417" name="图片 17416" descr="middle_9f2de7193ccc40cb81ef369afbe80ad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313" y="1277620"/>
            <a:ext cx="2736850" cy="2489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41663"/>
            <a:ext cx="9144000" cy="1638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" name="矩形 21"/>
          <p:cNvSpPr>
            <a:spLocks noChangeArrowheads="1"/>
          </p:cNvSpPr>
          <p:nvPr/>
        </p:nvSpPr>
        <p:spPr bwMode="auto">
          <a:xfrm>
            <a:off x="133350" y="1732280"/>
            <a:ext cx="8834755" cy="82994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We can use 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so/such … that 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talk about the result of an action or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situation. These clauses are called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adverbial clauses of result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696595" y="392430"/>
            <a:ext cx="7878445" cy="1198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tabLst>
                <a:tab pos="1609725" algn="l"/>
              </a:tabLst>
              <a:defRPr/>
            </a:pPr>
            <a:r>
              <a:rPr kumimoji="0" lang="en-US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Grammar  A     </a:t>
            </a:r>
          </a:p>
          <a:p>
            <a:pPr marR="0" algn="ctr" defTabSz="914400">
              <a:buClrTx/>
              <a:buSzTx/>
              <a:buFontTx/>
              <a:buNone/>
              <a:tabLst>
                <a:tab pos="1609725" algn="l"/>
              </a:tabLst>
              <a:defRPr/>
            </a:pPr>
            <a:r>
              <a:rPr kumimoji="0" lang="en-US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Adverbial clauses of result</a:t>
            </a:r>
          </a:p>
        </p:txBody>
      </p:sp>
      <p:sp>
        <p:nvSpPr>
          <p:cNvPr id="12" name="圆角矩形 11"/>
          <p:cNvSpPr/>
          <p:nvPr/>
        </p:nvSpPr>
        <p:spPr bwMode="auto">
          <a:xfrm>
            <a:off x="3059113" y="3141663"/>
            <a:ext cx="377825" cy="54768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3" name="圆角矩形 12"/>
          <p:cNvSpPr/>
          <p:nvPr/>
        </p:nvSpPr>
        <p:spPr bwMode="auto">
          <a:xfrm>
            <a:off x="4572000" y="3194050"/>
            <a:ext cx="647700" cy="56832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5" name="圆角矩形 14"/>
          <p:cNvSpPr/>
          <p:nvPr/>
        </p:nvSpPr>
        <p:spPr bwMode="auto">
          <a:xfrm>
            <a:off x="2339975" y="3621088"/>
            <a:ext cx="322263" cy="54451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6" name="圆角矩形 15"/>
          <p:cNvSpPr/>
          <p:nvPr/>
        </p:nvSpPr>
        <p:spPr bwMode="auto">
          <a:xfrm>
            <a:off x="3203575" y="3789363"/>
            <a:ext cx="576263" cy="56832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" name="圆角矩形 16"/>
          <p:cNvSpPr/>
          <p:nvPr/>
        </p:nvSpPr>
        <p:spPr bwMode="auto">
          <a:xfrm>
            <a:off x="2339975" y="4221163"/>
            <a:ext cx="576263" cy="56832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8" name="圆角矩形 17"/>
          <p:cNvSpPr/>
          <p:nvPr/>
        </p:nvSpPr>
        <p:spPr bwMode="auto">
          <a:xfrm>
            <a:off x="5148263" y="4149725"/>
            <a:ext cx="576263" cy="56673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3" grpId="0" bldLvl="0" animBg="1"/>
      <p:bldP spid="15" grpId="0" bldLvl="0" animBg="1"/>
      <p:bldP spid="16" grpId="0" bldLvl="0" animBg="1"/>
      <p:bldP spid="17" grpId="0" bldLvl="0" animBg="1"/>
      <p:bldP spid="1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65" y="631508"/>
            <a:ext cx="8688388" cy="19446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2124075" y="1125538"/>
            <a:ext cx="4991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</a:p>
        </p:txBody>
      </p:sp>
      <p:sp>
        <p:nvSpPr>
          <p:cNvPr id="8" name="矩形 7"/>
          <p:cNvSpPr/>
          <p:nvPr/>
        </p:nvSpPr>
        <p:spPr>
          <a:xfrm>
            <a:off x="1979613" y="1844675"/>
            <a:ext cx="947737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such</a:t>
            </a:r>
          </a:p>
        </p:txBody>
      </p:sp>
      <p:pic>
        <p:nvPicPr>
          <p:cNvPr id="614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" y="2781300"/>
            <a:ext cx="8280400" cy="2371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8" grpId="0"/>
      <p:bldP spid="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/>
          <p:cNvSpPr/>
          <p:nvPr/>
        </p:nvSpPr>
        <p:spPr>
          <a:xfrm>
            <a:off x="117475" y="600075"/>
            <a:ext cx="8950325" cy="936625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uFillTx/>
                <a:latin typeface="Arial" panose="020B0604020202020204" pitchFamily="34" charset="0"/>
              </a:rPr>
              <a:t>so…that…</a:t>
            </a:r>
            <a:r>
              <a:rPr lang="zh-CN" altLang="en-US" sz="2400" b="1" dirty="0">
                <a:solidFill>
                  <a:schemeClr val="tx1"/>
                </a:solidFill>
                <a:uFillTx/>
                <a:latin typeface="Arial" panose="020B0604020202020204" pitchFamily="34" charset="0"/>
              </a:rPr>
              <a:t>如此</a:t>
            </a:r>
            <a:r>
              <a:rPr lang="en-US" altLang="zh-CN" sz="2400" b="1" dirty="0">
                <a:solidFill>
                  <a:schemeClr val="tx1"/>
                </a:solidFill>
                <a:uFillTx/>
                <a:latin typeface="Arial" panose="020B0604020202020204" pitchFamily="34" charset="0"/>
              </a:rPr>
              <a:t>…</a:t>
            </a:r>
            <a:r>
              <a:rPr lang="zh-CN" altLang="en-US" sz="2400" b="1" dirty="0">
                <a:solidFill>
                  <a:schemeClr val="tx1"/>
                </a:solidFill>
                <a:uFillTx/>
                <a:latin typeface="Arial" panose="020B0604020202020204" pitchFamily="34" charset="0"/>
              </a:rPr>
              <a:t>以至于</a:t>
            </a:r>
            <a:r>
              <a:rPr lang="en-US" altLang="zh-CN" sz="2400" b="1" dirty="0">
                <a:solidFill>
                  <a:schemeClr val="tx1"/>
                </a:solidFill>
                <a:uFillTx/>
                <a:latin typeface="Arial" panose="020B0604020202020204" pitchFamily="34" charset="0"/>
              </a:rPr>
              <a:t>… so </a:t>
            </a:r>
            <a:r>
              <a:rPr lang="zh-CN" altLang="en-US" sz="2400" b="1" dirty="0">
                <a:solidFill>
                  <a:schemeClr val="tx1"/>
                </a:solidFill>
                <a:uFillTx/>
                <a:latin typeface="Arial" panose="020B0604020202020204" pitchFamily="34" charset="0"/>
              </a:rPr>
              <a:t>是副词常常用来修饰形容词和副词</a:t>
            </a:r>
          </a:p>
        </p:txBody>
      </p:sp>
      <p:sp>
        <p:nvSpPr>
          <p:cNvPr id="15363" name="Text Box 3"/>
          <p:cNvSpPr txBox="1"/>
          <p:nvPr/>
        </p:nvSpPr>
        <p:spPr>
          <a:xfrm>
            <a:off x="175895" y="1586230"/>
            <a:ext cx="8831580" cy="521970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+mj-ea"/>
                <a:ea typeface="+mj-ea"/>
                <a:cs typeface="+mj-ea"/>
              </a:rPr>
              <a:t>句型一：主语</a:t>
            </a:r>
            <a:r>
              <a:rPr lang="en-US" altLang="zh-CN" sz="2800" b="1" dirty="0">
                <a:solidFill>
                  <a:srgbClr val="0000FF"/>
                </a:solidFill>
                <a:latin typeface="+mj-ea"/>
                <a:ea typeface="+mj-ea"/>
                <a:cs typeface="+mj-ea"/>
              </a:rPr>
              <a:t>+</a:t>
            </a:r>
            <a:r>
              <a:rPr lang="zh-CN" altLang="en-US" sz="2800" b="1" dirty="0">
                <a:solidFill>
                  <a:srgbClr val="0000FF"/>
                </a:solidFill>
                <a:latin typeface="+mj-ea"/>
                <a:ea typeface="+mj-ea"/>
                <a:cs typeface="+mj-ea"/>
              </a:rPr>
              <a:t>谓语</a:t>
            </a:r>
            <a:r>
              <a:rPr lang="en-US" altLang="zh-CN" sz="2800" b="1" dirty="0">
                <a:solidFill>
                  <a:srgbClr val="0000FF"/>
                </a:solidFill>
                <a:latin typeface="+mj-ea"/>
                <a:ea typeface="+mj-ea"/>
                <a:cs typeface="+mj-ea"/>
              </a:rPr>
              <a:t>+so+adj/adv+that </a:t>
            </a:r>
            <a:r>
              <a:rPr lang="zh-CN" altLang="en-US" sz="2800" b="1" dirty="0">
                <a:solidFill>
                  <a:srgbClr val="0000FF"/>
                </a:solidFill>
                <a:latin typeface="+mj-ea"/>
                <a:ea typeface="+mj-ea"/>
                <a:cs typeface="+mj-ea"/>
              </a:rPr>
              <a:t>从句</a:t>
            </a:r>
          </a:p>
        </p:txBody>
      </p:sp>
      <p:sp>
        <p:nvSpPr>
          <p:cNvPr id="15364" name="Text Box 4"/>
          <p:cNvSpPr txBox="1"/>
          <p:nvPr/>
        </p:nvSpPr>
        <p:spPr>
          <a:xfrm>
            <a:off x="19050" y="1777048"/>
            <a:ext cx="9144000" cy="26149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</a:t>
            </a: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1. </a:t>
            </a:r>
            <a:r>
              <a:rPr lang="zh-CN" altLang="en-US" sz="2400" b="1" dirty="0">
                <a:latin typeface="Arial" panose="020B0604020202020204" pitchFamily="34" charset="0"/>
              </a:rPr>
              <a:t>这个小男孩跑得如此快以至于我赶不上他。</a:t>
            </a: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</a:t>
            </a: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The boy ran</a:t>
            </a:r>
            <a:r>
              <a:rPr lang="en-US" altLang="zh-CN" sz="2400" b="1" dirty="0">
                <a:solidFill>
                  <a:srgbClr val="FF0000"/>
                </a:solidFill>
                <a:latin typeface="+mj-lt"/>
                <a:cs typeface="+mj-lt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+mj-lt"/>
                <a:cs typeface="+mj-lt"/>
              </a:rPr>
              <a:t>so fast that</a:t>
            </a:r>
            <a:r>
              <a:rPr lang="en-US" altLang="zh-CN" sz="2400" b="1" dirty="0">
                <a:solidFill>
                  <a:srgbClr val="FF0000"/>
                </a:solidFill>
                <a:latin typeface="+mj-lt"/>
                <a:cs typeface="+mj-lt"/>
              </a:rPr>
              <a:t> </a:t>
            </a: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I couldn’t catch up with him.</a:t>
            </a:r>
            <a:endParaRPr lang="en-US" altLang="zh-CN" sz="2400" b="1" dirty="0">
              <a:latin typeface="+mj-lt"/>
              <a:cs typeface="+mj-lt"/>
            </a:endParaRP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+mj-lt"/>
                <a:cs typeface="+mj-lt"/>
              </a:rPr>
              <a:t>  2. </a:t>
            </a:r>
            <a:r>
              <a:rPr lang="zh-CN" altLang="en-US" sz="2400" b="1" dirty="0">
                <a:latin typeface="+mj-lt"/>
                <a:cs typeface="+mj-lt"/>
              </a:rPr>
              <a:t>他如此生气以至于一句话都说不出来。</a:t>
            </a: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+mj-lt"/>
                <a:cs typeface="+mj-lt"/>
              </a:rPr>
              <a:t>  </a:t>
            </a: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He was</a:t>
            </a:r>
            <a:r>
              <a:rPr lang="en-US" altLang="zh-CN" sz="2400" b="1" dirty="0">
                <a:solidFill>
                  <a:srgbClr val="FF0000"/>
                </a:solidFill>
                <a:latin typeface="+mj-lt"/>
                <a:cs typeface="+mj-lt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+mj-lt"/>
                <a:cs typeface="+mj-lt"/>
              </a:rPr>
              <a:t>so angry that</a:t>
            </a:r>
            <a:r>
              <a:rPr lang="en-US" altLang="zh-CN" sz="2400" b="1" dirty="0">
                <a:solidFill>
                  <a:srgbClr val="FF0000"/>
                </a:solidFill>
                <a:latin typeface="+mj-lt"/>
                <a:cs typeface="+mj-lt"/>
              </a:rPr>
              <a:t> </a:t>
            </a: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he couldn’t say a word.</a:t>
            </a:r>
          </a:p>
          <a:p>
            <a:pPr>
              <a:spcBef>
                <a:spcPct val="50000"/>
              </a:spcBef>
            </a:pPr>
            <a:endParaRPr lang="en-US" altLang="zh-CN" sz="24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  <p:sp>
        <p:nvSpPr>
          <p:cNvPr id="15365" name="Text Box 5"/>
          <p:cNvSpPr txBox="1"/>
          <p:nvPr/>
        </p:nvSpPr>
        <p:spPr>
          <a:xfrm>
            <a:off x="177165" y="3813175"/>
            <a:ext cx="8832215" cy="521970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句型二：主语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+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谓语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+so+adj+a/an+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单数名词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+that 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从句</a:t>
            </a:r>
          </a:p>
        </p:txBody>
      </p:sp>
      <p:sp>
        <p:nvSpPr>
          <p:cNvPr id="15366" name="Text Box 6"/>
          <p:cNvSpPr txBox="1"/>
          <p:nvPr/>
        </p:nvSpPr>
        <p:spPr>
          <a:xfrm>
            <a:off x="20955" y="4335145"/>
            <a:ext cx="9144000" cy="2122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1. </a:t>
            </a:r>
            <a:r>
              <a:rPr lang="zh-CN" altLang="en-US" sz="2400" b="1" dirty="0">
                <a:latin typeface="Arial" panose="020B0604020202020204" pitchFamily="34" charset="0"/>
              </a:rPr>
              <a:t>昨天天气如此好，我们都出去野餐了。</a:t>
            </a: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It  was </a:t>
            </a:r>
            <a:r>
              <a:rPr lang="zh-CN" altLang="en-US" sz="2800" b="1" dirty="0">
                <a:solidFill>
                  <a:srgbClr val="FF0000"/>
                </a:solidFill>
                <a:latin typeface="+mj-lt"/>
                <a:cs typeface="+mj-lt"/>
              </a:rPr>
              <a:t>so fine a da</a:t>
            </a:r>
            <a:r>
              <a:rPr lang="zh-CN" altLang="en-US" sz="2800" dirty="0">
                <a:solidFill>
                  <a:srgbClr val="FF0000"/>
                </a:solidFill>
                <a:latin typeface="+mj-lt"/>
                <a:cs typeface="+mj-lt"/>
              </a:rPr>
              <a:t>y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that we all went out to have a picnic.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2. </a:t>
            </a:r>
            <a:r>
              <a:rPr lang="zh-CN" altLang="en-US" sz="2400" b="1" dirty="0">
                <a:latin typeface="Arial" panose="020B0604020202020204" pitchFamily="34" charset="0"/>
              </a:rPr>
              <a:t>他是个如此调皮的孩子以至于他经常使他的父母陷入麻烦。</a:t>
            </a: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He is </a:t>
            </a:r>
            <a:r>
              <a:rPr lang="zh-CN" altLang="en-US" sz="2800" b="1" dirty="0">
                <a:solidFill>
                  <a:srgbClr val="FF0000"/>
                </a:solidFill>
                <a:latin typeface="+mj-lt"/>
                <a:cs typeface="+mj-lt"/>
              </a:rPr>
              <a:t>so naughty a boy that</a:t>
            </a:r>
            <a:r>
              <a:rPr lang="zh-CN" altLang="en-US" sz="2800" dirty="0">
                <a:solidFill>
                  <a:srgbClr val="FF0000"/>
                </a:solidFill>
                <a:latin typeface="+mj-lt"/>
                <a:cs typeface="+mj-lt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he always gets his parents     </a:t>
            </a:r>
          </a:p>
          <a:p>
            <a:pPr>
              <a:spcBef>
                <a:spcPts val="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 into trouble.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53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53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 animBg="1"/>
      <p:bldP spid="15365" grpId="0" bldLvl="0" animBg="1"/>
      <p:bldP spid="15366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4" name="AutoShape 8"/>
          <p:cNvSpPr/>
          <p:nvPr/>
        </p:nvSpPr>
        <p:spPr>
          <a:xfrm>
            <a:off x="147955" y="1028065"/>
            <a:ext cx="8864600" cy="1068070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常用结构搭配： 当名词前有</a:t>
            </a:r>
            <a:r>
              <a:rPr lang="en-US" altLang="zh-CN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many, little, few, much</a:t>
            </a:r>
          </a:p>
          <a:p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等表示大小多少的词来修饰时，只能用</a:t>
            </a:r>
            <a:r>
              <a:rPr lang="en-US" altLang="zh-CN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so, </a:t>
            </a:r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不能用</a:t>
            </a:r>
            <a:r>
              <a:rPr lang="en-US" altLang="zh-CN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such</a:t>
            </a:r>
          </a:p>
        </p:txBody>
      </p:sp>
      <p:sp>
        <p:nvSpPr>
          <p:cNvPr id="9228" name="Text Box 12"/>
          <p:cNvSpPr txBox="1"/>
          <p:nvPr/>
        </p:nvSpPr>
        <p:spPr>
          <a:xfrm>
            <a:off x="147955" y="2191385"/>
            <a:ext cx="8863965" cy="2122805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tx1"/>
                </a:solidFill>
                <a:latin typeface="Comic Sans MS" panose="030F0702030302020204" pitchFamily="66" charset="0"/>
              </a:rPr>
              <a:t>缸里的水如此的少不够用。</a:t>
            </a: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There was </a:t>
            </a:r>
            <a:r>
              <a:rPr lang="en-US" altLang="zh-CN" sz="2400" b="1" dirty="0">
                <a:solidFill>
                  <a:srgbClr val="FF0000"/>
                </a:solidFill>
                <a:latin typeface="+mj-lt"/>
                <a:cs typeface="+mj-lt"/>
              </a:rPr>
              <a:t>so little water</a:t>
            </a: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 that it was not enough for all us to use.</a:t>
            </a:r>
          </a:p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chemeClr val="tx1"/>
                </a:solidFill>
                <a:latin typeface="+mj-lt"/>
                <a:cs typeface="+mj-lt"/>
              </a:rPr>
              <a:t>有这么多的工作要做，每个人都感觉很厌烦了。</a:t>
            </a: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There is </a:t>
            </a:r>
            <a:r>
              <a:rPr lang="en-US" altLang="zh-CN" sz="2400" b="1" dirty="0">
                <a:solidFill>
                  <a:srgbClr val="FF0000"/>
                </a:solidFill>
                <a:latin typeface="+mj-lt"/>
                <a:cs typeface="+mj-lt"/>
              </a:rPr>
              <a:t>so much work</a:t>
            </a:r>
            <a:r>
              <a:rPr lang="en-US" altLang="zh-CN" sz="2400" dirty="0">
                <a:solidFill>
                  <a:srgbClr val="FF0000"/>
                </a:solidFill>
                <a:latin typeface="+mj-lt"/>
                <a:cs typeface="+mj-lt"/>
              </a:rPr>
              <a:t> to do that everyone feels bored.</a:t>
            </a:r>
          </a:p>
        </p:txBody>
      </p:sp>
      <p:sp>
        <p:nvSpPr>
          <p:cNvPr id="9232" name="AutoShape 16"/>
          <p:cNvSpPr/>
          <p:nvPr/>
        </p:nvSpPr>
        <p:spPr>
          <a:xfrm>
            <a:off x="147320" y="4460240"/>
            <a:ext cx="8864600" cy="2016125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注意： 当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</a:rPr>
              <a:t>little 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表示“ 小”修饰名词时，还要用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</a:rPr>
              <a:t>such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。</a:t>
            </a:r>
            <a:endParaRPr lang="en-US" altLang="zh-CN" sz="24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They are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such little puppie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s that all the children love them</a:t>
            </a:r>
          </a:p>
          <a:p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very much.</a:t>
            </a:r>
            <a:endParaRPr lang="zh-CN" altLang="en-US" sz="28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2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2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4" grpId="0" bldLvl="0" animBg="1"/>
      <p:bldP spid="9228" grpId="0" uiExpand="1" build="p"/>
      <p:bldP spid="9232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4"/>
          <p:cNvSpPr/>
          <p:nvPr/>
        </p:nvSpPr>
        <p:spPr>
          <a:xfrm>
            <a:off x="239395" y="838835"/>
            <a:ext cx="8667115" cy="936625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</a:rPr>
              <a:t>such…that…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如此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</a:rPr>
              <a:t>…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以至于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</a:rPr>
              <a:t>…    such 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是用来修饰名词的。</a:t>
            </a:r>
          </a:p>
        </p:txBody>
      </p:sp>
      <p:sp>
        <p:nvSpPr>
          <p:cNvPr id="17414" name="Text Box 6"/>
          <p:cNvSpPr txBox="1"/>
          <p:nvPr/>
        </p:nvSpPr>
        <p:spPr>
          <a:xfrm>
            <a:off x="238760" y="1968500"/>
            <a:ext cx="8667115" cy="460375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句型一：主语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谓语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+such+a/an+adj+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单数名词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+that 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从句</a:t>
            </a:r>
          </a:p>
        </p:txBody>
      </p:sp>
      <p:sp>
        <p:nvSpPr>
          <p:cNvPr id="17415" name="Text Box 7"/>
          <p:cNvSpPr txBox="1"/>
          <p:nvPr/>
        </p:nvSpPr>
        <p:spPr>
          <a:xfrm>
            <a:off x="90170" y="3322955"/>
            <a:ext cx="9144000" cy="25533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ts val="0"/>
              </a:spcBef>
            </a:pPr>
            <a:r>
              <a:rPr lang="en-US" altLang="zh-CN" sz="2400" dirty="0">
                <a:latin typeface="Arial" panose="020B0604020202020204" pitchFamily="34" charset="0"/>
              </a:rPr>
              <a:t>  1. </a:t>
            </a:r>
            <a:r>
              <a:rPr lang="zh-CN" altLang="en-US" sz="2400" dirty="0">
                <a:latin typeface="Arial" panose="020B0604020202020204" pitchFamily="34" charset="0"/>
              </a:rPr>
              <a:t>这是如此有趣的一本书，以至于大家都喜欢读。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 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It is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such a good book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that everyone likes to read it.</a:t>
            </a:r>
          </a:p>
          <a:p>
            <a:pPr>
              <a:spcBef>
                <a:spcPts val="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 = It is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so good a book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that everyone likes to read it.</a:t>
            </a:r>
            <a:endParaRPr lang="en-US" altLang="zh-CN" sz="2800" dirty="0">
              <a:latin typeface="+mj-lt"/>
              <a:cs typeface="+mj-lt"/>
            </a:endParaRPr>
          </a:p>
          <a:p>
            <a:pPr>
              <a:spcBef>
                <a:spcPts val="0"/>
              </a:spcBef>
            </a:pPr>
            <a:r>
              <a:rPr lang="en-US" altLang="zh-CN" sz="2400" dirty="0">
                <a:latin typeface="+mj-lt"/>
                <a:cs typeface="+mj-lt"/>
              </a:rPr>
              <a:t>  2. </a:t>
            </a:r>
            <a:r>
              <a:rPr lang="zh-CN" altLang="en-US" sz="2400" dirty="0">
                <a:latin typeface="+mj-lt"/>
                <a:cs typeface="+mj-lt"/>
              </a:rPr>
              <a:t>这是很有趣的一部电影， 我看了两次。</a:t>
            </a:r>
          </a:p>
          <a:p>
            <a:pPr>
              <a:spcBef>
                <a:spcPts val="0"/>
              </a:spcBef>
            </a:pPr>
            <a:r>
              <a:rPr lang="en-US" altLang="zh-CN" sz="2400" dirty="0">
                <a:latin typeface="+mj-lt"/>
                <a:cs typeface="+mj-lt"/>
              </a:rPr>
              <a:t> 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This is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such an interesting film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that I saw it twice.</a:t>
            </a:r>
          </a:p>
          <a:p>
            <a:pPr>
              <a:spcBef>
                <a:spcPts val="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 =This is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so </a:t>
            </a:r>
            <a:r>
              <a:rPr lang="en-US" altLang="zh-CN" sz="2800" b="1">
                <a:solidFill>
                  <a:srgbClr val="FF0000"/>
                </a:solidFill>
                <a:latin typeface="+mj-lt"/>
                <a:cs typeface="+mj-lt"/>
              </a:rPr>
              <a:t>interesting </a:t>
            </a:r>
            <a:r>
              <a:rPr lang="en-US" altLang="zh-CN" sz="2800" b="1" smtClean="0">
                <a:solidFill>
                  <a:srgbClr val="FF0000"/>
                </a:solidFill>
                <a:latin typeface="+mj-lt"/>
                <a:cs typeface="+mj-lt"/>
              </a:rPr>
              <a:t>a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film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that I saw it twice.</a:t>
            </a:r>
          </a:p>
        </p:txBody>
      </p:sp>
      <p:sp>
        <p:nvSpPr>
          <p:cNvPr id="17416" name="Text Box 8"/>
          <p:cNvSpPr txBox="1"/>
          <p:nvPr/>
        </p:nvSpPr>
        <p:spPr>
          <a:xfrm>
            <a:off x="238760" y="2638425"/>
            <a:ext cx="8667750" cy="460375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=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主语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谓语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+so+adj+a/an+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单数名词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+that 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从句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ldLvl="0" animBg="1"/>
      <p:bldP spid="17414" grpId="0" bldLvl="0" animBg="1"/>
      <p:bldP spid="17416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/>
          <p:nvPr/>
        </p:nvSpPr>
        <p:spPr>
          <a:xfrm>
            <a:off x="168910" y="1078230"/>
            <a:ext cx="8806815" cy="460375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句型二：主语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谓语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+such+adj+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名词复数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+that 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从句</a:t>
            </a:r>
          </a:p>
        </p:txBody>
      </p:sp>
      <p:sp>
        <p:nvSpPr>
          <p:cNvPr id="18437" name="Text Box 5"/>
          <p:cNvSpPr txBox="1"/>
          <p:nvPr/>
        </p:nvSpPr>
        <p:spPr>
          <a:xfrm>
            <a:off x="57785" y="1752283"/>
            <a:ext cx="9144000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</a:rPr>
              <a:t>  1</a:t>
            </a:r>
            <a:r>
              <a:rPr lang="en-US" altLang="zh-CN" sz="2400" dirty="0">
                <a:latin typeface="+mj-lt"/>
                <a:cs typeface="+mj-lt"/>
              </a:rPr>
              <a:t>. </a:t>
            </a:r>
            <a:r>
              <a:rPr lang="zh-CN" altLang="en-US" sz="2400" dirty="0">
                <a:latin typeface="+mj-lt"/>
                <a:cs typeface="+mj-lt"/>
              </a:rPr>
              <a:t>他的手臂如此的长几乎能够得到膝盖了。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 He has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such long arms that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he could touch his knees.</a:t>
            </a:r>
          </a:p>
          <a:p>
            <a:pPr>
              <a:spcBef>
                <a:spcPct val="50000"/>
              </a:spcBef>
            </a:pPr>
            <a:endParaRPr lang="en-US" altLang="zh-CN" sz="28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  <p:sp>
        <p:nvSpPr>
          <p:cNvPr id="18438" name="Text Box 6"/>
          <p:cNvSpPr txBox="1"/>
          <p:nvPr/>
        </p:nvSpPr>
        <p:spPr>
          <a:xfrm>
            <a:off x="168910" y="3195955"/>
            <a:ext cx="8806815" cy="460375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句型三：主语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谓语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 such + adj.+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不可数名词</a:t>
            </a:r>
            <a:r>
              <a:rPr lang="en-US" altLang="zh-CN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+that </a:t>
            </a:r>
            <a:r>
              <a:rPr lang="zh-CN" altLang="en-US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从句</a:t>
            </a:r>
          </a:p>
        </p:txBody>
      </p:sp>
      <p:sp>
        <p:nvSpPr>
          <p:cNvPr id="18439" name="Text Box 7"/>
          <p:cNvSpPr txBox="1"/>
          <p:nvPr/>
        </p:nvSpPr>
        <p:spPr>
          <a:xfrm>
            <a:off x="168910" y="3986213"/>
            <a:ext cx="9144000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</a:rPr>
              <a:t> 1. </a:t>
            </a:r>
            <a:r>
              <a:rPr lang="zh-CN" altLang="en-US" sz="2400" dirty="0">
                <a:latin typeface="Arial" panose="020B0604020202020204" pitchFamily="34" charset="0"/>
              </a:rPr>
              <a:t>这是如此好的一个消息，以至于我们听了都很激动。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 It was </a:t>
            </a:r>
            <a:r>
              <a:rPr lang="en-US" altLang="zh-CN" sz="2800" b="1" dirty="0">
                <a:solidFill>
                  <a:srgbClr val="FF0000"/>
                </a:solidFill>
                <a:latin typeface="+mj-lt"/>
                <a:cs typeface="+mj-lt"/>
              </a:rPr>
              <a:t>such good news that</a:t>
            </a: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we all felt excited after hearing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j-lt"/>
                <a:cs typeface="+mj-lt"/>
              </a:rPr>
              <a:t>  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4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4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ldLvl="0" animBg="1"/>
      <p:bldP spid="18437" grpId="0" uiExpand="1" build="p"/>
      <p:bldP spid="18438" grpId="0" bldLvl="0" animBg="1"/>
      <p:bldP spid="18439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34658" y="1139190"/>
            <a:ext cx="8386763" cy="5189855"/>
          </a:xfrm>
        </p:spPr>
        <p:txBody>
          <a:bodyPr vert="horz" lIns="91440" tIns="45720" rIns="91440" bIns="45720" rtlCol="0"/>
          <a:lstStyle/>
          <a:p>
            <a:pPr marL="0" indent="0">
              <a:lnSpc>
                <a:spcPct val="85000"/>
              </a:lnSpc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她是如此疲惫，以致于很快就睡着了。 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 </a:t>
            </a:r>
            <a:r>
              <a:rPr lang="en-US" altLang="zh-CN" sz="2800">
                <a:latin typeface="Times New Roman" panose="02020603050405020304" pitchFamily="18" charset="0"/>
              </a:rPr>
              <a:t>She was ____ ____ ____ she fell asleep quickly.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</a:rPr>
              <a:t>这是一本非常有趣的小说，以致于我读了三遍。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 </a:t>
            </a:r>
            <a:r>
              <a:rPr lang="en-US" altLang="zh-CN" sz="2800">
                <a:latin typeface="Times New Roman" panose="02020603050405020304" pitchFamily="18" charset="0"/>
              </a:rPr>
              <a:t>It was ______ ____ _________ novel that </a:t>
            </a:r>
            <a:r>
              <a:rPr lang="zh-CN" altLang="en-US" sz="2800" dirty="0">
                <a:latin typeface="Times New Roman" panose="02020603050405020304" pitchFamily="18" charset="0"/>
              </a:rPr>
              <a:t>I </a:t>
            </a:r>
            <a:r>
              <a:rPr lang="en-US" altLang="zh-CN" sz="2800">
                <a:latin typeface="Times New Roman" panose="02020603050405020304" pitchFamily="18" charset="0"/>
              </a:rPr>
              <a:t>read it 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three times.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</a:t>
            </a:r>
            <a:r>
              <a:rPr lang="zh-CN" altLang="en-US" sz="2800" dirty="0">
                <a:latin typeface="Times New Roman" panose="02020603050405020304" pitchFamily="18" charset="0"/>
              </a:rPr>
              <a:t>他跑得非常快，没人能追上他。 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He runs ____ ____ ____ nobody can catch up 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with him.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</a:t>
            </a:r>
            <a:r>
              <a:rPr lang="zh-CN" altLang="en-US" sz="2800" dirty="0">
                <a:latin typeface="Times New Roman" panose="02020603050405020304" pitchFamily="18" charset="0"/>
              </a:rPr>
              <a:t>玛丽有如此多的工作要做，以致于她整天呆在办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室。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latin typeface="Times New Roman" panose="02020603050405020304" pitchFamily="18" charset="0"/>
              </a:rPr>
              <a:t>Mary had ____ _____ _____ to do that she stayed </a:t>
            </a: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</a:t>
            </a:r>
            <a:r>
              <a:rPr lang="zh-CN" altLang="en-US" sz="2800" dirty="0">
                <a:latin typeface="Times New Roman" panose="02020603050405020304" pitchFamily="18" charset="0"/>
              </a:rPr>
              <a:t>in</a:t>
            </a:r>
            <a:r>
              <a:rPr lang="en-US" altLang="zh-CN" sz="2800">
                <a:latin typeface="Times New Roman" panose="02020603050405020304" pitchFamily="18" charset="0"/>
              </a:rPr>
              <a:t> her office all day.  </a:t>
            </a:r>
          </a:p>
        </p:txBody>
      </p:sp>
      <p:sp>
        <p:nvSpPr>
          <p:cNvPr id="9219" name="Text Box 4"/>
          <p:cNvSpPr txBox="1"/>
          <p:nvPr/>
        </p:nvSpPr>
        <p:spPr>
          <a:xfrm>
            <a:off x="1938338" y="1540193"/>
            <a:ext cx="26336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so    tired   tha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t</a:t>
            </a:r>
          </a:p>
        </p:txBody>
      </p:sp>
      <p:sp>
        <p:nvSpPr>
          <p:cNvPr id="9220" name="Text Box 6"/>
          <p:cNvSpPr txBox="1"/>
          <p:nvPr/>
        </p:nvSpPr>
        <p:spPr>
          <a:xfrm>
            <a:off x="1692910" y="2373948"/>
            <a:ext cx="42148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such     an     interesting</a:t>
            </a:r>
          </a:p>
        </p:txBody>
      </p:sp>
      <p:sp>
        <p:nvSpPr>
          <p:cNvPr id="9221" name="Text Box 8"/>
          <p:cNvSpPr txBox="1"/>
          <p:nvPr/>
        </p:nvSpPr>
        <p:spPr>
          <a:xfrm>
            <a:off x="1938655" y="3675380"/>
            <a:ext cx="28495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so   fast   that</a:t>
            </a:r>
          </a:p>
        </p:txBody>
      </p:sp>
      <p:sp>
        <p:nvSpPr>
          <p:cNvPr id="9222" name="Text Box 11"/>
          <p:cNvSpPr txBox="1"/>
          <p:nvPr/>
        </p:nvSpPr>
        <p:spPr>
          <a:xfrm>
            <a:off x="2192655" y="5377180"/>
            <a:ext cx="32146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so   much work</a:t>
            </a:r>
          </a:p>
        </p:txBody>
      </p:sp>
      <p:sp>
        <p:nvSpPr>
          <p:cNvPr id="8199" name="文本框 9222"/>
          <p:cNvSpPr txBox="1"/>
          <p:nvPr/>
        </p:nvSpPr>
        <p:spPr>
          <a:xfrm>
            <a:off x="1908175" y="619443"/>
            <a:ext cx="69135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用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so … that …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或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such … that …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填空。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91" name="Rectangle 15"/>
          <p:cNvSpPr>
            <a:spLocks noGrp="1" noChangeArrowheads="1"/>
          </p:cNvSpPr>
          <p:nvPr/>
        </p:nvSpPr>
        <p:spPr>
          <a:xfrm>
            <a:off x="1133475" y="800100"/>
            <a:ext cx="6877050" cy="800100"/>
          </a:xfrm>
          <a:prstGeom prst="rect">
            <a:avLst/>
          </a:prstGeom>
          <a:solidFill>
            <a:srgbClr val="FFFF99"/>
          </a:solidFill>
          <a:ln w="22225">
            <a:solidFill>
              <a:srgbClr val="0000FF"/>
            </a:solidFill>
          </a:ln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so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…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that /</a:t>
            </a: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/>
            </a:r>
            <a:b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 such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…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that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用法小结</a:t>
            </a:r>
          </a:p>
        </p:txBody>
      </p:sp>
      <p:graphicFrame>
        <p:nvGraphicFramePr>
          <p:cNvPr id="2" name="表格 1"/>
          <p:cNvGraphicFramePr/>
          <p:nvPr/>
        </p:nvGraphicFramePr>
        <p:xfrm>
          <a:off x="1132840" y="1758315"/>
          <a:ext cx="6878320" cy="38849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814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4619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039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54990">
                <a:tc rowSpan="4"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sz="2800" b="1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 algn="ctr">
                        <a:buNone/>
                      </a:pPr>
                      <a:endParaRPr lang="en-US" altLang="zh-CN" sz="2800" b="1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 algn="ctr">
                        <a:buNone/>
                      </a:pPr>
                      <a:r>
                        <a:rPr lang="en-US" altLang="zh-CN" sz="2800" b="1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so</a:t>
                      </a:r>
                      <a:endParaRPr kumimoji="0" lang="en-US" altLang="zh-CN" sz="28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 algn="ctr">
                        <a:buNone/>
                      </a:pPr>
                      <a:endParaRPr lang="en-US" altLang="zh-CN" sz="2800" b="1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zh-CN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>
                        <a:buNone/>
                      </a:pPr>
                      <a:endParaRPr lang="en-US" altLang="zh-CN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>
                        <a:buNone/>
                      </a:pPr>
                      <a:endParaRPr lang="en-US" altLang="zh-CN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     that</a:t>
                      </a:r>
                    </a:p>
                    <a:p>
                      <a:pPr>
                        <a:buNone/>
                      </a:pPr>
                      <a:endParaRPr lang="en-US" altLang="zh-CN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5499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5499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5499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54990">
                <a:tc rowSpan="3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 </a:t>
                      </a:r>
                    </a:p>
                    <a:p>
                      <a:pPr>
                        <a:buNone/>
                      </a:pPr>
                      <a:endParaRPr lang="en-US" altLang="zh-CN" sz="28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    such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>
                        <a:buNone/>
                      </a:pPr>
                      <a:endParaRPr lang="en-US" altLang="zh-CN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>
                        <a:buNone/>
                      </a:pPr>
                      <a:endParaRPr lang="en-US" altLang="zh-CN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     that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5499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5499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400" b="1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3681095" y="1824355"/>
            <a:ext cx="16598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adj. / adv.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825115" y="2338070"/>
            <a:ext cx="39833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many / few + 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可数名词复数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890520" y="2980055"/>
            <a:ext cx="36874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much / little + 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不可数名词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940050" y="3515360"/>
            <a:ext cx="36385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adj+a/an+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可数名词单数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866390" y="4034155"/>
            <a:ext cx="38303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a/an + adj. + 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可数名词单数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038475" y="4571365"/>
            <a:ext cx="34861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adj. + 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可数名词复数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220085" y="5108575"/>
            <a:ext cx="29260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adj. + 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不可数名词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标题 1331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620713"/>
            <a:ext cx="8229600" cy="633413"/>
          </a:xfrm>
        </p:spPr>
        <p:txBody>
          <a:bodyPr vert="horz" lIns="91440" tIns="45720" rIns="91440" bIns="45720" rtlCol="0" anchor="ctr"/>
          <a:lstStyle/>
          <a:p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Join the sentences in column A and column B with </a:t>
            </a:r>
            <a:r>
              <a:rPr lang="en-US" altLang="zh-CN" sz="3000" i="1">
                <a:solidFill>
                  <a:srgbClr val="0000FF"/>
                </a:solidFill>
                <a:latin typeface="Times New Roman" panose="02020603050405020304" pitchFamily="18" charset="0"/>
              </a:rPr>
              <a:t>so … that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 or </a:t>
            </a:r>
            <a:r>
              <a:rPr lang="en-US" altLang="zh-CN" sz="3000" i="1">
                <a:solidFill>
                  <a:srgbClr val="0000FF"/>
                </a:solidFill>
                <a:latin typeface="Times New Roman" panose="02020603050405020304" pitchFamily="18" charset="0"/>
              </a:rPr>
              <a:t>such … that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  <a:endParaRPr lang="zh-CN" altLang="en-US" sz="30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1" name="文本占位符 13314"/>
          <p:cNvSpPr>
            <a:spLocks noGrp="1"/>
          </p:cNvSpPr>
          <p:nvPr>
            <p:ph type="body"/>
          </p:nvPr>
        </p:nvSpPr>
        <p:spPr>
          <a:xfrm>
            <a:off x="395288" y="1412875"/>
            <a:ext cx="4402137" cy="1786255"/>
          </a:xfrm>
        </p:spPr>
        <p:txBody>
          <a:bodyPr vert="horz" wrap="square" lIns="91440" tIns="45720" rIns="91440" bIns="45720" anchor="t"/>
          <a:lstStyle/>
          <a:p>
            <a:pPr>
              <a:buNone/>
            </a:pPr>
            <a:r>
              <a:rPr lang="en-US" altLang="zh-CN" sz="1900">
                <a:latin typeface="Times New Roman" panose="02020603050405020304" pitchFamily="18" charset="0"/>
              </a:rPr>
              <a:t>The fleet of ships was huge. </a:t>
            </a:r>
          </a:p>
          <a:p>
            <a:pPr>
              <a:buNone/>
            </a:pPr>
            <a:r>
              <a:rPr lang="en-US" altLang="zh-CN" sz="1900">
                <a:latin typeface="Times New Roman" panose="02020603050405020304" pitchFamily="18" charset="0"/>
              </a:rPr>
              <a:t>The Silk Road was long. </a:t>
            </a:r>
          </a:p>
          <a:p>
            <a:pPr>
              <a:buNone/>
            </a:pPr>
            <a:r>
              <a:rPr lang="en-US" altLang="zh-CN" sz="1900">
                <a:latin typeface="Times New Roman" panose="02020603050405020304" pitchFamily="18" charset="0"/>
              </a:rPr>
              <a:t>The Pacific is a big ocean. </a:t>
            </a:r>
          </a:p>
          <a:p>
            <a:pPr>
              <a:buNone/>
            </a:pPr>
            <a:r>
              <a:rPr lang="en-US" altLang="zh-CN" sz="1900">
                <a:latin typeface="Times New Roman" panose="02020603050405020304" pitchFamily="18" charset="0"/>
              </a:rPr>
              <a:t>There were many men on</a:t>
            </a:r>
          </a:p>
          <a:p>
            <a:pPr>
              <a:buNone/>
            </a:pPr>
            <a:r>
              <a:rPr lang="en-US" altLang="zh-CN" sz="1900">
                <a:latin typeface="Times New Roman" panose="02020603050405020304" pitchFamily="18" charset="0"/>
              </a:rPr>
              <a:t>the ship. </a:t>
            </a:r>
            <a:endParaRPr lang="zh-CN" altLang="en-US" sz="1900" dirty="0">
              <a:latin typeface="Times New Roman" panose="02020603050405020304" pitchFamily="18" charset="0"/>
            </a:endParaRPr>
          </a:p>
        </p:txBody>
      </p:sp>
      <p:sp>
        <p:nvSpPr>
          <p:cNvPr id="12292" name="矩形 13315"/>
          <p:cNvSpPr/>
          <p:nvPr/>
        </p:nvSpPr>
        <p:spPr>
          <a:xfrm>
            <a:off x="4284663" y="1412875"/>
            <a:ext cx="4464050" cy="201612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200">
                <a:latin typeface="Times New Roman" panose="02020603050405020304" pitchFamily="18" charset="0"/>
              </a:rPr>
              <a:t>It passed through many countries.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200">
                <a:latin typeface="Times New Roman" panose="02020603050405020304" pitchFamily="18" charset="0"/>
              </a:rPr>
              <a:t>It takes many days to cross it.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200">
                <a:latin typeface="Times New Roman" panose="02020603050405020304" pitchFamily="18" charset="0"/>
              </a:rPr>
              <a:t>The ship’s cook was always busy.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200">
                <a:latin typeface="Times New Roman" panose="02020603050405020304" pitchFamily="18" charset="0"/>
              </a:rPr>
              <a:t>People could see it from far away.</a:t>
            </a:r>
            <a:endParaRPr lang="zh-CN" altLang="en-US" sz="2200" dirty="0">
              <a:latin typeface="Times New Roman" panose="02020603050405020304" pitchFamily="18" charset="0"/>
            </a:endParaRPr>
          </a:p>
          <a:p>
            <a:pPr marL="342900" indent="-342900" eaLnBrk="0" hangingPunct="0">
              <a:spcBef>
                <a:spcPct val="20000"/>
              </a:spcBef>
            </a:pPr>
            <a:endParaRPr lang="en-US" altLang="zh-CN" sz="2200">
              <a:latin typeface="Times New Roman" panose="02020603050405020304" pitchFamily="18" charset="0"/>
            </a:endParaRPr>
          </a:p>
        </p:txBody>
      </p:sp>
      <p:sp>
        <p:nvSpPr>
          <p:cNvPr id="12293" name="文本框 13316"/>
          <p:cNvSpPr txBox="1"/>
          <p:nvPr/>
        </p:nvSpPr>
        <p:spPr>
          <a:xfrm>
            <a:off x="395288" y="3429000"/>
            <a:ext cx="8064500" cy="3068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135000"/>
              </a:lnSpc>
              <a:spcBef>
                <a:spcPct val="35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1________________________________________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35000"/>
              </a:lnSpc>
              <a:spcBef>
                <a:spcPct val="35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2________________________________________</a:t>
            </a:r>
          </a:p>
          <a:p>
            <a:pPr eaLnBrk="0" hangingPunct="0">
              <a:lnSpc>
                <a:spcPct val="135000"/>
              </a:lnSpc>
              <a:spcBef>
                <a:spcPct val="35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3________________________________________</a:t>
            </a:r>
          </a:p>
          <a:p>
            <a:pPr eaLnBrk="0" hangingPunct="0">
              <a:lnSpc>
                <a:spcPct val="135000"/>
              </a:lnSpc>
              <a:spcBef>
                <a:spcPct val="35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4________________________________________</a:t>
            </a:r>
          </a:p>
        </p:txBody>
      </p:sp>
      <p:sp>
        <p:nvSpPr>
          <p:cNvPr id="13318" name="文本框 13317"/>
          <p:cNvSpPr txBox="1"/>
          <p:nvPr/>
        </p:nvSpPr>
        <p:spPr>
          <a:xfrm>
            <a:off x="611188" y="3308350"/>
            <a:ext cx="7993062" cy="7708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altLang="zh-CN" sz="2600">
                <a:solidFill>
                  <a:srgbClr val="FF0066"/>
                </a:solidFill>
                <a:latin typeface="Times New Roman" panose="02020603050405020304" pitchFamily="18" charset="0"/>
              </a:rPr>
              <a:t>The fleet of ships was so huge that people could see it from far away.</a:t>
            </a:r>
          </a:p>
        </p:txBody>
      </p:sp>
      <p:sp>
        <p:nvSpPr>
          <p:cNvPr id="13319" name="文本框 13318"/>
          <p:cNvSpPr txBox="1"/>
          <p:nvPr/>
        </p:nvSpPr>
        <p:spPr>
          <a:xfrm>
            <a:off x="611188" y="4076700"/>
            <a:ext cx="7993062" cy="7708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altLang="zh-CN" sz="2600">
                <a:solidFill>
                  <a:srgbClr val="FF0066"/>
                </a:solidFill>
                <a:latin typeface="Times New Roman" panose="02020603050405020304" pitchFamily="18" charset="0"/>
              </a:rPr>
              <a:t>The Silk Road was so long that it passed through many countries.</a:t>
            </a:r>
          </a:p>
        </p:txBody>
      </p:sp>
      <p:sp>
        <p:nvSpPr>
          <p:cNvPr id="13320" name="矩形 13319"/>
          <p:cNvSpPr/>
          <p:nvPr/>
        </p:nvSpPr>
        <p:spPr>
          <a:xfrm>
            <a:off x="611188" y="4868863"/>
            <a:ext cx="7704137" cy="7708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altLang="zh-CN" sz="2600">
                <a:solidFill>
                  <a:srgbClr val="FF0066"/>
                </a:solidFill>
                <a:latin typeface="Times New Roman" panose="02020603050405020304" pitchFamily="18" charset="0"/>
              </a:rPr>
              <a:t>The Pacific is such a big ocean that it takes many days to cross it.</a:t>
            </a:r>
            <a:endParaRPr lang="en-US" altLang="zh-CN" sz="2600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1" name="矩形 13320"/>
          <p:cNvSpPr/>
          <p:nvPr/>
        </p:nvSpPr>
        <p:spPr>
          <a:xfrm>
            <a:off x="642938" y="5572125"/>
            <a:ext cx="8177212" cy="7708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en-US" altLang="zh-CN" sz="2600">
                <a:solidFill>
                  <a:srgbClr val="FF0066"/>
                </a:solidFill>
                <a:latin typeface="Times New Roman" panose="02020603050405020304" pitchFamily="18" charset="0"/>
              </a:rPr>
              <a:t>There were so many men on the ship that the ship’s cook was always busy.</a:t>
            </a:r>
            <a:endParaRPr lang="en-US" altLang="zh-CN" sz="2600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  <p:bldP spid="13319" grpId="0"/>
      <p:bldP spid="13320" grpId="0"/>
      <p:bldP spid="133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/>
          <p:nvPr/>
        </p:nvSpPr>
        <p:spPr>
          <a:xfrm>
            <a:off x="436563" y="723900"/>
            <a:ext cx="8239125" cy="3538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457200" indent="-457200">
              <a:buAutoNum type="arabicPeriod"/>
            </a:pPr>
            <a:r>
              <a:rPr lang="en-US" altLang="zh-CN" sz="2800" b="1">
                <a:latin typeface="Times New Roman" panose="02020603050405020304" pitchFamily="18" charset="0"/>
              </a:rPr>
              <a:t>Use “so…that…/ such…that” to rewrite the sentences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457200" indent="-457200"/>
            <a:r>
              <a:rPr lang="zh-CN" altLang="en-US" sz="2800" dirty="0">
                <a:latin typeface="Times New Roman" panose="02020603050405020304" pitchFamily="18" charset="0"/>
              </a:rPr>
              <a:t>   </a:t>
            </a:r>
            <a:r>
              <a:rPr lang="en-US" altLang="zh-CN" sz="2800">
                <a:latin typeface="Times New Roman" panose="02020603050405020304" pitchFamily="18" charset="0"/>
              </a:rPr>
              <a:t>1)The story was so funny that it made us laugh.</a:t>
            </a:r>
          </a:p>
          <a:p>
            <a:pPr marL="457200" indent="-457200"/>
            <a:r>
              <a:rPr lang="en-US" altLang="zh-CN" sz="2800">
                <a:latin typeface="Times New Roman" panose="02020603050405020304" pitchFamily="18" charset="0"/>
              </a:rPr>
              <a:t>=</a:t>
            </a:r>
          </a:p>
          <a:p>
            <a:pPr marL="457200" indent="-457200"/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/>
            <a:r>
              <a:rPr lang="en-US" altLang="zh-CN" sz="2800">
                <a:latin typeface="Times New Roman" panose="02020603050405020304" pitchFamily="18" charset="0"/>
              </a:rPr>
              <a:t>   2)It is such an interesting book that I want to </a:t>
            </a:r>
          </a:p>
          <a:p>
            <a:pPr marL="457200" indent="-457200"/>
            <a:r>
              <a:rPr lang="en-US" altLang="zh-CN" sz="2800">
                <a:latin typeface="Times New Roman" panose="02020603050405020304" pitchFamily="18" charset="0"/>
              </a:rPr>
              <a:t>       read it again.</a:t>
            </a:r>
          </a:p>
          <a:p>
            <a:pPr marL="457200" indent="-457200"/>
            <a:r>
              <a:rPr lang="en-US" altLang="zh-CN" sz="2800">
                <a:latin typeface="Times New Roman" panose="02020603050405020304" pitchFamily="18" charset="0"/>
              </a:rPr>
              <a:t>=</a:t>
            </a:r>
          </a:p>
        </p:txBody>
      </p:sp>
      <p:sp>
        <p:nvSpPr>
          <p:cNvPr id="83971" name="Text Box 3"/>
          <p:cNvSpPr txBox="1"/>
          <p:nvPr/>
        </p:nvSpPr>
        <p:spPr>
          <a:xfrm>
            <a:off x="766763" y="2060575"/>
            <a:ext cx="7621587" cy="4889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It was such a funny story that it made us laugh. </a:t>
            </a:r>
          </a:p>
        </p:txBody>
      </p:sp>
      <p:sp>
        <p:nvSpPr>
          <p:cNvPr id="13316" name="Text Box 4"/>
          <p:cNvSpPr txBox="1"/>
          <p:nvPr/>
        </p:nvSpPr>
        <p:spPr>
          <a:xfrm>
            <a:off x="827088" y="3732213"/>
            <a:ext cx="7518400" cy="4889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The book is so interesting that I want to read...</a:t>
            </a:r>
          </a:p>
        </p:txBody>
      </p:sp>
      <p:sp>
        <p:nvSpPr>
          <p:cNvPr id="83973" name="Text Box 5"/>
          <p:cNvSpPr txBox="1"/>
          <p:nvPr/>
        </p:nvSpPr>
        <p:spPr>
          <a:xfrm>
            <a:off x="468313" y="4292600"/>
            <a:ext cx="8455025" cy="19862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457200" indent="-457200">
              <a:lnSpc>
                <a:spcPct val="11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2. so many/ much/ little/ few  + N … that…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  1)He made _______mistakes that he didn’t pass the exam.</a:t>
            </a:r>
          </a:p>
          <a:p>
            <a:pPr marL="457200" indent="-457200">
              <a:lnSpc>
                <a:spcPct val="11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  2) There is ________time left that we had to hurry up .</a:t>
            </a: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2266950" y="4797425"/>
            <a:ext cx="1944688" cy="4889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so many</a:t>
            </a:r>
            <a:endParaRPr lang="en-US" altLang="zh-CN" sz="26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5" name="Text Box 7"/>
          <p:cNvSpPr txBox="1">
            <a:spLocks noChangeArrowheads="1"/>
          </p:cNvSpPr>
          <p:nvPr/>
        </p:nvSpPr>
        <p:spPr bwMode="auto">
          <a:xfrm>
            <a:off x="2339975" y="5676900"/>
            <a:ext cx="1655763" cy="4889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so little</a:t>
            </a:r>
            <a:endParaRPr lang="en-US" altLang="zh-CN" sz="26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/>
      <p:bldP spid="83974" grpId="0"/>
      <p:bldP spid="8397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Box 12"/>
          <p:cNvSpPr txBox="1"/>
          <p:nvPr/>
        </p:nvSpPr>
        <p:spPr>
          <a:xfrm>
            <a:off x="2555875" y="1341438"/>
            <a:ext cx="5400675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B</a:t>
            </a: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too...to </a:t>
            </a:r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pic>
        <p:nvPicPr>
          <p:cNvPr id="26626" name="图片 4" descr="阅读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13100"/>
            <a:ext cx="5454650" cy="3600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30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430" y="3655060"/>
            <a:ext cx="8883015" cy="19323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9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430" y="2276475"/>
            <a:ext cx="8883650" cy="1304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2022158" y="536893"/>
            <a:ext cx="714375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tabLst>
                <a:tab pos="1609725" algn="l"/>
              </a:tabLst>
              <a:defRPr/>
            </a:pPr>
            <a:r>
              <a:rPr kumimoji="0" lang="en-US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Grammar  B     </a:t>
            </a:r>
            <a:r>
              <a:rPr kumimoji="0" lang="en-US" sz="3600" b="1" i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too … to</a:t>
            </a:r>
          </a:p>
        </p:txBody>
      </p:sp>
      <p:sp>
        <p:nvSpPr>
          <p:cNvPr id="15" name="矩形 21"/>
          <p:cNvSpPr>
            <a:spLocks noChangeArrowheads="1"/>
          </p:cNvSpPr>
          <p:nvPr/>
        </p:nvSpPr>
        <p:spPr bwMode="auto">
          <a:xfrm>
            <a:off x="138430" y="1341755"/>
            <a:ext cx="8883015" cy="82994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We can use 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too ... to 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talk about results. We sometimes add 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for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+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noun/pronoun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before 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-infinitives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5867400" y="2781300"/>
            <a:ext cx="21748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flipV="1">
            <a:off x="3492500" y="2781300"/>
            <a:ext cx="4318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2484438" y="3357563"/>
            <a:ext cx="4318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V="1">
            <a:off x="4211638" y="3357563"/>
            <a:ext cx="288925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7170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818" y="4313555"/>
            <a:ext cx="8077200" cy="1552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" name="圆角矩形 67"/>
          <p:cNvSpPr/>
          <p:nvPr/>
        </p:nvSpPr>
        <p:spPr bwMode="auto">
          <a:xfrm>
            <a:off x="2537460" y="4511617"/>
            <a:ext cx="1031240" cy="567172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bldLvl="0" animBg="1"/>
      <p:bldP spid="68" grpId="1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5"/>
          <p:cNvSpPr txBox="1"/>
          <p:nvPr/>
        </p:nvSpPr>
        <p:spPr>
          <a:xfrm>
            <a:off x="395605" y="688975"/>
            <a:ext cx="8351838" cy="65405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/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altLang="zh-CN" sz="2600">
                <a:solidFill>
                  <a:srgbClr val="0000FF"/>
                </a:solidFill>
                <a:latin typeface="Times New Roman" panose="02020603050405020304" pitchFamily="18" charset="0"/>
              </a:rPr>
              <a:t>Complete the following conversation with </a:t>
            </a:r>
            <a:r>
              <a:rPr lang="en-US" altLang="zh-CN" sz="2600" i="1">
                <a:solidFill>
                  <a:srgbClr val="0000FF"/>
                </a:solidFill>
                <a:latin typeface="Times New Roman" panose="02020603050405020304" pitchFamily="18" charset="0"/>
              </a:rPr>
              <a:t>too</a:t>
            </a:r>
            <a:r>
              <a:rPr lang="zh-CN" altLang="en-US" sz="2600" i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 i="1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r>
              <a:rPr lang="zh-CN" altLang="en-US" sz="2600" i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 i="1">
                <a:solidFill>
                  <a:srgbClr val="0000FF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2600">
                <a:solidFill>
                  <a:srgbClr val="0000FF"/>
                </a:solidFill>
                <a:latin typeface="Times New Roman" panose="02020603050405020304" pitchFamily="18" charset="0"/>
              </a:rPr>
              <a:t> and the words in brackets.</a:t>
            </a:r>
          </a:p>
        </p:txBody>
      </p:sp>
      <p:sp>
        <p:nvSpPr>
          <p:cNvPr id="19459" name="Text Box 27"/>
          <p:cNvSpPr txBox="1"/>
          <p:nvPr/>
        </p:nvSpPr>
        <p:spPr>
          <a:xfrm>
            <a:off x="229870" y="1484630"/>
            <a:ext cx="8303260" cy="47059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Mandy: </a:t>
            </a:r>
            <a:r>
              <a:rPr lang="en-US" altLang="zh-CN" sz="2600">
                <a:latin typeface="Times New Roman" panose="02020603050405020304" pitchFamily="18" charset="0"/>
              </a:rPr>
              <a:t>Did you hear what the teacher said at the end of  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>
                <a:latin typeface="Times New Roman" panose="02020603050405020304" pitchFamily="18" charset="0"/>
              </a:rPr>
              <a:t>               the class?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Jason:    </a:t>
            </a:r>
            <a:r>
              <a:rPr lang="en-US" altLang="zh-CN" sz="2600">
                <a:latin typeface="Times New Roman" panose="02020603050405020304" pitchFamily="18" charset="0"/>
              </a:rPr>
              <a:t>No. I was 1)______________________(far   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>
                <a:latin typeface="Times New Roman" panose="02020603050405020304" pitchFamily="18" charset="0"/>
              </a:rPr>
              <a:t>               away/hear) her.</a:t>
            </a:r>
          </a:p>
          <a:p>
            <a:pPr eaLnBrk="0" hangingPunct="0"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Mandy: </a:t>
            </a:r>
            <a:r>
              <a:rPr lang="en-US" altLang="zh-CN" sz="2600">
                <a:latin typeface="Times New Roman" panose="02020603050405020304" pitchFamily="18" charset="0"/>
              </a:rPr>
              <a:t>She told us to hand in our homework on Friday, </a:t>
            </a:r>
          </a:p>
          <a:p>
            <a:pPr eaLnBrk="0" hangingPunct="0"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>
                <a:latin typeface="Times New Roman" panose="02020603050405020304" pitchFamily="18" charset="0"/>
              </a:rPr>
              <a:t>               so I need to talk to you about it.</a:t>
            </a:r>
          </a:p>
          <a:p>
            <a:pPr eaLnBrk="0" hangingPunct="0"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Jason:    </a:t>
            </a:r>
            <a:r>
              <a:rPr lang="en-US" altLang="zh-CN" sz="2600">
                <a:latin typeface="Times New Roman" panose="02020603050405020304" pitchFamily="18" charset="0"/>
              </a:rPr>
              <a:t>Well, I’m afraid it’s 2)______________________           </a:t>
            </a:r>
          </a:p>
          <a:p>
            <a:pPr eaLnBrk="0" hangingPunct="0"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>
                <a:latin typeface="Times New Roman" panose="02020603050405020304" pitchFamily="18" charset="0"/>
              </a:rPr>
              <a:t>                (noisy here/us/talk).</a:t>
            </a:r>
          </a:p>
          <a:p>
            <a:pPr eaLnBrk="0" hangingPunct="0"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Mandy : </a:t>
            </a:r>
            <a:r>
              <a:rPr lang="en-US" altLang="zh-CN" sz="2600">
                <a:latin typeface="Times New Roman" panose="02020603050405020304" pitchFamily="18" charset="0"/>
              </a:rPr>
              <a:t>Let’s go to the library then.</a:t>
            </a:r>
          </a:p>
        </p:txBody>
      </p:sp>
      <p:sp>
        <p:nvSpPr>
          <p:cNvPr id="15364" name="Text Box 7"/>
          <p:cNvSpPr txBox="1"/>
          <p:nvPr/>
        </p:nvSpPr>
        <p:spPr>
          <a:xfrm>
            <a:off x="3490913" y="2565400"/>
            <a:ext cx="295275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too far away to hear</a:t>
            </a:r>
          </a:p>
        </p:txBody>
      </p:sp>
      <p:sp>
        <p:nvSpPr>
          <p:cNvPr id="15365" name="Text Box 7"/>
          <p:cNvSpPr txBox="1"/>
          <p:nvPr/>
        </p:nvSpPr>
        <p:spPr>
          <a:xfrm>
            <a:off x="4668838" y="4632643"/>
            <a:ext cx="3863975" cy="427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too noisy here for us to talk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占位符 16385"/>
          <p:cNvSpPr>
            <a:spLocks noGrp="1"/>
          </p:cNvSpPr>
          <p:nvPr>
            <p:ph type="body"/>
          </p:nvPr>
        </p:nvSpPr>
        <p:spPr>
          <a:xfrm>
            <a:off x="539750" y="765175"/>
            <a:ext cx="8208963" cy="5369560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Jason :   </a:t>
            </a:r>
            <a:r>
              <a:rPr lang="en-US" altLang="zh-CN">
                <a:latin typeface="Times New Roman" panose="02020603050405020304" pitchFamily="18" charset="0"/>
              </a:rPr>
              <a:t>It’s 3)______________(early/go) to the library. 	    It isn’t open yet.</a:t>
            </a:r>
            <a:endParaRPr lang="en-US" altLang="zh-CN" b="1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Mandy: </a:t>
            </a:r>
            <a:r>
              <a:rPr lang="en-US" altLang="zh-CN">
                <a:latin typeface="Times New Roman" panose="02020603050405020304" pitchFamily="18" charset="0"/>
              </a:rPr>
              <a:t>Why don’t we just sit in the garden and talk  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     here?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Jason:   </a:t>
            </a:r>
            <a:r>
              <a:rPr lang="en-US" altLang="zh-CN">
                <a:latin typeface="Times New Roman" panose="02020603050405020304" pitchFamily="18" charset="0"/>
              </a:rPr>
              <a:t>But it’s 4)__________________(cold/us/sit)   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     outside. By the way, what’s the topic of the 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     homework?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Mandy: </a:t>
            </a:r>
            <a:r>
              <a:rPr lang="en-US" altLang="zh-CN">
                <a:latin typeface="Times New Roman" panose="02020603050405020304" pitchFamily="18" charset="0"/>
              </a:rPr>
              <a:t>It’s a question: “Would you like to be a great  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     explorer?”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Jason :  </a:t>
            </a:r>
            <a:r>
              <a:rPr lang="en-US" altLang="zh-CN">
                <a:latin typeface="Times New Roman" panose="02020603050405020304" pitchFamily="18" charset="0"/>
              </a:rPr>
              <a:t>My answer is “no”! I’m 5)________________ 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     (afraid/explore) new places.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Mandy: </a:t>
            </a:r>
            <a:r>
              <a:rPr lang="en-US" altLang="zh-CN">
                <a:latin typeface="Times New Roman" panose="02020603050405020304" pitchFamily="18" charset="0"/>
              </a:rPr>
              <a:t>Why? It must be so exciting to be an explorer!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6387" name="Text Box 7"/>
          <p:cNvSpPr txBox="1"/>
          <p:nvPr/>
        </p:nvSpPr>
        <p:spPr>
          <a:xfrm>
            <a:off x="2627313" y="769938"/>
            <a:ext cx="2376487" cy="427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too early to go</a:t>
            </a:r>
          </a:p>
        </p:txBody>
      </p:sp>
      <p:sp>
        <p:nvSpPr>
          <p:cNvPr id="16388" name="Text Box 7"/>
          <p:cNvSpPr txBox="1"/>
          <p:nvPr/>
        </p:nvSpPr>
        <p:spPr>
          <a:xfrm>
            <a:off x="3203575" y="2492375"/>
            <a:ext cx="3097213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too cold for us to sit</a:t>
            </a:r>
          </a:p>
        </p:txBody>
      </p:sp>
      <p:sp>
        <p:nvSpPr>
          <p:cNvPr id="16389" name="Text Box 7"/>
          <p:cNvSpPr txBox="1"/>
          <p:nvPr/>
        </p:nvSpPr>
        <p:spPr>
          <a:xfrm>
            <a:off x="5291138" y="4657725"/>
            <a:ext cx="295275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too afraid to explore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1638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/>
        </p:nvSpPr>
        <p:spPr>
          <a:xfrm>
            <a:off x="421393" y="1874300"/>
            <a:ext cx="8639825" cy="44716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1. I’m very sleepy. I can’t do my homework.   </a:t>
            </a:r>
          </a:p>
          <a:p>
            <a:pPr marL="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</a:t>
            </a:r>
            <a:r>
              <a:rPr lang="en-US" altLang="zh-CN" sz="2800" b="1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I’m too sleepy to do my homework.</a:t>
            </a:r>
            <a:r>
              <a:rPr lang="en-US" altLang="zh-CN" sz="2800" b="1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</a:t>
            </a:r>
            <a:r>
              <a:rPr lang="en-US" altLang="zh-CN" sz="280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</a:t>
            </a:r>
            <a:endParaRPr kumimoji="0" lang="en-US" altLang="zh-CN" sz="2800" i="0" u="none" strike="noStrike" kern="1200" cap="none" spc="50" normalizeH="0" baseline="0" noProof="0" dirty="0">
              <a:ln w="11430"/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</a:endParaRPr>
          </a:p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2. My grandfather is very old. He can’t travel.</a:t>
            </a:r>
          </a:p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My grandfather is too old to travel.</a:t>
            </a:r>
            <a:endParaRPr kumimoji="0" lang="en-US" altLang="zh-CN" sz="2800" b="1" i="0" u="none" strike="noStrike" kern="1200" cap="none" spc="0" normalizeH="0" baseline="0" noProof="0" dirty="0">
              <a:solidFill>
                <a:srgbClr val="FF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</a:endParaRPr>
          </a:p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3. I’m very bored. I can’t listen to this lecture any      </a:t>
            </a:r>
          </a:p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    longer.</a:t>
            </a:r>
          </a:p>
          <a:p>
            <a:pPr marL="457200" marR="0" lvl="0" algn="l" defTabSz="914400" rtl="0">
              <a:lnSpc>
                <a:spcPts val="2560"/>
              </a:lnSpc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I’m too bored to listen to this lecture any longer.</a:t>
            </a:r>
            <a:endParaRPr kumimoji="0" lang="en-US" altLang="zh-CN" sz="2800" b="1" i="0" u="none" strike="noStrike" kern="1200" cap="none" normalizeH="0" baseline="0" noProof="0" dirty="0">
              <a:solidFill>
                <a:srgbClr val="FF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</a:endParaRPr>
          </a:p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4. Sally</a:t>
            </a:r>
            <a:r>
              <a:rPr kumimoji="0" lang="zh-CN" altLang="en-US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 </a:t>
            </a: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is very tired. She can’t climb the mountain.</a:t>
            </a:r>
          </a:p>
          <a:p>
            <a:pPr marL="457200" marR="0" lvl="0" algn="l" defTabSz="914400" rtl="0">
              <a:lnSpc>
                <a:spcPts val="2560"/>
              </a:lnSpc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Sally is too tired to climb the mountain.</a:t>
            </a:r>
            <a:endParaRPr kumimoji="0" lang="en-US" altLang="zh-CN" sz="2800" b="1" i="0" u="none" strike="noStrike" kern="1200" cap="none" normalizeH="0" baseline="0" noProof="0" dirty="0">
              <a:solidFill>
                <a:srgbClr val="FF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</a:endParaRPr>
          </a:p>
          <a:p>
            <a:pPr marL="457200" marR="0" lvl="0" algn="l" defTabSz="914400" rtl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j-lt"/>
              </a:rPr>
              <a:t>5. I was very afraid. I couldn’t move.</a:t>
            </a:r>
          </a:p>
          <a:p>
            <a:pPr marL="457200" marR="0" lvl="0" algn="l" defTabSz="914400" rtl="0">
              <a:lnSpc>
                <a:spcPts val="2560"/>
              </a:lnSpc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  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+mj-lt"/>
                <a:cs typeface="+mj-lt"/>
                <a:sym typeface="+mn-ea"/>
              </a:rPr>
              <a:t>I was too afraid to move.</a:t>
            </a:r>
            <a:endParaRPr kumimoji="0" lang="en-US" altLang="zh-CN" sz="2800" b="1" u="none" strike="noStrike" kern="1200" cap="none" normalizeH="0" baseline="0" noProof="0" dirty="0">
              <a:solidFill>
                <a:srgbClr val="FF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j-lt"/>
              <a:sym typeface="+mn-ea"/>
            </a:endParaRPr>
          </a:p>
        </p:txBody>
      </p:sp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421640" y="765175"/>
            <a:ext cx="8401685" cy="95313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Combine the sentences with too … to according to the example.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/>
        </p:nvSpPr>
        <p:spPr>
          <a:xfrm>
            <a:off x="312173" y="949740"/>
            <a:ext cx="8639825" cy="60064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endParaRPr kumimoji="0" lang="en-US" altLang="zh-CN" sz="2800" b="1" i="1" u="none" strike="noStrike" kern="1200" cap="none" spc="50" normalizeH="0" baseline="0" noProof="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AutoNum type="arabicPlain" startAt="7"/>
              <a:defRPr/>
            </a:pPr>
            <a:endParaRPr kumimoji="0" lang="en-US" altLang="zh-CN" sz="2800" b="1" i="1" u="none" strike="noStrike" kern="1200" cap="none" spc="50" normalizeH="0" baseline="0" noProof="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6.</a:t>
            </a: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Molly was very ill last week. She couldn’t go to    </a:t>
            </a:r>
          </a:p>
          <a:p>
            <a:pPr marL="45720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school.</a:t>
            </a:r>
          </a:p>
          <a:p>
            <a:pPr marL="45720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anose="02020603050405020304" pitchFamily="18" charset="0"/>
                <a:sym typeface="+mn-ea"/>
              </a:rPr>
              <a:t>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Molly was too ill to go to school last week.</a:t>
            </a:r>
            <a:endParaRPr kumimoji="0" lang="en-US" altLang="zh-CN" sz="2800" b="1" i="0" u="none" strike="noStrike" kern="1200" cap="none" spc="50" normalizeH="0" baseline="0" noProof="0" dirty="0"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7. My pet dog is very fat. It can’t run.</a:t>
            </a:r>
          </a:p>
          <a:p>
            <a:pPr marL="45720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My pet dog is too fat to run.</a:t>
            </a:r>
            <a:endParaRPr kumimoji="0" lang="en-US" altLang="zh-CN" sz="2800" b="1" i="0" u="none" strike="noStrike" kern="1200" cap="none" spc="50" normalizeH="0" baseline="0" noProof="0" dirty="0"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26543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8. My grandmother is very deaf. She doesn’t hear     </a:t>
            </a:r>
          </a:p>
          <a:p>
            <a:pPr marL="26543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50" normalizeH="0" baseline="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what people say.</a:t>
            </a:r>
          </a:p>
          <a:p>
            <a:pPr marL="26543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    </a:t>
            </a: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My grandmother is too deaf to hear what people    </a:t>
            </a:r>
          </a:p>
          <a:p>
            <a:pPr marL="265430" marR="0" lvl="0" algn="l" defTabSz="914400" rtl="0">
              <a:lnSpc>
                <a:spcPts val="316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b="1" noProof="0" dirty="0"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    say.</a:t>
            </a:r>
            <a:endParaRPr kumimoji="0" lang="en-US" altLang="zh-CN" sz="2800" b="1" i="0" u="none" strike="noStrike" kern="1200" cap="none" spc="0" normalizeH="0" baseline="0" noProof="0" dirty="0"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265430" marR="0" lvl="0" indent="-26543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endParaRPr kumimoji="0" lang="en-US" altLang="zh-CN" sz="2800" b="1" i="0" u="none" strike="noStrike" kern="1200" cap="none" spc="0" normalizeH="0" baseline="0" noProof="0" dirty="0"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490855" y="825500"/>
            <a:ext cx="8162290" cy="95313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Combine the sentences with too … to according to the example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Box 12"/>
          <p:cNvSpPr txBox="1"/>
          <p:nvPr/>
        </p:nvSpPr>
        <p:spPr>
          <a:xfrm>
            <a:off x="2555875" y="1341438"/>
            <a:ext cx="5400675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C</a:t>
            </a: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enough to </a:t>
            </a:r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pic>
        <p:nvPicPr>
          <p:cNvPr id="26626" name="图片 4" descr="阅读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13100"/>
            <a:ext cx="5454650" cy="3600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71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785" y="3500438"/>
            <a:ext cx="8496300" cy="1514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70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100" y="2205355"/>
            <a:ext cx="8790305" cy="1406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1289368" y="678498"/>
            <a:ext cx="714375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Grammar  C    </a:t>
            </a:r>
            <a:r>
              <a:rPr kumimoji="0" lang="en-US" altLang="zh-CN" sz="3600" b="1" i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enough to</a:t>
            </a:r>
          </a:p>
        </p:txBody>
      </p:sp>
      <p:sp>
        <p:nvSpPr>
          <p:cNvPr id="15" name="矩形 21"/>
          <p:cNvSpPr>
            <a:spLocks noChangeArrowheads="1"/>
          </p:cNvSpPr>
          <p:nvPr/>
        </p:nvSpPr>
        <p:spPr bwMode="auto">
          <a:xfrm>
            <a:off x="554355" y="1440815"/>
            <a:ext cx="8049895" cy="46037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We can also use 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enough to 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talk about results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</a:t>
            </a:r>
            <a:endParaRPr kumimoji="0" lang="zh-CN" altLang="en-US" sz="24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cxnSp>
        <p:nvCxnSpPr>
          <p:cNvPr id="66" name="直接连接符 65"/>
          <p:cNvCxnSpPr/>
          <p:nvPr/>
        </p:nvCxnSpPr>
        <p:spPr>
          <a:xfrm>
            <a:off x="2484438" y="2636838"/>
            <a:ext cx="10795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2916238" y="3500438"/>
            <a:ext cx="108108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8" name="圆角矩形 67"/>
          <p:cNvSpPr/>
          <p:nvPr/>
        </p:nvSpPr>
        <p:spPr bwMode="auto">
          <a:xfrm>
            <a:off x="3887470" y="4255453"/>
            <a:ext cx="719138" cy="568325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pic>
        <p:nvPicPr>
          <p:cNvPr id="19472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038" y="4459923"/>
            <a:ext cx="7885112" cy="19161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20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bldLvl="0" animBg="1"/>
      <p:bldP spid="68" grpId="1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5"/>
          <p:cNvSpPr txBox="1"/>
          <p:nvPr/>
        </p:nvSpPr>
        <p:spPr>
          <a:xfrm>
            <a:off x="407988" y="908050"/>
            <a:ext cx="8412162" cy="65405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/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altLang="zh-CN" sz="2800" i="1">
                <a:solidFill>
                  <a:srgbClr val="0000FF"/>
                </a:solidFill>
                <a:latin typeface="Times New Roman" panose="02020603050405020304" pitchFamily="18" charset="0"/>
                <a:sym typeface="+mn-ea"/>
              </a:rPr>
              <a:t>C1.</a:t>
            </a:r>
            <a:r>
              <a:rPr lang="en-US" altLang="zh-CN" sz="2800" i="1">
                <a:solidFill>
                  <a:srgbClr val="0000FF"/>
                </a:solidFill>
                <a:latin typeface="Times New Roman" panose="02020603050405020304" pitchFamily="18" charset="0"/>
              </a:rPr>
              <a:t>When are you old enough to do these things? Fill in the table below.</a:t>
            </a:r>
          </a:p>
        </p:txBody>
      </p:sp>
      <p:graphicFrame>
        <p:nvGraphicFramePr>
          <p:cNvPr id="22531" name="表格 22530"/>
          <p:cNvGraphicFramePr/>
          <p:nvPr/>
        </p:nvGraphicFramePr>
        <p:xfrm>
          <a:off x="499110" y="2277110"/>
          <a:ext cx="8035925" cy="2117725"/>
        </p:xfrm>
        <a:graphic>
          <a:graphicData uri="http://schemas.openxmlformats.org/drawingml/2006/table">
            <a:tbl>
              <a:tblPr/>
              <a:tblGrid>
                <a:gridCol w="36449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9851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7178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2072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93725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Activity</a:t>
                      </a:r>
                      <a:endParaRPr lang="en-US" altLang="x-none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Age</a:t>
                      </a:r>
                      <a:endParaRPr lang="en-US" altLang="x-none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Activity</a:t>
                      </a:r>
                      <a:endParaRPr lang="en-US" altLang="x-none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Age</a:t>
                      </a:r>
                      <a:endParaRPr lang="en-US" altLang="x-none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080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choose your own clothes</a:t>
                      </a:r>
                      <a:endParaRPr lang="en-US" altLang="x-none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travel alone</a:t>
                      </a:r>
                      <a:endParaRPr lang="en-US" altLang="x-none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080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stay at home alone</a:t>
                      </a: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learn to drive a car</a:t>
                      </a: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80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have a part-time job</a:t>
                      </a:r>
                      <a:endParaRPr lang="en-US" altLang="x-none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live on your own</a:t>
                      </a:r>
                      <a:endParaRPr lang="en-US" altLang="x-none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714480" y="5286388"/>
            <a:ext cx="6286544" cy="5847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rgbClr val="3333FF"/>
                </a:solidFill>
              </a:rPr>
              <a:t>形容词</a:t>
            </a:r>
            <a:r>
              <a:rPr lang="en-US" altLang="zh-CN" sz="3200" dirty="0">
                <a:solidFill>
                  <a:srgbClr val="3333FF"/>
                </a:solidFill>
              </a:rPr>
              <a:t>/</a:t>
            </a:r>
            <a:r>
              <a:rPr lang="zh-CN" altLang="en-US" sz="3200" dirty="0">
                <a:solidFill>
                  <a:srgbClr val="3333FF"/>
                </a:solidFill>
              </a:rPr>
              <a:t>副词</a:t>
            </a:r>
            <a:r>
              <a:rPr lang="en-US" altLang="zh-CN" sz="3200" dirty="0">
                <a:solidFill>
                  <a:srgbClr val="3333FF"/>
                </a:solidFill>
              </a:rPr>
              <a:t>+ enough + to do </a:t>
            </a:r>
            <a:r>
              <a:rPr lang="en-US" altLang="zh-CN" sz="3200" dirty="0" err="1">
                <a:solidFill>
                  <a:srgbClr val="3333FF"/>
                </a:solidFill>
              </a:rPr>
              <a:t>sth</a:t>
            </a:r>
            <a:r>
              <a:rPr lang="en-US" altLang="zh-CN" dirty="0">
                <a:solidFill>
                  <a:srgbClr val="3333FF"/>
                </a:solidFill>
              </a:rPr>
              <a:t>.</a:t>
            </a:r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5"/>
          <p:cNvSpPr txBox="1"/>
          <p:nvPr/>
        </p:nvSpPr>
        <p:spPr>
          <a:xfrm>
            <a:off x="395288" y="828675"/>
            <a:ext cx="8496300" cy="65563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/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i="1">
                <a:solidFill>
                  <a:srgbClr val="0000FF"/>
                </a:solidFill>
                <a:latin typeface="Times New Roman" panose="02020603050405020304" pitchFamily="18" charset="0"/>
              </a:rPr>
              <a:t>Work in groups of four. Compare your table in C1 with   your group members’. Then talk about it. Follow the example.</a:t>
            </a:r>
          </a:p>
        </p:txBody>
      </p:sp>
      <p:pic>
        <p:nvPicPr>
          <p:cNvPr id="23555" name="图片 19458" descr="QQ截图201411241344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338" y="2060575"/>
            <a:ext cx="8532812" cy="3705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627060" y="476672"/>
            <a:ext cx="3433445" cy="9220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Pair Work </a:t>
            </a:r>
          </a:p>
        </p:txBody>
      </p:sp>
      <p:sp>
        <p:nvSpPr>
          <p:cNvPr id="24579" name="TextBox 5"/>
          <p:cNvSpPr txBox="1"/>
          <p:nvPr/>
        </p:nvSpPr>
        <p:spPr>
          <a:xfrm>
            <a:off x="468313" y="4221163"/>
            <a:ext cx="8208962" cy="2227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</a:rPr>
              <a:t>Pick a number from 12, 13, 15, 16, 17, 18,20, 21 for your partner, and your partner have to make up a sentence with “be (not) old enough to do ” according to the graph on the next page, then you two switch to make another sentence. 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pic>
        <p:nvPicPr>
          <p:cNvPr id="24580" name="Picture 1" descr="C:\Users\Administrator\AppData\Roaming\Tencent\Users\1522524720\QQ\WinTemp\RichOle\]5DUG[[{ONV~VC25P18V$]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6975" y="1400175"/>
            <a:ext cx="3352800" cy="2667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36" name="表格 25635"/>
          <p:cNvGraphicFramePr/>
          <p:nvPr/>
        </p:nvGraphicFramePr>
        <p:xfrm>
          <a:off x="718820" y="1417320"/>
          <a:ext cx="7705725" cy="3427200"/>
        </p:xfrm>
        <a:graphic>
          <a:graphicData uri="http://schemas.openxmlformats.org/drawingml/2006/table">
            <a:tbl>
              <a:tblPr/>
              <a:tblGrid>
                <a:gridCol w="349726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2084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When you are …3</a:t>
                      </a:r>
                      <a:endParaRPr lang="zh-CN" altLang="en-US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you can …</a:t>
                      </a:r>
                      <a:endParaRPr lang="zh-CN" altLang="en-US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13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Work part-time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16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Leave home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17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Leave school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18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Drive a car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18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vote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18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Change your name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284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21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Drive a bus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25631" name="TextBox 4"/>
          <p:cNvSpPr txBox="1"/>
          <p:nvPr/>
        </p:nvSpPr>
        <p:spPr>
          <a:xfrm>
            <a:off x="1429703" y="678180"/>
            <a:ext cx="6562725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3000" b="1">
                <a:solidFill>
                  <a:srgbClr val="C00000"/>
                </a:solidFill>
                <a:latin typeface="Times New Roman" panose="02020603050405020304" pitchFamily="18" charset="0"/>
              </a:rPr>
              <a:t>In Britain ——Can you …at the age of …?</a:t>
            </a:r>
            <a:endParaRPr lang="en-US" altLang="zh-CN" sz="30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32" name="TextBox 6"/>
          <p:cNvSpPr txBox="1"/>
          <p:nvPr/>
        </p:nvSpPr>
        <p:spPr>
          <a:xfrm>
            <a:off x="461963" y="5139373"/>
            <a:ext cx="8497887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err="1">
                <a:latin typeface="Times New Roman" panose="02020603050405020304" pitchFamily="18" charset="0"/>
              </a:rPr>
              <a:t>Eg</a:t>
            </a:r>
            <a:r>
              <a:rPr lang="en-US" altLang="zh-CN" sz="2800">
                <a:latin typeface="Times New Roman" panose="02020603050405020304" pitchFamily="18" charset="0"/>
              </a:rPr>
              <a:t>: You are ______ years old ,you __________________ to work part-time.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14588" y="5070793"/>
            <a:ext cx="571500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C00000"/>
                </a:solidFill>
                <a:latin typeface="Times New Roman" panose="02020603050405020304" pitchFamily="18" charset="0"/>
              </a:rPr>
              <a:t>16</a:t>
            </a:r>
            <a:endParaRPr lang="en-US" altLang="zh-CN" sz="3000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76570" y="5008880"/>
            <a:ext cx="2605088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C00000"/>
                </a:solidFill>
                <a:latin typeface="Times New Roman" panose="02020603050405020304" pitchFamily="18" charset="0"/>
              </a:rPr>
              <a:t>are old enough </a:t>
            </a:r>
            <a:endParaRPr lang="en-US" altLang="zh-CN" sz="3000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538163" y="763588"/>
            <a:ext cx="6703060" cy="4984750"/>
          </a:xfrm>
        </p:spPr>
        <p:txBody>
          <a:bodyPr vert="horz" wrap="none" lIns="91440" tIns="45720" rIns="91440" bIns="45720" rtlCol="0"/>
          <a:lstStyle/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                  </a:t>
            </a:r>
            <a:r>
              <a:rPr lang="en-US" altLang="zh-CN" sz="3000" b="1">
                <a:solidFill>
                  <a:schemeClr val="tx1"/>
                </a:solidFill>
                <a:latin typeface="Times New Roman" panose="02020603050405020304" pitchFamily="18" charset="0"/>
              </a:rPr>
              <a:t>too…to…</a:t>
            </a:r>
          </a:p>
          <a:p>
            <a:pPr>
              <a:buNone/>
            </a:pPr>
            <a:r>
              <a:rPr lang="en-US" altLang="zh-CN" sz="3000" b="1">
                <a:solidFill>
                  <a:schemeClr val="tx1"/>
                </a:solidFill>
                <a:latin typeface="Times New Roman" panose="02020603050405020304" pitchFamily="18" charset="0"/>
              </a:rPr>
              <a:t>                  so…that…</a:t>
            </a:r>
          </a:p>
          <a:p>
            <a:pPr>
              <a:buNone/>
            </a:pPr>
            <a:r>
              <a:rPr lang="en-US" altLang="zh-CN" sz="3000" b="1">
                <a:solidFill>
                  <a:schemeClr val="tx1"/>
                </a:solidFill>
                <a:latin typeface="Times New Roman" panose="02020603050405020304" pitchFamily="18" charset="0"/>
              </a:rPr>
              <a:t>                  not…enough to…</a:t>
            </a:r>
            <a:endParaRPr lang="en-US" altLang="zh-CN" sz="30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三个句型的相互转换：</a:t>
            </a:r>
            <a:endParaRPr lang="zh-CN" altLang="en-US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他太小而不能上学。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He is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too</a:t>
            </a:r>
            <a:r>
              <a:rPr lang="en-US" altLang="zh-CN" sz="3000">
                <a:latin typeface="Times New Roman" panose="02020603050405020304" pitchFamily="18" charset="0"/>
              </a:rPr>
              <a:t> young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3000">
                <a:latin typeface="Times New Roman" panose="02020603050405020304" pitchFamily="18" charset="0"/>
              </a:rPr>
              <a:t> go to school.</a:t>
            </a:r>
          </a:p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=He is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so </a:t>
            </a:r>
            <a:r>
              <a:rPr lang="en-US" altLang="zh-CN" sz="3000">
                <a:latin typeface="Times New Roman" panose="02020603050405020304" pitchFamily="18" charset="0"/>
              </a:rPr>
              <a:t>young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000">
                <a:latin typeface="Times New Roman" panose="02020603050405020304" pitchFamily="18" charset="0"/>
              </a:rPr>
              <a:t> he can’t go to school.</a:t>
            </a:r>
          </a:p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=He is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not</a:t>
            </a:r>
            <a:r>
              <a:rPr lang="en-US" altLang="zh-CN" sz="3000">
                <a:latin typeface="Times New Roman" panose="02020603050405020304" pitchFamily="18" charset="0"/>
              </a:rPr>
              <a:t> old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enough</a:t>
            </a:r>
            <a:r>
              <a:rPr lang="en-US" altLang="zh-CN" sz="3000">
                <a:latin typeface="Times New Roman" panose="02020603050405020304" pitchFamily="18" charset="0"/>
              </a:rPr>
              <a:t> to go to school.</a:t>
            </a:r>
          </a:p>
          <a:p>
            <a:pPr>
              <a:buNone/>
            </a:pPr>
            <a:r>
              <a:rPr lang="zh-CN" altLang="en-US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在什么情况下三者可以相互转换呢？</a:t>
            </a:r>
            <a:r>
              <a:rPr lang="en-US" altLang="zh-CN" sz="3000">
                <a:latin typeface="Times New Roman" panose="02020603050405020304" pitchFamily="18" charset="0"/>
              </a:rPr>
              <a:t>  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86061" y="714103"/>
            <a:ext cx="19442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拓展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65254"/>
          <p:cNvGrpSpPr>
            <a:grpSpLocks/>
          </p:cNvGrpSpPr>
          <p:nvPr/>
        </p:nvGrpSpPr>
        <p:grpSpPr bwMode="auto">
          <a:xfrm>
            <a:off x="2771775" y="260350"/>
            <a:ext cx="2971800" cy="1219200"/>
            <a:chOff x="1746" y="255"/>
            <a:chExt cx="1872" cy="768"/>
          </a:xfrm>
        </p:grpSpPr>
        <p:pic>
          <p:nvPicPr>
            <p:cNvPr id="22531" name="图片 565252" descr="图片5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746" y="255"/>
              <a:ext cx="1872" cy="7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532" name="矩形 565251"/>
            <p:cNvSpPr>
              <a:spLocks noChangeArrowheads="1"/>
            </p:cNvSpPr>
            <p:nvPr/>
          </p:nvSpPr>
          <p:spPr bwMode="auto">
            <a:xfrm>
              <a:off x="2018" y="350"/>
              <a:ext cx="1316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 b="1" i="1"/>
                <a:t>Extension</a:t>
              </a:r>
            </a:p>
          </p:txBody>
        </p:sp>
      </p:grpSp>
      <p:sp>
        <p:nvSpPr>
          <p:cNvPr id="565254" name="矩形 565253"/>
          <p:cNvSpPr>
            <a:spLocks noChangeArrowheads="1"/>
          </p:cNvSpPr>
          <p:nvPr/>
        </p:nvSpPr>
        <p:spPr bwMode="auto">
          <a:xfrm>
            <a:off x="303213" y="1484313"/>
            <a:ext cx="83724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Arial" pitchFamily="34" charset="0"/>
              <a:buAutoNum type="arabicPeriod"/>
            </a:pPr>
            <a:r>
              <a:rPr lang="en-US" altLang="zh-CN" sz="2400"/>
              <a:t>“too + </a:t>
            </a:r>
            <a:r>
              <a:rPr lang="zh-CN" altLang="en-US" sz="2400"/>
              <a:t>形容词</a:t>
            </a:r>
            <a:r>
              <a:rPr lang="en-US" altLang="zh-CN" sz="2400"/>
              <a:t>/</a:t>
            </a:r>
            <a:r>
              <a:rPr lang="zh-CN" altLang="en-US" sz="2400"/>
              <a:t>副词 </a:t>
            </a:r>
            <a:r>
              <a:rPr lang="en-US" altLang="zh-CN" sz="2400"/>
              <a:t>+ to do sth.”</a:t>
            </a:r>
            <a:r>
              <a:rPr lang="zh-CN" altLang="en-US" sz="2400"/>
              <a:t>可与“</a:t>
            </a:r>
            <a:r>
              <a:rPr lang="en-US" altLang="zh-CN" sz="2400"/>
              <a:t>not + </a:t>
            </a:r>
            <a:r>
              <a:rPr lang="zh-CN" altLang="en-US" sz="2400"/>
              <a:t>形容词</a:t>
            </a:r>
            <a:r>
              <a:rPr lang="en-US" altLang="zh-CN" sz="2400"/>
              <a:t>/</a:t>
            </a:r>
            <a:r>
              <a:rPr lang="zh-CN" altLang="en-US" sz="2400"/>
              <a:t>副词 </a:t>
            </a:r>
            <a:r>
              <a:rPr lang="en-US" altLang="zh-CN" sz="2400"/>
              <a:t>+  enough + to do sth.”</a:t>
            </a:r>
            <a:r>
              <a:rPr lang="zh-CN" altLang="en-US" sz="2400"/>
              <a:t>相互转换，两种结构中的形容词</a:t>
            </a:r>
            <a:r>
              <a:rPr lang="en-US" altLang="zh-CN" sz="2400"/>
              <a:t>/</a:t>
            </a:r>
            <a:r>
              <a:rPr lang="zh-CN" altLang="en-US" sz="2400"/>
              <a:t>副词互为反义词。</a:t>
            </a:r>
          </a:p>
        </p:txBody>
      </p:sp>
      <p:sp>
        <p:nvSpPr>
          <p:cNvPr id="565256" name="矩形 565255"/>
          <p:cNvSpPr>
            <a:spLocks noChangeArrowheads="1"/>
          </p:cNvSpPr>
          <p:nvPr/>
        </p:nvSpPr>
        <p:spPr bwMode="auto">
          <a:xfrm>
            <a:off x="250825" y="4119563"/>
            <a:ext cx="83724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en-US" altLang="zh-CN" sz="2400" dirty="0"/>
              <a:t>2.   “too + </a:t>
            </a:r>
            <a:r>
              <a:rPr lang="zh-CN" altLang="en-US" sz="2400" dirty="0"/>
              <a:t>形容词</a:t>
            </a:r>
            <a:r>
              <a:rPr lang="en-US" altLang="zh-CN" sz="2400" dirty="0"/>
              <a:t>/</a:t>
            </a:r>
            <a:r>
              <a:rPr lang="zh-CN" altLang="en-US" sz="2400" dirty="0"/>
              <a:t>副词 </a:t>
            </a:r>
            <a:r>
              <a:rPr lang="en-US" altLang="zh-CN" sz="2400" dirty="0"/>
              <a:t>+ to do </a:t>
            </a:r>
            <a:r>
              <a:rPr lang="en-US" altLang="zh-CN" sz="2400" dirty="0" err="1"/>
              <a:t>sth</a:t>
            </a:r>
            <a:r>
              <a:rPr lang="en-US" altLang="zh-CN" sz="2400" dirty="0"/>
              <a:t>.”</a:t>
            </a:r>
            <a:r>
              <a:rPr lang="zh-CN" altLang="en-US" sz="2400" dirty="0"/>
              <a:t>也可与“</a:t>
            </a:r>
            <a:r>
              <a:rPr lang="en-US" altLang="zh-CN" sz="2400" dirty="0"/>
              <a:t>so +</a:t>
            </a:r>
            <a:r>
              <a:rPr lang="zh-CN" altLang="en-US" sz="2400" dirty="0"/>
              <a:t>形容词</a:t>
            </a:r>
            <a:r>
              <a:rPr lang="en-US" altLang="zh-CN" sz="2400" dirty="0"/>
              <a:t>/</a:t>
            </a:r>
            <a:r>
              <a:rPr lang="zh-CN" altLang="en-US" sz="2400" dirty="0"/>
              <a:t>副</a:t>
            </a:r>
            <a:r>
              <a:rPr lang="en-US" altLang="zh-CN" sz="2400" dirty="0"/>
              <a:t>+ that</a:t>
            </a:r>
            <a:r>
              <a:rPr lang="zh-CN" altLang="en-US" sz="2400" dirty="0"/>
              <a:t>从句”相互转换。</a:t>
            </a:r>
          </a:p>
        </p:txBody>
      </p:sp>
      <p:sp>
        <p:nvSpPr>
          <p:cNvPr id="565257" name="矩形 565256"/>
          <p:cNvSpPr>
            <a:spLocks noChangeArrowheads="1"/>
          </p:cNvSpPr>
          <p:nvPr/>
        </p:nvSpPr>
        <p:spPr bwMode="auto">
          <a:xfrm>
            <a:off x="1423988" y="2708275"/>
            <a:ext cx="574708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chemeClr val="accent2"/>
                </a:solidFill>
              </a:rPr>
              <a:t>Simon is too young to go to school. =</a:t>
            </a:r>
          </a:p>
          <a:p>
            <a:r>
              <a:rPr lang="en-US" altLang="zh-CN" sz="2400" dirty="0">
                <a:solidFill>
                  <a:schemeClr val="accent2"/>
                </a:solidFill>
              </a:rPr>
              <a:t>Simon is not old enough to go to school.</a:t>
            </a:r>
            <a:r>
              <a:rPr lang="en-US" altLang="zh-CN" sz="2400" dirty="0"/>
              <a:t> </a:t>
            </a:r>
          </a:p>
        </p:txBody>
      </p:sp>
      <p:sp>
        <p:nvSpPr>
          <p:cNvPr id="565258" name="矩形 565257"/>
          <p:cNvSpPr>
            <a:spLocks noChangeArrowheads="1"/>
          </p:cNvSpPr>
          <p:nvPr/>
        </p:nvSpPr>
        <p:spPr bwMode="auto">
          <a:xfrm>
            <a:off x="503238" y="5072074"/>
            <a:ext cx="864076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dirty="0">
                <a:solidFill>
                  <a:schemeClr val="accent2"/>
                </a:solidFill>
              </a:rPr>
              <a:t>She is too poor to afford such an expensive blouse.</a:t>
            </a:r>
          </a:p>
          <a:p>
            <a:r>
              <a:rPr lang="en-US" altLang="zh-CN" sz="2400" dirty="0">
                <a:solidFill>
                  <a:schemeClr val="accent2"/>
                </a:solidFill>
              </a:rPr>
              <a:t>                        = She is so poor that she can’t afford</a:t>
            </a:r>
          </a:p>
          <a:p>
            <a:r>
              <a:rPr lang="en-US" altLang="zh-CN" sz="2400" dirty="0">
                <a:solidFill>
                  <a:schemeClr val="accent2"/>
                </a:solidFill>
              </a:rPr>
              <a:t>                            such an expensive  blouse.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525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/>
          </p:nvPr>
        </p:nvSpPr>
        <p:spPr>
          <a:xfrm>
            <a:off x="1856423" y="566103"/>
            <a:ext cx="6264275" cy="782637"/>
          </a:xfrm>
        </p:spPr>
        <p:txBody>
          <a:bodyPr vert="horz" wrap="square" lIns="91440" tIns="45720" rIns="91440" bIns="45720" anchor="ctr"/>
          <a:lstStyle/>
          <a:p>
            <a:pPr algn="ctr"/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so…that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too…to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的转换</a:t>
            </a:r>
          </a:p>
        </p:txBody>
      </p:sp>
      <p:sp>
        <p:nvSpPr>
          <p:cNvPr id="156675" name="Rectangle 3"/>
          <p:cNvSpPr>
            <a:spLocks noGrp="1"/>
          </p:cNvSpPr>
          <p:nvPr>
            <p:ph type="body"/>
          </p:nvPr>
        </p:nvSpPr>
        <p:spPr>
          <a:xfrm>
            <a:off x="502920" y="1348740"/>
            <a:ext cx="8679815" cy="4846955"/>
          </a:xfrm>
        </p:spPr>
        <p:txBody>
          <a:bodyPr vert="horz" wrap="square" lIns="91440" tIns="45720" rIns="91440" bIns="45720" anchor="t"/>
          <a:lstStyle/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当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引导的从句为否定式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且从句主语与主句的</a:t>
            </a: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主语相同时，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可转换为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too…to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结构。例如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young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she can’t go to school. </a:t>
            </a: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She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too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young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go to school.</a:t>
            </a:r>
            <a:b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若从句主语与主句的主语不相同时，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可</a:t>
            </a: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转换为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too…for </a:t>
            </a:r>
            <a:r>
              <a:rPr lang="en-US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sb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to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结构。例如：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box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heavy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 can’t carry it. </a:t>
            </a:r>
          </a:p>
          <a:p>
            <a:pPr marL="609600" indent="-609600" algn="l">
              <a:lnSpc>
                <a:spcPct val="115000"/>
              </a:lnSpc>
              <a:spcBef>
                <a:spcPct val="10000"/>
              </a:spcBef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box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heavy for him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arry.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/>
          </p:cNvSpPr>
          <p:nvPr>
            <p:ph type="title"/>
          </p:nvPr>
        </p:nvSpPr>
        <p:spPr>
          <a:xfrm>
            <a:off x="1625600" y="486728"/>
            <a:ext cx="6546850" cy="936625"/>
          </a:xfrm>
        </p:spPr>
        <p:txBody>
          <a:bodyPr vert="horz" wrap="square" lIns="91440" tIns="45720" rIns="91440" bIns="45720" anchor="ctr"/>
          <a:lstStyle/>
          <a:p>
            <a:pPr algn="ctr"/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so…that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enough to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的转换</a:t>
            </a:r>
          </a:p>
        </p:txBody>
      </p:sp>
      <p:sp>
        <p:nvSpPr>
          <p:cNvPr id="157699" name="Rectangle 3"/>
          <p:cNvSpPr>
            <a:spLocks noGrp="1"/>
          </p:cNvSpPr>
          <p:nvPr>
            <p:ph type="body"/>
          </p:nvPr>
        </p:nvSpPr>
        <p:spPr>
          <a:xfrm>
            <a:off x="572135" y="1423353"/>
            <a:ext cx="8170863" cy="5431155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10000"/>
              </a:lnSpc>
              <a:buNone/>
            </a:pP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一、当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引导的从句为肯定式时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若从句主语与主句主语相同时，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可转换为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enough to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结构。例如：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Xiao Lin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old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 can go to school. </a:t>
            </a:r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Xiao Lin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 enough to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 to school.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若从句主语与主句主语不相同时，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可转换为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enough for </a:t>
            </a:r>
            <a:r>
              <a:rPr lang="en-US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sb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to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结构。例如：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The box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light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 can carry it. </a:t>
            </a:r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box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light enough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him </a:t>
            </a:r>
            <a:r>
              <a:rPr lang="en-US" altLang="zh-CN" sz="2800" b="1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carry.</a:t>
            </a:r>
            <a:endParaRPr lang="en-US" altLang="zh-CN" sz="280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3" name="Rectangle 3"/>
          <p:cNvSpPr>
            <a:spLocks noGrp="1"/>
          </p:cNvSpPr>
          <p:nvPr>
            <p:ph type="body"/>
          </p:nvPr>
        </p:nvSpPr>
        <p:spPr>
          <a:xfrm>
            <a:off x="449580" y="833438"/>
            <a:ext cx="8243888" cy="5190490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二、当</a:t>
            </a:r>
            <a:r>
              <a:rPr lang="en-US" altLang="zh-CN" sz="2800" b="1">
                <a:latin typeface="Times New Roman" panose="02020603050405020304" pitchFamily="18" charset="0"/>
              </a:rPr>
              <a:t>that</a:t>
            </a:r>
            <a:r>
              <a:rPr lang="zh-CN" altLang="en-US" sz="2800" b="1" dirty="0">
                <a:latin typeface="Times New Roman" panose="02020603050405020304" pitchFamily="18" charset="0"/>
              </a:rPr>
              <a:t>引导的从句为否定式时</a:t>
            </a: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若从句主语与主句主语相同时，</a:t>
            </a:r>
            <a:r>
              <a:rPr lang="en-US" altLang="zh-CN" sz="2800">
                <a:latin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</a:rPr>
              <a:t>可转换为</a:t>
            </a:r>
            <a:r>
              <a:rPr lang="en-US" altLang="zh-CN" sz="2800">
                <a:latin typeface="Times New Roman" panose="02020603050405020304" pitchFamily="18" charset="0"/>
              </a:rPr>
              <a:t>enough to</a:t>
            </a:r>
            <a:r>
              <a:rPr lang="zh-CN" altLang="en-US" sz="2800" dirty="0">
                <a:latin typeface="Times New Roman" panose="02020603050405020304" pitchFamily="18" charset="0"/>
              </a:rPr>
              <a:t>的否定结构；同时要注意，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转换后的形容词（副词）要用其相应的反义词。</a:t>
            </a: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man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so old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he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can’t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go to work.</a:t>
            </a: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 =The man isn’t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young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enough to go to work. </a:t>
            </a: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</a:rPr>
              <a:t>若从句主语与主句主语不相同时，</a:t>
            </a:r>
            <a:r>
              <a:rPr lang="en-US" altLang="zh-CN" sz="2800">
                <a:latin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</a:rPr>
              <a:t>可转换为</a:t>
            </a:r>
            <a:r>
              <a:rPr lang="en-US" altLang="zh-CN" sz="2800">
                <a:latin typeface="Times New Roman" panose="02020603050405020304" pitchFamily="18" charset="0"/>
              </a:rPr>
              <a:t>enough for </a:t>
            </a:r>
            <a:r>
              <a:rPr lang="en-US" altLang="zh-CN" sz="2800" err="1">
                <a:latin typeface="Times New Roman" panose="02020603050405020304" pitchFamily="18" charset="0"/>
              </a:rPr>
              <a:t>sb</a:t>
            </a:r>
            <a:r>
              <a:rPr lang="en-US" altLang="zh-CN" sz="2800">
                <a:latin typeface="Times New Roman" panose="02020603050405020304" pitchFamily="18" charset="0"/>
              </a:rPr>
              <a:t> to</a:t>
            </a:r>
            <a:r>
              <a:rPr lang="zh-CN" altLang="en-US" sz="2800" dirty="0">
                <a:latin typeface="Times New Roman" panose="02020603050405020304" pitchFamily="18" charset="0"/>
              </a:rPr>
              <a:t>的否定结构。同时要注意，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转换后的形容词（副词）要用其相应的反义词。</a:t>
            </a: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 The desk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so heavy that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I can’t move it. </a:t>
            </a: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   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desk isn’t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light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enough for me to move.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8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8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/>
          </p:cNvSpPr>
          <p:nvPr>
            <p:ph type="body"/>
          </p:nvPr>
        </p:nvSpPr>
        <p:spPr>
          <a:xfrm>
            <a:off x="498793" y="741680"/>
            <a:ext cx="8145462" cy="4570730"/>
          </a:xfrm>
        </p:spPr>
        <p:txBody>
          <a:bodyPr vert="horz" wrap="square" lIns="91440" tIns="45720" rIns="91440" bIns="45720" anchor="t"/>
          <a:lstStyle/>
          <a:p>
            <a:pPr algn="l">
              <a:buNone/>
            </a:pP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enough to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的句式为否定式时，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enough to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可以转</a:t>
            </a:r>
          </a:p>
          <a:p>
            <a:pPr algn="l">
              <a:buNone/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换为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too…to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结构。</a:t>
            </a:r>
          </a:p>
          <a:p>
            <a:pPr algn="l">
              <a:buNone/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但转换后的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too…to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结构中的形容词（副词）要用相</a:t>
            </a:r>
          </a:p>
          <a:p>
            <a:pPr algn="l">
              <a:buNone/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应的反义词。例如：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He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not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old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enough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to do the work. </a:t>
            </a:r>
          </a:p>
          <a:p>
            <a:pPr algn="l"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He is too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young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to do the work.</a:t>
            </a:r>
            <a:b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The problem is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difficult for me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work out. </a:t>
            </a:r>
          </a:p>
          <a:p>
            <a:pPr algn="l"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=The problem is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n’t easy enough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for me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work out.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97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97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97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7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/>
          </p:cNvSpPr>
          <p:nvPr>
            <p:ph type="body"/>
          </p:nvPr>
        </p:nvSpPr>
        <p:spPr>
          <a:xfrm>
            <a:off x="576580" y="1174433"/>
            <a:ext cx="8135938" cy="3665855"/>
          </a:xfrm>
        </p:spPr>
        <p:txBody>
          <a:bodyPr vert="horz" wrap="square" lIns="91440" tIns="45720" rIns="91440" bIns="45720" anchor="t"/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The soup is so hot that l can't have it.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     </a:t>
            </a:r>
            <a:r>
              <a:rPr lang="zh-CN" altLang="en-US" sz="2800" dirty="0">
                <a:latin typeface="Times New Roman" panose="02020603050405020304" pitchFamily="18" charset="0"/>
              </a:rPr>
              <a:t>用</a:t>
            </a:r>
            <a:r>
              <a:rPr lang="en-US" altLang="zh-CN" sz="2800">
                <a:latin typeface="Times New Roman" panose="02020603050405020304" pitchFamily="18" charset="0"/>
              </a:rPr>
              <a:t>too … to 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not ... enough to</a:t>
            </a:r>
            <a:r>
              <a:rPr lang="zh-CN" altLang="en-US" sz="2800" dirty="0">
                <a:latin typeface="Times New Roman" panose="02020603050405020304" pitchFamily="18" charset="0"/>
              </a:rPr>
              <a:t>句型转化。</a:t>
            </a:r>
          </a:p>
          <a:p>
            <a:pPr marL="0" indent="0">
              <a:lnSpc>
                <a:spcPct val="110000"/>
              </a:lnSpc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This question is too difficult for us to work out. 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    </a:t>
            </a:r>
            <a:r>
              <a:rPr lang="zh-CN" altLang="en-US" sz="2800" dirty="0">
                <a:latin typeface="Times New Roman" panose="02020603050405020304" pitchFamily="18" charset="0"/>
              </a:rPr>
              <a:t>用</a:t>
            </a:r>
            <a:r>
              <a:rPr lang="en-US" altLang="zh-CN" sz="2800">
                <a:latin typeface="Times New Roman" panose="02020603050405020304" pitchFamily="18" charset="0"/>
              </a:rPr>
              <a:t>not ... enough to 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</a:rPr>
              <a:t>so ... that </a:t>
            </a:r>
            <a:r>
              <a:rPr lang="zh-CN" altLang="en-US" sz="2800" dirty="0">
                <a:latin typeface="Times New Roman" panose="02020603050405020304" pitchFamily="18" charset="0"/>
              </a:rPr>
              <a:t>句型转化。</a:t>
            </a:r>
            <a:br>
              <a:rPr lang="zh-CN" altLang="en-US" sz="2800" dirty="0">
                <a:latin typeface="Times New Roman" panose="02020603050405020304" pitchFamily="18" charset="0"/>
              </a:rPr>
            </a:b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39939" name="Text Box 8"/>
          <p:cNvSpPr txBox="1"/>
          <p:nvPr/>
        </p:nvSpPr>
        <p:spPr>
          <a:xfrm>
            <a:off x="611188" y="674688"/>
            <a:ext cx="28082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Practice</a:t>
            </a:r>
          </a:p>
        </p:txBody>
      </p:sp>
      <p:sp>
        <p:nvSpPr>
          <p:cNvPr id="39941" name="矩形 39940"/>
          <p:cNvSpPr/>
          <p:nvPr/>
        </p:nvSpPr>
        <p:spPr>
          <a:xfrm>
            <a:off x="611188" y="1808163"/>
            <a:ext cx="7704137" cy="1476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>
                <a:latin typeface="Times New Roman" panose="02020603050405020304" pitchFamily="18" charset="0"/>
              </a:rPr>
              <a:t>   </a:t>
            </a:r>
          </a:p>
          <a:p>
            <a:r>
              <a:rPr lang="en-US" altLang="zh-CN" sz="3000">
                <a:latin typeface="Times New Roman" panose="02020603050405020304" pitchFamily="18" charset="0"/>
              </a:rPr>
              <a:t>  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The soup is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too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hot for me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 to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have.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</a:p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   The soup is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not cool enough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 for me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have it</a:t>
            </a:r>
            <a:r>
              <a:rPr lang="en-US" altLang="zh-CN" sz="300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39942" name="矩形 39941"/>
          <p:cNvSpPr/>
          <p:nvPr/>
        </p:nvSpPr>
        <p:spPr>
          <a:xfrm>
            <a:off x="756285" y="4409440"/>
            <a:ext cx="7777163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This question is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so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difficult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we can't work it out.</a:t>
            </a:r>
            <a:endParaRPr lang="en-US" altLang="zh-CN" sz="3000">
              <a:latin typeface="Times New Roman" panose="02020603050405020304" pitchFamily="18" charset="0"/>
            </a:endParaRPr>
          </a:p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This question is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not easy enough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for us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to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work out.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文本占位符 52226"/>
          <p:cNvSpPr>
            <a:spLocks noGrp="1"/>
          </p:cNvSpPr>
          <p:nvPr>
            <p:ph type="body" idx="1"/>
          </p:nvPr>
        </p:nvSpPr>
        <p:spPr>
          <a:xfrm>
            <a:off x="539750" y="692150"/>
            <a:ext cx="8147050" cy="3364230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ct val="10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The forest is so big that we can‘t walk out of it.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zh-CN" altLang="en-US" sz="2800" dirty="0">
                <a:latin typeface="Times New Roman" panose="02020603050405020304" pitchFamily="18" charset="0"/>
              </a:rPr>
              <a:t>用</a:t>
            </a:r>
            <a:r>
              <a:rPr lang="en-US" altLang="zh-CN" sz="2800">
                <a:latin typeface="Times New Roman" panose="02020603050405020304" pitchFamily="18" charset="0"/>
              </a:rPr>
              <a:t>too…to 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</a:rPr>
              <a:t>not .. enough to </a:t>
            </a:r>
            <a:r>
              <a:rPr lang="zh-CN" altLang="en-US" sz="2800" dirty="0">
                <a:latin typeface="Times New Roman" panose="02020603050405020304" pitchFamily="18" charset="0"/>
              </a:rPr>
              <a:t>句型转化。</a:t>
            </a:r>
          </a:p>
          <a:p>
            <a:pPr>
              <a:lnSpc>
                <a:spcPct val="120000"/>
              </a:lnSpc>
              <a:spcBef>
                <a:spcPct val="10000"/>
              </a:spcBef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0000"/>
              </a:spcBef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0000"/>
              </a:spcBef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ct val="10000"/>
              </a:spcBef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52228" name="矩形 52227"/>
          <p:cNvSpPr/>
          <p:nvPr/>
        </p:nvSpPr>
        <p:spPr>
          <a:xfrm>
            <a:off x="611188" y="1989138"/>
            <a:ext cx="8137525" cy="1476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The forest is</a:t>
            </a:r>
            <a:r>
              <a:rPr lang="en-US" altLang="zh-CN" sz="30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 dirty="0">
                <a:solidFill>
                  <a:srgbClr val="0000FF"/>
                </a:solidFill>
                <a:latin typeface="Times New Roman" panose="02020603050405020304" pitchFamily="18" charset="0"/>
              </a:rPr>
              <a:t>too</a:t>
            </a:r>
            <a:r>
              <a:rPr lang="en-US" altLang="zh-CN" sz="3000" dirty="0">
                <a:latin typeface="Times New Roman" panose="02020603050405020304" pitchFamily="18" charset="0"/>
              </a:rPr>
              <a:t> 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big for us</a:t>
            </a:r>
            <a:r>
              <a:rPr lang="en-US" altLang="zh-CN" sz="3000" dirty="0">
                <a:latin typeface="Times New Roman" panose="02020603050405020304" pitchFamily="18" charset="0"/>
              </a:rPr>
              <a:t> </a:t>
            </a:r>
            <a:r>
              <a:rPr lang="en-US" altLang="zh-CN" sz="3000" dirty="0">
                <a:solidFill>
                  <a:srgbClr val="0000FF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3000" dirty="0">
                <a:latin typeface="Times New Roman" panose="02020603050405020304" pitchFamily="18" charset="0"/>
              </a:rPr>
              <a:t> 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walk out of it.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The forest is </a:t>
            </a:r>
            <a:r>
              <a:rPr lang="en-US" altLang="zh-CN" sz="3000" dirty="0">
                <a:solidFill>
                  <a:srgbClr val="0000FF"/>
                </a:solidFill>
                <a:latin typeface="Times New Roman" panose="02020603050405020304" pitchFamily="18" charset="0"/>
              </a:rPr>
              <a:t>not small enough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 for us</a:t>
            </a:r>
            <a:r>
              <a:rPr lang="en-US" altLang="zh-CN" sz="30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 dirty="0">
                <a:solidFill>
                  <a:srgbClr val="0000FF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 walk out of 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/>
          </p:cNvSpPr>
          <p:nvPr>
            <p:ph type="body"/>
          </p:nvPr>
        </p:nvSpPr>
        <p:spPr>
          <a:xfrm>
            <a:off x="539750" y="620713"/>
            <a:ext cx="8243888" cy="4399915"/>
          </a:xfrm>
        </p:spPr>
        <p:txBody>
          <a:bodyPr vert="horz" wrap="square" lIns="91440" tIns="45720" rIns="91440" bIns="45720" anchor="t"/>
          <a:lstStyle/>
          <a:p>
            <a:pPr>
              <a:spcBef>
                <a:spcPct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The diver drinks too much beer to drive the car safely.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zh-CN" altLang="en-US" sz="2800" dirty="0">
                <a:latin typeface="Times New Roman" panose="02020603050405020304" pitchFamily="18" charset="0"/>
              </a:rPr>
              <a:t>用</a:t>
            </a:r>
            <a:r>
              <a:rPr lang="en-US" altLang="zh-CN" sz="2800">
                <a:latin typeface="Times New Roman" panose="02020603050405020304" pitchFamily="18" charset="0"/>
              </a:rPr>
              <a:t>not .. enough to 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</a:rPr>
              <a:t>so...that </a:t>
            </a:r>
            <a:r>
              <a:rPr lang="zh-CN" altLang="en-US" sz="2800" dirty="0">
                <a:latin typeface="Times New Roman" panose="02020603050405020304" pitchFamily="18" charset="0"/>
              </a:rPr>
              <a:t>句型转化。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</a:p>
          <a:p>
            <a:pPr>
              <a:spcBef>
                <a:spcPct val="0"/>
              </a:spcBef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The boy is too young to go to school.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</a:rPr>
              <a:t>用</a:t>
            </a:r>
            <a:r>
              <a:rPr lang="en-US" altLang="zh-CN" sz="2800">
                <a:latin typeface="Times New Roman" panose="02020603050405020304" pitchFamily="18" charset="0"/>
              </a:rPr>
              <a:t>not .. enough to 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</a:rPr>
              <a:t>so...that </a:t>
            </a:r>
            <a:r>
              <a:rPr lang="zh-CN" altLang="en-US" sz="2800" dirty="0">
                <a:latin typeface="Times New Roman" panose="02020603050405020304" pitchFamily="18" charset="0"/>
              </a:rPr>
              <a:t>句型转化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40964" name="矩形 40963"/>
          <p:cNvSpPr/>
          <p:nvPr/>
        </p:nvSpPr>
        <p:spPr>
          <a:xfrm>
            <a:off x="683578" y="5020628"/>
            <a:ext cx="8135937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The boy is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so young that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he can't go to school. </a:t>
            </a:r>
            <a:endParaRPr lang="en-US" altLang="zh-CN" sz="3000">
              <a:latin typeface="Times New Roman" panose="02020603050405020304" pitchFamily="18" charset="0"/>
            </a:endParaRPr>
          </a:p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The boy is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not old enough to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go to school.</a:t>
            </a:r>
          </a:p>
        </p:txBody>
      </p:sp>
      <p:sp>
        <p:nvSpPr>
          <p:cNvPr id="40965" name="矩形 40964"/>
          <p:cNvSpPr/>
          <p:nvPr/>
        </p:nvSpPr>
        <p:spPr>
          <a:xfrm>
            <a:off x="827088" y="2060575"/>
            <a:ext cx="7848600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The driver drink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so much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beer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he can't driver the car safely.</a:t>
            </a:r>
          </a:p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The driver drinks beer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not less enough to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drive the car safely.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charRg st="67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5">
                                            <p:txEl>
                                              <p:charRg st="67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65">
                                            <p:txEl>
                                              <p:charRg st="67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8914" name="TextBox 4"/>
          <p:cNvSpPr txBox="1"/>
          <p:nvPr/>
        </p:nvSpPr>
        <p:spPr>
          <a:xfrm>
            <a:off x="2627313" y="3414713"/>
            <a:ext cx="41751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IV  Review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3" descr="Rectangle: Click to edit Master text styles&#10;Second level&#10;Third level&#10;Fourth level&#10;Fifth level"/>
          <p:cNvSpPr>
            <a:spLocks noGrp="1"/>
          </p:cNvSpPr>
          <p:nvPr>
            <p:ph idx="1"/>
          </p:nvPr>
        </p:nvSpPr>
        <p:spPr>
          <a:xfrm>
            <a:off x="572135" y="662305"/>
            <a:ext cx="7999413" cy="5688965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一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用so, such, such a或such an填空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。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1. He was ________ excited that he couldn't get sleep. </a:t>
            </a: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2.There is ________ much food in the fridge that we don’t need to buy anything. </a:t>
            </a: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3. This is_________ funny story that we all enjoy listening to it. </a:t>
            </a: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4. It was ________ bad weather that he had to stay at home. </a:t>
            </a: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5. They are __________ lazy boys that they never do anything.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15235" y="1217930"/>
            <a:ext cx="9423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</a:p>
        </p:txBody>
      </p:sp>
      <p:sp>
        <p:nvSpPr>
          <p:cNvPr id="2" name="TextBox 10"/>
          <p:cNvSpPr txBox="1"/>
          <p:nvPr/>
        </p:nvSpPr>
        <p:spPr>
          <a:xfrm>
            <a:off x="2434590" y="1791335"/>
            <a:ext cx="9423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</a:p>
        </p:txBody>
      </p:sp>
      <p:sp>
        <p:nvSpPr>
          <p:cNvPr id="3" name="TextBox 10"/>
          <p:cNvSpPr txBox="1"/>
          <p:nvPr/>
        </p:nvSpPr>
        <p:spPr>
          <a:xfrm>
            <a:off x="2127885" y="2938145"/>
            <a:ext cx="17170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such a</a:t>
            </a:r>
          </a:p>
        </p:txBody>
      </p:sp>
      <p:sp>
        <p:nvSpPr>
          <p:cNvPr id="4" name="TextBox 10"/>
          <p:cNvSpPr txBox="1"/>
          <p:nvPr/>
        </p:nvSpPr>
        <p:spPr>
          <a:xfrm>
            <a:off x="2127885" y="4034790"/>
            <a:ext cx="15316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such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2590165" y="5151120"/>
            <a:ext cx="159321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such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  <p:bldP spid="3" grpId="0"/>
      <p:bldP spid="4" grpId="0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3" descr="Rectangle: Click to edit Master text styles&#10;Second level&#10;Third level&#10;Fourth level&#10;Fifth level"/>
          <p:cNvSpPr>
            <a:spLocks noGrp="1"/>
          </p:cNvSpPr>
          <p:nvPr>
            <p:ph idx="1"/>
          </p:nvPr>
        </p:nvSpPr>
        <p:spPr>
          <a:xfrm>
            <a:off x="334010" y="694055"/>
            <a:ext cx="8475345" cy="5300980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二、将下列句子改为同义句。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1. The book is interesting enough for everybody to read.</a:t>
            </a:r>
            <a:br>
              <a:rPr lang="en-US" altLang="zh-CN" sz="2800">
                <a:latin typeface="Times New Roman" panose="02020603050405020304" pitchFamily="18" charset="0"/>
                <a:sym typeface="+mn-ea"/>
              </a:rPr>
            </a:b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The book is ____ interesting ____ everybody likes to read it.</a:t>
            </a: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2. The boy is so short that he can’t reach the buttons of the lift.</a:t>
            </a:r>
            <a:br>
              <a:rPr lang="en-US" altLang="zh-CN" sz="2800">
                <a:latin typeface="Times New Roman" panose="02020603050405020304" pitchFamily="18" charset="0"/>
                <a:sym typeface="+mn-ea"/>
              </a:rPr>
            </a:b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The boy is ____ short ____ _____ the buttons of the lift.</a:t>
            </a:r>
            <a:br>
              <a:rPr lang="en-US" altLang="zh-CN" sz="2800">
                <a:latin typeface="Times New Roman" panose="02020603050405020304" pitchFamily="18" charset="0"/>
                <a:sym typeface="+mn-ea"/>
              </a:rPr>
            </a:b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The boy isn’t ____ ______ ____ _____ the buttons of the lift.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 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42185" y="1905635"/>
            <a:ext cx="9423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</a:p>
        </p:txBody>
      </p:sp>
      <p:sp>
        <p:nvSpPr>
          <p:cNvPr id="6" name="TextBox 10"/>
          <p:cNvSpPr txBox="1"/>
          <p:nvPr/>
        </p:nvSpPr>
        <p:spPr>
          <a:xfrm>
            <a:off x="4556760" y="1905635"/>
            <a:ext cx="9423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that</a:t>
            </a:r>
          </a:p>
        </p:txBody>
      </p:sp>
      <p:sp>
        <p:nvSpPr>
          <p:cNvPr id="7" name="TextBox 10"/>
          <p:cNvSpPr txBox="1"/>
          <p:nvPr/>
        </p:nvSpPr>
        <p:spPr>
          <a:xfrm>
            <a:off x="1993265" y="4260215"/>
            <a:ext cx="9423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</a:t>
            </a:r>
          </a:p>
        </p:txBody>
      </p:sp>
      <p:sp>
        <p:nvSpPr>
          <p:cNvPr id="8" name="TextBox 10"/>
          <p:cNvSpPr txBox="1"/>
          <p:nvPr/>
        </p:nvSpPr>
        <p:spPr>
          <a:xfrm>
            <a:off x="3585845" y="4260215"/>
            <a:ext cx="230759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     reach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327275" y="4782185"/>
            <a:ext cx="40754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tall    enough   to    reach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  <p:bldP spid="7" grpId="0"/>
      <p:bldP spid="8" grpId="0"/>
      <p:bldP spid="1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3" descr="Rectangle: Click to edit Master text styles&#10;Second level&#10;Third level&#10;Fourth level&#10;Fifth level"/>
          <p:cNvSpPr>
            <a:spLocks noGrp="1"/>
          </p:cNvSpPr>
          <p:nvPr>
            <p:ph idx="1"/>
          </p:nvPr>
        </p:nvSpPr>
        <p:spPr>
          <a:xfrm>
            <a:off x="444500" y="750570"/>
            <a:ext cx="8475345" cy="5644515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三、根据中文意思完成句子。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1. 他年纪太小了还不能够上学。</a:t>
            </a: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He is  ____ ____ ____  go to school.</a:t>
            </a: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2. 你的建议是如此有帮助以至于我们及时完成</a:t>
            </a:r>
            <a:r>
              <a:rPr lang="zh-CN" altLang="en-US" sz="2800">
                <a:latin typeface="Times New Roman" panose="02020603050405020304" pitchFamily="18" charset="0"/>
                <a:sym typeface="+mn-ea"/>
              </a:rPr>
              <a:t>了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任务。</a:t>
            </a: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Your suggestions were ____ useful ____ we finished the task in time.</a:t>
            </a: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3. 这个会议室足够大可以容纳500人。</a:t>
            </a: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The meeting room  ____ ____ ______ ____  hold 500 people.</a:t>
            </a:r>
          </a:p>
        </p:txBody>
      </p:sp>
      <p:sp>
        <p:nvSpPr>
          <p:cNvPr id="6" name="TextBox 10"/>
          <p:cNvSpPr txBox="1"/>
          <p:nvPr/>
        </p:nvSpPr>
        <p:spPr>
          <a:xfrm>
            <a:off x="1341755" y="2028825"/>
            <a:ext cx="28651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    young   to</a:t>
            </a:r>
          </a:p>
        </p:txBody>
      </p:sp>
      <p:sp>
        <p:nvSpPr>
          <p:cNvPr id="2" name="TextBox 10"/>
          <p:cNvSpPr txBox="1"/>
          <p:nvPr/>
        </p:nvSpPr>
        <p:spPr>
          <a:xfrm>
            <a:off x="3823335" y="3312160"/>
            <a:ext cx="31026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                that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3328670" y="5138420"/>
            <a:ext cx="470471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is      big   enough  to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7106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2728</Words>
  <Application>Microsoft Office PowerPoint</Application>
  <PresentationFormat>全屏显示(4:3)</PresentationFormat>
  <Paragraphs>349</Paragraphs>
  <Slides>43</Slides>
  <Notes>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43</vt:i4>
      </vt:variant>
    </vt:vector>
  </HeadingPairs>
  <TitlesOfParts>
    <vt:vector size="44" baseType="lpstr">
      <vt:lpstr>u7模板</vt:lpstr>
      <vt:lpstr>幻灯片 1</vt:lpstr>
      <vt:lpstr>幻灯片 2</vt:lpstr>
      <vt:lpstr>幻灯片 3</vt:lpstr>
      <vt:lpstr>3.Use “so… that…/such…that…” to make sentences.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Join the sentences in column A and column B with so … that or such … that.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A. so…that与too…to的转换</vt:lpstr>
      <vt:lpstr>B. so…that与enough to的转换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</vt:vector>
  </TitlesOfParts>
  <Company>http://www.windows89.com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Windows 用户</cp:lastModifiedBy>
  <cp:revision>53</cp:revision>
  <dcterms:created xsi:type="dcterms:W3CDTF">2017-01-09T01:06:00Z</dcterms:created>
  <dcterms:modified xsi:type="dcterms:W3CDTF">2019-02-22T07:49:10Z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