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6"/>
  </p:notesMasterIdLst>
  <p:sldIdLst>
    <p:sldId id="292" r:id="rId3"/>
    <p:sldId id="305" r:id="rId4"/>
    <p:sldId id="260" r:id="rId5"/>
    <p:sldId id="295" r:id="rId7"/>
    <p:sldId id="306" r:id="rId8"/>
    <p:sldId id="307" r:id="rId9"/>
    <p:sldId id="308" r:id="rId10"/>
    <p:sldId id="309" r:id="rId11"/>
    <p:sldId id="310" r:id="rId12"/>
    <p:sldId id="297" r:id="rId13"/>
    <p:sldId id="328" r:id="rId14"/>
    <p:sldId id="299" r:id="rId15"/>
    <p:sldId id="300" r:id="rId16"/>
    <p:sldId id="301" r:id="rId17"/>
    <p:sldId id="302" r:id="rId18"/>
    <p:sldId id="321" r:id="rId19"/>
    <p:sldId id="322" r:id="rId20"/>
    <p:sldId id="341" r:id="rId21"/>
    <p:sldId id="311" r:id="rId22"/>
    <p:sldId id="312" r:id="rId23"/>
    <p:sldId id="317" r:id="rId24"/>
    <p:sldId id="329" r:id="rId25"/>
    <p:sldId id="318" r:id="rId26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幸全" initials="幸全" lastIdx="0" clrIdx="0"/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1" Type="http://schemas.openxmlformats.org/officeDocument/2006/relationships/tags" Target="tags/tag10.xml"/><Relationship Id="rId30" Type="http://schemas.openxmlformats.org/officeDocument/2006/relationships/commentAuthors" Target="commentAuthors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481A8-6458-44AD-96C1-CBF7765837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481A8-6458-44AD-96C1-CBF7765837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4481A8-6458-44AD-96C1-CBF776583780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2" Type="http://schemas.openxmlformats.org/officeDocument/2006/relationships/theme" Target="../theme/theme1.xml"/><Relationship Id="rId21" Type="http://schemas.openxmlformats.org/officeDocument/2006/relationships/image" Target="../media/image1.png"/><Relationship Id="rId20" Type="http://schemas.openxmlformats.org/officeDocument/2006/relationships/slideLayout" Target="../slideLayouts/slideLayout20.xml"/><Relationship Id="rId2" Type="http://schemas.openxmlformats.org/officeDocument/2006/relationships/slideLayout" Target="../slideLayouts/slideLayout2.xml"/><Relationship Id="rId19" Type="http://schemas.openxmlformats.org/officeDocument/2006/relationships/slideLayout" Target="../slideLayouts/slideLayout19.xml"/><Relationship Id="rId18" Type="http://schemas.openxmlformats.org/officeDocument/2006/relationships/slideLayout" Target="../slideLayouts/slideLayout18.xml"/><Relationship Id="rId17" Type="http://schemas.openxmlformats.org/officeDocument/2006/relationships/slideLayout" Target="../slideLayouts/slideLayout17.xml"/><Relationship Id="rId16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.xml"/><Relationship Id="rId8" Type="http://schemas.openxmlformats.org/officeDocument/2006/relationships/image" Target="../media/image5.png"/><Relationship Id="rId7" Type="http://schemas.openxmlformats.org/officeDocument/2006/relationships/tags" Target="../tags/tag4.xml"/><Relationship Id="rId6" Type="http://schemas.openxmlformats.org/officeDocument/2006/relationships/image" Target="../media/image4.png"/><Relationship Id="rId5" Type="http://schemas.openxmlformats.org/officeDocument/2006/relationships/tags" Target="../tags/tag3.xml"/><Relationship Id="rId4" Type="http://schemas.openxmlformats.org/officeDocument/2006/relationships/image" Target="../media/image3.jpeg"/><Relationship Id="rId3" Type="http://schemas.openxmlformats.org/officeDocument/2006/relationships/tags" Target="../tags/tag2.xml"/><Relationship Id="rId2" Type="http://schemas.openxmlformats.org/officeDocument/2006/relationships/image" Target="../media/image2.png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6.jpeg"/><Relationship Id="rId1" Type="http://schemas.openxmlformats.org/officeDocument/2006/relationships/tags" Target="../tags/tag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image" Target="../media/image8.png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0.xml"/><Relationship Id="rId1" Type="http://schemas.openxmlformats.org/officeDocument/2006/relationships/image" Target="../media/image1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image" Target="../media/image12.png"/><Relationship Id="rId1" Type="http://schemas.openxmlformats.org/officeDocument/2006/relationships/image" Target="../media/image1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758190" y="211455"/>
            <a:ext cx="2574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ln w="12700">
                  <a:solidFill>
                    <a:srgbClr val="65C4CA"/>
                  </a:solidFill>
                  <a:prstDash val="solid"/>
                </a:ln>
                <a:solidFill>
                  <a:srgbClr val="65C4CA"/>
                </a:solidFill>
                <a:effectLst>
                  <a:reflection blurRad="6350" stA="55000" endA="300" endPos="45500" dir="5400000" sy="-100000" algn="bl" rotWithShape="0"/>
                </a:effectLst>
              </a:rPr>
              <a:t>新课导入</a:t>
            </a:r>
            <a:endParaRPr lang="zh-CN" altLang="en-US" sz="3200" b="1">
              <a:ln w="12700">
                <a:solidFill>
                  <a:srgbClr val="65C4CA"/>
                </a:solidFill>
                <a:prstDash val="solid"/>
              </a:ln>
              <a:solidFill>
                <a:srgbClr val="65C4CA"/>
              </a:solidFill>
              <a:effectLst>
                <a:reflection blurRad="6350" stA="55000" endA="300" endPos="45500" dir="5400000" sy="-100000" algn="bl" rotWithShape="0"/>
              </a:effectLst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1623060" y="1878330"/>
            <a:ext cx="9502775" cy="3111500"/>
            <a:chOff x="1344" y="2988"/>
            <a:chExt cx="14965" cy="4900"/>
          </a:xfrm>
        </p:grpSpPr>
        <p:pic>
          <p:nvPicPr>
            <p:cNvPr id="4" name="图片 3"/>
            <p:cNvPicPr>
              <a:picLocks noChangeAspect="1"/>
            </p:cNvPicPr>
            <p:nvPr>
              <p:custDataLst>
                <p:tags r:id="rId1"/>
              </p:custDataLst>
            </p:nvPr>
          </p:nvPicPr>
          <p:blipFill>
            <a:blip r:embed="rId2"/>
            <a:stretch>
              <a:fillRect/>
            </a:stretch>
          </p:blipFill>
          <p:spPr>
            <a:xfrm>
              <a:off x="1344" y="2988"/>
              <a:ext cx="3338" cy="4886"/>
            </a:xfrm>
            <a:prstGeom prst="rect">
              <a:avLst/>
            </a:prstGeom>
          </p:spPr>
        </p:pic>
        <p:grpSp>
          <p:nvGrpSpPr>
            <p:cNvPr id="5" name="组合 4"/>
            <p:cNvGrpSpPr/>
            <p:nvPr/>
          </p:nvGrpSpPr>
          <p:grpSpPr>
            <a:xfrm>
              <a:off x="4680" y="2988"/>
              <a:ext cx="3386" cy="4886"/>
              <a:chOff x="4910" y="2012"/>
              <a:chExt cx="8958" cy="9299"/>
            </a:xfrm>
          </p:grpSpPr>
          <p:pic>
            <p:nvPicPr>
              <p:cNvPr id="6" name="Picture 3" descr="http://img.zcool.cn/community/01524859e4a8f8a80121ae0c859c7f.jpg@900w_1l_2o_100sh.jpg"/>
              <p:cNvPicPr>
                <a:picLocks noChangeAspect="1" noChangeArrowheads="1"/>
              </p:cNvPicPr>
              <p:nvPr>
                <p:custDataLst>
                  <p:tags r:id="rId3"/>
                </p:custDataLst>
              </p:nvPr>
            </p:nvPicPr>
            <p:blipFill>
              <a:blip r:embed="rId4"/>
              <a:stretch>
                <a:fillRect/>
              </a:stretch>
            </p:blipFill>
            <p:spPr bwMode="auto">
              <a:xfrm>
                <a:off x="4910" y="2012"/>
                <a:ext cx="8958" cy="9299"/>
              </a:xfrm>
              <a:prstGeom prst="rect">
                <a:avLst/>
              </a:prstGeom>
              <a:ln>
                <a:noFill/>
              </a:ln>
              <a:effectLst/>
            </p:spPr>
          </p:pic>
          <p:sp>
            <p:nvSpPr>
              <p:cNvPr id="7" name="TextBox 3"/>
              <p:cNvSpPr txBox="1"/>
              <p:nvPr/>
            </p:nvSpPr>
            <p:spPr>
              <a:xfrm>
                <a:off x="11770" y="2651"/>
                <a:ext cx="1038" cy="470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US" altLang="zh-CN" sz="2400" b="1" kern="0" spc="300">
                    <a:solidFill>
                      <a:srgbClr val="5B9BD5"/>
                    </a:solidFill>
                    <a:latin typeface="Arial" panose="020B0604020202020204" pitchFamily="34" charset="0"/>
                    <a:ea typeface="微软雅黑" panose="020B0503020204020204" charset="-122"/>
                    <a:cs typeface="+mn-ea"/>
                  </a:rPr>
                  <a:t>夸父逐日</a:t>
                </a:r>
                <a:endParaRPr lang="en-US" altLang="zh-CN" sz="2400" b="1" kern="0" spc="300">
                  <a:solidFill>
                    <a:srgbClr val="5B9BD5"/>
                  </a:solidFill>
                  <a:latin typeface="Arial" panose="020B0604020202020204" pitchFamily="34" charset="0"/>
                  <a:ea typeface="微软雅黑" panose="020B0503020204020204" charset="-122"/>
                  <a:cs typeface="+mn-ea"/>
                </a:endParaRP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8066" y="2988"/>
              <a:ext cx="3405" cy="4901"/>
              <a:chOff x="6062" y="1852"/>
              <a:chExt cx="6570" cy="6540"/>
            </a:xfrm>
          </p:grpSpPr>
          <p:pic>
            <p:nvPicPr>
              <p:cNvPr id="9" name="图片 8"/>
              <p:cNvPicPr>
                <a:picLocks noChangeAspect="1"/>
              </p:cNvPicPr>
              <p:nvPr>
                <p:custDataLst>
                  <p:tags r:id="rId5"/>
                </p:custDataLst>
              </p:nvPr>
            </p:nvPicPr>
            <p:blipFill>
              <a:blip r:embed="rId6"/>
              <a:stretch>
                <a:fillRect/>
              </a:stretch>
            </p:blipFill>
            <p:spPr>
              <a:xfrm>
                <a:off x="6062" y="1852"/>
                <a:ext cx="6570" cy="6540"/>
              </a:xfrm>
              <a:prstGeom prst="rect">
                <a:avLst/>
              </a:prstGeom>
            </p:spPr>
          </p:pic>
          <p:sp>
            <p:nvSpPr>
              <p:cNvPr id="10" name="TextBox 3"/>
              <p:cNvSpPr txBox="1"/>
              <p:nvPr/>
            </p:nvSpPr>
            <p:spPr>
              <a:xfrm>
                <a:off x="11287" y="2356"/>
                <a:ext cx="937" cy="484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400" b="1">
                    <a:solidFill>
                      <a:srgbClr val="5F9ACA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盘古开天辟地</a:t>
                </a:r>
                <a:endParaRPr lang="zh-CN" altLang="en-US" sz="2400" b="1">
                  <a:solidFill>
                    <a:srgbClr val="5F9ACA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  <p:grpSp>
          <p:nvGrpSpPr>
            <p:cNvPr id="11" name="组合 10"/>
            <p:cNvGrpSpPr/>
            <p:nvPr/>
          </p:nvGrpSpPr>
          <p:grpSpPr>
            <a:xfrm>
              <a:off x="11471" y="2988"/>
              <a:ext cx="4839" cy="4885"/>
              <a:chOff x="4800" y="1192"/>
              <a:chExt cx="9600" cy="6795"/>
            </a:xfrm>
          </p:grpSpPr>
          <p:pic>
            <p:nvPicPr>
              <p:cNvPr id="12" name="图片 11"/>
              <p:cNvPicPr>
                <a:picLocks noChangeAspect="1"/>
              </p:cNvPicPr>
              <p:nvPr>
                <p:custDataLst>
                  <p:tags r:id="rId7"/>
                </p:custDataLst>
              </p:nvPr>
            </p:nvPicPr>
            <p:blipFill>
              <a:blip r:embed="rId8"/>
              <a:stretch>
                <a:fillRect/>
              </a:stretch>
            </p:blipFill>
            <p:spPr>
              <a:xfrm>
                <a:off x="4800" y="1192"/>
                <a:ext cx="9600" cy="6795"/>
              </a:xfrm>
              <a:prstGeom prst="rect">
                <a:avLst/>
              </a:prstGeom>
            </p:spPr>
          </p:pic>
          <p:sp>
            <p:nvSpPr>
              <p:cNvPr id="15" name="TextBox 3"/>
              <p:cNvSpPr txBox="1"/>
              <p:nvPr/>
            </p:nvSpPr>
            <p:spPr>
              <a:xfrm>
                <a:off x="4800" y="1760"/>
                <a:ext cx="6116" cy="100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CN" altLang="en-US" sz="2400" b="1">
                    <a:solidFill>
                      <a:srgbClr val="5F9ACA"/>
                    </a:solidFill>
                    <a:latin typeface="黑体" panose="02010609060101010101" pitchFamily="49" charset="-122"/>
                    <a:ea typeface="黑体" panose="02010609060101010101" pitchFamily="49" charset="-122"/>
                  </a:rPr>
                  <a:t>后羿射日</a:t>
                </a:r>
                <a:endParaRPr lang="zh-CN" altLang="en-US" sz="2400" b="1">
                  <a:solidFill>
                    <a:srgbClr val="5F9ACA"/>
                  </a:solidFill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</p:grp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cover dir="d"/>
      </p:transition>
    </mc:Choice>
    <mc:Fallback>
      <p:transition spd="med">
        <p:cover dir="d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/>
          <a:stretch>
            <a:fillRect/>
          </a:stretch>
        </p:blipFill>
        <p:spPr>
          <a:xfrm>
            <a:off x="317500" y="346075"/>
            <a:ext cx="11301095" cy="6100445"/>
          </a:xfrm>
          <a:prstGeom prst="rect">
            <a:avLst/>
          </a:prstGeom>
        </p:spPr>
      </p:pic>
      <p:sp>
        <p:nvSpPr>
          <p:cNvPr id="20482" name="标题 1"/>
          <p:cNvSpPr txBox="1"/>
          <p:nvPr/>
        </p:nvSpPr>
        <p:spPr>
          <a:xfrm>
            <a:off x="6269990" y="683896"/>
            <a:ext cx="5137151" cy="1037167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en-US" altLang="zh-CN" sz="5865" b="1">
                <a:latin typeface="楷体" panose="02010609060101010101" pitchFamily="49" charset="-122"/>
                <a:ea typeface="楷体" panose="02010609060101010101" pitchFamily="49" charset="-122"/>
              </a:rPr>
              <a:t>21 </a:t>
            </a:r>
            <a:r>
              <a:rPr lang="zh-CN" altLang="en-US" sz="5865" b="1">
                <a:latin typeface="楷体" panose="02010609060101010101" pitchFamily="49" charset="-122"/>
                <a:ea typeface="楷体" panose="02010609060101010101" pitchFamily="49" charset="-122"/>
              </a:rPr>
              <a:t>女娲造人</a:t>
            </a:r>
            <a:endParaRPr lang="zh-CN" altLang="en-US" sz="586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6" name="直接箭头连接符 5"/>
          <p:cNvCxnSpPr>
            <a:stCxn id="20482" idx="2"/>
          </p:cNvCxnSpPr>
          <p:nvPr/>
        </p:nvCxnSpPr>
        <p:spPr>
          <a:xfrm flipH="1">
            <a:off x="8838777" y="1721062"/>
            <a:ext cx="0" cy="41275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7443894" y="2505498"/>
            <a:ext cx="4174067" cy="13233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2665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富有想象力的神话改编，展现充满活力的女神形象</a:t>
            </a:r>
            <a:endParaRPr lang="zh-CN" altLang="en-US" sz="2665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15715" y="230949"/>
            <a:ext cx="2603785" cy="746760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/>
          <a:p>
            <a:r>
              <a:rPr lang="zh-CN" altLang="en-US" sz="4265" b="1" smtClean="0">
                <a:solidFill>
                  <a:srgbClr val="BE6387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走进作者</a:t>
            </a:r>
            <a:endParaRPr lang="zh-CN" altLang="en-US" sz="4265" b="1" smtClean="0">
              <a:solidFill>
                <a:srgbClr val="BE6387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grpSp>
        <p:nvGrpSpPr>
          <p:cNvPr id="3" name="组合 34"/>
          <p:cNvGrpSpPr/>
          <p:nvPr/>
        </p:nvGrpSpPr>
        <p:grpSpPr>
          <a:xfrm rot="12277056">
            <a:off x="-309859" y="2326489"/>
            <a:ext cx="1238847" cy="1204003"/>
            <a:chOff x="6559582" y="-631902"/>
            <a:chExt cx="1238846" cy="1204002"/>
          </a:xfrm>
          <a:solidFill>
            <a:srgbClr val="478DA7"/>
          </a:solidFill>
        </p:grpSpPr>
        <p:sp>
          <p:nvSpPr>
            <p:cNvPr id="36" name="任意多边形 35"/>
            <p:cNvSpPr/>
            <p:nvPr/>
          </p:nvSpPr>
          <p:spPr>
            <a:xfrm rot="11940577">
              <a:off x="6559582" y="-631902"/>
              <a:ext cx="479732" cy="1204002"/>
            </a:xfrm>
            <a:custGeom>
              <a:avLst/>
              <a:gdLst>
                <a:gd name="connsiteX0" fmla="*/ 1007807 w 2015614"/>
                <a:gd name="connsiteY0" fmla="*/ 0 h 4367958"/>
                <a:gd name="connsiteX1" fmla="*/ 1173272 w 2015614"/>
                <a:gd name="connsiteY1" fmla="*/ 150385 h 4367958"/>
                <a:gd name="connsiteX2" fmla="*/ 2015614 w 2015614"/>
                <a:gd name="connsiteY2" fmla="*/ 2183979 h 4367958"/>
                <a:gd name="connsiteX3" fmla="*/ 1173272 w 2015614"/>
                <a:gd name="connsiteY3" fmla="*/ 4217573 h 4367958"/>
                <a:gd name="connsiteX4" fmla="*/ 1007808 w 2015614"/>
                <a:gd name="connsiteY4" fmla="*/ 4367958 h 4367958"/>
                <a:gd name="connsiteX5" fmla="*/ 842342 w 2015614"/>
                <a:gd name="connsiteY5" fmla="*/ 4217572 h 4367958"/>
                <a:gd name="connsiteX6" fmla="*/ 0 w 2015614"/>
                <a:gd name="connsiteY6" fmla="*/ 2183978 h 4367958"/>
                <a:gd name="connsiteX7" fmla="*/ 842342 w 2015614"/>
                <a:gd name="connsiteY7" fmla="*/ 150384 h 436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15613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close/>
                </a:path>
              </a:pathLst>
            </a:custGeom>
            <a:solidFill>
              <a:srgbClr val="83B6AD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37" name="任意多边形 36"/>
            <p:cNvSpPr/>
            <p:nvPr/>
          </p:nvSpPr>
          <p:spPr>
            <a:xfrm rot="7873659">
              <a:off x="6956561" y="-466054"/>
              <a:ext cx="479732" cy="1204002"/>
            </a:xfrm>
            <a:custGeom>
              <a:avLst/>
              <a:gdLst>
                <a:gd name="connsiteX0" fmla="*/ 1007807 w 2015614"/>
                <a:gd name="connsiteY0" fmla="*/ 0 h 4367958"/>
                <a:gd name="connsiteX1" fmla="*/ 1173272 w 2015614"/>
                <a:gd name="connsiteY1" fmla="*/ 150385 h 4367958"/>
                <a:gd name="connsiteX2" fmla="*/ 2015614 w 2015614"/>
                <a:gd name="connsiteY2" fmla="*/ 2183979 h 4367958"/>
                <a:gd name="connsiteX3" fmla="*/ 1173272 w 2015614"/>
                <a:gd name="connsiteY3" fmla="*/ 4217573 h 4367958"/>
                <a:gd name="connsiteX4" fmla="*/ 1007808 w 2015614"/>
                <a:gd name="connsiteY4" fmla="*/ 4367958 h 4367958"/>
                <a:gd name="connsiteX5" fmla="*/ 842342 w 2015614"/>
                <a:gd name="connsiteY5" fmla="*/ 4217572 h 4367958"/>
                <a:gd name="connsiteX6" fmla="*/ 0 w 2015614"/>
                <a:gd name="connsiteY6" fmla="*/ 2183978 h 4367958"/>
                <a:gd name="connsiteX7" fmla="*/ 842342 w 2015614"/>
                <a:gd name="connsiteY7" fmla="*/ 150384 h 436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015613" h="4367958">
                  <a:moveTo>
                    <a:pt x="1007807" y="0"/>
                  </a:moveTo>
                  <a:lnTo>
                    <a:pt x="1173272" y="150385"/>
                  </a:lnTo>
                  <a:cubicBezTo>
                    <a:pt x="1693714" y="670827"/>
                    <a:pt x="2015614" y="1389811"/>
                    <a:pt x="2015614" y="2183979"/>
                  </a:cubicBezTo>
                  <a:cubicBezTo>
                    <a:pt x="2015614" y="2978147"/>
                    <a:pt x="1693714" y="3697131"/>
                    <a:pt x="1173272" y="4217573"/>
                  </a:cubicBezTo>
                  <a:lnTo>
                    <a:pt x="1007808" y="4367958"/>
                  </a:lnTo>
                  <a:lnTo>
                    <a:pt x="842342" y="4217572"/>
                  </a:lnTo>
                  <a:cubicBezTo>
                    <a:pt x="321900" y="3697130"/>
                    <a:pt x="0" y="2978146"/>
                    <a:pt x="0" y="2183978"/>
                  </a:cubicBezTo>
                  <a:cubicBezTo>
                    <a:pt x="0" y="1389810"/>
                    <a:pt x="321900" y="670826"/>
                    <a:pt x="842342" y="150384"/>
                  </a:cubicBezTo>
                  <a:close/>
                </a:path>
              </a:pathLst>
            </a:custGeom>
            <a:solidFill>
              <a:srgbClr val="478DA7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/>
            </a:p>
          </p:txBody>
        </p:sp>
      </p:grpSp>
      <p:sp>
        <p:nvSpPr>
          <p:cNvPr id="66566" name="AutoShape 6"/>
          <p:cNvSpPr>
            <a:spLocks noChangeAspect="1" noChangeArrowheads="1"/>
          </p:cNvSpPr>
          <p:nvPr/>
        </p:nvSpPr>
        <p:spPr bwMode="auto">
          <a:xfrm>
            <a:off x="207433" y="-182033"/>
            <a:ext cx="397933" cy="397933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22" name="文本框 65"/>
          <p:cNvSpPr txBox="1"/>
          <p:nvPr/>
        </p:nvSpPr>
        <p:spPr>
          <a:xfrm>
            <a:off x="3619500" y="1187450"/>
            <a:ext cx="8156575" cy="5260975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袁珂（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1916—2001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），本名袁圣时，四川新都人，神话学家。长期从事中国古代神话研究工作，在古代神话资料的搜集、考证、注疏等方面做了大量的工作。主要著作有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中国古代神话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》《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山海经校注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》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等。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《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中国古代神话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》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是中国第一部较系统的汉民族古代神话专著。</a:t>
            </a:r>
            <a:endParaRPr lang="zh-CN" altLang="en-US" sz="3200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6" name="hb21.jpg"/>
          <p:cNvPicPr/>
          <p:nvPr/>
        </p:nvPicPr>
        <p:blipFill>
          <a:blip r:embed="rId1"/>
          <a:stretch>
            <a:fillRect/>
          </a:stretch>
        </p:blipFill>
        <p:spPr>
          <a:xfrm>
            <a:off x="66040" y="1774613"/>
            <a:ext cx="3290993" cy="3115733"/>
          </a:xfrm>
          <a:prstGeom prst="rect">
            <a:avLst/>
          </a:prstGeom>
        </p:spPr>
      </p:pic>
    </p:spTree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>
            <p:custDataLst>
              <p:tags r:id="rId1"/>
            </p:custDataLst>
          </p:nvPr>
        </p:nvSpPr>
        <p:spPr>
          <a:xfrm>
            <a:off x="7426292" y="2161756"/>
            <a:ext cx="4166075" cy="3163304"/>
          </a:xfrm>
          <a:prstGeom prst="rect">
            <a:avLst/>
          </a:prstGeom>
          <a:solidFill>
            <a:schemeClr val="bg1"/>
          </a:solidFill>
          <a:ln w="3175">
            <a:solidFill>
              <a:schemeClr val="accent1">
                <a:shade val="50000"/>
              </a:schemeClr>
            </a:solidFill>
          </a:ln>
          <a:effectLst>
            <a:outerShdw blurRad="50800" dist="38100" dir="5400000" algn="t" rotWithShape="0">
              <a:prstClr val="black">
                <a:alpha val="22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>
                <a:solidFill>
                  <a:schemeClr val="lt1"/>
                </a:solidFill>
              </a:defRPr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3"/>
          <a:srcRect l="2146" r="2146"/>
          <a:stretch>
            <a:fillRect/>
          </a:stretch>
        </p:blipFill>
        <p:spPr>
          <a:xfrm>
            <a:off x="7498564" y="2236674"/>
            <a:ext cx="4021530" cy="3016147"/>
          </a:xfrm>
          <a:prstGeom prst="rect">
            <a:avLst/>
          </a:prstGeom>
        </p:spPr>
      </p:pic>
      <p:sp>
        <p:nvSpPr>
          <p:cNvPr id="12" name="文本框 11"/>
          <p:cNvSpPr txBox="1"/>
          <p:nvPr>
            <p:custDataLst>
              <p:tags r:id="rId4"/>
            </p:custDataLst>
          </p:nvPr>
        </p:nvSpPr>
        <p:spPr>
          <a:xfrm>
            <a:off x="592455" y="440055"/>
            <a:ext cx="6381115" cy="5965825"/>
          </a:xfrm>
          <a:prstGeom prst="rect">
            <a:avLst/>
          </a:prstGeom>
          <a:noFill/>
        </p:spPr>
        <p:txBody>
          <a:bodyPr vert="horz" lIns="90000" tIns="46800" rIns="90000" bIns="46800" rtlCol="0" anchor="ctr" anchorCtr="0">
            <a:noAutofit/>
          </a:bodyPr>
          <a:lstStyle>
            <a:lvl1pPr marL="285750" indent="-285750" fontAlgn="auto">
              <a:lnSpc>
                <a:spcPct val="130000"/>
              </a:lnSpc>
              <a:spcBef>
                <a:spcPct val="0"/>
              </a:spcBef>
              <a:spcAft>
                <a:spcPts val="800"/>
              </a:spcAft>
              <a:buFont typeface="+mj-ea"/>
              <a:buAutoNum type="ea1JpnChsDbPeriod"/>
              <a:defRPr sz="1100" u="none" strike="noStrike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微软雅黑" panose="020B0503020204020204" charset="-122"/>
                <a:ea typeface="微软雅黑" panose="020B0503020204020204" charset="-122"/>
              </a:defRPr>
            </a:lvl1pPr>
            <a:lvl2pPr marL="685800" indent="-228600" defTabSz="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2pPr>
            <a:lvl3pPr marL="11430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3pPr>
            <a:lvl4pPr marL="16002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4pPr>
            <a:lvl5pPr marL="2057400" indent="-228600" fontAlgn="auto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cap="none" spc="150" normalizeH="0" baseline="0">
                <a:uFillTx/>
                <a:latin typeface="微软雅黑" panose="020B0503020204020204" charset="-122"/>
                <a:ea typeface="微软雅黑" panose="020B0503020204020204" charset="-122"/>
              </a:defRPr>
            </a:lvl5pPr>
            <a:lvl6pPr marL="25146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6pPr>
            <a:lvl7pPr marL="2971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7pPr>
            <a:lvl8pPr marL="3429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8pPr>
            <a:lvl9pPr marL="3886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</a:lvl9pPr>
          </a:lstStyle>
          <a:p>
            <a:pPr marL="0" lvl="0" indent="0" algn="l">
              <a:lnSpc>
                <a:spcPct val="100000"/>
              </a:lnSpc>
              <a:spcBef>
                <a:spcPts val="800"/>
              </a:spcBef>
              <a:spcAft>
                <a:spcPts val="100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None/>
            </a:pPr>
            <a:r>
              <a:rPr lang="en-US" altLang="zh-CN" sz="2400" b="1" spc="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Arial" panose="020B0604020202020204" pitchFamily="34" charset="0"/>
              </a:rPr>
              <a:t>      </a:t>
            </a:r>
            <a:r>
              <a:rPr lang="zh-CN" altLang="en-US" sz="2400" b="1" spc="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Arial" panose="020B0604020202020204" pitchFamily="34" charset="0"/>
              </a:rPr>
              <a:t>女娲，中国上古神话中的创世女神。</a:t>
            </a:r>
            <a:endParaRPr lang="zh-CN" altLang="en-US" sz="2400" b="1" spc="20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Arial" panose="020B0604020202020204" pitchFamily="34" charset="0"/>
            </a:endParaRPr>
          </a:p>
          <a:p>
            <a:pPr marL="0" lvl="0" indent="0" algn="l">
              <a:lnSpc>
                <a:spcPct val="100000"/>
              </a:lnSpc>
              <a:spcBef>
                <a:spcPts val="800"/>
              </a:spcBef>
              <a:spcAft>
                <a:spcPts val="100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None/>
            </a:pPr>
            <a:r>
              <a:rPr lang="zh-CN" altLang="en-US" sz="2400" b="1" spc="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Arial" panose="020B0604020202020204" pitchFamily="34" charset="0"/>
              </a:rPr>
              <a:t>      又称娲皇、女阴，史记女娲氏，是华夏民族人文先始，是福佑社稷之正神。</a:t>
            </a:r>
            <a:endParaRPr lang="zh-CN" altLang="en-US" sz="2400" b="1" spc="20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Arial" panose="020B0604020202020204" pitchFamily="34" charset="0"/>
            </a:endParaRPr>
          </a:p>
          <a:p>
            <a:pPr marL="0" lvl="0" indent="0" algn="l">
              <a:lnSpc>
                <a:spcPct val="100000"/>
              </a:lnSpc>
              <a:spcBef>
                <a:spcPts val="800"/>
              </a:spcBef>
              <a:spcAft>
                <a:spcPts val="100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None/>
            </a:pPr>
            <a:r>
              <a:rPr lang="zh-CN" altLang="en-US" sz="2400" b="1" spc="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Arial" panose="020B0604020202020204" pitchFamily="34" charset="0"/>
              </a:rPr>
              <a:t>      相传女娲造人，以黄泥仿照自己抟土造人，创造人类社会并建立婚姻制度；因世间天塌地陷，于是熔彩石以补苍天，斩鳖足以立四极，留下了女娲补天的神话传说。</a:t>
            </a:r>
            <a:endParaRPr lang="zh-CN" altLang="en-US" sz="2400" b="1" spc="20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Arial" panose="020B0604020202020204" pitchFamily="34" charset="0"/>
            </a:endParaRPr>
          </a:p>
          <a:p>
            <a:pPr marL="0" lvl="0" indent="0" algn="l">
              <a:lnSpc>
                <a:spcPct val="100000"/>
              </a:lnSpc>
              <a:spcBef>
                <a:spcPts val="800"/>
              </a:spcBef>
              <a:spcAft>
                <a:spcPts val="1000"/>
              </a:spcAft>
              <a:buClr>
                <a:schemeClr val="tx1">
                  <a:lumMod val="85000"/>
                  <a:lumOff val="15000"/>
                </a:schemeClr>
              </a:buClr>
              <a:buSzTx/>
              <a:buNone/>
            </a:pPr>
            <a:r>
              <a:rPr lang="zh-CN" altLang="en-US" sz="2400" b="1" spc="200"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latin typeface="Arial" panose="020B0604020202020204" pitchFamily="34" charset="0"/>
              </a:rPr>
              <a:t>      女娲不但是补天救世的英雌和抟土造人的女神，还是一个创造万物的自然之神，神通广大化生万物，每天至少能创造出七十样东西。她开世造物，因此被称为大地之母 ，是被民间广泛而又长久崇拜的创世神和始母神。</a:t>
            </a:r>
            <a:endParaRPr lang="zh-CN" altLang="en-US" sz="2400" b="1" spc="200"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latin typeface="Arial" panose="020B0604020202020204" pitchFamily="34" charset="0"/>
            </a:endParaRPr>
          </a:p>
        </p:txBody>
      </p:sp>
    </p:spTree>
    <p:custDataLst>
      <p:tags r:id="rId5"/>
    </p:custData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>
            <a:spLocks noChangeArrowheads="1"/>
          </p:cNvSpPr>
          <p:nvPr/>
        </p:nvSpPr>
        <p:spPr bwMode="auto">
          <a:xfrm>
            <a:off x="442595" y="948690"/>
            <a:ext cx="11306810" cy="57772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神 话</a:t>
            </a:r>
            <a:endParaRPr kumimoji="0" lang="en-US" altLang="zh-CN" sz="2800" b="1" i="0" u="none" strike="noStrike" kern="1200" cap="none" spc="0" normalizeH="0" baseline="0" noProof="0">
              <a:ln>
                <a:noFill/>
              </a:ln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marL="0" marR="0" lvl="0" indent="0" algn="l" defTabSz="685800" rtl="0" eaLnBrk="1" fontAlgn="base" latinLnBrk="0" hangingPunct="1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神话是古代劳动人民对其所接触的自然现象、社会现象，不能正确地解释而通过想象创造出来的故事，这种想象体现了远古时代人们那种强烈的探求人类奥秘的愿望。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盘古开天辟地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后羿射日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嫦娥奔月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夸父逐日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精卫填海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愚公移山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牛郎织女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》《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八仙过海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》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等都是我国古代比较著名的神话故事。神话按题材大致可分为创世神话、洪水神话，战争神话、英雄神话等，其中以创世神话尤为重要。创世神话是关于天地开辟、人类和万物起源的神话。创世神话是人类幼年时期用幻想的形式对自然、宇宙所做的幼稚解释和描述，反映出古代先民对天地宇宙和人类由来的原始观念。因此，神话的特点可以概括为三点：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①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大多充满奇妙的想象和幻想；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②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这种想象往往是以一定的事实为基础的；</a:t>
            </a:r>
            <a:r>
              <a:rPr kumimoji="0" lang="en-US" altLang="zh-CN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③</a:t>
            </a:r>
            <a:r>
              <a:rPr kumimoji="0" lang="zh-CN" altLang="en-US" sz="2800" b="1" i="0" u="none" strike="noStrike" kern="1200" cap="none" spc="-100" normalizeH="0" baseline="0" noProof="0">
                <a:ln>
                  <a:noFill/>
                </a:ln>
                <a:gradFill>
                  <a:gsLst>
                    <a:gs pos="0">
                      <a:srgbClr val="012D86"/>
                    </a:gs>
                    <a:gs pos="100000">
                      <a:srgbClr val="0E2557"/>
                    </a:gs>
                  </a:gsLst>
                  <a:lin scaled="0"/>
                </a:gra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人物形象也大多具有超人的力量。</a:t>
            </a:r>
            <a:endParaRPr kumimoji="0" lang="zh-CN" altLang="en-US" sz="2800" b="1" i="0" u="none" strike="noStrike" kern="1200" cap="none" spc="-100" normalizeH="0" baseline="0" noProof="0">
              <a:ln>
                <a:noFill/>
              </a:ln>
              <a:gradFill>
                <a:gsLst>
                  <a:gs pos="0">
                    <a:srgbClr val="012D86"/>
                  </a:gs>
                  <a:gs pos="100000">
                    <a:srgbClr val="0E2557"/>
                  </a:gs>
                </a:gsLst>
                <a:lin scaled="0"/>
              </a:gra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sp>
        <p:nvSpPr>
          <p:cNvPr id="26629" name="文本框 2"/>
          <p:cNvSpPr txBox="1"/>
          <p:nvPr/>
        </p:nvSpPr>
        <p:spPr>
          <a:xfrm>
            <a:off x="4944533" y="304800"/>
            <a:ext cx="253153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文体知识</a:t>
            </a:r>
            <a:endParaRPr lang="zh-CN" altLang="en-US" sz="426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标题 1"/>
          <p:cNvSpPr txBox="1"/>
          <p:nvPr/>
        </p:nvSpPr>
        <p:spPr>
          <a:xfrm>
            <a:off x="440267" y="971551"/>
            <a:ext cx="719667" cy="2116667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读读写写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TextBox 47"/>
          <p:cNvSpPr txBox="1">
            <a:spLocks noChangeArrowheads="1"/>
          </p:cNvSpPr>
          <p:nvPr/>
        </p:nvSpPr>
        <p:spPr bwMode="auto">
          <a:xfrm>
            <a:off x="991128" y="997164"/>
            <a:ext cx="11075988" cy="558927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揉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     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荒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凉（    ）  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寂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寞（    ）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莽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莽（    ）   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highlight>
                  <a:srgbClr val="FFFF00"/>
                </a:highligh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蓬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勃（    ）   气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概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澄澈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   ）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掺和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  ） 非凡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灵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敏（    ）    泥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潭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  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绵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延（    ）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女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娲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   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榛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榛（    ）   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掘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起（    ）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幽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光（    ）    枯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rgbClr val="DD534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藤</a:t>
            </a: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（    ）   神通广大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0" fontAlgn="base" latinLnBrk="0" hangingPunct="0">
              <a:lnSpc>
                <a:spcPct val="125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735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灵机一动        眉开眼笑</a:t>
            </a:r>
            <a:endParaRPr kumimoji="0" lang="en-US" altLang="zh-CN" sz="3735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16" name="TextBox 48"/>
          <p:cNvSpPr txBox="1"/>
          <p:nvPr/>
        </p:nvSpPr>
        <p:spPr>
          <a:xfrm>
            <a:off x="2131484" y="1064684"/>
            <a:ext cx="7981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róu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098551" y="1115484"/>
            <a:ext cx="550333" cy="596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735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2" name="直接箭头连接符 21"/>
          <p:cNvCxnSpPr>
            <a:stCxn id="21" idx="0"/>
          </p:cNvCxnSpPr>
          <p:nvPr/>
        </p:nvCxnSpPr>
        <p:spPr>
          <a:xfrm flipV="1">
            <a:off x="1373717" y="931333"/>
            <a:ext cx="247651" cy="184151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/>
          <p:nvPr/>
        </p:nvSpPr>
        <p:spPr>
          <a:xfrm>
            <a:off x="1621367" y="224367"/>
            <a:ext cx="1928284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矫揉造作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4" name="TextBox 48"/>
          <p:cNvSpPr txBox="1"/>
          <p:nvPr/>
        </p:nvSpPr>
        <p:spPr>
          <a:xfrm>
            <a:off x="6225117" y="1064684"/>
            <a:ext cx="1208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huānɡ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" name="TextBox 48"/>
          <p:cNvSpPr txBox="1"/>
          <p:nvPr/>
        </p:nvSpPr>
        <p:spPr>
          <a:xfrm>
            <a:off x="10132484" y="1064684"/>
            <a:ext cx="5930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jì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TextBox 48"/>
          <p:cNvSpPr txBox="1"/>
          <p:nvPr/>
        </p:nvSpPr>
        <p:spPr>
          <a:xfrm>
            <a:off x="2474384" y="1875367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mǎnɡ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TextBox 48"/>
          <p:cNvSpPr txBox="1"/>
          <p:nvPr/>
        </p:nvSpPr>
        <p:spPr>
          <a:xfrm>
            <a:off x="6328833" y="1875367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pénɡ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" name="TextBox 48"/>
          <p:cNvSpPr txBox="1"/>
          <p:nvPr/>
        </p:nvSpPr>
        <p:spPr>
          <a:xfrm>
            <a:off x="9989896" y="1876440"/>
            <a:ext cx="798195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6858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err="1">
                <a:solidFill>
                  <a:srgbClr val="DD5341"/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ɡài</a:t>
            </a:r>
            <a:endParaRPr kumimoji="0" lang="zh-CN" altLang="en-US" sz="3200" b="1" kern="1200" cap="none" spc="0" normalizeH="0" baseline="0" noProof="0">
              <a:solidFill>
                <a:srgbClr val="DD5341"/>
              </a:solidFill>
              <a:highlight>
                <a:srgbClr val="FFFF00"/>
              </a:highligh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" name="TextBox 48"/>
          <p:cNvSpPr txBox="1"/>
          <p:nvPr/>
        </p:nvSpPr>
        <p:spPr>
          <a:xfrm>
            <a:off x="2474508" y="2688031"/>
            <a:ext cx="182372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6858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err="1">
                <a:solidFill>
                  <a:srgbClr val="DD5341"/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chénɡ</a:t>
            </a:r>
            <a:r>
              <a:rPr kumimoji="0" lang="en-US" altLang="zh-CN" sz="3200" b="1" kern="1200" cap="none" spc="0" normalizeH="0" baseline="0" noProof="0" err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chè</a:t>
            </a:r>
            <a:endParaRPr kumimoji="0" lang="zh-CN" altLang="en-US" sz="3200" b="1" kern="1200" cap="none" spc="0" normalizeH="0" baseline="0" noProof="0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" name="TextBox 48"/>
          <p:cNvSpPr txBox="1"/>
          <p:nvPr/>
        </p:nvSpPr>
        <p:spPr>
          <a:xfrm>
            <a:off x="6225108" y="2688031"/>
            <a:ext cx="1618615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6858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err="1">
                <a:solidFill>
                  <a:srgbClr val="DD5341"/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chānhuo</a:t>
            </a:r>
            <a:endParaRPr kumimoji="0" lang="zh-CN" altLang="en-US" sz="3200" b="1" kern="1200" cap="none" spc="0" normalizeH="0" baseline="0" noProof="0">
              <a:solidFill>
                <a:srgbClr val="DD5341"/>
              </a:solidFill>
              <a:highlight>
                <a:srgbClr val="FFFF00"/>
              </a:highligh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" name="TextBox 48"/>
          <p:cNvSpPr txBox="1"/>
          <p:nvPr/>
        </p:nvSpPr>
        <p:spPr>
          <a:xfrm>
            <a:off x="2474384" y="3536951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línɡ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TextBox 48"/>
          <p:cNvSpPr txBox="1"/>
          <p:nvPr/>
        </p:nvSpPr>
        <p:spPr>
          <a:xfrm>
            <a:off x="6379633" y="3536951"/>
            <a:ext cx="7981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tán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3" name="TextBox 48"/>
          <p:cNvSpPr txBox="1"/>
          <p:nvPr/>
        </p:nvSpPr>
        <p:spPr>
          <a:xfrm>
            <a:off x="9893300" y="3536951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mián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4" name="TextBox 48"/>
          <p:cNvSpPr txBox="1"/>
          <p:nvPr/>
        </p:nvSpPr>
        <p:spPr>
          <a:xfrm>
            <a:off x="2669129" y="4337049"/>
            <a:ext cx="59309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6858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err="1">
                <a:solidFill>
                  <a:srgbClr val="DD5341"/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wā</a:t>
            </a:r>
            <a:endParaRPr kumimoji="0" lang="zh-CN" altLang="en-US" sz="3200" b="1" kern="1200" cap="none" spc="0" normalizeH="0" baseline="0" noProof="0">
              <a:solidFill>
                <a:srgbClr val="DD5341"/>
              </a:solidFill>
              <a:highlight>
                <a:srgbClr val="FFFF00"/>
              </a:highligh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TextBox 48"/>
          <p:cNvSpPr txBox="1"/>
          <p:nvPr/>
        </p:nvSpPr>
        <p:spPr>
          <a:xfrm>
            <a:off x="6328768" y="4337049"/>
            <a:ext cx="1003300" cy="58356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685800">
              <a:buClrTx/>
              <a:buSzTx/>
              <a:buFontTx/>
              <a:buNone/>
              <a:defRPr/>
            </a:pPr>
            <a:r>
              <a:rPr kumimoji="0" lang="en-US" altLang="zh-CN" sz="3200" b="1" kern="1200" cap="none" spc="0" normalizeH="0" baseline="0" noProof="0" err="1">
                <a:solidFill>
                  <a:srgbClr val="DD5341"/>
                </a:solidFill>
                <a:highlight>
                  <a:srgbClr val="FFFF00"/>
                </a:highligh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zhēn</a:t>
            </a:r>
            <a:endParaRPr kumimoji="0" lang="zh-CN" altLang="en-US" sz="3200" b="1" kern="1200" cap="none" spc="0" normalizeH="0" baseline="0" noProof="0">
              <a:solidFill>
                <a:srgbClr val="DD5341"/>
              </a:solidFill>
              <a:highlight>
                <a:srgbClr val="FFFF00"/>
              </a:highligh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6" name="TextBox 48"/>
          <p:cNvSpPr txBox="1"/>
          <p:nvPr/>
        </p:nvSpPr>
        <p:spPr>
          <a:xfrm>
            <a:off x="9954684" y="4337051"/>
            <a:ext cx="7981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jué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7" name="TextBox 48"/>
          <p:cNvSpPr txBox="1"/>
          <p:nvPr/>
        </p:nvSpPr>
        <p:spPr>
          <a:xfrm>
            <a:off x="2580217" y="5137151"/>
            <a:ext cx="7981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yōu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6314017" y="5149851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ténɡ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930217" y="3562351"/>
            <a:ext cx="550333" cy="5969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735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0" name="直接箭头连接符 39"/>
          <p:cNvCxnSpPr>
            <a:stCxn id="39" idx="0"/>
          </p:cNvCxnSpPr>
          <p:nvPr/>
        </p:nvCxnSpPr>
        <p:spPr>
          <a:xfrm flipV="1">
            <a:off x="9205384" y="3380317"/>
            <a:ext cx="247651" cy="182033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>
            <a:spLocks noChangeArrowheads="1"/>
          </p:cNvSpPr>
          <p:nvPr/>
        </p:nvSpPr>
        <p:spPr bwMode="auto">
          <a:xfrm>
            <a:off x="9328151" y="2461684"/>
            <a:ext cx="2840567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685800" rtl="0" eaLnBrk="0" fontAlgn="base" latinLnBrk="0" hangingPunct="0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none" spc="-30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注意不要写成“宫廷”的“廷”</a:t>
            </a:r>
            <a:endParaRPr kumimoji="0" lang="en-US" altLang="zh-CN" sz="2665" b="1" i="0" u="none" strike="noStrike" kern="1200" cap="none" spc="-30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7676" name="文本框 2"/>
          <p:cNvSpPr txBox="1"/>
          <p:nvPr/>
        </p:nvSpPr>
        <p:spPr>
          <a:xfrm>
            <a:off x="4969933" y="186267"/>
            <a:ext cx="253153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字词清单</a:t>
            </a:r>
            <a:endParaRPr lang="zh-CN" altLang="en-US" sz="426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1" grpId="0"/>
      <p:bldP spid="23" grpId="0"/>
      <p:bldP spid="24" grpId="0"/>
      <p:bldP spid="25" grpId="0"/>
      <p:bldP spid="26" grpId="0"/>
      <p:bldP spid="27" grpId="0"/>
      <p:bldP spid="31" grpId="0"/>
      <p:bldP spid="32" grpId="0"/>
      <p:bldP spid="33" grpId="0"/>
      <p:bldP spid="36" grpId="0"/>
      <p:bldP spid="37" grpId="0"/>
      <p:bldP spid="38" grpId="0"/>
      <p:bldP spid="39" grpId="0"/>
      <p:bldP spid="4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421467" y="1358900"/>
            <a:ext cx="4169833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）开辟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）复辟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403351" y="1784351"/>
            <a:ext cx="659765" cy="95440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辟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300817" y="1661584"/>
            <a:ext cx="262467" cy="1261533"/>
          </a:xfrm>
          <a:prstGeom prst="leftBrace">
            <a:avLst>
              <a:gd name="adj1" fmla="val 40925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extBox 48"/>
          <p:cNvSpPr txBox="1"/>
          <p:nvPr/>
        </p:nvSpPr>
        <p:spPr>
          <a:xfrm>
            <a:off x="3221567" y="1538817"/>
            <a:ext cx="5930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pì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" name="TextBox 48"/>
          <p:cNvSpPr txBox="1"/>
          <p:nvPr/>
        </p:nvSpPr>
        <p:spPr>
          <a:xfrm>
            <a:off x="3221567" y="2406651"/>
            <a:ext cx="5930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bì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421467" y="3395133"/>
            <a:ext cx="5492751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）省事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）省悟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403351" y="3820584"/>
            <a:ext cx="659765" cy="95440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省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9" name="左大括号 28"/>
          <p:cNvSpPr/>
          <p:nvPr/>
        </p:nvSpPr>
        <p:spPr>
          <a:xfrm>
            <a:off x="2300817" y="3697817"/>
            <a:ext cx="262467" cy="1261533"/>
          </a:xfrm>
          <a:prstGeom prst="leftBrace">
            <a:avLst>
              <a:gd name="adj1" fmla="val 40925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0" name="TextBox 48"/>
          <p:cNvSpPr txBox="1"/>
          <p:nvPr/>
        </p:nvSpPr>
        <p:spPr>
          <a:xfrm>
            <a:off x="2891367" y="3575051"/>
            <a:ext cx="120840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shěnɡ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1" name="TextBox 48"/>
          <p:cNvSpPr txBox="1"/>
          <p:nvPr/>
        </p:nvSpPr>
        <p:spPr>
          <a:xfrm>
            <a:off x="2995084" y="4442884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xǐnɡ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4442884" y="4476751"/>
            <a:ext cx="501651" cy="5947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40" name="直接箭头连接符 39"/>
          <p:cNvCxnSpPr>
            <a:stCxn id="39" idx="2"/>
          </p:cNvCxnSpPr>
          <p:nvPr/>
        </p:nvCxnSpPr>
        <p:spPr>
          <a:xfrm flipH="1">
            <a:off x="4694767" y="5071533"/>
            <a:ext cx="0" cy="37888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矩形 40"/>
          <p:cNvSpPr/>
          <p:nvPr/>
        </p:nvSpPr>
        <p:spPr>
          <a:xfrm>
            <a:off x="2326217" y="5287433"/>
            <a:ext cx="4857749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“吾日三省（</a:t>
            </a:r>
            <a:r>
              <a:rPr lang="en-US" altLang="zh-CN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xǐnɡ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）吾身”</a:t>
            </a:r>
            <a:endParaRPr lang="zh-CN" altLang="en-US" sz="3200" b="1"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308851" y="1363133"/>
            <a:ext cx="4169833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 ）创造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（     ）创伤</a:t>
            </a:r>
            <a:endParaRPr lang="en-US" altLang="zh-CN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6290733" y="1788584"/>
            <a:ext cx="659765" cy="95440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latin typeface="楷体" panose="02010609060101010101" pitchFamily="49" charset="-122"/>
                <a:ea typeface="楷体" panose="02010609060101010101" pitchFamily="49" charset="-122"/>
              </a:rPr>
              <a:t>创</a:t>
            </a:r>
            <a:endParaRPr lang="zh-CN" altLang="en-US" sz="3735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8" name="左大括号 47"/>
          <p:cNvSpPr/>
          <p:nvPr/>
        </p:nvSpPr>
        <p:spPr>
          <a:xfrm>
            <a:off x="7188200" y="1665817"/>
            <a:ext cx="262467" cy="1261533"/>
          </a:xfrm>
          <a:prstGeom prst="leftBrace">
            <a:avLst>
              <a:gd name="adj1" fmla="val 40925"/>
              <a:gd name="adj2" fmla="val 50000"/>
            </a:avLst>
          </a:prstGeom>
          <a:noFill/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761817" y="1543051"/>
            <a:ext cx="141351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chuànɡ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0" name="TextBox 48"/>
          <p:cNvSpPr txBox="1"/>
          <p:nvPr/>
        </p:nvSpPr>
        <p:spPr>
          <a:xfrm>
            <a:off x="7761817" y="2410884"/>
            <a:ext cx="141351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rgbClr val="DD534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chuānɡ</a:t>
            </a:r>
            <a:endParaRPr lang="zh-CN" altLang="en-US" sz="3200" b="1">
              <a:solidFill>
                <a:srgbClr val="DD534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8694" name="文本框 2"/>
          <p:cNvSpPr txBox="1"/>
          <p:nvPr/>
        </p:nvSpPr>
        <p:spPr>
          <a:xfrm>
            <a:off x="4969933" y="186267"/>
            <a:ext cx="253153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字词清单</a:t>
            </a:r>
            <a:endParaRPr lang="zh-CN" altLang="en-US" sz="426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" name="标题 1"/>
          <p:cNvSpPr txBox="1"/>
          <p:nvPr/>
        </p:nvSpPr>
        <p:spPr bwMode="auto">
          <a:xfrm>
            <a:off x="67733" y="1358900"/>
            <a:ext cx="719667" cy="211666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多音字</a:t>
            </a:r>
            <a:endParaRPr kumimoji="0" lang="zh-CN" altLang="en-US" sz="426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26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8" grpId="0"/>
      <p:bldP spid="9" grpId="0"/>
      <p:bldP spid="26" grpId="0"/>
      <p:bldP spid="28" grpId="0"/>
      <p:bldP spid="29" grpId="0"/>
      <p:bldP spid="30" grpId="0"/>
      <p:bldP spid="31" grpId="0"/>
      <p:bldP spid="39" grpId="0"/>
      <p:bldP spid="41" grpId="0"/>
      <p:bldP spid="46" grpId="0"/>
      <p:bldP spid="47" grpId="0"/>
      <p:bldP spid="48" grpId="0"/>
      <p:bldP spid="49" grpId="0"/>
      <p:bldP spid="5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文本框 2"/>
          <p:cNvSpPr txBox="1"/>
          <p:nvPr/>
        </p:nvSpPr>
        <p:spPr>
          <a:xfrm>
            <a:off x="4969933" y="186267"/>
            <a:ext cx="253153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字词清单</a:t>
            </a:r>
            <a:endParaRPr lang="zh-CN" altLang="en-US" sz="426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820333" y="969433"/>
            <a:ext cx="2451100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掺（    ）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渗（    ）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" name="左大括号 14"/>
          <p:cNvSpPr/>
          <p:nvPr/>
        </p:nvSpPr>
        <p:spPr>
          <a:xfrm>
            <a:off x="1659467" y="1399117"/>
            <a:ext cx="213784" cy="1037167"/>
          </a:xfrm>
          <a:prstGeom prst="leftBrace">
            <a:avLst>
              <a:gd name="adj1" fmla="val 40925"/>
              <a:gd name="adj2" fmla="val 50000"/>
            </a:avLst>
          </a:prstGeom>
          <a:noFill/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218517" y="969433"/>
            <a:ext cx="2161116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掺和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渗透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" name="TextBox 48"/>
          <p:cNvSpPr txBox="1"/>
          <p:nvPr/>
        </p:nvSpPr>
        <p:spPr>
          <a:xfrm>
            <a:off x="2838451" y="1136651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chān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" name="TextBox 48"/>
          <p:cNvSpPr txBox="1"/>
          <p:nvPr/>
        </p:nvSpPr>
        <p:spPr>
          <a:xfrm>
            <a:off x="2853267" y="1981200"/>
            <a:ext cx="100330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shèn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809317" y="1471084"/>
            <a:ext cx="2451100" cy="2680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掘（    ）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倔（    ）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崛（    ）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3" name="左大括号 22"/>
          <p:cNvSpPr/>
          <p:nvPr/>
        </p:nvSpPr>
        <p:spPr>
          <a:xfrm>
            <a:off x="6620933" y="1900767"/>
            <a:ext cx="262467" cy="1881717"/>
          </a:xfrm>
          <a:prstGeom prst="leftBrace">
            <a:avLst>
              <a:gd name="adj1" fmla="val 40925"/>
              <a:gd name="adj2" fmla="val 50000"/>
            </a:avLst>
          </a:prstGeom>
          <a:noFill/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207500" y="1471084"/>
            <a:ext cx="2250017" cy="26803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掘土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倔强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崛起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5" name="TextBox 48"/>
          <p:cNvSpPr txBox="1"/>
          <p:nvPr/>
        </p:nvSpPr>
        <p:spPr>
          <a:xfrm>
            <a:off x="7867651" y="1619251"/>
            <a:ext cx="798195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jué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6" name="TextBox 48"/>
          <p:cNvSpPr txBox="1"/>
          <p:nvPr/>
        </p:nvSpPr>
        <p:spPr>
          <a:xfrm>
            <a:off x="7867227" y="2484967"/>
            <a:ext cx="881380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jué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" name="TextBox 48"/>
          <p:cNvSpPr txBox="1"/>
          <p:nvPr/>
        </p:nvSpPr>
        <p:spPr>
          <a:xfrm>
            <a:off x="7868073" y="3344333"/>
            <a:ext cx="880533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jué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矩形: 圆角 20"/>
          <p:cNvSpPr/>
          <p:nvPr/>
        </p:nvSpPr>
        <p:spPr>
          <a:xfrm>
            <a:off x="664633" y="4656667"/>
            <a:ext cx="10862733" cy="1458384"/>
          </a:xfrm>
          <a:prstGeom prst="roundRect">
            <a:avLst/>
          </a:prstGeom>
          <a:noFill/>
          <a:ln w="28575">
            <a:solidFill>
              <a:schemeClr val="accent2">
                <a:lumMod val="60000"/>
                <a:lumOff val="40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6858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【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口诀记忆法</a:t>
            </a:r>
            <a:r>
              <a:rPr kumimoji="0" lang="en-US" altLang="zh-CN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】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草木青翠，长势蓬（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pénɡ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）勃。竹苇搭篷（</a:t>
            </a:r>
            <a:r>
              <a:rPr kumimoji="0" lang="en-US" altLang="zh-CN" sz="32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+mn-ea"/>
                <a:cs typeface="+mn-cs"/>
              </a:rPr>
              <a:t>pénɡ</a:t>
            </a:r>
            <a:r>
              <a:rPr kumimoji="0" lang="zh-CN" altLang="en-US" sz="32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），注意防火。</a:t>
            </a:r>
            <a:endParaRPr kumimoji="0" lang="zh-CN" altLang="en-US" sz="32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820333" y="2645833"/>
            <a:ext cx="2451100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娲（    ）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涡（    ）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左大括号 34"/>
          <p:cNvSpPr/>
          <p:nvPr/>
        </p:nvSpPr>
        <p:spPr>
          <a:xfrm>
            <a:off x="1659467" y="3075517"/>
            <a:ext cx="213784" cy="1037167"/>
          </a:xfrm>
          <a:prstGeom prst="leftBrace">
            <a:avLst>
              <a:gd name="adj1" fmla="val 40925"/>
              <a:gd name="adj2" fmla="val 50000"/>
            </a:avLst>
          </a:prstGeom>
          <a:noFill/>
          <a:ln w="254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735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218517" y="2645833"/>
            <a:ext cx="2161116" cy="18173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女娲</a:t>
            </a:r>
            <a:endParaRPr lang="en-US" altLang="zh-CN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735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旋涡</a:t>
            </a:r>
            <a:endParaRPr lang="zh-CN" altLang="en-US" sz="3735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7" name="TextBox 48"/>
          <p:cNvSpPr txBox="1"/>
          <p:nvPr/>
        </p:nvSpPr>
        <p:spPr>
          <a:xfrm>
            <a:off x="3054351" y="2813051"/>
            <a:ext cx="5930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wā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8" name="TextBox 48"/>
          <p:cNvSpPr txBox="1"/>
          <p:nvPr/>
        </p:nvSpPr>
        <p:spPr>
          <a:xfrm>
            <a:off x="3069167" y="3657600"/>
            <a:ext cx="59309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200" b="1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wō</a:t>
            </a:r>
            <a:endParaRPr lang="en-US" altLang="zh-CN" sz="3200" b="1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" name="标题 1"/>
          <p:cNvSpPr txBox="1"/>
          <p:nvPr/>
        </p:nvSpPr>
        <p:spPr bwMode="auto">
          <a:xfrm>
            <a:off x="67733" y="1358900"/>
            <a:ext cx="719667" cy="211666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形近字</a:t>
            </a:r>
            <a:endParaRPr kumimoji="0" lang="zh-CN" altLang="en-US" sz="426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426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0" grpId="0"/>
      <p:bldP spid="22" grpId="0"/>
      <p:bldP spid="23" grpId="0"/>
      <p:bldP spid="25" grpId="0"/>
      <p:bldP spid="26" grpId="0"/>
      <p:bldP spid="27" grpId="0"/>
      <p:bldP spid="21" grpId="0"/>
      <p:bldP spid="34" grpId="0"/>
      <p:bldP spid="35" grpId="0"/>
      <p:bldP spid="37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标题 1"/>
          <p:cNvSpPr txBox="1"/>
          <p:nvPr/>
        </p:nvSpPr>
        <p:spPr bwMode="auto">
          <a:xfrm>
            <a:off x="212" y="940647"/>
            <a:ext cx="719667" cy="2116667"/>
          </a:xfrm>
          <a:prstGeom prst="rect">
            <a:avLst/>
          </a:prstGeom>
          <a:noFill/>
          <a:ln>
            <a:noFill/>
          </a:ln>
        </p:spPr>
        <p:txBody>
          <a:bodyPr/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265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楷体" panose="02010609060101010101" pitchFamily="49" charset="-122"/>
                <a:ea typeface="楷体" panose="02010609060101010101" pitchFamily="49" charset="-122"/>
                <a:cs typeface="+mn-cs"/>
              </a:rPr>
              <a:t>词语集注</a:t>
            </a:r>
            <a:endParaRPr kumimoji="0" lang="zh-CN" altLang="en-US" sz="4265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楷体" panose="02010609060101010101" pitchFamily="49" charset="-122"/>
              <a:ea typeface="楷体" panose="02010609060101010101" pitchFamily="49" charset="-122"/>
              <a:cs typeface="+mn-cs"/>
            </a:endParaRPr>
          </a:p>
        </p:txBody>
      </p:sp>
      <p:sp>
        <p:nvSpPr>
          <p:cNvPr id="30724" name="矩形 12"/>
          <p:cNvSpPr/>
          <p:nvPr/>
        </p:nvSpPr>
        <p:spPr>
          <a:xfrm>
            <a:off x="8691033" y="804333"/>
            <a:ext cx="1881717" cy="52622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疲倦不堪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灵机一动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神通广大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眉开眼笑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澄澈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一般无二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A92C2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兴高采烈</a:t>
            </a:r>
            <a:endParaRPr lang="en-US" altLang="zh-CN" sz="3200" b="1">
              <a:solidFill>
                <a:srgbClr val="A92C2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0725" name="矩形 13"/>
          <p:cNvSpPr/>
          <p:nvPr/>
        </p:nvSpPr>
        <p:spPr>
          <a:xfrm>
            <a:off x="897467" y="850900"/>
            <a:ext cx="6908800" cy="52108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清澈透明。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兴致高，情绪热烈。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完全相同，没有两样。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指迅速想出办法。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这里指疲乏到了极点。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形容高兴愉快的样子。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342900" indent="-342900" eaLnBrk="1" hangingPunct="1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指神道法力广大无边，无所不能。也泛指人的本领高超，办法多。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5067300" y="1267884"/>
            <a:ext cx="3623733" cy="295698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8771467" y="3958167"/>
            <a:ext cx="916517" cy="4550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9637184" y="3757084"/>
            <a:ext cx="2400300" cy="7073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none" spc="-30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反义词：混浊</a:t>
            </a:r>
            <a:endParaRPr kumimoji="0" lang="zh-CN" altLang="en-US" sz="2665" b="1" i="0" u="none" strike="noStrike" kern="1200" cap="none" spc="-30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2" name="直接连接符 21"/>
          <p:cNvCxnSpPr/>
          <p:nvPr/>
        </p:nvCxnSpPr>
        <p:spPr>
          <a:xfrm>
            <a:off x="5067300" y="1881717"/>
            <a:ext cx="3704167" cy="367665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8591551" y="4914900"/>
            <a:ext cx="831851" cy="7073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665" b="1" i="0" u="none" strike="noStrike" kern="1200" cap="none" spc="-15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xìnɡ</a:t>
            </a:r>
            <a:endParaRPr kumimoji="0" lang="en-US" altLang="zh-CN" sz="2665" b="1" i="0" u="none" strike="noStrike" kern="1200" cap="none" spc="-15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622367" y="5420784"/>
            <a:ext cx="425451" cy="4550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矩形 25"/>
          <p:cNvSpPr>
            <a:spLocks noChangeArrowheads="1"/>
          </p:cNvSpPr>
          <p:nvPr/>
        </p:nvSpPr>
        <p:spPr bwMode="auto">
          <a:xfrm>
            <a:off x="6779684" y="5816600"/>
            <a:ext cx="4709584" cy="7073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none" spc="-30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不要写成“彩色”的“彩”。</a:t>
            </a:r>
            <a:endParaRPr kumimoji="0" lang="zh-CN" altLang="en-US" sz="2665" b="1" i="0" u="none" strike="noStrike" kern="1200" cap="none" spc="-30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5393267" y="2508251"/>
            <a:ext cx="3297767" cy="2406651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V="1">
            <a:off x="4802717" y="2101851"/>
            <a:ext cx="3854451" cy="1030817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矩形 32"/>
          <p:cNvSpPr/>
          <p:nvPr/>
        </p:nvSpPr>
        <p:spPr>
          <a:xfrm>
            <a:off x="8771467" y="1769533"/>
            <a:ext cx="916517" cy="4572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矩形 34"/>
          <p:cNvSpPr>
            <a:spLocks noChangeArrowheads="1"/>
          </p:cNvSpPr>
          <p:nvPr/>
        </p:nvSpPr>
        <p:spPr bwMode="auto">
          <a:xfrm>
            <a:off x="7050617" y="1600200"/>
            <a:ext cx="2099733" cy="7073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none" spc="-30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灵巧的心思</a:t>
            </a:r>
            <a:endParaRPr kumimoji="0" lang="zh-CN" altLang="en-US" sz="2665" b="1" i="0" u="none" strike="noStrike" kern="1200" cap="none" spc="-30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5393267" y="1265767"/>
            <a:ext cx="3331633" cy="247650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矩形 37"/>
          <p:cNvSpPr/>
          <p:nvPr/>
        </p:nvSpPr>
        <p:spPr>
          <a:xfrm>
            <a:off x="9596967" y="1022351"/>
            <a:ext cx="916517" cy="4550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9" name="矩形 38"/>
          <p:cNvSpPr>
            <a:spLocks noChangeArrowheads="1"/>
          </p:cNvSpPr>
          <p:nvPr/>
        </p:nvSpPr>
        <p:spPr bwMode="auto">
          <a:xfrm>
            <a:off x="5393267" y="332317"/>
            <a:ext cx="6908800" cy="707390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none" spc="-30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用在消极意义的形容词后面，表示程度深。</a:t>
            </a:r>
            <a:endParaRPr kumimoji="0" lang="zh-CN" altLang="en-US" sz="2665" b="1" i="0" u="none" strike="noStrike" kern="1200" cap="none" spc="-30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0" name="直接连接符 39"/>
          <p:cNvCxnSpPr/>
          <p:nvPr/>
        </p:nvCxnSpPr>
        <p:spPr>
          <a:xfrm flipV="1">
            <a:off x="5473700" y="3475991"/>
            <a:ext cx="3297767" cy="98848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矩形 41"/>
          <p:cNvSpPr/>
          <p:nvPr/>
        </p:nvSpPr>
        <p:spPr>
          <a:xfrm>
            <a:off x="8771467" y="3221567"/>
            <a:ext cx="1725084" cy="45508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3" name="矩形 42"/>
          <p:cNvSpPr>
            <a:spLocks noChangeArrowheads="1"/>
          </p:cNvSpPr>
          <p:nvPr/>
        </p:nvSpPr>
        <p:spPr bwMode="auto">
          <a:xfrm>
            <a:off x="10420351" y="2542117"/>
            <a:ext cx="1555751" cy="10763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等线" panose="02010600030101010101" pitchFamily="2" charset="-122"/>
                <a:ea typeface="等线" panose="02010600030101010101" pitchFamily="2" charset="-122"/>
              </a:defRPr>
            </a:lvl9pPr>
          </a:lstStyle>
          <a:p>
            <a:pPr marL="0" marR="0" lvl="0" indent="0" algn="l" defTabSz="685800" rtl="0" eaLnBrk="1" fontAlgn="base" latinLnBrk="0" hangingPunct="1">
              <a:lnSpc>
                <a:spcPct val="12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665" b="1" i="0" u="none" strike="noStrike" kern="1200" cap="none" spc="-30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近义词：喜笑颜开</a:t>
            </a:r>
            <a:endParaRPr kumimoji="0" lang="zh-CN" altLang="en-US" sz="2665" b="1" i="0" u="none" strike="noStrike" kern="1200" cap="none" spc="-30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4" name="直接连接符 43"/>
          <p:cNvCxnSpPr/>
          <p:nvPr/>
        </p:nvCxnSpPr>
        <p:spPr>
          <a:xfrm flipV="1">
            <a:off x="7274984" y="2777067"/>
            <a:ext cx="1394884" cy="262043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9" grpId="0"/>
      <p:bldP spid="23" grpId="0"/>
      <p:bldP spid="24" grpId="0"/>
      <p:bldP spid="26" grpId="0"/>
      <p:bldP spid="33" grpId="0"/>
      <p:bldP spid="35" grpId="0"/>
      <p:bldP spid="38" grpId="0"/>
      <p:bldP spid="39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638810" y="491490"/>
            <a:ext cx="2574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整体感知</a:t>
            </a:r>
            <a:endParaRPr lang="zh-CN" altLang="en-US" sz="3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1266" name="文本框 11265"/>
          <p:cNvSpPr txBox="1"/>
          <p:nvPr/>
        </p:nvSpPr>
        <p:spPr>
          <a:xfrm>
            <a:off x="751840" y="1433830"/>
            <a:ext cx="6828790" cy="310769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1.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女娲为什么要造人？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2.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女娲造人的过程是怎样的？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  <a:p>
            <a:pPr>
              <a:lnSpc>
                <a:spcPct val="20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3.</a:t>
            </a:r>
            <a:r>
              <a:rPr lang="zh-CN" altLang="en-US" sz="2800" b="1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</a:rPr>
              <a:t>女娲造完人后，人类怎样繁衍绵延？</a:t>
            </a:r>
            <a:endParaRPr lang="zh-CN" altLang="en-US" sz="2800" b="1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  <a:cs typeface="黑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920615" y="1788160"/>
            <a:ext cx="37579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荒凉寂寞，添点生气。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938520" y="2905760"/>
            <a:ext cx="518795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揉泥成团造人，挥藤洒泥造人。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478395" y="3923030"/>
            <a:ext cx="41535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男女配合创造、养育后代。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3" grpId="0"/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102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7175" y="-31750"/>
            <a:ext cx="9140825" cy="677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72110" y="1473200"/>
            <a:ext cx="10988675" cy="175323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3694B6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 </a:t>
            </a:r>
            <a:r>
              <a: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一、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俗说天地开辟，未有人民，女娲抟（</a:t>
            </a:r>
            <a:r>
              <a:rPr kumimoji="1" lang="en-US" altLang="zh-CN" sz="2800" b="1" i="0" u="none" strike="noStrike" kern="0" cap="none" spc="0" normalizeH="0" baseline="0" noProof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tuán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）黄土作人。剧务，力不暇供，乃引绳于泥中，举以为人。故富贵者，黄土人；贫贱者，引縆</a:t>
            </a:r>
            <a:r>
              <a:rPr kumimoji="1" lang="en-US" sz="28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(gēng) 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人也。</a:t>
            </a:r>
            <a:endParaRPr kumimoji="1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</a:t>
            </a:r>
            <a:endParaRPr kumimoji="1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CBBD83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817880" y="2143125"/>
            <a:ext cx="10707370" cy="3907790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2400" b="1" i="0" u="none" strike="noStrike" kern="0" cap="none" spc="0" normalizeH="0" baseline="0" noProof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2400" b="1" i="0" u="none" strike="noStrike" kern="0" cap="none" spc="0" normalizeH="0" baseline="0" noProof="0" smtClean="0">
              <a:ln>
                <a:noFill/>
              </a:ln>
              <a:solidFill>
                <a:srgbClr val="FF33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译文</a:t>
            </a:r>
            <a:r>
              <a:rPr kumimoji="1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民间传说天地开辟以后，还没有人类，是女娲抟捏黄土造了人。她干得又忙又累，竭尽全力干还赶不上供应，于是她就把一根绳子投入泥浆中，拉起绳子一甩，泥浆洒落在地上，就变成了一个个人。所以富贵的人是黄土捏出来的人，贫贱的人是用绳子甩出来的人。</a:t>
            </a:r>
            <a:endParaRPr kumimoji="1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zh-CN" altLang="en-US" sz="2400" b="1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2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695960" y="5715000"/>
            <a:ext cx="10664190" cy="1506855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        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译文</a:t>
            </a:r>
            <a:r>
              <a:rPr kumimoji="1" lang="zh-CN" altLang="en-US" sz="2800" b="0" i="0" u="none" strike="noStrike" kern="0" cap="none" spc="0" normalizeH="0" baseline="0" noProof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：</a:t>
            </a:r>
            <a:r>
              <a:rPr kumimoji="1" lang="zh-CN" altLang="en-US" sz="2800" b="1" i="0" u="none" strike="noStrike" kern="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  <a:t>女娲在神祠里祷告，祈求神任命她做女媒。于是女娲就安排男女婚配。</a:t>
            </a:r>
            <a:endParaRPr kumimoji="1" lang="zh-CN" altLang="en-US" sz="2800" b="1" i="0" u="none" strike="noStrike" kern="0" cap="none" spc="0" normalizeH="0" baseline="0" noProof="0" smtClean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1" lang="en-US" altLang="zh-CN" sz="2400" b="0" i="0" u="none" strike="noStrike" kern="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95960" y="5083175"/>
            <a:ext cx="8195945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>
                <a:latin typeface="Calibri" panose="020F0502020204030204"/>
              </a:rPr>
              <a:t>二、女娲祷神祠，祈而为女媒，因置婚姻。</a:t>
            </a:r>
            <a:endParaRPr lang="zh-CN" altLang="en-US" sz="2800" b="1">
              <a:latin typeface="Calibri" panose="020F0502020204030204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72745" y="274320"/>
            <a:ext cx="10988040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宋体" panose="02010600030101010101" pitchFamily="2" charset="-122"/>
                <a:sym typeface="+mn-ea"/>
              </a:rPr>
              <a:t> 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复述课文，对照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《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风俗通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》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中关于女娲的记载，找出课文丰富了哪些内容</a:t>
            </a:r>
            <a:r>
              <a:rPr lang="en-US" altLang="zh-CN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?</a:t>
            </a:r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黑体" panose="02010609060101010101" pitchFamily="49" charset="-122"/>
                <a:sym typeface="+mn-ea"/>
              </a:rPr>
              <a:t>哪里最容易看出作者的想象力？</a:t>
            </a:r>
            <a:endParaRPr lang="zh-CN" altLang="en-US" sz="3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0243"/>
          <p:cNvSpPr txBox="1"/>
          <p:nvPr/>
        </p:nvSpPr>
        <p:spPr>
          <a:xfrm>
            <a:off x="2398395" y="1198245"/>
            <a:ext cx="778510" cy="3538220"/>
          </a:xfrm>
          <a:prstGeom prst="rect">
            <a:avLst/>
          </a:prstGeom>
          <a:solidFill>
            <a:srgbClr val="D99694"/>
          </a:solidFill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丰富了这些内容：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Text Box 4"/>
          <p:cNvSpPr txBox="1"/>
          <p:nvPr/>
        </p:nvSpPr>
        <p:spPr>
          <a:xfrm>
            <a:off x="8587740" y="706120"/>
            <a:ext cx="721360" cy="4523105"/>
          </a:xfrm>
          <a:prstGeom prst="rect">
            <a:avLst/>
          </a:prstGeom>
          <a:solidFill>
            <a:srgbClr val="D99694"/>
          </a:solidFill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足见作者</a:t>
            </a:r>
            <a:r>
              <a:rPr lang="zh-CN" altLang="en-US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想象</a:t>
            </a:r>
            <a:r>
              <a:rPr lang="zh-CN" altLang="zh-CN" sz="32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的丰富</a:t>
            </a:r>
            <a:endParaRPr lang="zh-CN" altLang="zh-CN" sz="32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823970" y="706120"/>
            <a:ext cx="4117340" cy="48310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1.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造人动机的产生；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20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2.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造人的具体过程；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20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3.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人造出后的欢快场面；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20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4.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女娲的情绪和心理；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pPr algn="l">
              <a:lnSpc>
                <a:spcPct val="200000"/>
              </a:lnSpc>
            </a:pPr>
            <a:r>
              <a:rPr lang="en-US" altLang="zh-CN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5.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  <a:sym typeface="+mn-ea"/>
              </a:rPr>
              <a:t>作者的评述。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  <a:p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</p:spTree>
  </p:cSld>
  <p:clrMapOvr>
    <a:masterClrMapping/>
  </p:clrMapOvr>
  <p:transition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/>
          <p:nvPr/>
        </p:nvSpPr>
        <p:spPr>
          <a:xfrm>
            <a:off x="2624455" y="1881505"/>
            <a:ext cx="7200900" cy="1660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）故事中哪些内容体现出女娲的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“神”性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200000"/>
              </a:lnSpc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）故事中哪些内容体现出女娲的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“人”性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？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3"/>
          <p:cNvSpPr txBox="1"/>
          <p:nvPr/>
        </p:nvSpPr>
        <p:spPr>
          <a:xfrm>
            <a:off x="1886585" y="3644900"/>
            <a:ext cx="8424863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要求：分小组讨论，并由小组代表作好讨论记录，然后由小组代表发言交流。</a:t>
            </a:r>
            <a:endParaRPr lang="zh-CN" altLang="en-US" sz="2800" b="1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853440" y="227965"/>
            <a:ext cx="2574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重点探究</a:t>
            </a:r>
            <a:endParaRPr lang="zh-CN" altLang="en-US" sz="3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783330" y="1224915"/>
            <a:ext cx="462534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女娲的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神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性与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“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人</a:t>
            </a:r>
            <a:r>
              <a:rPr lang="en-US" altLang="zh-CN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”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性</a:t>
            </a:r>
            <a:endParaRPr lang="zh-CN" altLang="en-US" sz="2800" b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  <a:cs typeface="微软雅黑" panose="020B0503020204020204" charset="-122"/>
            </a:endParaRPr>
          </a:p>
        </p:txBody>
      </p:sp>
    </p:spTree>
  </p:cSld>
  <p:clrMapOvr>
    <a:masterClrMapping/>
  </p:clrMapOvr>
  <p:transition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/>
          <p:nvPr/>
        </p:nvSpPr>
        <p:spPr>
          <a:xfrm>
            <a:off x="2562860" y="411480"/>
            <a:ext cx="3243580" cy="230314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一天变化七十次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揉黄泥造人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挥洒泥浆造人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 eaLnBrk="0" hangingPunct="0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…………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661285" y="3117850"/>
            <a:ext cx="2638425" cy="237807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寂寞孤独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自豪欣慰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忙碌疲倦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342900" indent="-342900">
              <a:lnSpc>
                <a:spcPct val="150000"/>
              </a:lnSpc>
              <a:spcBef>
                <a:spcPct val="20000"/>
              </a:spcBef>
            </a:pP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…………</a:t>
            </a:r>
            <a:endParaRPr lang="en-US" altLang="zh-CN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AutoShape 4"/>
          <p:cNvSpPr/>
          <p:nvPr/>
        </p:nvSpPr>
        <p:spPr>
          <a:xfrm>
            <a:off x="5290185" y="3443605"/>
            <a:ext cx="288925" cy="1727200"/>
          </a:xfrm>
          <a:prstGeom prst="rightBrace">
            <a:avLst>
              <a:gd name="adj1" fmla="val 49706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" name="AutoShape 5"/>
          <p:cNvSpPr/>
          <p:nvPr/>
        </p:nvSpPr>
        <p:spPr>
          <a:xfrm>
            <a:off x="5299393" y="746125"/>
            <a:ext cx="288925" cy="1727200"/>
          </a:xfrm>
          <a:prstGeom prst="rightBrace">
            <a:avLst>
              <a:gd name="adj1" fmla="val 49706"/>
              <a:gd name="adj2" fmla="val 50000"/>
            </a:avLst>
          </a:prstGeom>
          <a:noFill/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lstStyle/>
          <a:p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" name="Text Box 6"/>
          <p:cNvSpPr txBox="1"/>
          <p:nvPr/>
        </p:nvSpPr>
        <p:spPr>
          <a:xfrm>
            <a:off x="5658485" y="1033780"/>
            <a:ext cx="288861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神”的非凡能力和神奇方法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7"/>
          <p:cNvSpPr txBox="1"/>
          <p:nvPr/>
        </p:nvSpPr>
        <p:spPr>
          <a:xfrm>
            <a:off x="5730240" y="3679825"/>
            <a:ext cx="2995295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人”的心理、情感、活动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" name="Text Box 8"/>
          <p:cNvSpPr txBox="1"/>
          <p:nvPr/>
        </p:nvSpPr>
        <p:spPr>
          <a:xfrm>
            <a:off x="8456613" y="1298575"/>
            <a:ext cx="158432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想象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大胆奇特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" name="Text Box 9"/>
          <p:cNvSpPr txBox="1"/>
          <p:nvPr/>
        </p:nvSpPr>
        <p:spPr>
          <a:xfrm>
            <a:off x="8541385" y="4016058"/>
            <a:ext cx="1584325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想象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真实合理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  <p:bldP spid="9" grpId="0"/>
      <p:bldP spid="10" grpId="0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0243"/>
          <p:cNvSpPr txBox="1"/>
          <p:nvPr/>
        </p:nvSpPr>
        <p:spPr>
          <a:xfrm>
            <a:off x="2452053" y="1278890"/>
            <a:ext cx="2241550" cy="583565"/>
          </a:xfrm>
          <a:prstGeom prst="rect">
            <a:avLst/>
          </a:prstGeom>
          <a:solidFill>
            <a:srgbClr val="D99694"/>
          </a:solidFill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女娲的形象</a:t>
            </a:r>
            <a:endParaRPr lang="zh-CN" altLang="en-US" sz="32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2"/>
          <p:cNvSpPr txBox="1"/>
          <p:nvPr/>
        </p:nvSpPr>
        <p:spPr>
          <a:xfrm>
            <a:off x="2452053" y="2906713"/>
            <a:ext cx="611187" cy="954087"/>
          </a:xfrm>
          <a:prstGeom prst="rect">
            <a:avLst/>
          </a:prstGeom>
          <a:solidFill>
            <a:srgbClr val="D99694"/>
          </a:solidFill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女娲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" name="Text Box 6"/>
          <p:cNvSpPr txBox="1"/>
          <p:nvPr/>
        </p:nvSpPr>
        <p:spPr>
          <a:xfrm>
            <a:off x="4413250" y="2191703"/>
            <a:ext cx="102711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神性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" name="Text Box 7"/>
          <p:cNvSpPr txBox="1"/>
          <p:nvPr/>
        </p:nvSpPr>
        <p:spPr>
          <a:xfrm>
            <a:off x="4413250" y="3801428"/>
            <a:ext cx="107473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人性</a:t>
            </a:r>
            <a:endParaRPr lang="zh-CN" altLang="en-US" sz="28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" name="Text Box 10"/>
          <p:cNvSpPr txBox="1"/>
          <p:nvPr/>
        </p:nvSpPr>
        <p:spPr>
          <a:xfrm>
            <a:off x="7165658" y="2085340"/>
            <a:ext cx="1830387" cy="737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神通广大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12"/>
          <p:cNvSpPr txBox="1"/>
          <p:nvPr/>
        </p:nvSpPr>
        <p:spPr>
          <a:xfrm>
            <a:off x="7165658" y="3371215"/>
            <a:ext cx="3657600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勤劳、聪明、有爱心、有创造力</a:t>
            </a:r>
            <a:endParaRPr lang="zh-CN" altLang="en-US" sz="28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7" name="直接箭头连接符 16"/>
          <p:cNvCxnSpPr>
            <a:endCxn id="13" idx="1"/>
          </p:cNvCxnSpPr>
          <p:nvPr/>
        </p:nvCxnSpPr>
        <p:spPr>
          <a:xfrm flipV="1">
            <a:off x="3405188" y="2442210"/>
            <a:ext cx="1008063" cy="53022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>
            <a:off x="3271203" y="3860800"/>
            <a:ext cx="1008063" cy="35877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>
            <a:stCxn id="13" idx="3"/>
            <a:endCxn id="15" idx="1"/>
          </p:cNvCxnSpPr>
          <p:nvPr/>
        </p:nvCxnSpPr>
        <p:spPr>
          <a:xfrm>
            <a:off x="5440680" y="2453640"/>
            <a:ext cx="1725295" cy="6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5"/>
          <p:cNvCxnSpPr>
            <a:stCxn id="14" idx="3"/>
            <a:endCxn id="16" idx="1"/>
          </p:cNvCxnSpPr>
          <p:nvPr/>
        </p:nvCxnSpPr>
        <p:spPr>
          <a:xfrm>
            <a:off x="5488305" y="4062730"/>
            <a:ext cx="1677670" cy="635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13" grpId="0"/>
      <p:bldP spid="14" grpId="0"/>
      <p:bldP spid="15" grpId="0"/>
      <p:bldP spid="1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utoShape 2"/>
          <p:cNvSpPr>
            <a:spLocks noChangeAspect="1" noChangeArrowheads="1"/>
          </p:cNvSpPr>
          <p:nvPr/>
        </p:nvSpPr>
        <p:spPr bwMode="auto">
          <a:xfrm>
            <a:off x="207433" y="-182033"/>
            <a:ext cx="397933" cy="397933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68612" name="AutoShape 4"/>
          <p:cNvSpPr>
            <a:spLocks noChangeAspect="1" noChangeArrowheads="1"/>
          </p:cNvSpPr>
          <p:nvPr/>
        </p:nvSpPr>
        <p:spPr bwMode="auto">
          <a:xfrm>
            <a:off x="207433" y="-182033"/>
            <a:ext cx="397933" cy="397933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15" name="文本框 5"/>
          <p:cNvSpPr txBox="1"/>
          <p:nvPr/>
        </p:nvSpPr>
        <p:spPr>
          <a:xfrm>
            <a:off x="1003301" y="930805"/>
            <a:ext cx="10363200" cy="828675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>
            <a:defPPr>
              <a:defRPr lang="zh-CN"/>
            </a:defPPr>
            <a:lvl1pPr>
              <a:defRPr sz="3200">
                <a:latin typeface="GillSans Light" panose="020B0402020204020204" pitchFamily="34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b="1" smtClean="0">
                <a:solidFill>
                  <a:schemeClr val="accent5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课文中洋溢着一种什么样的感情</a:t>
            </a:r>
            <a:r>
              <a:rPr lang="en-US" altLang="zh-CN" b="1" smtClean="0">
                <a:solidFill>
                  <a:schemeClr val="accent5">
                    <a:lumMod val="75000"/>
                  </a:schemeClr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  <a:endParaRPr lang="en-US" altLang="zh-CN" b="1" smtClean="0">
              <a:solidFill>
                <a:schemeClr val="accent5">
                  <a:lumMod val="75000"/>
                </a:schemeClr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" name="文本框 5"/>
          <p:cNvSpPr txBox="1"/>
          <p:nvPr/>
        </p:nvSpPr>
        <p:spPr>
          <a:xfrm>
            <a:off x="863599" y="1875540"/>
            <a:ext cx="10109201" cy="4521835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>
            <a:defPPr>
              <a:defRPr lang="zh-CN"/>
            </a:defPPr>
            <a:lvl1pPr>
              <a:defRPr sz="3200">
                <a:latin typeface="GillSans Light" panose="020B0402020204020204" pitchFamily="34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对人类诞生的喜悦感充溢在整篇文章中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一是女娲在造出人之后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不由得满心欢喜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眉开眼笑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这生命是她一手创造出来的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她的笑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体现了创造成功的喜悦感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二是体现在人类自身对获得生命的欢呼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如人类落地后开口就喊“妈妈”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许多小人欢呼跳跃等。</a:t>
            </a:r>
            <a:endParaRPr lang="zh-CN" altLang="en-US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　　</a:t>
            </a:r>
            <a:endParaRPr lang="zh-CN" altLang="en-US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AutoShape 2"/>
          <p:cNvSpPr>
            <a:spLocks noChangeAspect="1" noChangeArrowheads="1"/>
          </p:cNvSpPr>
          <p:nvPr/>
        </p:nvSpPr>
        <p:spPr bwMode="auto">
          <a:xfrm>
            <a:off x="207433" y="-182033"/>
            <a:ext cx="397933" cy="397933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68612" name="AutoShape 4"/>
          <p:cNvSpPr>
            <a:spLocks noChangeAspect="1" noChangeArrowheads="1"/>
          </p:cNvSpPr>
          <p:nvPr/>
        </p:nvSpPr>
        <p:spPr bwMode="auto">
          <a:xfrm>
            <a:off x="207433" y="-182033"/>
            <a:ext cx="397933" cy="397933"/>
          </a:xfrm>
          <a:prstGeom prst="rect">
            <a:avLst/>
          </a:prstGeom>
          <a:noFill/>
        </p:spPr>
        <p:txBody>
          <a:bodyPr vert="horz" wrap="square" lIns="121920" tIns="60960" rIns="121920" bIns="60960" numCol="1" anchor="t" anchorCtr="0" compatLnSpc="1"/>
          <a:lstStyle/>
          <a:p>
            <a:endParaRPr lang="zh-CN" altLang="en-US" sz="2400"/>
          </a:p>
        </p:txBody>
      </p:sp>
      <p:sp>
        <p:nvSpPr>
          <p:cNvPr id="16" name="文本框 5"/>
          <p:cNvSpPr txBox="1"/>
          <p:nvPr/>
        </p:nvSpPr>
        <p:spPr>
          <a:xfrm>
            <a:off x="1524001" y="1837440"/>
            <a:ext cx="9651999" cy="3044825"/>
          </a:xfrm>
          <a:prstGeom prst="rect">
            <a:avLst/>
          </a:prstGeom>
          <a:noFill/>
        </p:spPr>
        <p:txBody>
          <a:bodyPr wrap="square" lIns="91438" tIns="45718" rIns="91438" bIns="45718" rtlCol="0">
            <a:spAutoFit/>
          </a:bodyPr>
          <a:lstStyle>
            <a:defPPr>
              <a:defRPr lang="zh-CN"/>
            </a:defPPr>
            <a:lvl1pPr>
              <a:defRPr sz="3200">
                <a:latin typeface="GillSans Light" panose="020B0402020204020204" pitchFamily="34" charset="0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这种喜悦感扣住“喜”来谈也可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如有了人类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大自然才有了生气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蓬勃起来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有了人类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女娲不再寂寞、孤独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有了人类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世间也就有了温暖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有了爱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更重要的是</a:t>
            </a:r>
            <a:r>
              <a:rPr lang="en-US" altLang="zh-CN" b="1" smtClean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b="1" smtClean="0">
                <a:latin typeface="楷体" panose="02010609060101010101" pitchFamily="49" charset="-122"/>
                <a:ea typeface="楷体" panose="02010609060101010101" pitchFamily="49" charset="-122"/>
              </a:rPr>
              <a:t>有了创造。</a:t>
            </a:r>
            <a:endParaRPr lang="zh-CN" altLang="en-US" b="1" smtClean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slow" advClick="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5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799465" y="636270"/>
            <a:ext cx="10709910" cy="1210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FF00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just" eaLnBrk="1" hangingPunct="1">
              <a:lnSpc>
                <a:spcPct val="130000"/>
              </a:lnSpc>
              <a:spcBef>
                <a:spcPct val="50000"/>
              </a:spcBef>
            </a:pP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</a:rPr>
              <a:t>在我们中国，有女娲造人的美丽神话；在西方，也有上帝造人的宗教神话</a:t>
            </a: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</a:rPr>
              <a:t>——《</a:t>
            </a: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</a:rPr>
              <a:t>伊甸园里</a:t>
            </a:r>
            <a:r>
              <a:rPr lang="en-US" altLang="zh-CN" sz="2800" b="1">
                <a:effectLst>
                  <a:outerShdw blurRad="38100" dist="38100" dir="2700000">
                    <a:srgbClr val="FFFFFF"/>
                  </a:outerShdw>
                </a:effectLst>
              </a:rPr>
              <a:t>》</a:t>
            </a:r>
            <a:r>
              <a:rPr lang="zh-CN" altLang="en-US" sz="2800" b="1">
                <a:effectLst>
                  <a:outerShdw blurRad="38100" dist="38100" dir="2700000">
                    <a:srgbClr val="FFFFFF"/>
                  </a:outerShdw>
                </a:effectLst>
              </a:rPr>
              <a:t>。</a:t>
            </a:r>
            <a:endParaRPr lang="zh-CN" altLang="en-US" sz="2800" b="1">
              <a:effectLst>
                <a:outerShdw blurRad="38100" dist="38100" dir="2700000">
                  <a:srgbClr val="FFFFFF"/>
                </a:outerShdw>
              </a:effectLst>
            </a:endParaRP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799465" y="2341880"/>
            <a:ext cx="10593705" cy="28594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00">
                    <a:alpha val="50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·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东西方神话都认为人类并不是从来就有的，无论东方西方，古人早都思考过人类起源问题。 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  <a:p>
            <a:pPr lvl="0" algn="just" eaLnBrk="1" hangingPunct="1">
              <a:lnSpc>
                <a:spcPct val="90000"/>
              </a:lnSpc>
              <a:spcBef>
                <a:spcPct val="50000"/>
              </a:spcBef>
            </a:pPr>
            <a:r>
              <a:rPr lang="en-US" altLang="zh-CN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·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宋体" panose="02010600030101010101" pitchFamily="2" charset="-122"/>
              </a:rPr>
              <a:t>两则神话都认为人类是被创造出来的，都有创造人的神，不过一则设想为女娲，一则设想为上帝罢了。 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615951" y="3363384"/>
            <a:ext cx="2006600" cy="696383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algn="ctr"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女娲造人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左大括号 3"/>
          <p:cNvSpPr/>
          <p:nvPr/>
        </p:nvSpPr>
        <p:spPr>
          <a:xfrm>
            <a:off x="2465917" y="2040467"/>
            <a:ext cx="179917" cy="3266017"/>
          </a:xfrm>
          <a:prstGeom prst="leftBrace">
            <a:avLst>
              <a:gd name="adj1" fmla="val 36025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标题 1"/>
          <p:cNvSpPr txBox="1"/>
          <p:nvPr/>
        </p:nvSpPr>
        <p:spPr>
          <a:xfrm>
            <a:off x="2599267" y="1748367"/>
            <a:ext cx="6415617" cy="696384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造人原因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荒凉寂寞，增添生气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" name="标题 1"/>
          <p:cNvSpPr txBox="1"/>
          <p:nvPr/>
        </p:nvSpPr>
        <p:spPr>
          <a:xfrm>
            <a:off x="2599267" y="3363384"/>
            <a:ext cx="3115733" cy="696383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造人过程、方法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5" name="标题 1"/>
          <p:cNvSpPr txBox="1"/>
          <p:nvPr/>
        </p:nvSpPr>
        <p:spPr>
          <a:xfrm>
            <a:off x="2599267" y="4978400"/>
            <a:ext cx="6415617" cy="696384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绵延方法</a:t>
            </a:r>
            <a:r>
              <a:rPr lang="en-US" altLang="zh-CN" sz="3200" b="1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男女配合，创造后代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1" name="左大括号 30"/>
          <p:cNvSpPr/>
          <p:nvPr/>
        </p:nvSpPr>
        <p:spPr>
          <a:xfrm>
            <a:off x="5827184" y="3012017"/>
            <a:ext cx="302684" cy="1399117"/>
          </a:xfrm>
          <a:prstGeom prst="leftBrace">
            <a:avLst>
              <a:gd name="adj1" fmla="val 36025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标题 1"/>
          <p:cNvSpPr txBox="1"/>
          <p:nvPr/>
        </p:nvSpPr>
        <p:spPr>
          <a:xfrm>
            <a:off x="6129867" y="2667000"/>
            <a:ext cx="1888067" cy="696384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揉泥成团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4" name="标题 1"/>
          <p:cNvSpPr txBox="1"/>
          <p:nvPr/>
        </p:nvSpPr>
        <p:spPr>
          <a:xfrm>
            <a:off x="6129867" y="4021667"/>
            <a:ext cx="1888067" cy="696384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挥藤洒泥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8" name="左大括号 57"/>
          <p:cNvSpPr/>
          <p:nvPr/>
        </p:nvSpPr>
        <p:spPr>
          <a:xfrm flipH="1">
            <a:off x="8925984" y="2040467"/>
            <a:ext cx="179917" cy="3266017"/>
          </a:xfrm>
          <a:prstGeom prst="leftBrace">
            <a:avLst>
              <a:gd name="adj1" fmla="val 36025"/>
              <a:gd name="adj2" fmla="val 50000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9" name="标题 1"/>
          <p:cNvSpPr txBox="1"/>
          <p:nvPr/>
        </p:nvSpPr>
        <p:spPr>
          <a:xfrm>
            <a:off x="8779933" y="3308351"/>
            <a:ext cx="3564467" cy="696383"/>
          </a:xfrm>
          <a:prstGeom prst="rect">
            <a:avLst/>
          </a:prstGeom>
          <a:noFill/>
          <a:ln w="12700">
            <a:noFill/>
          </a:ln>
        </p:spPr>
        <p:txBody>
          <a:bodyPr/>
          <a:lstStyle/>
          <a:p>
            <a:pPr algn="ctr"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勤劳、智慧、</a:t>
            </a:r>
            <a:endParaRPr lang="en-US" altLang="zh-CN" sz="3200" b="1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algn="ctr" eaLnBrk="1" hangingPunct="1"/>
            <a:r>
              <a:rPr lang="zh-CN" altLang="en-US" sz="3200" b="1">
                <a:latin typeface="楷体" panose="02010609060101010101" pitchFamily="49" charset="-122"/>
                <a:ea typeface="楷体" panose="02010609060101010101" pitchFamily="49" charset="-122"/>
              </a:rPr>
              <a:t>伟大</a:t>
            </a:r>
            <a:endParaRPr lang="zh-CN" altLang="en-US" sz="32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9950" name="文本框 2"/>
          <p:cNvSpPr txBox="1"/>
          <p:nvPr/>
        </p:nvSpPr>
        <p:spPr>
          <a:xfrm>
            <a:off x="4969933" y="186267"/>
            <a:ext cx="253153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结构梳理</a:t>
            </a:r>
            <a:endParaRPr lang="zh-CN" altLang="en-US" sz="426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0" grpId="0"/>
      <p:bldP spid="35" grpId="0"/>
      <p:bldP spid="31" grpId="0"/>
      <p:bldP spid="33" grpId="0"/>
      <p:bldP spid="34" grpId="0"/>
      <p:bldP spid="58" grpId="0"/>
      <p:bldP spid="5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4"/>
          <p:cNvSpPr txBox="1"/>
          <p:nvPr/>
        </p:nvSpPr>
        <p:spPr>
          <a:xfrm>
            <a:off x="1125220" y="1490133"/>
            <a:ext cx="9615593" cy="304609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zh-CN" altLang="en-US" sz="3200" b="1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本文详细叙述了女娲造人的具体过程，赞颂了女娲这位伟大母亲的勤劳和智慧。表现了远古时代人们对人类自身起源的好奇和探索，以及在当时的社会生活条件下所做出的极富想象力的解释。</a:t>
            </a:r>
            <a:endParaRPr lang="zh-CN" altLang="en-US" sz="3200" b="1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0965" name="文本框 2"/>
          <p:cNvSpPr txBox="1"/>
          <p:nvPr/>
        </p:nvSpPr>
        <p:spPr>
          <a:xfrm>
            <a:off x="4829598" y="595842"/>
            <a:ext cx="2531533" cy="74803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 eaLnBrk="1" hangingPunct="1"/>
            <a:r>
              <a:rPr lang="zh-CN" altLang="en-US" sz="4265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主旨归纳</a:t>
            </a:r>
            <a:endParaRPr lang="zh-CN" altLang="en-US" sz="4265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本框 8"/>
          <p:cNvSpPr txBox="1"/>
          <p:nvPr/>
        </p:nvSpPr>
        <p:spPr>
          <a:xfrm>
            <a:off x="853440" y="227965"/>
            <a:ext cx="2574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课堂小结</a:t>
            </a:r>
            <a:endParaRPr lang="zh-CN" altLang="en-US" sz="3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3" name="Rectangle 3"/>
          <p:cNvSpPr/>
          <p:nvPr/>
        </p:nvSpPr>
        <p:spPr>
          <a:xfrm>
            <a:off x="741045" y="1464945"/>
            <a:ext cx="1042797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  <a:cs typeface="楷体" panose="02010609060101010101" pitchFamily="49" charset="-122"/>
              </a:rPr>
              <a:t>    女娲造人，体现了人类可贵的创造力与探求精神，也使我们感受到生而为人的自豪。今天，我们面对的广大世界，依然有许多未知领域等待我们去探求，去追索，去感受那种创造成功的喜悦。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  <a:cs typeface="楷体" panose="02010609060101010101" pitchFamily="49" charset="-122"/>
            </a:endParaRPr>
          </a:p>
        </p:txBody>
      </p:sp>
      <p:pic>
        <p:nvPicPr>
          <p:cNvPr id="31747" name="Picture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804980" y="4523272"/>
            <a:ext cx="2935287" cy="19510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4" name="Text Box 3"/>
          <p:cNvSpPr txBox="1"/>
          <p:nvPr/>
        </p:nvSpPr>
        <p:spPr>
          <a:xfrm>
            <a:off x="1774825" y="115888"/>
            <a:ext cx="23749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3600" b="1">
                <a:latin typeface="宋体" panose="02010600030101010101" pitchFamily="2" charset="-122"/>
              </a:rPr>
              <a:t>名言积累</a:t>
            </a:r>
            <a:endParaRPr lang="zh-CN" altLang="en-US" sz="3600" b="1">
              <a:latin typeface="宋体" panose="02010600030101010101" pitchFamily="2" charset="-122"/>
            </a:endParaRPr>
          </a:p>
        </p:txBody>
      </p:sp>
      <p:sp>
        <p:nvSpPr>
          <p:cNvPr id="87045" name="Text Box 2"/>
          <p:cNvSpPr txBox="1"/>
          <p:nvPr/>
        </p:nvSpPr>
        <p:spPr>
          <a:xfrm>
            <a:off x="723900" y="1228725"/>
            <a:ext cx="10527665" cy="439991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66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想象是人类思维中最美丽的花朵。（雨果）</a:t>
            </a:r>
            <a:endParaRPr lang="zh-CN" altLang="en-US" sz="2800" b="1">
              <a:solidFill>
                <a:srgbClr val="CC0066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CC0066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想象是最杰出的艺术本领。  （黑格尔）</a:t>
            </a:r>
            <a:endParaRPr lang="zh-CN" altLang="en-US" sz="2800" b="1">
              <a:solidFill>
                <a:srgbClr val="CC0066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华文隶书" panose="02010800040101010101" pitchFamily="2" charset="-122"/>
                <a:ea typeface="华文隶书" panose="02010800040101010101" pitchFamily="2" charset="-122"/>
              </a:rPr>
              <a:t>想象力是发明、发现及其他创造活动的源泉。</a:t>
            </a:r>
            <a:endParaRPr lang="zh-CN" altLang="en-US" sz="2800" b="1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Arial" panose="020B0604020202020204" pitchFamily="34" charset="0"/>
                <a:ea typeface="华文隶书" panose="02010800040101010101" pitchFamily="2" charset="-122"/>
              </a:rPr>
              <a:t>                                 </a:t>
            </a:r>
            <a:r>
              <a:rPr lang="en-US" altLang="zh-CN" sz="2800" b="1">
                <a:latin typeface="Arial" panose="020B0604020202020204" pitchFamily="34" charset="0"/>
                <a:ea typeface="华文隶书" panose="02010800040101010101" pitchFamily="2" charset="-122"/>
              </a:rPr>
              <a:t>—</a:t>
            </a:r>
            <a:r>
              <a:rPr lang="zh-CN" altLang="en-US" sz="2800" b="1">
                <a:latin typeface="华文隶书" panose="02010800040101010101" pitchFamily="2" charset="-122"/>
                <a:ea typeface="华文隶书" panose="02010800040101010101" pitchFamily="2" charset="-122"/>
              </a:rPr>
              <a:t>古希腊的亚里士多德  </a:t>
            </a:r>
            <a:endParaRPr lang="zh-CN" altLang="en-US" sz="2800" b="1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华文隶书" panose="02010800040101010101" pitchFamily="2" charset="-122"/>
                <a:ea typeface="华文隶书" panose="02010800040101010101" pitchFamily="2" charset="-122"/>
              </a:rPr>
              <a:t>想象力是人类能力的试金石，人们正是依靠想象力征服世界！</a:t>
            </a:r>
            <a:endParaRPr lang="zh-CN" altLang="en-US" sz="2800" b="1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>
                <a:latin typeface="华文隶书" panose="02010800040101010101" pitchFamily="2" charset="-122"/>
                <a:ea typeface="华文隶书" panose="02010800040101010101" pitchFamily="2" charset="-122"/>
              </a:rPr>
              <a:t>                 </a:t>
            </a:r>
            <a:r>
              <a:rPr lang="en-US" altLang="zh-CN" sz="2800" b="1">
                <a:latin typeface="Arial" panose="020B0604020202020204" pitchFamily="34" charset="0"/>
                <a:ea typeface="华文隶书" panose="02010800040101010101" pitchFamily="2" charset="-122"/>
              </a:rPr>
              <a:t>——</a:t>
            </a:r>
            <a:r>
              <a:rPr lang="zh-CN" altLang="en-US" sz="2800" b="1">
                <a:latin typeface="华文隶书" panose="02010800040101010101" pitchFamily="2" charset="-122"/>
                <a:ea typeface="华文隶书" panose="02010800040101010101" pitchFamily="2" charset="-122"/>
              </a:rPr>
              <a:t>奥斯本</a:t>
            </a:r>
            <a:endParaRPr lang="zh-CN" altLang="en-US" sz="2800" b="1">
              <a:latin typeface="华文隶书" panose="02010800040101010101" pitchFamily="2" charset="-122"/>
              <a:ea typeface="华文隶书" panose="0201080004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800" b="1"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</p:spTree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文本框 13"/>
          <p:cNvSpPr txBox="1"/>
          <p:nvPr/>
        </p:nvSpPr>
        <p:spPr>
          <a:xfrm>
            <a:off x="853440" y="227965"/>
            <a:ext cx="2574925" cy="58356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3200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随堂练习</a:t>
            </a:r>
            <a:endParaRPr lang="zh-CN" altLang="en-US" sz="3200" b="1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770" name="Rectangle 9"/>
          <p:cNvSpPr/>
          <p:nvPr/>
        </p:nvSpPr>
        <p:spPr>
          <a:xfrm>
            <a:off x="1821417" y="1004264"/>
            <a:ext cx="8424863" cy="13836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latin typeface="宋体" panose="02010600030101010101" pitchFamily="2" charset="-122"/>
              </a:rPr>
              <a:t>    </a:t>
            </a:r>
            <a:r>
              <a:rPr lang="zh-CN" altLang="en-US" sz="2800" b="1">
                <a:latin typeface="楷体" panose="02010609060101010101" pitchFamily="49" charset="-122"/>
                <a:ea typeface="楷体" panose="02010609060101010101" pitchFamily="49" charset="-122"/>
              </a:rPr>
              <a:t>请你也发挥自己的想象，对女娲造人的动机、经过做另一种推测，说给大家听听。</a:t>
            </a:r>
            <a:endParaRPr lang="zh-CN" altLang="en-US" sz="2800" b="1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2771" name="Picture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660028" y="2935003"/>
            <a:ext cx="4461084" cy="314033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10807700" y="12407900"/>
            <a:ext cx="368300" cy="266700"/>
          </a:xfrm>
          <a:prstGeom prst="cube">
            <a:avLst/>
          </a:prstGeom>
        </p:spPr>
      </p:pic>
    </p:spTree>
  </p:cSld>
  <p:clrMapOvr>
    <a:masterClrMapping/>
  </p:clrMapOvr>
  <p:transition>
    <p:comb/>
  </p:transition>
</p:sld>
</file>

<file path=ppt/tags/tag1.xml><?xml version="1.0" encoding="utf-8"?>
<p:tagLst xmlns:p="http://schemas.openxmlformats.org/presentationml/2006/main">
  <p:tag name="KSO_WM_UNIT_PLACING_PICTURE_USER_VIEWPORT" val="{&quot;height&quot;:5786,&quot;width&quot;:4002}"/>
</p:tagLst>
</file>

<file path=ppt/tags/tag2.xml><?xml version="1.0" encoding="utf-8"?>
<p:tagLst xmlns:p="http://schemas.openxmlformats.org/presentationml/2006/main">
  <p:tag name="KSO_WM_UNIT_PLACING_PICTURE_USER_VIEWPORT" val="{&quot;height&quot;:5803.4188976377955,&quot;width&quot;:4779.2535433070861}"/>
</p:tagLst>
</file>

<file path=ppt/tags/tag3.xml><?xml version="1.0" encoding="utf-8"?>
<p:tagLst xmlns:p="http://schemas.openxmlformats.org/presentationml/2006/main">
  <p:tag name="KSO_WM_UNIT_PLACING_PICTURE_USER_VIEWPORT" val="{&quot;height&quot;:5452,&quot;width&quot;:4493}"/>
</p:tagLst>
</file>

<file path=ppt/tags/tag4.xml><?xml version="1.0" encoding="utf-8"?>
<p:tagLst xmlns:p="http://schemas.openxmlformats.org/presentationml/2006/main">
  <p:tag name="KSO_WM_UNIT_PLACING_PICTURE_USER_VIEWPORT" val="{&quot;height&quot;:4768.7017957020898,&quot;width&quot;:5674}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1475"/>
  <p:tag name="KSO_WM_UNIT_COMPATIBLE" val="0"/>
  <p:tag name="KSO_WM_UNIT_DIAGRAM_ISNUMVISUAL" val="0"/>
  <p:tag name="KSO_WM_UNIT_DIAGRAM_ISREFERUNIT" val="0"/>
  <p:tag name="KSO_WM_UNIT_HIGHLIGHT" val="0"/>
  <p:tag name="KSO_WM_UNIT_ID" val="diagram20201475_1*d*1"/>
  <p:tag name="KSO_WM_UNIT_INDEX" val="1"/>
  <p:tag name="KSO_WM_UNIT_LAYERLEVEL" val="1"/>
  <p:tag name="KSO_WM_UNIT_PICTURE_CLIP_FLAG" val="0"/>
  <p:tag name="KSO_WM_UNIT_SUPPORT_UNIT_TYPE" val="[&quot;d&quot;]"/>
  <p:tag name="KSO_WM_UNIT_TYPE" val="d"/>
  <p:tag name="KSO_WM_UNIT_VALUE" val="1904*3390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779"/>
  <p:tag name="KSO_WM_UNIT_COMPATIBLE" val="0"/>
  <p:tag name="KSO_WM_UNIT_DIAGRAM_ISNUMVISUAL" val="0"/>
  <p:tag name="KSO_WM_UNIT_DIAGRAM_ISREFERUNIT" val="0"/>
  <p:tag name="KSO_WM_UNIT_FILL_FORE_SCHEMECOLOR_INDEX" val="14"/>
  <p:tag name="KSO_WM_UNIT_FILL_FORE_SCHEMECOLOR_INDEX_BRIGHTNESS" val="0"/>
  <p:tag name="KSO_WM_UNIT_FILL_TYPE" val="1"/>
  <p:tag name="KSO_WM_UNIT_HIGHLIGHT" val="0"/>
  <p:tag name="KSO_WM_UNIT_ID" val="diagram20200779_1*i*4"/>
  <p:tag name="KSO_WM_UNIT_INDEX" val="4"/>
  <p:tag name="KSO_WM_UNIT_LAYERLEVEL" val="1"/>
  <p:tag name="KSO_WM_UNIT_LINE_FILL_TYPE" val="2"/>
  <p:tag name="KSO_WM_UNIT_LINE_FORE_SCHEMECOLOR_INDEX" val="5"/>
  <p:tag name="KSO_WM_UNIT_LINE_FORE_SCHEMECOLOR_INDEX_BRIGHTNESS" val="0"/>
  <p:tag name="KSO_WM_UNIT_TEXT_FILL_FORE_SCHEMECOLOR_INDEX" val="2"/>
  <p:tag name="KSO_WM_UNIT_TEXT_FILL_FORE_SCHEMECOLOR_INDEX_BRIGHTNESS" val="0"/>
  <p:tag name="KSO_WM_UNIT_TEXT_FILL_TYPE" val="1"/>
  <p:tag name="KSO_WM_UNIT_TYPE" val="i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779"/>
  <p:tag name="KSO_WM_UNIT_COMPATIBLE" val="0"/>
  <p:tag name="KSO_WM_UNIT_DIAGRAM_ISNUMVISUAL" val="0"/>
  <p:tag name="KSO_WM_UNIT_DIAGRAM_ISREFERUNIT" val="0"/>
  <p:tag name="KSO_WM_UNIT_HIGHLIGHT" val="0"/>
  <p:tag name="KSO_WM_UNIT_ID" val="diagram20200779_1*d*1"/>
  <p:tag name="KSO_WM_UNIT_INDEX" val="1"/>
  <p:tag name="KSO_WM_UNIT_LAYERLEVEL" val="1"/>
  <p:tag name="KSO_WM_UNIT_SUPPORT_UNIT_TYPE" val="[&quot;d&quot;]"/>
  <p:tag name="KSO_WM_UNIT_TYPE" val="d"/>
  <p:tag name="KSO_WM_UNIT_VALUE" val="837*1116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TEMPLATE_CATEGORY" val="diagram"/>
  <p:tag name="KSO_WM_TEMPLATE_INDEX" val="20200779"/>
  <p:tag name="KSO_WM_UNIT_COMPATIBLE" val="0"/>
  <p:tag name="KSO_WM_UNIT_DIAGRAM_ISNUMVISUAL" val="0"/>
  <p:tag name="KSO_WM_UNIT_DIAGRAM_ISREFERUNIT" val="0"/>
  <p:tag name="KSO_WM_UNIT_HIGHLIGHT" val="0"/>
  <p:tag name="KSO_WM_UNIT_ID" val="diagram20200779_1*f*1"/>
  <p:tag name="KSO_WM_UNIT_INDEX" val="1"/>
  <p:tag name="KSO_WM_UNIT_LAYERLEVEL" val="1"/>
  <p:tag name="KSO_WM_UNIT_NOCLEAR" val="0"/>
  <p:tag name="KSO_WM_UNIT_PRESET_TEXT" val="单击此处添加文本具体内容，简明扼要的阐述您的观点。&#10;单击此处添加文本具体内容，简明扼要的阐述您的观点。根据需要可酌情增减文字，以便观者准确的理解您传达的思想。单击此处添加文本具体内容，简明扼要的阐述您的观点。&#10;单击此处添加文本具体内容，简明扼要的阐述您的观点。根据需要可酌情增减文字，以便观者准确的理解您传达的思想。&#10;单击此处添加文本具体内容，简明扼要的阐述您的观点。根据需要可酌情增减文字，以便观者准确的理解您传达的思想。单击此处添加文本具体内容，简明扼要的阐述您的观点。"/>
  <p:tag name="KSO_WM_UNIT_SUBTYPE" val="a"/>
  <p:tag name="KSO_WM_UNIT_TEXT_FILL_FORE_SCHEMECOLOR_INDEX" val="13"/>
  <p:tag name="KSO_WM_UNIT_TEXT_FILL_FORE_SCHEMECOLOR_INDEX_BRIGHTNESS" val="0.25"/>
  <p:tag name="KSO_WM_UNIT_TEXT_FILL_TYPE" val="1"/>
  <p:tag name="KSO_WM_UNIT_TYPE" val="f"/>
  <p:tag name="KSO_WM_UNIT_VALUE" val="1012"/>
</p:tagLst>
</file>

<file path=ppt/tags/tag9.xml><?xml version="1.0" encoding="utf-8"?>
<p:tagLst xmlns:p="http://schemas.openxmlformats.org/presentationml/2006/main">
  <p:tag name="KSO_WM_BEAUTIFY_FLAG" val="#wm#"/>
  <p:tag name="KSO_WM_CHIP_FILLPROP" val="[[{&quot;fill_id&quot;:&quot;8ed4fa3d858d4b62a8380906b78b0b9e&quot;,&quot;fill_align&quot;:&quot;cm&quot;,&quot;text_align&quot;:&quot;cm&quot;,&quot;text_direction&quot;:&quot;horizontal&quot;,&quot;chip_types&quot;:[&quot;picture&quot;]},{&quot;fill_id&quot;:&quot;f0138793bccf4cedb5c482c12fd15079&quot;,&quot;fill_align&quot;:&quot;cm&quot;,&quot;text_align&quot;:&quot;lm&quot;,&quot;text_direction&quot;:&quot;horizontal&quot;,&quot;chip_types&quot;:[&quot;diagram&quot;,&quot;pictext&quot;,&quot;text&quot;,&quot;picture&quot;,&quot;chart&quot;,&quot;table&quot;,&quot;video&quot;],&quot;support_features&quot;:[&quot;collage&quot;,&quot;carousel&quot;]}]]"/>
  <p:tag name="KSO_WM_CHIP_GROUPID" val="5ef165425bb2a422ac9a2a19"/>
  <p:tag name="KSO_WM_CHIP_INFOS" val="{&quot;layout_type&quot;:&quot;leftright&quot;,&quot;tags&quot;:{&quot;style&quot;:[&quot;商务&quot;,&quot;简约&quot;,&quot;文艺清新&quot;,&quot;中国风&quot;,&quot;卡通&quot;,&quot;欧美风&quot;,&quot;黑板风&quot;,&quot;渐变风&quot;,&quot;党政风&quot;]},&quot;slide_type&quot;:[&quot;text&quot;],&quot;aspect_ratio&quot;:&quot;16:9&quot;}"/>
  <p:tag name="KSO_WM_CHIP_XID" val="5ef165425bb2a422ac9a2a1a"/>
  <p:tag name="KSO_WM_SLIDE_BACKGROUND" val="[&quot;general&quot;]"/>
  <p:tag name="KSO_WM_SLIDE_BACKGROUND_TYPE" val="general"/>
  <p:tag name="KSO_WM_SLIDE_BK_DARK_LIGHT" val="2"/>
  <p:tag name="KSO_WM_SLIDE_ID" val="diagram20200779_1"/>
  <p:tag name="KSO_WM_SLIDE_INDEX" val="1"/>
  <p:tag name="KSO_WM_SLIDE_ITEM_CNT" val="0"/>
  <p:tag name="KSO_WM_SLIDE_LAYOUT" val="a_d_f"/>
  <p:tag name="KSO_WM_SLIDE_LAYOUT_CNT" val="1_1_1"/>
  <p:tag name="KSO_WM_SLIDE_POSITION" val="0*43"/>
  <p:tag name="KSO_WM_SLIDE_RATIO" val="1.777778"/>
  <p:tag name="KSO_WM_SLIDE_SIZE" val="960*470"/>
  <p:tag name="KSO_WM_SLIDE_SUBTYPE" val="picTxt"/>
  <p:tag name="KSO_WM_SLIDE_SUPPORT_FEATURE_TYPE" val="0"/>
  <p:tag name="KSO_WM_SLIDE_TYPE" val="text"/>
  <p:tag name="KSO_WM_TAG_VERSION" val="1.0"/>
  <p:tag name="KSO_WM_TEMPLATE_ASSEMBLE_GROUPID" val="5ef55419ea5a3ac527a189c7"/>
  <p:tag name="KSO_WM_TEMPLATE_ASSEMBLE_XID" val="5ef55419ea5a3ac527a189c7"/>
  <p:tag name="KSO_WM_TEMPLATE_CATEGORY" val="diagram"/>
  <p:tag name="KSO_WM_TEMPLATE_COLOR_TYPE" val="1"/>
  <p:tag name="KSO_WM_TEMPLATE_INDEX" val="20200779"/>
  <p:tag name="KSO_WM_TEMPLATE_MASTER_TYPE" val="0"/>
  <p:tag name="KSO_WM_TEMPLATE_SUBCATEGORY" val="0"/>
</p:tagLst>
</file>

<file path=ppt/tags/tag10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2888</Words>
  <Application>WPS 演示</Application>
  <PresentationFormat/>
  <Paragraphs>309</Paragraphs>
  <Slides>23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Arial</vt:lpstr>
      <vt:lpstr>宋体</vt:lpstr>
      <vt:lpstr>Wingdings</vt:lpstr>
      <vt:lpstr>微软雅黑</vt:lpstr>
      <vt:lpstr>黑体</vt:lpstr>
      <vt:lpstr>楷体</vt:lpstr>
      <vt:lpstr>华文楷体</vt:lpstr>
      <vt:lpstr>等线</vt:lpstr>
      <vt:lpstr>Calibri</vt:lpstr>
      <vt:lpstr>Arial Unicode MS</vt:lpstr>
      <vt:lpstr>Times New Roman</vt:lpstr>
      <vt:lpstr>Calibri</vt:lpstr>
      <vt:lpstr>GillSans Light</vt:lpstr>
      <vt:lpstr>Yu Gothic UI Semilight</vt:lpstr>
      <vt:lpstr>华文隶书</vt:lpstr>
      <vt:lpstr>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rbm.xkw.com</dc:creator>
  <cp:lastModifiedBy>开&amp;啦</cp:lastModifiedBy>
  <cp:revision>2</cp:revision>
  <cp:lastPrinted>2021-12-03T17:23:00Z</cp:lastPrinted>
  <dcterms:created xsi:type="dcterms:W3CDTF">2021-12-03T17:23:00Z</dcterms:created>
  <dcterms:modified xsi:type="dcterms:W3CDTF">2021-12-15T01:25:14Z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E29458323032410A88AE56CA83241204</vt:lpwstr>
  </property>
  <property fmtid="{D5CDD505-2E9C-101B-9397-08002B2CF9AE}" pid="7" name="KSOProductBuildVer">
    <vt:lpwstr>2052-11.1.0.11115</vt:lpwstr>
  </property>
</Properties>
</file>