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4"/>
  </p:notesMasterIdLst>
  <p:sldIdLst>
    <p:sldId id="992" r:id="rId2"/>
    <p:sldId id="993" r:id="rId3"/>
    <p:sldId id="774" r:id="rId4"/>
    <p:sldId id="776" r:id="rId5"/>
    <p:sldId id="952" r:id="rId6"/>
    <p:sldId id="955" r:id="rId7"/>
    <p:sldId id="956" r:id="rId8"/>
    <p:sldId id="958" r:id="rId9"/>
    <p:sldId id="957" r:id="rId10"/>
    <p:sldId id="959" r:id="rId11"/>
    <p:sldId id="960" r:id="rId12"/>
    <p:sldId id="961" r:id="rId13"/>
    <p:sldId id="964" r:id="rId14"/>
    <p:sldId id="965" r:id="rId15"/>
    <p:sldId id="962" r:id="rId16"/>
    <p:sldId id="963" r:id="rId17"/>
    <p:sldId id="966" r:id="rId18"/>
    <p:sldId id="967" r:id="rId19"/>
    <p:sldId id="968" r:id="rId20"/>
    <p:sldId id="969" r:id="rId21"/>
    <p:sldId id="970" r:id="rId22"/>
    <p:sldId id="954" r:id="rId23"/>
    <p:sldId id="971" r:id="rId24"/>
    <p:sldId id="972" r:id="rId25"/>
    <p:sldId id="973" r:id="rId26"/>
    <p:sldId id="974" r:id="rId27"/>
    <p:sldId id="975" r:id="rId28"/>
    <p:sldId id="976" r:id="rId29"/>
    <p:sldId id="977" r:id="rId30"/>
    <p:sldId id="978" r:id="rId31"/>
    <p:sldId id="991" r:id="rId32"/>
    <p:sldId id="994" r:id="rId33"/>
    <p:sldId id="995" r:id="rId34"/>
    <p:sldId id="996" r:id="rId35"/>
    <p:sldId id="997" r:id="rId36"/>
    <p:sldId id="998" r:id="rId37"/>
    <p:sldId id="999" r:id="rId38"/>
    <p:sldId id="1000" r:id="rId39"/>
    <p:sldId id="1001" r:id="rId40"/>
    <p:sldId id="1024" r:id="rId41"/>
    <p:sldId id="1002" r:id="rId42"/>
    <p:sldId id="1003" r:id="rId43"/>
    <p:sldId id="1004" r:id="rId44"/>
    <p:sldId id="1005" r:id="rId45"/>
    <p:sldId id="1006" r:id="rId46"/>
    <p:sldId id="1007" r:id="rId47"/>
    <p:sldId id="1008" r:id="rId48"/>
    <p:sldId id="1009" r:id="rId49"/>
    <p:sldId id="1010" r:id="rId50"/>
    <p:sldId id="1011" r:id="rId51"/>
    <p:sldId id="1012" r:id="rId52"/>
    <p:sldId id="1013" r:id="rId53"/>
    <p:sldId id="1014" r:id="rId54"/>
    <p:sldId id="1015" r:id="rId55"/>
    <p:sldId id="1016" r:id="rId56"/>
    <p:sldId id="1017" r:id="rId57"/>
    <p:sldId id="1018" r:id="rId58"/>
    <p:sldId id="1019" r:id="rId59"/>
    <p:sldId id="1020" r:id="rId60"/>
    <p:sldId id="1021" r:id="rId61"/>
    <p:sldId id="1022" r:id="rId62"/>
    <p:sldId id="1023" r:id="rId63"/>
  </p:sldIdLst>
  <p:sldSz cx="9144000" cy="5143500" type="screen16x9"/>
  <p:notesSz cx="6858000" cy="9144000"/>
  <p:custDataLst>
    <p:tags r:id="rId6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700">
          <p15:clr>
            <a:srgbClr val="A4A3A4"/>
          </p15:clr>
        </p15:guide>
        <p15:guide id="2" pos="5052">
          <p15:clr>
            <a:srgbClr val="A4A3A4"/>
          </p15:clr>
        </p15:guide>
        <p15:guide id="3" pos="2861">
          <p15:clr>
            <a:srgbClr val="A4A3A4"/>
          </p15:clr>
        </p15:guide>
        <p15:guide id="4" pos="73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0" clrIdx="0"/>
  <p:cmAuthor id="2" name="lhj_8" initials="l" lastIdx="0" clrIdx="1"/>
  <p:cmAuthor id="3" name="lenovo" initials="l" lastIdx="0" clrIdx="0"/>
  <p:cmAuthor id="4" name="jh" initials="j" lastIdx="0" clrIdx="0"/>
  <p:cmAuthor id="5" name="www.xkb1.com" initials="w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85" autoAdjust="0"/>
    <p:restoredTop sz="98756" autoAdjust="0"/>
  </p:normalViewPr>
  <p:slideViewPr>
    <p:cSldViewPr>
      <p:cViewPr>
        <p:scale>
          <a:sx n="105" d="100"/>
          <a:sy n="105" d="100"/>
        </p:scale>
        <p:origin x="-426" y="-210"/>
      </p:cViewPr>
      <p:guideLst>
        <p:guide orient="horz" pos="1700"/>
        <p:guide pos="5052"/>
        <p:guide pos="2861"/>
        <p:guide pos="73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53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D05D2F3-E625-4685-AAD9-7413B3E672EB}" type="datetimeFigureOut">
              <a:rPr lang="zh-CN" altLang="en-US"/>
              <a:t>2021/9/27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AA3050-EB27-4521-82B8-CF5B07F8A7D3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4269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EAB5A266-DE3F-4EA3-8E40-A5E43F4270A5}" type="slidenum">
              <a:rPr lang="ko-KR" altLang="en-US" smtClean="0">
                <a:latin typeface="Arial" panose="020B0604020202020204" pitchFamily="34" charset="0"/>
              </a:rPr>
              <a:t>31</a:t>
            </a:fld>
            <a:endParaRPr lang="en-US" altLang="ko-KR" smtClean="0">
              <a:latin typeface="Arial" panose="020B0604020202020204" pitchFamily="34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zh-CN" altLang="en-US" smtClean="0">
                <a:latin typeface="宋体" panose="02010600030101010101" pitchFamily="2" charset="-122"/>
              </a:rPr>
              <a:t>刚才我们提到，在镜筒下降……</a:t>
            </a:r>
          </a:p>
        </p:txBody>
      </p:sp>
    </p:spTree>
    <p:extLst>
      <p:ext uri="{BB962C8B-B14F-4D97-AF65-F5344CB8AC3E}">
        <p14:creationId xmlns:p14="http://schemas.microsoft.com/office/powerpoint/2010/main" val="2863031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839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8F445A86-E3BC-4C4E-A757-665FD7B9321F}" type="slidenum">
              <a:rPr lang="zh-CN" altLang="en-US">
                <a:solidFill>
                  <a:srgbClr val="000000"/>
                </a:solidFill>
              </a:rPr>
              <a:pPr eaLnBrk="1" hangingPunct="1"/>
              <a:t>33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009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8499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62905B93-F61D-4454-8B2E-869D10355379}" type="slidenum">
              <a:rPr lang="zh-CN" altLang="en-US">
                <a:solidFill>
                  <a:srgbClr val="000000"/>
                </a:solidFill>
              </a:rPr>
              <a:pPr eaLnBrk="1" hangingPunct="1"/>
              <a:t>46</a:t>
            </a:fld>
            <a:endParaRPr lang="zh-CN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786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6"/>
          <p:cNvSpPr txBox="1">
            <a:spLocks noChangeArrowheads="1"/>
          </p:cNvSpPr>
          <p:nvPr userDrawn="1"/>
        </p:nvSpPr>
        <p:spPr bwMode="auto">
          <a:xfrm>
            <a:off x="468050" y="-42144"/>
            <a:ext cx="1663700" cy="5372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9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iti SC Medium"/>
              </a:rPr>
              <a:t>新课导入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练能力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基础巩固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0639544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能力提升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3191262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素养核心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663993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66703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6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  <p:txStyles>
    <p:titleStyle>
      <a:lvl1pPr algn="ctr" defTabSz="685800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/>
        </a:defRPr>
      </a:lvl2pPr>
      <a:lvl3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/>
        </a:defRPr>
      </a:lvl3pPr>
      <a:lvl4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/>
        </a:defRPr>
      </a:lvl4pPr>
      <a:lvl5pPr algn="ctr" defTabSz="685800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/>
        </a:defRPr>
      </a:lvl5pPr>
      <a:lvl6pPr marL="4572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/>
        </a:defRPr>
      </a:lvl6pPr>
      <a:lvl7pPr marL="9144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/>
        </a:defRPr>
      </a:lvl7pPr>
      <a:lvl8pPr marL="13716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/>
        </a:defRPr>
      </a:lvl8pPr>
      <a:lvl9pPr marL="1828800" algn="ctr" defTabSz="685800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Impact" panose="020B0806030902050204" pitchFamily="34" charset="0"/>
          <a:ea typeface="微软雅黑"/>
        </a:defRPr>
      </a:lvl9pPr>
    </p:titleStyle>
    <p:bodyStyle>
      <a:lvl1pPr marL="257175" indent="-257175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indent="-21463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1.em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0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0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" y="0"/>
            <a:ext cx="9143985" cy="51435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683568" y="258202"/>
            <a:ext cx="2697480" cy="365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人教版 生物 七年级上册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611561" y="1055452"/>
            <a:ext cx="547260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rgbClr val="C00000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mtClean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  <a:cs typeface="Heiti SC Light"/>
                <a:sym typeface="Times New Roman" panose="02020603050405020304" pitchFamily="18" charset="0"/>
              </a:rPr>
              <a:t>第一章　细胞是生命活动的基本单位</a:t>
            </a:r>
          </a:p>
        </p:txBody>
      </p:sp>
      <p:sp>
        <p:nvSpPr>
          <p:cNvPr id="7" name="矩形 6"/>
          <p:cNvSpPr/>
          <p:nvPr/>
        </p:nvSpPr>
        <p:spPr>
          <a:xfrm>
            <a:off x="1300620" y="1782564"/>
            <a:ext cx="4094480" cy="5181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2800" b="1" smtClean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Times New Roman" panose="02020603050405020304" pitchFamily="18" charset="0"/>
              </a:rPr>
              <a:t>第一节　练习使用显微镜</a:t>
            </a:r>
          </a:p>
        </p:txBody>
      </p:sp>
    </p:spTree>
    <p:extLst>
      <p:ext uri="{BB962C8B-B14F-4D97-AF65-F5344CB8AC3E}">
        <p14:creationId xmlns:p14="http://schemas.microsoft.com/office/powerpoint/2010/main" val="44060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51520" y="195486"/>
            <a:ext cx="119888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学习目标</a:t>
            </a:r>
          </a:p>
        </p:txBody>
      </p:sp>
      <p:sp>
        <p:nvSpPr>
          <p:cNvPr id="3" name="矩形 2"/>
          <p:cNvSpPr/>
          <p:nvPr/>
        </p:nvSpPr>
        <p:spPr>
          <a:xfrm>
            <a:off x="971600" y="699542"/>
            <a:ext cx="7272808" cy="1737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  <a:sym typeface="+mn-ea"/>
              </a:rPr>
              <a:t>1.说出显微镜的基本构造和作用。</a:t>
            </a:r>
          </a:p>
          <a:p>
            <a:pPr indent="457200"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  <a:sym typeface="+mn-ea"/>
              </a:rPr>
              <a:t>2.使用显微镜观察到清晰的图像。</a:t>
            </a:r>
          </a:p>
          <a:p>
            <a:pPr indent="457200"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zh-CN" sz="2400" b="1" smtClean="0">
                <a:latin typeface="楷体" panose="02010609060101010101" pitchFamily="49" charset="-122"/>
                <a:ea typeface="楷体" panose="02010609060101010101" pitchFamily="49" charset="-122"/>
                <a:cs typeface="微软雅黑" panose="020B0503020204020204" charset="-122"/>
                <a:sym typeface="+mn-ea"/>
              </a:rPr>
              <a:t>3.认同显微镜的重要作用，爱护显微镜。</a:t>
            </a:r>
          </a:p>
        </p:txBody>
      </p:sp>
    </p:spTree>
    <p:extLst>
      <p:ext uri="{BB962C8B-B14F-4D97-AF65-F5344CB8AC3E}">
        <p14:creationId xmlns:p14="http://schemas.microsoft.com/office/powerpoint/2010/main" val="402643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593229" y="712108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solidFill>
                  <a:srgbClr val="ED7D31"/>
                </a:solidFill>
                <a:latin typeface="+mn-ea"/>
                <a:ea typeface="+mn-ea"/>
                <a:sym typeface="+mn-ea"/>
              </a:rPr>
              <a:t>显微镜下的细胞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4" t="-5812" r="14023" b="-260"/>
          <a:stretch>
            <a:fillRect/>
          </a:stretch>
        </p:blipFill>
        <p:spPr>
          <a:xfrm>
            <a:off x="2065138" y="1239462"/>
            <a:ext cx="1950831" cy="1764336"/>
          </a:xfrm>
          <a:prstGeom prst="flowChartConnector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3669" y="1101703"/>
            <a:ext cx="1950408" cy="1820503"/>
          </a:xfrm>
          <a:prstGeom prst="ellipse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0967" y="3069031"/>
            <a:ext cx="1841313" cy="1531359"/>
          </a:xfrm>
          <a:prstGeom prst="round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5"/>
          <a:srcRect l="18436"/>
          <a:stretch>
            <a:fillRect/>
          </a:stretch>
        </p:blipFill>
        <p:spPr>
          <a:xfrm>
            <a:off x="6171086" y="3147814"/>
            <a:ext cx="1841314" cy="1509173"/>
          </a:xfrm>
          <a:prstGeom prst="round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/>
          <a:srcRect t="6957" b="3049"/>
          <a:stretch>
            <a:fillRect/>
          </a:stretch>
        </p:blipFill>
        <p:spPr>
          <a:xfrm>
            <a:off x="3563888" y="3160312"/>
            <a:ext cx="1841314" cy="1509173"/>
          </a:xfrm>
          <a:prstGeom prst="round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251520" y="195486"/>
            <a:ext cx="119888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导入新知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899592" y="643522"/>
            <a:ext cx="7323023" cy="4572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400" b="1" smtClean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新知一  显微镜的发展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429" b="100000" l="9728" r="100000">
                        <a14:foregroundMark x1="25292" y1="50571" x2="25292" y2="50571"/>
                        <a14:foregroundMark x1="26848" y1="49429" x2="26848" y2="49429"/>
                        <a14:foregroundMark x1="27626" y1="47143" x2="27626" y2="47143"/>
                        <a14:foregroundMark x1="33852" y1="43143" x2="33852" y2="43143"/>
                        <a14:foregroundMark x1="30739" y1="44571" x2="30739" y2="44571"/>
                        <a14:foregroundMark x1="31128" y1="40286" x2="31128" y2="40286"/>
                        <a14:foregroundMark x1="31518" y1="38571" x2="31518" y2="38571"/>
                        <a14:foregroundMark x1="25292" y1="47714" x2="25292" y2="47714"/>
                        <a14:foregroundMark x1="22179" y1="67429" x2="22179" y2="67429"/>
                        <a14:foregroundMark x1="72374" y1="24286" x2="72374" y2="24286"/>
                        <a14:foregroundMark x1="73930" y1="24000" x2="73930" y2="24000"/>
                        <a14:backgroundMark x1="44747" y1="60571" x2="44747" y2="605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820694" y="1012786"/>
            <a:ext cx="2362854" cy="3218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1135781"/>
            <a:ext cx="2520280" cy="2947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61670" y="4155926"/>
            <a:ext cx="7795895" cy="594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altLang="zh-CN" sz="2200" b="1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1665年罗伯特·虎克用发明的显微镜观察到了软木切片的细胞。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5452745" y="1726832"/>
            <a:ext cx="3380105" cy="2088515"/>
            <a:chOff x="5582570" y="811250"/>
            <a:chExt cx="3380157" cy="2630573"/>
          </a:xfrm>
        </p:grpSpPr>
        <p:sp>
          <p:nvSpPr>
            <p:cNvPr id="10" name="云形标注 9"/>
            <p:cNvSpPr/>
            <p:nvPr/>
          </p:nvSpPr>
          <p:spPr>
            <a:xfrm>
              <a:off x="5582570" y="811250"/>
              <a:ext cx="3380157" cy="2630573"/>
            </a:xfrm>
            <a:prstGeom prst="cloudCallout">
              <a:avLst>
                <a:gd name="adj1" fmla="val -62907"/>
                <a:gd name="adj2" fmla="val 18557"/>
              </a:avLst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" name="矩形 10"/>
            <p:cNvSpPr/>
            <p:nvPr/>
          </p:nvSpPr>
          <p:spPr>
            <a:xfrm>
              <a:off x="5944215" y="1068617"/>
              <a:ext cx="2943890" cy="20155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2200" b="1" smtClean="0">
                  <a:latin typeface="+mn-ea"/>
                  <a:ea typeface="+mn-ea"/>
                </a:rPr>
                <a:t>观察的材料应该放在哪里？哪些部件可以将观察材料放大？</a:t>
              </a:r>
            </a:p>
          </p:txBody>
        </p:sp>
      </p:grpSp>
      <p:sp>
        <p:nvSpPr>
          <p:cNvPr id="12" name="椭圆 11"/>
          <p:cNvSpPr/>
          <p:nvPr/>
        </p:nvSpPr>
        <p:spPr>
          <a:xfrm>
            <a:off x="4348005" y="3022237"/>
            <a:ext cx="440525" cy="40957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/>
          </a:p>
        </p:txBody>
      </p:sp>
      <p:sp>
        <p:nvSpPr>
          <p:cNvPr id="13" name="文本框 12"/>
          <p:cNvSpPr txBox="1"/>
          <p:nvPr/>
        </p:nvSpPr>
        <p:spPr>
          <a:xfrm>
            <a:off x="251520" y="195486"/>
            <a:ext cx="119888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合作探究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732119" y="1171757"/>
            <a:ext cx="7728313" cy="116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400" b="1">
                <a:latin typeface="+mn-ea"/>
                <a:ea typeface="+mn-ea"/>
                <a:cs typeface="微软雅黑" panose="020B0503020204020204" charset="-122"/>
              </a:rPr>
              <a:t>没有显微镜，就不可能发现细胞。从发现显微镜至今的400年来，显微镜在许多方面得到了改进。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0302" y="2446023"/>
            <a:ext cx="2052638" cy="2134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63768" y="2446023"/>
            <a:ext cx="1469692" cy="2220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52480" y="2283718"/>
            <a:ext cx="2818923" cy="2459355"/>
          </a:xfrm>
          <a:prstGeom prst="rect">
            <a:avLst/>
          </a:prstGeom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593229" y="640100"/>
            <a:ext cx="7723187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400" b="1" smtClean="0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新知二  认识显微镜</a:t>
            </a:r>
          </a:p>
        </p:txBody>
      </p:sp>
      <p:pic>
        <p:nvPicPr>
          <p:cNvPr id="2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35897" y="1059582"/>
            <a:ext cx="3105150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Line 5"/>
          <p:cNvSpPr>
            <a:spLocks noChangeShapeType="1"/>
          </p:cNvSpPr>
          <p:nvPr/>
        </p:nvSpPr>
        <p:spPr bwMode="auto">
          <a:xfrm flipH="1">
            <a:off x="2702094" y="2923018"/>
            <a:ext cx="1184527" cy="8771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Line 5"/>
          <p:cNvSpPr>
            <a:spLocks noChangeShapeType="1"/>
          </p:cNvSpPr>
          <p:nvPr/>
        </p:nvSpPr>
        <p:spPr bwMode="auto">
          <a:xfrm flipH="1" flipV="1">
            <a:off x="2702095" y="4201860"/>
            <a:ext cx="1400814" cy="8759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" name="Line 5"/>
          <p:cNvSpPr>
            <a:spLocks noChangeShapeType="1"/>
          </p:cNvSpPr>
          <p:nvPr/>
        </p:nvSpPr>
        <p:spPr bwMode="auto">
          <a:xfrm flipH="1" flipV="1">
            <a:off x="2663047" y="3792899"/>
            <a:ext cx="1386470" cy="0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V="1">
            <a:off x="4716018" y="1882157"/>
            <a:ext cx="1656182" cy="0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Line 5"/>
          <p:cNvSpPr>
            <a:spLocks noChangeShapeType="1"/>
          </p:cNvSpPr>
          <p:nvPr/>
        </p:nvSpPr>
        <p:spPr bwMode="auto">
          <a:xfrm flipH="1" flipV="1">
            <a:off x="2702094" y="3346522"/>
            <a:ext cx="1666944" cy="0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317869" y="3454051"/>
            <a:ext cx="10461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+mn-ea"/>
                <a:ea typeface="+mn-ea"/>
              </a:rPr>
              <a:t>镜柱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317869" y="3935190"/>
            <a:ext cx="10461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+mn-ea"/>
                <a:ea typeface="+mn-ea"/>
              </a:rPr>
              <a:t>镜座</a:t>
            </a: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317868" y="2693034"/>
            <a:ext cx="10461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+mn-ea"/>
                <a:ea typeface="+mn-ea"/>
              </a:rPr>
              <a:t>镜臂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6747520" y="1614710"/>
            <a:ext cx="1296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 smtClean="0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镜筒</a:t>
            </a:r>
          </a:p>
        </p:txBody>
      </p:sp>
      <p:sp>
        <p:nvSpPr>
          <p:cNvPr id="12" name="Rectangle 6"/>
          <p:cNvSpPr>
            <a:spLocks noChangeArrowheads="1"/>
          </p:cNvSpPr>
          <p:nvPr/>
        </p:nvSpPr>
        <p:spPr bwMode="auto">
          <a:xfrm>
            <a:off x="6747520" y="2114663"/>
            <a:ext cx="1712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+mn-ea"/>
                <a:ea typeface="+mn-ea"/>
              </a:rPr>
              <a:t>转换器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 flipH="1">
            <a:off x="1074065" y="3070104"/>
            <a:ext cx="1289966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r" eaLnBrk="1" hangingPunct="1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+mn-ea"/>
                <a:ea typeface="+mn-ea"/>
              </a:rPr>
              <a:t>压片夹</a:t>
            </a:r>
          </a:p>
        </p:txBody>
      </p:sp>
      <p:sp>
        <p:nvSpPr>
          <p:cNvPr id="14" name="Text Box 33"/>
          <p:cNvSpPr txBox="1">
            <a:spLocks noChangeArrowheads="1"/>
          </p:cNvSpPr>
          <p:nvPr/>
        </p:nvSpPr>
        <p:spPr bwMode="auto">
          <a:xfrm>
            <a:off x="1267540" y="1150927"/>
            <a:ext cx="1096491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微软雅黑" panose="020B0503020204020204" charset="-122"/>
                <a:ea typeface="微软雅黑"/>
              </a:rPr>
              <a:t>目镜</a:t>
            </a:r>
          </a:p>
        </p:txBody>
      </p:sp>
      <p:sp>
        <p:nvSpPr>
          <p:cNvPr id="15" name="Text Box 37"/>
          <p:cNvSpPr txBox="1">
            <a:spLocks noChangeArrowheads="1"/>
          </p:cNvSpPr>
          <p:nvPr/>
        </p:nvSpPr>
        <p:spPr bwMode="auto">
          <a:xfrm>
            <a:off x="6747520" y="2579088"/>
            <a:ext cx="1660241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微软雅黑" panose="020B0503020204020204" charset="-122"/>
                <a:ea typeface="微软雅黑"/>
              </a:rPr>
              <a:t>物镜</a:t>
            </a:r>
          </a:p>
        </p:txBody>
      </p:sp>
      <p:sp>
        <p:nvSpPr>
          <p:cNvPr id="16" name="Line 5"/>
          <p:cNvSpPr>
            <a:spLocks noChangeShapeType="1"/>
          </p:cNvSpPr>
          <p:nvPr/>
        </p:nvSpPr>
        <p:spPr bwMode="auto">
          <a:xfrm>
            <a:off x="5188100" y="2842694"/>
            <a:ext cx="1184100" cy="25893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188101" y="2307464"/>
            <a:ext cx="1184099" cy="369334"/>
            <a:chOff x="5037735" y="2283717"/>
            <a:chExt cx="1184099" cy="369334"/>
          </a:xfrm>
        </p:grpSpPr>
        <p:sp>
          <p:nvSpPr>
            <p:cNvPr id="18" name="Line 5"/>
            <p:cNvSpPr>
              <a:spLocks noChangeShapeType="1"/>
            </p:cNvSpPr>
            <p:nvPr/>
          </p:nvSpPr>
          <p:spPr bwMode="auto">
            <a:xfrm>
              <a:off x="5364163" y="2283717"/>
              <a:ext cx="857671" cy="12025"/>
            </a:xfrm>
            <a:prstGeom prst="line">
              <a:avLst/>
            </a:prstGeom>
            <a:noFill/>
            <a:ln w="28575">
              <a:solidFill>
                <a:srgbClr val="00B0F0"/>
              </a:solidFill>
              <a:rou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600" b="1">
                <a:solidFill>
                  <a:schemeClr val="tx2">
                    <a:lumMod val="40000"/>
                    <a:lumOff val="6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</a:endParaRPr>
            </a:p>
          </p:txBody>
        </p:sp>
        <p:cxnSp>
          <p:nvCxnSpPr>
            <p:cNvPr id="19" name="直接连接符 18"/>
            <p:cNvCxnSpPr>
              <a:stCxn id="18" idx="0"/>
            </p:cNvCxnSpPr>
            <p:nvPr/>
          </p:nvCxnSpPr>
          <p:spPr>
            <a:xfrm flipH="1">
              <a:off x="5037735" y="2283717"/>
              <a:ext cx="326428" cy="369334"/>
            </a:xfrm>
            <a:prstGeom prst="line">
              <a:avLst/>
            </a:prstGeom>
            <a:ln w="28575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Line 5"/>
          <p:cNvSpPr>
            <a:spLocks noChangeShapeType="1"/>
          </p:cNvSpPr>
          <p:nvPr/>
        </p:nvSpPr>
        <p:spPr bwMode="auto">
          <a:xfrm>
            <a:off x="4866210" y="3284697"/>
            <a:ext cx="1505990" cy="11515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1" name="Text Box 40"/>
          <p:cNvSpPr txBox="1">
            <a:spLocks noChangeArrowheads="1"/>
          </p:cNvSpPr>
          <p:nvPr/>
        </p:nvSpPr>
        <p:spPr bwMode="auto">
          <a:xfrm>
            <a:off x="6747520" y="3829069"/>
            <a:ext cx="147137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微软雅黑" panose="020B0503020204020204" charset="-122"/>
                <a:ea typeface="微软雅黑"/>
              </a:rPr>
              <a:t>反光镜</a:t>
            </a:r>
          </a:p>
        </p:txBody>
      </p:sp>
      <p:sp>
        <p:nvSpPr>
          <p:cNvPr id="22" name="Line 5"/>
          <p:cNvSpPr>
            <a:spLocks noChangeShapeType="1"/>
          </p:cNvSpPr>
          <p:nvPr/>
        </p:nvSpPr>
        <p:spPr bwMode="auto">
          <a:xfrm>
            <a:off x="5030866" y="4044095"/>
            <a:ext cx="1341336" cy="23031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3" name="Line 5"/>
          <p:cNvSpPr>
            <a:spLocks noChangeShapeType="1"/>
          </p:cNvSpPr>
          <p:nvPr/>
        </p:nvSpPr>
        <p:spPr bwMode="auto">
          <a:xfrm flipH="1" flipV="1">
            <a:off x="2702094" y="2508543"/>
            <a:ext cx="1362466" cy="21759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4" name="Text Box 38"/>
          <p:cNvSpPr txBox="1">
            <a:spLocks noChangeArrowheads="1"/>
          </p:cNvSpPr>
          <p:nvPr/>
        </p:nvSpPr>
        <p:spPr bwMode="auto">
          <a:xfrm>
            <a:off x="6747518" y="3050767"/>
            <a:ext cx="1371528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+mn-ea"/>
                <a:ea typeface="+mn-ea"/>
              </a:rPr>
              <a:t>通光孔</a:t>
            </a:r>
          </a:p>
        </p:txBody>
      </p:sp>
      <p:sp>
        <p:nvSpPr>
          <p:cNvPr id="25" name="Text Box 27"/>
          <p:cNvSpPr txBox="1">
            <a:spLocks noChangeArrowheads="1"/>
          </p:cNvSpPr>
          <p:nvPr/>
        </p:nvSpPr>
        <p:spPr bwMode="auto">
          <a:xfrm>
            <a:off x="419344" y="1762348"/>
            <a:ext cx="1944687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r"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微软雅黑" panose="020B0503020204020204" charset="-122"/>
                <a:ea typeface="微软雅黑"/>
              </a:rPr>
              <a:t>粗准焦螺旋</a:t>
            </a:r>
          </a:p>
        </p:txBody>
      </p:sp>
      <p:sp>
        <p:nvSpPr>
          <p:cNvPr id="26" name="Text Box 28"/>
          <p:cNvSpPr txBox="1">
            <a:spLocks noChangeArrowheads="1"/>
          </p:cNvSpPr>
          <p:nvPr/>
        </p:nvSpPr>
        <p:spPr bwMode="auto">
          <a:xfrm>
            <a:off x="419344" y="2206008"/>
            <a:ext cx="1944687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algn="r"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+mn-ea"/>
                <a:ea typeface="+mn-ea"/>
              </a:rPr>
              <a:t>细准焦螺旋</a:t>
            </a:r>
          </a:p>
        </p:txBody>
      </p:sp>
      <p:sp>
        <p:nvSpPr>
          <p:cNvPr id="27" name="Text Box 38"/>
          <p:cNvSpPr txBox="1">
            <a:spLocks noChangeArrowheads="1"/>
          </p:cNvSpPr>
          <p:nvPr/>
        </p:nvSpPr>
        <p:spPr bwMode="auto">
          <a:xfrm>
            <a:off x="6747520" y="3399194"/>
            <a:ext cx="1362683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latin typeface="+mn-ea"/>
                <a:ea typeface="+mn-ea"/>
              </a:rPr>
              <a:t>遮光器</a:t>
            </a:r>
          </a:p>
        </p:txBody>
      </p:sp>
      <p:sp>
        <p:nvSpPr>
          <p:cNvPr id="28" name="Line 5"/>
          <p:cNvSpPr>
            <a:spLocks noChangeShapeType="1"/>
          </p:cNvSpPr>
          <p:nvPr/>
        </p:nvSpPr>
        <p:spPr bwMode="auto">
          <a:xfrm>
            <a:off x="5300903" y="3621370"/>
            <a:ext cx="1071298" cy="11515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29" name="Line 5"/>
          <p:cNvSpPr>
            <a:spLocks noChangeShapeType="1"/>
          </p:cNvSpPr>
          <p:nvPr/>
        </p:nvSpPr>
        <p:spPr bwMode="auto">
          <a:xfrm flipH="1" flipV="1">
            <a:off x="2702095" y="2014375"/>
            <a:ext cx="1456284" cy="0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0" name="Line 5"/>
          <p:cNvSpPr>
            <a:spLocks noChangeShapeType="1"/>
          </p:cNvSpPr>
          <p:nvPr/>
        </p:nvSpPr>
        <p:spPr bwMode="auto">
          <a:xfrm flipH="1" flipV="1">
            <a:off x="2702095" y="1393188"/>
            <a:ext cx="1903382" cy="541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00" b="1">
              <a:solidFill>
                <a:schemeClr val="tx2">
                  <a:lumMod val="40000"/>
                  <a:lumOff val="60000"/>
                </a:schemeClr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1" name="Text Box 33"/>
          <p:cNvSpPr txBox="1">
            <a:spLocks noChangeArrowheads="1"/>
          </p:cNvSpPr>
          <p:nvPr/>
        </p:nvSpPr>
        <p:spPr bwMode="auto">
          <a:xfrm>
            <a:off x="1263730" y="1160452"/>
            <a:ext cx="1096491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目镜</a:t>
            </a:r>
          </a:p>
        </p:txBody>
      </p:sp>
      <p:sp>
        <p:nvSpPr>
          <p:cNvPr id="32" name="Text Box 37"/>
          <p:cNvSpPr txBox="1">
            <a:spLocks noChangeArrowheads="1"/>
          </p:cNvSpPr>
          <p:nvPr/>
        </p:nvSpPr>
        <p:spPr bwMode="auto">
          <a:xfrm>
            <a:off x="6731009" y="2562578"/>
            <a:ext cx="1660241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物镜</a:t>
            </a:r>
          </a:p>
        </p:txBody>
      </p:sp>
      <p:sp>
        <p:nvSpPr>
          <p:cNvPr id="33" name="Text Box 40"/>
          <p:cNvSpPr txBox="1">
            <a:spLocks noChangeArrowheads="1"/>
          </p:cNvSpPr>
          <p:nvPr/>
        </p:nvSpPr>
        <p:spPr bwMode="auto">
          <a:xfrm>
            <a:off x="6731009" y="3812560"/>
            <a:ext cx="147137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反光镜</a:t>
            </a:r>
          </a:p>
        </p:txBody>
      </p:sp>
      <p:sp>
        <p:nvSpPr>
          <p:cNvPr id="35" name="Text Box 28"/>
          <p:cNvSpPr txBox="1">
            <a:spLocks noChangeArrowheads="1"/>
          </p:cNvSpPr>
          <p:nvPr/>
        </p:nvSpPr>
        <p:spPr bwMode="auto">
          <a:xfrm>
            <a:off x="441341" y="2206008"/>
            <a:ext cx="192269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细准焦螺旋</a:t>
            </a:r>
          </a:p>
        </p:txBody>
      </p:sp>
      <p:sp>
        <p:nvSpPr>
          <p:cNvPr id="36" name="Text Box 38"/>
          <p:cNvSpPr txBox="1">
            <a:spLocks noChangeArrowheads="1"/>
          </p:cNvSpPr>
          <p:nvPr/>
        </p:nvSpPr>
        <p:spPr bwMode="auto">
          <a:xfrm>
            <a:off x="6731009" y="3382684"/>
            <a:ext cx="1362683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遮光器</a:t>
            </a:r>
          </a:p>
        </p:txBody>
      </p:sp>
      <p:sp>
        <p:nvSpPr>
          <p:cNvPr id="39" name="文本框 40"/>
          <p:cNvSpPr txBox="1"/>
          <p:nvPr/>
        </p:nvSpPr>
        <p:spPr>
          <a:xfrm>
            <a:off x="2332525" y="1221738"/>
            <a:ext cx="369570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1</a:t>
            </a:r>
          </a:p>
        </p:txBody>
      </p:sp>
      <p:sp>
        <p:nvSpPr>
          <p:cNvPr id="40" name="文本框 44"/>
          <p:cNvSpPr txBox="1"/>
          <p:nvPr/>
        </p:nvSpPr>
        <p:spPr>
          <a:xfrm>
            <a:off x="2332525" y="4030411"/>
            <a:ext cx="351473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7</a:t>
            </a:r>
          </a:p>
        </p:txBody>
      </p:sp>
      <p:sp>
        <p:nvSpPr>
          <p:cNvPr id="41" name="文本框 45"/>
          <p:cNvSpPr txBox="1"/>
          <p:nvPr/>
        </p:nvSpPr>
        <p:spPr>
          <a:xfrm>
            <a:off x="2332525" y="3568216"/>
            <a:ext cx="369570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6</a:t>
            </a:r>
          </a:p>
        </p:txBody>
      </p:sp>
      <p:sp>
        <p:nvSpPr>
          <p:cNvPr id="42" name="文本框 46"/>
          <p:cNvSpPr txBox="1"/>
          <p:nvPr/>
        </p:nvSpPr>
        <p:spPr>
          <a:xfrm>
            <a:off x="2332525" y="1860931"/>
            <a:ext cx="369570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2</a:t>
            </a:r>
          </a:p>
        </p:txBody>
      </p:sp>
      <p:sp>
        <p:nvSpPr>
          <p:cNvPr id="43" name="文本框 47"/>
          <p:cNvSpPr txBox="1"/>
          <p:nvPr/>
        </p:nvSpPr>
        <p:spPr>
          <a:xfrm>
            <a:off x="2332525" y="3175073"/>
            <a:ext cx="516181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5</a:t>
            </a:r>
          </a:p>
        </p:txBody>
      </p:sp>
      <p:sp>
        <p:nvSpPr>
          <p:cNvPr id="44" name="文本框 48"/>
          <p:cNvSpPr txBox="1"/>
          <p:nvPr/>
        </p:nvSpPr>
        <p:spPr>
          <a:xfrm>
            <a:off x="2332525" y="2769529"/>
            <a:ext cx="538638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4</a:t>
            </a:r>
          </a:p>
        </p:txBody>
      </p:sp>
      <p:sp>
        <p:nvSpPr>
          <p:cNvPr id="45" name="文本框 49"/>
          <p:cNvSpPr txBox="1"/>
          <p:nvPr/>
        </p:nvSpPr>
        <p:spPr>
          <a:xfrm>
            <a:off x="2332525" y="2319490"/>
            <a:ext cx="369570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3</a:t>
            </a:r>
          </a:p>
        </p:txBody>
      </p:sp>
      <p:sp>
        <p:nvSpPr>
          <p:cNvPr id="47" name="文本框 24"/>
          <p:cNvSpPr txBox="1"/>
          <p:nvPr/>
        </p:nvSpPr>
        <p:spPr>
          <a:xfrm>
            <a:off x="6372200" y="3867719"/>
            <a:ext cx="578644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13</a:t>
            </a:r>
          </a:p>
        </p:txBody>
      </p:sp>
      <p:sp>
        <p:nvSpPr>
          <p:cNvPr id="48" name="文本框 25"/>
          <p:cNvSpPr txBox="1"/>
          <p:nvPr/>
        </p:nvSpPr>
        <p:spPr>
          <a:xfrm>
            <a:off x="6372200" y="3435671"/>
            <a:ext cx="564833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12</a:t>
            </a:r>
          </a:p>
        </p:txBody>
      </p:sp>
      <p:sp>
        <p:nvSpPr>
          <p:cNvPr id="49" name="文本框 26"/>
          <p:cNvSpPr txBox="1"/>
          <p:nvPr/>
        </p:nvSpPr>
        <p:spPr>
          <a:xfrm>
            <a:off x="6372200" y="3124762"/>
            <a:ext cx="743903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11</a:t>
            </a:r>
          </a:p>
        </p:txBody>
      </p:sp>
      <p:sp>
        <p:nvSpPr>
          <p:cNvPr id="50" name="文本框 41"/>
          <p:cNvSpPr txBox="1"/>
          <p:nvPr/>
        </p:nvSpPr>
        <p:spPr>
          <a:xfrm>
            <a:off x="6372200" y="2649866"/>
            <a:ext cx="690562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10</a:t>
            </a:r>
          </a:p>
        </p:txBody>
      </p:sp>
      <p:sp>
        <p:nvSpPr>
          <p:cNvPr id="51" name="文本框 42"/>
          <p:cNvSpPr txBox="1"/>
          <p:nvPr/>
        </p:nvSpPr>
        <p:spPr>
          <a:xfrm>
            <a:off x="6372199" y="2154408"/>
            <a:ext cx="351473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9</a:t>
            </a:r>
          </a:p>
        </p:txBody>
      </p:sp>
      <p:sp>
        <p:nvSpPr>
          <p:cNvPr id="52" name="文本框 43"/>
          <p:cNvSpPr txBox="1"/>
          <p:nvPr/>
        </p:nvSpPr>
        <p:spPr>
          <a:xfrm>
            <a:off x="6372200" y="1683398"/>
            <a:ext cx="369570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latin typeface="楷体" panose="02010609060101010101" pitchFamily="49" charset="-122"/>
                <a:ea typeface="楷体" panose="02010609060101010101" pitchFamily="49" charset="-122"/>
                <a:sym typeface="Wingdings" panose="05000000000000000000" charset="0"/>
              </a:rPr>
              <a:t>8</a:t>
            </a:r>
          </a:p>
        </p:txBody>
      </p:sp>
      <p:sp>
        <p:nvSpPr>
          <p:cNvPr id="34" name="Text Box 27"/>
          <p:cNvSpPr txBox="1">
            <a:spLocks noChangeArrowheads="1"/>
          </p:cNvSpPr>
          <p:nvPr/>
        </p:nvSpPr>
        <p:spPr bwMode="auto">
          <a:xfrm>
            <a:off x="251520" y="1762348"/>
            <a:ext cx="2112511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r" eaLnBrk="1" fontAlgn="auto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/>
              </a:rPr>
              <a:t>粗准焦螺旋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21" grpId="0"/>
      <p:bldP spid="24" grpId="0"/>
      <p:bldP spid="25" grpId="0"/>
      <p:bldP spid="26" grpId="0"/>
      <p:bldP spid="27" grpId="0"/>
      <p:bldP spid="31" grpId="0"/>
      <p:bldP spid="32" grpId="0"/>
      <p:bldP spid="33" grpId="0"/>
      <p:bldP spid="35" grpId="0"/>
      <p:bldP spid="36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2658991" y="1191459"/>
            <a:ext cx="1382062" cy="42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charset="-122"/>
                <a:ea typeface="微软雅黑"/>
              </a:rPr>
              <a:t>目镜</a:t>
            </a:r>
          </a:p>
        </p:txBody>
      </p:sp>
      <p:sp>
        <p:nvSpPr>
          <p:cNvPr id="6" name="Line 3"/>
          <p:cNvSpPr>
            <a:spLocks noChangeShapeType="1"/>
          </p:cNvSpPr>
          <p:nvPr/>
        </p:nvSpPr>
        <p:spPr bwMode="auto">
          <a:xfrm flipV="1">
            <a:off x="1908717" y="1394590"/>
            <a:ext cx="750274" cy="0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/>
          </a:p>
        </p:txBody>
      </p:sp>
      <p:graphicFrame>
        <p:nvGraphicFramePr>
          <p:cNvPr id="7" name="Group 13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074897889"/>
              </p:ext>
            </p:extLst>
          </p:nvPr>
        </p:nvGraphicFramePr>
        <p:xfrm>
          <a:off x="3945135" y="2942271"/>
          <a:ext cx="4659313" cy="1747991"/>
        </p:xfrm>
        <a:graphic>
          <a:graphicData uri="http://schemas.openxmlformats.org/drawingml/2006/table">
            <a:tbl>
              <a:tblPr/>
              <a:tblGrid>
                <a:gridCol w="1270721">
                  <a:extLst>
                    <a:ext uri="{9D8B030D-6E8A-4147-A177-3AD203B41FA5}">
                      <a16:col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20000"/>
                    </a:ext>
                  </a:extLst>
                </a:gridCol>
                <a:gridCol w="1101293">
                  <a:extLst>
                    <a:ext uri="{9D8B030D-6E8A-4147-A177-3AD203B41FA5}">
                      <a16:col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20001"/>
                    </a:ext>
                  </a:extLst>
                </a:gridCol>
                <a:gridCol w="1186007">
                  <a:extLst>
                    <a:ext uri="{9D8B030D-6E8A-4147-A177-3AD203B41FA5}">
                      <a16:col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20002"/>
                    </a:ext>
                  </a:extLst>
                </a:gridCol>
                <a:gridCol w="1101292">
                  <a:extLst>
                    <a:ext uri="{9D8B030D-6E8A-4147-A177-3AD203B41FA5}">
                      <a16:col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20003"/>
                    </a:ext>
                  </a:extLst>
                </a:gridCol>
              </a:tblGrid>
              <a:tr h="826943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放大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倍数</a:t>
                      </a: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镜头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长度</a:t>
                      </a: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放大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倍数</a:t>
                      </a: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视野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亮度</a:t>
                      </a: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10000"/>
                  </a:ext>
                </a:extLst>
              </a:tr>
              <a:tr h="46052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10x</a:t>
                      </a: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10001"/>
                  </a:ext>
                </a:extLst>
              </a:tr>
              <a:tr h="460524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16x</a:t>
                      </a: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8" marR="90178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bevel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10002"/>
                  </a:ext>
                </a:extLst>
              </a:tr>
            </a:tbl>
          </a:graphicData>
        </a:graphic>
      </p:graphicFrame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11319" y="1553980"/>
            <a:ext cx="2136775" cy="126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sp>
        <p:nvSpPr>
          <p:cNvPr id="9" name="Text Box 29"/>
          <p:cNvSpPr txBox="1">
            <a:spLocks noChangeArrowheads="1"/>
          </p:cNvSpPr>
          <p:nvPr/>
        </p:nvSpPr>
        <p:spPr bwMode="auto">
          <a:xfrm>
            <a:off x="5455087" y="3813198"/>
            <a:ext cx="722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长</a:t>
            </a:r>
          </a:p>
        </p:txBody>
      </p:sp>
      <p:sp>
        <p:nvSpPr>
          <p:cNvPr id="10" name="Text Box 30"/>
          <p:cNvSpPr txBox="1">
            <a:spLocks noChangeArrowheads="1"/>
          </p:cNvSpPr>
          <p:nvPr/>
        </p:nvSpPr>
        <p:spPr bwMode="auto">
          <a:xfrm>
            <a:off x="5467787" y="4197815"/>
            <a:ext cx="10017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短</a:t>
            </a:r>
          </a:p>
        </p:txBody>
      </p:sp>
      <p:sp>
        <p:nvSpPr>
          <p:cNvPr id="11" name="Text Box 31"/>
          <p:cNvSpPr txBox="1">
            <a:spLocks noChangeArrowheads="1"/>
          </p:cNvSpPr>
          <p:nvPr/>
        </p:nvSpPr>
        <p:spPr bwMode="auto">
          <a:xfrm>
            <a:off x="6582019" y="3808821"/>
            <a:ext cx="7223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小</a:t>
            </a:r>
          </a:p>
        </p:txBody>
      </p:sp>
      <p:sp>
        <p:nvSpPr>
          <p:cNvPr id="12" name="Text Box 31"/>
          <p:cNvSpPr txBox="1">
            <a:spLocks noChangeArrowheads="1"/>
          </p:cNvSpPr>
          <p:nvPr/>
        </p:nvSpPr>
        <p:spPr bwMode="auto">
          <a:xfrm>
            <a:off x="6578845" y="4205839"/>
            <a:ext cx="725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大</a:t>
            </a:r>
          </a:p>
        </p:txBody>
      </p:sp>
      <p:sp>
        <p:nvSpPr>
          <p:cNvPr id="13" name="Text Box 62"/>
          <p:cNvSpPr txBox="1">
            <a:spLocks noChangeArrowheads="1"/>
          </p:cNvSpPr>
          <p:nvPr/>
        </p:nvSpPr>
        <p:spPr bwMode="auto">
          <a:xfrm>
            <a:off x="7706161" y="3801163"/>
            <a:ext cx="844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亮</a:t>
            </a:r>
          </a:p>
        </p:txBody>
      </p:sp>
      <p:sp>
        <p:nvSpPr>
          <p:cNvPr id="14" name="Text Box 63"/>
          <p:cNvSpPr txBox="1">
            <a:spLocks noChangeArrowheads="1"/>
          </p:cNvSpPr>
          <p:nvPr/>
        </p:nvSpPr>
        <p:spPr bwMode="auto">
          <a:xfrm>
            <a:off x="7719151" y="4205839"/>
            <a:ext cx="725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暗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5924055" y="959247"/>
            <a:ext cx="1616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charset="-122"/>
                <a:ea typeface="微软雅黑"/>
              </a:rPr>
              <a:t>放大倍数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5924056" y="1389024"/>
            <a:ext cx="1347364" cy="798430"/>
            <a:chOff x="5652002" y="1048273"/>
            <a:chExt cx="1347364" cy="798430"/>
          </a:xfrm>
        </p:grpSpPr>
        <p:sp>
          <p:nvSpPr>
            <p:cNvPr id="17" name="Line 6"/>
            <p:cNvSpPr>
              <a:spLocks noChangeShapeType="1"/>
            </p:cNvSpPr>
            <p:nvPr/>
          </p:nvSpPr>
          <p:spPr bwMode="auto">
            <a:xfrm flipH="1">
              <a:off x="5652002" y="1048273"/>
              <a:ext cx="711480" cy="722207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bevel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b="1"/>
            </a:p>
          </p:txBody>
        </p:sp>
        <p:sp>
          <p:nvSpPr>
            <p:cNvPr id="18" name="Line 7"/>
            <p:cNvSpPr>
              <a:spLocks noChangeShapeType="1"/>
            </p:cNvSpPr>
            <p:nvPr/>
          </p:nvSpPr>
          <p:spPr bwMode="auto">
            <a:xfrm>
              <a:off x="6352047" y="1048273"/>
              <a:ext cx="647319" cy="798430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bevel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b="1"/>
            </a:p>
          </p:txBody>
        </p:sp>
        <p:sp>
          <p:nvSpPr>
            <p:cNvPr id="19" name="Line 7"/>
            <p:cNvSpPr>
              <a:spLocks noChangeShapeType="1"/>
            </p:cNvSpPr>
            <p:nvPr/>
          </p:nvSpPr>
          <p:spPr bwMode="auto">
            <a:xfrm flipH="1">
              <a:off x="6352047" y="1075445"/>
              <a:ext cx="0" cy="744086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bevel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b="1"/>
            </a:p>
          </p:txBody>
        </p:sp>
      </p:grpSp>
      <p:sp>
        <p:nvSpPr>
          <p:cNvPr id="20" name="矩形 19"/>
          <p:cNvSpPr/>
          <p:nvPr/>
        </p:nvSpPr>
        <p:spPr>
          <a:xfrm>
            <a:off x="2627784" y="1607319"/>
            <a:ext cx="2883130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00B0F0"/>
                </a:solidFill>
                <a:latin typeface="微软雅黑" panose="020B0503020204020204" charset="-122"/>
                <a:ea typeface="微软雅黑"/>
              </a:rPr>
              <a:t>接近人眼睛的镜头</a:t>
            </a:r>
          </a:p>
        </p:txBody>
      </p:sp>
      <p:pic>
        <p:nvPicPr>
          <p:cNvPr id="4" name="图片 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735" y="1217772"/>
            <a:ext cx="2952750" cy="347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098" y="1183331"/>
            <a:ext cx="2952750" cy="347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865571" y="2598212"/>
            <a:ext cx="917575" cy="42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charset="-122"/>
                <a:ea typeface="微软雅黑"/>
              </a:rPr>
              <a:t>物镜</a:t>
            </a:r>
          </a:p>
        </p:txBody>
      </p:sp>
      <p:sp>
        <p:nvSpPr>
          <p:cNvPr id="4" name="Line 5"/>
          <p:cNvSpPr>
            <a:spLocks noChangeShapeType="1"/>
          </p:cNvSpPr>
          <p:nvPr/>
        </p:nvSpPr>
        <p:spPr bwMode="auto">
          <a:xfrm>
            <a:off x="2191503" y="2825871"/>
            <a:ext cx="687388" cy="9306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25"/>
          <a:stretch>
            <a:fillRect/>
          </a:stretch>
        </p:blipFill>
        <p:spPr bwMode="auto">
          <a:xfrm>
            <a:off x="4090760" y="1239490"/>
            <a:ext cx="1871154" cy="1404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</p:pic>
      <p:graphicFrame>
        <p:nvGraphicFramePr>
          <p:cNvPr id="6" name="Group 36"/>
          <p:cNvGraphicFramePr>
            <a:graphicFrameLocks noGrp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36536351"/>
              </p:ext>
            </p:extLst>
          </p:nvPr>
        </p:nvGraphicFramePr>
        <p:xfrm>
          <a:off x="3707628" y="2931790"/>
          <a:ext cx="4824812" cy="1731065"/>
        </p:xfrm>
        <a:graphic>
          <a:graphicData uri="http://schemas.openxmlformats.org/drawingml/2006/table">
            <a:tbl>
              <a:tblPr/>
              <a:tblGrid>
                <a:gridCol w="1254451">
                  <a:extLst>
                    <a:ext uri="{9D8B030D-6E8A-4147-A177-3AD203B41FA5}">
                      <a16:col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20000"/>
                    </a:ext>
                  </a:extLst>
                </a:gridCol>
                <a:gridCol w="1157955">
                  <a:extLst>
                    <a:ext uri="{9D8B030D-6E8A-4147-A177-3AD203B41FA5}">
                      <a16:col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20001"/>
                    </a:ext>
                  </a:extLst>
                </a:gridCol>
                <a:gridCol w="1157955">
                  <a:extLst>
                    <a:ext uri="{9D8B030D-6E8A-4147-A177-3AD203B41FA5}">
                      <a16:col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20002"/>
                    </a:ext>
                  </a:extLst>
                </a:gridCol>
                <a:gridCol w="1254451">
                  <a:extLst>
                    <a:ext uri="{9D8B030D-6E8A-4147-A177-3AD203B41FA5}">
                      <a16:col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20003"/>
                    </a:ext>
                  </a:extLst>
                </a:gridCol>
              </a:tblGrid>
              <a:tr h="822367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放大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倍数</a:t>
                      </a: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镜头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长度</a:t>
                      </a: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放大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倍数</a:t>
                      </a: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视野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亮度</a:t>
                      </a: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10000"/>
                  </a:ext>
                </a:extLst>
              </a:tr>
              <a:tr h="454349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  <a:cs typeface="Times New Roman" panose="02020603050405020304" pitchFamily="18" charset="0"/>
                        </a:rPr>
                        <a:t>10x</a:t>
                      </a: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10001"/>
                  </a:ext>
                </a:extLst>
              </a:tr>
              <a:tr h="454349"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anose="020B0503020204020204" charset="-122"/>
                          <a:ea typeface="微软雅黑"/>
                        </a:rPr>
                        <a:t>100x</a:t>
                      </a: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anose="020B0503020204020204" charset="-122"/>
                        <a:ea typeface="微软雅黑"/>
                      </a:endParaRPr>
                    </a:p>
                  </a:txBody>
                  <a:tcPr marL="90171" marR="90171" marT="35226" marB="352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val="10002"/>
                  </a:ext>
                </a:extLst>
              </a:tr>
            </a:tbl>
          </a:graphicData>
        </a:graphic>
      </p:graphicFrame>
      <p:sp>
        <p:nvSpPr>
          <p:cNvPr id="7" name="Text Box 37"/>
          <p:cNvSpPr txBox="1">
            <a:spLocks noChangeArrowheads="1"/>
          </p:cNvSpPr>
          <p:nvPr/>
        </p:nvSpPr>
        <p:spPr bwMode="auto">
          <a:xfrm>
            <a:off x="5257049" y="3757645"/>
            <a:ext cx="4662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短</a:t>
            </a:r>
          </a:p>
        </p:txBody>
      </p:sp>
      <p:sp>
        <p:nvSpPr>
          <p:cNvPr id="8" name="Text Box 36"/>
          <p:cNvSpPr txBox="1">
            <a:spLocks noChangeArrowheads="1"/>
          </p:cNvSpPr>
          <p:nvPr/>
        </p:nvSpPr>
        <p:spPr bwMode="auto">
          <a:xfrm>
            <a:off x="5257048" y="4213355"/>
            <a:ext cx="4662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长</a:t>
            </a:r>
          </a:p>
        </p:txBody>
      </p:sp>
      <p:sp>
        <p:nvSpPr>
          <p:cNvPr id="9" name="Text Box 38"/>
          <p:cNvSpPr txBox="1">
            <a:spLocks noChangeArrowheads="1"/>
          </p:cNvSpPr>
          <p:nvPr/>
        </p:nvSpPr>
        <p:spPr bwMode="auto">
          <a:xfrm>
            <a:off x="6387576" y="3748994"/>
            <a:ext cx="5434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小</a:t>
            </a:r>
          </a:p>
        </p:txBody>
      </p:sp>
      <p:sp>
        <p:nvSpPr>
          <p:cNvPr id="10" name="Text Box 39"/>
          <p:cNvSpPr txBox="1">
            <a:spLocks noChangeArrowheads="1"/>
          </p:cNvSpPr>
          <p:nvPr/>
        </p:nvSpPr>
        <p:spPr bwMode="auto">
          <a:xfrm>
            <a:off x="6377436" y="4212724"/>
            <a:ext cx="46629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大</a:t>
            </a:r>
          </a:p>
        </p:txBody>
      </p:sp>
      <p:sp>
        <p:nvSpPr>
          <p:cNvPr id="11" name="Text Box 72"/>
          <p:cNvSpPr txBox="1">
            <a:spLocks noChangeArrowheads="1"/>
          </p:cNvSpPr>
          <p:nvPr/>
        </p:nvSpPr>
        <p:spPr bwMode="auto">
          <a:xfrm>
            <a:off x="7674415" y="3748992"/>
            <a:ext cx="53315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亮</a:t>
            </a:r>
          </a:p>
        </p:txBody>
      </p:sp>
      <p:sp>
        <p:nvSpPr>
          <p:cNvPr id="12" name="Text Box 73"/>
          <p:cNvSpPr txBox="1">
            <a:spLocks noChangeArrowheads="1"/>
          </p:cNvSpPr>
          <p:nvPr/>
        </p:nvSpPr>
        <p:spPr bwMode="auto">
          <a:xfrm>
            <a:off x="7682300" y="4196102"/>
            <a:ext cx="5314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+mn-ea"/>
                <a:ea typeface="+mn-ea"/>
              </a:rPr>
              <a:t>暗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413898" y="1329663"/>
            <a:ext cx="1614486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微软雅黑" panose="020B0503020204020204" charset="-122"/>
                <a:ea typeface="微软雅黑"/>
              </a:rPr>
              <a:t>放大倍数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4244431" y="1592145"/>
            <a:ext cx="2094898" cy="349500"/>
            <a:chOff x="3419595" y="1222125"/>
            <a:chExt cx="2094898" cy="349500"/>
          </a:xfrm>
        </p:grpSpPr>
        <p:sp>
          <p:nvSpPr>
            <p:cNvPr id="15" name="Line 6"/>
            <p:cNvSpPr>
              <a:spLocks noChangeShapeType="1"/>
            </p:cNvSpPr>
            <p:nvPr/>
          </p:nvSpPr>
          <p:spPr bwMode="auto">
            <a:xfrm flipH="1">
              <a:off x="3419595" y="1222125"/>
              <a:ext cx="2094898" cy="230147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Line 7"/>
            <p:cNvSpPr>
              <a:spLocks noChangeShapeType="1"/>
            </p:cNvSpPr>
            <p:nvPr/>
          </p:nvSpPr>
          <p:spPr bwMode="auto">
            <a:xfrm flipH="1">
              <a:off x="4643787" y="1291074"/>
              <a:ext cx="861821" cy="280551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Line 7"/>
            <p:cNvSpPr>
              <a:spLocks noChangeShapeType="1"/>
            </p:cNvSpPr>
            <p:nvPr/>
          </p:nvSpPr>
          <p:spPr bwMode="auto">
            <a:xfrm flipH="1">
              <a:off x="4067944" y="1249704"/>
              <a:ext cx="1437664" cy="316690"/>
            </a:xfrm>
            <a:prstGeom prst="line">
              <a:avLst/>
            </a:prstGeom>
            <a:noFill/>
            <a:ln w="38100">
              <a:solidFill>
                <a:srgbClr val="00B0F0"/>
              </a:solidFill>
              <a:miter lim="800000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7990" y="1255339"/>
            <a:ext cx="2952750" cy="347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Line 9"/>
          <p:cNvSpPr>
            <a:spLocks noChangeShapeType="1"/>
          </p:cNvSpPr>
          <p:nvPr/>
        </p:nvSpPr>
        <p:spPr bwMode="auto">
          <a:xfrm flipV="1">
            <a:off x="1645543" y="1534847"/>
            <a:ext cx="2265511" cy="615553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4" name="Rectangle 10"/>
          <p:cNvSpPr>
            <a:spLocks noChangeArrowheads="1"/>
          </p:cNvSpPr>
          <p:nvPr/>
        </p:nvSpPr>
        <p:spPr bwMode="auto">
          <a:xfrm>
            <a:off x="3911054" y="1288625"/>
            <a:ext cx="2103437" cy="42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+mn-ea"/>
                <a:ea typeface="+mn-ea"/>
              </a:rPr>
              <a:t>粗准焦螺旋</a:t>
            </a: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3915392" y="1635646"/>
            <a:ext cx="4761064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B050"/>
                </a:solidFill>
                <a:latin typeface="+mn-ea"/>
                <a:ea typeface="+mn-ea"/>
              </a:rPr>
              <a:t>升降镜筒范围大，寻找物像</a:t>
            </a:r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1429519" y="2622124"/>
            <a:ext cx="2481535" cy="212885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915815" y="2622124"/>
            <a:ext cx="2065338" cy="42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+mn-ea"/>
                <a:ea typeface="+mn-ea"/>
              </a:rPr>
              <a:t>细准焦螺旋</a:t>
            </a: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3923928" y="2931791"/>
            <a:ext cx="4857750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B050"/>
                </a:solidFill>
                <a:latin typeface="+mn-ea"/>
                <a:ea typeface="+mn-ea"/>
              </a:rPr>
              <a:t>升降镜筒范围小，调整物像清晰度</a:t>
            </a: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1246912" y="2006325"/>
            <a:ext cx="430659" cy="441142"/>
          </a:xfrm>
          <a:prstGeom prst="ellipse">
            <a:avLst/>
          </a:prstGeom>
          <a:noFill/>
          <a:ln w="28575" algn="ctr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+mn-ea"/>
              <a:ea typeface="+mn-ea"/>
            </a:endParaRP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1095620" y="2476948"/>
            <a:ext cx="366622" cy="358061"/>
          </a:xfrm>
          <a:prstGeom prst="ellipse">
            <a:avLst/>
          </a:prstGeom>
          <a:noFill/>
          <a:ln w="28575" algn="ctr">
            <a:solidFill>
              <a:srgbClr val="00B0F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 animBg="1"/>
      <p:bldP spid="7" grpId="0"/>
      <p:bldP spid="8" grpId="0"/>
      <p:bldP spid="9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8854" y="1255339"/>
            <a:ext cx="2952750" cy="347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2898843" y="2650998"/>
            <a:ext cx="1503363" cy="42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+mn-ea"/>
                <a:ea typeface="+mn-ea"/>
              </a:rPr>
              <a:t>载物台</a:t>
            </a:r>
          </a:p>
        </p:txBody>
      </p:sp>
      <p:sp>
        <p:nvSpPr>
          <p:cNvPr id="117763" name="Line 3"/>
          <p:cNvSpPr>
            <a:spLocks noChangeShapeType="1"/>
          </p:cNvSpPr>
          <p:nvPr/>
        </p:nvSpPr>
        <p:spPr bwMode="auto">
          <a:xfrm flipV="1">
            <a:off x="2282893" y="2933891"/>
            <a:ext cx="615950" cy="419100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>
              <a:latin typeface="+mn-ea"/>
              <a:ea typeface="+mn-ea"/>
            </a:endParaRPr>
          </a:p>
        </p:txBody>
      </p:sp>
      <p:grpSp>
        <p:nvGrpSpPr>
          <p:cNvPr id="2" name="Group 5"/>
          <p:cNvGrpSpPr/>
          <p:nvPr/>
        </p:nvGrpSpPr>
        <p:grpSpPr>
          <a:xfrm>
            <a:off x="5059114" y="2381858"/>
            <a:ext cx="2160587" cy="756047"/>
            <a:chOff x="2873" y="2352"/>
            <a:chExt cx="1361" cy="635"/>
          </a:xfrm>
        </p:grpSpPr>
        <p:sp>
          <p:nvSpPr>
            <p:cNvPr id="25620" name="AutoShape 6"/>
            <p:cNvSpPr>
              <a:spLocks noChangeArrowheads="1"/>
            </p:cNvSpPr>
            <p:nvPr/>
          </p:nvSpPr>
          <p:spPr bwMode="auto">
            <a:xfrm>
              <a:off x="2873" y="2352"/>
              <a:ext cx="1361" cy="635"/>
            </a:xfrm>
            <a:prstGeom prst="parallelogram">
              <a:avLst>
                <a:gd name="adj" fmla="val 53583"/>
              </a:avLst>
            </a:prstGeom>
            <a:solidFill>
              <a:schemeClr val="tx2"/>
            </a:solidFill>
            <a:ln w="9525">
              <a:solidFill>
                <a:schemeClr val="tx1"/>
              </a:solidFill>
              <a:miter lim="800000"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 sz="2600" b="1">
                <a:latin typeface="+mn-ea"/>
                <a:ea typeface="+mn-ea"/>
              </a:endParaRPr>
            </a:p>
          </p:txBody>
        </p:sp>
        <p:sp>
          <p:nvSpPr>
            <p:cNvPr id="25621" name="Oval 7"/>
            <p:cNvSpPr>
              <a:spLocks noChangeArrowheads="1"/>
            </p:cNvSpPr>
            <p:nvPr/>
          </p:nvSpPr>
          <p:spPr bwMode="auto">
            <a:xfrm>
              <a:off x="3358" y="2509"/>
              <a:ext cx="363" cy="31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 sz="2600" b="1">
                <a:latin typeface="+mn-ea"/>
                <a:ea typeface="+mn-ea"/>
              </a:endParaRPr>
            </a:p>
          </p:txBody>
        </p:sp>
      </p:grpSp>
      <p:sp>
        <p:nvSpPr>
          <p:cNvPr id="117768" name="Line 8"/>
          <p:cNvSpPr>
            <a:spLocks noChangeShapeType="1"/>
          </p:cNvSpPr>
          <p:nvPr/>
        </p:nvSpPr>
        <p:spPr bwMode="auto">
          <a:xfrm>
            <a:off x="6116389" y="2762858"/>
            <a:ext cx="1296987" cy="17860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117769" name="Text Box 9"/>
          <p:cNvSpPr txBox="1">
            <a:spLocks noChangeArrowheads="1"/>
          </p:cNvSpPr>
          <p:nvPr/>
        </p:nvSpPr>
        <p:spPr bwMode="auto">
          <a:xfrm>
            <a:off x="7429252" y="2573549"/>
            <a:ext cx="1319213" cy="42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2600" b="1"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r>
              <a:rPr lang="zh-CN" altLang="en-US" sz="2400">
                <a:latin typeface="+mn-ea"/>
                <a:ea typeface="+mn-ea"/>
              </a:rPr>
              <a:t>通光孔</a:t>
            </a:r>
          </a:p>
        </p:txBody>
      </p:sp>
      <p:sp>
        <p:nvSpPr>
          <p:cNvPr id="117771" name="Line 11"/>
          <p:cNvSpPr>
            <a:spLocks noChangeShapeType="1"/>
          </p:cNvSpPr>
          <p:nvPr/>
        </p:nvSpPr>
        <p:spPr bwMode="auto">
          <a:xfrm>
            <a:off x="2282893" y="3641540"/>
            <a:ext cx="615950" cy="161883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117772" name="Rectangle 12"/>
          <p:cNvSpPr>
            <a:spLocks noChangeArrowheads="1"/>
          </p:cNvSpPr>
          <p:nvPr/>
        </p:nvSpPr>
        <p:spPr bwMode="auto">
          <a:xfrm>
            <a:off x="2925901" y="3579758"/>
            <a:ext cx="1357312" cy="42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+mn-ea"/>
                <a:ea typeface="+mn-ea"/>
              </a:rPr>
              <a:t>遮光器</a:t>
            </a:r>
          </a:p>
        </p:txBody>
      </p:sp>
      <p:grpSp>
        <p:nvGrpSpPr>
          <p:cNvPr id="3" name="Group 13"/>
          <p:cNvGrpSpPr/>
          <p:nvPr/>
        </p:nvGrpSpPr>
        <p:grpSpPr>
          <a:xfrm>
            <a:off x="5211514" y="3499856"/>
            <a:ext cx="1622425" cy="1201340"/>
            <a:chOff x="3093" y="2275"/>
            <a:chExt cx="1022" cy="1009"/>
          </a:xfrm>
        </p:grpSpPr>
        <p:sp>
          <p:nvSpPr>
            <p:cNvPr id="25614" name="Oval 14"/>
            <p:cNvSpPr>
              <a:spLocks noChangeArrowheads="1"/>
            </p:cNvSpPr>
            <p:nvPr/>
          </p:nvSpPr>
          <p:spPr bwMode="auto">
            <a:xfrm>
              <a:off x="3093" y="2275"/>
              <a:ext cx="1022" cy="1009"/>
            </a:xfrm>
            <a:prstGeom prst="ellipse">
              <a:avLst/>
            </a:prstGeom>
            <a:solidFill>
              <a:schemeClr val="tx1"/>
            </a:solidFill>
            <a:ln w="57150">
              <a:solidFill>
                <a:schemeClr val="tx1"/>
              </a:solidFill>
              <a:rou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eaLnBrk="1" hangingPunct="1"/>
              <a:endParaRPr lang="zh-CN" altLang="en-US" sz="2600" b="1">
                <a:latin typeface="+mn-ea"/>
                <a:ea typeface="+mn-ea"/>
              </a:endParaRPr>
            </a:p>
          </p:txBody>
        </p:sp>
        <p:grpSp>
          <p:nvGrpSpPr>
            <p:cNvPr id="25615" name="Group 15"/>
            <p:cNvGrpSpPr/>
            <p:nvPr/>
          </p:nvGrpSpPr>
          <p:grpSpPr>
            <a:xfrm>
              <a:off x="3225" y="2394"/>
              <a:ext cx="780" cy="844"/>
              <a:chOff x="3333" y="754"/>
              <a:chExt cx="1406" cy="1406"/>
            </a:xfrm>
          </p:grpSpPr>
          <p:sp>
            <p:nvSpPr>
              <p:cNvPr id="25616" name="Oval 16"/>
              <p:cNvSpPr>
                <a:spLocks noChangeArrowheads="1"/>
              </p:cNvSpPr>
              <p:nvPr/>
            </p:nvSpPr>
            <p:spPr bwMode="auto">
              <a:xfrm>
                <a:off x="4014" y="845"/>
                <a:ext cx="725" cy="72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9pPr>
              </a:lstStyle>
              <a:p>
                <a:pPr eaLnBrk="1" hangingPunct="1"/>
                <a:endParaRPr lang="zh-CN" altLang="en-US" sz="2600" b="1">
                  <a:latin typeface="+mn-ea"/>
                  <a:ea typeface="+mn-ea"/>
                </a:endParaRPr>
              </a:p>
            </p:txBody>
          </p:sp>
          <p:sp>
            <p:nvSpPr>
              <p:cNvPr id="25617" name="Oval 17"/>
              <p:cNvSpPr>
                <a:spLocks noChangeArrowheads="1"/>
              </p:cNvSpPr>
              <p:nvPr/>
            </p:nvSpPr>
            <p:spPr bwMode="auto">
              <a:xfrm>
                <a:off x="3695" y="1525"/>
                <a:ext cx="635" cy="635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9pPr>
              </a:lstStyle>
              <a:p>
                <a:pPr eaLnBrk="1" hangingPunct="1"/>
                <a:endParaRPr lang="zh-CN" altLang="en-US" sz="2600" b="1">
                  <a:latin typeface="+mn-ea"/>
                  <a:ea typeface="+mn-ea"/>
                </a:endParaRPr>
              </a:p>
            </p:txBody>
          </p:sp>
          <p:sp>
            <p:nvSpPr>
              <p:cNvPr id="25618" name="Oval 18"/>
              <p:cNvSpPr>
                <a:spLocks noChangeArrowheads="1"/>
              </p:cNvSpPr>
              <p:nvPr/>
            </p:nvSpPr>
            <p:spPr bwMode="auto">
              <a:xfrm>
                <a:off x="3333" y="1162"/>
                <a:ext cx="499" cy="499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9pPr>
              </a:lstStyle>
              <a:p>
                <a:pPr eaLnBrk="1" hangingPunct="1"/>
                <a:endParaRPr lang="zh-CN" altLang="en-US" sz="2600" b="1">
                  <a:latin typeface="+mn-ea"/>
                  <a:ea typeface="+mn-ea"/>
                </a:endParaRPr>
              </a:p>
            </p:txBody>
          </p:sp>
          <p:sp>
            <p:nvSpPr>
              <p:cNvPr id="25619" name="Oval 19"/>
              <p:cNvSpPr>
                <a:spLocks noChangeArrowheads="1"/>
              </p:cNvSpPr>
              <p:nvPr/>
            </p:nvSpPr>
            <p:spPr bwMode="auto">
              <a:xfrm>
                <a:off x="3560" y="754"/>
                <a:ext cx="363" cy="363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</a:ln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黑体" panose="02010609060101010101" pitchFamily="49" charset="-122"/>
                  </a:defRPr>
                </a:lvl9pPr>
              </a:lstStyle>
              <a:p>
                <a:pPr eaLnBrk="1" hangingPunct="1"/>
                <a:endParaRPr lang="zh-CN" altLang="en-US" sz="2600" b="1">
                  <a:latin typeface="+mn-ea"/>
                  <a:ea typeface="+mn-ea"/>
                </a:endParaRPr>
              </a:p>
            </p:txBody>
          </p:sp>
        </p:grpSp>
      </p:grpSp>
      <p:sp>
        <p:nvSpPr>
          <p:cNvPr id="117780" name="Text Box 20"/>
          <p:cNvSpPr txBox="1">
            <a:spLocks noChangeArrowheads="1"/>
          </p:cNvSpPr>
          <p:nvPr/>
        </p:nvSpPr>
        <p:spPr bwMode="auto">
          <a:xfrm>
            <a:off x="7457827" y="3752267"/>
            <a:ext cx="1012825" cy="42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2600" b="1"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742950" indent="-285750">
              <a:defRPr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r>
              <a:rPr lang="zh-CN" altLang="en-US" sz="2400">
                <a:latin typeface="+mn-ea"/>
                <a:ea typeface="+mn-ea"/>
              </a:rPr>
              <a:t>光圈</a:t>
            </a:r>
          </a:p>
        </p:txBody>
      </p:sp>
      <p:sp>
        <p:nvSpPr>
          <p:cNvPr id="117781" name="Line 21"/>
          <p:cNvSpPr>
            <a:spLocks noChangeShapeType="1"/>
          </p:cNvSpPr>
          <p:nvPr/>
        </p:nvSpPr>
        <p:spPr bwMode="auto">
          <a:xfrm>
            <a:off x="6341814" y="3983249"/>
            <a:ext cx="941387" cy="0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117782" name="Text Box 22"/>
          <p:cNvSpPr txBox="1">
            <a:spLocks noChangeArrowheads="1"/>
          </p:cNvSpPr>
          <p:nvPr/>
        </p:nvSpPr>
        <p:spPr bwMode="auto">
          <a:xfrm>
            <a:off x="2453500" y="1159114"/>
            <a:ext cx="5211227" cy="1042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</a:rPr>
              <a:t>外界光线强时，用小光圈；</a:t>
            </a:r>
          </a:p>
          <a:p>
            <a:pPr eaLnBrk="1" hangingPunct="1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+mn-ea"/>
                <a:ea typeface="+mn-ea"/>
              </a:rPr>
              <a:t>外界光线弱时，用大光圈。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7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7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7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7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7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7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17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17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2" grpId="0"/>
      <p:bldP spid="117763" grpId="0" animBg="1"/>
      <p:bldP spid="117768" grpId="0" animBg="1"/>
      <p:bldP spid="117769" grpId="0"/>
      <p:bldP spid="117771" grpId="0" animBg="1"/>
      <p:bldP spid="117772" grpId="0"/>
      <p:bldP spid="117780" grpId="0"/>
      <p:bldP spid="117781" grpId="0" animBg="1"/>
      <p:bldP spid="1177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2182" y="1255339"/>
            <a:ext cx="2952750" cy="3476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2755131" y="4141922"/>
            <a:ext cx="1292225" cy="420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+mn-ea"/>
                <a:ea typeface="+mn-ea"/>
              </a:rPr>
              <a:t>反光镜</a:t>
            </a:r>
          </a:p>
        </p:txBody>
      </p:sp>
      <p:sp>
        <p:nvSpPr>
          <p:cNvPr id="118787" name="Line 3"/>
          <p:cNvSpPr>
            <a:spLocks noChangeShapeType="1"/>
          </p:cNvSpPr>
          <p:nvPr/>
        </p:nvSpPr>
        <p:spPr bwMode="auto">
          <a:xfrm>
            <a:off x="1837121" y="3951006"/>
            <a:ext cx="979357" cy="381832"/>
          </a:xfrm>
          <a:prstGeom prst="line">
            <a:avLst/>
          </a:prstGeom>
          <a:noFill/>
          <a:ln w="28575">
            <a:solidFill>
              <a:srgbClr val="00B0F0"/>
            </a:solidFill>
            <a:rou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>
              <a:latin typeface="+mn-ea"/>
              <a:ea typeface="+mn-ea"/>
            </a:endParaRPr>
          </a:p>
        </p:txBody>
      </p:sp>
      <p:pic>
        <p:nvPicPr>
          <p:cNvPr id="6" name="Picture 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46556" y="2689465"/>
            <a:ext cx="909377" cy="689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Line 40"/>
          <p:cNvSpPr>
            <a:spLocks noChangeShapeType="1"/>
          </p:cNvSpPr>
          <p:nvPr/>
        </p:nvSpPr>
        <p:spPr bwMode="auto">
          <a:xfrm flipH="1">
            <a:off x="1865776" y="3352170"/>
            <a:ext cx="1094718" cy="504055"/>
          </a:xfrm>
          <a:prstGeom prst="line">
            <a:avLst/>
          </a:prstGeom>
          <a:noFill/>
          <a:ln w="31750">
            <a:solidFill>
              <a:srgbClr val="00FF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8" name="Line 41"/>
          <p:cNvSpPr>
            <a:spLocks noChangeShapeType="1"/>
          </p:cNvSpPr>
          <p:nvPr/>
        </p:nvSpPr>
        <p:spPr bwMode="auto">
          <a:xfrm rot="21540000" flipH="1" flipV="1">
            <a:off x="1686998" y="1190620"/>
            <a:ext cx="127473" cy="2596516"/>
          </a:xfrm>
          <a:prstGeom prst="line">
            <a:avLst/>
          </a:prstGeom>
          <a:noFill/>
          <a:ln w="31750">
            <a:solidFill>
              <a:srgbClr val="00FF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995936" y="2787774"/>
            <a:ext cx="4652471" cy="1737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ctr" eaLnBrk="0" hangingPunct="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ctr" eaLnBrk="0" hangingPunct="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ctr" eaLnBrk="0" hangingPunct="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ctr" eaLnBrk="0" hangingPunct="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ctr" eaLnBrk="0" hangingPunct="0"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0000FF"/>
                </a:solidFill>
                <a:latin typeface="+mn-ea"/>
                <a:ea typeface="+mn-ea"/>
                <a:cs typeface="微软雅黑" panose="020B0503020204020204" charset="-122"/>
              </a:rPr>
              <a:t>光线→反光镜→遮光器→通光孔→标本（一定要透明）→物镜的透镜→镜筒→目镜→眼</a:t>
            </a:r>
          </a:p>
        </p:txBody>
      </p:sp>
      <p:sp>
        <p:nvSpPr>
          <p:cNvPr id="10" name="Rectangle 4"/>
          <p:cNvSpPr txBox="1">
            <a:spLocks noChangeArrowheads="1"/>
          </p:cNvSpPr>
          <p:nvPr/>
        </p:nvSpPr>
        <p:spPr bwMode="auto">
          <a:xfrm>
            <a:off x="3995936" y="2286307"/>
            <a:ext cx="4464496" cy="530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sp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900" b="1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400" kern="0" smtClean="0">
                <a:solidFill>
                  <a:srgbClr val="CC00FF"/>
                </a:solidFill>
                <a:latin typeface="+mn-ea"/>
                <a:ea typeface="+mn-ea"/>
              </a:rPr>
              <a:t>光线从显微镜进入眼的路径：</a:t>
            </a:r>
          </a:p>
        </p:txBody>
      </p:sp>
      <p:sp>
        <p:nvSpPr>
          <p:cNvPr id="2" name="矩形 1"/>
          <p:cNvSpPr/>
          <p:nvPr/>
        </p:nvSpPr>
        <p:spPr>
          <a:xfrm>
            <a:off x="4047356" y="1087106"/>
            <a:ext cx="4845124" cy="1042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lvl="0" indent="-171450" defTabSz="685800">
              <a:lnSpc>
                <a:spcPct val="130000"/>
              </a:lnSpc>
              <a:spcBef>
                <a:spcPct val="0"/>
              </a:spcBef>
              <a:defRPr/>
            </a:pPr>
            <a:r>
              <a:rPr lang="zh-CN" altLang="en-US" sz="2400" b="1">
                <a:solidFill>
                  <a:prstClr val="black"/>
                </a:solidFill>
                <a:latin typeface="+mn-ea"/>
                <a:ea typeface="+mn-ea"/>
              </a:rPr>
              <a:t>外界光线强时，用平面镜。</a:t>
            </a:r>
          </a:p>
          <a:p>
            <a:pPr marL="171450" lvl="0" indent="-171450" defTabSz="685800">
              <a:lnSpc>
                <a:spcPct val="130000"/>
              </a:lnSpc>
              <a:spcBef>
                <a:spcPct val="0"/>
              </a:spcBef>
              <a:defRPr/>
            </a:pPr>
            <a:r>
              <a:rPr lang="zh-CN" altLang="en-US" sz="2400" b="1">
                <a:solidFill>
                  <a:prstClr val="black"/>
                </a:solidFill>
                <a:latin typeface="+mn-ea"/>
                <a:ea typeface="+mn-ea"/>
              </a:rPr>
              <a:t>外界光线弱时，用凹面镜。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8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6" grpId="0"/>
      <p:bldP spid="118787" grpId="0" animBg="1"/>
      <p:bldP spid="7" grpId="0" animBg="1"/>
      <p:bldP spid="8" grpId="0" animBg="1"/>
      <p:bldP spid="9" grpId="0" build="allAtOnce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23687" y="411510"/>
            <a:ext cx="2909412" cy="4520565"/>
          </a:xfrm>
          <a:prstGeom prst="rect">
            <a:avLst/>
          </a:prstGeom>
        </p:spPr>
      </p:pic>
      <p:sp>
        <p:nvSpPr>
          <p:cNvPr id="3" name="文本框 88071"/>
          <p:cNvSpPr txBox="1">
            <a:spLocks noChangeArrowheads="1"/>
          </p:cNvSpPr>
          <p:nvPr/>
        </p:nvSpPr>
        <p:spPr bwMode="auto">
          <a:xfrm>
            <a:off x="5959198" y="718929"/>
            <a:ext cx="948928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latin typeface="+mn-ea"/>
                <a:ea typeface="+mn-ea"/>
              </a:rPr>
              <a:t>目镜</a:t>
            </a:r>
          </a:p>
        </p:txBody>
      </p:sp>
      <p:sp>
        <p:nvSpPr>
          <p:cNvPr id="4" name="文本框 88072"/>
          <p:cNvSpPr txBox="1">
            <a:spLocks noChangeArrowheads="1"/>
          </p:cNvSpPr>
          <p:nvPr/>
        </p:nvSpPr>
        <p:spPr bwMode="auto">
          <a:xfrm>
            <a:off x="5959198" y="1747629"/>
            <a:ext cx="1079896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latin typeface="+mn-ea"/>
                <a:ea typeface="+mn-ea"/>
              </a:rPr>
              <a:t>镜筒</a:t>
            </a:r>
          </a:p>
        </p:txBody>
      </p:sp>
      <p:sp>
        <p:nvSpPr>
          <p:cNvPr id="5" name="文本框 88073"/>
          <p:cNvSpPr txBox="1">
            <a:spLocks noChangeArrowheads="1"/>
          </p:cNvSpPr>
          <p:nvPr/>
        </p:nvSpPr>
        <p:spPr bwMode="auto">
          <a:xfrm>
            <a:off x="5959198" y="2310477"/>
            <a:ext cx="1473281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latin typeface="+mn-ea"/>
                <a:ea typeface="+mn-ea"/>
              </a:rPr>
              <a:t>转换器</a:t>
            </a:r>
          </a:p>
        </p:txBody>
      </p:sp>
      <p:sp>
        <p:nvSpPr>
          <p:cNvPr id="6" name="文本框 88074"/>
          <p:cNvSpPr txBox="1">
            <a:spLocks noChangeArrowheads="1"/>
          </p:cNvSpPr>
          <p:nvPr/>
        </p:nvSpPr>
        <p:spPr bwMode="auto">
          <a:xfrm>
            <a:off x="5959198" y="2610038"/>
            <a:ext cx="1031081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latin typeface="+mn-ea"/>
                <a:ea typeface="+mn-ea"/>
              </a:rPr>
              <a:t>物镜</a:t>
            </a:r>
          </a:p>
        </p:txBody>
      </p:sp>
      <p:sp>
        <p:nvSpPr>
          <p:cNvPr id="7" name="文本框 88075"/>
          <p:cNvSpPr txBox="1">
            <a:spLocks noChangeArrowheads="1"/>
          </p:cNvSpPr>
          <p:nvPr/>
        </p:nvSpPr>
        <p:spPr bwMode="auto">
          <a:xfrm>
            <a:off x="5959198" y="2907536"/>
            <a:ext cx="1376957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latin typeface="+mn-ea"/>
                <a:ea typeface="+mn-ea"/>
              </a:rPr>
              <a:t>通光孔</a:t>
            </a:r>
          </a:p>
        </p:txBody>
      </p:sp>
      <p:sp>
        <p:nvSpPr>
          <p:cNvPr id="8" name="文本框 88076"/>
          <p:cNvSpPr txBox="1">
            <a:spLocks noChangeArrowheads="1"/>
          </p:cNvSpPr>
          <p:nvPr/>
        </p:nvSpPr>
        <p:spPr bwMode="auto">
          <a:xfrm>
            <a:off x="5959198" y="3515866"/>
            <a:ext cx="1168241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latin typeface="+mn-ea"/>
                <a:ea typeface="+mn-ea"/>
              </a:rPr>
              <a:t>遮光器</a:t>
            </a:r>
          </a:p>
        </p:txBody>
      </p:sp>
      <p:sp>
        <p:nvSpPr>
          <p:cNvPr id="9" name="文本框 88077"/>
          <p:cNvSpPr txBox="1">
            <a:spLocks noChangeArrowheads="1"/>
          </p:cNvSpPr>
          <p:nvPr/>
        </p:nvSpPr>
        <p:spPr bwMode="auto">
          <a:xfrm>
            <a:off x="5959197" y="3797171"/>
            <a:ext cx="1198959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latin typeface="+mn-ea"/>
                <a:ea typeface="+mn-ea"/>
              </a:rPr>
              <a:t>压片夹</a:t>
            </a:r>
          </a:p>
        </p:txBody>
      </p:sp>
      <p:sp>
        <p:nvSpPr>
          <p:cNvPr id="10" name="文本框 88078"/>
          <p:cNvSpPr txBox="1">
            <a:spLocks noChangeArrowheads="1"/>
          </p:cNvSpPr>
          <p:nvPr/>
        </p:nvSpPr>
        <p:spPr bwMode="auto">
          <a:xfrm>
            <a:off x="5959198" y="4101812"/>
            <a:ext cx="1072039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latin typeface="+mn-ea"/>
                <a:ea typeface="+mn-ea"/>
              </a:rPr>
              <a:t>反光镜</a:t>
            </a:r>
          </a:p>
        </p:txBody>
      </p:sp>
      <p:sp>
        <p:nvSpPr>
          <p:cNvPr id="11" name="文本框 88079"/>
          <p:cNvSpPr txBox="1">
            <a:spLocks noChangeArrowheads="1"/>
          </p:cNvSpPr>
          <p:nvPr/>
        </p:nvSpPr>
        <p:spPr bwMode="auto">
          <a:xfrm>
            <a:off x="5959197" y="4402248"/>
            <a:ext cx="751284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latin typeface="+mn-ea"/>
                <a:ea typeface="+mn-ea"/>
              </a:rPr>
              <a:t>镜座</a:t>
            </a:r>
          </a:p>
        </p:txBody>
      </p:sp>
      <p:sp>
        <p:nvSpPr>
          <p:cNvPr id="12" name="文本框 88080"/>
          <p:cNvSpPr txBox="1">
            <a:spLocks noChangeArrowheads="1"/>
          </p:cNvSpPr>
          <p:nvPr/>
        </p:nvSpPr>
        <p:spPr bwMode="auto">
          <a:xfrm>
            <a:off x="1592104" y="1679287"/>
            <a:ext cx="1056323" cy="55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8" tIns="34285" rIns="68568" bIns="34285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zh-CN" altLang="en-US" sz="2000" b="1">
                <a:latin typeface="+mn-ea"/>
                <a:ea typeface="+mn-ea"/>
              </a:rPr>
              <a:t>粗准焦螺旋</a:t>
            </a:r>
          </a:p>
        </p:txBody>
      </p:sp>
      <p:sp>
        <p:nvSpPr>
          <p:cNvPr id="13" name="文本框 88081"/>
          <p:cNvSpPr txBox="1">
            <a:spLocks noChangeArrowheads="1"/>
          </p:cNvSpPr>
          <p:nvPr/>
        </p:nvSpPr>
        <p:spPr bwMode="auto">
          <a:xfrm>
            <a:off x="1573053" y="2228165"/>
            <a:ext cx="1094423" cy="55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8" tIns="34285" rIns="68568" bIns="34285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zh-CN" altLang="en-US" sz="2000" b="1">
                <a:latin typeface="+mn-ea"/>
                <a:ea typeface="+mn-ea"/>
              </a:rPr>
              <a:t>细准焦螺旋</a:t>
            </a:r>
          </a:p>
        </p:txBody>
      </p:sp>
      <p:sp>
        <p:nvSpPr>
          <p:cNvPr id="14" name="文本框 88082"/>
          <p:cNvSpPr txBox="1">
            <a:spLocks noChangeArrowheads="1"/>
          </p:cNvSpPr>
          <p:nvPr/>
        </p:nvSpPr>
        <p:spPr bwMode="auto">
          <a:xfrm>
            <a:off x="1732479" y="2871102"/>
            <a:ext cx="1325880" cy="312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8" tIns="34285" rIns="68568" bIns="34285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zh-CN" altLang="en-US" sz="2000" b="1">
                <a:latin typeface="+mn-ea"/>
                <a:ea typeface="+mn-ea"/>
              </a:rPr>
              <a:t>镜臂</a:t>
            </a:r>
          </a:p>
        </p:txBody>
      </p:sp>
      <p:sp>
        <p:nvSpPr>
          <p:cNvPr id="15" name="文本框 88083"/>
          <p:cNvSpPr txBox="1">
            <a:spLocks noChangeArrowheads="1"/>
          </p:cNvSpPr>
          <p:nvPr/>
        </p:nvSpPr>
        <p:spPr bwMode="auto">
          <a:xfrm>
            <a:off x="1734264" y="3953380"/>
            <a:ext cx="1283494" cy="312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>
              <a:lnSpc>
                <a:spcPct val="80000"/>
              </a:lnSpc>
            </a:pPr>
            <a:r>
              <a:rPr lang="zh-CN" altLang="en-US" sz="2000" b="1">
                <a:latin typeface="+mn-ea"/>
                <a:ea typeface="+mn-ea"/>
              </a:rPr>
              <a:t>镜柱</a:t>
            </a:r>
          </a:p>
        </p:txBody>
      </p:sp>
      <p:sp>
        <p:nvSpPr>
          <p:cNvPr id="16" name="文本框 88084"/>
          <p:cNvSpPr txBox="1">
            <a:spLocks noChangeArrowheads="1"/>
          </p:cNvSpPr>
          <p:nvPr/>
        </p:nvSpPr>
        <p:spPr bwMode="auto">
          <a:xfrm>
            <a:off x="5959198" y="3211383"/>
            <a:ext cx="1111568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latin typeface="+mn-ea"/>
                <a:ea typeface="+mn-ea"/>
              </a:rPr>
              <a:t>载物台</a:t>
            </a:r>
          </a:p>
        </p:txBody>
      </p:sp>
      <p:sp>
        <p:nvSpPr>
          <p:cNvPr id="17" name="直接连接符 88100"/>
          <p:cNvSpPr>
            <a:spLocks noChangeShapeType="1"/>
          </p:cNvSpPr>
          <p:nvPr/>
        </p:nvSpPr>
        <p:spPr bwMode="auto">
          <a:xfrm>
            <a:off x="4516160" y="890379"/>
            <a:ext cx="117514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18" name="直接连接符 88101"/>
          <p:cNvSpPr>
            <a:spLocks noChangeShapeType="1"/>
          </p:cNvSpPr>
          <p:nvPr/>
        </p:nvSpPr>
        <p:spPr bwMode="auto">
          <a:xfrm>
            <a:off x="4605457" y="1911935"/>
            <a:ext cx="108585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19" name="直接连接符 88102"/>
          <p:cNvSpPr>
            <a:spLocks noChangeShapeType="1"/>
          </p:cNvSpPr>
          <p:nvPr/>
        </p:nvSpPr>
        <p:spPr bwMode="auto">
          <a:xfrm>
            <a:off x="4932040" y="2551063"/>
            <a:ext cx="756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0" name="直接连接符 88103"/>
          <p:cNvSpPr>
            <a:spLocks noChangeShapeType="1"/>
          </p:cNvSpPr>
          <p:nvPr/>
        </p:nvSpPr>
        <p:spPr bwMode="auto">
          <a:xfrm>
            <a:off x="5005507" y="2850147"/>
            <a:ext cx="67032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1" name="直接连接符 88104"/>
          <p:cNvSpPr>
            <a:spLocks noChangeShapeType="1"/>
          </p:cNvSpPr>
          <p:nvPr/>
        </p:nvSpPr>
        <p:spPr bwMode="auto">
          <a:xfrm>
            <a:off x="4561403" y="3013263"/>
            <a:ext cx="63222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2" name="直接连接符 88105"/>
          <p:cNvSpPr>
            <a:spLocks noChangeShapeType="1"/>
          </p:cNvSpPr>
          <p:nvPr/>
        </p:nvSpPr>
        <p:spPr bwMode="auto">
          <a:xfrm flipV="1">
            <a:off x="5183982" y="2831337"/>
            <a:ext cx="225029" cy="17145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3" name="直接连接符 88106"/>
          <p:cNvSpPr>
            <a:spLocks noChangeShapeType="1"/>
          </p:cNvSpPr>
          <p:nvPr/>
        </p:nvSpPr>
        <p:spPr bwMode="auto">
          <a:xfrm flipV="1">
            <a:off x="4548307" y="3078748"/>
            <a:ext cx="833437" cy="163116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4" name="直接连接符 88107"/>
          <p:cNvSpPr>
            <a:spLocks noChangeShapeType="1"/>
          </p:cNvSpPr>
          <p:nvPr/>
        </p:nvSpPr>
        <p:spPr bwMode="auto">
          <a:xfrm>
            <a:off x="5373411" y="3078748"/>
            <a:ext cx="359569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5" name="直接连接符 88108"/>
          <p:cNvSpPr>
            <a:spLocks noChangeShapeType="1"/>
          </p:cNvSpPr>
          <p:nvPr/>
        </p:nvSpPr>
        <p:spPr bwMode="auto">
          <a:xfrm>
            <a:off x="5183982" y="3363362"/>
            <a:ext cx="507206" cy="476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6" name="直接连接符 88109"/>
          <p:cNvSpPr>
            <a:spLocks noChangeShapeType="1"/>
          </p:cNvSpPr>
          <p:nvPr/>
        </p:nvSpPr>
        <p:spPr bwMode="auto">
          <a:xfrm>
            <a:off x="4895850" y="3506181"/>
            <a:ext cx="551379" cy="241697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7" name="直接连接符 88110"/>
          <p:cNvSpPr>
            <a:spLocks noChangeShapeType="1"/>
          </p:cNvSpPr>
          <p:nvPr/>
        </p:nvSpPr>
        <p:spPr bwMode="auto">
          <a:xfrm>
            <a:off x="5449611" y="3747879"/>
            <a:ext cx="27741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8" name="直接连接符 88111"/>
          <p:cNvSpPr>
            <a:spLocks noChangeShapeType="1"/>
          </p:cNvSpPr>
          <p:nvPr/>
        </p:nvSpPr>
        <p:spPr bwMode="auto">
          <a:xfrm>
            <a:off x="4278393" y="3272819"/>
            <a:ext cx="1179552" cy="713676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9" name="直接连接符 88112"/>
          <p:cNvSpPr>
            <a:spLocks noChangeShapeType="1"/>
          </p:cNvSpPr>
          <p:nvPr/>
        </p:nvSpPr>
        <p:spPr bwMode="auto">
          <a:xfrm>
            <a:off x="5457945" y="3996670"/>
            <a:ext cx="28575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30" name="直接连接符 88113"/>
          <p:cNvSpPr>
            <a:spLocks noChangeShapeType="1"/>
          </p:cNvSpPr>
          <p:nvPr/>
        </p:nvSpPr>
        <p:spPr bwMode="auto">
          <a:xfrm>
            <a:off x="4695945" y="4227934"/>
            <a:ext cx="995362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31" name="直接连接符 88114"/>
          <p:cNvSpPr>
            <a:spLocks noChangeShapeType="1"/>
          </p:cNvSpPr>
          <p:nvPr/>
        </p:nvSpPr>
        <p:spPr bwMode="auto">
          <a:xfrm flipV="1">
            <a:off x="4814412" y="4592509"/>
            <a:ext cx="86153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32" name="直接连接符 88115"/>
          <p:cNvSpPr>
            <a:spLocks noChangeShapeType="1"/>
          </p:cNvSpPr>
          <p:nvPr/>
        </p:nvSpPr>
        <p:spPr bwMode="auto">
          <a:xfrm>
            <a:off x="2761179" y="1919079"/>
            <a:ext cx="1338263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33" name="直接连接符 88116"/>
          <p:cNvSpPr>
            <a:spLocks noChangeShapeType="1"/>
          </p:cNvSpPr>
          <p:nvPr/>
        </p:nvSpPr>
        <p:spPr bwMode="auto">
          <a:xfrm>
            <a:off x="2761297" y="2458431"/>
            <a:ext cx="1223843" cy="8336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34" name="直接连接符 88117"/>
          <p:cNvSpPr>
            <a:spLocks noChangeShapeType="1"/>
          </p:cNvSpPr>
          <p:nvPr/>
        </p:nvSpPr>
        <p:spPr bwMode="auto">
          <a:xfrm>
            <a:off x="2761298" y="3001596"/>
            <a:ext cx="620316" cy="1191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35" name="直接连接符 88118"/>
          <p:cNvSpPr>
            <a:spLocks noChangeShapeType="1"/>
          </p:cNvSpPr>
          <p:nvPr/>
        </p:nvSpPr>
        <p:spPr bwMode="auto">
          <a:xfrm>
            <a:off x="2761298" y="4083636"/>
            <a:ext cx="76664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36" name="文本框 23"/>
          <p:cNvSpPr txBox="1"/>
          <p:nvPr/>
        </p:nvSpPr>
        <p:spPr>
          <a:xfrm>
            <a:off x="2374583" y="3924329"/>
            <a:ext cx="564833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14</a:t>
            </a:r>
          </a:p>
        </p:txBody>
      </p:sp>
      <p:sp>
        <p:nvSpPr>
          <p:cNvPr id="37" name="文本框 24"/>
          <p:cNvSpPr txBox="1"/>
          <p:nvPr/>
        </p:nvSpPr>
        <p:spPr>
          <a:xfrm>
            <a:off x="2374583" y="2841813"/>
            <a:ext cx="578644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13</a:t>
            </a:r>
          </a:p>
        </p:txBody>
      </p:sp>
      <p:sp>
        <p:nvSpPr>
          <p:cNvPr id="38" name="文本框 25"/>
          <p:cNvSpPr txBox="1"/>
          <p:nvPr/>
        </p:nvSpPr>
        <p:spPr>
          <a:xfrm>
            <a:off x="2374583" y="2286981"/>
            <a:ext cx="564833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12</a:t>
            </a:r>
          </a:p>
        </p:txBody>
      </p:sp>
      <p:sp>
        <p:nvSpPr>
          <p:cNvPr id="39" name="文本框 26"/>
          <p:cNvSpPr txBox="1"/>
          <p:nvPr/>
        </p:nvSpPr>
        <p:spPr>
          <a:xfrm>
            <a:off x="2374583" y="1747867"/>
            <a:ext cx="743903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11</a:t>
            </a:r>
          </a:p>
        </p:txBody>
      </p:sp>
      <p:sp>
        <p:nvSpPr>
          <p:cNvPr id="40" name="文本框 40"/>
          <p:cNvSpPr txBox="1"/>
          <p:nvPr/>
        </p:nvSpPr>
        <p:spPr>
          <a:xfrm>
            <a:off x="5704046" y="719166"/>
            <a:ext cx="369570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1</a:t>
            </a:r>
          </a:p>
        </p:txBody>
      </p:sp>
      <p:sp>
        <p:nvSpPr>
          <p:cNvPr id="41" name="文本框 41"/>
          <p:cNvSpPr txBox="1"/>
          <p:nvPr/>
        </p:nvSpPr>
        <p:spPr>
          <a:xfrm>
            <a:off x="5675830" y="4429631"/>
            <a:ext cx="690562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10</a:t>
            </a:r>
          </a:p>
        </p:txBody>
      </p:sp>
      <p:sp>
        <p:nvSpPr>
          <p:cNvPr id="42" name="文本框 42"/>
          <p:cNvSpPr txBox="1"/>
          <p:nvPr/>
        </p:nvSpPr>
        <p:spPr>
          <a:xfrm>
            <a:off x="5704046" y="4101058"/>
            <a:ext cx="351473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9</a:t>
            </a:r>
          </a:p>
        </p:txBody>
      </p:sp>
      <p:sp>
        <p:nvSpPr>
          <p:cNvPr id="43" name="文本框 43"/>
          <p:cNvSpPr txBox="1"/>
          <p:nvPr/>
        </p:nvSpPr>
        <p:spPr>
          <a:xfrm>
            <a:off x="5704046" y="3799075"/>
            <a:ext cx="369570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8</a:t>
            </a:r>
          </a:p>
        </p:txBody>
      </p:sp>
      <p:sp>
        <p:nvSpPr>
          <p:cNvPr id="44" name="文本框 44"/>
          <p:cNvSpPr txBox="1"/>
          <p:nvPr/>
        </p:nvSpPr>
        <p:spPr>
          <a:xfrm>
            <a:off x="5704046" y="3576667"/>
            <a:ext cx="351473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7</a:t>
            </a:r>
          </a:p>
        </p:txBody>
      </p:sp>
      <p:sp>
        <p:nvSpPr>
          <p:cNvPr id="45" name="文本框 45"/>
          <p:cNvSpPr txBox="1"/>
          <p:nvPr/>
        </p:nvSpPr>
        <p:spPr>
          <a:xfrm>
            <a:off x="5704046" y="3236962"/>
            <a:ext cx="369570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6</a:t>
            </a:r>
          </a:p>
        </p:txBody>
      </p:sp>
      <p:sp>
        <p:nvSpPr>
          <p:cNvPr id="46" name="文本框 46"/>
          <p:cNvSpPr txBox="1"/>
          <p:nvPr/>
        </p:nvSpPr>
        <p:spPr>
          <a:xfrm>
            <a:off x="5704046" y="1764059"/>
            <a:ext cx="369570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2</a:t>
            </a:r>
          </a:p>
        </p:txBody>
      </p:sp>
      <p:sp>
        <p:nvSpPr>
          <p:cNvPr id="47" name="文本框 47"/>
          <p:cNvSpPr txBox="1"/>
          <p:nvPr/>
        </p:nvSpPr>
        <p:spPr>
          <a:xfrm>
            <a:off x="5704046" y="2929919"/>
            <a:ext cx="369570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5</a:t>
            </a:r>
          </a:p>
        </p:txBody>
      </p:sp>
      <p:sp>
        <p:nvSpPr>
          <p:cNvPr id="48" name="文本框 48"/>
          <p:cNvSpPr txBox="1"/>
          <p:nvPr/>
        </p:nvSpPr>
        <p:spPr>
          <a:xfrm>
            <a:off x="5704046" y="2646075"/>
            <a:ext cx="538638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4</a:t>
            </a:r>
          </a:p>
        </p:txBody>
      </p:sp>
      <p:sp>
        <p:nvSpPr>
          <p:cNvPr id="49" name="文本框 49"/>
          <p:cNvSpPr txBox="1"/>
          <p:nvPr/>
        </p:nvSpPr>
        <p:spPr>
          <a:xfrm>
            <a:off x="5704046" y="2379851"/>
            <a:ext cx="369570" cy="34289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r>
              <a:rPr lang="en-US" altLang="zh-CN" sz="1800" b="1">
                <a:solidFill>
                  <a:srgbClr val="FF0000"/>
                </a:solidFill>
                <a:latin typeface="+mn-ea"/>
                <a:ea typeface="+mn-ea"/>
                <a:sym typeface="Wingdings" panose="05000000000000000000" charset="0"/>
              </a:rPr>
              <a:t>3</a:t>
            </a:r>
          </a:p>
        </p:txBody>
      </p:sp>
      <p:sp>
        <p:nvSpPr>
          <p:cNvPr id="50" name="矩形 49"/>
          <p:cNvSpPr>
            <a:spLocks noChangeArrowheads="1"/>
          </p:cNvSpPr>
          <p:nvPr/>
        </p:nvSpPr>
        <p:spPr bwMode="auto">
          <a:xfrm>
            <a:off x="6775212" y="719862"/>
            <a:ext cx="1243012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放大物像</a:t>
            </a:r>
          </a:p>
        </p:txBody>
      </p:sp>
      <p:sp>
        <p:nvSpPr>
          <p:cNvPr id="51" name="矩形 50"/>
          <p:cNvSpPr>
            <a:spLocks noChangeArrowheads="1"/>
          </p:cNvSpPr>
          <p:nvPr/>
        </p:nvSpPr>
        <p:spPr bwMode="auto">
          <a:xfrm>
            <a:off x="6767834" y="1744732"/>
            <a:ext cx="2052638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连接目镜和物镜</a:t>
            </a:r>
          </a:p>
        </p:txBody>
      </p:sp>
      <p:sp>
        <p:nvSpPr>
          <p:cNvPr id="52" name="矩形 51"/>
          <p:cNvSpPr>
            <a:spLocks noChangeArrowheads="1"/>
          </p:cNvSpPr>
          <p:nvPr/>
        </p:nvSpPr>
        <p:spPr bwMode="auto">
          <a:xfrm>
            <a:off x="6802994" y="2909440"/>
            <a:ext cx="1297782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光线通过</a:t>
            </a:r>
          </a:p>
        </p:txBody>
      </p: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6782660" y="4404001"/>
            <a:ext cx="1243012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稳定镜身</a:t>
            </a:r>
          </a:p>
        </p:txBody>
      </p:sp>
      <p:sp>
        <p:nvSpPr>
          <p:cNvPr id="54" name="矩形 53"/>
          <p:cNvSpPr>
            <a:spLocks noChangeArrowheads="1"/>
          </p:cNvSpPr>
          <p:nvPr/>
        </p:nvSpPr>
        <p:spPr bwMode="auto">
          <a:xfrm>
            <a:off x="6802994" y="2291110"/>
            <a:ext cx="1715690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调换物镜</a:t>
            </a:r>
          </a:p>
        </p:txBody>
      </p:sp>
      <p:sp>
        <p:nvSpPr>
          <p:cNvPr id="55" name="矩形 54"/>
          <p:cNvSpPr>
            <a:spLocks noChangeArrowheads="1"/>
          </p:cNvSpPr>
          <p:nvPr/>
        </p:nvSpPr>
        <p:spPr bwMode="auto">
          <a:xfrm>
            <a:off x="6802995" y="3219823"/>
            <a:ext cx="972740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放玻片</a:t>
            </a:r>
          </a:p>
        </p:txBody>
      </p:sp>
      <p:sp>
        <p:nvSpPr>
          <p:cNvPr id="56" name="矩形 55"/>
          <p:cNvSpPr>
            <a:spLocks noChangeArrowheads="1"/>
          </p:cNvSpPr>
          <p:nvPr/>
        </p:nvSpPr>
        <p:spPr bwMode="auto">
          <a:xfrm>
            <a:off x="6802993" y="3841341"/>
            <a:ext cx="1243012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固定玻片</a:t>
            </a:r>
          </a:p>
        </p:txBody>
      </p:sp>
      <p:sp>
        <p:nvSpPr>
          <p:cNvPr id="57" name="矩形 56"/>
          <p:cNvSpPr>
            <a:spLocks noChangeArrowheads="1"/>
          </p:cNvSpPr>
          <p:nvPr/>
        </p:nvSpPr>
        <p:spPr bwMode="auto">
          <a:xfrm>
            <a:off x="6802994" y="4118456"/>
            <a:ext cx="1782365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反射光线</a:t>
            </a:r>
          </a:p>
        </p:txBody>
      </p:sp>
      <p:sp>
        <p:nvSpPr>
          <p:cNvPr id="58" name="矩形 57"/>
          <p:cNvSpPr>
            <a:spLocks noChangeArrowheads="1"/>
          </p:cNvSpPr>
          <p:nvPr/>
        </p:nvSpPr>
        <p:spPr bwMode="auto">
          <a:xfrm>
            <a:off x="6798375" y="3537725"/>
            <a:ext cx="1782365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调节光线强弱</a:t>
            </a:r>
          </a:p>
        </p:txBody>
      </p:sp>
      <p:sp>
        <p:nvSpPr>
          <p:cNvPr id="59" name="矩形 58"/>
          <p:cNvSpPr>
            <a:spLocks noChangeArrowheads="1"/>
          </p:cNvSpPr>
          <p:nvPr/>
        </p:nvSpPr>
        <p:spPr bwMode="auto">
          <a:xfrm>
            <a:off x="6802994" y="2586464"/>
            <a:ext cx="1739503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放大物像</a:t>
            </a:r>
          </a:p>
        </p:txBody>
      </p:sp>
      <p:sp>
        <p:nvSpPr>
          <p:cNvPr id="60" name="矩形 59"/>
          <p:cNvSpPr>
            <a:spLocks noChangeArrowheads="1"/>
          </p:cNvSpPr>
          <p:nvPr/>
        </p:nvSpPr>
        <p:spPr bwMode="auto">
          <a:xfrm>
            <a:off x="699855" y="3879787"/>
            <a:ext cx="1478757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支持镜身</a:t>
            </a:r>
          </a:p>
        </p:txBody>
      </p:sp>
      <p:sp>
        <p:nvSpPr>
          <p:cNvPr id="61" name="圆角矩形 60"/>
          <p:cNvSpPr/>
          <p:nvPr/>
        </p:nvSpPr>
        <p:spPr>
          <a:xfrm>
            <a:off x="539545" y="594835"/>
            <a:ext cx="1503997" cy="5248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8" tIns="34285" rIns="68568" bIns="34285" rtlCol="0" anchor="ctr"/>
          <a:lstStyle/>
          <a:p>
            <a:pPr algn="ctr"/>
            <a:r>
              <a:rPr lang="zh-CN" altLang="en-US" sz="2600" b="1">
                <a:latin typeface="+mn-ea"/>
              </a:rPr>
              <a:t>小结</a:t>
            </a:r>
          </a:p>
        </p:txBody>
      </p:sp>
      <p:sp>
        <p:nvSpPr>
          <p:cNvPr id="62" name="矩形 61"/>
          <p:cNvSpPr>
            <a:spLocks noChangeArrowheads="1"/>
          </p:cNvSpPr>
          <p:nvPr/>
        </p:nvSpPr>
        <p:spPr bwMode="auto">
          <a:xfrm>
            <a:off x="729642" y="2034982"/>
            <a:ext cx="1413273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调焦距</a:t>
            </a:r>
          </a:p>
        </p:txBody>
      </p:sp>
      <p:sp>
        <p:nvSpPr>
          <p:cNvPr id="63" name="矩形 62"/>
          <p:cNvSpPr>
            <a:spLocks noChangeArrowheads="1"/>
          </p:cNvSpPr>
          <p:nvPr/>
        </p:nvSpPr>
        <p:spPr bwMode="auto">
          <a:xfrm>
            <a:off x="701665" y="2801449"/>
            <a:ext cx="1469231" cy="373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68" tIns="34285" rIns="68568" bIns="34285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FF0000"/>
                </a:solidFill>
                <a:latin typeface="+mn-ea"/>
                <a:ea typeface="+mn-ea"/>
              </a:rPr>
              <a:t>提握镜身</a:t>
            </a:r>
          </a:p>
        </p:txBody>
      </p:sp>
      <p:sp>
        <p:nvSpPr>
          <p:cNvPr id="64" name="文本框 3"/>
          <p:cNvSpPr txBox="1"/>
          <p:nvPr/>
        </p:nvSpPr>
        <p:spPr>
          <a:xfrm>
            <a:off x="459582" y="1014616"/>
            <a:ext cx="3477577" cy="617210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srgbClr val="E3771D"/>
                </a:solidFill>
                <a:latin typeface="+mn-ea"/>
                <a:ea typeface="+mn-ea"/>
              </a:rPr>
              <a:t>显微镜的结构及作用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2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63888" y="1477724"/>
            <a:ext cx="1203072" cy="406400"/>
          </a:xfrm>
          <a:prstGeom prst="rect">
            <a:avLst/>
          </a:prstGeom>
          <a:solidFill>
            <a:srgbClr val="ED9D00"/>
          </a:solidFill>
          <a:ln>
            <a:solidFill>
              <a:srgbClr val="ED9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1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sp>
        <p:nvSpPr>
          <p:cNvPr id="34817" name="文本框 99"/>
          <p:cNvSpPr txBox="1"/>
          <p:nvPr/>
        </p:nvSpPr>
        <p:spPr>
          <a:xfrm>
            <a:off x="608791" y="815826"/>
            <a:ext cx="1768475" cy="384048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lnSpc>
                <a:spcPct val="80000"/>
              </a:lnSpc>
            </a:pPr>
            <a:r>
              <a:rPr lang="zh-CN" altLang="en-US" sz="2400" b="1">
                <a:solidFill>
                  <a:srgbClr val="00B0F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巩固练习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52807" y="1294616"/>
            <a:ext cx="7347585" cy="28346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444500" marR="0" lvl="0" indent="-4445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1.普通光学显微镜起放大作用的结构是(　　)</a:t>
            </a:r>
          </a:p>
          <a:p>
            <a:pPr marL="444500" marR="0" lvl="0" indent="-4445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A．遮光器和目镜  </a:t>
            </a:r>
          </a:p>
          <a:p>
            <a:pPr marL="444500" marR="0" lvl="0" indent="-4445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B．遮光器和物镜</a:t>
            </a:r>
          </a:p>
          <a:p>
            <a:pPr marL="444500" marR="0" lvl="0" indent="-4445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C．遮光器和反光镜  </a:t>
            </a:r>
          </a:p>
          <a:p>
            <a:pPr marL="444500" marR="0" lvl="0" indent="-4445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D．目镜和物镜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6254765" y="1419622"/>
            <a:ext cx="1487488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+mn-ea"/>
                <a:ea typeface="+mn-ea"/>
              </a:rPr>
              <a:t>D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96034" y="1491630"/>
            <a:ext cx="7692390" cy="1737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444500" marR="0" lvl="0" indent="-4445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2.在显微镜对光过程中，能反射光线的结构是(　　)</a:t>
            </a:r>
          </a:p>
          <a:p>
            <a:pPr marL="444500" marR="0" lvl="0" indent="-4445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A．目镜                              B．反光镜  </a:t>
            </a:r>
          </a:p>
          <a:p>
            <a:pPr marL="444500" marR="0" lvl="0" indent="-44450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400" b="1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ea"/>
                <a:ea typeface="+mn-ea"/>
                <a:sym typeface="+mn-ea"/>
              </a:rPr>
              <a:t>C．转换器                           D．光圈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044953" y="1635646"/>
            <a:ext cx="1487488" cy="518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+mn-ea"/>
                <a:ea typeface="+mn-ea"/>
              </a:rPr>
              <a:t>B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499428" y="649753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544648" y="1212880"/>
            <a:ext cx="3060881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B050"/>
                </a:solidFill>
                <a:latin typeface="+mn-ea"/>
                <a:ea typeface="+mn-ea"/>
              </a:rPr>
              <a:t>一、取镜和安放</a:t>
            </a:r>
          </a:p>
        </p:txBody>
      </p:sp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5357" y="2355726"/>
            <a:ext cx="1874044" cy="2351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5455920" y="1276815"/>
            <a:ext cx="2901315" cy="124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>
                <a:solidFill>
                  <a:srgbClr val="FF0000"/>
                </a:solidFill>
                <a:latin typeface="+mn-ea"/>
                <a:ea typeface="+mn-ea"/>
              </a:rPr>
              <a:t>取镜：一手握住镜臂，</a:t>
            </a:r>
          </a:p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>
                <a:solidFill>
                  <a:srgbClr val="FF0000"/>
                </a:solidFill>
                <a:latin typeface="+mn-ea"/>
                <a:ea typeface="+mn-ea"/>
              </a:rPr>
              <a:t>一手托住镜座。</a:t>
            </a:r>
          </a:p>
        </p:txBody>
      </p:sp>
      <p:sp>
        <p:nvSpPr>
          <p:cNvPr id="19" name="文本框 1"/>
          <p:cNvSpPr txBox="1"/>
          <p:nvPr/>
        </p:nvSpPr>
        <p:spPr>
          <a:xfrm>
            <a:off x="3025517" y="3375351"/>
            <a:ext cx="4376738" cy="1074410"/>
          </a:xfrm>
          <a:prstGeom prst="rect">
            <a:avLst/>
          </a:prstGeom>
          <a:noFill/>
        </p:spPr>
        <p:txBody>
          <a:bodyPr wrap="square" lIns="68568" tIns="34285" rIns="68568" bIns="34285" rtlCol="0" anchor="t">
            <a:spAutoFit/>
          </a:bodyPr>
          <a:lstStyle/>
          <a:p>
            <a:pPr algn="l"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2200" b="1">
                <a:solidFill>
                  <a:srgbClr val="FF0000"/>
                </a:solidFill>
                <a:latin typeface="+mn-ea"/>
                <a:ea typeface="+mn-ea"/>
                <a:cs typeface="微软雅黑" panose="020B0503020204020204" charset="-122"/>
                <a:sym typeface="+mn-ea"/>
              </a:rPr>
              <a:t>安放：把显微镜放在距实验台边缘大约7厘米处，安装好目镜和物镜。</a:t>
            </a:r>
          </a:p>
        </p:txBody>
      </p:sp>
      <p:pic>
        <p:nvPicPr>
          <p:cNvPr id="2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80312" y="3507854"/>
            <a:ext cx="906066" cy="89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08595" y="1606774"/>
            <a:ext cx="906066" cy="89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文本框 3"/>
          <p:cNvSpPr txBox="1"/>
          <p:nvPr/>
        </p:nvSpPr>
        <p:spPr>
          <a:xfrm>
            <a:off x="8132922" y="1857876"/>
            <a:ext cx="257651" cy="419090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r>
              <a:rPr lang="en-US" altLang="zh-CN" sz="2300" b="1">
                <a:solidFill>
                  <a:srgbClr val="C00000"/>
                </a:solidFill>
                <a:latin typeface="+mn-ea"/>
                <a:ea typeface="+mn-ea"/>
              </a:rPr>
              <a:t>1</a:t>
            </a:r>
          </a:p>
        </p:txBody>
      </p:sp>
      <p:sp>
        <p:nvSpPr>
          <p:cNvPr id="23" name="文本框 4"/>
          <p:cNvSpPr txBox="1"/>
          <p:nvPr/>
        </p:nvSpPr>
        <p:spPr>
          <a:xfrm>
            <a:off x="7704639" y="3802771"/>
            <a:ext cx="257651" cy="419090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r>
              <a:rPr lang="en-US" altLang="zh-CN" sz="2300" b="1">
                <a:solidFill>
                  <a:srgbClr val="C00000"/>
                </a:solidFill>
                <a:latin typeface="+mn-ea"/>
                <a:ea typeface="+mn-ea"/>
              </a:rPr>
              <a:t>2</a:t>
            </a:r>
          </a:p>
        </p:txBody>
      </p:sp>
      <p:pic>
        <p:nvPicPr>
          <p:cNvPr id="18" name="Picture 7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425190" y="920105"/>
            <a:ext cx="1880235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2" grpId="0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499428" y="621119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9903" y="1606997"/>
            <a:ext cx="2446734" cy="3117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56658" y="1195755"/>
            <a:ext cx="2099547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B050"/>
                </a:solidFill>
                <a:latin typeface="+mn-ea"/>
                <a:ea typeface="+mn-ea"/>
              </a:rPr>
              <a:t>二、对光</a:t>
            </a:r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auto">
          <a:xfrm>
            <a:off x="4692814" y="1495197"/>
            <a:ext cx="3384348" cy="1577330"/>
          </a:xfrm>
          <a:prstGeom prst="wedgeRoundRectCallout">
            <a:avLst>
              <a:gd name="adj1" fmla="val -94011"/>
              <a:gd name="adj2" fmla="val 55020"/>
              <a:gd name="adj3" fmla="val 16667"/>
            </a:avLst>
          </a:prstGeom>
          <a:noFill/>
          <a:ln w="19050">
            <a:solidFill>
              <a:srgbClr val="FF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2200" b="1">
                <a:solidFill>
                  <a:schemeClr val="tx1"/>
                </a:solidFill>
                <a:latin typeface="+mn-ea"/>
                <a:ea typeface="+mn-ea"/>
              </a:rPr>
              <a:t>转动转换器，使低倍物镜对准通光孔。</a:t>
            </a:r>
          </a:p>
          <a:p>
            <a:pPr algn="just">
              <a:lnSpc>
                <a:spcPct val="150000"/>
              </a:lnSpc>
            </a:pPr>
            <a:r>
              <a:rPr lang="zh-CN" altLang="en-US" sz="2200" b="1">
                <a:solidFill>
                  <a:schemeClr val="tx1"/>
                </a:solidFill>
                <a:latin typeface="+mn-ea"/>
                <a:ea typeface="+mn-ea"/>
              </a:rPr>
              <a:t>（注意不要用手扳物镜！）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22783" y="3839022"/>
            <a:ext cx="906066" cy="89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3"/>
          <p:cNvSpPr txBox="1"/>
          <p:nvPr/>
        </p:nvSpPr>
        <p:spPr>
          <a:xfrm>
            <a:off x="7347109" y="4078695"/>
            <a:ext cx="257651" cy="419090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r>
              <a:rPr lang="en-US" altLang="zh-CN" sz="2300" b="1">
                <a:solidFill>
                  <a:srgbClr val="C00000"/>
                </a:solidFill>
                <a:latin typeface="+mn-ea"/>
                <a:ea typeface="+mn-ea"/>
              </a:rPr>
              <a:t>3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499428" y="703664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85723" y="3867894"/>
            <a:ext cx="906066" cy="89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3"/>
          <p:cNvSpPr txBox="1"/>
          <p:nvPr/>
        </p:nvSpPr>
        <p:spPr>
          <a:xfrm>
            <a:off x="8010049" y="4107567"/>
            <a:ext cx="257651" cy="419090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r>
              <a:rPr lang="en-US" altLang="zh-CN" sz="2300" b="1">
                <a:solidFill>
                  <a:srgbClr val="C00000"/>
                </a:solidFill>
                <a:latin typeface="+mn-ea"/>
                <a:ea typeface="+mn-ea"/>
              </a:rPr>
              <a:t>4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9160" y="1259528"/>
            <a:ext cx="2383631" cy="30741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3715703" y="1027355"/>
            <a:ext cx="4269800" cy="2583170"/>
          </a:xfrm>
          <a:prstGeom prst="wedgeRoundRectCallout">
            <a:avLst>
              <a:gd name="adj1" fmla="val -75403"/>
              <a:gd name="adj2" fmla="val 29634"/>
              <a:gd name="adj3" fmla="val 16667"/>
            </a:avLst>
          </a:prstGeom>
          <a:noFill/>
          <a:ln w="19050">
            <a:solidFill>
              <a:srgbClr val="FF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200" b="1">
                <a:solidFill>
                  <a:schemeClr val="tx1"/>
                </a:solidFill>
                <a:latin typeface="+mn-ea"/>
                <a:ea typeface="+mn-ea"/>
              </a:rPr>
              <a:t>用一个较大的光圈对准通光孔，左眼注视目镜，右眼睁开，同时用两手转动反光镜，使光线通过通光孔反射到镜筒内。直到整个视野明亮为止。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0"/>
          <p:cNvSpPr>
            <a:spLocks noChangeArrowheads="1"/>
          </p:cNvSpPr>
          <p:nvPr/>
        </p:nvSpPr>
        <p:spPr bwMode="auto">
          <a:xfrm>
            <a:off x="1321003" y="1328519"/>
            <a:ext cx="3361055" cy="325945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 anchor="ctr"/>
          <a:lstStyle/>
          <a:p>
            <a:pPr algn="ctr"/>
            <a:endParaRPr lang="zh-CN" altLang="zh-CN" b="1">
              <a:latin typeface="+mn-ea"/>
              <a:ea typeface="+mn-ea"/>
            </a:endParaRPr>
          </a:p>
        </p:txBody>
      </p:sp>
      <p:sp>
        <p:nvSpPr>
          <p:cNvPr id="5122" name="Rectangle 2"/>
          <p:cNvSpPr/>
          <p:nvPr/>
        </p:nvSpPr>
        <p:spPr>
          <a:xfrm>
            <a:off x="521221" y="710664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sp>
        <p:nvSpPr>
          <p:cNvPr id="20" name="Line 2"/>
          <p:cNvSpPr>
            <a:spLocks noChangeShapeType="1"/>
          </p:cNvSpPr>
          <p:nvPr/>
        </p:nvSpPr>
        <p:spPr bwMode="auto">
          <a:xfrm>
            <a:off x="5510575" y="2695277"/>
            <a:ext cx="919162" cy="0"/>
          </a:xfrm>
          <a:prstGeom prst="line">
            <a:avLst/>
          </a:prstGeom>
          <a:noFill/>
          <a:ln w="1047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1" name="Line 3"/>
          <p:cNvSpPr>
            <a:spLocks noChangeShapeType="1"/>
          </p:cNvSpPr>
          <p:nvPr/>
        </p:nvSpPr>
        <p:spPr bwMode="auto">
          <a:xfrm>
            <a:off x="6752396" y="2695277"/>
            <a:ext cx="919162" cy="0"/>
          </a:xfrm>
          <a:prstGeom prst="line">
            <a:avLst/>
          </a:prstGeom>
          <a:noFill/>
          <a:ln w="1047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2" name="Oval 4"/>
          <p:cNvSpPr>
            <a:spLocks noChangeArrowheads="1"/>
          </p:cNvSpPr>
          <p:nvPr/>
        </p:nvSpPr>
        <p:spPr bwMode="auto">
          <a:xfrm rot="2945939">
            <a:off x="6402949" y="3343573"/>
            <a:ext cx="539352" cy="11334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 anchor="ctr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3" name="Line 5"/>
          <p:cNvSpPr>
            <a:spLocks noChangeShapeType="1"/>
          </p:cNvSpPr>
          <p:nvPr/>
        </p:nvSpPr>
        <p:spPr bwMode="auto">
          <a:xfrm>
            <a:off x="5024800" y="3344168"/>
            <a:ext cx="1512093" cy="539353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5241494" y="3652539"/>
            <a:ext cx="594336" cy="3428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1800" b="1">
                <a:solidFill>
                  <a:srgbClr val="FC1604"/>
                </a:solidFill>
                <a:latin typeface="+mn-ea"/>
                <a:ea typeface="+mn-ea"/>
              </a:rPr>
              <a:t>光线</a:t>
            </a:r>
          </a:p>
        </p:txBody>
      </p:sp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5511766" y="2299990"/>
            <a:ext cx="937236" cy="388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100" b="1">
                <a:latin typeface="+mn-ea"/>
                <a:ea typeface="+mn-ea"/>
              </a:rPr>
              <a:t>载物台</a:t>
            </a:r>
          </a:p>
        </p:txBody>
      </p:sp>
      <p:sp>
        <p:nvSpPr>
          <p:cNvPr id="26" name="Text Box 8"/>
          <p:cNvSpPr txBox="1">
            <a:spLocks noChangeArrowheads="1"/>
          </p:cNvSpPr>
          <p:nvPr/>
        </p:nvSpPr>
        <p:spPr bwMode="auto">
          <a:xfrm>
            <a:off x="5458187" y="2900065"/>
            <a:ext cx="937236" cy="388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100" b="1">
                <a:latin typeface="+mn-ea"/>
                <a:ea typeface="+mn-ea"/>
              </a:rPr>
              <a:t>通光孔</a:t>
            </a:r>
          </a:p>
        </p:txBody>
      </p:sp>
      <p:sp>
        <p:nvSpPr>
          <p:cNvPr id="27" name="Text Box 9"/>
          <p:cNvSpPr txBox="1">
            <a:spLocks noChangeArrowheads="1"/>
          </p:cNvSpPr>
          <p:nvPr/>
        </p:nvSpPr>
        <p:spPr bwMode="auto">
          <a:xfrm>
            <a:off x="6791687" y="4059734"/>
            <a:ext cx="937236" cy="388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100" b="1">
                <a:latin typeface="+mn-ea"/>
                <a:ea typeface="+mn-ea"/>
              </a:rPr>
              <a:t>反光镜</a:t>
            </a:r>
          </a:p>
        </p:txBody>
      </p:sp>
      <p:grpSp>
        <p:nvGrpSpPr>
          <p:cNvPr id="29" name="Group 11"/>
          <p:cNvGrpSpPr/>
          <p:nvPr/>
        </p:nvGrpSpPr>
        <p:grpSpPr>
          <a:xfrm>
            <a:off x="6104697" y="698600"/>
            <a:ext cx="917972" cy="1240631"/>
            <a:chOff x="1338" y="392"/>
            <a:chExt cx="771" cy="1042"/>
          </a:xfrm>
        </p:grpSpPr>
        <p:sp>
          <p:nvSpPr>
            <p:cNvPr id="30" name="Rectangle 12"/>
            <p:cNvSpPr>
              <a:spLocks noChangeArrowheads="1"/>
            </p:cNvSpPr>
            <p:nvPr/>
          </p:nvSpPr>
          <p:spPr bwMode="auto">
            <a:xfrm>
              <a:off x="1338" y="392"/>
              <a:ext cx="771" cy="95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31" name="Rectangle 13"/>
            <p:cNvSpPr>
              <a:spLocks noChangeArrowheads="1"/>
            </p:cNvSpPr>
            <p:nvPr/>
          </p:nvSpPr>
          <p:spPr bwMode="auto">
            <a:xfrm>
              <a:off x="1520" y="1344"/>
              <a:ext cx="453" cy="9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sp>
        <p:nvSpPr>
          <p:cNvPr id="32" name="Text Box 14"/>
          <p:cNvSpPr txBox="1">
            <a:spLocks noChangeArrowheads="1"/>
          </p:cNvSpPr>
          <p:nvPr/>
        </p:nvSpPr>
        <p:spPr bwMode="auto">
          <a:xfrm>
            <a:off x="5331870" y="1035546"/>
            <a:ext cx="670536" cy="388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100" b="1">
                <a:latin typeface="+mn-ea"/>
                <a:ea typeface="+mn-ea"/>
              </a:rPr>
              <a:t>物镜</a:t>
            </a:r>
          </a:p>
        </p:txBody>
      </p:sp>
      <p:sp>
        <p:nvSpPr>
          <p:cNvPr id="33" name="Line 15"/>
          <p:cNvSpPr>
            <a:spLocks noChangeShapeType="1"/>
          </p:cNvSpPr>
          <p:nvPr/>
        </p:nvSpPr>
        <p:spPr bwMode="auto">
          <a:xfrm rot="15060000">
            <a:off x="5017061" y="1680270"/>
            <a:ext cx="3131344" cy="1079896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34" name="Oval 16"/>
          <p:cNvSpPr>
            <a:spLocks noChangeArrowheads="1"/>
          </p:cNvSpPr>
          <p:nvPr/>
        </p:nvSpPr>
        <p:spPr bwMode="auto">
          <a:xfrm>
            <a:off x="2163728" y="1939231"/>
            <a:ext cx="1675209" cy="167521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 anchor="ctr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35" name="Text Box 17"/>
          <p:cNvSpPr txBox="1">
            <a:spLocks noChangeArrowheads="1"/>
          </p:cNvSpPr>
          <p:nvPr/>
        </p:nvSpPr>
        <p:spPr bwMode="auto">
          <a:xfrm>
            <a:off x="2102529" y="3951387"/>
            <a:ext cx="16611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+mn-ea"/>
                <a:ea typeface="+mn-ea"/>
              </a:rPr>
              <a:t>白亮的视野</a:t>
            </a:r>
          </a:p>
        </p:txBody>
      </p:sp>
      <p:sp>
        <p:nvSpPr>
          <p:cNvPr id="36" name="Text Box 18"/>
          <p:cNvSpPr txBox="1">
            <a:spLocks noChangeArrowheads="1"/>
          </p:cNvSpPr>
          <p:nvPr/>
        </p:nvSpPr>
        <p:spPr bwMode="auto">
          <a:xfrm>
            <a:off x="6753588" y="2278559"/>
            <a:ext cx="937236" cy="388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100" b="1">
                <a:latin typeface="+mn-ea"/>
                <a:ea typeface="+mn-ea"/>
              </a:rPr>
              <a:t>载物台</a:t>
            </a:r>
          </a:p>
        </p:txBody>
      </p:sp>
      <p:sp>
        <p:nvSpPr>
          <p:cNvPr id="37" name="Line 19"/>
          <p:cNvSpPr>
            <a:spLocks noChangeShapeType="1"/>
          </p:cNvSpPr>
          <p:nvPr/>
        </p:nvSpPr>
        <p:spPr bwMode="auto">
          <a:xfrm flipV="1">
            <a:off x="6321391" y="2695278"/>
            <a:ext cx="215503" cy="378619"/>
          </a:xfrm>
          <a:prstGeom prst="line">
            <a:avLst/>
          </a:prstGeom>
          <a:noFill/>
          <a:ln w="4762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68" tIns="34285" rIns="68568" bIns="34285"/>
          <a:lstStyle/>
          <a:p>
            <a:endParaRPr lang="zh-CN" altLang="en-US" b="1"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35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1"/>
                            </p:stCondLst>
                            <p:childTnLst>
                              <p:par>
                                <p:cTn id="22" presetID="35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1"/>
                            </p:stCondLst>
                            <p:childTnLst>
                              <p:par>
                                <p:cTn id="27" presetID="35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  <p:cond evt="onBegin" delay="0">
                          <p:tn val="30"/>
                        </p:cond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35" dur="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6" dur="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8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001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2" grpId="1" animBg="1"/>
      <p:bldP spid="23" grpId="0" animBg="1"/>
      <p:bldP spid="24" grpId="0"/>
      <p:bldP spid="25" grpId="0"/>
      <p:bldP spid="26" grpId="0"/>
      <p:bldP spid="27" grpId="0"/>
      <p:bldP spid="32" grpId="0"/>
      <p:bldP spid="33" grpId="0" animBg="1"/>
      <p:bldP spid="34" grpId="0" animBg="1"/>
      <p:bldP spid="35" grpId="0"/>
      <p:bldP spid="36" grpId="0"/>
      <p:bldP spid="37" grpId="0" animBg="1"/>
      <p:bldP spid="37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539552" y="703664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25847" y="3839022"/>
            <a:ext cx="906066" cy="89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3"/>
          <p:cNvSpPr txBox="1"/>
          <p:nvPr/>
        </p:nvSpPr>
        <p:spPr>
          <a:xfrm>
            <a:off x="8050173" y="4078219"/>
            <a:ext cx="257651" cy="419090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r>
              <a:rPr lang="en-US" altLang="zh-CN" sz="2300" b="1">
                <a:solidFill>
                  <a:srgbClr val="C00000"/>
                </a:solidFill>
                <a:latin typeface="+mn-ea"/>
                <a:ea typeface="+mn-ea"/>
              </a:rPr>
              <a:t>5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31677" y="1749709"/>
            <a:ext cx="2676525" cy="3036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07497" y="1282307"/>
            <a:ext cx="2085021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B050"/>
                </a:solidFill>
                <a:latin typeface="+mn-ea"/>
                <a:ea typeface="+mn-ea"/>
              </a:rPr>
              <a:t>三、观察</a:t>
            </a: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4193835" y="718514"/>
            <a:ext cx="2363379" cy="2583170"/>
          </a:xfrm>
          <a:prstGeom prst="wedgeEllipseCallout">
            <a:avLst>
              <a:gd name="adj1" fmla="val -66412"/>
              <a:gd name="adj2" fmla="val 17845"/>
            </a:avLst>
          </a:prstGeom>
          <a:noFill/>
          <a:ln w="19050">
            <a:solidFill>
              <a:srgbClr val="FF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200" b="1">
                <a:solidFill>
                  <a:schemeClr val="tx1"/>
                </a:solidFill>
                <a:latin typeface="+mn-ea"/>
                <a:ea typeface="+mn-ea"/>
              </a:rPr>
              <a:t>把所要观察的玻片标本放在载物台上，用压片夹压住，标本要正对通光孔的中心。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499428" y="640100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459990" y="1116300"/>
            <a:ext cx="4191000" cy="361569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 anchor="ctr"/>
          <a:lstStyle/>
          <a:p>
            <a:pPr algn="ctr"/>
            <a:endParaRPr lang="zh-CN" altLang="zh-CN" b="1">
              <a:latin typeface="+mn-ea"/>
              <a:ea typeface="+mn-ea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2483768" y="2856280"/>
            <a:ext cx="10515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+mn-ea"/>
                <a:ea typeface="+mn-ea"/>
              </a:rPr>
              <a:t>压片夹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069556" y="3717354"/>
            <a:ext cx="10515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+mn-ea"/>
                <a:ea typeface="+mn-ea"/>
              </a:rPr>
              <a:t>通光孔</a:t>
            </a:r>
          </a:p>
        </p:txBody>
      </p:sp>
      <p:sp>
        <p:nvSpPr>
          <p:cNvPr id="5" name="Oval 5"/>
          <p:cNvSpPr>
            <a:spLocks noChangeArrowheads="1"/>
          </p:cNvSpPr>
          <p:nvPr/>
        </p:nvSpPr>
        <p:spPr bwMode="auto">
          <a:xfrm>
            <a:off x="3977879" y="2549417"/>
            <a:ext cx="1188244" cy="1188244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 anchor="ctr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558654" y="1235839"/>
            <a:ext cx="10515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+mn-ea"/>
                <a:ea typeface="+mn-ea"/>
              </a:rPr>
              <a:t>载物台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3195480" y="80537"/>
            <a:ext cx="2807493" cy="809625"/>
            <a:chOff x="1746" y="391"/>
            <a:chExt cx="2358" cy="680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1746" y="391"/>
              <a:ext cx="2358" cy="680"/>
            </a:xfrm>
            <a:prstGeom prst="rect">
              <a:avLst/>
            </a:prstGeom>
            <a:solidFill>
              <a:schemeClr val="accent1">
                <a:alpha val="24001"/>
              </a:schemeClr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608" y="409"/>
              <a:ext cx="635" cy="635"/>
            </a:xfrm>
            <a:prstGeom prst="rect">
              <a:avLst/>
            </a:prstGeom>
            <a:solidFill>
              <a:schemeClr val="accent1">
                <a:alpha val="64999"/>
              </a:schemeClr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sz="2400" b="1">
                  <a:latin typeface="+mn-ea"/>
                  <a:ea typeface="+mn-ea"/>
                </a:rPr>
                <a:t>e</a:t>
              </a:r>
            </a:p>
          </p:txBody>
        </p:sp>
      </p:grpSp>
      <p:grpSp>
        <p:nvGrpSpPr>
          <p:cNvPr id="10" name="Group 10"/>
          <p:cNvGrpSpPr/>
          <p:nvPr/>
        </p:nvGrpSpPr>
        <p:grpSpPr>
          <a:xfrm>
            <a:off x="3545683" y="2262158"/>
            <a:ext cx="216693" cy="2268141"/>
            <a:chOff x="2018" y="2024"/>
            <a:chExt cx="182" cy="1905"/>
          </a:xfrm>
        </p:grpSpPr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2018" y="2024"/>
              <a:ext cx="182" cy="1905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2036" y="3774"/>
              <a:ext cx="125" cy="1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5424489" y="2262158"/>
            <a:ext cx="216693" cy="2268141"/>
            <a:chOff x="2018" y="2024"/>
            <a:chExt cx="182" cy="1905"/>
          </a:xfrm>
        </p:grpSpPr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2018" y="2024"/>
              <a:ext cx="182" cy="1905"/>
            </a:xfrm>
            <a:prstGeom prst="rect">
              <a:avLst/>
            </a:prstGeom>
            <a:solidFill>
              <a:srgbClr val="FFCC99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2036" y="3774"/>
              <a:ext cx="125" cy="125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grpSp>
        <p:nvGrpSpPr>
          <p:cNvPr id="16" name="Group 17"/>
          <p:cNvGrpSpPr/>
          <p:nvPr/>
        </p:nvGrpSpPr>
        <p:grpSpPr>
          <a:xfrm>
            <a:off x="4069556" y="2613392"/>
            <a:ext cx="998935" cy="998934"/>
            <a:chOff x="0" y="2251"/>
            <a:chExt cx="839" cy="839"/>
          </a:xfrm>
        </p:grpSpPr>
        <p:sp>
          <p:nvSpPr>
            <p:cNvPr id="17" name="Line 18"/>
            <p:cNvSpPr>
              <a:spLocks noChangeShapeType="1"/>
            </p:cNvSpPr>
            <p:nvPr/>
          </p:nvSpPr>
          <p:spPr bwMode="auto">
            <a:xfrm>
              <a:off x="0" y="2659"/>
              <a:ext cx="839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8" name="Line 19"/>
            <p:cNvSpPr>
              <a:spLocks noChangeShapeType="1"/>
            </p:cNvSpPr>
            <p:nvPr/>
          </p:nvSpPr>
          <p:spPr bwMode="auto">
            <a:xfrm rot="5400000">
              <a:off x="1" y="2671"/>
              <a:ext cx="839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 dir="cw">
                                      <p:cBhvr>
                                        <p:cTn id="19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20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  <p:cond evt="onBegin" delay="0">
                          <p:tn val="31"/>
                        </p:cond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3301E-07 2.98404E-06 L -0.00052 0.51353" pathEditMode="relative" rAng="0" ptsTypes="AA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" y="256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  <p:cond evt="onBegin" delay="0">
                          <p:tn val="35"/>
                        </p:cond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499428" y="699542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14406" y="3867894"/>
            <a:ext cx="906066" cy="89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文本框 3"/>
          <p:cNvSpPr txBox="1"/>
          <p:nvPr/>
        </p:nvSpPr>
        <p:spPr>
          <a:xfrm>
            <a:off x="8238732" y="4107567"/>
            <a:ext cx="257651" cy="419090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r>
              <a:rPr lang="en-US" altLang="zh-CN" sz="2300" b="1">
                <a:solidFill>
                  <a:srgbClr val="C00000"/>
                </a:solidFill>
                <a:latin typeface="+mn-ea"/>
                <a:ea typeface="+mn-ea"/>
              </a:rPr>
              <a:t>6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63611" y="1414691"/>
            <a:ext cx="2634853" cy="301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AutoShape 3"/>
          <p:cNvSpPr>
            <a:spLocks noChangeArrowheads="1"/>
          </p:cNvSpPr>
          <p:nvPr/>
        </p:nvSpPr>
        <p:spPr bwMode="auto">
          <a:xfrm>
            <a:off x="4362738" y="1339056"/>
            <a:ext cx="3593638" cy="1577330"/>
          </a:xfrm>
          <a:prstGeom prst="wedgeRectCallout">
            <a:avLst>
              <a:gd name="adj1" fmla="val -86417"/>
              <a:gd name="adj2" fmla="val -7438"/>
            </a:avLst>
          </a:prstGeom>
          <a:noFill/>
          <a:ln w="19050">
            <a:solidFill>
              <a:srgbClr val="FF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+mn-ea"/>
                <a:ea typeface="+mn-ea"/>
                <a:cs typeface="微软雅黑" panose="020B0503020204020204" charset="-122"/>
              </a:rPr>
              <a:t>转动粗准焦螺旋，顺时针旋转，使镜筒缓慢下降，直到物镜接近玻片标本为止。</a:t>
            </a:r>
          </a:p>
        </p:txBody>
      </p:sp>
      <p:sp>
        <p:nvSpPr>
          <p:cNvPr id="2" name="对角圆角矩形 1"/>
          <p:cNvSpPr/>
          <p:nvPr/>
        </p:nvSpPr>
        <p:spPr>
          <a:xfrm>
            <a:off x="4482465" y="3301196"/>
            <a:ext cx="3456940" cy="1000125"/>
          </a:xfrm>
          <a:prstGeom prst="round2DiagRect">
            <a:avLst/>
          </a:prstGeom>
          <a:grpFill/>
          <a:ln>
            <a:gradFill>
              <a:gsLst>
                <a:gs pos="0">
                  <a:srgbClr val="14CD68"/>
                </a:gs>
                <a:gs pos="100000">
                  <a:srgbClr val="035C7D"/>
                </a:gs>
              </a:gsLst>
            </a:gradFill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sz="2200" b="1">
                <a:solidFill>
                  <a:srgbClr val="FF0000"/>
                </a:solidFill>
                <a:latin typeface="+mn-ea"/>
                <a:cs typeface="微软雅黑" panose="020B0503020204020204" charset="-122"/>
                <a:sym typeface="+mn-ea"/>
              </a:rPr>
              <a:t>注意：此时眼睛一定要看着物镜！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531381" y="691788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grpSp>
        <p:nvGrpSpPr>
          <p:cNvPr id="10242" name="Group 2"/>
          <p:cNvGrpSpPr/>
          <p:nvPr/>
        </p:nvGrpSpPr>
        <p:grpSpPr>
          <a:xfrm>
            <a:off x="5294710" y="609363"/>
            <a:ext cx="1134665" cy="2796778"/>
            <a:chOff x="2154" y="-244"/>
            <a:chExt cx="953" cy="2077"/>
          </a:xfrm>
        </p:grpSpPr>
        <p:sp>
          <p:nvSpPr>
            <p:cNvPr id="10243" name="Rectangle 3"/>
            <p:cNvSpPr>
              <a:spLocks noChangeArrowheads="1"/>
            </p:cNvSpPr>
            <p:nvPr/>
          </p:nvSpPr>
          <p:spPr bwMode="auto">
            <a:xfrm>
              <a:off x="2154" y="-244"/>
              <a:ext cx="953" cy="186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0244" name="Rectangle 4"/>
            <p:cNvSpPr>
              <a:spLocks noChangeArrowheads="1"/>
            </p:cNvSpPr>
            <p:nvPr/>
          </p:nvSpPr>
          <p:spPr bwMode="auto">
            <a:xfrm>
              <a:off x="2336" y="1620"/>
              <a:ext cx="576" cy="21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grpSp>
        <p:nvGrpSpPr>
          <p:cNvPr id="10245" name="Group 5"/>
          <p:cNvGrpSpPr/>
          <p:nvPr/>
        </p:nvGrpSpPr>
        <p:grpSpPr>
          <a:xfrm>
            <a:off x="4213622" y="4647962"/>
            <a:ext cx="3295650" cy="432197"/>
            <a:chOff x="67" y="2341"/>
            <a:chExt cx="2768" cy="0"/>
          </a:xfrm>
        </p:grpSpPr>
        <p:sp>
          <p:nvSpPr>
            <p:cNvPr id="10246" name="Line 6"/>
            <p:cNvSpPr>
              <a:spLocks noChangeShapeType="1"/>
            </p:cNvSpPr>
            <p:nvPr/>
          </p:nvSpPr>
          <p:spPr bwMode="auto">
            <a:xfrm>
              <a:off x="67" y="2341"/>
              <a:ext cx="1180" cy="0"/>
            </a:xfrm>
            <a:prstGeom prst="line">
              <a:avLst/>
            </a:prstGeom>
            <a:noFill/>
            <a:ln w="1238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0247" name="Line 7"/>
            <p:cNvSpPr>
              <a:spLocks noChangeShapeType="1"/>
            </p:cNvSpPr>
            <p:nvPr/>
          </p:nvSpPr>
          <p:spPr bwMode="auto">
            <a:xfrm>
              <a:off x="1655" y="2341"/>
              <a:ext cx="1180" cy="0"/>
            </a:xfrm>
            <a:prstGeom prst="line">
              <a:avLst/>
            </a:prstGeom>
            <a:noFill/>
            <a:ln w="1238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grpSp>
        <p:nvGrpSpPr>
          <p:cNvPr id="10248" name="Group 8"/>
          <p:cNvGrpSpPr/>
          <p:nvPr/>
        </p:nvGrpSpPr>
        <p:grpSpPr>
          <a:xfrm>
            <a:off x="5078016" y="4497944"/>
            <a:ext cx="1513284" cy="107156"/>
            <a:chOff x="793" y="2886"/>
            <a:chExt cx="1271" cy="90"/>
          </a:xfrm>
        </p:grpSpPr>
        <p:sp>
          <p:nvSpPr>
            <p:cNvPr id="10249" name="Rectangle 9"/>
            <p:cNvSpPr>
              <a:spLocks noChangeArrowheads="1"/>
            </p:cNvSpPr>
            <p:nvPr/>
          </p:nvSpPr>
          <p:spPr bwMode="auto">
            <a:xfrm>
              <a:off x="793" y="2931"/>
              <a:ext cx="1271" cy="4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0250" name="Rectangle 10"/>
            <p:cNvSpPr>
              <a:spLocks noChangeArrowheads="1"/>
            </p:cNvSpPr>
            <p:nvPr/>
          </p:nvSpPr>
          <p:spPr bwMode="auto">
            <a:xfrm>
              <a:off x="1047" y="2886"/>
              <a:ext cx="773" cy="4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grpSp>
        <p:nvGrpSpPr>
          <p:cNvPr id="10251" name="Group 11"/>
          <p:cNvGrpSpPr/>
          <p:nvPr/>
        </p:nvGrpSpPr>
        <p:grpSpPr>
          <a:xfrm>
            <a:off x="1416480" y="1150615"/>
            <a:ext cx="1727597" cy="1727598"/>
            <a:chOff x="2653" y="382"/>
            <a:chExt cx="1451" cy="1451"/>
          </a:xfrm>
        </p:grpSpPr>
        <p:grpSp>
          <p:nvGrpSpPr>
            <p:cNvPr id="10252" name="Group 12"/>
            <p:cNvGrpSpPr/>
            <p:nvPr/>
          </p:nvGrpSpPr>
          <p:grpSpPr>
            <a:xfrm>
              <a:off x="2653" y="382"/>
              <a:ext cx="1451" cy="1451"/>
              <a:chOff x="2653" y="382"/>
              <a:chExt cx="1451" cy="1451"/>
            </a:xfrm>
          </p:grpSpPr>
          <p:sp>
            <p:nvSpPr>
              <p:cNvPr id="10253" name="Oval 13"/>
              <p:cNvSpPr>
                <a:spLocks noChangeArrowheads="1"/>
              </p:cNvSpPr>
              <p:nvPr/>
            </p:nvSpPr>
            <p:spPr bwMode="auto">
              <a:xfrm>
                <a:off x="2653" y="382"/>
                <a:ext cx="1451" cy="1451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b="1">
                  <a:latin typeface="+mn-ea"/>
                  <a:ea typeface="+mn-ea"/>
                </a:endParaRPr>
              </a:p>
            </p:txBody>
          </p:sp>
          <p:sp>
            <p:nvSpPr>
              <p:cNvPr id="10254" name="Oval 14"/>
              <p:cNvSpPr>
                <a:spLocks noChangeAspect="1" noChangeArrowheads="1"/>
              </p:cNvSpPr>
              <p:nvPr/>
            </p:nvSpPr>
            <p:spPr bwMode="auto">
              <a:xfrm>
                <a:off x="2789" y="518"/>
                <a:ext cx="1174" cy="1174"/>
              </a:xfrm>
              <a:prstGeom prst="ellipse">
                <a:avLst/>
              </a:prstGeom>
              <a:solidFill>
                <a:srgbClr val="00CCFF"/>
              </a:solidFill>
              <a:ln w="9525">
                <a:solidFill>
                  <a:schemeClr val="tx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b="1">
                  <a:latin typeface="+mn-ea"/>
                  <a:ea typeface="+mn-ea"/>
                </a:endParaRPr>
              </a:p>
            </p:txBody>
          </p:sp>
        </p:grpSp>
        <p:sp>
          <p:nvSpPr>
            <p:cNvPr id="10255" name="Oval 15"/>
            <p:cNvSpPr>
              <a:spLocks noChangeArrowheads="1"/>
            </p:cNvSpPr>
            <p:nvPr/>
          </p:nvSpPr>
          <p:spPr bwMode="auto">
            <a:xfrm flipV="1">
              <a:off x="3308" y="431"/>
              <a:ext cx="136" cy="87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pic>
        <p:nvPicPr>
          <p:cNvPr id="10257" name="Picture 1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323965" y="3219822"/>
            <a:ext cx="1311931" cy="1298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4555570" y="1374934"/>
            <a:ext cx="7467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latin typeface="+mn-ea"/>
                <a:ea typeface="+mn-ea"/>
              </a:rPr>
              <a:t>物镜</a:t>
            </a:r>
          </a:p>
        </p:txBody>
      </p:sp>
      <p:sp>
        <p:nvSpPr>
          <p:cNvPr id="10259" name="Text Box 19"/>
          <p:cNvSpPr txBox="1">
            <a:spLocks noChangeArrowheads="1"/>
          </p:cNvSpPr>
          <p:nvPr/>
        </p:nvSpPr>
        <p:spPr bwMode="auto">
          <a:xfrm>
            <a:off x="1475656" y="2859782"/>
            <a:ext cx="16611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latin typeface="+mn-ea"/>
                <a:ea typeface="+mn-ea"/>
              </a:rPr>
              <a:t>粗准焦螺旋</a:t>
            </a:r>
          </a:p>
        </p:txBody>
      </p:sp>
      <p:sp>
        <p:nvSpPr>
          <p:cNvPr id="10260" name="Text Box 20"/>
          <p:cNvSpPr txBox="1">
            <a:spLocks noChangeArrowheads="1"/>
          </p:cNvSpPr>
          <p:nvPr/>
        </p:nvSpPr>
        <p:spPr bwMode="auto">
          <a:xfrm>
            <a:off x="4200525" y="3874057"/>
            <a:ext cx="10515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latin typeface="+mn-ea"/>
                <a:ea typeface="+mn-ea"/>
              </a:rPr>
              <a:t>载物台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3" dur="10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35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07 1.27168E-06 L 2.77778E-07 0.16902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43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" dur="20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8" grpId="0"/>
      <p:bldP spid="102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584095" y="775672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56376" y="3867894"/>
            <a:ext cx="906066" cy="89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文本框 3"/>
          <p:cNvSpPr txBox="1"/>
          <p:nvPr/>
        </p:nvSpPr>
        <p:spPr>
          <a:xfrm>
            <a:off x="8280702" y="4107567"/>
            <a:ext cx="257651" cy="419090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r>
              <a:rPr lang="en-US" altLang="zh-CN" sz="2300" b="1">
                <a:solidFill>
                  <a:srgbClr val="C00000"/>
                </a:solidFill>
                <a:latin typeface="+mn-ea"/>
                <a:ea typeface="+mn-ea"/>
              </a:rPr>
              <a:t>7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" r="2687"/>
          <a:stretch>
            <a:fillRect/>
          </a:stretch>
        </p:blipFill>
        <p:spPr bwMode="auto">
          <a:xfrm>
            <a:off x="739987" y="1499890"/>
            <a:ext cx="3105940" cy="2994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4249474" y="1487160"/>
            <a:ext cx="3845242" cy="2583170"/>
          </a:xfrm>
          <a:prstGeom prst="wedgeRectCallout">
            <a:avLst>
              <a:gd name="adj1" fmla="val -70547"/>
              <a:gd name="adj2" fmla="val -7185"/>
            </a:avLst>
          </a:prstGeom>
          <a:noFill/>
          <a:ln w="19050">
            <a:solidFill>
              <a:srgbClr val="FF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200" b="1" smtClean="0">
                <a:solidFill>
                  <a:schemeClr val="tx1"/>
                </a:solidFill>
                <a:latin typeface="+mn-ea"/>
                <a:ea typeface="+mn-ea"/>
                <a:cs typeface="微软雅黑" panose="020B0503020204020204" charset="-122"/>
              </a:rPr>
              <a:t>一只眼向目镜内看，同时逆时针方向转动粗准焦螺旋，使镜筒缓缓上升直到看清物像为止。再略微转动细准焦螺旋，使看到的物像更加清晰。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521221" y="699542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grpSp>
        <p:nvGrpSpPr>
          <p:cNvPr id="11266" name="Group 2"/>
          <p:cNvGrpSpPr>
            <a:grpSpLocks noChangeAspect="1"/>
          </p:cNvGrpSpPr>
          <p:nvPr/>
        </p:nvGrpSpPr>
        <p:grpSpPr>
          <a:xfrm>
            <a:off x="3392709" y="2499742"/>
            <a:ext cx="566738" cy="1397793"/>
            <a:chOff x="2154" y="-244"/>
            <a:chExt cx="953" cy="2077"/>
          </a:xfrm>
        </p:grpSpPr>
        <p:sp>
          <p:nvSpPr>
            <p:cNvPr id="11267" name="Rectangle 3"/>
            <p:cNvSpPr>
              <a:spLocks noChangeAspect="1" noChangeArrowheads="1"/>
            </p:cNvSpPr>
            <p:nvPr/>
          </p:nvSpPr>
          <p:spPr bwMode="auto">
            <a:xfrm>
              <a:off x="2154" y="-244"/>
              <a:ext cx="953" cy="186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1268" name="Rectangle 4"/>
            <p:cNvSpPr>
              <a:spLocks noChangeAspect="1" noChangeArrowheads="1"/>
            </p:cNvSpPr>
            <p:nvPr/>
          </p:nvSpPr>
          <p:spPr bwMode="auto">
            <a:xfrm>
              <a:off x="2336" y="1620"/>
              <a:ext cx="576" cy="21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grpSp>
        <p:nvGrpSpPr>
          <p:cNvPr id="11269" name="Group 5"/>
          <p:cNvGrpSpPr>
            <a:grpSpLocks noChangeAspect="1"/>
          </p:cNvGrpSpPr>
          <p:nvPr/>
        </p:nvGrpSpPr>
        <p:grpSpPr>
          <a:xfrm>
            <a:off x="2853357" y="4202336"/>
            <a:ext cx="1646635" cy="215502"/>
            <a:chOff x="67" y="2341"/>
            <a:chExt cx="2768" cy="0"/>
          </a:xfrm>
        </p:grpSpPr>
        <p:sp>
          <p:nvSpPr>
            <p:cNvPr id="11270" name="Line 6"/>
            <p:cNvSpPr>
              <a:spLocks noChangeAspect="1" noChangeShapeType="1"/>
            </p:cNvSpPr>
            <p:nvPr/>
          </p:nvSpPr>
          <p:spPr bwMode="auto">
            <a:xfrm>
              <a:off x="67" y="2341"/>
              <a:ext cx="1180" cy="0"/>
            </a:xfrm>
            <a:prstGeom prst="line">
              <a:avLst/>
            </a:prstGeom>
            <a:noFill/>
            <a:ln w="1238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1271" name="Line 7"/>
            <p:cNvSpPr>
              <a:spLocks noChangeAspect="1" noChangeShapeType="1"/>
            </p:cNvSpPr>
            <p:nvPr/>
          </p:nvSpPr>
          <p:spPr bwMode="auto">
            <a:xfrm>
              <a:off x="1655" y="2341"/>
              <a:ext cx="1180" cy="0"/>
            </a:xfrm>
            <a:prstGeom prst="line">
              <a:avLst/>
            </a:prstGeom>
            <a:noFill/>
            <a:ln w="1238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grpSp>
        <p:nvGrpSpPr>
          <p:cNvPr id="11272" name="Group 8"/>
          <p:cNvGrpSpPr>
            <a:grpSpLocks noChangeAspect="1"/>
          </p:cNvGrpSpPr>
          <p:nvPr/>
        </p:nvGrpSpPr>
        <p:grpSpPr>
          <a:xfrm>
            <a:off x="3284362" y="4104704"/>
            <a:ext cx="760810" cy="53577"/>
            <a:chOff x="793" y="2886"/>
            <a:chExt cx="1271" cy="90"/>
          </a:xfrm>
        </p:grpSpPr>
        <p:sp>
          <p:nvSpPr>
            <p:cNvPr id="11273" name="Rectangle 9"/>
            <p:cNvSpPr>
              <a:spLocks noChangeAspect="1" noChangeArrowheads="1"/>
            </p:cNvSpPr>
            <p:nvPr/>
          </p:nvSpPr>
          <p:spPr bwMode="auto">
            <a:xfrm>
              <a:off x="793" y="2931"/>
              <a:ext cx="1271" cy="4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1274" name="Rectangle 10"/>
            <p:cNvSpPr>
              <a:spLocks noChangeAspect="1" noChangeArrowheads="1"/>
            </p:cNvSpPr>
            <p:nvPr/>
          </p:nvSpPr>
          <p:spPr bwMode="auto">
            <a:xfrm>
              <a:off x="1047" y="2886"/>
              <a:ext cx="773" cy="4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2635472" y="2866454"/>
            <a:ext cx="7467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latin typeface="+mn-ea"/>
                <a:ea typeface="+mn-ea"/>
              </a:rPr>
              <a:t>物镜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589356" y="1143198"/>
            <a:ext cx="16611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latin typeface="+mn-ea"/>
                <a:ea typeface="+mn-ea"/>
              </a:rPr>
              <a:t>粗准焦螺旋</a:t>
            </a: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2567606" y="4245197"/>
            <a:ext cx="10515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latin typeface="+mn-ea"/>
                <a:ea typeface="+mn-ea"/>
              </a:rPr>
              <a:t>载物台</a:t>
            </a:r>
          </a:p>
        </p:txBody>
      </p:sp>
      <p:grpSp>
        <p:nvGrpSpPr>
          <p:cNvPr id="11278" name="Group 14"/>
          <p:cNvGrpSpPr/>
          <p:nvPr/>
        </p:nvGrpSpPr>
        <p:grpSpPr>
          <a:xfrm>
            <a:off x="777426" y="1748903"/>
            <a:ext cx="863203" cy="863203"/>
            <a:chOff x="1792" y="1707"/>
            <a:chExt cx="725" cy="725"/>
          </a:xfrm>
        </p:grpSpPr>
        <p:grpSp>
          <p:nvGrpSpPr>
            <p:cNvPr id="11279" name="Group 15"/>
            <p:cNvGrpSpPr>
              <a:grpSpLocks noChangeAspect="1"/>
            </p:cNvGrpSpPr>
            <p:nvPr/>
          </p:nvGrpSpPr>
          <p:grpSpPr>
            <a:xfrm>
              <a:off x="1792" y="1707"/>
              <a:ext cx="725" cy="725"/>
              <a:chOff x="2653" y="382"/>
              <a:chExt cx="1451" cy="1451"/>
            </a:xfrm>
          </p:grpSpPr>
          <p:grpSp>
            <p:nvGrpSpPr>
              <p:cNvPr id="11280" name="Group 16"/>
              <p:cNvGrpSpPr>
                <a:grpSpLocks noChangeAspect="1"/>
              </p:cNvGrpSpPr>
              <p:nvPr/>
            </p:nvGrpSpPr>
            <p:grpSpPr>
              <a:xfrm>
                <a:off x="2653" y="382"/>
                <a:ext cx="1451" cy="1451"/>
                <a:chOff x="2653" y="382"/>
                <a:chExt cx="1451" cy="1451"/>
              </a:xfrm>
            </p:grpSpPr>
            <p:sp>
              <p:nvSpPr>
                <p:cNvPr id="11281" name="Oval 17"/>
                <p:cNvSpPr>
                  <a:spLocks noChangeAspect="1" noChangeArrowheads="1"/>
                </p:cNvSpPr>
                <p:nvPr/>
              </p:nvSpPr>
              <p:spPr bwMode="auto">
                <a:xfrm>
                  <a:off x="2653" y="382"/>
                  <a:ext cx="1451" cy="1451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11282" name="Oval 18"/>
                <p:cNvSpPr>
                  <a:spLocks noChangeAspect="1" noChangeArrowheads="1"/>
                </p:cNvSpPr>
                <p:nvPr/>
              </p:nvSpPr>
              <p:spPr bwMode="auto">
                <a:xfrm>
                  <a:off x="2789" y="518"/>
                  <a:ext cx="1174" cy="1174"/>
                </a:xfrm>
                <a:prstGeom prst="ellipse">
                  <a:avLst/>
                </a:prstGeom>
                <a:solidFill>
                  <a:srgbClr val="00CCFF"/>
                </a:solidFill>
                <a:ln w="9525">
                  <a:solidFill>
                    <a:schemeClr val="tx1"/>
                  </a:solidFill>
                  <a:rou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b="1">
                    <a:latin typeface="+mn-ea"/>
                    <a:ea typeface="+mn-ea"/>
                  </a:endParaRPr>
                </a:p>
              </p:txBody>
            </p:sp>
          </p:grpSp>
          <p:sp>
            <p:nvSpPr>
              <p:cNvPr id="11283" name="Oval 19"/>
              <p:cNvSpPr>
                <a:spLocks noChangeAspect="1" noChangeArrowheads="1"/>
              </p:cNvSpPr>
              <p:nvPr/>
            </p:nvSpPr>
            <p:spPr bwMode="auto">
              <a:xfrm>
                <a:off x="2708" y="1089"/>
                <a:ext cx="46" cy="4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b="1">
                  <a:latin typeface="+mn-ea"/>
                  <a:ea typeface="+mn-ea"/>
                </a:endParaRPr>
              </a:p>
            </p:txBody>
          </p:sp>
        </p:grpSp>
        <p:sp>
          <p:nvSpPr>
            <p:cNvPr id="11284" name="Oval 20"/>
            <p:cNvSpPr>
              <a:spLocks noChangeArrowheads="1"/>
            </p:cNvSpPr>
            <p:nvPr/>
          </p:nvSpPr>
          <p:spPr bwMode="auto">
            <a:xfrm>
              <a:off x="2426" y="2021"/>
              <a:ext cx="91" cy="91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grpSp>
        <p:nvGrpSpPr>
          <p:cNvPr id="11285" name="Group 21"/>
          <p:cNvGrpSpPr>
            <a:grpSpLocks noChangeAspect="1"/>
          </p:cNvGrpSpPr>
          <p:nvPr/>
        </p:nvGrpSpPr>
        <p:grpSpPr>
          <a:xfrm>
            <a:off x="997443" y="3516610"/>
            <a:ext cx="495807" cy="495300"/>
            <a:chOff x="1792" y="1707"/>
            <a:chExt cx="725" cy="725"/>
          </a:xfrm>
        </p:grpSpPr>
        <p:grpSp>
          <p:nvGrpSpPr>
            <p:cNvPr id="11286" name="Group 22"/>
            <p:cNvGrpSpPr>
              <a:grpSpLocks noChangeAspect="1"/>
            </p:cNvGrpSpPr>
            <p:nvPr/>
          </p:nvGrpSpPr>
          <p:grpSpPr>
            <a:xfrm>
              <a:off x="1792" y="1707"/>
              <a:ext cx="725" cy="725"/>
              <a:chOff x="2653" y="382"/>
              <a:chExt cx="1451" cy="1451"/>
            </a:xfrm>
          </p:grpSpPr>
          <p:grpSp>
            <p:nvGrpSpPr>
              <p:cNvPr id="11287" name="Group 23"/>
              <p:cNvGrpSpPr>
                <a:grpSpLocks noChangeAspect="1"/>
              </p:cNvGrpSpPr>
              <p:nvPr/>
            </p:nvGrpSpPr>
            <p:grpSpPr>
              <a:xfrm>
                <a:off x="2653" y="382"/>
                <a:ext cx="1451" cy="1451"/>
                <a:chOff x="2653" y="382"/>
                <a:chExt cx="1451" cy="1451"/>
              </a:xfrm>
            </p:grpSpPr>
            <p:sp>
              <p:nvSpPr>
                <p:cNvPr id="11288" name="Oval 24"/>
                <p:cNvSpPr>
                  <a:spLocks noChangeAspect="1" noChangeArrowheads="1"/>
                </p:cNvSpPr>
                <p:nvPr/>
              </p:nvSpPr>
              <p:spPr bwMode="auto">
                <a:xfrm>
                  <a:off x="2653" y="382"/>
                  <a:ext cx="1451" cy="1451"/>
                </a:xfrm>
                <a:prstGeom prst="ellipse">
                  <a:avLst/>
                </a:prstGeom>
                <a:solidFill>
                  <a:schemeClr val="tx1"/>
                </a:solidFill>
                <a:ln w="9525">
                  <a:solidFill>
                    <a:schemeClr val="tx1"/>
                  </a:solidFill>
                  <a:rou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b="1">
                    <a:latin typeface="+mn-ea"/>
                    <a:ea typeface="+mn-ea"/>
                  </a:endParaRPr>
                </a:p>
              </p:txBody>
            </p:sp>
            <p:sp>
              <p:nvSpPr>
                <p:cNvPr id="11289" name="Oval 25"/>
                <p:cNvSpPr>
                  <a:spLocks noChangeAspect="1" noChangeArrowheads="1"/>
                </p:cNvSpPr>
                <p:nvPr/>
              </p:nvSpPr>
              <p:spPr bwMode="auto">
                <a:xfrm>
                  <a:off x="2789" y="518"/>
                  <a:ext cx="1174" cy="1174"/>
                </a:xfrm>
                <a:prstGeom prst="ellipse">
                  <a:avLst/>
                </a:prstGeom>
                <a:solidFill>
                  <a:srgbClr val="00CCFF"/>
                </a:solidFill>
                <a:ln w="9525">
                  <a:solidFill>
                    <a:schemeClr val="tx1"/>
                  </a:solidFill>
                  <a:rou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 b="1">
                    <a:latin typeface="+mn-ea"/>
                    <a:ea typeface="+mn-ea"/>
                  </a:endParaRPr>
                </a:p>
              </p:txBody>
            </p:sp>
          </p:grpSp>
          <p:sp>
            <p:nvSpPr>
              <p:cNvPr id="11290" name="Oval 26"/>
              <p:cNvSpPr>
                <a:spLocks noChangeAspect="1" noChangeArrowheads="1"/>
              </p:cNvSpPr>
              <p:nvPr/>
            </p:nvSpPr>
            <p:spPr bwMode="auto">
              <a:xfrm>
                <a:off x="2708" y="1089"/>
                <a:ext cx="46" cy="46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rou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 b="1">
                  <a:latin typeface="+mn-ea"/>
                  <a:ea typeface="+mn-ea"/>
                </a:endParaRPr>
              </a:p>
            </p:txBody>
          </p:sp>
        </p:grpSp>
        <p:sp>
          <p:nvSpPr>
            <p:cNvPr id="11291" name="Oval 27"/>
            <p:cNvSpPr>
              <a:spLocks noChangeAspect="1" noChangeArrowheads="1"/>
            </p:cNvSpPr>
            <p:nvPr/>
          </p:nvSpPr>
          <p:spPr bwMode="auto">
            <a:xfrm>
              <a:off x="2117" y="1708"/>
              <a:ext cx="86" cy="8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sp>
        <p:nvSpPr>
          <p:cNvPr id="11292" name="AutoShape 28"/>
          <p:cNvSpPr>
            <a:spLocks noChangeArrowheads="1"/>
          </p:cNvSpPr>
          <p:nvPr/>
        </p:nvSpPr>
        <p:spPr bwMode="auto">
          <a:xfrm rot="16200000" flipV="1">
            <a:off x="1475725" y="1837045"/>
            <a:ext cx="746229" cy="569944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0799 w 21600"/>
              <a:gd name="T5" fmla="*/ 0 h 21600"/>
              <a:gd name="T6" fmla="*/ 2700 w 21600"/>
              <a:gd name="T7" fmla="*/ 10800 h 21600"/>
              <a:gd name="T8" fmla="*/ 10799 w 21600"/>
              <a:gd name="T9" fmla="*/ 5400 h 21600"/>
              <a:gd name="T10" fmla="*/ 24300 w 21600"/>
              <a:gd name="T11" fmla="*/ 10800 h 21600"/>
              <a:gd name="T12" fmla="*/ 18900 w 21600"/>
              <a:gd name="T13" fmla="*/ 16200 h 21600"/>
              <a:gd name="T14" fmla="*/ 13500 w 21600"/>
              <a:gd name="T15" fmla="*/ 1080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 anchor="ctr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11293" name="Text Box 29"/>
          <p:cNvSpPr txBox="1">
            <a:spLocks noChangeArrowheads="1"/>
          </p:cNvSpPr>
          <p:nvPr/>
        </p:nvSpPr>
        <p:spPr bwMode="auto">
          <a:xfrm>
            <a:off x="662394" y="2929801"/>
            <a:ext cx="16611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latin typeface="+mn-ea"/>
                <a:ea typeface="+mn-ea"/>
              </a:rPr>
              <a:t>细准焦螺旋</a:t>
            </a:r>
          </a:p>
        </p:txBody>
      </p:sp>
      <p:grpSp>
        <p:nvGrpSpPr>
          <p:cNvPr id="11294" name="Group 30"/>
          <p:cNvGrpSpPr/>
          <p:nvPr/>
        </p:nvGrpSpPr>
        <p:grpSpPr>
          <a:xfrm>
            <a:off x="5052695" y="508635"/>
            <a:ext cx="3463536" cy="4223355"/>
            <a:chOff x="-98" y="-17"/>
            <a:chExt cx="3084" cy="4564"/>
          </a:xfrm>
        </p:grpSpPr>
        <p:sp>
          <p:nvSpPr>
            <p:cNvPr id="11295" name="Rectangle 31"/>
            <p:cNvSpPr>
              <a:spLocks noChangeArrowheads="1"/>
            </p:cNvSpPr>
            <p:nvPr/>
          </p:nvSpPr>
          <p:spPr bwMode="auto">
            <a:xfrm>
              <a:off x="-98" y="-17"/>
              <a:ext cx="3084" cy="4564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1296" name="Oval 32"/>
            <p:cNvSpPr>
              <a:spLocks noChangeArrowheads="1"/>
            </p:cNvSpPr>
            <p:nvPr/>
          </p:nvSpPr>
          <p:spPr bwMode="auto">
            <a:xfrm>
              <a:off x="521" y="1373"/>
              <a:ext cx="1587" cy="1587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</p:grpSp>
      <p:pic>
        <p:nvPicPr>
          <p:cNvPr id="11297" name="Picture 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47895" y="1755882"/>
            <a:ext cx="1618880" cy="161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8" name="Picture 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35987" y="2044616"/>
            <a:ext cx="1054830" cy="1054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99" name="Picture 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64282" y="1614515"/>
            <a:ext cx="1793329" cy="179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01" name="Text Box 37"/>
          <p:cNvSpPr txBox="1">
            <a:spLocks noChangeArrowheads="1"/>
          </p:cNvSpPr>
          <p:nvPr/>
        </p:nvSpPr>
        <p:spPr bwMode="auto">
          <a:xfrm>
            <a:off x="5409407" y="999964"/>
            <a:ext cx="2239689" cy="80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+mn-ea"/>
                <a:ea typeface="+mn-ea"/>
              </a:rPr>
              <a:t>你来试一下吧！</a:t>
            </a:r>
          </a:p>
        </p:txBody>
      </p:sp>
      <p:sp>
        <p:nvSpPr>
          <p:cNvPr id="37" name="AutoShape 28"/>
          <p:cNvSpPr>
            <a:spLocks noChangeArrowheads="1"/>
          </p:cNvSpPr>
          <p:nvPr/>
        </p:nvSpPr>
        <p:spPr bwMode="auto">
          <a:xfrm rot="10061058" flipV="1">
            <a:off x="887311" y="3306032"/>
            <a:ext cx="444787" cy="319700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0799 w 21600"/>
              <a:gd name="T5" fmla="*/ 0 h 21600"/>
              <a:gd name="T6" fmla="*/ 2700 w 21600"/>
              <a:gd name="T7" fmla="*/ 10800 h 21600"/>
              <a:gd name="T8" fmla="*/ 10799 w 21600"/>
              <a:gd name="T9" fmla="*/ 5400 h 21600"/>
              <a:gd name="T10" fmla="*/ 24300 w 21600"/>
              <a:gd name="T11" fmla="*/ 10800 h 21600"/>
              <a:gd name="T12" fmla="*/ 18900 w 21600"/>
              <a:gd name="T13" fmla="*/ 16200 h 21600"/>
              <a:gd name="T14" fmla="*/ 13500 w 21600"/>
              <a:gd name="T15" fmla="*/ 1080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 anchor="ctr"/>
          <a:lstStyle/>
          <a:p>
            <a:endParaRPr lang="zh-CN" altLang="en-US" b="1">
              <a:latin typeface="+mn-ea"/>
              <a:ea typeface="+mn-ea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" dur="2000" fill="hold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06 -5.78035E-07 L -1.66667E-06 -0.05688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8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1200000">
                                      <p:cBhvr>
                                        <p:cTn id="28" dur="20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1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 -0.07213" pathEditMode="relative" ptsTypes="">
                                      <p:cBhvr>
                                        <p:cTn id="42" dur="375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3" dur="18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88" fill="hold">
                                          <p:stCondLst>
                                            <p:cond delay="188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88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88" fill="hold">
                                          <p:stCondLst>
                                            <p:cond delay="563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92" grpId="0" animBg="1"/>
      <p:bldP spid="11292" grpId="1" animBg="1"/>
      <p:bldP spid="11301" grpId="0"/>
      <p:bldP spid="11301" grpId="1"/>
      <p:bldP spid="37" grpId="0" animBg="1"/>
      <p:bldP spid="37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611560" y="648531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grpSp>
        <p:nvGrpSpPr>
          <p:cNvPr id="12291" name="Group 3"/>
          <p:cNvGrpSpPr/>
          <p:nvPr/>
        </p:nvGrpSpPr>
        <p:grpSpPr>
          <a:xfrm>
            <a:off x="4733925" y="1948754"/>
            <a:ext cx="3024188" cy="1134666"/>
            <a:chOff x="1746" y="391"/>
            <a:chExt cx="2358" cy="680"/>
          </a:xfrm>
        </p:grpSpPr>
        <p:sp>
          <p:nvSpPr>
            <p:cNvPr id="12292" name="Rectangle 4"/>
            <p:cNvSpPr>
              <a:spLocks noChangeArrowheads="1"/>
            </p:cNvSpPr>
            <p:nvPr/>
          </p:nvSpPr>
          <p:spPr bwMode="auto">
            <a:xfrm>
              <a:off x="1746" y="391"/>
              <a:ext cx="2358" cy="680"/>
            </a:xfrm>
            <a:prstGeom prst="rect">
              <a:avLst/>
            </a:prstGeom>
            <a:solidFill>
              <a:schemeClr val="accent1">
                <a:alpha val="24001"/>
              </a:schemeClr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2293" name="Rectangle 5"/>
            <p:cNvSpPr>
              <a:spLocks noChangeArrowheads="1"/>
            </p:cNvSpPr>
            <p:nvPr/>
          </p:nvSpPr>
          <p:spPr bwMode="auto">
            <a:xfrm>
              <a:off x="2608" y="409"/>
              <a:ext cx="635" cy="635"/>
            </a:xfrm>
            <a:prstGeom prst="rect">
              <a:avLst/>
            </a:prstGeom>
            <a:solidFill>
              <a:schemeClr val="accent1">
                <a:alpha val="64999"/>
              </a:schemeClr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sz="9700">
                  <a:latin typeface="+mn-ea"/>
                  <a:ea typeface="+mn-ea"/>
                </a:rPr>
                <a:t>e</a:t>
              </a:r>
            </a:p>
          </p:txBody>
        </p:sp>
      </p:grpSp>
      <p:sp>
        <p:nvSpPr>
          <p:cNvPr id="12294" name="Oval 6"/>
          <p:cNvSpPr>
            <a:spLocks noChangeArrowheads="1"/>
          </p:cNvSpPr>
          <p:nvPr/>
        </p:nvSpPr>
        <p:spPr bwMode="auto">
          <a:xfrm>
            <a:off x="1925242" y="1653480"/>
            <a:ext cx="1782365" cy="1782366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 anchor="ctr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 rot="10800000">
            <a:off x="2160496" y="1366880"/>
            <a:ext cx="1408724" cy="268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en-US" altLang="zh-CN" sz="17200" b="1">
                <a:latin typeface="+mn-ea"/>
                <a:ea typeface="+mn-ea"/>
              </a:rPr>
              <a:t>e</a:t>
            </a: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766869" y="3031173"/>
            <a:ext cx="868656" cy="1345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lIns="68568" tIns="34285" rIns="68568" bIns="34285">
            <a:spAutoFit/>
          </a:bodyPr>
          <a:lstStyle/>
          <a:p>
            <a:r>
              <a:rPr lang="zh-CN" altLang="en-US" sz="2400" b="1">
                <a:latin typeface="+mn-ea"/>
                <a:ea typeface="+mn-ea"/>
              </a:rPr>
              <a:t>左右相反</a:t>
            </a:r>
          </a:p>
          <a:p>
            <a:r>
              <a:rPr lang="zh-CN" altLang="en-US" sz="2400" b="1">
                <a:latin typeface="+mn-ea"/>
                <a:ea typeface="+mn-ea"/>
              </a:rPr>
              <a:t>上下相反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2769173" y="4344219"/>
            <a:ext cx="31851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solidFill>
                  <a:schemeClr val="tx1"/>
                </a:solidFill>
                <a:latin typeface="+mn-ea"/>
                <a:ea typeface="+mn-ea"/>
              </a:rPr>
              <a:t>目镜内看到的是：倒像</a:t>
            </a:r>
          </a:p>
        </p:txBody>
      </p:sp>
      <p:sp>
        <p:nvSpPr>
          <p:cNvPr id="25" name="Text Box 10"/>
          <p:cNvSpPr txBox="1">
            <a:spLocks noChangeArrowheads="1"/>
          </p:cNvSpPr>
          <p:nvPr/>
        </p:nvSpPr>
        <p:spPr bwMode="auto">
          <a:xfrm>
            <a:off x="2433700" y="1197074"/>
            <a:ext cx="37947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solidFill>
                  <a:schemeClr val="tx1"/>
                </a:solidFill>
                <a:latin typeface="+mn-ea"/>
                <a:ea typeface="+mn-ea"/>
              </a:rPr>
              <a:t>试一试：上下移动玻片标本</a:t>
            </a:r>
          </a:p>
        </p:txBody>
      </p:sp>
      <p:sp>
        <p:nvSpPr>
          <p:cNvPr id="26" name="Rectangle 3"/>
          <p:cNvSpPr>
            <a:spLocks noChangeArrowheads="1"/>
          </p:cNvSpPr>
          <p:nvPr/>
        </p:nvSpPr>
        <p:spPr bwMode="auto">
          <a:xfrm>
            <a:off x="666459" y="1180817"/>
            <a:ext cx="2085021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smtClean="0">
                <a:solidFill>
                  <a:srgbClr val="00B050"/>
                </a:solidFill>
                <a:latin typeface="+mn-ea"/>
                <a:ea typeface="+mn-ea"/>
              </a:rPr>
              <a:t>四、练习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06 1.32948E-06 L 2.77778E-06 -0.08902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462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06 2.89017E-07 L 2.77778E-06 0.11399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6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  <p:bldP spid="12297" grpId="0"/>
      <p:bldP spid="12297" grpId="1"/>
      <p:bldP spid="12298" grpId="0"/>
      <p:bldP spid="12298" grpId="1"/>
      <p:bldP spid="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611560" y="627534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4846057" y="2163588"/>
            <a:ext cx="3024188" cy="1134666"/>
            <a:chOff x="1746" y="391"/>
            <a:chExt cx="2358" cy="680"/>
          </a:xfrm>
        </p:grpSpPr>
        <p:sp>
          <p:nvSpPr>
            <p:cNvPr id="4" name="Rectangle 4"/>
            <p:cNvSpPr>
              <a:spLocks noChangeArrowheads="1"/>
            </p:cNvSpPr>
            <p:nvPr/>
          </p:nvSpPr>
          <p:spPr bwMode="auto">
            <a:xfrm>
              <a:off x="1746" y="391"/>
              <a:ext cx="2358" cy="680"/>
            </a:xfrm>
            <a:prstGeom prst="rect">
              <a:avLst/>
            </a:prstGeom>
            <a:solidFill>
              <a:schemeClr val="accent1">
                <a:alpha val="24001"/>
              </a:schemeClr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>
              <a:off x="2608" y="409"/>
              <a:ext cx="635" cy="635"/>
            </a:xfrm>
            <a:prstGeom prst="rect">
              <a:avLst/>
            </a:prstGeom>
            <a:solidFill>
              <a:schemeClr val="accent1">
                <a:alpha val="64999"/>
              </a:schemeClr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CN" sz="9700">
                  <a:latin typeface="+mn-ea"/>
                  <a:ea typeface="+mn-ea"/>
                </a:rPr>
                <a:t>e</a:t>
              </a:r>
            </a:p>
          </p:txBody>
        </p:sp>
      </p:grp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2037374" y="1869504"/>
            <a:ext cx="1782365" cy="1782366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 anchor="ctr"/>
          <a:lstStyle/>
          <a:p>
            <a:endParaRPr lang="zh-CN" altLang="en-US" b="1">
              <a:latin typeface="+mn-ea"/>
              <a:ea typeface="+mn-ea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 rot="10800000">
            <a:off x="2282153" y="1587632"/>
            <a:ext cx="1408724" cy="268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en-US" altLang="zh-CN" sz="17200" b="1">
                <a:latin typeface="+mn-ea"/>
                <a:ea typeface="+mn-ea"/>
              </a:rPr>
              <a:t>e</a:t>
            </a:r>
          </a:p>
        </p:txBody>
      </p:sp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2452031" y="1249884"/>
            <a:ext cx="379473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solidFill>
                  <a:schemeClr val="tx1"/>
                </a:solidFill>
                <a:latin typeface="+mn-ea"/>
                <a:ea typeface="+mn-ea"/>
              </a:rPr>
              <a:t>试一试：左右移动玻片标本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3347864" y="3939902"/>
            <a:ext cx="2882191" cy="434330"/>
          </a:xfrm>
          <a:prstGeom prst="rect">
            <a:avLst/>
          </a:prstGeom>
          <a:noFill/>
        </p:spPr>
        <p:txBody>
          <a:bodyPr wrap="square" lIns="68568" tIns="34285" rIns="68568" bIns="34285" rtlCol="0">
            <a:spAutoFit/>
          </a:bodyPr>
          <a:lstStyle/>
          <a:p>
            <a:r>
              <a:rPr lang="zh-CN" altLang="en-US" sz="2400" b="1">
                <a:solidFill>
                  <a:schemeClr val="tx1"/>
                </a:solidFill>
                <a:latin typeface="+mn-ea"/>
                <a:ea typeface="+mn-ea"/>
              </a:rPr>
              <a:t>与移动方向相反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661725" y="1252042"/>
            <a:ext cx="2085021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400" b="1" smtClean="0">
                <a:solidFill>
                  <a:srgbClr val="00B050"/>
                </a:solidFill>
                <a:latin typeface="+mn-ea"/>
                <a:ea typeface="+mn-ea"/>
              </a:rPr>
              <a:t>四、练习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06 1.32948E-06 L 0.03941 1.32948E-06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06 2.89017E-07 L -0.09844 2.89017E-07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665237" y="704253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3069332" y="1135423"/>
            <a:ext cx="3543300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68" tIns="34285" rIns="68568" bIns="34285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>
                <a:latin typeface="+mn-ea"/>
                <a:ea typeface="+mn-ea"/>
              </a:rPr>
              <a:t>物体放大倍数的计算</a:t>
            </a:r>
          </a:p>
        </p:txBody>
      </p:sp>
      <p:grpSp>
        <p:nvGrpSpPr>
          <p:cNvPr id="34823" name="Group 7"/>
          <p:cNvGrpSpPr/>
          <p:nvPr/>
        </p:nvGrpSpPr>
        <p:grpSpPr>
          <a:xfrm>
            <a:off x="1225054" y="1605667"/>
            <a:ext cx="7091362" cy="2210990"/>
            <a:chOff x="71" y="2325"/>
            <a:chExt cx="5956" cy="1857"/>
          </a:xfrm>
        </p:grpSpPr>
        <p:sp>
          <p:nvSpPr>
            <p:cNvPr id="34824" name="Rectangle 8"/>
            <p:cNvSpPr>
              <a:spLocks noChangeArrowheads="1"/>
            </p:cNvSpPr>
            <p:nvPr/>
          </p:nvSpPr>
          <p:spPr bwMode="auto">
            <a:xfrm>
              <a:off x="4292" y="3494"/>
              <a:ext cx="1398" cy="6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25" name="Rectangle 9"/>
            <p:cNvSpPr>
              <a:spLocks noChangeArrowheads="1"/>
            </p:cNvSpPr>
            <p:nvPr/>
          </p:nvSpPr>
          <p:spPr bwMode="auto">
            <a:xfrm>
              <a:off x="2894" y="3494"/>
              <a:ext cx="1398" cy="6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26" name="Rectangle 10"/>
            <p:cNvSpPr>
              <a:spLocks noChangeArrowheads="1"/>
            </p:cNvSpPr>
            <p:nvPr/>
          </p:nvSpPr>
          <p:spPr bwMode="auto">
            <a:xfrm>
              <a:off x="1495" y="3494"/>
              <a:ext cx="1399" cy="6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27" name="Rectangle 11"/>
            <p:cNvSpPr>
              <a:spLocks noChangeArrowheads="1"/>
            </p:cNvSpPr>
            <p:nvPr/>
          </p:nvSpPr>
          <p:spPr bwMode="auto">
            <a:xfrm>
              <a:off x="97" y="3494"/>
              <a:ext cx="1398" cy="6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28" name="Rectangle 12"/>
            <p:cNvSpPr>
              <a:spLocks noChangeArrowheads="1"/>
            </p:cNvSpPr>
            <p:nvPr/>
          </p:nvSpPr>
          <p:spPr bwMode="auto">
            <a:xfrm>
              <a:off x="4292" y="2805"/>
              <a:ext cx="1398" cy="68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29" name="Rectangle 13"/>
            <p:cNvSpPr>
              <a:spLocks noChangeArrowheads="1"/>
            </p:cNvSpPr>
            <p:nvPr/>
          </p:nvSpPr>
          <p:spPr bwMode="auto">
            <a:xfrm>
              <a:off x="2894" y="2805"/>
              <a:ext cx="1398" cy="68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30" name="Rectangle 14"/>
            <p:cNvSpPr>
              <a:spLocks noChangeArrowheads="1"/>
            </p:cNvSpPr>
            <p:nvPr/>
          </p:nvSpPr>
          <p:spPr bwMode="auto">
            <a:xfrm>
              <a:off x="1495" y="2805"/>
              <a:ext cx="1399" cy="68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31" name="Rectangle 15"/>
            <p:cNvSpPr>
              <a:spLocks noChangeArrowheads="1"/>
            </p:cNvSpPr>
            <p:nvPr/>
          </p:nvSpPr>
          <p:spPr bwMode="auto">
            <a:xfrm>
              <a:off x="97" y="2805"/>
              <a:ext cx="1398" cy="68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32" name="Rectangle 16"/>
            <p:cNvSpPr>
              <a:spLocks noChangeArrowheads="1"/>
            </p:cNvSpPr>
            <p:nvPr/>
          </p:nvSpPr>
          <p:spPr bwMode="auto">
            <a:xfrm>
              <a:off x="4292" y="2341"/>
              <a:ext cx="1398" cy="4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33" name="Rectangle 17"/>
            <p:cNvSpPr>
              <a:spLocks noChangeArrowheads="1"/>
            </p:cNvSpPr>
            <p:nvPr/>
          </p:nvSpPr>
          <p:spPr bwMode="auto">
            <a:xfrm>
              <a:off x="2894" y="2341"/>
              <a:ext cx="1398" cy="4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34" name="Rectangle 18"/>
            <p:cNvSpPr>
              <a:spLocks noChangeArrowheads="1"/>
            </p:cNvSpPr>
            <p:nvPr/>
          </p:nvSpPr>
          <p:spPr bwMode="auto">
            <a:xfrm>
              <a:off x="1495" y="2341"/>
              <a:ext cx="1399" cy="4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35" name="Rectangle 19"/>
            <p:cNvSpPr>
              <a:spLocks noChangeArrowheads="1"/>
            </p:cNvSpPr>
            <p:nvPr/>
          </p:nvSpPr>
          <p:spPr bwMode="auto">
            <a:xfrm>
              <a:off x="97" y="2341"/>
              <a:ext cx="1398" cy="4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spcBef>
                  <a:spcPct val="20000"/>
                </a:spcBef>
              </a:pPr>
              <a:endParaRPr lang="zh-CN" altLang="zh-CN" sz="2000">
                <a:latin typeface="+mn-ea"/>
                <a:ea typeface="+mn-ea"/>
              </a:endParaRPr>
            </a:p>
          </p:txBody>
        </p:sp>
        <p:sp>
          <p:nvSpPr>
            <p:cNvPr id="34836" name="Line 20"/>
            <p:cNvSpPr>
              <a:spLocks noChangeShapeType="1"/>
            </p:cNvSpPr>
            <p:nvPr/>
          </p:nvSpPr>
          <p:spPr bwMode="auto">
            <a:xfrm>
              <a:off x="97" y="2341"/>
              <a:ext cx="559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4837" name="Line 21"/>
            <p:cNvSpPr>
              <a:spLocks noChangeShapeType="1"/>
            </p:cNvSpPr>
            <p:nvPr/>
          </p:nvSpPr>
          <p:spPr bwMode="auto">
            <a:xfrm>
              <a:off x="97" y="2805"/>
              <a:ext cx="559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4838" name="Line 22"/>
            <p:cNvSpPr>
              <a:spLocks noChangeShapeType="1"/>
            </p:cNvSpPr>
            <p:nvPr/>
          </p:nvSpPr>
          <p:spPr bwMode="auto">
            <a:xfrm>
              <a:off x="97" y="3494"/>
              <a:ext cx="559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4839" name="Line 23"/>
            <p:cNvSpPr>
              <a:spLocks noChangeShapeType="1"/>
            </p:cNvSpPr>
            <p:nvPr/>
          </p:nvSpPr>
          <p:spPr bwMode="auto">
            <a:xfrm>
              <a:off x="97" y="4182"/>
              <a:ext cx="559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4840" name="Line 24"/>
            <p:cNvSpPr>
              <a:spLocks noChangeShapeType="1"/>
            </p:cNvSpPr>
            <p:nvPr/>
          </p:nvSpPr>
          <p:spPr bwMode="auto">
            <a:xfrm flipH="1">
              <a:off x="97" y="2341"/>
              <a:ext cx="0" cy="184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4841" name="Line 25"/>
            <p:cNvSpPr>
              <a:spLocks noChangeShapeType="1"/>
            </p:cNvSpPr>
            <p:nvPr/>
          </p:nvSpPr>
          <p:spPr bwMode="auto">
            <a:xfrm flipH="1">
              <a:off x="1495" y="2341"/>
              <a:ext cx="0" cy="18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4842" name="Line 26"/>
            <p:cNvSpPr>
              <a:spLocks noChangeShapeType="1"/>
            </p:cNvSpPr>
            <p:nvPr/>
          </p:nvSpPr>
          <p:spPr bwMode="auto">
            <a:xfrm flipH="1">
              <a:off x="2894" y="2341"/>
              <a:ext cx="0" cy="18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4843" name="Line 27"/>
            <p:cNvSpPr>
              <a:spLocks noChangeShapeType="1"/>
            </p:cNvSpPr>
            <p:nvPr/>
          </p:nvSpPr>
          <p:spPr bwMode="auto">
            <a:xfrm flipH="1">
              <a:off x="4292" y="2341"/>
              <a:ext cx="0" cy="1841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4844" name="Line 28"/>
            <p:cNvSpPr>
              <a:spLocks noChangeShapeType="1"/>
            </p:cNvSpPr>
            <p:nvPr/>
          </p:nvSpPr>
          <p:spPr bwMode="auto">
            <a:xfrm flipH="1">
              <a:off x="5690" y="2341"/>
              <a:ext cx="0" cy="184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4845" name="Line 29"/>
            <p:cNvSpPr>
              <a:spLocks noChangeShapeType="1"/>
            </p:cNvSpPr>
            <p:nvPr/>
          </p:nvSpPr>
          <p:spPr bwMode="auto">
            <a:xfrm>
              <a:off x="925" y="2373"/>
              <a:ext cx="576" cy="43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4846" name="Line 30"/>
            <p:cNvSpPr>
              <a:spLocks noChangeShapeType="1"/>
            </p:cNvSpPr>
            <p:nvPr/>
          </p:nvSpPr>
          <p:spPr bwMode="auto">
            <a:xfrm>
              <a:off x="107" y="2601"/>
              <a:ext cx="1375" cy="1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latin typeface="+mn-ea"/>
                <a:ea typeface="+mn-ea"/>
              </a:endParaRPr>
            </a:p>
          </p:txBody>
        </p:sp>
        <p:sp>
          <p:nvSpPr>
            <p:cNvPr id="34847" name="Text Box 31"/>
            <p:cNvSpPr txBox="1">
              <a:spLocks noChangeArrowheads="1"/>
            </p:cNvSpPr>
            <p:nvPr/>
          </p:nvSpPr>
          <p:spPr bwMode="auto">
            <a:xfrm>
              <a:off x="71" y="2552"/>
              <a:ext cx="672" cy="30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1800" b="1">
                  <a:latin typeface="+mn-ea"/>
                  <a:ea typeface="+mn-ea"/>
                </a:rPr>
                <a:t>物镜</a:t>
              </a:r>
            </a:p>
          </p:txBody>
        </p:sp>
        <p:sp>
          <p:nvSpPr>
            <p:cNvPr id="34848" name="Text Box 32"/>
            <p:cNvSpPr txBox="1">
              <a:spLocks noChangeArrowheads="1"/>
            </p:cNvSpPr>
            <p:nvPr/>
          </p:nvSpPr>
          <p:spPr bwMode="auto">
            <a:xfrm>
              <a:off x="1021" y="2325"/>
              <a:ext cx="782" cy="30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zh-CN" altLang="en-US" sz="1800" b="1">
                  <a:latin typeface="+mn-ea"/>
                  <a:ea typeface="+mn-ea"/>
                </a:rPr>
                <a:t>目镜</a:t>
              </a:r>
            </a:p>
          </p:txBody>
        </p:sp>
        <p:sp>
          <p:nvSpPr>
            <p:cNvPr id="34849" name="Text Box 33"/>
            <p:cNvSpPr txBox="1">
              <a:spLocks noChangeArrowheads="1"/>
            </p:cNvSpPr>
            <p:nvPr/>
          </p:nvSpPr>
          <p:spPr bwMode="auto">
            <a:xfrm>
              <a:off x="434" y="2990"/>
              <a:ext cx="755" cy="38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+mn-ea"/>
                  <a:ea typeface="+mn-ea"/>
                </a:rPr>
                <a:t>10×</a:t>
              </a:r>
            </a:p>
          </p:txBody>
        </p:sp>
        <p:sp>
          <p:nvSpPr>
            <p:cNvPr id="34850" name="Text Box 34"/>
            <p:cNvSpPr txBox="1">
              <a:spLocks noChangeArrowheads="1"/>
            </p:cNvSpPr>
            <p:nvPr/>
          </p:nvSpPr>
          <p:spPr bwMode="auto">
            <a:xfrm>
              <a:off x="1837" y="2396"/>
              <a:ext cx="768" cy="38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+mn-ea"/>
                  <a:ea typeface="+mn-ea"/>
                </a:rPr>
                <a:t>5×</a:t>
              </a:r>
            </a:p>
          </p:txBody>
        </p:sp>
        <p:sp>
          <p:nvSpPr>
            <p:cNvPr id="34851" name="Rectangle 35"/>
            <p:cNvSpPr>
              <a:spLocks noChangeArrowheads="1"/>
            </p:cNvSpPr>
            <p:nvPr/>
          </p:nvSpPr>
          <p:spPr bwMode="auto">
            <a:xfrm rot="1021965">
              <a:off x="274" y="2407"/>
              <a:ext cx="1104" cy="307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zh-CN" altLang="en-US" sz="1800" b="1">
                  <a:latin typeface="+mn-ea"/>
                  <a:ea typeface="+mn-ea"/>
                </a:rPr>
                <a:t>放大倍数</a:t>
              </a:r>
            </a:p>
          </p:txBody>
        </p:sp>
        <p:sp>
          <p:nvSpPr>
            <p:cNvPr id="34852" name="Text Box 36"/>
            <p:cNvSpPr txBox="1">
              <a:spLocks noChangeArrowheads="1"/>
            </p:cNvSpPr>
            <p:nvPr/>
          </p:nvSpPr>
          <p:spPr bwMode="auto">
            <a:xfrm>
              <a:off x="3266" y="2396"/>
              <a:ext cx="843" cy="384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+mn-ea"/>
                  <a:ea typeface="+mn-ea"/>
                </a:rPr>
                <a:t>10×</a:t>
              </a:r>
            </a:p>
          </p:txBody>
        </p:sp>
        <p:sp>
          <p:nvSpPr>
            <p:cNvPr id="34853" name="Text Box 37"/>
            <p:cNvSpPr txBox="1">
              <a:spLocks noChangeArrowheads="1"/>
            </p:cNvSpPr>
            <p:nvPr/>
          </p:nvSpPr>
          <p:spPr bwMode="auto">
            <a:xfrm>
              <a:off x="4347" y="2407"/>
              <a:ext cx="1680" cy="384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+mn-ea"/>
                  <a:ea typeface="+mn-ea"/>
                </a:rPr>
                <a:t>    16 ×</a:t>
              </a:r>
            </a:p>
          </p:txBody>
        </p:sp>
        <p:sp>
          <p:nvSpPr>
            <p:cNvPr id="34854" name="Text Box 38"/>
            <p:cNvSpPr txBox="1">
              <a:spLocks noChangeArrowheads="1"/>
            </p:cNvSpPr>
            <p:nvPr/>
          </p:nvSpPr>
          <p:spPr bwMode="auto">
            <a:xfrm>
              <a:off x="442" y="3634"/>
              <a:ext cx="832" cy="384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400" b="1">
                  <a:latin typeface="+mn-ea"/>
                  <a:ea typeface="+mn-ea"/>
                </a:rPr>
                <a:t>40×</a:t>
              </a:r>
            </a:p>
          </p:txBody>
        </p:sp>
      </p:grpSp>
      <p:sp>
        <p:nvSpPr>
          <p:cNvPr id="34855" name="Rectangle 39"/>
          <p:cNvSpPr>
            <a:spLocks noChangeArrowheads="1"/>
          </p:cNvSpPr>
          <p:nvPr/>
        </p:nvSpPr>
        <p:spPr bwMode="auto">
          <a:xfrm>
            <a:off x="3397945" y="2404575"/>
            <a:ext cx="743561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kumimoji="1" lang="en-US" altLang="zh-CN" sz="2400" b="1">
                <a:latin typeface="+mn-ea"/>
                <a:ea typeface="+mn-ea"/>
              </a:rPr>
              <a:t>50×</a:t>
            </a:r>
          </a:p>
        </p:txBody>
      </p:sp>
      <p:sp>
        <p:nvSpPr>
          <p:cNvPr id="34856" name="Rectangle 40"/>
          <p:cNvSpPr>
            <a:spLocks noChangeArrowheads="1"/>
          </p:cNvSpPr>
          <p:nvPr/>
        </p:nvSpPr>
        <p:spPr bwMode="auto">
          <a:xfrm>
            <a:off x="5068391" y="2402193"/>
            <a:ext cx="93088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kumimoji="1" lang="en-US" altLang="zh-CN" sz="2400" b="1">
                <a:latin typeface="+mn-ea"/>
                <a:ea typeface="+mn-ea"/>
              </a:rPr>
              <a:t>100×</a:t>
            </a:r>
          </a:p>
        </p:txBody>
      </p:sp>
      <p:sp>
        <p:nvSpPr>
          <p:cNvPr id="34857" name="Rectangle 41"/>
          <p:cNvSpPr>
            <a:spLocks noChangeArrowheads="1"/>
          </p:cNvSpPr>
          <p:nvPr/>
        </p:nvSpPr>
        <p:spPr bwMode="auto">
          <a:xfrm>
            <a:off x="3396754" y="3218962"/>
            <a:ext cx="93088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kumimoji="1" lang="en-US" altLang="zh-CN" sz="2400" b="1">
                <a:latin typeface="+mn-ea"/>
                <a:ea typeface="+mn-ea"/>
              </a:rPr>
              <a:t>200×</a:t>
            </a:r>
          </a:p>
        </p:txBody>
      </p:sp>
      <p:sp>
        <p:nvSpPr>
          <p:cNvPr id="34858" name="Rectangle 42"/>
          <p:cNvSpPr>
            <a:spLocks noChangeArrowheads="1"/>
          </p:cNvSpPr>
          <p:nvPr/>
        </p:nvSpPr>
        <p:spPr bwMode="auto">
          <a:xfrm>
            <a:off x="5111254" y="3218962"/>
            <a:ext cx="93088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kumimoji="1" lang="en-US" altLang="zh-CN" sz="2400" b="1">
                <a:latin typeface="+mn-ea"/>
                <a:ea typeface="+mn-ea"/>
              </a:rPr>
              <a:t>400×</a:t>
            </a:r>
          </a:p>
        </p:txBody>
      </p:sp>
      <p:sp>
        <p:nvSpPr>
          <p:cNvPr id="34859" name="Rectangle 43"/>
          <p:cNvSpPr>
            <a:spLocks noChangeArrowheads="1"/>
          </p:cNvSpPr>
          <p:nvPr/>
        </p:nvSpPr>
        <p:spPr bwMode="auto">
          <a:xfrm>
            <a:off x="6711454" y="2399813"/>
            <a:ext cx="93088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kumimoji="1" lang="en-US" altLang="zh-CN" sz="2400" b="1">
                <a:latin typeface="+mn-ea"/>
                <a:ea typeface="+mn-ea"/>
              </a:rPr>
              <a:t>160×</a:t>
            </a:r>
          </a:p>
        </p:txBody>
      </p:sp>
      <p:sp>
        <p:nvSpPr>
          <p:cNvPr id="34860" name="Rectangle 44"/>
          <p:cNvSpPr>
            <a:spLocks noChangeArrowheads="1"/>
          </p:cNvSpPr>
          <p:nvPr/>
        </p:nvSpPr>
        <p:spPr bwMode="auto">
          <a:xfrm>
            <a:off x="6711454" y="3218962"/>
            <a:ext cx="930886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kumimoji="1" lang="en-US" altLang="zh-CN" sz="2400" b="1">
                <a:latin typeface="+mn-ea"/>
                <a:ea typeface="+mn-ea"/>
              </a:rPr>
              <a:t>640×</a:t>
            </a:r>
          </a:p>
        </p:txBody>
      </p:sp>
      <p:sp>
        <p:nvSpPr>
          <p:cNvPr id="34862" name="Text Box 46"/>
          <p:cNvSpPr txBox="1">
            <a:spLocks noChangeArrowheads="1"/>
          </p:cNvSpPr>
          <p:nvPr/>
        </p:nvSpPr>
        <p:spPr bwMode="auto">
          <a:xfrm>
            <a:off x="1115616" y="3939902"/>
            <a:ext cx="7264523" cy="544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/>
          <a:p>
            <a:pPr>
              <a:lnSpc>
                <a:spcPct val="130000"/>
              </a:lnSpc>
              <a:spcBef>
                <a:spcPct val="50000"/>
              </a:spcBef>
            </a:pPr>
            <a:r>
              <a:rPr kumimoji="1" lang="zh-CN" altLang="en-US" sz="2400" b="1">
                <a:solidFill>
                  <a:schemeClr val="hlink"/>
                </a:solidFill>
                <a:latin typeface="+mn-ea"/>
                <a:ea typeface="+mn-ea"/>
                <a:cs typeface="微软雅黑" panose="020B0503020204020204" charset="-122"/>
              </a:rPr>
              <a:t>显微镜的放大倍数是目镜与物镜放大倍数的乘积。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4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4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4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  <p:cond evt="onBegin" delay="0">
                          <p:tn val="29"/>
                        </p:cond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4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  <p:cond evt="onBegin" delay="0">
                          <p:tn val="34"/>
                        </p:cond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34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  <p:cond evt="onBegin" delay="0">
                          <p:tn val="39"/>
                        </p:cond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34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  <p:cond evt="onBegin" delay="0">
                          <p:tn val="44"/>
                        </p:cond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  <p:bldP spid="34855" grpId="0"/>
      <p:bldP spid="34856" grpId="0"/>
      <p:bldP spid="34857" grpId="0"/>
      <p:bldP spid="34858" grpId="0"/>
      <p:bldP spid="34859" grpId="0"/>
      <p:bldP spid="3486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593229" y="640100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sp>
        <p:nvSpPr>
          <p:cNvPr id="14338" name="Oval 2"/>
          <p:cNvSpPr>
            <a:spLocks noChangeArrowheads="1"/>
          </p:cNvSpPr>
          <p:nvPr/>
        </p:nvSpPr>
        <p:spPr bwMode="auto">
          <a:xfrm>
            <a:off x="1839517" y="1172511"/>
            <a:ext cx="1782365" cy="1782366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 anchor="ctr"/>
          <a:lstStyle/>
          <a:p>
            <a:endParaRPr lang="zh-CN" altLang="en-US" b="1"/>
          </a:p>
        </p:txBody>
      </p:sp>
      <p:sp>
        <p:nvSpPr>
          <p:cNvPr id="14339" name="Oval 3"/>
          <p:cNvSpPr>
            <a:spLocks noChangeArrowheads="1"/>
          </p:cNvSpPr>
          <p:nvPr/>
        </p:nvSpPr>
        <p:spPr bwMode="auto">
          <a:xfrm>
            <a:off x="5257800" y="1135284"/>
            <a:ext cx="1782366" cy="1782366"/>
          </a:xfrm>
          <a:prstGeom prst="ellipse">
            <a:avLst/>
          </a:prstGeom>
          <a:solidFill>
            <a:schemeClr val="bg1">
              <a:lumMod val="75000"/>
            </a:schemeClr>
          </a:solidFill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lIns="68568" tIns="34285" rIns="68568" bIns="34285" anchor="ctr"/>
          <a:lstStyle/>
          <a:p>
            <a:endParaRPr lang="zh-CN" altLang="en-US" b="1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919163" y="3189705"/>
            <a:ext cx="1657961" cy="80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目镜：10×</a:t>
            </a:r>
          </a:p>
          <a:p>
            <a:r>
              <a:rPr lang="zh-CN" altLang="en-US" sz="2400" b="1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物镜：10×</a:t>
            </a: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506303" y="3189705"/>
            <a:ext cx="1657961" cy="80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目镜：10×</a:t>
            </a:r>
          </a:p>
          <a:p>
            <a:r>
              <a:rPr lang="zh-CN" altLang="en-US" sz="2400" b="1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物镜：40×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 rot="10800000">
            <a:off x="2346904" y="1340833"/>
            <a:ext cx="889611" cy="1882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en-US" altLang="zh-CN" sz="11900"/>
              <a:t>e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1917864" y="4129606"/>
            <a:ext cx="1613511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放大100倍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5546997" y="4151730"/>
            <a:ext cx="1613511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68" tIns="34285" rIns="68568" bIns="34285">
            <a:spAutoFit/>
          </a:bodyPr>
          <a:lstStyle/>
          <a:p>
            <a:r>
              <a:rPr lang="zh-CN" altLang="en-US" sz="2400" b="1"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放大400倍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4026778" y="2773634"/>
            <a:ext cx="1356336" cy="434330"/>
          </a:xfrm>
          <a:prstGeom prst="wedgeRoundRectCallout">
            <a:avLst>
              <a:gd name="adj1" fmla="val 49205"/>
              <a:gd name="adj2" fmla="val -94539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lIns="68568" tIns="34285" rIns="68568" bIns="34285">
            <a:spAutoFit/>
          </a:bodyPr>
          <a:lstStyle/>
          <a:p>
            <a:r>
              <a:rPr lang="zh-CN" altLang="en-US" sz="2400" b="1" smtClean="0">
                <a:latin typeface="微软雅黑" panose="020B0503020204020204" charset="-122"/>
                <a:ea typeface="微软雅黑"/>
              </a:rPr>
              <a:t>视野变暗</a:t>
            </a:r>
          </a:p>
        </p:txBody>
      </p:sp>
      <p:sp>
        <p:nvSpPr>
          <p:cNvPr id="2" name="Text Box 6"/>
          <p:cNvSpPr txBox="1">
            <a:spLocks noChangeArrowheads="1"/>
          </p:cNvSpPr>
          <p:nvPr/>
        </p:nvSpPr>
        <p:spPr bwMode="auto">
          <a:xfrm rot="10800000">
            <a:off x="4582795" y="452952"/>
            <a:ext cx="2497455" cy="383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/>
          <a:p>
            <a:r>
              <a:rPr lang="en-US" altLang="zh-CN" sz="24700" b="1"/>
              <a:t>e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/>
      <p:bldP spid="14345" grpId="0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593229" y="683994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83568" y="1275606"/>
            <a:ext cx="4071222" cy="434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b="1" smtClean="0">
                <a:solidFill>
                  <a:srgbClr val="00B050"/>
                </a:solidFill>
                <a:latin typeface="+mn-ea"/>
                <a:ea typeface="+mn-ea"/>
                <a:cs typeface="微软雅黑" panose="020B0503020204020204" charset="-122"/>
              </a:rPr>
              <a:t>复原放回  注意事项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83568" y="1779662"/>
            <a:ext cx="7632848" cy="269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8568" tIns="34285" rIns="68568" bIns="34285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rgbClr val="8E163E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l" eaLnBrk="1" hangingPunct="1">
              <a:lnSpc>
                <a:spcPct val="150000"/>
              </a:lnSpc>
            </a:pPr>
            <a:r>
              <a:rPr lang="zh-CN" altLang="en-US" sz="2300" b="1">
                <a:solidFill>
                  <a:schemeClr val="tx1"/>
                </a:solidFill>
                <a:latin typeface="+mn-ea"/>
                <a:ea typeface="+mn-ea"/>
                <a:cs typeface="微软雅黑" panose="020B0503020204020204" charset="-122"/>
              </a:rPr>
              <a:t>（1）观察完毕，先提升镜筒，取下玻片标本。</a:t>
            </a:r>
          </a:p>
          <a:p>
            <a:pPr algn="l" eaLnBrk="1" hangingPunct="1">
              <a:lnSpc>
                <a:spcPct val="150000"/>
              </a:lnSpc>
            </a:pPr>
            <a:r>
              <a:rPr lang="zh-CN" altLang="en-US" sz="2300" b="1">
                <a:solidFill>
                  <a:schemeClr val="tx1"/>
                </a:solidFill>
                <a:latin typeface="+mn-ea"/>
                <a:ea typeface="+mn-ea"/>
                <a:cs typeface="微软雅黑" panose="020B0503020204020204" charset="-122"/>
              </a:rPr>
              <a:t>（2）将显微镜外表擦拭干净。</a:t>
            </a:r>
          </a:p>
          <a:p>
            <a:pPr algn="l" eaLnBrk="1" hangingPunct="1">
              <a:lnSpc>
                <a:spcPct val="150000"/>
              </a:lnSpc>
            </a:pPr>
            <a:r>
              <a:rPr lang="zh-CN" altLang="en-US" sz="2300" b="1">
                <a:solidFill>
                  <a:schemeClr val="tx1"/>
                </a:solidFill>
                <a:latin typeface="+mn-ea"/>
                <a:ea typeface="+mn-ea"/>
                <a:cs typeface="微软雅黑" panose="020B0503020204020204" charset="-122"/>
              </a:rPr>
              <a:t>（3）转动转换器，把两个物镜偏到两旁，将镜筒缓缓下降到最低处。</a:t>
            </a:r>
          </a:p>
          <a:p>
            <a:pPr algn="l" eaLnBrk="1" hangingPunct="1">
              <a:lnSpc>
                <a:spcPct val="150000"/>
              </a:lnSpc>
            </a:pPr>
            <a:r>
              <a:rPr lang="zh-CN" altLang="en-US" sz="2300" b="1">
                <a:solidFill>
                  <a:schemeClr val="tx1"/>
                </a:solidFill>
                <a:latin typeface="+mn-ea"/>
                <a:ea typeface="+mn-ea"/>
                <a:cs typeface="微软雅黑" panose="020B0503020204020204" charset="-122"/>
              </a:rPr>
              <a:t>（4）把显微镜放进镜箱里，送回原处。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/>
          <p:nvPr/>
        </p:nvSpPr>
        <p:spPr>
          <a:xfrm>
            <a:off x="593229" y="627534"/>
            <a:ext cx="7723187" cy="4876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latinLnBrk="0" hangingPunct="1">
              <a:lnSpc>
                <a:spcPct val="100000"/>
              </a:lnSpc>
            </a:pPr>
            <a:r>
              <a:rPr lang="zh-CN" altLang="en-US" sz="2600" b="1" smtClean="0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  <a:latin typeface="+mn-ea"/>
                <a:ea typeface="+mn-ea"/>
                <a:sym typeface="+mn-ea"/>
              </a:rPr>
              <a:t>练习使用显微镜</a:t>
            </a:r>
          </a:p>
        </p:txBody>
      </p:sp>
      <p:sp>
        <p:nvSpPr>
          <p:cNvPr id="2" name="AutoShape 5"/>
          <p:cNvSpPr>
            <a:spLocks noChangeArrowheads="1"/>
          </p:cNvSpPr>
          <p:nvPr/>
        </p:nvSpPr>
        <p:spPr bwMode="auto">
          <a:xfrm>
            <a:off x="3338041" y="773529"/>
            <a:ext cx="3529012" cy="539750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 w="25400">
            <a:solidFill>
              <a:srgbClr val="808080"/>
            </a:solidFill>
            <a:bevel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 anchorCtr="1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+mn-ea"/>
                <a:ea typeface="+mn-ea"/>
              </a:rPr>
              <a:t>操作口诀</a:t>
            </a:r>
          </a:p>
        </p:txBody>
      </p:sp>
      <p:sp>
        <p:nvSpPr>
          <p:cNvPr id="3" name="圆角矩形 2"/>
          <p:cNvSpPr/>
          <p:nvPr/>
        </p:nvSpPr>
        <p:spPr>
          <a:xfrm>
            <a:off x="3094435" y="1348829"/>
            <a:ext cx="4213869" cy="3311153"/>
          </a:xfrm>
          <a:prstGeom prst="roundRect">
            <a:avLst/>
          </a:prstGeom>
          <a:solidFill>
            <a:srgbClr val="CCECFF">
              <a:alpha val="36863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>
              <a:latin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626014" y="1363950"/>
            <a:ext cx="3520440" cy="331012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zh-CN" altLang="en-US" sz="2400" b="1">
                <a:latin typeface="+mn-ea"/>
                <a:ea typeface="+mn-ea"/>
                <a:cs typeface="楷体_GB2312"/>
                <a:sym typeface="+mn-ea"/>
              </a:rPr>
              <a:t>一取二放，三安装。</a:t>
            </a: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zh-CN" altLang="en-US" sz="2400" b="1">
                <a:latin typeface="+mn-ea"/>
                <a:ea typeface="+mn-ea"/>
                <a:cs typeface="楷体_GB2312"/>
                <a:sym typeface="+mn-ea"/>
              </a:rPr>
              <a:t>四排直线，五对光。</a:t>
            </a: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zh-CN" altLang="en-US" sz="2400" b="1">
                <a:latin typeface="+mn-ea"/>
                <a:ea typeface="+mn-ea"/>
                <a:cs typeface="楷体_GB2312"/>
                <a:sym typeface="+mn-ea"/>
              </a:rPr>
              <a:t>六上玻片，七下降。</a:t>
            </a: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zh-CN" altLang="en-US" sz="2400" b="1">
                <a:latin typeface="+mn-ea"/>
                <a:ea typeface="+mn-ea"/>
                <a:cs typeface="楷体_GB2312"/>
                <a:sym typeface="+mn-ea"/>
              </a:rPr>
              <a:t>八升镜筒，细观赏。</a:t>
            </a: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zh-CN" altLang="en-US" sz="2400" b="1">
                <a:latin typeface="+mn-ea"/>
                <a:ea typeface="+mn-ea"/>
                <a:cs typeface="楷体_GB2312"/>
                <a:sym typeface="+mn-ea"/>
              </a:rPr>
              <a:t>九退整理，后归箱。</a:t>
            </a:r>
          </a:p>
          <a:p>
            <a:pPr marL="342900" indent="-342900" eaLnBrk="0" hangingPunct="0">
              <a:lnSpc>
                <a:spcPct val="13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</a:pPr>
            <a:r>
              <a:rPr lang="zh-CN" altLang="en-US" sz="2400" b="1">
                <a:latin typeface="+mn-ea"/>
                <a:ea typeface="+mn-ea"/>
                <a:cs typeface="楷体_GB2312"/>
                <a:sym typeface="+mn-ea"/>
              </a:rPr>
              <a:t>十全十美，你最棒。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Grp="1" noChangeArrowheads="1"/>
          </p:cNvSpPr>
          <p:nvPr>
            <p:ph type="body" idx="4294967295"/>
          </p:nvPr>
        </p:nvSpPr>
        <p:spPr bwMode="auto">
          <a:xfrm>
            <a:off x="561667" y="1100492"/>
            <a:ext cx="7898765" cy="1042416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803275" indent="-803275" defTabSz="914400">
              <a:lnSpc>
                <a:spcPct val="130000"/>
              </a:lnSpc>
              <a:buNone/>
            </a:pPr>
            <a:r>
              <a:rPr lang="zh-CN" altLang="en-US" b="1">
                <a:solidFill>
                  <a:srgbClr val="0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（1）在镜筒下降、物镜接近标本的过程中，为什么要用眼睛看着物镜？	</a:t>
            </a:r>
          </a:p>
        </p:txBody>
      </p:sp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1362487" y="2222406"/>
            <a:ext cx="58404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00B0F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防止物镜压坏标本，损伤物镜。   </a:t>
            </a:r>
          </a:p>
        </p:txBody>
      </p:sp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1362486" y="3726202"/>
            <a:ext cx="6397495" cy="1042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2400" b="1">
                <a:solidFill>
                  <a:srgbClr val="00B0F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依次调换目镜、物镜，如果视野中的黑点还在，则黑点在玻片上。   </a:t>
            </a:r>
          </a:p>
        </p:txBody>
      </p:sp>
      <p:sp>
        <p:nvSpPr>
          <p:cNvPr id="2" name="矩形 1"/>
          <p:cNvSpPr/>
          <p:nvPr/>
        </p:nvSpPr>
        <p:spPr>
          <a:xfrm>
            <a:off x="595169" y="2718090"/>
            <a:ext cx="7544672" cy="1042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3275" indent="-803275">
              <a:lnSpc>
                <a:spcPct val="13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（2）在观察的过程中，发现视野中有黑点，如何判断黑点的位置？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18516" y="509817"/>
            <a:ext cx="7481876" cy="685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600" b="1">
                <a:solidFill>
                  <a:srgbClr val="ED7D31"/>
                </a:solidFill>
                <a:latin typeface="微软雅黑" panose="020B0503020204020204" charset="-122"/>
                <a:ea typeface="微软雅黑"/>
              </a:rPr>
              <a:t>思考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3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3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03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03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8"/>
          <p:cNvSpPr txBox="1">
            <a:spLocks noChangeArrowheads="1"/>
          </p:cNvSpPr>
          <p:nvPr/>
        </p:nvSpPr>
        <p:spPr bwMode="auto">
          <a:xfrm>
            <a:off x="1042988" y="1131888"/>
            <a:ext cx="6985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2925" indent="-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444500" indent="-444500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1．使用显微镜时，转动下列哪个结构，能较大范围地升降镜筒(　　)</a:t>
            </a:r>
          </a:p>
          <a:p>
            <a:pPr marL="444500" indent="-444500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A．转换器                               B．遮光器</a:t>
            </a:r>
          </a:p>
          <a:p>
            <a:pPr marL="444500" indent="-444500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C．粗准焦螺旋                       D．细准焦螺旋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708400" y="1684338"/>
            <a:ext cx="61277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C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51520" y="195486"/>
            <a:ext cx="119888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课堂练习</a:t>
            </a:r>
          </a:p>
        </p:txBody>
      </p:sp>
    </p:spTree>
    <p:extLst>
      <p:ext uri="{BB962C8B-B14F-4D97-AF65-F5344CB8AC3E}">
        <p14:creationId xmlns:p14="http://schemas.microsoft.com/office/powerpoint/2010/main" val="13187142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8"/>
          <p:cNvSpPr txBox="1">
            <a:spLocks noChangeArrowheads="1"/>
          </p:cNvSpPr>
          <p:nvPr/>
        </p:nvSpPr>
        <p:spPr bwMode="auto">
          <a:xfrm>
            <a:off x="1258888" y="1058863"/>
            <a:ext cx="6481762" cy="2834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2925" indent="-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444500" indent="-444500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2．普通光学显微镜起放大作用的结构是(　　)</a:t>
            </a:r>
          </a:p>
          <a:p>
            <a:pPr marL="444500" indent="-444500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A．遮光器和目镜  </a:t>
            </a:r>
          </a:p>
          <a:p>
            <a:pPr marL="444500" indent="-444500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B．遮光器和物镜</a:t>
            </a:r>
          </a:p>
          <a:p>
            <a:pPr marL="444500" indent="-444500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C．遮光器和反光镜  </a:t>
            </a:r>
          </a:p>
          <a:p>
            <a:pPr marL="444500" indent="-444500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D．目镜和物镜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6972299" y="1058863"/>
            <a:ext cx="61277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1136241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8"/>
          <p:cNvSpPr txBox="1">
            <a:spLocks noChangeArrowheads="1"/>
          </p:cNvSpPr>
          <p:nvPr/>
        </p:nvSpPr>
        <p:spPr bwMode="auto">
          <a:xfrm>
            <a:off x="885825" y="700088"/>
            <a:ext cx="7380288" cy="3383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2925" indent="-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3．【中考•衢州】在显微镜对光操作时，如图中不需要调节的结构是(　　)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A．①反光镜  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B．②遮光器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C．③转换器  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D．④细准焦螺旋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013200" y="1285875"/>
            <a:ext cx="61277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D</a:t>
            </a:r>
          </a:p>
        </p:txBody>
      </p:sp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03800" y="1563688"/>
            <a:ext cx="2305050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44237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8"/>
          <p:cNvSpPr txBox="1">
            <a:spLocks noChangeArrowheads="1"/>
          </p:cNvSpPr>
          <p:nvPr/>
        </p:nvSpPr>
        <p:spPr bwMode="auto">
          <a:xfrm>
            <a:off x="660400" y="690563"/>
            <a:ext cx="7872413" cy="3383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2925" indent="-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358775" indent="-35877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4.【中考•绵阳】小王同学用显微镜观察临时装片时，通过目镜没有看到明亮的圆形视野，原因不可能是(　　)</a:t>
            </a:r>
          </a:p>
          <a:p>
            <a:pPr marL="358775" indent="-35877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A．未开灯，没有充足的光线</a:t>
            </a:r>
          </a:p>
          <a:p>
            <a:pPr marL="358775" indent="-35877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B．未转动反光镜，缺少反射光线</a:t>
            </a:r>
          </a:p>
          <a:p>
            <a:pPr marL="358775" indent="-35877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C．未将物镜和光圈对准通光孔</a:t>
            </a:r>
          </a:p>
          <a:p>
            <a:pPr marL="358775" indent="-35877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D．未将临时装片放在载物台上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7451724" y="1276350"/>
            <a:ext cx="61277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7191503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Box 8"/>
          <p:cNvSpPr txBox="1">
            <a:spLocks noChangeArrowheads="1"/>
          </p:cNvSpPr>
          <p:nvPr/>
        </p:nvSpPr>
        <p:spPr bwMode="auto">
          <a:xfrm>
            <a:off x="1042988" y="1203325"/>
            <a:ext cx="7129462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2925" indent="-542925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358775" indent="-35877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5.【中考•新疆】下列选项中，显微镜的目镜和物镜组合放大倍数最大的是(　　)</a:t>
            </a:r>
          </a:p>
          <a:p>
            <a:pPr marL="358775" indent="-35877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A．10×10                                  B．5×10  </a:t>
            </a:r>
          </a:p>
          <a:p>
            <a:pPr marL="358775" indent="-35877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C．5×40                                    D．10×40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4822825" y="1811338"/>
            <a:ext cx="61277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36662483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8"/>
          <p:cNvSpPr txBox="1">
            <a:spLocks noChangeArrowheads="1"/>
          </p:cNvSpPr>
          <p:nvPr/>
        </p:nvSpPr>
        <p:spPr bwMode="auto">
          <a:xfrm>
            <a:off x="874713" y="471488"/>
            <a:ext cx="7488237" cy="2834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358775" indent="-35877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6.【中考•常德】如果不动显微镜的其他部分，只是转动转换器，将物镜由10×转换成40×，这时显微镜的视野将会(　　)</a:t>
            </a:r>
          </a:p>
          <a:p>
            <a:pPr marL="358775" indent="-35877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A．变亮                                      B．变暗  </a:t>
            </a:r>
          </a:p>
          <a:p>
            <a:pPr marL="358775" indent="-35877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C．无变化                                  D．无法判断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838200" y="3062288"/>
            <a:ext cx="7704138" cy="1737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【点拨】我们在使用显微镜时，转动转换器将10×的物镜换成40×的物镜，将低倍镜换成了高倍镜。由于高倍镜的视野窄，透光量少，视野就会变暗。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106738" y="1612900"/>
            <a:ext cx="61277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445705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8"/>
          <p:cNvSpPr txBox="1">
            <a:spLocks noChangeArrowheads="1"/>
          </p:cNvSpPr>
          <p:nvPr/>
        </p:nvSpPr>
        <p:spPr bwMode="auto">
          <a:xfrm>
            <a:off x="395288" y="534988"/>
            <a:ext cx="8137525" cy="3383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7．【中考•河南】下列关于显微镜使用方法的描述中，错误的是(　　)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A．取显微镜时，一手握住镜臂，另一手托住镜座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B．当光线较暗时，选用反光镜的平面进行对光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C．将玻片标本正对通光孔的中心放置，用压片夹压住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D．转动粗准焦螺旋使镜筒下降时，眼睛从侧面注视物镜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979613" y="1116013"/>
            <a:ext cx="61277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9542788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8"/>
          <p:cNvSpPr txBox="1">
            <a:spLocks noChangeArrowheads="1"/>
          </p:cNvSpPr>
          <p:nvPr/>
        </p:nvSpPr>
        <p:spPr bwMode="auto">
          <a:xfrm>
            <a:off x="528638" y="555625"/>
            <a:ext cx="7859712" cy="393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8．【中考•广西北部湾经济区】某同学用显微镜观察人体口腔上皮细胞，视野由图(一)变成图(二)，该同学的操作是(　　)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A．转动粗准焦螺旋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B．将凹面反光镜换成平面反光镜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C．转动转换器，用高倍物镜观察</a:t>
            </a:r>
          </a:p>
          <a:p>
            <a:pPr marL="630238" indent="-630238">
              <a:lnSpc>
                <a:spcPct val="150000"/>
              </a:lnSpc>
              <a:defRPr/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D．向左上方移动玻片标本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2411413" y="1708150"/>
            <a:ext cx="61277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D</a:t>
            </a:r>
          </a:p>
        </p:txBody>
      </p:sp>
      <p:pic>
        <p:nvPicPr>
          <p:cNvPr id="44037" name="Picture 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40425" y="2151063"/>
            <a:ext cx="2592388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45033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>
            <a:off x="825560" y="1348105"/>
            <a:ext cx="579120" cy="289877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600" b="1">
                <a:latin typeface="微软雅黑" panose="020B0503020204020204" charset="-122"/>
                <a:ea typeface="微软雅黑"/>
              </a:rPr>
              <a:t>练习使用显微镜</a:t>
            </a:r>
          </a:p>
        </p:txBody>
      </p:sp>
      <p:sp>
        <p:nvSpPr>
          <p:cNvPr id="22" name="AutoShape 5"/>
          <p:cNvSpPr/>
          <p:nvPr/>
        </p:nvSpPr>
        <p:spPr bwMode="auto">
          <a:xfrm>
            <a:off x="1331595" y="1441450"/>
            <a:ext cx="300355" cy="2260600"/>
          </a:xfrm>
          <a:prstGeom prst="leftBrace">
            <a:avLst>
              <a:gd name="adj1" fmla="val 53673"/>
              <a:gd name="adj2" fmla="val 50000"/>
            </a:avLst>
          </a:prstGeom>
          <a:noFill/>
          <a:ln w="28575">
            <a:solidFill>
              <a:srgbClr val="00B0F0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724700" y="1009015"/>
            <a:ext cx="96139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>
                <a:latin typeface="微软雅黑" panose="020B0503020204020204" charset="-122"/>
                <a:ea typeface="微软雅黑"/>
              </a:rPr>
              <a:t>结构</a:t>
            </a:r>
          </a:p>
          <a:p>
            <a:r>
              <a:rPr lang="zh-CN" altLang="en-US" sz="2200" b="1">
                <a:latin typeface="微软雅黑" panose="020B0503020204020204" charset="-122"/>
                <a:ea typeface="微软雅黑"/>
              </a:rPr>
              <a:t>功能</a:t>
            </a:r>
          </a:p>
        </p:txBody>
      </p:sp>
      <p:sp>
        <p:nvSpPr>
          <p:cNvPr id="24" name="AutoShape 5"/>
          <p:cNvSpPr/>
          <p:nvPr/>
        </p:nvSpPr>
        <p:spPr bwMode="auto">
          <a:xfrm>
            <a:off x="2483444" y="915566"/>
            <a:ext cx="263819" cy="936000"/>
          </a:xfrm>
          <a:prstGeom prst="leftBrace">
            <a:avLst>
              <a:gd name="adj1" fmla="val 53673"/>
              <a:gd name="adj2" fmla="val 50000"/>
            </a:avLst>
          </a:prstGeom>
          <a:noFill/>
          <a:ln w="28575">
            <a:solidFill>
              <a:srgbClr val="00B0F0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9164" name="文本框 12"/>
          <p:cNvSpPr txBox="1"/>
          <p:nvPr/>
        </p:nvSpPr>
        <p:spPr>
          <a:xfrm>
            <a:off x="2747010" y="701040"/>
            <a:ext cx="3556000" cy="161544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r>
              <a:rPr lang="en-US" altLang="zh-CN" sz="2000" b="1">
                <a:solidFill>
                  <a:schemeClr val="tx1"/>
                </a:solidFill>
                <a:latin typeface="+mn-ea"/>
                <a:ea typeface="+mn-ea"/>
                <a:cs typeface="+mn-ea"/>
              </a:rPr>
              <a:t>①目镜和物镜〈放大物像〉   </a:t>
            </a:r>
          </a:p>
          <a:p>
            <a:r>
              <a:rPr lang="en-US" altLang="zh-CN" sz="2000" b="1">
                <a:solidFill>
                  <a:schemeClr val="tx1"/>
                </a:solidFill>
                <a:latin typeface="+mn-ea"/>
                <a:ea typeface="+mn-ea"/>
                <a:cs typeface="+mn-ea"/>
              </a:rPr>
              <a:t>②反光镜〈反射光线〉</a:t>
            </a:r>
          </a:p>
          <a:p>
            <a:r>
              <a:rPr lang="en-US" altLang="zh-CN" sz="2000" b="1">
                <a:solidFill>
                  <a:schemeClr val="tx1"/>
                </a:solidFill>
                <a:latin typeface="+mn-ea"/>
                <a:ea typeface="+mn-ea"/>
                <a:cs typeface="+mn-ea"/>
              </a:rPr>
              <a:t>③遮光器〈光圈：调节光线〉</a:t>
            </a:r>
          </a:p>
          <a:p>
            <a:r>
              <a:rPr lang="en-US" altLang="zh-CN" sz="2000" b="1">
                <a:solidFill>
                  <a:schemeClr val="tx1"/>
                </a:solidFill>
                <a:latin typeface="+mn-ea"/>
                <a:ea typeface="+mn-ea"/>
                <a:cs typeface="+mn-ea"/>
              </a:rPr>
              <a:t>④粗、细准焦螺旋〈调节焦距〉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708190" y="2263140"/>
            <a:ext cx="96139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>
                <a:latin typeface="微软雅黑" panose="020B0503020204020204" charset="-122"/>
                <a:ea typeface="微软雅黑"/>
              </a:rPr>
              <a:t>使用步骤</a:t>
            </a:r>
          </a:p>
        </p:txBody>
      </p:sp>
      <p:sp>
        <p:nvSpPr>
          <p:cNvPr id="26" name="AutoShape 5"/>
          <p:cNvSpPr/>
          <p:nvPr/>
        </p:nvSpPr>
        <p:spPr bwMode="auto">
          <a:xfrm>
            <a:off x="2461854" y="2173867"/>
            <a:ext cx="263819" cy="864000"/>
          </a:xfrm>
          <a:prstGeom prst="leftBrace">
            <a:avLst>
              <a:gd name="adj1" fmla="val 53673"/>
              <a:gd name="adj2" fmla="val 50000"/>
            </a:avLst>
          </a:prstGeom>
          <a:noFill/>
          <a:ln w="28575">
            <a:solidFill>
              <a:srgbClr val="00B0F0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771458" y="1985645"/>
            <a:ext cx="5226368" cy="123444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A.取镜   安放</a:t>
            </a:r>
          </a:p>
          <a:p>
            <a:pPr>
              <a:lnSpc>
                <a:spcPct val="125000"/>
              </a:lnSpc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B.对光---先转动转换器,再遮光器,最后反光镜</a:t>
            </a:r>
          </a:p>
          <a:p>
            <a:pPr>
              <a:lnSpc>
                <a:spcPct val="125000"/>
              </a:lnSpc>
            </a:pPr>
            <a:r>
              <a:rPr lang="en-US" altLang="zh-CN" sz="2000" b="1">
                <a:solidFill>
                  <a:schemeClr val="tx1"/>
                </a:solidFill>
                <a:latin typeface="微软雅黑" panose="020B0503020204020204" charset="-122"/>
                <a:ea typeface="微软雅黑"/>
                <a:cs typeface="微软雅黑" panose="020B0503020204020204" charset="-122"/>
              </a:rPr>
              <a:t>C.观察---先粗、物、降    后细、目、升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691680" y="3496945"/>
            <a:ext cx="961390" cy="76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>
                <a:latin typeface="微软雅黑" panose="020B0503020204020204" charset="-122"/>
                <a:ea typeface="微软雅黑"/>
              </a:rPr>
              <a:t>注意事项</a:t>
            </a:r>
          </a:p>
        </p:txBody>
      </p:sp>
      <p:sp>
        <p:nvSpPr>
          <p:cNvPr id="29" name="AutoShape 5"/>
          <p:cNvSpPr/>
          <p:nvPr/>
        </p:nvSpPr>
        <p:spPr bwMode="auto">
          <a:xfrm>
            <a:off x="2428875" y="3322320"/>
            <a:ext cx="280035" cy="1204595"/>
          </a:xfrm>
          <a:prstGeom prst="leftBrace">
            <a:avLst>
              <a:gd name="adj1" fmla="val 53673"/>
              <a:gd name="adj2" fmla="val 50000"/>
            </a:avLst>
          </a:prstGeom>
          <a:noFill/>
          <a:ln w="28575">
            <a:solidFill>
              <a:srgbClr val="00B0F0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 b="1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770823" y="3144520"/>
            <a:ext cx="3992880" cy="161544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lstStyle/>
          <a:p>
            <a:pPr algn="l">
              <a:lnSpc>
                <a:spcPct val="125000"/>
              </a:lnSpc>
            </a:pPr>
            <a:r>
              <a:rPr lang="en-US" altLang="zh-CN" sz="2000" b="1">
                <a:solidFill>
                  <a:schemeClr val="tx1"/>
                </a:solidFill>
                <a:latin typeface="+mn-ea"/>
                <a:ea typeface="+mn-ea"/>
                <a:cs typeface="+mn-ea"/>
              </a:rPr>
              <a:t>①亮度、清晰度的调节</a:t>
            </a:r>
          </a:p>
          <a:p>
            <a:pPr algn="l">
              <a:lnSpc>
                <a:spcPct val="125000"/>
              </a:lnSpc>
            </a:pPr>
            <a:r>
              <a:rPr lang="en-US" altLang="zh-CN" sz="2000" b="1">
                <a:solidFill>
                  <a:schemeClr val="tx1"/>
                </a:solidFill>
                <a:latin typeface="+mn-ea"/>
                <a:ea typeface="+mn-ea"/>
                <a:cs typeface="+mn-ea"/>
              </a:rPr>
              <a:t>②放大倍数的计算</a:t>
            </a:r>
          </a:p>
          <a:p>
            <a:pPr algn="l">
              <a:lnSpc>
                <a:spcPct val="125000"/>
              </a:lnSpc>
            </a:pPr>
            <a:r>
              <a:rPr lang="en-US" altLang="zh-CN" sz="2000" b="1">
                <a:solidFill>
                  <a:schemeClr val="tx1"/>
                </a:solidFill>
                <a:latin typeface="+mn-ea"/>
                <a:ea typeface="+mn-ea"/>
                <a:cs typeface="+mn-ea"/>
              </a:rPr>
              <a:t>③标本的移动情况</a:t>
            </a:r>
          </a:p>
          <a:p>
            <a:pPr algn="l">
              <a:lnSpc>
                <a:spcPct val="125000"/>
              </a:lnSpc>
            </a:pPr>
            <a:r>
              <a:rPr lang="en-US" altLang="zh-CN" sz="2000" b="1">
                <a:solidFill>
                  <a:schemeClr val="tx1"/>
                </a:solidFill>
                <a:latin typeface="+mn-ea"/>
                <a:ea typeface="+mn-ea"/>
                <a:cs typeface="+mn-ea"/>
              </a:rPr>
              <a:t>④不同放大倍数下看到的物像情况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51520" y="195486"/>
            <a:ext cx="119888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归纳新知</a:t>
            </a:r>
          </a:p>
        </p:txBody>
      </p:sp>
    </p:spTree>
    <p:extLst>
      <p:ext uri="{BB962C8B-B14F-4D97-AF65-F5344CB8AC3E}">
        <p14:creationId xmlns:p14="http://schemas.microsoft.com/office/powerpoint/2010/main" val="42131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49164" grpId="0"/>
      <p:bldP spid="26" grpId="0" animBg="1"/>
      <p:bldP spid="27" grpId="0"/>
      <p:bldP spid="29" grpId="0" animBg="1"/>
      <p:bldP spid="3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6659564" y="1347788"/>
            <a:ext cx="61277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C</a:t>
            </a:r>
          </a:p>
        </p:txBody>
      </p:sp>
      <p:graphicFrame>
        <p:nvGraphicFramePr>
          <p:cNvPr id="45060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1265622"/>
              </p:ext>
            </p:extLst>
          </p:nvPr>
        </p:nvGraphicFramePr>
        <p:xfrm>
          <a:off x="957263" y="754063"/>
          <a:ext cx="7304087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文档" r:id="rId3" imgW="7311980" imgH="3573703" progId="Word.Document.12">
                  <p:embed/>
                </p:oleObj>
              </mc:Choice>
              <mc:Fallback>
                <p:oleObj name="文档" r:id="rId3" imgW="7311980" imgH="3573703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57263" y="754063"/>
                        <a:ext cx="7304087" cy="3484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251520" y="195486"/>
            <a:ext cx="119888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课后练习</a:t>
            </a:r>
          </a:p>
        </p:txBody>
      </p:sp>
    </p:spTree>
    <p:extLst>
      <p:ext uri="{BB962C8B-B14F-4D97-AF65-F5344CB8AC3E}">
        <p14:creationId xmlns:p14="http://schemas.microsoft.com/office/powerpoint/2010/main" val="25319945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8"/>
          <p:cNvSpPr txBox="1">
            <a:spLocks noChangeArrowheads="1"/>
          </p:cNvSpPr>
          <p:nvPr/>
        </p:nvSpPr>
        <p:spPr bwMode="auto">
          <a:xfrm>
            <a:off x="1042988" y="688975"/>
            <a:ext cx="7200900" cy="393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542925" indent="-54292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2.【中考•邵阳】在一台光学显微镜的镜头盒里有六个镜头(如图所示)，若要使视野中看到的细胞最大，应选用的镜头组合是(　　)</a:t>
            </a:r>
          </a:p>
          <a:p>
            <a:pPr marL="542925" indent="-54292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A．c和d  </a:t>
            </a:r>
          </a:p>
          <a:p>
            <a:pPr marL="542925" indent="-54292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B．a和d  </a:t>
            </a:r>
          </a:p>
          <a:p>
            <a:pPr marL="542925" indent="-54292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C．c和f  </a:t>
            </a:r>
          </a:p>
          <a:p>
            <a:pPr marL="542925" indent="-54292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D．a和e</a:t>
            </a:r>
          </a:p>
        </p:txBody>
      </p:sp>
      <p:pic>
        <p:nvPicPr>
          <p:cNvPr id="46083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76600" y="2787650"/>
            <a:ext cx="4824413" cy="1181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37254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684213" y="512763"/>
            <a:ext cx="7581900" cy="393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点拨】a、b、c无螺纹为目镜，d、e、f一端有螺纹为物镜。显微镜的放大倍数＝目镜放大倍数×物镜放大倍数。目镜放大倍数越高，镜头越短；物镜放大倍数越高，镜头越长。显微镜的放大倍数越大，看到的细胞数目越少，细胞越大。若要在视野内看到的细胞最大，应选用放大倍数大的目镜和物镜，其目镜和物镜的组合是短目镜c和长物镜d。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539750" y="4192588"/>
            <a:ext cx="207962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【答案】A</a:t>
            </a:r>
          </a:p>
        </p:txBody>
      </p:sp>
    </p:spTree>
    <p:extLst>
      <p:ext uri="{BB962C8B-B14F-4D97-AF65-F5344CB8AC3E}">
        <p14:creationId xmlns:p14="http://schemas.microsoft.com/office/powerpoint/2010/main" val="33698152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8"/>
          <p:cNvSpPr txBox="1">
            <a:spLocks noChangeArrowheads="1"/>
          </p:cNvSpPr>
          <p:nvPr/>
        </p:nvSpPr>
        <p:spPr bwMode="auto">
          <a:xfrm>
            <a:off x="827088" y="604838"/>
            <a:ext cx="7561262" cy="393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715963" indent="-715963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3．【中考•临沂】如图是在显微镜下观察到的几何图形，要将图甲转换成图乙，载玻片的移动方向和视野内的明暗变化是(　　)</a:t>
            </a:r>
          </a:p>
          <a:p>
            <a:pPr marL="715963" indent="-715963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A．右上方　变亮  </a:t>
            </a:r>
          </a:p>
          <a:p>
            <a:pPr marL="715963" indent="-715963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B．右上方　变暗</a:t>
            </a:r>
          </a:p>
          <a:p>
            <a:pPr marL="715963" indent="-715963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C．左下方　变亮  </a:t>
            </a:r>
          </a:p>
          <a:p>
            <a:pPr marL="715963" indent="-715963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D．左下方　变暗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355976" y="1741488"/>
            <a:ext cx="61277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B</a:t>
            </a:r>
          </a:p>
        </p:txBody>
      </p:sp>
      <p:pic>
        <p:nvPicPr>
          <p:cNvPr id="4813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87863" y="2427288"/>
            <a:ext cx="3101975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33391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8"/>
          <p:cNvSpPr txBox="1">
            <a:spLocks noChangeArrowheads="1"/>
          </p:cNvSpPr>
          <p:nvPr/>
        </p:nvSpPr>
        <p:spPr bwMode="auto">
          <a:xfrm>
            <a:off x="755650" y="700088"/>
            <a:ext cx="7561263" cy="3383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542925" indent="-54292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4.【中考•娄底】小敏同学在使用显微镜的过程中出现的问题与对应的解决方法，正确的是(　　)</a:t>
            </a:r>
          </a:p>
          <a:p>
            <a:pPr marL="542925" indent="-54292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A．物像不清晰——调节光圈</a:t>
            </a:r>
          </a:p>
          <a:p>
            <a:pPr marL="542925" indent="-54292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B．物像偏右下方——向左下方移动玻片标本</a:t>
            </a:r>
          </a:p>
          <a:p>
            <a:pPr marL="542925" indent="-54292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C．视野较暗——用平面镜反光</a:t>
            </a:r>
          </a:p>
          <a:p>
            <a:pPr marL="542925" indent="-542925"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D．物像太小——换高倍目镜或高倍物镜</a:t>
            </a:r>
          </a:p>
        </p:txBody>
      </p:sp>
    </p:spTree>
    <p:extLst>
      <p:ext uri="{BB962C8B-B14F-4D97-AF65-F5344CB8AC3E}">
        <p14:creationId xmlns:p14="http://schemas.microsoft.com/office/powerpoint/2010/main" val="33549479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684213" y="555625"/>
            <a:ext cx="7581900" cy="3383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点拨】物像不清晰，应转动细准焦螺旋调出更清晰的物像，A的方法错误。观察的物像偏右下方，要移到视野中央，应向右下方移动玻片标本，B的方法错误。若视野较暗，可以选用凹面镜和大光圈，C的方法错误。显微镜的放大倍数是目镜放大倍数和物镜放大倍数的乘积，物像太小换高倍目镜或高倍物镜，D的方法正确。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684213" y="3867150"/>
            <a:ext cx="207962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【答案】D</a:t>
            </a:r>
          </a:p>
        </p:txBody>
      </p:sp>
    </p:spTree>
    <p:extLst>
      <p:ext uri="{BB962C8B-B14F-4D97-AF65-F5344CB8AC3E}">
        <p14:creationId xmlns:p14="http://schemas.microsoft.com/office/powerpoint/2010/main" val="11939645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8"/>
          <p:cNvSpPr txBox="1">
            <a:spLocks noChangeArrowheads="1"/>
          </p:cNvSpPr>
          <p:nvPr/>
        </p:nvSpPr>
        <p:spPr bwMode="auto">
          <a:xfrm>
            <a:off x="539750" y="398463"/>
            <a:ext cx="7920038" cy="448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marL="542925" indent="-542925">
              <a:lnSpc>
                <a:spcPct val="150000"/>
              </a:lnSpc>
              <a:tabLst>
                <a:tab pos="444500" algn="l"/>
              </a:tabLst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5.【中考•广安】如图，用显微镜观察“人体口腔上皮细胞”临时装片，在不同的放大倍数下，观察到甲、乙视野。下列描述正确的是(　　)</a:t>
            </a:r>
          </a:p>
          <a:p>
            <a:pPr marL="542925" indent="-542925">
              <a:lnSpc>
                <a:spcPct val="150000"/>
              </a:lnSpc>
              <a:tabLst>
                <a:tab pos="444500" algn="l"/>
              </a:tabLst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A．图中显微镜的最大放大倍数为56倍</a:t>
            </a:r>
          </a:p>
          <a:p>
            <a:pPr marL="542925" indent="-542925">
              <a:lnSpc>
                <a:spcPct val="150000"/>
              </a:lnSpc>
              <a:tabLst>
                <a:tab pos="444500" algn="l"/>
              </a:tabLst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B．要由甲视野到乙视野，首先应将装片向左移动</a:t>
            </a:r>
          </a:p>
          <a:p>
            <a:pPr marL="542925" indent="-542925">
              <a:lnSpc>
                <a:spcPct val="150000"/>
              </a:lnSpc>
              <a:tabLst>
                <a:tab pos="444500" algn="l"/>
              </a:tabLst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C．甲视野的放大倍数比乙大</a:t>
            </a:r>
          </a:p>
          <a:p>
            <a:pPr marL="542925" indent="-542925">
              <a:lnSpc>
                <a:spcPct val="150000"/>
              </a:lnSpc>
              <a:tabLst>
                <a:tab pos="444500" algn="l"/>
              </a:tabLst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D．外界光线弱时，使用较</a:t>
            </a:r>
          </a:p>
          <a:p>
            <a:pPr marL="542925" indent="-542925">
              <a:lnSpc>
                <a:spcPct val="150000"/>
              </a:lnSpc>
              <a:tabLst>
                <a:tab pos="444500" algn="l"/>
              </a:tabLst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小光圈和平面镜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499992" y="1506538"/>
            <a:ext cx="506413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B</a:t>
            </a:r>
          </a:p>
        </p:txBody>
      </p:sp>
      <p:pic>
        <p:nvPicPr>
          <p:cNvPr id="51204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16538" y="3040063"/>
            <a:ext cx="3402012" cy="1690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44911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Box 8"/>
          <p:cNvSpPr txBox="1">
            <a:spLocks noChangeArrowheads="1"/>
          </p:cNvSpPr>
          <p:nvPr/>
        </p:nvSpPr>
        <p:spPr bwMode="auto">
          <a:xfrm>
            <a:off x="827088" y="771525"/>
            <a:ext cx="7561262" cy="118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5475" indent="-625475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6．如图是某同学练习使用显微镜的部分步骤，请据图回答：</a:t>
            </a:r>
          </a:p>
        </p:txBody>
      </p:sp>
      <p:pic>
        <p:nvPicPr>
          <p:cNvPr id="52227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31913" y="1916113"/>
            <a:ext cx="5994400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409279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8"/>
          <p:cNvSpPr txBox="1">
            <a:spLocks noChangeArrowheads="1"/>
          </p:cNvSpPr>
          <p:nvPr/>
        </p:nvSpPr>
        <p:spPr bwMode="auto">
          <a:xfrm>
            <a:off x="827088" y="904875"/>
            <a:ext cx="7561262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5475" indent="-625475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(1)图A中，该同学________时针旋转______________。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042988" y="1506538"/>
            <a:ext cx="7131050" cy="1737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【点拨】左眼注视目镜，逆时针转动粗准焦螺旋，使镜筒缓缓上升，直到找到物像，因此图A中，该同学逆时针旋转粗准焦螺旋。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3644900" y="846138"/>
            <a:ext cx="647700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逆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5867400" y="835025"/>
            <a:ext cx="180022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粗准焦螺旋　</a:t>
            </a:r>
          </a:p>
        </p:txBody>
      </p:sp>
    </p:spTree>
    <p:extLst>
      <p:ext uri="{BB962C8B-B14F-4D97-AF65-F5344CB8AC3E}">
        <p14:creationId xmlns:p14="http://schemas.microsoft.com/office/powerpoint/2010/main" val="4373006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Box 8"/>
          <p:cNvSpPr txBox="1">
            <a:spLocks noChangeArrowheads="1"/>
          </p:cNvSpPr>
          <p:nvPr/>
        </p:nvSpPr>
        <p:spPr bwMode="auto">
          <a:xfrm>
            <a:off x="827088" y="623888"/>
            <a:ext cx="7561262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5475" indent="-625475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(2)镜筒下降的操作是图________所示。</a:t>
            </a:r>
          </a:p>
        </p:txBody>
      </p:sp>
      <p:pic>
        <p:nvPicPr>
          <p:cNvPr id="54275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2988" y="1235075"/>
            <a:ext cx="526891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854075" y="3057524"/>
            <a:ext cx="7131050" cy="118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【点拨】顺时针旋转粗准焦螺旋，使镜筒缓缓下降，此时眼睛看着物镜，因此镜筒下降的操作是图B所示。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4335463" y="588963"/>
            <a:ext cx="54292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559728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Box 8"/>
          <p:cNvSpPr txBox="1">
            <a:spLocks noChangeArrowheads="1"/>
          </p:cNvSpPr>
          <p:nvPr/>
        </p:nvSpPr>
        <p:spPr bwMode="auto">
          <a:xfrm>
            <a:off x="1403350" y="700088"/>
            <a:ext cx="6553200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25475" indent="-625475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(3)图C表示操作步骤是________。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865188" y="1563688"/>
            <a:ext cx="7131050" cy="118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【点拨】双手转动反光镜，从目镜内看到明亮视野，因此图C表示操作步骤是对光。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4722813" y="684213"/>
            <a:ext cx="900112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对光</a:t>
            </a:r>
          </a:p>
        </p:txBody>
      </p:sp>
    </p:spTree>
    <p:extLst>
      <p:ext uri="{BB962C8B-B14F-4D97-AF65-F5344CB8AC3E}">
        <p14:creationId xmlns:p14="http://schemas.microsoft.com/office/powerpoint/2010/main" val="35782765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8"/>
          <p:cNvSpPr txBox="1">
            <a:spLocks noChangeArrowheads="1"/>
          </p:cNvSpPr>
          <p:nvPr/>
        </p:nvSpPr>
        <p:spPr bwMode="auto">
          <a:xfrm>
            <a:off x="423863" y="515938"/>
            <a:ext cx="8469312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58775" indent="-358775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(4)用箭头和图中的字母表示操作的先后顺序：___________。</a:t>
            </a:r>
          </a:p>
        </p:txBody>
      </p:sp>
      <p:pic>
        <p:nvPicPr>
          <p:cNvPr id="56323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1663" y="1141413"/>
            <a:ext cx="5688012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684213" y="2940050"/>
            <a:ext cx="7605712" cy="1737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【点拨】显微镜的操作步骤是：取镜和安放、对光、放置玻片标本、观察、收放和整理。因此用箭头和图中的字母表示操作的先后顺序是C→D→B→A。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6503989" y="495300"/>
            <a:ext cx="2087562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C→D→B→A</a:t>
            </a:r>
          </a:p>
        </p:txBody>
      </p:sp>
    </p:spTree>
    <p:extLst>
      <p:ext uri="{BB962C8B-B14F-4D97-AF65-F5344CB8AC3E}">
        <p14:creationId xmlns:p14="http://schemas.microsoft.com/office/powerpoint/2010/main" val="152514751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Box 8"/>
          <p:cNvSpPr txBox="1">
            <a:spLocks noChangeArrowheads="1"/>
          </p:cNvSpPr>
          <p:nvPr/>
        </p:nvSpPr>
        <p:spPr bwMode="auto">
          <a:xfrm>
            <a:off x="971550" y="627063"/>
            <a:ext cx="7345363" cy="118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31825" indent="-631825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7．显微镜是中学生开展实验探究常用的实验用具，其结构模式图如图，请据图回答问题：</a:t>
            </a:r>
          </a:p>
        </p:txBody>
      </p:sp>
      <p:pic>
        <p:nvPicPr>
          <p:cNvPr id="57347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86075" y="1779588"/>
            <a:ext cx="2981325" cy="292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636509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8"/>
          <p:cNvSpPr txBox="1">
            <a:spLocks noChangeArrowheads="1"/>
          </p:cNvSpPr>
          <p:nvPr/>
        </p:nvSpPr>
        <p:spPr bwMode="auto">
          <a:xfrm>
            <a:off x="755650" y="627063"/>
            <a:ext cx="7553325" cy="3383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(1)在对光过程中，要转动[③]________，使光线经过通光孔反射到镜筒内。在光线较暗的环境下，应使用结构[③]的________镜。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若在[①]________中能看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到明亮的白色圆形视野，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说明对光成功。</a:t>
            </a:r>
          </a:p>
        </p:txBody>
      </p:sp>
      <p:pic>
        <p:nvPicPr>
          <p:cNvPr id="58371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3438" y="1708150"/>
            <a:ext cx="2982912" cy="2928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838700" y="615950"/>
            <a:ext cx="1150938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反光镜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882900" y="1716088"/>
            <a:ext cx="863600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凹面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2484438" y="2257425"/>
            <a:ext cx="935037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目镜</a:t>
            </a:r>
          </a:p>
        </p:txBody>
      </p:sp>
    </p:spTree>
    <p:extLst>
      <p:ext uri="{BB962C8B-B14F-4D97-AF65-F5344CB8AC3E}">
        <p14:creationId xmlns:p14="http://schemas.microsoft.com/office/powerpoint/2010/main" val="37668040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8"/>
          <p:cNvSpPr txBox="1">
            <a:spLocks noChangeArrowheads="1"/>
          </p:cNvSpPr>
          <p:nvPr/>
        </p:nvSpPr>
        <p:spPr bwMode="auto">
          <a:xfrm>
            <a:off x="611188" y="646113"/>
            <a:ext cx="7993062" cy="393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(2)在观察过程中，要使观察到的物像更加清晰，应调节[⑤] ____________。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(3)若某同学在显微镜的视野中看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到字母“p”，且位于视野中的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左上方，则所观察的透明纸上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写的字母是____，要将其移至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中央，则应将透明纸向________方移动。</a:t>
            </a: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514475" y="1184275"/>
            <a:ext cx="180022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细准焦螺旋</a:t>
            </a:r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118100" y="1227138"/>
            <a:ext cx="2982913" cy="292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760663" y="3411538"/>
            <a:ext cx="576262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d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333875" y="3943350"/>
            <a:ext cx="925513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左上</a:t>
            </a:r>
          </a:p>
        </p:txBody>
      </p:sp>
    </p:spTree>
    <p:extLst>
      <p:ext uri="{BB962C8B-B14F-4D97-AF65-F5344CB8AC3E}">
        <p14:creationId xmlns:p14="http://schemas.microsoft.com/office/powerpoint/2010/main" val="39780403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Box 8"/>
          <p:cNvSpPr txBox="1">
            <a:spLocks noChangeArrowheads="1"/>
          </p:cNvSpPr>
          <p:nvPr/>
        </p:nvSpPr>
        <p:spPr bwMode="auto">
          <a:xfrm>
            <a:off x="827088" y="1131888"/>
            <a:ext cx="7561262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(4)该显微镜的物镜有两种，分别标有“10×”和“40×”，要使视野中观察到的细胞数目最多，应选用的物镜是标有“________”的，要使视野中观察到的细胞最大，应选用的物镜是标有“________”的。</a:t>
            </a: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006850" y="2216150"/>
            <a:ext cx="93662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10×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443662" y="2794000"/>
            <a:ext cx="93662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40×</a:t>
            </a:r>
          </a:p>
        </p:txBody>
      </p:sp>
    </p:spTree>
    <p:extLst>
      <p:ext uri="{BB962C8B-B14F-4D97-AF65-F5344CB8AC3E}">
        <p14:creationId xmlns:p14="http://schemas.microsoft.com/office/powerpoint/2010/main" val="33687357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Box 8"/>
          <p:cNvSpPr txBox="1">
            <a:spLocks noChangeArrowheads="1"/>
          </p:cNvSpPr>
          <p:nvPr/>
        </p:nvSpPr>
        <p:spPr bwMode="auto">
          <a:xfrm>
            <a:off x="971550" y="700088"/>
            <a:ext cx="7345363" cy="118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719138" indent="-719138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8．【核心素养：科学探究】观察是重要的科学研究方法，显微镜是重要的观察工具。请据图回答：</a:t>
            </a:r>
          </a:p>
        </p:txBody>
      </p:sp>
      <p:pic>
        <p:nvPicPr>
          <p:cNvPr id="61443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42988" y="1841500"/>
            <a:ext cx="7058025" cy="281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11145771"/>
      </p:ext>
    </p:extLst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Box 8"/>
          <p:cNvSpPr txBox="1">
            <a:spLocks noChangeArrowheads="1"/>
          </p:cNvSpPr>
          <p:nvPr/>
        </p:nvSpPr>
        <p:spPr bwMode="auto">
          <a:xfrm>
            <a:off x="684213" y="771525"/>
            <a:ext cx="7488237" cy="2834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(1)某同学在使用显微镜时，经常发现视野中会有“污物”出现。该同学为了能正确快速判断视野中“污物”可能存在的位置，画出了如图甲所示的思维导图。请你在图甲方框中填入合适的文字，将该思维导图补充完整。</a:t>
            </a:r>
          </a:p>
        </p:txBody>
      </p:sp>
    </p:spTree>
    <p:extLst>
      <p:ext uri="{BB962C8B-B14F-4D97-AF65-F5344CB8AC3E}">
        <p14:creationId xmlns:p14="http://schemas.microsoft.com/office/powerpoint/2010/main" val="2678071218"/>
      </p:ext>
    </p:extLst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0825" y="735013"/>
            <a:ext cx="4746625" cy="2519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491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2188" y="2852738"/>
            <a:ext cx="412750" cy="34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148262" y="387350"/>
            <a:ext cx="3816350" cy="448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【点拨】判断显微镜视野中污物的位置：先移动装片，如果污物动，说明在装片上，如果污物不动，说明不在装片上；然后转动目镜，污物动说明在目镜上，如果不动说明污物在物镜上。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3551238" y="687388"/>
            <a:ext cx="1457325" cy="594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2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在装片上</a:t>
            </a: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2344738" y="2649538"/>
            <a:ext cx="1387475" cy="594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zh-CN" altLang="en-US" sz="2200" b="1">
                <a:solidFill>
                  <a:srgbClr val="C00000"/>
                </a:solidFill>
                <a:latin typeface="Times New Roman" panose="02020603050405020304" pitchFamily="18" charset="0"/>
                <a:sym typeface="Times New Roman" panose="02020603050405020304" pitchFamily="18" charset="0"/>
              </a:rPr>
              <a:t>在目镜上　</a:t>
            </a:r>
          </a:p>
        </p:txBody>
      </p:sp>
    </p:spTree>
    <p:extLst>
      <p:ext uri="{BB962C8B-B14F-4D97-AF65-F5344CB8AC3E}">
        <p14:creationId xmlns:p14="http://schemas.microsoft.com/office/powerpoint/2010/main" val="15378694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Box 8"/>
          <p:cNvSpPr txBox="1">
            <a:spLocks noChangeArrowheads="1"/>
          </p:cNvSpPr>
          <p:nvPr/>
        </p:nvSpPr>
        <p:spPr bwMode="auto">
          <a:xfrm>
            <a:off x="971550" y="555625"/>
            <a:ext cx="734536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0363" indent="-360363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(2)该同学在用某光学显微镜观察猪血涂片时，发现该光学显微镜的镜盒里只有如图乙所示的4个镜头。为了能够在视野中看到较多的细胞，宜选用图乙中的镜头A和镜头________(填字母)进行观察。</a:t>
            </a:r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1775" y="2840038"/>
            <a:ext cx="3567113" cy="188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516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43663" y="4300538"/>
            <a:ext cx="39528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6551109"/>
      </p:ext>
    </p:extLst>
  </p:cSld>
  <p:clrMapOvr>
    <a:masterClrMapping/>
  </p:clrMapOvr>
  <p:transition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611188" y="484188"/>
            <a:ext cx="7848600" cy="393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点拨】显微镜的物镜为螺丝式，目镜是嵌入式，所以A、B为目镜，C、D为物镜；显微镜的物镜越长，放大倍数越大；目镜越长，放大倍数越小。显微镜的放大倍数为物镜放大倍数与目镜放大倍数的乘积，显微镜的放大倍数越小，视野范围就越大，亮度越大，看到的细胞就越小，但看到的细胞数目就越多。若要在视野内看到较多的细胞，宜选用的镜头组合是A、D。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11188" y="4270375"/>
            <a:ext cx="2079625" cy="64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E46A00"/>
                </a:solidFill>
                <a:latin typeface="Times New Roman" panose="02020603050405020304" pitchFamily="18" charset="0"/>
              </a:rPr>
              <a:t>【答案】D</a:t>
            </a:r>
          </a:p>
        </p:txBody>
      </p:sp>
    </p:spTree>
    <p:extLst>
      <p:ext uri="{BB962C8B-B14F-4D97-AF65-F5344CB8AC3E}">
        <p14:creationId xmlns:p14="http://schemas.microsoft.com/office/powerpoint/2010/main" val="119333984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435299" y="1851670"/>
            <a:ext cx="2278380" cy="109728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 cap="none" spc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再 见</a:t>
            </a:r>
          </a:p>
        </p:txBody>
      </p:sp>
      <p:pic>
        <p:nvPicPr>
          <p:cNvPr id="3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404600" y="10337800"/>
            <a:ext cx="330200" cy="2413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411545846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deb6e0d-547e-40dc-abfc-fc6ce846095c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81139b52-afb7-4d93-a8d8-c10f8dc456ef}"/>
</p:tagLst>
</file>

<file path=ppt/theme/theme1.xml><?xml version="1.0" encoding="utf-8"?>
<a:theme xmlns:a="http://schemas.openxmlformats.org/drawingml/2006/main" name="office 课件模板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自定义 3">
      <a:majorFont>
        <a:latin typeface="Impact"/>
        <a:ea typeface="微软雅黑"/>
        <a:cs typeface="Arial"/>
      </a:majorFont>
      <a:minorFont>
        <a:latin typeface="Times New Roman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pFill/>
        <a:ln>
          <a:noFill/>
        </a:ln>
        <a:effectLst>
          <a:outerShdw blurRad="444500" dist="254000" dir="8100000" algn="tr" rotWithShape="0">
            <a:prstClr val="black">
              <a:alpha val="5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1700</Words>
  <Application>Microsoft Office PowerPoint</Application>
  <PresentationFormat>全屏显示(16:9)</PresentationFormat>
  <Paragraphs>399</Paragraphs>
  <Slides>62</Slides>
  <Notes>3</Notes>
  <HiddenSlides>10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62</vt:i4>
      </vt:variant>
    </vt:vector>
  </HeadingPairs>
  <TitlesOfParts>
    <vt:vector size="64" baseType="lpstr">
      <vt:lpstr>office 课件模板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Lenovo</cp:lastModifiedBy>
  <cp:revision>2</cp:revision>
  <cp:lastPrinted>2021-09-27T09:16:52Z</cp:lastPrinted>
  <dcterms:created xsi:type="dcterms:W3CDTF">2021-09-27T09:16:52Z</dcterms:created>
  <dcterms:modified xsi:type="dcterms:W3CDTF">2021-09-27T03:58:13Z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