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256" r:id="rId2"/>
    <p:sldId id="3320" r:id="rId3"/>
    <p:sldId id="3506" r:id="rId4"/>
    <p:sldId id="3507" r:id="rId5"/>
    <p:sldId id="3510" r:id="rId6"/>
    <p:sldId id="3509" r:id="rId7"/>
    <p:sldId id="3508" r:id="rId8"/>
    <p:sldId id="3116" r:id="rId9"/>
    <p:sldId id="3512" r:id="rId10"/>
    <p:sldId id="3511" r:id="rId11"/>
    <p:sldId id="3513" r:id="rId12"/>
    <p:sldId id="3137" r:id="rId13"/>
    <p:sldId id="3361" r:id="rId14"/>
    <p:sldId id="3366" r:id="rId15"/>
    <p:sldId id="3310" r:id="rId16"/>
    <p:sldId id="3377" r:id="rId17"/>
    <p:sldId id="3378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32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7F89"/>
    <a:srgbClr val="A2633C"/>
    <a:srgbClr val="F9F9F9"/>
    <a:srgbClr val="6CA1AC"/>
    <a:srgbClr val="E4DBCC"/>
    <a:srgbClr val="BC774B"/>
    <a:srgbClr val="BBD4D9"/>
    <a:srgbClr val="CBA4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696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732" y="32"/>
      </p:cViewPr>
      <p:guideLst>
        <p:guide orient="horz" pos="273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6E6B51-7070-47ED-99DC-F88B10BF974F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D12E71-EC29-4B3B-A017-CF39A5A528A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02FD-8E63-4B9C-8F21-E8F43610B8D6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D302FD-8E63-4B9C-8F21-E8F43610B8D6}" type="datetimeFigureOut">
              <a:rPr lang="zh-CN" altLang="en-US" smtClean="0"/>
              <a:t>2020/11/27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9D3352-A746-491B-B47C-21118BE016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10256" r="8955" b="7487"/>
          <a:stretch>
            <a:fillRect/>
          </a:stretch>
        </p:blipFill>
        <p:spPr>
          <a:xfrm rot="5400000" flipV="1">
            <a:off x="2667003" y="-2667001"/>
            <a:ext cx="6858000" cy="12192001"/>
          </a:xfrm>
          <a:prstGeom prst="rect">
            <a:avLst/>
          </a:prstGeom>
        </p:spPr>
      </p:pic>
      <p:sp>
        <p:nvSpPr>
          <p:cNvPr id="6" name="稻壳儿_答辩小姐姐作品_2"/>
          <p:cNvSpPr txBox="1"/>
          <p:nvPr/>
        </p:nvSpPr>
        <p:spPr>
          <a:xfrm>
            <a:off x="927100" y="1594485"/>
            <a:ext cx="1013587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gradFill>
                  <a:gsLst>
                    <a:gs pos="0">
                      <a:srgbClr val="4D7F89"/>
                    </a:gs>
                    <a:gs pos="100000">
                      <a:srgbClr val="A2633C"/>
                    </a:gs>
                  </a:gsLst>
                  <a:lin ang="0" scaled="0"/>
                </a:gradFill>
                <a:latin typeface="楷体" panose="02010609060101010101" charset="-122"/>
                <a:ea typeface="楷体" panose="02010609060101010101" charset="-122"/>
                <a:cs typeface="+mn-ea"/>
                <a:sym typeface="+mn-lt"/>
              </a:rPr>
              <a:t>《西游记》名著阅读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稻壳儿_答辩小姐姐作品_2"/>
          <p:cNvSpPr/>
          <p:nvPr/>
        </p:nvSpPr>
        <p:spPr>
          <a:xfrm>
            <a:off x="2647315" y="1607185"/>
            <a:ext cx="64763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7200" spc="800" dirty="0">
              <a:gradFill>
                <a:gsLst>
                  <a:gs pos="0">
                    <a:srgbClr val="4D7F89"/>
                  </a:gs>
                  <a:gs pos="100000">
                    <a:srgbClr val="A2633C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20482" name="文本框 99"/>
          <p:cNvSpPr txBox="1"/>
          <p:nvPr/>
        </p:nvSpPr>
        <p:spPr>
          <a:xfrm>
            <a:off x="1214755" y="1143000"/>
            <a:ext cx="11581130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/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</a:rPr>
              <a:t>你在哪些地方接触过</a:t>
            </a: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</a:rPr>
              <a:t>西游记</a:t>
            </a: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</a:rPr>
              <a:t>的相关故事、人物？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392B34D4-1393-4F9D-942F-0A89736FEB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97" y="2336770"/>
            <a:ext cx="5868353" cy="3912235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9B368329-B5DF-440C-996F-99D2300E9E23}"/>
              </a:ext>
            </a:extLst>
          </p:cNvPr>
          <p:cNvSpPr txBox="1"/>
          <p:nvPr/>
        </p:nvSpPr>
        <p:spPr>
          <a:xfrm>
            <a:off x="6666546" y="2355562"/>
            <a:ext cx="5220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86</a:t>
            </a:r>
            <a:r>
              <a:rPr lang="zh-CN" altLang="en-US" sz="3200" dirty="0"/>
              <a:t>年版本电视剧</a:t>
            </a:r>
            <a:r>
              <a:rPr lang="en-US" altLang="zh-CN" sz="3200" dirty="0"/>
              <a:t>《</a:t>
            </a:r>
            <a:r>
              <a:rPr lang="zh-CN" altLang="en-US" sz="3200" dirty="0"/>
              <a:t>西游记</a:t>
            </a:r>
            <a:r>
              <a:rPr lang="en-US" altLang="zh-CN" sz="3200" dirty="0"/>
              <a:t>》</a:t>
            </a:r>
            <a:endParaRPr lang="zh-CN" altLang="en-US" sz="3200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30BC8E5B-3213-4A2C-9EC7-78CB857AC1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376" y="2962659"/>
            <a:ext cx="2721026" cy="3604475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43B6339A-879E-4629-A2A1-15A8493B63AB}"/>
              </a:ext>
            </a:extLst>
          </p:cNvPr>
          <p:cNvSpPr txBox="1"/>
          <p:nvPr/>
        </p:nvSpPr>
        <p:spPr>
          <a:xfrm>
            <a:off x="9764079" y="4056100"/>
            <a:ext cx="2028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央视</a:t>
            </a:r>
            <a:r>
              <a:rPr lang="en-US" altLang="zh-CN" sz="2800" dirty="0"/>
              <a:t>99</a:t>
            </a:r>
            <a:r>
              <a:rPr lang="zh-CN" altLang="en-US" sz="2800" dirty="0"/>
              <a:t>年版本动画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稻壳儿_答辩小姐姐作品_2"/>
          <p:cNvSpPr/>
          <p:nvPr/>
        </p:nvSpPr>
        <p:spPr>
          <a:xfrm>
            <a:off x="2647315" y="1607185"/>
            <a:ext cx="64763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7200" spc="800" dirty="0">
              <a:gradFill>
                <a:gsLst>
                  <a:gs pos="0">
                    <a:srgbClr val="4D7F89"/>
                  </a:gs>
                  <a:gs pos="100000">
                    <a:srgbClr val="A2633C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20482" name="文本框 99"/>
          <p:cNvSpPr txBox="1"/>
          <p:nvPr/>
        </p:nvSpPr>
        <p:spPr>
          <a:xfrm>
            <a:off x="1176655" y="301058"/>
            <a:ext cx="11581130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/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</a:rPr>
              <a:t>你在哪些地方接触过</a:t>
            </a: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</a:rPr>
              <a:t>西游记</a:t>
            </a: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</a:rPr>
              <a:t>的相关故事、人物？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FA9F59E6-0AEE-4EA4-B772-C840C44DFC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96" y="1250208"/>
            <a:ext cx="3659817" cy="5306734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4C00C4CA-D684-4176-AD4E-05DA489341C0}"/>
              </a:ext>
            </a:extLst>
          </p:cNvPr>
          <p:cNvSpPr txBox="1"/>
          <p:nvPr/>
        </p:nvSpPr>
        <p:spPr>
          <a:xfrm>
            <a:off x="3898949" y="2736502"/>
            <a:ext cx="179700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香港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TVB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版本，</a:t>
            </a:r>
            <a:endParaRPr lang="en-US" altLang="zh-CN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收视率高达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40%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43B691EF-D3C4-4F19-8440-EEE6ADBFAE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892" y="1186892"/>
            <a:ext cx="5659111" cy="3405709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5AD9AAB7-A634-4453-AA43-B503B410A664}"/>
              </a:ext>
            </a:extLst>
          </p:cNvPr>
          <p:cNvSpPr txBox="1"/>
          <p:nvPr/>
        </p:nvSpPr>
        <p:spPr>
          <a:xfrm>
            <a:off x="6352380" y="5147888"/>
            <a:ext cx="5542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周星驰经典作品</a:t>
            </a:r>
            <a:r>
              <a:rPr lang="en-US" altLang="zh-CN" sz="2800" dirty="0"/>
              <a:t>《</a:t>
            </a:r>
            <a:r>
              <a:rPr lang="zh-CN" altLang="en-US" sz="2800" dirty="0"/>
              <a:t>大话西游</a:t>
            </a:r>
            <a:r>
              <a:rPr lang="en-US" altLang="zh-CN" sz="2800" dirty="0"/>
              <a:t>》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85807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0" y="-41678"/>
            <a:ext cx="12192000" cy="6858000"/>
          </a:xfrm>
          <a:prstGeom prst="rect">
            <a:avLst/>
          </a:prstGeom>
        </p:spPr>
      </p:pic>
      <p:sp>
        <p:nvSpPr>
          <p:cNvPr id="3" name="稻壳儿_答辩小姐姐作品_2"/>
          <p:cNvSpPr/>
          <p:nvPr/>
        </p:nvSpPr>
        <p:spPr>
          <a:xfrm>
            <a:off x="2647315" y="1607185"/>
            <a:ext cx="64763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7200" spc="800" dirty="0">
              <a:gradFill>
                <a:gsLst>
                  <a:gs pos="0">
                    <a:srgbClr val="4D7F89"/>
                  </a:gs>
                  <a:gs pos="100000">
                    <a:srgbClr val="A2633C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20482" name="文本框 99"/>
          <p:cNvSpPr txBox="1"/>
          <p:nvPr/>
        </p:nvSpPr>
        <p:spPr>
          <a:xfrm>
            <a:off x="1176655" y="301058"/>
            <a:ext cx="11581130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/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</a:rPr>
              <a:t>你在哪些地方接触过</a:t>
            </a: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</a:rPr>
              <a:t>西游记</a:t>
            </a:r>
            <a:r>
              <a:rPr lang="en-US" altLang="zh-CN" sz="3200" dirty="0">
                <a:latin typeface="Calibri" panose="020F050202020403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3200" dirty="0">
                <a:latin typeface="Calibri" panose="020F0502020204030204" pitchFamily="34" charset="0"/>
                <a:ea typeface="宋体" panose="02010600030101010101" pitchFamily="2" charset="-122"/>
              </a:rPr>
              <a:t>的相关故事、人物？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69F612E1-B151-430B-B6B0-92F5630872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92" y="1496746"/>
            <a:ext cx="6382569" cy="3560277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0A8281AC-92B1-4602-8FA3-7CC468116497}"/>
              </a:ext>
            </a:extLst>
          </p:cNvPr>
          <p:cNvSpPr txBox="1"/>
          <p:nvPr/>
        </p:nvSpPr>
        <p:spPr>
          <a:xfrm>
            <a:off x="516280" y="5730282"/>
            <a:ext cx="5547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中国动画电影票房总冠军 </a:t>
            </a:r>
            <a:r>
              <a:rPr lang="en-US" altLang="zh-CN" sz="2800" dirty="0"/>
              <a:t>9.56</a:t>
            </a:r>
            <a:r>
              <a:rPr lang="zh-CN" altLang="en-US" sz="2800" dirty="0"/>
              <a:t>亿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F2EDE722-3AE9-4F9B-961E-115D8DDE79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575" y="796389"/>
            <a:ext cx="5194567" cy="5181866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F7FD0C1F-84BF-4646-9567-3393C0FE426E}"/>
              </a:ext>
            </a:extLst>
          </p:cNvPr>
          <p:cNvSpPr txBox="1"/>
          <p:nvPr/>
        </p:nvSpPr>
        <p:spPr>
          <a:xfrm>
            <a:off x="6254790" y="5978255"/>
            <a:ext cx="57603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游戏演示视频</a:t>
            </a:r>
            <a:r>
              <a:rPr lang="en-US" altLang="zh-CN" sz="2800" dirty="0"/>
              <a:t>B</a:t>
            </a:r>
            <a:r>
              <a:rPr lang="zh-CN" altLang="en-US" sz="2800" dirty="0"/>
              <a:t>站点击量破千万</a:t>
            </a:r>
            <a:r>
              <a:rPr lang="en-US" altLang="zh-CN" sz="2800" dirty="0"/>
              <a:t>《</a:t>
            </a:r>
            <a:r>
              <a:rPr lang="zh-CN" altLang="en-US" sz="2800" dirty="0"/>
              <a:t>黑神话</a:t>
            </a:r>
            <a:r>
              <a:rPr lang="en-US" altLang="zh-CN" sz="2800" dirty="0"/>
              <a:t>·</a:t>
            </a:r>
            <a:r>
              <a:rPr lang="zh-CN" altLang="en-US" sz="2800" dirty="0"/>
              <a:t>悟空</a:t>
            </a:r>
            <a:r>
              <a:rPr lang="en-US" altLang="zh-CN" sz="2800" dirty="0"/>
              <a:t>》YouTube</a:t>
            </a:r>
            <a:r>
              <a:rPr lang="zh-CN" altLang="en-US" sz="2800" dirty="0"/>
              <a:t>点击量数百万</a:t>
            </a:r>
          </a:p>
        </p:txBody>
      </p:sp>
    </p:spTree>
    <p:extLst>
      <p:ext uri="{BB962C8B-B14F-4D97-AF65-F5344CB8AC3E}">
        <p14:creationId xmlns:p14="http://schemas.microsoft.com/office/powerpoint/2010/main" val="4081443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85725" y="-23063"/>
            <a:ext cx="12192000" cy="6858000"/>
          </a:xfrm>
          <a:prstGeom prst="rect">
            <a:avLst/>
          </a:prstGeom>
        </p:spPr>
      </p:pic>
      <p:sp>
        <p:nvSpPr>
          <p:cNvPr id="3" name="稻壳儿_答辩小姐姐作品_2"/>
          <p:cNvSpPr/>
          <p:nvPr/>
        </p:nvSpPr>
        <p:spPr>
          <a:xfrm>
            <a:off x="2647315" y="1607185"/>
            <a:ext cx="64763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7200" spc="800" dirty="0">
              <a:gradFill>
                <a:gsLst>
                  <a:gs pos="0">
                    <a:srgbClr val="4D7F89"/>
                  </a:gs>
                  <a:gs pos="100000">
                    <a:srgbClr val="A2633C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20482" name="文本框 99"/>
          <p:cNvSpPr txBox="1"/>
          <p:nvPr/>
        </p:nvSpPr>
        <p:spPr>
          <a:xfrm>
            <a:off x="1109980" y="23063"/>
            <a:ext cx="11581130" cy="120032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/>
            <a:r>
              <a:rPr lang="zh-CN" altLang="en-US" sz="3600" dirty="0">
                <a:latin typeface="Calibri" panose="020F0502020204030204" pitchFamily="34" charset="0"/>
                <a:ea typeface="宋体" panose="02010600030101010101" pitchFamily="2" charset="-122"/>
              </a:rPr>
              <a:t>为什么会有这么多关于</a:t>
            </a:r>
            <a:r>
              <a:rPr lang="en-US" altLang="zh-CN" sz="3600" dirty="0">
                <a:latin typeface="Calibri" panose="020F050202020403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3600" dirty="0">
                <a:latin typeface="Calibri" panose="020F0502020204030204" pitchFamily="34" charset="0"/>
                <a:ea typeface="宋体" panose="02010600030101010101" pitchFamily="2" charset="-122"/>
              </a:rPr>
              <a:t>西游记</a:t>
            </a:r>
            <a:r>
              <a:rPr lang="en-US" altLang="zh-CN" sz="3600" dirty="0">
                <a:latin typeface="Calibri" panose="020F050202020403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3600" dirty="0">
                <a:latin typeface="Calibri" panose="020F0502020204030204" pitchFamily="34" charset="0"/>
                <a:ea typeface="宋体" panose="02010600030101010101" pitchFamily="2" charset="-122"/>
              </a:rPr>
              <a:t>的相关作品？</a:t>
            </a:r>
            <a:endParaRPr lang="en-US" altLang="zh-CN" sz="3600" dirty="0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266700"/>
            <a:r>
              <a:rPr lang="zh-CN" altLang="en-US" sz="3600" dirty="0">
                <a:latin typeface="Calibri" panose="020F0502020204030204" pitchFamily="34" charset="0"/>
                <a:ea typeface="宋体" panose="02010600030101010101" pitchFamily="2" charset="-122"/>
              </a:rPr>
              <a:t>作品中的人物情节和原著一致吗？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D877C14F-7CA2-4BEB-9D44-2BB49D9673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30" y="1223392"/>
            <a:ext cx="5681167" cy="5541303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D73B932C-1D9C-4500-B0DF-FB05CB8B00C6}"/>
              </a:ext>
            </a:extLst>
          </p:cNvPr>
          <p:cNvSpPr txBox="1"/>
          <p:nvPr/>
        </p:nvSpPr>
        <p:spPr>
          <a:xfrm>
            <a:off x="6089827" y="1605736"/>
            <a:ext cx="57340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每个</a:t>
            </a:r>
            <a:r>
              <a:rPr lang="en-US" altLang="zh-CN" sz="2400" dirty="0"/>
              <a:t>《</a:t>
            </a:r>
            <a:r>
              <a:rPr lang="zh-CN" altLang="en-US" sz="2400" dirty="0"/>
              <a:t>西游记</a:t>
            </a:r>
            <a:r>
              <a:rPr lang="en-US" altLang="zh-CN" sz="2400" dirty="0"/>
              <a:t>》</a:t>
            </a:r>
            <a:r>
              <a:rPr lang="zh-CN" altLang="en-US" sz="2400" dirty="0"/>
              <a:t>相关的衍生作品都在原著的框架之上加入了创作者自己对于西游、对于主题的理解。基本不会和原著一致。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7DC364D-F66E-4DE9-A812-D57F422B7785}"/>
              </a:ext>
            </a:extLst>
          </p:cNvPr>
          <p:cNvSpPr txBox="1"/>
          <p:nvPr/>
        </p:nvSpPr>
        <p:spPr>
          <a:xfrm>
            <a:off x="6071732" y="3220136"/>
            <a:ext cx="575214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《</a:t>
            </a:r>
            <a:r>
              <a:rPr lang="zh-CN" altLang="en-US" sz="2400" b="1" dirty="0"/>
              <a:t>大圣归来</a:t>
            </a:r>
            <a:r>
              <a:rPr lang="en-US" altLang="zh-CN" sz="2400" b="1" dirty="0"/>
              <a:t>》</a:t>
            </a:r>
            <a:r>
              <a:rPr lang="zh-CN" altLang="en-US" sz="2400" b="1" dirty="0"/>
              <a:t>导演认为在现代人的眼中，</a:t>
            </a:r>
            <a:r>
              <a:rPr lang="en-US" altLang="zh-CN" sz="2400" b="1" dirty="0"/>
              <a:t>《</a:t>
            </a:r>
            <a:r>
              <a:rPr lang="zh-CN" altLang="en-US" sz="2400" b="1" dirty="0"/>
              <a:t>西游记</a:t>
            </a:r>
            <a:r>
              <a:rPr lang="en-US" altLang="zh-CN" sz="2400" b="1" dirty="0"/>
              <a:t>》</a:t>
            </a:r>
            <a:r>
              <a:rPr lang="zh-CN" altLang="en-US" sz="2400" b="1" dirty="0"/>
              <a:t>原著中的有些点是不能够被理解的，有些价值观也是跟现代人有冲突。因此他决定，要讲述一个不一样的西游记，它更加符合现代人的价值观和欣赏习惯，并且带有魔幻的特点，会让观众跟着孙悟空和江流儿（唐僧）的成长足迹，令人信服地理解他们取经的心路历程。</a:t>
            </a:r>
          </a:p>
        </p:txBody>
      </p:sp>
    </p:spTree>
    <p:extLst>
      <p:ext uri="{BB962C8B-B14F-4D97-AF65-F5344CB8AC3E}">
        <p14:creationId xmlns:p14="http://schemas.microsoft.com/office/powerpoint/2010/main" val="4277135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0" y="-41678"/>
            <a:ext cx="12192000" cy="6858000"/>
          </a:xfrm>
          <a:prstGeom prst="rect">
            <a:avLst/>
          </a:prstGeom>
        </p:spPr>
      </p:pic>
      <p:sp>
        <p:nvSpPr>
          <p:cNvPr id="3" name="稻壳儿_答辩小姐姐作品_2"/>
          <p:cNvSpPr/>
          <p:nvPr/>
        </p:nvSpPr>
        <p:spPr>
          <a:xfrm>
            <a:off x="2647315" y="1607185"/>
            <a:ext cx="64763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7200" spc="800" dirty="0">
              <a:gradFill>
                <a:gsLst>
                  <a:gs pos="0">
                    <a:srgbClr val="4D7F89"/>
                  </a:gs>
                  <a:gs pos="100000">
                    <a:srgbClr val="A2633C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20482" name="文本框 99"/>
          <p:cNvSpPr txBox="1"/>
          <p:nvPr/>
        </p:nvSpPr>
        <p:spPr>
          <a:xfrm>
            <a:off x="2363510" y="81568"/>
            <a:ext cx="11581130" cy="70788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/>
            <a:r>
              <a:rPr lang="en-US" altLang="zh-CN" sz="4000" dirty="0">
                <a:latin typeface="Calibri" panose="020F050202020403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4000" dirty="0">
                <a:latin typeface="Calibri" panose="020F0502020204030204" pitchFamily="34" charset="0"/>
                <a:ea typeface="宋体" panose="02010600030101010101" pitchFamily="2" charset="-122"/>
              </a:rPr>
              <a:t>西游记</a:t>
            </a:r>
            <a:r>
              <a:rPr lang="en-US" altLang="zh-CN" sz="4000" dirty="0">
                <a:latin typeface="Calibri" panose="020F050202020403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4000" dirty="0">
                <a:latin typeface="Calibri" panose="020F0502020204030204" pitchFamily="34" charset="0"/>
                <a:ea typeface="宋体" panose="02010600030101010101" pitchFamily="2" charset="-122"/>
              </a:rPr>
              <a:t>的国际影响力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A8281AC-92B1-4602-8FA3-7CC468116497}"/>
              </a:ext>
            </a:extLst>
          </p:cNvPr>
          <p:cNvSpPr txBox="1"/>
          <p:nvPr/>
        </p:nvSpPr>
        <p:spPr>
          <a:xfrm>
            <a:off x="516280" y="5730282"/>
            <a:ext cx="5547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LOL</a:t>
            </a:r>
            <a:r>
              <a:rPr lang="zh-CN" altLang="en-US" sz="2800" dirty="0"/>
              <a:t>和</a:t>
            </a:r>
            <a:r>
              <a:rPr lang="en-US" altLang="zh-CN" sz="2800" dirty="0"/>
              <a:t>DOTA2</a:t>
            </a:r>
            <a:r>
              <a:rPr lang="zh-CN" altLang="en-US" sz="2800" dirty="0"/>
              <a:t>中的人气角色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F7FD0C1F-84BF-4646-9567-3393C0FE426E}"/>
              </a:ext>
            </a:extLst>
          </p:cNvPr>
          <p:cNvSpPr txBox="1"/>
          <p:nvPr/>
        </p:nvSpPr>
        <p:spPr>
          <a:xfrm>
            <a:off x="6689551" y="5095021"/>
            <a:ext cx="51945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日本的许多热门动漫、电视剧都有关于西游记情节的联动。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B86B6389-B21E-4192-AA73-D9EF5645DF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35" y="721418"/>
            <a:ext cx="2943113" cy="470783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5E7A6D74-161F-4D4A-8E11-C400AF286C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203" y="806402"/>
            <a:ext cx="2578797" cy="4688722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D4E8AF2D-4DF4-4302-AAC1-680F6A4833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391177"/>
            <a:ext cx="5956414" cy="3102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7731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稻壳儿_答辩小姐姐作品_2"/>
          <p:cNvSpPr/>
          <p:nvPr/>
        </p:nvSpPr>
        <p:spPr>
          <a:xfrm>
            <a:off x="2647315" y="1607185"/>
            <a:ext cx="64763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7200" spc="800" dirty="0">
              <a:gradFill>
                <a:gsLst>
                  <a:gs pos="0">
                    <a:srgbClr val="4D7F89"/>
                  </a:gs>
                  <a:gs pos="100000">
                    <a:srgbClr val="A2633C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20482" name="文本框 99"/>
          <p:cNvSpPr txBox="1"/>
          <p:nvPr/>
        </p:nvSpPr>
        <p:spPr>
          <a:xfrm>
            <a:off x="3201710" y="187415"/>
            <a:ext cx="7437715" cy="64633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/>
            <a:r>
              <a:rPr lang="en-US" altLang="zh-CN" sz="3600" dirty="0">
                <a:latin typeface="Calibri" panose="020F050202020403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3600" dirty="0">
                <a:latin typeface="Calibri" panose="020F0502020204030204" pitchFamily="34" charset="0"/>
                <a:ea typeface="宋体" panose="02010600030101010101" pitchFamily="2" charset="-122"/>
              </a:rPr>
              <a:t>西游记</a:t>
            </a:r>
            <a:r>
              <a:rPr lang="en-US" altLang="zh-CN" sz="3600" dirty="0">
                <a:latin typeface="Calibri" panose="020F050202020403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3600" dirty="0">
                <a:latin typeface="Calibri" panose="020F0502020204030204" pitchFamily="34" charset="0"/>
                <a:ea typeface="宋体" panose="02010600030101010101" pitchFamily="2" charset="-122"/>
              </a:rPr>
              <a:t>的国际影响力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066ED4B4-D97B-4CC0-B803-50E86D4F9A58}"/>
              </a:ext>
            </a:extLst>
          </p:cNvPr>
          <p:cNvSpPr txBox="1"/>
          <p:nvPr/>
        </p:nvSpPr>
        <p:spPr>
          <a:xfrm>
            <a:off x="1219200" y="841951"/>
            <a:ext cx="1034415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000" dirty="0"/>
              <a:t>《</a:t>
            </a:r>
            <a:r>
              <a:rPr lang="zh-CN" altLang="en-US" sz="2000" dirty="0"/>
              <a:t>西游记</a:t>
            </a:r>
            <a:r>
              <a:rPr lang="en-US" altLang="zh-CN" sz="2000" dirty="0"/>
              <a:t>》</a:t>
            </a:r>
            <a:r>
              <a:rPr lang="zh-CN" altLang="en-US" sz="2000" dirty="0"/>
              <a:t>已有日、英、德、法、意、西班牙、俄、捷克、罗马尼亚、朝鲜、越南、波兰、匈牙利、世界语等多种文字的译本，日文译本最多约三十多种。海外对</a:t>
            </a:r>
            <a:r>
              <a:rPr lang="en-US" altLang="zh-CN" sz="2000" dirty="0"/>
              <a:t>《</a:t>
            </a:r>
            <a:r>
              <a:rPr lang="zh-CN" altLang="en-US" sz="2000" dirty="0"/>
              <a:t>西游记</a:t>
            </a:r>
            <a:r>
              <a:rPr lang="en-US" altLang="zh-CN" sz="2000" dirty="0"/>
              <a:t>》</a:t>
            </a:r>
            <a:r>
              <a:rPr lang="zh-CN" altLang="en-US" sz="2000" dirty="0"/>
              <a:t>研究十分注重，多从主题思想、历史背景、成书过程、语言特色、版本源流等方面进行探讨，给作品以很高的评价。</a:t>
            </a:r>
            <a:r>
              <a:rPr lang="en-US" altLang="zh-CN" sz="2000" dirty="0"/>
              <a:t>《</a:t>
            </a:r>
            <a:r>
              <a:rPr lang="zh-CN" altLang="en-US" sz="2000" dirty="0"/>
              <a:t>西游记</a:t>
            </a:r>
            <a:r>
              <a:rPr lang="en-US" altLang="zh-CN" sz="2000" dirty="0"/>
              <a:t>》</a:t>
            </a:r>
            <a:r>
              <a:rPr lang="zh-CN" altLang="en-US" sz="2000" dirty="0"/>
              <a:t>主人公孙悟空形象在日本的书籍、漫画和电视广告中频繁出现。美猴王孙悟空的形象在韩国是家喻户晓的。美国梁挺博士编著的</a:t>
            </a:r>
            <a:r>
              <a:rPr lang="en-US" altLang="zh-CN" sz="2000" dirty="0"/>
              <a:t>《</a:t>
            </a:r>
            <a:r>
              <a:rPr lang="zh-CN" altLang="en-US" sz="2000" dirty="0"/>
              <a:t>超时空猴王</a:t>
            </a:r>
            <a:r>
              <a:rPr lang="en-US" altLang="zh-CN" sz="2000" dirty="0"/>
              <a:t>》</a:t>
            </a:r>
            <a:r>
              <a:rPr lang="zh-CN" altLang="en-US" sz="2000" dirty="0"/>
              <a:t>更是将科学技术与孙悟空联系起来，让孙悟空在宇宙空间里大显神通。孙悟空作为中西文化交流的使者出现在中、法两国电影工作者合拍的</a:t>
            </a:r>
            <a:r>
              <a:rPr lang="en-US" altLang="zh-CN" sz="2000" dirty="0"/>
              <a:t>《</a:t>
            </a:r>
            <a:r>
              <a:rPr lang="zh-CN" altLang="en-US" sz="2000" dirty="0"/>
              <a:t>风筝</a:t>
            </a:r>
            <a:r>
              <a:rPr lang="en-US" altLang="zh-CN" sz="2000" dirty="0"/>
              <a:t>》</a:t>
            </a:r>
            <a:r>
              <a:rPr lang="zh-CN" altLang="en-US" sz="2000" dirty="0"/>
              <a:t>中。猪八戒也不甘落后，以</a:t>
            </a:r>
            <a:r>
              <a:rPr lang="en-US" altLang="zh-CN" sz="2000" dirty="0"/>
              <a:t>《</a:t>
            </a:r>
            <a:r>
              <a:rPr lang="zh-CN" altLang="en-US" sz="2000" dirty="0"/>
              <a:t>猪八戒背媳妇</a:t>
            </a:r>
            <a:r>
              <a:rPr lang="en-US" altLang="zh-CN" sz="2000" dirty="0"/>
              <a:t>》</a:t>
            </a:r>
            <a:r>
              <a:rPr lang="zh-CN" altLang="en-US" sz="2000" dirty="0"/>
              <a:t>为名的木偶剧曾在匈牙利举行的国际木偶节上获得最高奖。</a:t>
            </a:r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id="{7C43331F-1D17-4765-BFB5-62DA7DC043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1" y="3346919"/>
            <a:ext cx="4057650" cy="4353034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:a16="http://schemas.microsoft.com/office/drawing/2014/main" id="{9CE142B2-B56C-46A7-8F61-2BB21F7FDFAB}"/>
              </a:ext>
            </a:extLst>
          </p:cNvPr>
          <p:cNvSpPr txBox="1"/>
          <p:nvPr/>
        </p:nvSpPr>
        <p:spPr>
          <a:xfrm>
            <a:off x="4324352" y="3746231"/>
            <a:ext cx="36861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热门韩国综艺</a:t>
            </a:r>
            <a:r>
              <a:rPr lang="en-US" altLang="zh-CN" sz="2400" dirty="0"/>
              <a:t>《</a:t>
            </a:r>
            <a:r>
              <a:rPr lang="zh-CN" altLang="en-US" sz="2400" dirty="0"/>
              <a:t>新西游记</a:t>
            </a:r>
            <a:r>
              <a:rPr lang="en-US" altLang="zh-CN" sz="2400" dirty="0"/>
              <a:t>》</a:t>
            </a:r>
            <a:r>
              <a:rPr lang="zh-CN" altLang="en-US" sz="2400" dirty="0"/>
              <a:t>已经拍摄了</a:t>
            </a:r>
            <a:r>
              <a:rPr lang="en-US" altLang="zh-CN" sz="2400" dirty="0"/>
              <a:t>10</a:t>
            </a:r>
            <a:r>
              <a:rPr lang="zh-CN" altLang="en-US" sz="2400" dirty="0"/>
              <a:t>季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57D1A1E7-C07E-488C-BC05-4083D94FD2C3}"/>
              </a:ext>
            </a:extLst>
          </p:cNvPr>
          <p:cNvSpPr txBox="1"/>
          <p:nvPr/>
        </p:nvSpPr>
        <p:spPr>
          <a:xfrm>
            <a:off x="4324352" y="4984827"/>
            <a:ext cx="76866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为什么</a:t>
            </a:r>
            <a:r>
              <a:rPr lang="en-US" altLang="zh-CN" sz="3200" dirty="0"/>
              <a:t>《</a:t>
            </a:r>
            <a:r>
              <a:rPr lang="zh-CN" altLang="en-US" sz="3200" dirty="0"/>
              <a:t>西游记</a:t>
            </a:r>
            <a:r>
              <a:rPr lang="en-US" altLang="zh-CN" sz="3200" dirty="0"/>
              <a:t>》</a:t>
            </a:r>
            <a:r>
              <a:rPr lang="zh-CN" altLang="en-US" sz="3200" dirty="0"/>
              <a:t>中有非常复杂的中国文化内涵，却能在世界范围内获得广泛接受？</a:t>
            </a:r>
          </a:p>
        </p:txBody>
      </p:sp>
    </p:spTree>
    <p:extLst>
      <p:ext uri="{BB962C8B-B14F-4D97-AF65-F5344CB8AC3E}">
        <p14:creationId xmlns:p14="http://schemas.microsoft.com/office/powerpoint/2010/main" val="36816212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10256" r="8955" b="7487"/>
          <a:stretch>
            <a:fillRect/>
          </a:stretch>
        </p:blipFill>
        <p:spPr>
          <a:xfrm rot="5400000" flipV="1">
            <a:off x="2666998" y="-2667001"/>
            <a:ext cx="6858000" cy="12192001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195580" y="150972"/>
            <a:ext cx="5687060" cy="72961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EA5934E-32BC-46B7-94BF-E6FCE41E33BD}"/>
              </a:ext>
            </a:extLst>
          </p:cNvPr>
          <p:cNvSpPr txBox="1"/>
          <p:nvPr/>
        </p:nvSpPr>
        <p:spPr>
          <a:xfrm>
            <a:off x="543560" y="254169"/>
            <a:ext cx="4991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《</a:t>
            </a:r>
            <a:r>
              <a:rPr lang="zh-CN" altLang="en-US" sz="2800" dirty="0"/>
              <a:t>西游记</a:t>
            </a:r>
            <a:r>
              <a:rPr lang="en-US" altLang="zh-CN" sz="2800" dirty="0"/>
              <a:t>》</a:t>
            </a:r>
            <a:r>
              <a:rPr lang="zh-CN" altLang="en-US" sz="2800" dirty="0"/>
              <a:t>的简单与复杂面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0979423-558B-49CB-A42C-AD768B2A4170}"/>
              </a:ext>
            </a:extLst>
          </p:cNvPr>
          <p:cNvSpPr txBox="1"/>
          <p:nvPr/>
        </p:nvSpPr>
        <p:spPr>
          <a:xfrm>
            <a:off x="1020127" y="1400176"/>
            <a:ext cx="953452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大众的一面：故事简单、有趣，人物形象丰满。普世性。</a:t>
            </a:r>
            <a:endParaRPr lang="en-US" altLang="zh-CN" sz="2800" dirty="0"/>
          </a:p>
          <a:p>
            <a:endParaRPr lang="en-US" altLang="zh-CN" sz="2400" dirty="0"/>
          </a:p>
          <a:p>
            <a:r>
              <a:rPr lang="zh-CN" altLang="en-US" sz="2400" dirty="0"/>
              <a:t>神话具有天然的创造力，只有透过神话的滤镜调节整理过的视阈，才能够使得文化凝聚融合为一个整体，才不会使得一切想象力和梦幻力茫无止境的在世间游荡飘零，一旦失去神话，一切文化都会黯然失色。</a:t>
            </a:r>
            <a:r>
              <a:rPr lang="en-US" altLang="zh-CN" sz="2400" dirty="0"/>
              <a:t>——</a:t>
            </a:r>
            <a:r>
              <a:rPr lang="zh-CN" altLang="en-US" sz="2400" dirty="0"/>
              <a:t>尼采</a:t>
            </a:r>
            <a:r>
              <a:rPr lang="en-US" altLang="zh-CN" sz="2400" dirty="0"/>
              <a:t>《</a:t>
            </a:r>
            <a:r>
              <a:rPr lang="zh-CN" altLang="en-US" sz="2400" dirty="0"/>
              <a:t>悲剧的诞生</a:t>
            </a:r>
            <a:r>
              <a:rPr lang="en-US" altLang="zh-CN" sz="2400" dirty="0"/>
              <a:t>》</a:t>
            </a:r>
            <a:endParaRPr lang="zh-CN" altLang="en-US" sz="2400" dirty="0"/>
          </a:p>
          <a:p>
            <a:endParaRPr lang="zh-CN" altLang="en-US" dirty="0"/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E322883C-50D0-4DE8-8F48-0D48BB23FB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2061" y="515779"/>
            <a:ext cx="6090516" cy="63025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10256" r="8955" b="7487"/>
          <a:stretch>
            <a:fillRect/>
          </a:stretch>
        </p:blipFill>
        <p:spPr>
          <a:xfrm rot="5400000" flipV="1">
            <a:off x="2666998" y="-2667001"/>
            <a:ext cx="6858000" cy="12192001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195580" y="150972"/>
            <a:ext cx="5687060" cy="72961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EA5934E-32BC-46B7-94BF-E6FCE41E33BD}"/>
              </a:ext>
            </a:extLst>
          </p:cNvPr>
          <p:cNvSpPr txBox="1"/>
          <p:nvPr/>
        </p:nvSpPr>
        <p:spPr>
          <a:xfrm>
            <a:off x="543560" y="254169"/>
            <a:ext cx="4991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《</a:t>
            </a:r>
            <a:r>
              <a:rPr lang="zh-CN" altLang="en-US" sz="2800" dirty="0"/>
              <a:t>西游记</a:t>
            </a:r>
            <a:r>
              <a:rPr lang="en-US" altLang="zh-CN" sz="2800" dirty="0"/>
              <a:t>》</a:t>
            </a:r>
            <a:r>
              <a:rPr lang="zh-CN" altLang="en-US" sz="2800" dirty="0"/>
              <a:t>的简单与复杂面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18EDB72-5C36-4DB4-904C-711C848AB531}"/>
              </a:ext>
            </a:extLst>
          </p:cNvPr>
          <p:cNvSpPr txBox="1"/>
          <p:nvPr/>
        </p:nvSpPr>
        <p:spPr>
          <a:xfrm>
            <a:off x="1476375" y="1040457"/>
            <a:ext cx="103727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你认为</a:t>
            </a:r>
            <a:r>
              <a:rPr lang="en-US" altLang="zh-CN" sz="2800" dirty="0"/>
              <a:t>《</a:t>
            </a:r>
            <a:r>
              <a:rPr lang="zh-CN" altLang="en-US" sz="2800" dirty="0"/>
              <a:t>西游记</a:t>
            </a:r>
            <a:r>
              <a:rPr lang="en-US" altLang="zh-CN" sz="2800" dirty="0"/>
              <a:t>》</a:t>
            </a:r>
            <a:r>
              <a:rPr lang="zh-CN" altLang="en-US" sz="2800" dirty="0"/>
              <a:t>阅读起来有难度吗？难度在哪？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E5B8E50-DDF9-4D2A-A2A5-B266255A288C}"/>
              </a:ext>
            </a:extLst>
          </p:cNvPr>
          <p:cNvSpPr txBox="1"/>
          <p:nvPr/>
        </p:nvSpPr>
        <p:spPr>
          <a:xfrm>
            <a:off x="957262" y="2604135"/>
            <a:ext cx="1027747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语言：有一些近文言的表达、宗教术语、生僻表达等。</a:t>
            </a:r>
            <a:endParaRPr lang="en-US" altLang="zh-CN" sz="3200" dirty="0"/>
          </a:p>
          <a:p>
            <a:r>
              <a:rPr lang="zh-CN" altLang="en-US" sz="3200" dirty="0"/>
              <a:t>形象：没有绝对的正邪之分，许多人物兼有神性、魔性、人性。群像。</a:t>
            </a:r>
            <a:endParaRPr lang="en-US" altLang="zh-CN" sz="3200" dirty="0"/>
          </a:p>
          <a:p>
            <a:r>
              <a:rPr lang="zh-CN" altLang="en-US" sz="3200" dirty="0"/>
              <a:t>思想：涉及到儒释道三家，且作者本身的态度复杂。</a:t>
            </a:r>
          </a:p>
        </p:txBody>
      </p:sp>
    </p:spTree>
    <p:extLst>
      <p:ext uri="{BB962C8B-B14F-4D97-AF65-F5344CB8AC3E}">
        <p14:creationId xmlns:p14="http://schemas.microsoft.com/office/powerpoint/2010/main" val="433992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10256" r="8955" b="7487"/>
          <a:stretch>
            <a:fillRect/>
          </a:stretch>
        </p:blipFill>
        <p:spPr>
          <a:xfrm rot="5400000" flipV="1">
            <a:off x="2667000" y="-2516028"/>
            <a:ext cx="6858000" cy="12192001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195579" y="150972"/>
            <a:ext cx="6957695" cy="954107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EA5934E-32BC-46B7-94BF-E6FCE41E33BD}"/>
              </a:ext>
            </a:extLst>
          </p:cNvPr>
          <p:cNvSpPr txBox="1"/>
          <p:nvPr/>
        </p:nvSpPr>
        <p:spPr>
          <a:xfrm>
            <a:off x="543560" y="254169"/>
            <a:ext cx="68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本学期</a:t>
            </a:r>
            <a:r>
              <a:rPr lang="en-US" altLang="zh-CN" sz="3200" dirty="0"/>
              <a:t>《</a:t>
            </a:r>
            <a:r>
              <a:rPr lang="zh-CN" altLang="en-US" sz="3200" dirty="0"/>
              <a:t>西游记</a:t>
            </a:r>
            <a:r>
              <a:rPr lang="en-US" altLang="zh-CN" sz="3200" dirty="0"/>
              <a:t>》</a:t>
            </a:r>
            <a:r>
              <a:rPr lang="zh-CN" altLang="en-US" sz="3200" dirty="0"/>
              <a:t>阅读活动</a:t>
            </a:r>
            <a:endParaRPr lang="zh-CN" altLang="en-US" sz="2800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9AE043DA-84BB-4C39-9BA7-FE14A936AFAD}"/>
              </a:ext>
            </a:extLst>
          </p:cNvPr>
          <p:cNvSpPr txBox="1"/>
          <p:nvPr/>
        </p:nvSpPr>
        <p:spPr>
          <a:xfrm>
            <a:off x="971549" y="1590675"/>
            <a:ext cx="968692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小组活动：下周完成</a:t>
            </a:r>
            <a:endParaRPr lang="en-US" altLang="zh-CN" sz="3600" dirty="0"/>
          </a:p>
          <a:p>
            <a:r>
              <a:rPr lang="en-US" altLang="zh-CN" sz="3600" dirty="0"/>
              <a:t>1</a:t>
            </a:r>
            <a:r>
              <a:rPr lang="zh-CN" altLang="en-US" sz="3600" dirty="0"/>
              <a:t>、自己的</a:t>
            </a:r>
            <a:r>
              <a:rPr lang="en-US" altLang="zh-CN" sz="3600" dirty="0"/>
              <a:t>《</a:t>
            </a:r>
            <a:r>
              <a:rPr lang="zh-CN" altLang="en-US" sz="3600" dirty="0"/>
              <a:t>西游记</a:t>
            </a:r>
            <a:r>
              <a:rPr lang="en-US" altLang="zh-CN" sz="3600" dirty="0"/>
              <a:t>》</a:t>
            </a:r>
            <a:r>
              <a:rPr lang="zh-CN" altLang="en-US" sz="3600" dirty="0"/>
              <a:t>文创，自己开发设计一个关于</a:t>
            </a:r>
            <a:r>
              <a:rPr lang="en-US" altLang="zh-CN" sz="3600" dirty="0"/>
              <a:t>《</a:t>
            </a:r>
            <a:r>
              <a:rPr lang="zh-CN" altLang="en-US" sz="3600" dirty="0"/>
              <a:t>西游记</a:t>
            </a:r>
            <a:r>
              <a:rPr lang="en-US" altLang="zh-CN" sz="3600" dirty="0"/>
              <a:t>》</a:t>
            </a:r>
            <a:r>
              <a:rPr lang="zh-CN" altLang="en-US" sz="3600" dirty="0"/>
              <a:t>的：游戏、产品、电影剧本、动漫</a:t>
            </a:r>
            <a:r>
              <a:rPr lang="en-US" altLang="zh-CN" sz="3600" dirty="0"/>
              <a:t>……</a:t>
            </a:r>
          </a:p>
          <a:p>
            <a:r>
              <a:rPr lang="en-US" altLang="zh-CN" sz="3600" dirty="0"/>
              <a:t>2</a:t>
            </a:r>
            <a:r>
              <a:rPr lang="zh-CN" altLang="en-US" sz="3600" dirty="0"/>
              <a:t>、小组小论文：对比一个经典的</a:t>
            </a:r>
            <a:r>
              <a:rPr lang="en-US" altLang="zh-CN" sz="3600" dirty="0"/>
              <a:t>《</a:t>
            </a:r>
            <a:r>
              <a:rPr lang="zh-CN" altLang="en-US" sz="3600" dirty="0"/>
              <a:t>西游记</a:t>
            </a:r>
            <a:r>
              <a:rPr lang="en-US" altLang="zh-CN" sz="3600" dirty="0"/>
              <a:t>》</a:t>
            </a:r>
            <a:r>
              <a:rPr lang="zh-CN" altLang="en-US" sz="3600" dirty="0"/>
              <a:t>影视作品和原著的异同。</a:t>
            </a:r>
          </a:p>
          <a:p>
            <a:r>
              <a:rPr lang="en-US" altLang="zh-CN" sz="3600" dirty="0"/>
              <a:t>3</a:t>
            </a:r>
            <a:r>
              <a:rPr lang="zh-CN" altLang="en-US" sz="3600" dirty="0"/>
              <a:t>、小组小论文：</a:t>
            </a:r>
            <a:r>
              <a:rPr lang="en-US" altLang="zh-CN" sz="3600" dirty="0"/>
              <a:t>《</a:t>
            </a:r>
            <a:r>
              <a:rPr lang="zh-CN" altLang="en-US" sz="3600" dirty="0"/>
              <a:t>西游记</a:t>
            </a:r>
            <a:r>
              <a:rPr lang="en-US" altLang="zh-CN" sz="3600" dirty="0"/>
              <a:t>》</a:t>
            </a:r>
            <a:r>
              <a:rPr lang="zh-CN" altLang="en-US" sz="3600" dirty="0"/>
              <a:t>小人物形象分析：除了耳熟能详的人物之外的形象分析。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72E2D97-A055-420C-A6A8-3F7DD3879BEE}"/>
              </a:ext>
            </a:extLst>
          </p:cNvPr>
          <p:cNvSpPr txBox="1"/>
          <p:nvPr/>
        </p:nvSpPr>
        <p:spPr>
          <a:xfrm>
            <a:off x="7581900" y="657225"/>
            <a:ext cx="36385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/>
              <a:t>98/99/100</a:t>
            </a:r>
            <a:r>
              <a:rPr lang="zh-CN" altLang="en-US" sz="4000" b="1" dirty="0"/>
              <a:t>回应详细读</a:t>
            </a:r>
          </a:p>
        </p:txBody>
      </p:sp>
    </p:spTree>
    <p:extLst>
      <p:ext uri="{BB962C8B-B14F-4D97-AF65-F5344CB8AC3E}">
        <p14:creationId xmlns:p14="http://schemas.microsoft.com/office/powerpoint/2010/main" val="1172879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10256" r="8955" b="7487"/>
          <a:stretch>
            <a:fillRect/>
          </a:stretch>
        </p:blipFill>
        <p:spPr>
          <a:xfrm rot="5400000" flipV="1">
            <a:off x="2667000" y="-2516028"/>
            <a:ext cx="6858000" cy="12192001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195579" y="150972"/>
            <a:ext cx="6957695" cy="954107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EA5934E-32BC-46B7-94BF-E6FCE41E33BD}"/>
              </a:ext>
            </a:extLst>
          </p:cNvPr>
          <p:cNvSpPr txBox="1"/>
          <p:nvPr/>
        </p:nvSpPr>
        <p:spPr>
          <a:xfrm>
            <a:off x="543560" y="254169"/>
            <a:ext cx="68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本学期</a:t>
            </a:r>
            <a:r>
              <a:rPr lang="en-US" altLang="zh-CN" sz="3200" dirty="0"/>
              <a:t>《</a:t>
            </a:r>
            <a:r>
              <a:rPr lang="zh-CN" altLang="en-US" sz="3200" dirty="0"/>
              <a:t>西游记</a:t>
            </a:r>
            <a:r>
              <a:rPr lang="en-US" altLang="zh-CN" sz="3200" dirty="0"/>
              <a:t>》</a:t>
            </a:r>
            <a:r>
              <a:rPr lang="zh-CN" altLang="en-US" sz="3200" dirty="0"/>
              <a:t>阅读活动</a:t>
            </a:r>
            <a:endParaRPr lang="zh-CN" altLang="en-US" sz="2800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9AE043DA-84BB-4C39-9BA7-FE14A936AFAD}"/>
              </a:ext>
            </a:extLst>
          </p:cNvPr>
          <p:cNvSpPr txBox="1"/>
          <p:nvPr/>
        </p:nvSpPr>
        <p:spPr>
          <a:xfrm>
            <a:off x="195580" y="1208276"/>
            <a:ext cx="1163447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个人总结作业：从以下内容中任选一个思维导图：</a:t>
            </a:r>
            <a:endParaRPr lang="en-US" altLang="zh-CN" sz="3600" dirty="0"/>
          </a:p>
          <a:p>
            <a:r>
              <a:rPr lang="zh-CN" altLang="en-US" sz="3600" dirty="0"/>
              <a:t>要求：</a:t>
            </a:r>
            <a:r>
              <a:rPr lang="en-US" altLang="zh-CN" sz="3600" dirty="0"/>
              <a:t>1</a:t>
            </a:r>
            <a:r>
              <a:rPr lang="zh-CN" altLang="en-US" sz="3600" dirty="0"/>
              <a:t>、手写手绘 </a:t>
            </a:r>
            <a:r>
              <a:rPr lang="en-US" altLang="zh-CN" sz="3600" dirty="0"/>
              <a:t>2</a:t>
            </a:r>
            <a:r>
              <a:rPr lang="zh-CN" altLang="en-US" sz="3600" dirty="0"/>
              <a:t>、</a:t>
            </a:r>
            <a:r>
              <a:rPr lang="en-US" altLang="zh-CN" sz="3600" dirty="0"/>
              <a:t>A3</a:t>
            </a:r>
            <a:r>
              <a:rPr lang="zh-CN" altLang="en-US" sz="3600" dirty="0"/>
              <a:t>纸或卡纸 </a:t>
            </a:r>
            <a:r>
              <a:rPr lang="en-US" altLang="zh-CN" sz="3600" dirty="0"/>
              <a:t>3</a:t>
            </a:r>
            <a:r>
              <a:rPr lang="zh-CN" altLang="en-US" sz="3600" dirty="0"/>
              <a:t>、周末布置，下周一交。</a:t>
            </a:r>
            <a:endParaRPr lang="en-US" altLang="zh-CN" sz="3600" dirty="0"/>
          </a:p>
          <a:p>
            <a:r>
              <a:rPr lang="en-US" altLang="zh-CN" sz="3600" dirty="0"/>
              <a:t>1</a:t>
            </a:r>
            <a:r>
              <a:rPr lang="zh-CN" altLang="en-US" sz="3600" dirty="0"/>
              <a:t>、</a:t>
            </a:r>
            <a:r>
              <a:rPr lang="en-US" altLang="zh-CN" sz="3600" dirty="0"/>
              <a:t>《</a:t>
            </a:r>
            <a:r>
              <a:rPr lang="zh-CN" altLang="en-US" sz="3600" dirty="0"/>
              <a:t>西游记</a:t>
            </a:r>
            <a:r>
              <a:rPr lang="en-US" altLang="zh-CN" sz="3600" dirty="0"/>
              <a:t>》</a:t>
            </a:r>
            <a:r>
              <a:rPr lang="zh-CN" altLang="en-US" sz="3600" dirty="0"/>
              <a:t>中的神仙：包括名字、封号、出身、职位、法器：对师徒的帮助、人物形象。</a:t>
            </a:r>
            <a:endParaRPr lang="en-US" altLang="zh-CN" sz="3600" dirty="0"/>
          </a:p>
          <a:p>
            <a:r>
              <a:rPr lang="en-US" altLang="zh-CN" sz="3600" dirty="0"/>
              <a:t>2</a:t>
            </a:r>
            <a:r>
              <a:rPr lang="zh-CN" altLang="en-US" sz="3600" dirty="0"/>
              <a:t>、妖怪：名字、来历、所在地、法器、特长、结局、与师徒关系、人物形象（也可分小专题：如男妖</a:t>
            </a:r>
            <a:r>
              <a:rPr lang="en-US" altLang="zh-CN" sz="3600" dirty="0"/>
              <a:t>vs</a:t>
            </a:r>
            <a:r>
              <a:rPr lang="zh-CN" altLang="en-US" sz="3600" dirty="0"/>
              <a:t>女妖，天庭宠物</a:t>
            </a:r>
            <a:r>
              <a:rPr lang="en-US" altLang="zh-CN" sz="3600" dirty="0"/>
              <a:t>vs</a:t>
            </a:r>
            <a:r>
              <a:rPr lang="zh-CN" altLang="en-US" sz="3600" dirty="0"/>
              <a:t>社会妖精）</a:t>
            </a:r>
            <a:endParaRPr lang="en-US" altLang="zh-CN" sz="3600" dirty="0"/>
          </a:p>
          <a:p>
            <a:r>
              <a:rPr lang="en-US" altLang="zh-CN" sz="3600" dirty="0"/>
              <a:t>3</a:t>
            </a:r>
            <a:r>
              <a:rPr lang="zh-CN" altLang="en-US" sz="3600" dirty="0"/>
              <a:t>、师徒四人所经国家：地名、风俗、国王、当权者、师徒遭遇。</a:t>
            </a:r>
            <a:r>
              <a:rPr lang="en-US" altLang="zh-CN" sz="3600" dirty="0"/>
              <a:t>4</a:t>
            </a:r>
            <a:r>
              <a:rPr lang="zh-CN" altLang="en-US" sz="3600" dirty="0"/>
              <a:t>、或 你能概括出的任意专题：如打妖套路等。</a:t>
            </a:r>
            <a:endParaRPr lang="en-US" altLang="zh-CN" sz="3600" dirty="0"/>
          </a:p>
          <a:p>
            <a:endParaRPr lang="en-US" altLang="zh-CN" sz="3600" dirty="0"/>
          </a:p>
        </p:txBody>
      </p:sp>
    </p:spTree>
    <p:extLst>
      <p:ext uri="{BB962C8B-B14F-4D97-AF65-F5344CB8AC3E}">
        <p14:creationId xmlns:p14="http://schemas.microsoft.com/office/powerpoint/2010/main" val="2034571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稻壳儿_答辩小姐姐作品_2"/>
          <p:cNvSpPr/>
          <p:nvPr/>
        </p:nvSpPr>
        <p:spPr>
          <a:xfrm>
            <a:off x="2647315" y="1607185"/>
            <a:ext cx="64763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7200" spc="800" dirty="0">
              <a:gradFill>
                <a:gsLst>
                  <a:gs pos="0">
                    <a:srgbClr val="4D7F89"/>
                  </a:gs>
                  <a:gs pos="100000">
                    <a:srgbClr val="A2633C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20482" name="文本框 99"/>
          <p:cNvSpPr txBox="1"/>
          <p:nvPr/>
        </p:nvSpPr>
        <p:spPr>
          <a:xfrm>
            <a:off x="274320" y="1350010"/>
            <a:ext cx="11766550" cy="55079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第一至二回：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盘古开天地，天下按四方分为东胜神洲、西牛贺洲、南赡部洲、北俱芦洲。却说这东胜神洲傲来国有一花果山，山顶一石，受日精月华，产下一石猴。那石猴在山中与百兽为友，每日吃喝玩乐，一日，因替群猴寻到住处“水帘洞”，被拥戴为“美猴王”。有一天美猴王忽然为人生无常，不得久寿而闷闷不乐。他决定启程前往西牛贺洲寻求长生不老的道术。美猴王上灵台方寸山，入斜月三星洞，拜见须菩提祖师，被收为徒，起名曰孙悟空。从祖师那里学得长生之道、七十二般变化及“筋斗云”等本领。一日，悟空受众师兄弟怂恿，变为松树，引起祖师不快，被逐出仙洞。悟空回到花果山，杀了占他山界的混世魔王，周围的七十二路妖王纷纷拜悟空为尊。</a:t>
            </a:r>
            <a:endParaRPr lang="zh-CN" altLang="en-US" sz="3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096068" y="392430"/>
            <a:ext cx="4321175" cy="647700"/>
          </a:xfrm>
          <a:prstGeom prst="roundRect">
            <a:avLst/>
          </a:prstGeom>
          <a:solidFill>
            <a:srgbClr val="00B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  <a:sym typeface="+mn-ea"/>
              </a:rPr>
              <a:t>内容</a:t>
            </a:r>
            <a:r>
              <a:rPr lang="zh-CN" altLang="en-US" sz="32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详解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322032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稻壳儿_答辩小姐姐作品_2"/>
          <p:cNvSpPr/>
          <p:nvPr/>
        </p:nvSpPr>
        <p:spPr>
          <a:xfrm>
            <a:off x="2647315" y="1607185"/>
            <a:ext cx="64763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7200" spc="800" dirty="0">
              <a:gradFill>
                <a:gsLst>
                  <a:gs pos="0">
                    <a:srgbClr val="4D7F89"/>
                  </a:gs>
                  <a:gs pos="100000">
                    <a:srgbClr val="A2633C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20482" name="文本框 99"/>
          <p:cNvSpPr txBox="1"/>
          <p:nvPr/>
        </p:nvSpPr>
        <p:spPr>
          <a:xfrm>
            <a:off x="274320" y="1350010"/>
            <a:ext cx="11766550" cy="55079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第三至七回：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为了找一件趁手的兵器，悟空向龙王讨得如意金箍棒，又去阴曹地府，把自己名字从生死簿上勾销。龙王、地藏王去天庭告状，玉帝把孙悟空召入上界，授他做弼马温。悟空嫌官小，打回花果山，自称“齐天大圣”。玉帝派天兵天将捉拿孙悟空，被打败。太白金星招安悟空，造齐天大圣府，命悟空管理蟠桃园。孙悟空偷吃了蟠桃，搅了王母娘娘的蟠桃宴，又盗食了太上老君的金丹后逃离天宫。玉帝再派李天王率天兵捉拿；观音菩萨举荐二郎真君助战；太上老君在旁使暗器帮助，最后悟空被擒。</a:t>
            </a:r>
            <a:endParaRPr lang="zh-CN" altLang="en-US" sz="3200" dirty="0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r>
              <a:rPr lang="zh-CN" altLang="en-US" sz="3200" dirty="0">
                <a:solidFill>
                  <a:sysClr val="windowText" lastClr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悟空被刀砍斧剁、火烧雷击，甚至置丹炉锻炼四十九日，依然毫发无损，还在天宫大打出手。玉帝请来佛祖如来，才把孙悟空压在五行山下。</a:t>
            </a:r>
            <a:r>
              <a:rPr lang="en-US" altLang="zh-CN" sz="3200" b="1" dirty="0">
                <a:solidFill>
                  <a:sysClr val="windowText" lastClr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(</a:t>
            </a:r>
            <a:r>
              <a:rPr lang="zh-CN" altLang="en-US" sz="3200" b="1" u="sng" dirty="0">
                <a:solidFill>
                  <a:sysClr val="windowText" lastClr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大闹天宫</a:t>
            </a:r>
            <a:r>
              <a:rPr lang="en-US" altLang="zh-CN" sz="3200" b="1" dirty="0">
                <a:solidFill>
                  <a:sysClr val="windowText" lastClr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)</a:t>
            </a:r>
            <a:endParaRPr lang="zh-CN" altLang="en-US" sz="3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096068" y="392430"/>
            <a:ext cx="4321175" cy="647700"/>
          </a:xfrm>
          <a:prstGeom prst="roundRect">
            <a:avLst/>
          </a:prstGeom>
          <a:solidFill>
            <a:srgbClr val="00B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2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内容详解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993999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稻壳儿_答辩小姐姐作品_2"/>
          <p:cNvSpPr/>
          <p:nvPr/>
        </p:nvSpPr>
        <p:spPr>
          <a:xfrm>
            <a:off x="2647315" y="1607185"/>
            <a:ext cx="64763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7200" spc="800" dirty="0">
              <a:gradFill>
                <a:gsLst>
                  <a:gs pos="0">
                    <a:srgbClr val="4D7F89"/>
                  </a:gs>
                  <a:gs pos="100000">
                    <a:srgbClr val="A2633C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082733" y="538480"/>
            <a:ext cx="4321175" cy="647700"/>
          </a:xfrm>
          <a:prstGeom prst="roundRect">
            <a:avLst/>
          </a:prstGeom>
          <a:solidFill>
            <a:srgbClr val="00B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2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内容详解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  <a:sym typeface="+mn-ea"/>
            </a:endParaRPr>
          </a:p>
        </p:txBody>
      </p:sp>
      <p:sp>
        <p:nvSpPr>
          <p:cNvPr id="29698" name="文本框 99"/>
          <p:cNvSpPr txBox="1"/>
          <p:nvPr/>
        </p:nvSpPr>
        <p:spPr>
          <a:xfrm>
            <a:off x="662940" y="1607185"/>
            <a:ext cx="1090993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/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第二十至二十二回：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离了高老庄，师徒三人在黄风岭遭到了在如来佛那里得道的黄毛貂鼠精的暗算，悟空斗不过黄风怪，请来灵吉，抓住黄毛貂鼠精，救出唐僧。脱险后，他们到了流沙河。在这里，唐僧被河中的妖怪抢走，悟空、八戒去救，妖怪钻进水中不肯出来。悟空去求观音，观音派木吒前往，木吒叫出妖怪，让他拜唐僧为师，这就是沙悟净沙和尚，又称沙僧。悟净以颈下骷髅结成法船，渡唐僧过河。</a:t>
            </a:r>
            <a:r>
              <a:rPr lang="en-US" altLang="zh-CN" sz="3200" b="1" u="sng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(</a:t>
            </a:r>
            <a:r>
              <a:rPr lang="zh-CN" altLang="en-US" sz="3200" b="1" u="sng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大战流沙河</a:t>
            </a:r>
            <a:r>
              <a:rPr lang="en-US" altLang="zh-CN" sz="3200" b="1" u="sng" dirty="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)</a:t>
            </a:r>
            <a:endParaRPr lang="zh-CN" altLang="en-US" sz="3200" b="1" dirty="0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266700"/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69602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稻壳儿_答辩小姐姐作品_2"/>
          <p:cNvSpPr/>
          <p:nvPr/>
        </p:nvSpPr>
        <p:spPr>
          <a:xfrm>
            <a:off x="2647458" y="1520853"/>
            <a:ext cx="6897084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7200" spc="800" dirty="0">
              <a:gradFill>
                <a:gsLst>
                  <a:gs pos="0">
                    <a:srgbClr val="4D7F89"/>
                  </a:gs>
                  <a:gs pos="100000">
                    <a:srgbClr val="A2633C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118293" y="444500"/>
            <a:ext cx="4321175" cy="647700"/>
          </a:xfrm>
          <a:prstGeom prst="roundRect">
            <a:avLst/>
          </a:prstGeom>
          <a:solidFill>
            <a:srgbClr val="00B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2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内容详解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  <a:sym typeface="+mn-ea"/>
            </a:endParaRPr>
          </a:p>
        </p:txBody>
      </p:sp>
      <p:sp>
        <p:nvSpPr>
          <p:cNvPr id="46082" name="文本框 99"/>
          <p:cNvSpPr txBox="1"/>
          <p:nvPr/>
        </p:nvSpPr>
        <p:spPr>
          <a:xfrm>
            <a:off x="223520" y="1350010"/>
            <a:ext cx="11793855" cy="60007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/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第四十三至四十六回：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在黑水河，西海龙王的外甥差点将唐僧蒸来吃掉。车迟国国王兴道灭佛，僧人都被罚做苦工。悟空变身道士，放走诸僧，又叫来八戒、沙僧推倒观内塑像，变为三清大吃供品。众道士将三人当作降临的三清祈拜，以求圣水，三人将尿施予。国王命唐僧等与虎力、鹿力、羊力三大仙赌赛求雨。虎力大仙先登坛弄法，召来风、云、雾诸神和四海龙王，被悟空使法力阻住，无雨降下。悟空登坛，风雷大作，暴雨倾盆。又赌高台坐禅，虎力变出臭虫咬唐僧，悟空变成蜈蚣叮虎力大仙，使他跌下；赌猜柜中之物，赌砍头剖腹油锅洗澡等，由于悟空使计，三大仙皆输。</a:t>
            </a:r>
            <a:r>
              <a:rPr lang="en-US" altLang="zh-CN" sz="3200" b="1" u="sng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(</a:t>
            </a:r>
            <a:r>
              <a:rPr lang="zh-CN" altLang="en-US" sz="3200" b="1" u="sng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车迟国斗法</a:t>
            </a:r>
            <a:r>
              <a:rPr lang="en-US" altLang="zh-CN" sz="3200" b="1" u="sng" dirty="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)</a:t>
            </a:r>
            <a:endParaRPr lang="zh-CN" altLang="en-US" sz="3200" b="1" dirty="0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algn="l"/>
            <a:endParaRPr lang="zh-CN" altLang="en-US" sz="3200" dirty="0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algn="ctr"/>
            <a:endParaRPr lang="zh-CN" altLang="en-US" sz="3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764385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稻壳儿_答辩小姐姐作品_2"/>
          <p:cNvSpPr/>
          <p:nvPr/>
        </p:nvSpPr>
        <p:spPr>
          <a:xfrm>
            <a:off x="2647458" y="1520853"/>
            <a:ext cx="6897084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7200" spc="800" dirty="0">
              <a:gradFill>
                <a:gsLst>
                  <a:gs pos="0">
                    <a:srgbClr val="4D7F89"/>
                  </a:gs>
                  <a:gs pos="100000">
                    <a:srgbClr val="A2633C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118293" y="510540"/>
            <a:ext cx="4321175" cy="647700"/>
          </a:xfrm>
          <a:prstGeom prst="roundRect">
            <a:avLst/>
          </a:prstGeom>
          <a:solidFill>
            <a:srgbClr val="00B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2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内容详解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  <a:sym typeface="+mn-ea"/>
            </a:endParaRPr>
          </a:p>
        </p:txBody>
      </p:sp>
      <p:sp>
        <p:nvSpPr>
          <p:cNvPr id="49154" name="文本框 99"/>
          <p:cNvSpPr txBox="1"/>
          <p:nvPr/>
        </p:nvSpPr>
        <p:spPr>
          <a:xfrm>
            <a:off x="763905" y="1704975"/>
            <a:ext cx="10819130" cy="50158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/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第六十二至六十四回：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过了火焰山，师徒四人在金光寺遇到妖怪九头巨鸟。悟空在二郎神与梅山六圣帮助下，斗败九头巨鸟，骗得能夜放霞光的黄金宝塔。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266700"/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第六十五至七十一回：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一天，来到小雷音寺，唐僧入内拜佛，师徒四人全被妖怪困在金铙之内。天神亢金龙用角尖钻进金铙救出悟空，悟空打碎金铙，唐僧师徒与诸神又被装入搭包。弥勒佛突然降临，说是他的司磬黄眉童儿在此成精。唐僧被救，悟空放火烧了庙宇，继续前行。在七绝山驼罗庄，悟空杀了红鳞大蟒；在朱紫国，悟空斗败了观音走失的金毛狮，治好了国王的病，救回了被抢走的正宫娘娘。</a:t>
            </a:r>
            <a:endParaRPr lang="zh-CN" altLang="en-US" sz="3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88953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稻壳儿_答辩小姐姐作品_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46244" r="8955" b="7486"/>
          <a:stretch>
            <a:fillRect/>
          </a:stretch>
        </p:blipFill>
        <p:spPr>
          <a:xfrm rot="10800000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稻壳儿_答辩小姐姐作品_2"/>
          <p:cNvSpPr/>
          <p:nvPr/>
        </p:nvSpPr>
        <p:spPr>
          <a:xfrm>
            <a:off x="2647458" y="1520853"/>
            <a:ext cx="6897084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7200" spc="800" dirty="0">
              <a:gradFill>
                <a:gsLst>
                  <a:gs pos="0">
                    <a:srgbClr val="4D7F89"/>
                  </a:gs>
                  <a:gs pos="100000">
                    <a:srgbClr val="A2633C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118293" y="510540"/>
            <a:ext cx="4321175" cy="647700"/>
          </a:xfrm>
          <a:prstGeom prst="roundRect">
            <a:avLst/>
          </a:prstGeom>
          <a:solidFill>
            <a:srgbClr val="00B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2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内容详解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  <a:sym typeface="+mn-ea"/>
            </a:endParaRPr>
          </a:p>
        </p:txBody>
      </p:sp>
      <p:sp>
        <p:nvSpPr>
          <p:cNvPr id="49154" name="文本框 99"/>
          <p:cNvSpPr txBox="1"/>
          <p:nvPr/>
        </p:nvSpPr>
        <p:spPr>
          <a:xfrm>
            <a:off x="763905" y="1704975"/>
            <a:ext cx="10819130" cy="3538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/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第七十二至七十三回：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在盘丝洞七女妖把进来化斋的唐僧吊上房梁，悟空变苍蝇见七女在庵旁温泉洗浴，遂变饿鹰，叼走其衣。八戒下水变成鲇鱼乱钻忘形。七女妖去师兄道观避难，道士想以毒茶毒死唐僧、八戒和沙僧。悟空撞破蛛网，打死七女妖的原身大蜘蛛。道士两眼齐放金光，罩住悟空。悟空请来毗蓝婆菩萨，用金针破金光，入观救活唐僧三人，又将道士的原身大蜈蚣带走。</a:t>
            </a:r>
            <a:endParaRPr lang="zh-CN" altLang="en-US" sz="3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34445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n0qhesjf">
      <a:majorFont>
        <a:latin typeface="等线"/>
        <a:ea typeface="杨任东竹石体-Semibold"/>
        <a:cs typeface=""/>
      </a:majorFont>
      <a:minorFont>
        <a:latin typeface="等线"/>
        <a:ea typeface="杨任东竹石体-Semibold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1835</TotalTime>
  <Words>1989</Words>
  <Application>Microsoft Office PowerPoint</Application>
  <PresentationFormat>宽屏</PresentationFormat>
  <Paragraphs>57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4" baseType="lpstr">
      <vt:lpstr>等线</vt:lpstr>
      <vt:lpstr>黑体</vt:lpstr>
      <vt:lpstr>楷体</vt:lpstr>
      <vt:lpstr>宋体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答辩小姐姐</dc:creator>
  <cp:lastModifiedBy>MENGRAN CUI</cp:lastModifiedBy>
  <cp:revision>78</cp:revision>
  <dcterms:created xsi:type="dcterms:W3CDTF">2019-09-03T15:35:00Z</dcterms:created>
  <dcterms:modified xsi:type="dcterms:W3CDTF">2020-11-28T13:29:02Z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