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329" r:id="rId4"/>
    <p:sldId id="334" r:id="rId5"/>
    <p:sldId id="335" r:id="rId6"/>
    <p:sldId id="339" r:id="rId7"/>
    <p:sldId id="264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2" userDrawn="1">
          <p15:clr>
            <a:srgbClr val="A4A3A4"/>
          </p15:clr>
        </p15:guide>
        <p15:guide id="2" pos="3863" userDrawn="1">
          <p15:clr>
            <a:srgbClr val="A4A3A4"/>
          </p15:clr>
        </p15:guide>
        <p15:guide id="3" orient="horz" pos="397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54"/>
      </p:cViewPr>
      <p:guideLst>
        <p:guide orient="horz" pos="482"/>
        <p:guide pos="3863"/>
        <p:guide orient="horz" pos="397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654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9" name="矩形: 圆角 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5D71312-C838-4B83-B89D-13E6A77B6C06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10" name="矩形: 圆角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3E53BC6-F675-4E1D-8441-677F12698241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mc="http://schemas.openxmlformats.org/markup-compatibility/2006" xmlns:p14="http://schemas.microsoft.com/office/powerpoint/2010/main" xmlns:wpsdc="http://www.wps.cn/officeDocument/2022/drawingmlCustomData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第三章　物态变化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2679" y="2449830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第3节　汽化和液化</a:t>
            </a:r>
          </a:p>
          <a:p>
            <a:pPr algn="ctr" eaLnBrk="1" latinLnBrk="0" hangingPunct="0"/>
            <a:endParaRPr lang="en-US" altLang="zh-CN" sz="3600" dirty="0">
              <a:latin typeface="+mj-ea"/>
              <a:ea typeface="+mj-ea"/>
              <a:cs typeface="+mj-ea"/>
              <a:sym typeface="+mn-ea"/>
            </a:endParaRPr>
          </a:p>
          <a:p>
            <a:pPr algn="ctr" eaLnBrk="1" latinLnBrk="0" hangingPunct="0"/>
            <a:r>
              <a:rPr lang="zh-CN" altLang="en-US" sz="3600" dirty="0">
                <a:latin typeface="+mj-ea"/>
                <a:ea typeface="+mj-ea"/>
                <a:cs typeface="+mj-ea"/>
                <a:sym typeface="+mn-ea"/>
              </a:rPr>
              <a:t>第2课时　液化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58" name="yt_shape_11458"/>
          <p:cNvSpPr txBox="1"/>
          <p:nvPr/>
        </p:nvSpPr>
        <p:spPr>
          <a:xfrm>
            <a:off x="540119" y="1230276"/>
            <a:ext cx="11492915" cy="18947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/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北方冬天的室外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气温很低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手冻的难受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9_21440"/>
              </a:rPr>
              <a:t>这时人们习惯向手上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哈气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这样能使手感到暖和些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；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当我们从锅里拿刚出笼的馒头时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09b10"/>
              </a:rPr>
              <a:t>手烫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得难受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人们又习惯向手上吹气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为什么哈气时感觉暖和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5_9d5d5"/>
              </a:rPr>
              <a:t>而吹气时感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觉凉爽呢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？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以下解释最科学的是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12330B9-D285-3B49-C674-4FCE2B7628F7}"/>
              </a:ext>
            </a:extLst>
          </p:cNvPr>
          <p:cNvSpPr txBox="1"/>
          <p:nvPr/>
        </p:nvSpPr>
        <p:spPr>
          <a:xfrm>
            <a:off x="6145482" y="2364941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A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1459" name="yt_table_11459" title="H_349.44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25970"/>
              </p:ext>
            </p:extLst>
          </p:nvPr>
        </p:nvGraphicFramePr>
        <p:xfrm>
          <a:off x="540017" y="2941252"/>
          <a:ext cx="11111864" cy="3413760"/>
        </p:xfrm>
        <a:graphic>
          <a:graphicData uri="http://schemas.openxmlformats.org/drawingml/2006/table">
            <a:tbl>
              <a:tblPr/>
              <a:tblGrid>
                <a:gridCol w="11111864">
                  <a:extLst>
                    <a:ext uri="{9D8B030D-6E8A-4147-A177-3AD203B41FA5}">
                      <a16:colId xmlns:a16="http://schemas.microsoft.com/office/drawing/2014/main" val="102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哈气时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从嘴里呼出的水蒸汽液化放热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手感觉暖和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；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5_fc39f"/>
                        </a:rPr>
                        <a:t>吹气时嘴里</a:t>
                      </a:r>
                      <a:b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呼出的水分汽化吸热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手感觉凉爽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哈气时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嘴里呼出的气流慢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气体温度较高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手感觉暖和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；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3_fcf07"/>
                        </a:rPr>
                        <a:t>吹气时</a:t>
                      </a:r>
                      <a:b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嘴里呼出的气流快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加快手上的汗液蒸发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手感觉凉爽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这只是一种错觉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哈气和吹气都加快了空气流动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7_8143a"/>
                        </a:rPr>
                        <a:t>加快手上的汗液</a:t>
                      </a:r>
                      <a:b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蒸发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吸热降温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00000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哈气时嘴里呼出的气体水蒸汽含量高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温度高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8_c49a3"/>
                        </a:rPr>
                        <a:t>吹气时嘴里呼出的</a:t>
                      </a:r>
                      <a:b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水蒸气含量低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温度低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所以哈气感觉暖和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吹气感觉凉爽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77"/>
                  </a:ext>
                </a:extLst>
              </a:tr>
            </a:tbl>
          </a:graphicData>
        </a:graphic>
      </p:graphicFrame>
      <p:pic>
        <p:nvPicPr>
          <p:cNvPr id="21" name="图片 20">
            <a:extLst>
              <a:ext uri="{FF2B5EF4-FFF2-40B4-BE49-F238E27FC236}">
                <a16:creationId xmlns:a16="http://schemas.microsoft.com/office/drawing/2014/main" id="{8F541D25-125E-49BB-9CCD-21B8A9A177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6877" b="9157"/>
          <a:stretch/>
        </p:blipFill>
        <p:spPr>
          <a:xfrm>
            <a:off x="428346" y="671801"/>
            <a:ext cx="10582275" cy="49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3" name="yt_shape_11473"/>
          <p:cNvSpPr txBox="1"/>
          <p:nvPr/>
        </p:nvSpPr>
        <p:spPr>
          <a:xfrm>
            <a:off x="540120" y="1426955"/>
            <a:ext cx="11492915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如图所示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用水壶烧水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水烧开后能看到壶嘴周围有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白气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_⨹_1_7a852"/>
              </a:rPr>
              <a:t>”</a:t>
            </a:r>
            <a:b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产生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其中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en-US" altLang="zh-CN" sz="2800" b="0" i="1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两位置有一处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白气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较浓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下列关于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白气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3_33ef1"/>
              </a:rPr>
              <a:t>的描述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正确的是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1474" name="yt_image_11474" title="H_126.72">
            <a:extLst>
              <a:ext uri="">
                <a16:creationId xmlns="" xmlns:a14="http://schemas.microsoft.com/office/drawing/2010/main" xmlns:mc="http://schemas.openxmlformats.org/markup-compatibility/2006" xmlns:p14="http://schemas.microsoft.com/office/powerpoint/2010/main" xmlns:a16="http://schemas.microsoft.com/office/drawing/2014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52907" y="3571307"/>
            <a:ext cx="1940789" cy="160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476" name="yt_table_11476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720748"/>
              </p:ext>
            </p:extLst>
          </p:nvPr>
        </p:nvGraphicFramePr>
        <p:xfrm>
          <a:off x="540120" y="3188276"/>
          <a:ext cx="4498975" cy="2218944"/>
        </p:xfrm>
        <a:graphic>
          <a:graphicData uri="http://schemas.openxmlformats.org/drawingml/2006/table">
            <a:tbl>
              <a:tblPr/>
              <a:tblGrid>
                <a:gridCol w="4498975">
                  <a:extLst>
                    <a:ext uri="{9D8B030D-6E8A-4147-A177-3AD203B41FA5}">
                      <a16:colId xmlns:a16="http://schemas.microsoft.com/office/drawing/2014/main" val="102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它是小水滴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1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处较浓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它是小水滴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1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处较浓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它是水蒸气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1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处较浓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它是水蒸气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1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处较浓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5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4EA28651-86D5-B356-E2E1-AFEB5746CDBB}"/>
              </a:ext>
            </a:extLst>
          </p:cNvPr>
          <p:cNvSpPr txBox="1"/>
          <p:nvPr/>
        </p:nvSpPr>
        <p:spPr>
          <a:xfrm>
            <a:off x="2583709" y="2489621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A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DCDD5A71-D696-492E-9540-9189D5033F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443" b="13901"/>
          <a:stretch/>
        </p:blipFill>
        <p:spPr>
          <a:xfrm>
            <a:off x="345983" y="753028"/>
            <a:ext cx="10639425" cy="4585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8" name="yt_shape_11478"/>
          <p:cNvSpPr txBox="1"/>
          <p:nvPr/>
        </p:nvSpPr>
        <p:spPr>
          <a:xfrm>
            <a:off x="540120" y="684000"/>
            <a:ext cx="11111999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关于在不同条件下形成的四种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白气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8_58a7d"/>
              </a:rPr>
              <a:t>下列说法正确的是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479" name="yt_table_11479" title="H_305.76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933028"/>
              </p:ext>
            </p:extLst>
          </p:nvPr>
        </p:nvGraphicFramePr>
        <p:xfrm>
          <a:off x="540066" y="1794822"/>
          <a:ext cx="11111864" cy="3883152"/>
        </p:xfrm>
        <a:graphic>
          <a:graphicData uri="http://schemas.openxmlformats.org/drawingml/2006/table">
            <a:tbl>
              <a:tblPr/>
              <a:tblGrid>
                <a:gridCol w="11111864">
                  <a:extLst>
                    <a:ext uri="{9D8B030D-6E8A-4147-A177-3AD203B41FA5}">
                      <a16:colId xmlns:a16="http://schemas.microsoft.com/office/drawing/2014/main" val="102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火箭点火升空时会生成大量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8_01a09"/>
                        </a:rPr>
                        <a:t>是燃料燃烧后产生</a:t>
                      </a:r>
                      <a:b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的水蒸气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水壶烧水时壶嘴会喷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11_27493"/>
                        </a:rPr>
                        <a:t>是壶内冒出的高温水蒸气</a:t>
                      </a:r>
                      <a:b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液化形成的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超声波加湿器喷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是加湿器内的水汽化形成的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刚打开冰箱门时会向外冒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“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白气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”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9_94458"/>
                        </a:rPr>
                        <a:t>是冰箱内的水蒸气液</a:t>
                      </a:r>
                      <a:b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化形成的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9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36912CC7-BFC2-1925-8AB6-AD76FADDC405}"/>
              </a:ext>
            </a:extLst>
          </p:cNvPr>
          <p:cNvSpPr txBox="1"/>
          <p:nvPr/>
        </p:nvSpPr>
        <p:spPr>
          <a:xfrm>
            <a:off x="1161309" y="1191930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95" name="yt_shape_11495"/>
          <p:cNvSpPr txBox="1"/>
          <p:nvPr/>
        </p:nvSpPr>
        <p:spPr>
          <a:xfrm>
            <a:off x="540119" y="1398380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汽车开了空调后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前挡风玻璃表面有时会出现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水雾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3_bf063"/>
              </a:rPr>
              <a:t>下列说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法正确的是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496" name="yt_table_11496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364697"/>
              </p:ext>
            </p:extLst>
          </p:nvPr>
        </p:nvGraphicFramePr>
        <p:xfrm>
          <a:off x="540066" y="2509202"/>
          <a:ext cx="11111864" cy="2218944"/>
        </p:xfrm>
        <a:graphic>
          <a:graphicData uri="http://schemas.openxmlformats.org/drawingml/2006/table">
            <a:tbl>
              <a:tblPr/>
              <a:tblGrid>
                <a:gridCol w="11111864">
                  <a:extLst>
                    <a:ext uri="{9D8B030D-6E8A-4147-A177-3AD203B41FA5}">
                      <a16:colId xmlns:a16="http://schemas.microsoft.com/office/drawing/2014/main" val="102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无论冬夏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水雾都是车外空气中的水蒸气遇冷液化后形成的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无论冬夏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水雾都是车内空气中的水蒸气遇冷液化后形成的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夏天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水雾出现在玻璃的外表面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；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冬天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水雾出现在玻璃的内表面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夏天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水雾出现在玻璃的内表面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；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冬天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水雾出现在玻璃的外表面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7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6D519A10-83A5-1435-A555-B29E4F900097}"/>
              </a:ext>
            </a:extLst>
          </p:cNvPr>
          <p:cNvSpPr txBox="1"/>
          <p:nvPr/>
        </p:nvSpPr>
        <p:spPr>
          <a:xfrm>
            <a:off x="2939308" y="1906310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686AA141-AC00-4305-A447-AB5EE75D3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94" y="800121"/>
            <a:ext cx="10563225" cy="4667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64172" y="2420406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339</Words>
  <Application>Microsoft Office PowerPoint</Application>
  <PresentationFormat>宽屏</PresentationFormat>
  <Paragraphs>32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30" baseType="lpstr">
      <vt:lpstr>_⨹_1_7a852</vt:lpstr>
      <vt:lpstr>_⨹_11_27493</vt:lpstr>
      <vt:lpstr>_⨹_2_09b10</vt:lpstr>
      <vt:lpstr>_⨹_3_33ef1</vt:lpstr>
      <vt:lpstr>_⨹_3_bf063</vt:lpstr>
      <vt:lpstr>_⨹_3_fcf07</vt:lpstr>
      <vt:lpstr>_⨹_5_9d5d5</vt:lpstr>
      <vt:lpstr>_⨹_5_fc39f</vt:lpstr>
      <vt:lpstr>_⨹_7_8143a</vt:lpstr>
      <vt:lpstr>_⨹_8_01a09</vt:lpstr>
      <vt:lpstr>_⨹_8_58a7d</vt:lpstr>
      <vt:lpstr>_⨹_8_c49a3</vt:lpstr>
      <vt:lpstr>_⨹_9_21440</vt:lpstr>
      <vt:lpstr>_⨹_9_94458</vt:lpstr>
      <vt:lpstr>黑体</vt:lpstr>
      <vt:lpstr>思源黑体 CN Bold</vt:lpstr>
      <vt:lpstr>宋体</vt:lpstr>
      <vt:lpstr>微软雅黑</vt:lpstr>
      <vt:lpstr>Arial</vt:lpstr>
      <vt:lpstr>Calibri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15</cp:revision>
  <dcterms:created xsi:type="dcterms:W3CDTF">2024-07-12T09:55:34Z</dcterms:created>
  <dcterms:modified xsi:type="dcterms:W3CDTF">2024-07-23T01:48:39Z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