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5"/>
  </p:notesMasterIdLst>
  <p:sldIdLst>
    <p:sldId id="256" r:id="rId3"/>
    <p:sldId id="258" r:id="rId4"/>
    <p:sldId id="259" r:id="rId5"/>
    <p:sldId id="268" r:id="rId6"/>
    <p:sldId id="260" r:id="rId7"/>
    <p:sldId id="271" r:id="rId8"/>
    <p:sldId id="272" r:id="rId9"/>
    <p:sldId id="283" r:id="rId10"/>
    <p:sldId id="285" r:id="rId11"/>
    <p:sldId id="264" r:id="rId12"/>
    <p:sldId id="265" r:id="rId13"/>
    <p:sldId id="266" r:id="rId14"/>
    <p:sldId id="267" r:id="rId15"/>
    <p:sldId id="28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76287E-B1D8-4B35-A0EC-794F987276AD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47622E-879E-4FCC-9396-EC2B98A7A7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8858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4780949-F165-44DA-890B-C3F57D40590B}" type="slidenum">
              <a:rPr lang="en-US" altLang="zh-CN"/>
              <a:pPr eaLnBrk="1" hangingPunct="1"/>
              <a:t>2</a:t>
            </a:fld>
            <a:endParaRPr lang="en-US" altLang="zh-CN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2C6D8857-A681-42E4-A9BE-E9248F89C4CA}" type="slidenum">
              <a:rPr lang="en-US" altLang="zh-CN"/>
              <a:pPr eaLnBrk="1" hangingPunct="1"/>
              <a:t>4</a:t>
            </a:fld>
            <a:endParaRPr lang="en-US" altLang="zh-CN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8EF7FE-5E9F-4E39-87B1-24DF5FE9559F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402451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414AE-52D6-4379-9C09-FE30D7D101D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563935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F4450-9BCA-4DAF-8E7F-A39BE462772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401438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4D434F-8039-4848-AB0A-662C8156B7A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363596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6B07F2-125D-4925-B1B3-68D01EC9C6B6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60006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E68DC-5462-41B7-BCEF-17CA73B9BBEB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31430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2D3FBD-5D32-464B-B2DD-F1C43A83B4A8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847235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EDC220-8EA8-46D8-A18C-99B13E843027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545192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A1343D-71A9-4E8D-925D-CE8E496B4E96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366017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16529-FCD6-4071-9DE1-820892BA4C17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043234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024BED-4AA5-44AA-902F-F2AF398FAD0C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137980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2C1CA07-E9F5-4104-A444-0F0A6D16B8BB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881895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42909-D013-418A-A03A-83607E1A9A2D}" type="slidenum">
              <a:rPr lang="zh-CN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269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4000" dirty="0" smtClean="0"/>
              <a:t>Reading</a:t>
            </a:r>
            <a:endParaRPr lang="zh-CN" altLang="en-US" sz="40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9316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浪漫式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 descr="450d65d5020000r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2057400" y="1905000"/>
            <a:ext cx="4800600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5400" b="1" i="1">
                <a:solidFill>
                  <a:srgbClr val="FF3300"/>
                </a:solidFill>
                <a:latin typeface="Times New Roman" pitchFamily="18" charset="0"/>
              </a:rPr>
              <a:t>Reading</a:t>
            </a:r>
          </a:p>
          <a:p>
            <a:pPr algn="ctr" eaLnBrk="1" hangingPunct="1">
              <a:spcBef>
                <a:spcPct val="50000"/>
              </a:spcBef>
            </a:pPr>
            <a:endParaRPr kumimoji="1" lang="en-US" altLang="zh-CN" sz="5400" b="1" i="1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981200" y="3505200"/>
            <a:ext cx="5334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4000" b="1" dirty="0">
                <a:latin typeface="Rockwell Extra Bold" panose="02060903040505020403" pitchFamily="18" charset="0"/>
              </a:rPr>
              <a:t>How Daisy learned to help wildlife</a:t>
            </a:r>
          </a:p>
        </p:txBody>
      </p:sp>
    </p:spTree>
    <p:extLst>
      <p:ext uri="{BB962C8B-B14F-4D97-AF65-F5344CB8AC3E}">
        <p14:creationId xmlns:p14="http://schemas.microsoft.com/office/powerpoint/2010/main" val="7540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32747" y="0"/>
            <a:ext cx="333533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400" dirty="0">
                <a:solidFill>
                  <a:srgbClr val="0000FF"/>
                </a:solidFill>
              </a:rPr>
              <a:t>Fast Reading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58844" y="762000"/>
            <a:ext cx="863363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</a:rPr>
              <a:t>1.Where </a:t>
            </a:r>
            <a:r>
              <a:rPr lang="en-US" altLang="zh-CN" sz="2800" dirty="0">
                <a:solidFill>
                  <a:srgbClr val="FF0000"/>
                </a:solidFill>
              </a:rPr>
              <a:t>did Daisy go</a:t>
            </a:r>
            <a:r>
              <a:rPr lang="en-US" altLang="zh-CN" sz="2800" dirty="0" smtClean="0">
                <a:solidFill>
                  <a:srgbClr val="FF0000"/>
                </a:solidFill>
              </a:rPr>
              <a:t>?</a:t>
            </a:r>
            <a:r>
              <a:rPr lang="en-US" altLang="zh-CN" sz="2800" dirty="0">
                <a:solidFill>
                  <a:srgbClr val="FF0000"/>
                </a:solidFill>
              </a:rPr>
              <a:t> What kind of animal 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</a:rPr>
              <a:t>did </a:t>
            </a:r>
            <a:r>
              <a:rPr lang="en-US" altLang="zh-CN" sz="2800" dirty="0">
                <a:solidFill>
                  <a:srgbClr val="FF0000"/>
                </a:solidFill>
              </a:rPr>
              <a:t>she meet in each place?</a:t>
            </a:r>
          </a:p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</a:rPr>
              <a:t> 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64184" y="5110466"/>
            <a:ext cx="420833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dirty="0" smtClean="0">
                <a:solidFill>
                  <a:srgbClr val="FF0000"/>
                </a:solidFill>
              </a:rPr>
              <a:t>2. Who </a:t>
            </a:r>
            <a:r>
              <a:rPr lang="en-US" altLang="zh-CN" dirty="0">
                <a:solidFill>
                  <a:srgbClr val="FF0000"/>
                </a:solidFill>
              </a:rPr>
              <a:t>took her there?</a:t>
            </a:r>
          </a:p>
          <a:p>
            <a:pPr eaLnBrk="1" hangingPunct="1"/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755576" y="5608247"/>
            <a:ext cx="28813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dirty="0"/>
              <a:t>A flying carpet.</a:t>
            </a:r>
          </a:p>
        </p:txBody>
      </p:sp>
      <p:pic>
        <p:nvPicPr>
          <p:cNvPr id="8" name="Picture 4" descr="003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28800"/>
            <a:ext cx="2836387" cy="2158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32747" y="3787027"/>
            <a:ext cx="257754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Tibet</a:t>
            </a:r>
          </a:p>
          <a:p>
            <a:pPr eaLnBrk="1" hangingPunct="1"/>
            <a:r>
              <a:rPr kumimoji="1"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an antelope </a:t>
            </a:r>
            <a:r>
              <a:rPr kumimoji="1" lang="en-US" altLang="zh-CN" sz="2400" b="1" dirty="0" smtClean="0">
                <a:latin typeface="Times New Roman" pitchFamily="18" charset="0"/>
              </a:rPr>
              <a:t>para1</a:t>
            </a:r>
            <a:endParaRPr kumimoji="1" lang="en-US" altLang="zh-CN" sz="2400" b="1" dirty="0">
              <a:latin typeface="Times New Roman" pitchFamily="18" charset="0"/>
            </a:endParaRPr>
          </a:p>
        </p:txBody>
      </p:sp>
      <p:pic>
        <p:nvPicPr>
          <p:cNvPr id="10" name="Picture 3" descr="003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119" y="1628800"/>
            <a:ext cx="2978344" cy="2339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3140179" y="3962983"/>
            <a:ext cx="2388225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Zimbabwe</a:t>
            </a:r>
          </a:p>
          <a:p>
            <a:pPr eaLnBrk="1" hangingPunct="1"/>
            <a:r>
              <a:rPr kumimoji="1"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an elephant</a:t>
            </a:r>
          </a:p>
          <a:p>
            <a:pPr eaLnBrk="1" hangingPunct="1"/>
            <a:r>
              <a:rPr kumimoji="1" lang="en-US" altLang="zh-CN" sz="2000" b="1" dirty="0" smtClean="0">
                <a:latin typeface="Times New Roman" pitchFamily="18" charset="0"/>
              </a:rPr>
              <a:t>Para.2</a:t>
            </a:r>
            <a:r>
              <a:rPr kumimoji="1" lang="en-US" altLang="zh-CN" sz="1100" dirty="0" smtClean="0">
                <a:latin typeface="Times New Roman" pitchFamily="18" charset="0"/>
              </a:rPr>
              <a:t>.</a:t>
            </a:r>
            <a:endParaRPr kumimoji="1" lang="en-US" altLang="zh-CN" sz="1100" dirty="0">
              <a:latin typeface="Times New Roman" pitchFamily="18" charset="0"/>
            </a:endParaRPr>
          </a:p>
        </p:txBody>
      </p:sp>
      <p:pic>
        <p:nvPicPr>
          <p:cNvPr id="12" name="Picture 3" descr="10猩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731" y="1607983"/>
            <a:ext cx="3218345" cy="2395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48064" y="3968180"/>
            <a:ext cx="423750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kumimoji="1" lang="en-US" altLang="zh-CN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rain forest</a:t>
            </a:r>
          </a:p>
          <a:p>
            <a:pPr algn="ctr" eaLnBrk="1" hangingPunct="1"/>
            <a:r>
              <a:rPr kumimoji="1" lang="en-US" altLang="zh-CN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a monkey</a:t>
            </a:r>
          </a:p>
          <a:p>
            <a:pPr algn="ctr" eaLnBrk="1" hangingPunct="1"/>
            <a:r>
              <a:rPr kumimoji="1" lang="en-US" altLang="zh-CN" sz="2400" b="1" dirty="0" smtClean="0">
                <a:latin typeface="Times New Roman" pitchFamily="18" charset="0"/>
              </a:rPr>
              <a:t>Para.3-4</a:t>
            </a:r>
            <a:endParaRPr kumimoji="1" lang="en-US" altLang="zh-CN" sz="24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626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lower-0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98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81000" y="685800"/>
            <a:ext cx="79248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 b="1" dirty="0">
                <a:solidFill>
                  <a:srgbClr val="0070C0"/>
                </a:solidFill>
                <a:latin typeface="Gungsuh" pitchFamily="18" charset="-127"/>
                <a:ea typeface="Gungsuh" pitchFamily="18" charset="-127"/>
              </a:rPr>
              <a:t>Find out the main idea of the passage</a:t>
            </a:r>
            <a:r>
              <a:rPr lang="en-US" altLang="zh-CN" sz="3600" b="1" dirty="0">
                <a:solidFill>
                  <a:srgbClr val="0070C0"/>
                </a:solidFill>
                <a:latin typeface="Gungsuh" pitchFamily="18" charset="-127"/>
                <a:ea typeface="Gungsuh" pitchFamily="18" charset="-127"/>
              </a:rPr>
              <a:t>: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533400" y="2209800"/>
            <a:ext cx="7620000" cy="399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4000" b="1">
                <a:solidFill>
                  <a:srgbClr val="FF3300"/>
                </a:solidFill>
                <a:latin typeface="Times New Roman" pitchFamily="18" charset="0"/>
              </a:rPr>
              <a:t>A :</a:t>
            </a:r>
            <a:r>
              <a:rPr lang="en-US" altLang="zh-CN" sz="4000" b="1">
                <a:latin typeface="Times New Roman" pitchFamily="18" charset="0"/>
              </a:rPr>
              <a:t>  It is about some protection of wildlife.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4000" b="1">
                <a:solidFill>
                  <a:srgbClr val="FF3300"/>
                </a:solidFill>
                <a:latin typeface="Times New Roman" pitchFamily="18" charset="0"/>
              </a:rPr>
              <a:t>B:</a:t>
            </a:r>
            <a:r>
              <a:rPr lang="en-US" altLang="zh-CN" sz="4000" b="1">
                <a:latin typeface="Times New Roman" pitchFamily="18" charset="0"/>
              </a:rPr>
              <a:t>   It is about a journey of a flying chair.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4000" b="1">
                <a:solidFill>
                  <a:srgbClr val="FF3300"/>
                </a:solidFill>
                <a:latin typeface="Times New Roman" pitchFamily="18" charset="0"/>
              </a:rPr>
              <a:t>C:</a:t>
            </a:r>
            <a:r>
              <a:rPr lang="en-US" altLang="zh-CN" sz="4000" b="1">
                <a:latin typeface="Times New Roman" pitchFamily="18" charset="0"/>
              </a:rPr>
              <a:t>  It is about Daisy’s wonderful experience with some animals.</a:t>
            </a:r>
          </a:p>
        </p:txBody>
      </p:sp>
      <p:pic>
        <p:nvPicPr>
          <p:cNvPr id="106501" name="Picture 5" descr="5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953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3966954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4500" y="0"/>
            <a:ext cx="37830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dirty="0">
                <a:solidFill>
                  <a:srgbClr val="6600FF"/>
                </a:solidFill>
              </a:rPr>
              <a:t>Careful Reading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67161" y="517915"/>
            <a:ext cx="789597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00FF"/>
                </a:solidFill>
              </a:rPr>
              <a:t>Paragraph </a:t>
            </a:r>
            <a:r>
              <a:rPr lang="en-US" altLang="zh-CN" sz="3600" dirty="0" smtClean="0">
                <a:solidFill>
                  <a:srgbClr val="0000FF"/>
                </a:solidFill>
              </a:rPr>
              <a:t>1 ——Tibetan Antelope</a:t>
            </a:r>
            <a:r>
              <a:rPr lang="en-US" altLang="zh-CN" dirty="0" smtClean="0"/>
              <a:t> </a:t>
            </a:r>
            <a:endParaRPr lang="en-US" altLang="zh-CN" dirty="0"/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1520" y="1144539"/>
            <a:ext cx="8640960" cy="41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3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1. </a:t>
            </a:r>
            <a:r>
              <a:rPr lang="en-US" altLang="zh-CN" dirty="0">
                <a:solidFill>
                  <a:srgbClr val="FF0000"/>
                </a:solidFill>
              </a:rPr>
              <a:t>Why are people hunting and killing the Tibetan antelopes? </a:t>
            </a:r>
          </a:p>
          <a:p>
            <a:pPr eaLnBrk="1" hangingPunct="1">
              <a:lnSpc>
                <a:spcPts val="3500"/>
              </a:lnSpc>
            </a:pPr>
            <a:r>
              <a:rPr lang="en-US" altLang="zh-CN" dirty="0"/>
              <a:t>    </a:t>
            </a:r>
            <a:r>
              <a:rPr lang="en-US" altLang="zh-CN" dirty="0" smtClean="0"/>
              <a:t>To get </a:t>
            </a:r>
            <a:r>
              <a:rPr lang="en-US" altLang="zh-CN" dirty="0"/>
              <a:t>the wool </a:t>
            </a:r>
            <a:r>
              <a:rPr lang="en-US" altLang="zh-CN" dirty="0" smtClean="0"/>
              <a:t>and make </a:t>
            </a:r>
            <a:r>
              <a:rPr lang="en-US" altLang="zh-CN" dirty="0"/>
              <a:t>sweaters</a:t>
            </a:r>
            <a:r>
              <a:rPr lang="en-US" altLang="zh-CN" dirty="0" smtClean="0"/>
              <a:t>.</a:t>
            </a:r>
          </a:p>
          <a:p>
            <a:pPr eaLnBrk="1" hangingPunct="1">
              <a:lnSpc>
                <a:spcPts val="3500"/>
              </a:lnSpc>
            </a:pPr>
            <a:endParaRPr lang="en-US" altLang="zh-CN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ts val="3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2. What was the result of over-hunting?</a:t>
            </a:r>
          </a:p>
          <a:p>
            <a:pPr eaLnBrk="1" hangingPunct="1">
              <a:lnSpc>
                <a:spcPts val="3500"/>
              </a:lnSpc>
            </a:pPr>
            <a:r>
              <a:rPr lang="en-US" altLang="zh-CN" dirty="0" smtClean="0">
                <a:solidFill>
                  <a:srgbClr val="CC0000"/>
                </a:solidFill>
              </a:rPr>
              <a:t>    </a:t>
            </a:r>
            <a:r>
              <a:rPr lang="en-US" altLang="zh-CN" dirty="0" smtClean="0"/>
              <a:t>We are now an endangered species.</a:t>
            </a:r>
          </a:p>
          <a:p>
            <a:pPr eaLnBrk="1" hangingPunct="1">
              <a:lnSpc>
                <a:spcPts val="3500"/>
              </a:lnSpc>
            </a:pPr>
            <a:endParaRPr lang="en-US" altLang="zh-CN" dirty="0" smtClean="0"/>
          </a:p>
          <a:p>
            <a:pPr eaLnBrk="1" hangingPunct="1">
              <a:lnSpc>
                <a:spcPts val="3500"/>
              </a:lnSpc>
            </a:pPr>
            <a:endParaRPr lang="en-US" altLang="zh-CN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ts val="3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3. What’s the main idea ?     </a:t>
            </a:r>
            <a:endParaRPr lang="en-US" altLang="zh-CN" dirty="0">
              <a:solidFill>
                <a:srgbClr val="CC0000"/>
              </a:solidFill>
            </a:endParaRPr>
          </a:p>
        </p:txBody>
      </p:sp>
      <p:pic>
        <p:nvPicPr>
          <p:cNvPr id="5" name="Picture 8" descr="Photo2011061614432589491"/>
          <p:cNvPicPr>
            <a:picLocks noChangeAspect="1" noChangeArrowheads="1"/>
          </p:cNvPicPr>
          <p:nvPr/>
        </p:nvPicPr>
        <p:blipFill>
          <a:blip r:embed="rId2" cstate="print">
            <a:lum bright="24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642821"/>
            <a:ext cx="1778698" cy="1778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加号 10"/>
          <p:cNvSpPr/>
          <p:nvPr/>
        </p:nvSpPr>
        <p:spPr>
          <a:xfrm>
            <a:off x="3290866" y="2492896"/>
            <a:ext cx="648072" cy="57606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右箭头 12"/>
          <p:cNvSpPr/>
          <p:nvPr/>
        </p:nvSpPr>
        <p:spPr>
          <a:xfrm rot="5400000">
            <a:off x="3254862" y="4081332"/>
            <a:ext cx="792088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044012" y="5277109"/>
            <a:ext cx="6120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______we need wildlife protection.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5026" y="5277109"/>
            <a:ext cx="105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Why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949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2780248_134800002517_2"/>
          <p:cNvPicPr>
            <a:picLocks noChangeAspect="1" noChangeArrowheads="1"/>
          </p:cNvPicPr>
          <p:nvPr/>
        </p:nvPicPr>
        <p:blipFill>
          <a:blip r:embed="rId2" cstate="print">
            <a:lum bright="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237" y="2636912"/>
            <a:ext cx="2831763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13118" y="-1"/>
            <a:ext cx="37830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dirty="0">
                <a:solidFill>
                  <a:srgbClr val="6600FF"/>
                </a:solidFill>
              </a:rPr>
              <a:t>Careful Reading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07504" y="618117"/>
            <a:ext cx="8928992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srgbClr val="0000FF"/>
                </a:solidFill>
              </a:rPr>
              <a:t>Paragraph </a:t>
            </a:r>
            <a:r>
              <a:rPr lang="en-US" altLang="zh-CN" dirty="0" smtClean="0">
                <a:solidFill>
                  <a:srgbClr val="0000FF"/>
                </a:solidFill>
              </a:rPr>
              <a:t>2 ——elephant in Zimbabwe</a:t>
            </a:r>
          </a:p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</a:rPr>
              <a:t>1.What was the elephants’ situation before? Why?</a:t>
            </a:r>
          </a:p>
          <a:p>
            <a:pPr eaLnBrk="1" hangingPunct="1"/>
            <a:r>
              <a:rPr lang="en-US" altLang="zh-CN" sz="2800" dirty="0" smtClean="0"/>
              <a:t>Farmers hunted them without mercy.</a:t>
            </a:r>
          </a:p>
          <a:p>
            <a:pPr eaLnBrk="1" hangingPunct="1"/>
            <a:r>
              <a:rPr lang="en-US" altLang="zh-CN" sz="2800" dirty="0" smtClean="0"/>
              <a:t>They destroyed farms and money went to tour companies.</a:t>
            </a:r>
          </a:p>
          <a:p>
            <a:pPr eaLnBrk="1" hangingPunct="1"/>
            <a:endParaRPr lang="en-US" altLang="zh-CN" sz="2800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</a:rPr>
              <a:t>2. What’s the result now? Why?</a:t>
            </a:r>
          </a:p>
          <a:p>
            <a:pPr eaLnBrk="1" hangingPunct="1"/>
            <a:r>
              <a:rPr lang="en-US" altLang="zh-CN" sz="2800" dirty="0" smtClean="0"/>
              <a:t>Farmers, happy; elephants, increase. </a:t>
            </a:r>
          </a:p>
          <a:p>
            <a:pPr eaLnBrk="1" hangingPunct="1"/>
            <a:r>
              <a:rPr lang="en-US" altLang="zh-CN" sz="2800" dirty="0" smtClean="0"/>
              <a:t>The </a:t>
            </a:r>
            <a:r>
              <a:rPr lang="en-US" altLang="zh-CN" sz="2800" dirty="0"/>
              <a:t>government,  tourists, </a:t>
            </a:r>
            <a:r>
              <a:rPr lang="en-US" altLang="zh-CN" sz="2800" dirty="0" smtClean="0"/>
              <a:t>famers. </a:t>
            </a:r>
            <a:endParaRPr lang="en-US" altLang="zh-CN" sz="2800" dirty="0"/>
          </a:p>
          <a:p>
            <a:pPr eaLnBrk="1" hangingPunct="1"/>
            <a:endParaRPr lang="en-US" altLang="zh-CN" sz="2800" dirty="0" smtClean="0"/>
          </a:p>
          <a:p>
            <a:pPr eaLnBrk="1" hangingPunct="1"/>
            <a:endParaRPr lang="en-US" altLang="zh-CN" sz="2800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</a:rPr>
              <a:t>3. What’s the main idea?</a:t>
            </a:r>
          </a:p>
          <a:p>
            <a:pPr eaLnBrk="1" hangingPunct="1"/>
            <a:r>
              <a:rPr lang="en-US" altLang="zh-CN" sz="2800" dirty="0" smtClean="0"/>
              <a:t>                                              </a:t>
            </a:r>
            <a:endParaRPr lang="en-US" altLang="zh-CN" sz="2800" dirty="0"/>
          </a:p>
        </p:txBody>
      </p:sp>
      <p:sp>
        <p:nvSpPr>
          <p:cNvPr id="9" name="加号 8"/>
          <p:cNvSpPr/>
          <p:nvPr/>
        </p:nvSpPr>
        <p:spPr>
          <a:xfrm>
            <a:off x="3276160" y="2344860"/>
            <a:ext cx="791784" cy="72008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右箭头 10"/>
          <p:cNvSpPr/>
          <p:nvPr/>
        </p:nvSpPr>
        <p:spPr>
          <a:xfrm rot="5400000">
            <a:off x="3370630" y="4291600"/>
            <a:ext cx="504056" cy="363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534106" y="5419432"/>
            <a:ext cx="70311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A good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________ 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of wildlife protection.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40169" y="541943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example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11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u=2247190795,2076867637&amp;fm=23&amp;gp=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83" y="3501875"/>
            <a:ext cx="815833" cy="1199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300000825852127434032582167_950"/>
          <p:cNvPicPr>
            <a:picLocks noChangeAspect="1" noChangeArrowheads="1"/>
          </p:cNvPicPr>
          <p:nvPr/>
        </p:nvPicPr>
        <p:blipFill>
          <a:blip r:embed="rId3" cstate="print">
            <a:lum bright="3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45" t="1305" b="13826"/>
          <a:stretch>
            <a:fillRect/>
          </a:stretch>
        </p:blipFill>
        <p:spPr bwMode="auto">
          <a:xfrm>
            <a:off x="7380312" y="3435030"/>
            <a:ext cx="1606992" cy="1415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-13118" y="-1"/>
            <a:ext cx="37830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dirty="0">
                <a:solidFill>
                  <a:srgbClr val="6600FF"/>
                </a:solidFill>
              </a:rPr>
              <a:t>Careful Reading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36058" y="618117"/>
            <a:ext cx="466799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srgbClr val="0000FF"/>
                </a:solidFill>
              </a:rPr>
              <a:t>Paragraph </a:t>
            </a:r>
            <a:r>
              <a:rPr lang="en-US" altLang="zh-CN" dirty="0" smtClean="0">
                <a:solidFill>
                  <a:srgbClr val="0000FF"/>
                </a:solidFill>
              </a:rPr>
              <a:t>3 ——monkey in rainforest</a:t>
            </a:r>
          </a:p>
          <a:p>
            <a:pPr marL="514350" indent="-514350" eaLnBrk="1" hangingPunct="1">
              <a:buAutoNum type="arabicPeriod"/>
            </a:pPr>
            <a:r>
              <a:rPr lang="en-US" altLang="zh-CN" sz="2800" dirty="0" smtClean="0">
                <a:solidFill>
                  <a:srgbClr val="FF0000"/>
                </a:solidFill>
              </a:rPr>
              <a:t>What’s the problem of the monkey?</a:t>
            </a:r>
          </a:p>
          <a:p>
            <a:pPr eaLnBrk="1" hangingPunct="1"/>
            <a:r>
              <a:rPr lang="en-US" altLang="zh-CN" sz="2800" dirty="0" smtClean="0"/>
              <a:t>Mosquitoes. </a:t>
            </a:r>
          </a:p>
          <a:p>
            <a:pPr eaLnBrk="1" hangingPunct="1"/>
            <a:endParaRPr lang="en-US" altLang="zh-CN" sz="2800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</a:rPr>
              <a:t>2. How did he solve it?</a:t>
            </a:r>
          </a:p>
          <a:p>
            <a:pPr eaLnBrk="1" hangingPunct="1"/>
            <a:r>
              <a:rPr lang="en-US" altLang="zh-CN" sz="2800" dirty="0" smtClean="0"/>
              <a:t>Rub an insect over its body. </a:t>
            </a:r>
          </a:p>
          <a:p>
            <a:pPr eaLnBrk="1" hangingPunct="1"/>
            <a:endParaRPr lang="en-US" altLang="zh-CN" sz="2800" dirty="0" smtClean="0"/>
          </a:p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</a:rPr>
              <a:t>3. What’s the main idea</a:t>
            </a:r>
            <a:r>
              <a:rPr lang="zh-CN" altLang="en-US" sz="2800" dirty="0">
                <a:solidFill>
                  <a:srgbClr val="FF0000"/>
                </a:solidFill>
              </a:rPr>
              <a:t>？</a:t>
            </a:r>
            <a:endParaRPr lang="en-US" altLang="zh-CN" sz="2800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9938" y="5229200"/>
            <a:ext cx="73912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______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we can get from wildlife protection.</a:t>
            </a:r>
          </a:p>
          <a:p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716" y="1385395"/>
            <a:ext cx="2095500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直接连接符 4"/>
          <p:cNvCxnSpPr/>
          <p:nvPr/>
        </p:nvCxnSpPr>
        <p:spPr>
          <a:xfrm flipH="1">
            <a:off x="5257799" y="2498059"/>
            <a:ext cx="407917" cy="93697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7761216" y="2564904"/>
            <a:ext cx="555200" cy="87012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3" idx="1"/>
            <a:endCxn id="2" idx="3"/>
          </p:cNvCxnSpPr>
          <p:nvPr/>
        </p:nvCxnSpPr>
        <p:spPr>
          <a:xfrm flipH="1" flipV="1">
            <a:off x="5665716" y="4101600"/>
            <a:ext cx="1714596" cy="4108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加号 28"/>
          <p:cNvSpPr/>
          <p:nvPr/>
        </p:nvSpPr>
        <p:spPr>
          <a:xfrm>
            <a:off x="1691680" y="2781795"/>
            <a:ext cx="791784" cy="72008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右箭头 29"/>
          <p:cNvSpPr/>
          <p:nvPr/>
        </p:nvSpPr>
        <p:spPr>
          <a:xfrm rot="5400000">
            <a:off x="1807876" y="4267781"/>
            <a:ext cx="504056" cy="363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87448" y="5136867"/>
            <a:ext cx="10438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What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572096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03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341"/>
            <a:ext cx="2836387" cy="2158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72248" y="4509120"/>
            <a:ext cx="257372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800" b="1" dirty="0" smtClean="0">
                <a:latin typeface="Times New Roman" pitchFamily="18" charset="0"/>
              </a:rPr>
              <a:t>Para1</a:t>
            </a:r>
            <a:endParaRPr kumimoji="1" lang="en-US" altLang="zh-CN" sz="2800" b="1" dirty="0">
              <a:latin typeface="Times New Roman" pitchFamily="18" charset="0"/>
            </a:endParaRPr>
          </a:p>
          <a:p>
            <a:pPr eaLnBrk="1" hangingPunct="1"/>
            <a:r>
              <a:rPr kumimoji="1"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An antelope</a:t>
            </a:r>
            <a:endParaRPr kumimoji="1" lang="en-US" altLang="zh-CN" sz="2400" b="1" dirty="0">
              <a:latin typeface="Times New Roman" pitchFamily="18" charset="0"/>
            </a:endParaRPr>
          </a:p>
        </p:txBody>
      </p:sp>
      <p:pic>
        <p:nvPicPr>
          <p:cNvPr id="4" name="Picture 3" descr="003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387" y="2185764"/>
            <a:ext cx="2743725" cy="2262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841255" y="4434568"/>
            <a:ext cx="2388225" cy="1123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800" b="1" dirty="0" smtClean="0">
                <a:latin typeface="Times New Roman" pitchFamily="18" charset="0"/>
              </a:rPr>
              <a:t>Para.2</a:t>
            </a:r>
          </a:p>
          <a:p>
            <a:pPr eaLnBrk="1" hangingPunct="1"/>
            <a:r>
              <a:rPr kumimoji="1"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An elephant</a:t>
            </a:r>
          </a:p>
          <a:p>
            <a:pPr eaLnBrk="1" hangingPunct="1"/>
            <a:r>
              <a:rPr kumimoji="1" lang="en-US" altLang="zh-CN" sz="1100" dirty="0" smtClean="0">
                <a:latin typeface="Times New Roman" pitchFamily="18" charset="0"/>
              </a:rPr>
              <a:t>.</a:t>
            </a:r>
            <a:endParaRPr kumimoji="1" lang="en-US" altLang="zh-CN" sz="1100" dirty="0">
              <a:latin typeface="Times New Roman" pitchFamily="18" charset="0"/>
            </a:endParaRPr>
          </a:p>
        </p:txBody>
      </p:sp>
      <p:pic>
        <p:nvPicPr>
          <p:cNvPr id="6" name="Picture 3" descr="10猩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04900"/>
            <a:ext cx="2672649" cy="225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580112" y="4448719"/>
            <a:ext cx="317188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800" b="1" dirty="0">
                <a:latin typeface="Times New Roman" pitchFamily="18" charset="0"/>
              </a:rPr>
              <a:t>Para.3-4</a:t>
            </a:r>
          </a:p>
          <a:p>
            <a:pPr eaLnBrk="1" hangingPunct="1"/>
            <a:r>
              <a:rPr kumimoji="1"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A monkey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848" y="5448373"/>
            <a:ext cx="2264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endangered</a:t>
            </a:r>
            <a:endParaRPr lang="zh-CN" altLang="en-US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836387" y="5427051"/>
            <a:ext cx="40650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endangered</a:t>
            </a:r>
          </a:p>
          <a:p>
            <a:r>
              <a:rPr lang="en-US" altLang="zh-CN" sz="3200" b="1" dirty="0" smtClean="0"/>
              <a:t>---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safe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57597" y="5488606"/>
            <a:ext cx="34013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safe---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how to live together</a:t>
            </a:r>
          </a:p>
          <a:p>
            <a:r>
              <a:rPr lang="en-US" altLang="zh-CN" sz="2800" b="1" dirty="0" smtClean="0">
                <a:solidFill>
                  <a:srgbClr val="FF0000"/>
                </a:solidFill>
              </a:rPr>
              <a:t>WWF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0970" y="404664"/>
            <a:ext cx="72693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Discussion</a:t>
            </a:r>
          </a:p>
          <a:p>
            <a:r>
              <a:rPr lang="en-US" altLang="zh-CN" sz="2800" b="1" dirty="0" smtClean="0"/>
              <a:t>How Daisy learnt to help wildlife</a:t>
            </a:r>
          </a:p>
          <a:p>
            <a:r>
              <a:rPr lang="en-US" altLang="zh-CN" sz="2800" b="1" dirty="0" smtClean="0"/>
              <a:t>1.How did Daisy learn to help wildlife?</a:t>
            </a:r>
          </a:p>
        </p:txBody>
      </p:sp>
    </p:spTree>
    <p:extLst>
      <p:ext uri="{BB962C8B-B14F-4D97-AF65-F5344CB8AC3E}">
        <p14:creationId xmlns:p14="http://schemas.microsoft.com/office/powerpoint/2010/main" val="218093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5" grpId="0" autoUpdateAnimBg="0"/>
      <p:bldP spid="7" grpId="0" autoUpdateAnimBg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0970" y="404664"/>
            <a:ext cx="72693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Discussion</a:t>
            </a:r>
          </a:p>
          <a:p>
            <a:r>
              <a:rPr lang="en-US" altLang="zh-CN" sz="2800" b="1" dirty="0" smtClean="0">
                <a:solidFill>
                  <a:srgbClr val="FF0000"/>
                </a:solidFill>
              </a:rPr>
              <a:t>How Daisy learnt to help wildlife.</a:t>
            </a:r>
          </a:p>
          <a:p>
            <a:r>
              <a:rPr lang="en-US" altLang="zh-CN" sz="2800" b="1" dirty="0" smtClean="0"/>
              <a:t>2.What ways can we learn from each part to protect wildlife?</a:t>
            </a:r>
          </a:p>
          <a:p>
            <a:endParaRPr lang="en-US" altLang="zh-CN" sz="2800" b="1" dirty="0"/>
          </a:p>
          <a:p>
            <a:r>
              <a:rPr lang="en-US" altLang="zh-CN" sz="2800" b="1" dirty="0" smtClean="0"/>
              <a:t>We should</a:t>
            </a:r>
          </a:p>
          <a:p>
            <a:r>
              <a:rPr lang="en-US" altLang="zh-CN" sz="2800" b="1" dirty="0" smtClean="0"/>
              <a:t>Part 1 </a:t>
            </a:r>
            <a:r>
              <a:rPr lang="en-US" altLang="zh-CN" sz="2800" b="1" dirty="0" smtClean="0"/>
              <a:t>___________________________</a:t>
            </a:r>
          </a:p>
          <a:p>
            <a:r>
              <a:rPr lang="en-US" altLang="zh-CN" sz="2800" b="1" dirty="0" smtClean="0"/>
              <a:t>Part 2________________________.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Part </a:t>
            </a:r>
            <a:r>
              <a:rPr lang="en-US" altLang="zh-CN" sz="2800" b="1" dirty="0" smtClean="0"/>
              <a:t>3_________________________.</a:t>
            </a:r>
            <a:endParaRPr lang="en-US" altLang="zh-CN" sz="2800" b="1" dirty="0" smtClean="0"/>
          </a:p>
        </p:txBody>
      </p:sp>
      <p:sp>
        <p:nvSpPr>
          <p:cNvPr id="3" name="矩形 2"/>
          <p:cNvSpPr/>
          <p:nvPr/>
        </p:nvSpPr>
        <p:spPr>
          <a:xfrm>
            <a:off x="1835696" y="2924944"/>
            <a:ext cx="3972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70C0"/>
                </a:solidFill>
              </a:rPr>
              <a:t>stop killing </a:t>
            </a:r>
            <a:r>
              <a:rPr lang="en-US" altLang="zh-CN" sz="2800" b="1" dirty="0" smtClean="0">
                <a:solidFill>
                  <a:srgbClr val="0070C0"/>
                </a:solidFill>
              </a:rPr>
              <a:t>animals</a:t>
            </a:r>
            <a:endParaRPr lang="en-US" altLang="zh-CN" sz="2800" b="1" dirty="0">
              <a:solidFill>
                <a:srgbClr val="0070C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35696" y="3407620"/>
            <a:ext cx="45063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70C0"/>
                </a:solidFill>
              </a:rPr>
              <a:t>build a protection zone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84400" y="3851762"/>
            <a:ext cx="4023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70C0"/>
                </a:solidFill>
              </a:rPr>
              <a:t>protect their habitat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14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68313" y="506413"/>
            <a:ext cx="28082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4400" dirty="0">
                <a:solidFill>
                  <a:srgbClr val="FF0066"/>
                </a:solidFill>
              </a:rPr>
              <a:t>Retelling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504825" y="1196975"/>
            <a:ext cx="8170863" cy="509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zh-CN" altLang="en-US" sz="3600" dirty="0"/>
              <a:t>    </a:t>
            </a:r>
            <a:r>
              <a:rPr kumimoji="1" lang="en-US" altLang="zh-CN" sz="3600" dirty="0"/>
              <a:t>One day Daisy went to see the animals that gave fur to make her _______ in a flying chair. It flew away to _____  in China first, where she saw an ________.   The antelope told her that they were killed for the ____ that was taken from their ________. 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580063" y="2065338"/>
            <a:ext cx="17287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sweater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867400" y="2786063"/>
            <a:ext cx="1371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>
                <a:solidFill>
                  <a:srgbClr val="0000FF"/>
                </a:solidFill>
              </a:rPr>
              <a:t> </a:t>
            </a:r>
            <a:r>
              <a:rPr kumimoji="1" lang="en-US" altLang="zh-CN" sz="3600">
                <a:solidFill>
                  <a:srgbClr val="0000FF"/>
                </a:solidFill>
              </a:rPr>
              <a:t>Tibet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443663" y="3506788"/>
            <a:ext cx="1905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antelope 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987675" y="4914900"/>
            <a:ext cx="12239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>
                <a:solidFill>
                  <a:srgbClr val="0000FF"/>
                </a:solidFill>
              </a:rPr>
              <a:t> </a:t>
            </a:r>
            <a:r>
              <a:rPr kumimoji="1" lang="en-US" altLang="zh-CN" sz="3600">
                <a:solidFill>
                  <a:srgbClr val="0000FF"/>
                </a:solidFill>
              </a:rPr>
              <a:t>wool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1539875" y="5613400"/>
            <a:ext cx="2057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dirty="0">
                <a:solidFill>
                  <a:srgbClr val="0000FF"/>
                </a:solidFill>
              </a:rPr>
              <a:t>stomachs</a:t>
            </a:r>
          </a:p>
        </p:txBody>
      </p:sp>
    </p:spTree>
    <p:extLst>
      <p:ext uri="{BB962C8B-B14F-4D97-AF65-F5344CB8AC3E}">
        <p14:creationId xmlns:p14="http://schemas.microsoft.com/office/powerpoint/2010/main" val="740328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539750" y="1789113"/>
            <a:ext cx="8243888" cy="366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zh-CN" sz="3600" dirty="0"/>
              <a:t>     Then the carpet flew away to  __________, where Daisy saw an ________. The elephant said they were endangered in Zimbabwe.  _______ used to hunt them without _______.  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12775" y="2647950"/>
            <a:ext cx="23034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Zimbabwe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74650" y="3349625"/>
            <a:ext cx="2133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>
                <a:solidFill>
                  <a:srgbClr val="0000FF"/>
                </a:solidFill>
              </a:rPr>
              <a:t>  </a:t>
            </a:r>
            <a:r>
              <a:rPr kumimoji="1" lang="en-US" altLang="zh-CN" sz="3600">
                <a:solidFill>
                  <a:srgbClr val="0000FF"/>
                </a:solidFill>
              </a:rPr>
              <a:t>elephant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5795963" y="4070350"/>
            <a:ext cx="20161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Farmers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860925" y="4791075"/>
            <a:ext cx="14398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mercy</a:t>
            </a:r>
          </a:p>
        </p:txBody>
      </p:sp>
    </p:spTree>
    <p:extLst>
      <p:ext uri="{BB962C8B-B14F-4D97-AF65-F5344CB8AC3E}">
        <p14:creationId xmlns:p14="http://schemas.microsoft.com/office/powerpoint/2010/main" val="1469920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39750" y="1125538"/>
            <a:ext cx="8154988" cy="366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zh-CN" altLang="en-US" sz="3600" dirty="0"/>
              <a:t>    </a:t>
            </a:r>
            <a:r>
              <a:rPr kumimoji="1" lang="en-US" altLang="zh-CN" sz="3600" dirty="0"/>
              <a:t>Now they allowed tourists to hunt only a _______  number of animals if they paid the farmers. The flying carpet rose again and almost at once they were in thick rain _____. 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979613" y="1989138"/>
            <a:ext cx="1676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certain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059113" y="4156075"/>
            <a:ext cx="1371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forest</a:t>
            </a:r>
          </a:p>
        </p:txBody>
      </p:sp>
    </p:spTree>
    <p:extLst>
      <p:ext uri="{BB962C8B-B14F-4D97-AF65-F5344CB8AC3E}">
        <p14:creationId xmlns:p14="http://schemas.microsoft.com/office/powerpoint/2010/main" val="1713422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84213" y="1144588"/>
            <a:ext cx="7848600" cy="509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zh-CN" altLang="en-US" sz="3600" dirty="0"/>
              <a:t>    </a:t>
            </a:r>
            <a:r>
              <a:rPr kumimoji="1" lang="en-US" altLang="zh-CN" sz="3600" dirty="0"/>
              <a:t>A _______ was rubbing a millipede _____ which contains a powerful ____ over his body because it could protect him from __________.  So Daisy decided to produce this new drug with the help of _____. The carpet rose and flew home.</a:t>
            </a:r>
            <a:endParaRPr kumimoji="1" lang="en-US" altLang="zh-CN" dirty="0"/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595438" y="1289050"/>
            <a:ext cx="18256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dirty="0">
                <a:solidFill>
                  <a:srgbClr val="0000FF"/>
                </a:solidFill>
              </a:rPr>
              <a:t>monkey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84213" y="2016125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insect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50100" y="1958975"/>
            <a:ext cx="13604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drug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628900" y="3451225"/>
            <a:ext cx="24479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mosquitoes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832100" y="4876800"/>
            <a:ext cx="1524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</a:rPr>
              <a:t>WWF</a:t>
            </a:r>
          </a:p>
        </p:txBody>
      </p:sp>
    </p:spTree>
    <p:extLst>
      <p:ext uri="{BB962C8B-B14F-4D97-AF65-F5344CB8AC3E}">
        <p14:creationId xmlns:p14="http://schemas.microsoft.com/office/powerpoint/2010/main" val="305075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692696"/>
            <a:ext cx="47525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Learning about language </a:t>
            </a:r>
          </a:p>
          <a:p>
            <a:r>
              <a:rPr lang="en-US" altLang="zh-CN" sz="2800" b="1" dirty="0" smtClean="0"/>
              <a:t>1.Distant</a:t>
            </a:r>
          </a:p>
          <a:p>
            <a:r>
              <a:rPr lang="en-US" altLang="zh-CN" sz="2800" b="1" dirty="0" smtClean="0"/>
              <a:t>2.Decrease</a:t>
            </a:r>
          </a:p>
          <a:p>
            <a:r>
              <a:rPr lang="en-US" altLang="zh-CN" sz="2800" b="1" dirty="0" smtClean="0"/>
              <a:t>3.Powerful</a:t>
            </a:r>
          </a:p>
          <a:p>
            <a:r>
              <a:rPr lang="en-US" altLang="zh-CN" sz="2800" b="1" dirty="0" smtClean="0"/>
              <a:t>4. Affect</a:t>
            </a:r>
          </a:p>
          <a:p>
            <a:r>
              <a:rPr lang="en-US" altLang="zh-CN" sz="2800" b="1" dirty="0" smtClean="0"/>
              <a:t>5. Appreciate</a:t>
            </a:r>
          </a:p>
          <a:p>
            <a:r>
              <a:rPr lang="en-US" altLang="zh-CN" sz="2800" b="1" dirty="0" smtClean="0"/>
              <a:t>6. Hunt</a:t>
            </a:r>
          </a:p>
          <a:p>
            <a:r>
              <a:rPr lang="en-US" altLang="zh-CN" sz="2800" b="1" dirty="0" smtClean="0"/>
              <a:t>7. Protect…from</a:t>
            </a:r>
          </a:p>
          <a:p>
            <a:r>
              <a:rPr lang="en-US" altLang="zh-CN" sz="2800" b="1" dirty="0" smtClean="0"/>
              <a:t>8. Respond </a:t>
            </a:r>
          </a:p>
          <a:p>
            <a:r>
              <a:rPr lang="en-US" altLang="zh-CN" sz="2800" b="1" dirty="0" smtClean="0"/>
              <a:t>9. Relief</a:t>
            </a:r>
          </a:p>
          <a:p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355976" y="1123583"/>
            <a:ext cx="25202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wild</a:t>
            </a:r>
          </a:p>
          <a:p>
            <a:r>
              <a:rPr lang="en-US" altLang="zh-CN" sz="2800" b="1" dirty="0" smtClean="0"/>
              <a:t>reserve</a:t>
            </a:r>
          </a:p>
          <a:p>
            <a:r>
              <a:rPr lang="en-US" altLang="zh-CN" sz="2800" b="1" dirty="0" smtClean="0"/>
              <a:t>hunt</a:t>
            </a:r>
          </a:p>
          <a:p>
            <a:r>
              <a:rPr lang="en-US" altLang="zh-CN" sz="2800" b="1" dirty="0" smtClean="0"/>
              <a:t>species</a:t>
            </a:r>
          </a:p>
          <a:p>
            <a:r>
              <a:rPr lang="en-US" altLang="zh-CN" sz="2800" b="1" dirty="0" smtClean="0"/>
              <a:t>powerful</a:t>
            </a:r>
          </a:p>
          <a:p>
            <a:r>
              <a:rPr lang="en-US" altLang="zh-CN" sz="2800" b="1" dirty="0" smtClean="0"/>
              <a:t>appreciated</a:t>
            </a:r>
          </a:p>
          <a:p>
            <a:r>
              <a:rPr lang="en-US" altLang="zh-CN" sz="2800" b="1" dirty="0" smtClean="0"/>
              <a:t>relief</a:t>
            </a:r>
          </a:p>
          <a:p>
            <a:r>
              <a:rPr lang="en-US" altLang="zh-CN" sz="2800" b="1" dirty="0" smtClean="0"/>
              <a:t>protecting</a:t>
            </a:r>
          </a:p>
          <a:p>
            <a:r>
              <a:rPr lang="en-US" altLang="zh-CN" sz="2800" b="1" dirty="0" smtClean="0"/>
              <a:t>from 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89936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ext Box 2"/>
          <p:cNvSpPr txBox="1">
            <a:spLocks noChangeArrowheads="1"/>
          </p:cNvSpPr>
          <p:nvPr/>
        </p:nvSpPr>
        <p:spPr bwMode="auto">
          <a:xfrm>
            <a:off x="684213" y="1144588"/>
            <a:ext cx="7848600" cy="509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65138" indent="-465138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923925" indent="-4572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382713" indent="-4572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841500" indent="-4572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300288" indent="-4572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75748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321468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67188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412908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FF0066"/>
                </a:solidFill>
              </a:rPr>
              <a:t>请用适当的介词填空。</a:t>
            </a:r>
            <a:endParaRPr kumimoji="1" lang="en-US" altLang="zh-CN" sz="3600" b="1" smtClean="0">
              <a:solidFill>
                <a:srgbClr val="FF0066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</a:rPr>
              <a:t>1. Whales will die ___, if we don’t protect them.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</a:rPr>
              <a:t>2. Nowadays every woman is dying ___ fair skin.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</a:rPr>
              <a:t>3. The trees are dying __ because of the drought.</a:t>
            </a:r>
          </a:p>
        </p:txBody>
      </p:sp>
      <p:sp>
        <p:nvSpPr>
          <p:cNvPr id="125955" name="Text Box 3"/>
          <p:cNvSpPr txBox="1">
            <a:spLocks noChangeArrowheads="1"/>
          </p:cNvSpPr>
          <p:nvPr/>
        </p:nvSpPr>
        <p:spPr bwMode="auto">
          <a:xfrm>
            <a:off x="4211638" y="2016125"/>
            <a:ext cx="10080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out</a:t>
            </a:r>
          </a:p>
        </p:txBody>
      </p:sp>
      <p:sp>
        <p:nvSpPr>
          <p:cNvPr id="125956" name="Text Box 4"/>
          <p:cNvSpPr txBox="1">
            <a:spLocks noChangeArrowheads="1"/>
          </p:cNvSpPr>
          <p:nvPr/>
        </p:nvSpPr>
        <p:spPr bwMode="auto">
          <a:xfrm>
            <a:off x="7596188" y="3448050"/>
            <a:ext cx="7921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for</a:t>
            </a:r>
          </a:p>
        </p:txBody>
      </p:sp>
      <p:sp>
        <p:nvSpPr>
          <p:cNvPr id="125957" name="Text Box 5"/>
          <p:cNvSpPr txBox="1">
            <a:spLocks noChangeArrowheads="1"/>
          </p:cNvSpPr>
          <p:nvPr/>
        </p:nvSpPr>
        <p:spPr bwMode="auto">
          <a:xfrm>
            <a:off x="4964113" y="4872038"/>
            <a:ext cx="9350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off</a:t>
            </a:r>
          </a:p>
        </p:txBody>
      </p:sp>
      <p:sp>
        <p:nvSpPr>
          <p:cNvPr id="125958" name="WordArt 6"/>
          <p:cNvSpPr>
            <a:spLocks noChangeArrowheads="1" noChangeShapeType="1" noTextEdit="1"/>
          </p:cNvSpPr>
          <p:nvPr/>
        </p:nvSpPr>
        <p:spPr bwMode="auto">
          <a:xfrm>
            <a:off x="3708400" y="168275"/>
            <a:ext cx="1933575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Exercise 2</a:t>
            </a:r>
            <a:endParaRPr lang="zh-CN" altLang="en-US" sz="3600" b="1" kern="10" smtClean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新魏"/>
              <a:ea typeface="华文新魏"/>
            </a:endParaRPr>
          </a:p>
        </p:txBody>
      </p:sp>
    </p:spTree>
    <p:extLst>
      <p:ext uri="{BB962C8B-B14F-4D97-AF65-F5344CB8AC3E}">
        <p14:creationId xmlns:p14="http://schemas.microsoft.com/office/powerpoint/2010/main" val="364880877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9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259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5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5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5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1000"/>
                                        <p:tgtEl>
                                          <p:spTgt spid="1259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1000"/>
                                        <p:tgtEl>
                                          <p:spTgt spid="1259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5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5" grpId="0"/>
      <p:bldP spid="125956" grpId="0"/>
      <p:bldP spid="12595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827088" y="1073150"/>
            <a:ext cx="7561262" cy="509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95300" indent="-4953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954088" indent="-4572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412875" indent="-4572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871663" indent="-4572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330450" indent="-4572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78765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324485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70205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415925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</a:rPr>
              <a:t>4. The weak light is dying _____.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</a:rPr>
              <a:t>5. His anger died _____ after being given some money.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</a:rPr>
              <a:t>6. About 10 million people die __ cancer every year.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00"/>
                </a:solidFill>
              </a:rPr>
              <a:t>7. Some people die ____ the lack of water in the dry areas.</a:t>
            </a:r>
          </a:p>
        </p:txBody>
      </p:sp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5940425" y="1198563"/>
            <a:ext cx="14398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away</a:t>
            </a:r>
          </a:p>
        </p:txBody>
      </p:sp>
      <p:sp>
        <p:nvSpPr>
          <p:cNvPr id="126980" name="Text Box 4"/>
          <p:cNvSpPr txBox="1">
            <a:spLocks noChangeArrowheads="1"/>
          </p:cNvSpPr>
          <p:nvPr/>
        </p:nvSpPr>
        <p:spPr bwMode="auto">
          <a:xfrm>
            <a:off x="4283075" y="1939925"/>
            <a:ext cx="1296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down</a:t>
            </a:r>
          </a:p>
        </p:txBody>
      </p:sp>
      <p:sp>
        <p:nvSpPr>
          <p:cNvPr id="126982" name="Text Box 6"/>
          <p:cNvSpPr txBox="1">
            <a:spLocks noChangeArrowheads="1"/>
          </p:cNvSpPr>
          <p:nvPr/>
        </p:nvSpPr>
        <p:spPr bwMode="auto">
          <a:xfrm>
            <a:off x="6772275" y="3357563"/>
            <a:ext cx="647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of</a:t>
            </a:r>
          </a:p>
        </p:txBody>
      </p:sp>
      <p:sp>
        <p:nvSpPr>
          <p:cNvPr id="126983" name="Text Box 7"/>
          <p:cNvSpPr txBox="1">
            <a:spLocks noChangeArrowheads="1"/>
          </p:cNvSpPr>
          <p:nvPr/>
        </p:nvSpPr>
        <p:spPr bwMode="auto">
          <a:xfrm>
            <a:off x="4508500" y="4799013"/>
            <a:ext cx="1152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from</a:t>
            </a:r>
          </a:p>
        </p:txBody>
      </p:sp>
    </p:spTree>
    <p:extLst>
      <p:ext uri="{BB962C8B-B14F-4D97-AF65-F5344CB8AC3E}">
        <p14:creationId xmlns:p14="http://schemas.microsoft.com/office/powerpoint/2010/main" val="2924560545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26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1269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1000"/>
                                        <p:tgtEl>
                                          <p:spTgt spid="1269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6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1000"/>
                                        <p:tgtEl>
                                          <p:spTgt spid="1269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9" grpId="0"/>
      <p:bldP spid="126980" grpId="0"/>
      <p:bldP spid="126982" grpId="0"/>
      <p:bldP spid="12698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539750" y="1341438"/>
            <a:ext cx="8353425" cy="520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400" b="1" smtClean="0">
                <a:solidFill>
                  <a:srgbClr val="000000"/>
                </a:solidFill>
                <a:latin typeface="Times New Roman" pitchFamily="18" charset="0"/>
              </a:rPr>
              <a:t>用括号中所给动词的适当形式填空。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1. He failed to ________ (respond) to the medicine. 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2. When I came in, he ___________ (rub) the window with a cloth.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3. The children ____________ (employ) in weeding the garden.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4. If you work hard, you ___________ (succeed).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5. There was a fire in our street, but our house wasn</a:t>
            </a:r>
            <a:r>
              <a:rPr lang="en-US" altLang="zh-CN" sz="3400" b="1" smtClean="0">
                <a:solidFill>
                  <a:srgbClr val="000000"/>
                </a:solidFill>
              </a:rPr>
              <a:t>’</a:t>
            </a: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t _______ (harm) at all.</a:t>
            </a:r>
          </a:p>
        </p:txBody>
      </p:sp>
      <p:sp>
        <p:nvSpPr>
          <p:cNvPr id="157702" name="WordArt 6"/>
          <p:cNvSpPr>
            <a:spLocks noChangeArrowheads="1" noChangeShapeType="1" noTextEdit="1"/>
          </p:cNvSpPr>
          <p:nvPr/>
        </p:nvSpPr>
        <p:spPr bwMode="auto">
          <a:xfrm>
            <a:off x="3708400" y="0"/>
            <a:ext cx="1933575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Exercise 3</a:t>
            </a:r>
            <a:endParaRPr lang="zh-CN" altLang="en-US" sz="3600" b="1" kern="10" smtClean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新魏"/>
              <a:ea typeface="华文新魏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3348038" y="1773238"/>
            <a:ext cx="15843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respond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7704" name="Rectangle 8"/>
          <p:cNvSpPr>
            <a:spLocks noChangeArrowheads="1"/>
          </p:cNvSpPr>
          <p:nvPr/>
        </p:nvSpPr>
        <p:spPr bwMode="auto">
          <a:xfrm>
            <a:off x="4716463" y="2708275"/>
            <a:ext cx="23399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was rubbing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7705" name="Rectangle 9"/>
          <p:cNvSpPr>
            <a:spLocks noChangeArrowheads="1"/>
          </p:cNvSpPr>
          <p:nvPr/>
        </p:nvSpPr>
        <p:spPr bwMode="auto">
          <a:xfrm>
            <a:off x="3635375" y="3644900"/>
            <a:ext cx="2520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are employed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7706" name="Rectangle 10"/>
          <p:cNvSpPr>
            <a:spLocks noChangeArrowheads="1"/>
          </p:cNvSpPr>
          <p:nvPr/>
        </p:nvSpPr>
        <p:spPr bwMode="auto">
          <a:xfrm>
            <a:off x="5148263" y="4578350"/>
            <a:ext cx="22510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will succeed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7707" name="Rectangle 11"/>
          <p:cNvSpPr>
            <a:spLocks noChangeArrowheads="1"/>
          </p:cNvSpPr>
          <p:nvPr/>
        </p:nvSpPr>
        <p:spPr bwMode="auto">
          <a:xfrm>
            <a:off x="3059113" y="5949950"/>
            <a:ext cx="1538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harmed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82813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57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15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15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1000"/>
                                        <p:tgtEl>
                                          <p:spTgt spid="157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/>
      <p:bldP spid="157702" grpId="0" animBg="1"/>
      <p:bldP spid="157703" grpId="0"/>
      <p:bldP spid="157704" grpId="0"/>
      <p:bldP spid="157705" grpId="0"/>
      <p:bldP spid="157706" grpId="0"/>
      <p:bldP spid="1577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ChangeArrowheads="1"/>
          </p:cNvSpPr>
          <p:nvPr/>
        </p:nvSpPr>
        <p:spPr bwMode="auto">
          <a:xfrm>
            <a:off x="468313" y="1114425"/>
            <a:ext cx="8280400" cy="526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400" b="1" smtClean="0">
                <a:solidFill>
                  <a:srgbClr val="000000"/>
                </a:solidFill>
                <a:latin typeface="Times New Roman" pitchFamily="18" charset="0"/>
              </a:rPr>
              <a:t>用适当的介词填空。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1. A smile _______ pleasure passed across his face.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2. The house __________ the lake is a restaurant.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3. Tom is _______ trouble, but his father doesn</a:t>
            </a:r>
            <a:r>
              <a:rPr lang="en-US" altLang="zh-CN" sz="3400" b="1" smtClean="0">
                <a:solidFill>
                  <a:srgbClr val="000000"/>
                </a:solidFill>
              </a:rPr>
              <a:t>’</a:t>
            </a: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t know what to do.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4. _______ the sun, nothing would grow.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5. He wore a thick coat _______ his ordinary coat.</a:t>
            </a:r>
          </a:p>
        </p:txBody>
      </p:sp>
      <p:sp>
        <p:nvSpPr>
          <p:cNvPr id="158724" name="WordArt 4"/>
          <p:cNvSpPr>
            <a:spLocks noChangeArrowheads="1" noChangeShapeType="1" noTextEdit="1"/>
          </p:cNvSpPr>
          <p:nvPr/>
        </p:nvSpPr>
        <p:spPr bwMode="auto">
          <a:xfrm>
            <a:off x="3708400" y="0"/>
            <a:ext cx="1933575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Exercise 4</a:t>
            </a:r>
            <a:endParaRPr lang="zh-CN" altLang="en-US" sz="3600" b="1" kern="10" smtClean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新魏"/>
              <a:ea typeface="华文新魏"/>
            </a:endParaRP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2771775" y="1700213"/>
            <a:ext cx="522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of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2868613" y="2708275"/>
            <a:ext cx="2927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by / across  	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8727" name="Rectangle 7"/>
          <p:cNvSpPr>
            <a:spLocks noChangeArrowheads="1"/>
          </p:cNvSpPr>
          <p:nvPr/>
        </p:nvSpPr>
        <p:spPr bwMode="auto">
          <a:xfrm>
            <a:off x="2700338" y="3789363"/>
            <a:ext cx="7254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in</a:t>
            </a:r>
            <a:r>
              <a:rPr lang="en-US" altLang="zh-CN" sz="32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zh-CN" altLang="en-US" sz="32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58728" name="Rectangle 8"/>
          <p:cNvSpPr>
            <a:spLocks noChangeArrowheads="1"/>
          </p:cNvSpPr>
          <p:nvPr/>
        </p:nvSpPr>
        <p:spPr bwMode="auto">
          <a:xfrm>
            <a:off x="900113" y="4797425"/>
            <a:ext cx="16271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Without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8729" name="Rectangle 9"/>
          <p:cNvSpPr>
            <a:spLocks noChangeArrowheads="1"/>
          </p:cNvSpPr>
          <p:nvPr/>
        </p:nvSpPr>
        <p:spPr bwMode="auto">
          <a:xfrm>
            <a:off x="5148263" y="5297488"/>
            <a:ext cx="952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over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853750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5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58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15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10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2" grpId="0"/>
      <p:bldP spid="158724" grpId="0" animBg="1"/>
      <p:bldP spid="158725" grpId="0"/>
      <p:bldP spid="158726" grpId="0"/>
      <p:bldP spid="158727" grpId="0"/>
      <p:bldP spid="158728" grpId="0"/>
      <p:bldP spid="1587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395288" y="1185863"/>
            <a:ext cx="8280400" cy="526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400" b="1" smtClean="0">
                <a:solidFill>
                  <a:srgbClr val="000000"/>
                </a:solidFill>
                <a:latin typeface="Times New Roman" pitchFamily="18" charset="0"/>
              </a:rPr>
              <a:t>每空填一词， 使该句与所给句子的意思相同。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1. It</a:t>
            </a:r>
            <a:r>
              <a:rPr lang="en-US" altLang="zh-CN" sz="3400" b="1" smtClean="0">
                <a:solidFill>
                  <a:srgbClr val="000000"/>
                </a:solidFill>
              </a:rPr>
              <a:t>’</a:t>
            </a: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s certain that he will come together with his wife tonight.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He will come together with his wife tonight ___ ____.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2. When the old lady finished the joke, all the people present burst out laughing.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When the old lady finished the joke, all the people present ______ ___ ______.</a:t>
            </a:r>
          </a:p>
        </p:txBody>
      </p:sp>
      <p:sp>
        <p:nvSpPr>
          <p:cNvPr id="159748" name="WordArt 4"/>
          <p:cNvSpPr>
            <a:spLocks noChangeArrowheads="1" noChangeShapeType="1" noTextEdit="1"/>
          </p:cNvSpPr>
          <p:nvPr/>
        </p:nvSpPr>
        <p:spPr bwMode="auto">
          <a:xfrm>
            <a:off x="3708400" y="0"/>
            <a:ext cx="1933575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Exercise 5</a:t>
            </a:r>
            <a:endParaRPr lang="zh-CN" altLang="en-US" sz="3600" b="1" kern="10" smtClean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新魏"/>
              <a:ea typeface="华文新魏"/>
            </a:endParaRPr>
          </a:p>
        </p:txBody>
      </p:sp>
      <p:sp>
        <p:nvSpPr>
          <p:cNvPr id="159749" name="Rectangle 5"/>
          <p:cNvSpPr>
            <a:spLocks noChangeArrowheads="1"/>
          </p:cNvSpPr>
          <p:nvPr/>
        </p:nvSpPr>
        <p:spPr bwMode="auto">
          <a:xfrm>
            <a:off x="539750" y="3786188"/>
            <a:ext cx="15509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for sure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9750" name="Rectangle 6"/>
          <p:cNvSpPr>
            <a:spLocks noChangeArrowheads="1"/>
          </p:cNvSpPr>
          <p:nvPr/>
        </p:nvSpPr>
        <p:spPr bwMode="auto">
          <a:xfrm>
            <a:off x="3276600" y="5805488"/>
            <a:ext cx="34559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burst into laughter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24787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5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59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59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59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6" grpId="0"/>
      <p:bldP spid="159748" grpId="0" animBg="1"/>
      <p:bldP spid="159749" grpId="0"/>
      <p:bldP spid="1597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250825" y="222250"/>
            <a:ext cx="8642350" cy="630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3. At school they laughed at the boy without mercy because of the way he talked.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At school they laughed at the boy _______ because of the way he talked.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4. The advertising campaign didn</a:t>
            </a:r>
            <a:r>
              <a:rPr lang="en-US" altLang="zh-CN" sz="3400" b="1" smtClean="0">
                <a:solidFill>
                  <a:srgbClr val="000000"/>
                </a:solidFill>
              </a:rPr>
              <a:t>’</a:t>
            </a: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t have much effect on sales.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The advertising campaign didn</a:t>
            </a:r>
            <a:r>
              <a:rPr lang="en-US" altLang="zh-CN" sz="3400" b="1" smtClean="0">
                <a:solidFill>
                  <a:srgbClr val="000000"/>
                </a:solidFill>
              </a:rPr>
              <a:t>’</a:t>
            </a: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t _______ sales much.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5. She felt that she would not be able to live in peace.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smtClean="0">
                <a:solidFill>
                  <a:srgbClr val="000000"/>
                </a:solidFill>
                <a:latin typeface="Times New Roman" pitchFamily="18" charset="0"/>
              </a:rPr>
              <a:t>She felt that she would not be able to live ________. </a:t>
            </a:r>
            <a:endParaRPr lang="en-US" altLang="zh-CN" sz="32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6443663" y="1268413"/>
            <a:ext cx="21050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mercilessly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6516688" y="3357563"/>
            <a:ext cx="11541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affect</a:t>
            </a:r>
            <a:endParaRPr lang="zh-CN" altLang="en-US" sz="32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60774" name="Rectangle 6"/>
          <p:cNvSpPr>
            <a:spLocks noChangeArrowheads="1"/>
          </p:cNvSpPr>
          <p:nvPr/>
        </p:nvSpPr>
        <p:spPr bwMode="auto">
          <a:xfrm>
            <a:off x="250825" y="5876925"/>
            <a:ext cx="19446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srgbClr val="0000FF"/>
                </a:solidFill>
                <a:latin typeface="Times New Roman" pitchFamily="18" charset="0"/>
              </a:rPr>
              <a:t>peacefully</a:t>
            </a:r>
          </a:p>
        </p:txBody>
      </p:sp>
    </p:spTree>
    <p:extLst>
      <p:ext uri="{BB962C8B-B14F-4D97-AF65-F5344CB8AC3E}">
        <p14:creationId xmlns:p14="http://schemas.microsoft.com/office/powerpoint/2010/main" val="3600486939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/>
      <p:bldP spid="160772" grpId="0"/>
      <p:bldP spid="160773" grpId="0"/>
      <p:bldP spid="1607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ChangeArrowheads="1"/>
          </p:cNvSpPr>
          <p:nvPr/>
        </p:nvSpPr>
        <p:spPr bwMode="auto">
          <a:xfrm>
            <a:off x="468313" y="1255713"/>
            <a:ext cx="80645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57200" indent="-4572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根据括号内所给的提示将下列句子翻译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成英语。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他举起手臂，保护他的孩子免受伤害。</a:t>
            </a:r>
            <a:r>
              <a:rPr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(protect ... from)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en-US" altLang="zh-CN" sz="3600" b="1" smtClean="0">
              <a:solidFill>
                <a:srgbClr val="000000"/>
              </a:solidFill>
              <a:latin typeface="Times New Roman" pitchFamily="18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en-US" altLang="zh-CN" sz="3600" b="1" smtClean="0">
              <a:solidFill>
                <a:srgbClr val="000000"/>
              </a:solidFill>
              <a:latin typeface="Times New Roman" pitchFamily="18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2. </a:t>
            </a:r>
            <a:r>
              <a:rPr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尽量避免吃高脂肪的食物。</a:t>
            </a:r>
            <a:r>
              <a:rPr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(contain)</a:t>
            </a:r>
          </a:p>
        </p:txBody>
      </p:sp>
      <p:sp>
        <p:nvSpPr>
          <p:cNvPr id="165892" name="WordArt 4"/>
          <p:cNvSpPr>
            <a:spLocks noChangeArrowheads="1" noChangeShapeType="1" noTextEdit="1"/>
          </p:cNvSpPr>
          <p:nvPr/>
        </p:nvSpPr>
        <p:spPr bwMode="auto">
          <a:xfrm>
            <a:off x="3708400" y="177800"/>
            <a:ext cx="1933575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新魏"/>
                <a:ea typeface="华文新魏"/>
              </a:rPr>
              <a:t>Exercise 6</a:t>
            </a:r>
            <a:endParaRPr lang="zh-CN" altLang="en-US" sz="3600" b="1" kern="10" smtClean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新魏"/>
              <a:ea typeface="华文新魏"/>
            </a:endParaRPr>
          </a:p>
        </p:txBody>
      </p:sp>
      <p:sp>
        <p:nvSpPr>
          <p:cNvPr id="165893" name="Rectangle 5"/>
          <p:cNvSpPr>
            <a:spLocks noChangeArrowheads="1"/>
          </p:cNvSpPr>
          <p:nvPr/>
        </p:nvSpPr>
        <p:spPr bwMode="auto">
          <a:xfrm>
            <a:off x="971550" y="3463925"/>
            <a:ext cx="7416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He raised his arms to protect his child from being hurt.</a:t>
            </a:r>
            <a:endParaRPr lang="zh-CN" altLang="en-US" sz="3600" b="1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65894" name="Rectangle 6"/>
          <p:cNvSpPr>
            <a:spLocks noChangeArrowheads="1"/>
          </p:cNvSpPr>
          <p:nvPr/>
        </p:nvSpPr>
        <p:spPr bwMode="auto">
          <a:xfrm>
            <a:off x="963613" y="5046663"/>
            <a:ext cx="720883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Try to avoid foods which contain a lot of fat.</a:t>
            </a:r>
          </a:p>
        </p:txBody>
      </p:sp>
    </p:spTree>
    <p:extLst>
      <p:ext uri="{BB962C8B-B14F-4D97-AF65-F5344CB8AC3E}">
        <p14:creationId xmlns:p14="http://schemas.microsoft.com/office/powerpoint/2010/main" val="2926683878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6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65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65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65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0" grpId="0"/>
      <p:bldP spid="165892" grpId="0" animBg="1"/>
      <p:bldP spid="165893" grpId="0"/>
      <p:bldP spid="16589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ChangeArrowheads="1"/>
          </p:cNvSpPr>
          <p:nvPr/>
        </p:nvSpPr>
        <p:spPr bwMode="auto">
          <a:xfrm>
            <a:off x="539750" y="1484313"/>
            <a:ext cx="8064500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3. </a:t>
            </a:r>
            <a:r>
              <a:rPr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请注意这两个词之间的区别。</a:t>
            </a:r>
            <a:r>
              <a:rPr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(pay attention to)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600" b="1" smtClean="0">
              <a:solidFill>
                <a:srgbClr val="000000"/>
              </a:solidFill>
              <a:latin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600" b="1" smtClean="0">
              <a:solidFill>
                <a:srgbClr val="000000"/>
              </a:solidFill>
              <a:latin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4. </a:t>
            </a:r>
            <a:r>
              <a:rPr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辛苦工作一年之后，我们都十分珍惜这个假期。</a:t>
            </a:r>
            <a:r>
              <a:rPr lang="en-US" altLang="zh-CN" sz="3600" b="1" smtClean="0">
                <a:solidFill>
                  <a:srgbClr val="000000"/>
                </a:solidFill>
                <a:latin typeface="Times New Roman" pitchFamily="18" charset="0"/>
              </a:rPr>
              <a:t>(appreciate)</a:t>
            </a:r>
          </a:p>
        </p:txBody>
      </p:sp>
      <p:sp>
        <p:nvSpPr>
          <p:cNvPr id="166915" name="Rectangle 3"/>
          <p:cNvSpPr>
            <a:spLocks noChangeArrowheads="1"/>
          </p:cNvSpPr>
          <p:nvPr/>
        </p:nvSpPr>
        <p:spPr bwMode="auto">
          <a:xfrm>
            <a:off x="755650" y="4797425"/>
            <a:ext cx="727233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We all appreciate the holiday after a year of hard work.</a:t>
            </a:r>
          </a:p>
        </p:txBody>
      </p:sp>
      <p:sp>
        <p:nvSpPr>
          <p:cNvPr id="166916" name="Rectangle 4"/>
          <p:cNvSpPr>
            <a:spLocks noChangeArrowheads="1"/>
          </p:cNvSpPr>
          <p:nvPr/>
        </p:nvSpPr>
        <p:spPr bwMode="auto">
          <a:xfrm>
            <a:off x="755650" y="2589213"/>
            <a:ext cx="7345363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0000FF"/>
                </a:solidFill>
                <a:latin typeface="Times New Roman" pitchFamily="18" charset="0"/>
              </a:rPr>
              <a:t>Please pay attention to the difference between the two words.</a:t>
            </a:r>
          </a:p>
        </p:txBody>
      </p:sp>
    </p:spTree>
    <p:extLst>
      <p:ext uri="{BB962C8B-B14F-4D97-AF65-F5344CB8AC3E}">
        <p14:creationId xmlns:p14="http://schemas.microsoft.com/office/powerpoint/2010/main" val="2724198539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6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6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6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4" grpId="0"/>
      <p:bldP spid="166915" grpId="0"/>
      <p:bldP spid="16691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花1">
  <a:themeElements>
    <a:clrScheme name="花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花1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花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花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花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花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花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花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花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花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花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花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花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花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480</TotalTime>
  <Words>1126</Words>
  <Application>Microsoft Office PowerPoint</Application>
  <PresentationFormat>全屏显示(4:3)</PresentationFormat>
  <Paragraphs>199</Paragraphs>
  <Slides>22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24" baseType="lpstr">
      <vt:lpstr>凸显</vt:lpstr>
      <vt:lpstr>花1</vt:lpstr>
      <vt:lpstr>Reading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</dc:title>
  <dc:creator>carina</dc:creator>
  <cp:lastModifiedBy>王橙橙</cp:lastModifiedBy>
  <cp:revision>24</cp:revision>
  <dcterms:created xsi:type="dcterms:W3CDTF">2017-02-08T05:19:45Z</dcterms:created>
  <dcterms:modified xsi:type="dcterms:W3CDTF">2017-02-10T00:24:52Z</dcterms:modified>
</cp:coreProperties>
</file>