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71" r:id="rId3"/>
    <p:sldId id="258" r:id="rId4"/>
    <p:sldId id="259" r:id="rId6"/>
    <p:sldId id="264" r:id="rId7"/>
    <p:sldId id="265" r:id="rId8"/>
    <p:sldId id="260" r:id="rId9"/>
    <p:sldId id="261" r:id="rId10"/>
    <p:sldId id="267" r:id="rId11"/>
    <p:sldId id="269" r:id="rId12"/>
    <p:sldId id="268" r:id="rId13"/>
    <p:sldId id="270" r:id="rId1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9966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212"/>
    <p:restoredTop sz="90865"/>
  </p:normalViewPr>
  <p:slideViewPr>
    <p:cSldViewPr showGuides="1">
      <p:cViewPr varScale="1">
        <p:scale>
          <a:sx n="67" d="100"/>
          <a:sy n="67" d="100"/>
        </p:scale>
        <p:origin x="-18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页眉占位符 204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0483" name="日期占位符 2048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0484" name="幻灯片图像占位符 20483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485" name="文本占位符 2048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486" name="页脚占位符 2048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20487" name="灯片编号占位符 2048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幻灯片图像占位符 2252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幻灯片图像占位符 2355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幻灯片图像占位符 245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幻灯片图像占位符 256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5603" name="文本占位符 256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幻灯片图像占位符 266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幻灯片图像占位符 276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7651" name="文本占位符 2765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幻灯片图像占位符 286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296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幻灯片图像占位符 317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327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2771" name="文本占位符 327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4034" name="组合 44033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44035" name="椭圆 44034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4036" name="椭圆 44035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4037" name="椭圆 44036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4038" name="椭圆 44037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4039" name="椭圆 44038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4040" name="椭圆 44039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41" name="日期占位符 44040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2" name="页脚占位符 4404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3" name="灯片编号占位符 4404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4" name="标题 44043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4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4045" name="副标题 44044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3010" name="组合 43009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43011" name="椭圆 43010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3012" name="椭圆 43011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3013" name="椭圆 43012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3014" name="椭圆 43013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43015" name="椭圆 43014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3016" name="文本占位符 4301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3017" name="日期占位符 4301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3018" name="页脚占位符 4301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3019" name="灯片编号占位符 4301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3020" name="标题 4301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8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4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8" name="矩形 41987"/>
          <p:cNvSpPr>
            <a:spLocks noTextEdit="1"/>
          </p:cNvSpPr>
          <p:nvPr/>
        </p:nvSpPr>
        <p:spPr>
          <a:xfrm>
            <a:off x="971550" y="836613"/>
            <a:ext cx="7075488" cy="23764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13.3角的平分线的性质（2）</a:t>
            </a:r>
            <a:endParaRPr lang="zh-CN" altLang="en-US" sz="3600"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323850" y="836613"/>
            <a:ext cx="6477000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、会用尺规作角的平分线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9" name="矩形 4098"/>
          <p:cNvSpPr/>
          <p:nvPr/>
        </p:nvSpPr>
        <p:spPr>
          <a:xfrm>
            <a:off x="450850" y="2203450"/>
            <a:ext cx="84423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角的平分线上的点到角的两边的距离相等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306388" y="1535113"/>
            <a:ext cx="4756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、角的平分线的性质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4101" name="组合 4100"/>
          <p:cNvGrpSpPr/>
          <p:nvPr/>
        </p:nvGrpSpPr>
        <p:grpSpPr>
          <a:xfrm>
            <a:off x="5580063" y="2924175"/>
            <a:ext cx="2971800" cy="2895600"/>
            <a:chOff x="3560" y="1480"/>
            <a:chExt cx="1872" cy="1824"/>
          </a:xfrm>
        </p:grpSpPr>
        <p:sp>
          <p:nvSpPr>
            <p:cNvPr id="4102" name="文本框 4101"/>
            <p:cNvSpPr txBox="1"/>
            <p:nvPr/>
          </p:nvSpPr>
          <p:spPr>
            <a:xfrm>
              <a:off x="3560" y="229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O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03" name="文本框 4102"/>
            <p:cNvSpPr txBox="1"/>
            <p:nvPr/>
          </p:nvSpPr>
          <p:spPr>
            <a:xfrm>
              <a:off x="5144" y="234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04" name="文本框 4103"/>
            <p:cNvSpPr txBox="1"/>
            <p:nvPr/>
          </p:nvSpPr>
          <p:spPr>
            <a:xfrm>
              <a:off x="4712" y="301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05" name="文本框 4104"/>
            <p:cNvSpPr txBox="1"/>
            <p:nvPr/>
          </p:nvSpPr>
          <p:spPr>
            <a:xfrm>
              <a:off x="4136" y="215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1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06" name="文本框 4105"/>
            <p:cNvSpPr txBox="1"/>
            <p:nvPr/>
          </p:nvSpPr>
          <p:spPr>
            <a:xfrm>
              <a:off x="4705" y="148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07" name="直接连接符 4106"/>
            <p:cNvSpPr/>
            <p:nvPr/>
          </p:nvSpPr>
          <p:spPr>
            <a:xfrm>
              <a:off x="3848" y="2392"/>
              <a:ext cx="134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08" name="直接连接符 4107"/>
            <p:cNvSpPr/>
            <p:nvPr/>
          </p:nvSpPr>
          <p:spPr>
            <a:xfrm flipH="1">
              <a:off x="3848" y="1768"/>
              <a:ext cx="1001" cy="6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09" name="直接连接符 4108"/>
            <p:cNvSpPr/>
            <p:nvPr/>
          </p:nvSpPr>
          <p:spPr>
            <a:xfrm flipH="1" flipV="1">
              <a:off x="3855" y="2392"/>
              <a:ext cx="1001" cy="6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10" name="任意多边形 4109"/>
            <p:cNvSpPr/>
            <p:nvPr/>
          </p:nvSpPr>
          <p:spPr>
            <a:xfrm>
              <a:off x="4088" y="2248"/>
              <a:ext cx="96" cy="144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1" name="任意多边形 4110"/>
            <p:cNvSpPr/>
            <p:nvPr/>
          </p:nvSpPr>
          <p:spPr>
            <a:xfrm>
              <a:off x="4040" y="2392"/>
              <a:ext cx="48" cy="124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2" name="文本框 4111"/>
            <p:cNvSpPr txBox="1"/>
            <p:nvPr/>
          </p:nvSpPr>
          <p:spPr>
            <a:xfrm>
              <a:off x="4136" y="234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2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13" name="文本框 4112"/>
            <p:cNvSpPr txBox="1"/>
            <p:nvPr/>
          </p:nvSpPr>
          <p:spPr>
            <a:xfrm>
              <a:off x="4760" y="215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P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14" name="直接连接符 4113"/>
            <p:cNvSpPr/>
            <p:nvPr/>
          </p:nvSpPr>
          <p:spPr>
            <a:xfrm flipH="1" flipV="1">
              <a:off x="4532" y="1962"/>
              <a:ext cx="276" cy="43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15" name="直接连接符 4114"/>
            <p:cNvSpPr/>
            <p:nvPr/>
          </p:nvSpPr>
          <p:spPr>
            <a:xfrm>
              <a:off x="4413" y="2044"/>
              <a:ext cx="70" cy="1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16" name="直接连接符 4115"/>
            <p:cNvSpPr/>
            <p:nvPr/>
          </p:nvSpPr>
          <p:spPr>
            <a:xfrm flipV="1">
              <a:off x="4470" y="2056"/>
              <a:ext cx="132" cy="9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17" name="直接连接符 4116"/>
            <p:cNvSpPr/>
            <p:nvPr/>
          </p:nvSpPr>
          <p:spPr>
            <a:xfrm flipH="1">
              <a:off x="4530" y="2394"/>
              <a:ext cx="276" cy="43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18" name="直接连接符 4117"/>
            <p:cNvSpPr/>
            <p:nvPr/>
          </p:nvSpPr>
          <p:spPr>
            <a:xfrm flipV="1">
              <a:off x="4377" y="2631"/>
              <a:ext cx="70" cy="1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19" name="直接连接符 4118"/>
            <p:cNvSpPr/>
            <p:nvPr/>
          </p:nvSpPr>
          <p:spPr>
            <a:xfrm>
              <a:off x="4461" y="2643"/>
              <a:ext cx="132" cy="9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120" name="文本框 4119"/>
            <p:cNvSpPr txBox="1"/>
            <p:nvPr/>
          </p:nvSpPr>
          <p:spPr>
            <a:xfrm>
              <a:off x="4350" y="172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D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4121" name="文本框 4120"/>
            <p:cNvSpPr txBox="1"/>
            <p:nvPr/>
          </p:nvSpPr>
          <p:spPr>
            <a:xfrm>
              <a:off x="4352" y="277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E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122" name="矩形 4121"/>
          <p:cNvSpPr/>
          <p:nvPr/>
        </p:nvSpPr>
        <p:spPr>
          <a:xfrm>
            <a:off x="1187450" y="4365625"/>
            <a:ext cx="45354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i="1">
                <a:latin typeface="Arial" panose="020B0604020202020204" pitchFamily="34" charset="0"/>
              </a:rPr>
              <a:t>PD</a:t>
            </a:r>
            <a:r>
              <a:rPr lang="en-US" altLang="zh-CN" sz="3200" b="1">
                <a:latin typeface="Arial" panose="020B0604020202020204" pitchFamily="34" charset="0"/>
              </a:rPr>
              <a:t>⊥</a:t>
            </a:r>
            <a:r>
              <a:rPr lang="en-US" altLang="zh-CN" sz="3200" b="1" i="1">
                <a:latin typeface="Arial" panose="020B0604020202020204" pitchFamily="34" charset="0"/>
              </a:rPr>
              <a:t>OA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en-US" altLang="zh-CN" sz="3200" b="1" i="1">
                <a:latin typeface="Arial" panose="020B0604020202020204" pitchFamily="34" charset="0"/>
              </a:rPr>
              <a:t>PE</a:t>
            </a:r>
            <a:r>
              <a:rPr lang="en-US" altLang="zh-CN" sz="3200" b="1">
                <a:latin typeface="Arial" panose="020B0604020202020204" pitchFamily="34" charset="0"/>
              </a:rPr>
              <a:t>⊥</a:t>
            </a:r>
            <a:r>
              <a:rPr lang="en-US" altLang="zh-CN" sz="3200" b="1" i="1">
                <a:latin typeface="Arial" panose="020B0604020202020204" pitchFamily="34" charset="0"/>
              </a:rPr>
              <a:t>OB</a:t>
            </a:r>
            <a:endParaRPr lang="en-US" altLang="zh-CN" sz="3200" b="1" i="1">
              <a:latin typeface="Arial" panose="020B0604020202020204" pitchFamily="34" charset="0"/>
            </a:endParaRPr>
          </a:p>
        </p:txBody>
      </p:sp>
      <p:sp>
        <p:nvSpPr>
          <p:cNvPr id="4123" name="矩形 4122"/>
          <p:cNvSpPr/>
          <p:nvPr/>
        </p:nvSpPr>
        <p:spPr>
          <a:xfrm>
            <a:off x="611188" y="3644900"/>
            <a:ext cx="51133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∵</a:t>
            </a:r>
            <a:r>
              <a:rPr lang="en-US" altLang="zh-CN" sz="3200"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latin typeface="Arial" panose="020B0604020202020204" pitchFamily="34" charset="0"/>
              </a:rPr>
              <a:t>OC</a:t>
            </a:r>
            <a:r>
              <a:rPr lang="zh-CN" altLang="en-US" sz="3200" b="1" dirty="0">
                <a:latin typeface="Arial" panose="020B0604020202020204" pitchFamily="34" charset="0"/>
              </a:rPr>
              <a:t>是</a:t>
            </a:r>
            <a:r>
              <a:rPr lang="en-US" altLang="zh-CN" sz="3200" b="1" dirty="0">
                <a:latin typeface="Arial" panose="020B0604020202020204" pitchFamily="34" charset="0"/>
              </a:rPr>
              <a:t>∠AOB</a:t>
            </a:r>
            <a:r>
              <a:rPr lang="zh-CN" altLang="en-US" sz="3200" b="1" dirty="0">
                <a:latin typeface="Arial" panose="020B0604020202020204" pitchFamily="34" charset="0"/>
              </a:rPr>
              <a:t>的平分线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4124" name="矩形 4123"/>
          <p:cNvSpPr/>
          <p:nvPr/>
        </p:nvSpPr>
        <p:spPr>
          <a:xfrm>
            <a:off x="611188" y="5084763"/>
            <a:ext cx="40322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∴ </a:t>
            </a:r>
            <a:r>
              <a:rPr lang="en-US" altLang="zh-CN" sz="3200" b="1" i="1">
                <a:latin typeface="Arial" panose="020B0604020202020204" pitchFamily="34" charset="0"/>
              </a:rPr>
              <a:t>PD</a:t>
            </a:r>
            <a:r>
              <a:rPr lang="zh-CN" altLang="en-US" sz="3200" b="1" dirty="0">
                <a:latin typeface="Arial" panose="020B0604020202020204" pitchFamily="34" charset="0"/>
              </a:rPr>
              <a:t>＝</a:t>
            </a:r>
            <a:r>
              <a:rPr lang="en-US" altLang="zh-CN" sz="3200" b="1" i="1">
                <a:latin typeface="Arial" panose="020B0604020202020204" pitchFamily="34" charset="0"/>
              </a:rPr>
              <a:t>PE</a:t>
            </a:r>
            <a:endParaRPr lang="en-US" altLang="zh-CN" sz="3200" b="1" i="1">
              <a:latin typeface="Arial" panose="020B0604020202020204" pitchFamily="34" charset="0"/>
            </a:endParaRPr>
          </a:p>
        </p:txBody>
      </p:sp>
      <p:sp>
        <p:nvSpPr>
          <p:cNvPr id="4125" name="文本框 4124"/>
          <p:cNvSpPr txBox="1"/>
          <p:nvPr/>
        </p:nvSpPr>
        <p:spPr>
          <a:xfrm>
            <a:off x="250825" y="2924175"/>
            <a:ext cx="3581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用数学语言表述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：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97" name="文本框 4096"/>
          <p:cNvSpPr txBox="1"/>
          <p:nvPr/>
        </p:nvSpPr>
        <p:spPr>
          <a:xfrm>
            <a:off x="3708400" y="84138"/>
            <a:ext cx="140970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b="1" u="sng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复习</a:t>
            </a:r>
            <a:endParaRPr lang="zh-CN" altLang="en-US" sz="4800" b="1" u="sng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  <p:bldP spid="4100" grpId="0"/>
      <p:bldP spid="4122" grpId="0"/>
      <p:bldP spid="4123" grpId="0"/>
      <p:bldP spid="4124" grpId="0"/>
      <p:bldP spid="41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>
          <a:xfrm>
            <a:off x="395288" y="981075"/>
            <a:ext cx="8280400" cy="1368425"/>
          </a:xfrm>
          <a:ln/>
        </p:spPr>
        <p:txBody>
          <a:bodyPr/>
          <a:p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反过来，到一个角的两边的距离相等的点是否一定在这个角的平分线上呢？ 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123" name="图片 5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4133850"/>
            <a:ext cx="2843213" cy="2535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矩形 5123"/>
          <p:cNvSpPr/>
          <p:nvPr/>
        </p:nvSpPr>
        <p:spPr>
          <a:xfrm>
            <a:off x="0" y="2276475"/>
            <a:ext cx="7380288" cy="17399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已知：如图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,QD⊥OA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QE⊥OB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E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为垂足，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QD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求证：点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的平分线上．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5" name="矩形 5124"/>
          <p:cNvSpPr/>
          <p:nvPr/>
        </p:nvSpPr>
        <p:spPr>
          <a:xfrm>
            <a:off x="250825" y="96838"/>
            <a:ext cx="9144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charRg st="19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>
                                            <p:txEl>
                                              <p:charRg st="19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>
                                            <p:txEl>
                                              <p:charRg st="19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124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4" name="矩形 10243"/>
          <p:cNvSpPr/>
          <p:nvPr/>
        </p:nvSpPr>
        <p:spPr>
          <a:xfrm>
            <a:off x="0" y="2420938"/>
            <a:ext cx="7380288" cy="367188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l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¡"/>
              <a:defRPr sz="27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en-US" sz="2800" b="1" dirty="0"/>
              <a:t>证明</a:t>
            </a:r>
            <a:r>
              <a:rPr lang="en-US" altLang="zh-CN" sz="2800" b="1"/>
              <a:t>: </a:t>
            </a: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</a:rPr>
              <a:t>∵</a:t>
            </a:r>
            <a:r>
              <a:rPr lang="en-US" altLang="zh-CN" sz="2800"/>
              <a:t> </a:t>
            </a:r>
            <a:r>
              <a:rPr lang="en-US" altLang="zh-CN" sz="2800" b="1" i="1"/>
              <a:t>QD</a:t>
            </a:r>
            <a:r>
              <a:rPr lang="en-US" altLang="zh-CN" sz="2800" b="1"/>
              <a:t>⊥</a:t>
            </a:r>
            <a:r>
              <a:rPr lang="en-US" altLang="zh-CN" sz="2800" b="1" i="1"/>
              <a:t>OA</a:t>
            </a:r>
            <a:r>
              <a:rPr lang="zh-CN" altLang="en-US" sz="2800" b="1" dirty="0"/>
              <a:t>，</a:t>
            </a:r>
            <a:r>
              <a:rPr lang="en-US" altLang="zh-CN" sz="2800" b="1" i="1"/>
              <a:t>QE</a:t>
            </a:r>
            <a:r>
              <a:rPr lang="en-US" altLang="zh-CN" sz="2800" b="1"/>
              <a:t>⊥</a:t>
            </a:r>
            <a:r>
              <a:rPr lang="en-US" altLang="zh-CN" sz="2800" b="1" i="1"/>
              <a:t>OB</a:t>
            </a:r>
            <a:r>
              <a:rPr lang="zh-CN" altLang="en-US" sz="2800" b="1" dirty="0"/>
              <a:t>（已知），</a:t>
            </a:r>
            <a:endParaRPr lang="zh-CN" altLang="en-US" sz="2800" b="1" dirty="0"/>
          </a:p>
          <a:p>
            <a:pPr lvl="0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</a:rPr>
              <a:t>　</a:t>
            </a:r>
            <a:r>
              <a:rPr lang="en-US" altLang="zh-CN" sz="2800" b="1">
                <a:solidFill>
                  <a:schemeClr val="accent2"/>
                </a:solidFill>
              </a:rPr>
              <a:t>∴</a:t>
            </a:r>
            <a:r>
              <a:rPr lang="en-US" altLang="zh-CN" sz="2800" b="1"/>
              <a:t> ∠</a:t>
            </a:r>
            <a:r>
              <a:rPr lang="en-US" altLang="zh-CN" sz="2800" b="1" i="1"/>
              <a:t>QDO</a:t>
            </a:r>
            <a:r>
              <a:rPr lang="zh-CN" altLang="en-US" sz="2800" b="1"/>
              <a:t>＝</a:t>
            </a:r>
            <a:r>
              <a:rPr lang="en-US" altLang="zh-CN" sz="2800" b="1"/>
              <a:t>∠</a:t>
            </a:r>
            <a:r>
              <a:rPr lang="en-US" altLang="zh-CN" sz="2800" b="1" i="1"/>
              <a:t>QEO</a:t>
            </a:r>
            <a:r>
              <a:rPr lang="zh-CN" altLang="en-US" sz="2800" b="1" dirty="0"/>
              <a:t>＝</a:t>
            </a:r>
            <a:r>
              <a:rPr lang="en-US" altLang="zh-CN" sz="2800" b="1" dirty="0"/>
              <a:t>90°</a:t>
            </a:r>
            <a:r>
              <a:rPr lang="zh-CN" altLang="en-US" sz="2800" b="1" dirty="0"/>
              <a:t>（垂直的定义）</a:t>
            </a:r>
            <a:br>
              <a:rPr lang="zh-CN" altLang="en-US" sz="2800" b="1" dirty="0"/>
            </a:br>
            <a:r>
              <a:rPr lang="zh-CN" altLang="en-US" sz="2800" b="1" dirty="0"/>
              <a:t>在</a:t>
            </a:r>
            <a:r>
              <a:rPr lang="en-US" altLang="zh-CN" sz="2800" b="1" dirty="0" err="1"/>
              <a:t>Rt△</a:t>
            </a:r>
            <a:r>
              <a:rPr lang="en-US" altLang="zh-CN" sz="2800" b="1" i="1" dirty="0" err="1"/>
              <a:t>QDO</a:t>
            </a:r>
            <a:r>
              <a:rPr lang="zh-CN" altLang="en-US" sz="2800" b="1" dirty="0"/>
              <a:t>和</a:t>
            </a:r>
            <a:r>
              <a:rPr lang="en-US" altLang="zh-CN" sz="2800" b="1" dirty="0" err="1"/>
              <a:t>Rt△</a:t>
            </a:r>
            <a:r>
              <a:rPr lang="en-US" altLang="zh-CN" sz="2800" b="1" i="1" dirty="0" err="1"/>
              <a:t>QEO</a:t>
            </a:r>
            <a:r>
              <a:rPr lang="zh-CN" altLang="en-US" sz="2800" b="1" dirty="0"/>
              <a:t>中</a:t>
            </a:r>
            <a:endParaRPr lang="zh-CN" altLang="en-US" sz="2800" b="1" i="1"/>
          </a:p>
          <a:p>
            <a:pPr lvl="0">
              <a:lnSpc>
                <a:spcPct val="90000"/>
              </a:lnSpc>
              <a:buNone/>
            </a:pPr>
            <a:r>
              <a:rPr lang="zh-CN" altLang="en-US" sz="2800" b="1" i="1" dirty="0"/>
              <a:t>　        </a:t>
            </a:r>
            <a:r>
              <a:rPr lang="en-US" altLang="zh-CN" sz="2800" b="1" i="1"/>
              <a:t>QO</a:t>
            </a:r>
            <a:r>
              <a:rPr lang="zh-CN" altLang="en-US" sz="2800" b="1" dirty="0"/>
              <a:t>＝</a:t>
            </a:r>
            <a:r>
              <a:rPr lang="en-US" altLang="zh-CN" sz="2800" b="1" i="1"/>
              <a:t>QO</a:t>
            </a:r>
            <a:r>
              <a:rPr lang="zh-CN" altLang="en-US" sz="2800" b="1" dirty="0"/>
              <a:t>（公共边）</a:t>
            </a:r>
            <a:br>
              <a:rPr lang="zh-CN" altLang="en-US" sz="2800" b="1" dirty="0"/>
            </a:br>
            <a:r>
              <a:rPr lang="zh-CN" altLang="en-US" sz="2800" b="1" dirty="0"/>
              <a:t>        </a:t>
            </a:r>
            <a:r>
              <a:rPr lang="en-US" altLang="zh-CN" sz="2800" b="1"/>
              <a:t>QD=QE</a:t>
            </a:r>
            <a:br>
              <a:rPr lang="en-US" altLang="zh-CN" sz="2800" b="1"/>
            </a:br>
            <a:r>
              <a:rPr lang="en-US" altLang="zh-CN" sz="2800" b="1"/>
              <a:t> </a:t>
            </a:r>
            <a:r>
              <a:rPr lang="en-US" altLang="zh-CN" sz="2800" b="1">
                <a:solidFill>
                  <a:schemeClr val="accent2"/>
                </a:solidFill>
              </a:rPr>
              <a:t>∴</a:t>
            </a:r>
            <a:r>
              <a:rPr lang="en-US" altLang="zh-CN" sz="2800" b="1" dirty="0" err="1"/>
              <a:t> Rt△</a:t>
            </a:r>
            <a:r>
              <a:rPr lang="en-US" altLang="zh-CN" sz="2800" b="1" i="1" dirty="0" err="1"/>
              <a:t>QDO</a:t>
            </a:r>
            <a:r>
              <a:rPr lang="en-US" altLang="zh-CN" sz="2800" b="1" dirty="0" err="1"/>
              <a:t>≌Rt△</a:t>
            </a:r>
            <a:r>
              <a:rPr lang="en-US" altLang="zh-CN" sz="2800" b="1" i="1" dirty="0" err="1"/>
              <a:t>QEO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HL</a:t>
            </a:r>
            <a:r>
              <a:rPr lang="zh-CN" altLang="en-US" sz="2800" b="1" dirty="0"/>
              <a:t>）</a:t>
            </a:r>
            <a:endParaRPr lang="zh-CN" altLang="en-US" sz="2800" b="1" dirty="0"/>
          </a:p>
          <a:p>
            <a:pPr lvl="0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</a:rPr>
              <a:t>　</a:t>
            </a:r>
            <a:r>
              <a:rPr lang="en-US" altLang="zh-CN" sz="2800" b="1">
                <a:solidFill>
                  <a:schemeClr val="accent2"/>
                </a:solidFill>
              </a:rPr>
              <a:t>∴ </a:t>
            </a:r>
            <a:r>
              <a:rPr lang="en-US" altLang="zh-CN" sz="2800" b="1" dirty="0"/>
              <a:t>∠ QOD</a:t>
            </a:r>
            <a:r>
              <a:rPr lang="zh-CN" altLang="en-US" sz="2800" b="1" dirty="0"/>
              <a:t>＝</a:t>
            </a:r>
            <a:r>
              <a:rPr lang="en-US" altLang="zh-CN" sz="2800" b="1"/>
              <a:t>∠QOE</a:t>
            </a:r>
            <a:endParaRPr lang="en-US" altLang="zh-CN" sz="2800" b="1"/>
          </a:p>
          <a:p>
            <a:pPr lvl="0">
              <a:lnSpc>
                <a:spcPct val="90000"/>
              </a:lnSpc>
              <a:buNone/>
            </a:pP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∴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</a:t>
            </a:r>
            <a:endParaRPr lang="zh-CN" altLang="en-US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5" name="矩形 10244"/>
          <p:cNvSpPr/>
          <p:nvPr/>
        </p:nvSpPr>
        <p:spPr>
          <a:xfrm>
            <a:off x="-180975" y="404813"/>
            <a:ext cx="7380288" cy="17399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已知：如图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,QD⊥OA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QE⊥OB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E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为垂足，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QD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求证：点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的平分线上．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246" name="图片 102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2838" y="3486150"/>
            <a:ext cx="2843212" cy="2535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左大括号 10246"/>
          <p:cNvSpPr/>
          <p:nvPr/>
        </p:nvSpPr>
        <p:spPr>
          <a:xfrm>
            <a:off x="1116013" y="3860800"/>
            <a:ext cx="71437" cy="647700"/>
          </a:xfrm>
          <a:prstGeom prst="leftBrace">
            <a:avLst>
              <a:gd name="adj1" fmla="val 75556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2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charRg st="23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63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244">
                                            <p:txEl>
                                              <p:charRg st="63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118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44">
                                            <p:txEl>
                                              <p:charRg st="118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132" end="1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244">
                                            <p:txEl>
                                              <p:charRg st="132" end="1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9" name="图片 112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2838" y="1773238"/>
            <a:ext cx="2843212" cy="2535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文本框 11267"/>
          <p:cNvSpPr txBox="1"/>
          <p:nvPr/>
        </p:nvSpPr>
        <p:spPr>
          <a:xfrm>
            <a:off x="250825" y="476250"/>
            <a:ext cx="67691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到角的两边的距离相等的点在角的平分线上。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270" name="矩形 11269"/>
          <p:cNvSpPr/>
          <p:nvPr/>
        </p:nvSpPr>
        <p:spPr>
          <a:xfrm>
            <a:off x="0" y="2781300"/>
            <a:ext cx="7380288" cy="11906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/>
            <a:r>
              <a:rPr lang="en-US" altLang="zh-CN" sz="36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∵</a:t>
            </a:r>
            <a:r>
              <a:rPr lang="en-US" altLang="zh-CN" sz="3600">
                <a:latin typeface="Arial" panose="020B0604020202020204" pitchFamily="34" charset="0"/>
              </a:rPr>
              <a:t> 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QD⊥OA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QE⊥OB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QD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QE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en-US" altLang="zh-CN" sz="3600">
                <a:latin typeface="Arial" panose="020B0604020202020204" pitchFamily="34" charset="0"/>
              </a:rPr>
              <a:t>∴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的平分线上．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250825" y="2133600"/>
            <a:ext cx="46434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用数学语言表示为：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272" name="矩形 11271"/>
          <p:cNvSpPr/>
          <p:nvPr/>
        </p:nvSpPr>
        <p:spPr>
          <a:xfrm>
            <a:off x="179388" y="4292600"/>
            <a:ext cx="89646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角的平分线上的点到角的两边的距离相等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.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273" name="矩形 11272"/>
          <p:cNvSpPr/>
          <p:nvPr/>
        </p:nvSpPr>
        <p:spPr>
          <a:xfrm>
            <a:off x="0" y="5157788"/>
            <a:ext cx="9540875" cy="11906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/>
            <a:r>
              <a:rPr lang="en-US" altLang="zh-CN" sz="360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∵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 QD⊥OA,QE⊥OB,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的平分线上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∴ QD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QE</a:t>
            </a:r>
            <a:endParaRPr lang="en-US" altLang="zh-CN" sz="36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1" grpId="0"/>
      <p:bldP spid="11272" grpId="0"/>
      <p:bldP spid="112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55" name="矩形 6154"/>
          <p:cNvSpPr>
            <a:spLocks noGrp="1"/>
          </p:cNvSpPr>
          <p:nvPr/>
        </p:nvSpPr>
        <p:spPr>
          <a:xfrm>
            <a:off x="179388" y="260350"/>
            <a:ext cx="8532812" cy="1120775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如图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 △ABC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的角平分线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BM,CN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相交于点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P,</a:t>
            </a:r>
            <a:b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求证：点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到三边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CA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的距离相等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6" name="矩形 6155"/>
          <p:cNvSpPr>
            <a:spLocks noGrp="1"/>
          </p:cNvSpPr>
          <p:nvPr/>
        </p:nvSpPr>
        <p:spPr>
          <a:xfrm>
            <a:off x="179388" y="2781300"/>
            <a:ext cx="6769100" cy="371475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∵BM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的角平分线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BM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6159" name="组合 6158"/>
          <p:cNvGrpSpPr/>
          <p:nvPr/>
        </p:nvGrpSpPr>
        <p:grpSpPr>
          <a:xfrm>
            <a:off x="6300788" y="836613"/>
            <a:ext cx="3113087" cy="2449512"/>
            <a:chOff x="3751" y="1248"/>
            <a:chExt cx="1961" cy="1543"/>
          </a:xfrm>
        </p:grpSpPr>
        <p:grpSp>
          <p:nvGrpSpPr>
            <p:cNvPr id="6160" name="组合 6159"/>
            <p:cNvGrpSpPr/>
            <p:nvPr/>
          </p:nvGrpSpPr>
          <p:grpSpPr>
            <a:xfrm>
              <a:off x="3751" y="1248"/>
              <a:ext cx="1961" cy="1543"/>
              <a:chOff x="3463" y="1721"/>
              <a:chExt cx="1961" cy="1543"/>
            </a:xfrm>
          </p:grpSpPr>
          <p:grpSp>
            <p:nvGrpSpPr>
              <p:cNvPr id="6161" name="组合 6160"/>
              <p:cNvGrpSpPr/>
              <p:nvPr/>
            </p:nvGrpSpPr>
            <p:grpSpPr>
              <a:xfrm>
                <a:off x="3731" y="1912"/>
                <a:ext cx="1344" cy="968"/>
                <a:chOff x="3600" y="1096"/>
                <a:chExt cx="1344" cy="968"/>
              </a:xfrm>
            </p:grpSpPr>
            <p:sp>
              <p:nvSpPr>
                <p:cNvPr id="6162" name="直接连接符 6161"/>
                <p:cNvSpPr/>
                <p:nvPr/>
              </p:nvSpPr>
              <p:spPr>
                <a:xfrm>
                  <a:off x="3600" y="2064"/>
                  <a:ext cx="1344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63" name="直接连接符 6162"/>
                <p:cNvSpPr/>
                <p:nvPr/>
              </p:nvSpPr>
              <p:spPr>
                <a:xfrm>
                  <a:off x="4367" y="1096"/>
                  <a:ext cx="558" cy="96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64" name="直接连接符 6163"/>
                <p:cNvSpPr/>
                <p:nvPr/>
              </p:nvSpPr>
              <p:spPr>
                <a:xfrm flipV="1">
                  <a:off x="3600" y="1096"/>
                  <a:ext cx="768" cy="96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6165" name="文本框 6164"/>
              <p:cNvSpPr txBox="1"/>
              <p:nvPr/>
            </p:nvSpPr>
            <p:spPr>
              <a:xfrm>
                <a:off x="4272" y="1721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A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66" name="文本框 6165"/>
              <p:cNvSpPr txBox="1"/>
              <p:nvPr/>
            </p:nvSpPr>
            <p:spPr>
              <a:xfrm>
                <a:off x="3463" y="268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B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67" name="文本框 6166"/>
              <p:cNvSpPr txBox="1"/>
              <p:nvPr/>
            </p:nvSpPr>
            <p:spPr>
              <a:xfrm>
                <a:off x="5088" y="2736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C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68" name="文本框 6167"/>
              <p:cNvSpPr txBox="1"/>
              <p:nvPr/>
            </p:nvSpPr>
            <p:spPr>
              <a:xfrm>
                <a:off x="4272" y="2230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P</a:t>
                </a:r>
                <a:endPara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6169" name="组合 6168"/>
              <p:cNvGrpSpPr/>
              <p:nvPr/>
            </p:nvGrpSpPr>
            <p:grpSpPr>
              <a:xfrm>
                <a:off x="3614" y="1721"/>
                <a:ext cx="1618" cy="1543"/>
                <a:chOff x="3483" y="905"/>
                <a:chExt cx="1618" cy="1543"/>
              </a:xfrm>
            </p:grpSpPr>
            <p:sp>
              <p:nvSpPr>
                <p:cNvPr id="6170" name="直接连接符 6169"/>
                <p:cNvSpPr/>
                <p:nvPr/>
              </p:nvSpPr>
              <p:spPr>
                <a:xfrm flipH="1">
                  <a:off x="4272" y="905"/>
                  <a:ext cx="113" cy="1543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71" name="直接连接符 6170"/>
                <p:cNvSpPr/>
                <p:nvPr/>
              </p:nvSpPr>
              <p:spPr>
                <a:xfrm flipV="1">
                  <a:off x="3483" y="1421"/>
                  <a:ext cx="1461" cy="69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72" name="直接连接符 6171"/>
                <p:cNvSpPr/>
                <p:nvPr/>
              </p:nvSpPr>
              <p:spPr>
                <a:xfrm>
                  <a:off x="3607" y="1344"/>
                  <a:ext cx="1494" cy="8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dash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73" name="直接连接符 6172"/>
                <p:cNvSpPr/>
                <p:nvPr/>
              </p:nvSpPr>
              <p:spPr>
                <a:xfrm>
                  <a:off x="3600" y="2064"/>
                  <a:ext cx="1344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74" name="直接连接符 6173"/>
                <p:cNvSpPr/>
                <p:nvPr/>
              </p:nvSpPr>
              <p:spPr>
                <a:xfrm>
                  <a:off x="4367" y="1096"/>
                  <a:ext cx="558" cy="96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6175" name="直接连接符 6174"/>
                <p:cNvSpPr/>
                <p:nvPr/>
              </p:nvSpPr>
              <p:spPr>
                <a:xfrm flipV="1">
                  <a:off x="3600" y="1096"/>
                  <a:ext cx="768" cy="96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6176" name="文本框 6175"/>
            <p:cNvSpPr txBox="1"/>
            <p:nvPr/>
          </p:nvSpPr>
          <p:spPr>
            <a:xfrm>
              <a:off x="5040" y="1584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M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6177" name="文本框 6176"/>
            <p:cNvSpPr txBox="1"/>
            <p:nvPr/>
          </p:nvSpPr>
          <p:spPr>
            <a:xfrm>
              <a:off x="4176" y="1584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N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78" name="组合 6177"/>
          <p:cNvGrpSpPr/>
          <p:nvPr/>
        </p:nvGrpSpPr>
        <p:grpSpPr>
          <a:xfrm>
            <a:off x="7235825" y="1341438"/>
            <a:ext cx="1633538" cy="1719262"/>
            <a:chOff x="4347" y="1555"/>
            <a:chExt cx="1029" cy="1083"/>
          </a:xfrm>
        </p:grpSpPr>
        <p:grpSp>
          <p:nvGrpSpPr>
            <p:cNvPr id="6179" name="组合 6178"/>
            <p:cNvGrpSpPr/>
            <p:nvPr/>
          </p:nvGrpSpPr>
          <p:grpSpPr>
            <a:xfrm>
              <a:off x="4485" y="1760"/>
              <a:ext cx="646" cy="661"/>
              <a:chOff x="4197" y="2233"/>
              <a:chExt cx="646" cy="661"/>
            </a:xfrm>
          </p:grpSpPr>
          <p:sp>
            <p:nvSpPr>
              <p:cNvPr id="6180" name="直接连接符 6179"/>
              <p:cNvSpPr/>
              <p:nvPr/>
            </p:nvSpPr>
            <p:spPr>
              <a:xfrm flipH="1" flipV="1">
                <a:off x="4467" y="2530"/>
                <a:ext cx="2" cy="364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dash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1" name="直接连接符 6180"/>
              <p:cNvSpPr/>
              <p:nvPr/>
            </p:nvSpPr>
            <p:spPr>
              <a:xfrm flipV="1">
                <a:off x="4467" y="2366"/>
                <a:ext cx="282" cy="17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dash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2" name="直接连接符 6181"/>
              <p:cNvSpPr/>
              <p:nvPr/>
            </p:nvSpPr>
            <p:spPr>
              <a:xfrm>
                <a:off x="4197" y="2319"/>
                <a:ext cx="270" cy="21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dash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3" name="直接连接符 6182"/>
              <p:cNvSpPr/>
              <p:nvPr/>
            </p:nvSpPr>
            <p:spPr>
              <a:xfrm>
                <a:off x="4467" y="2736"/>
                <a:ext cx="141" cy="3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4" name="直接连接符 6183"/>
              <p:cNvSpPr/>
              <p:nvPr/>
            </p:nvSpPr>
            <p:spPr>
              <a:xfrm>
                <a:off x="4620" y="2739"/>
                <a:ext cx="0" cy="14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5" name="直接连接符 6184"/>
              <p:cNvSpPr/>
              <p:nvPr/>
            </p:nvSpPr>
            <p:spPr>
              <a:xfrm>
                <a:off x="4244" y="2233"/>
                <a:ext cx="94" cy="83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6" name="直接连接符 6185"/>
              <p:cNvSpPr/>
              <p:nvPr/>
            </p:nvSpPr>
            <p:spPr>
              <a:xfrm flipH="1">
                <a:off x="4279" y="2304"/>
                <a:ext cx="59" cy="8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7" name="直接连接符 6186"/>
              <p:cNvSpPr/>
              <p:nvPr/>
            </p:nvSpPr>
            <p:spPr>
              <a:xfrm>
                <a:off x="4655" y="2433"/>
                <a:ext cx="82" cy="10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6188" name="直接连接符 6187"/>
              <p:cNvSpPr/>
              <p:nvPr/>
            </p:nvSpPr>
            <p:spPr>
              <a:xfrm flipV="1">
                <a:off x="4737" y="2468"/>
                <a:ext cx="106" cy="7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sp>
          <p:nvSpPr>
            <p:cNvPr id="6189" name="文本框 6188"/>
            <p:cNvSpPr txBox="1"/>
            <p:nvPr/>
          </p:nvSpPr>
          <p:spPr>
            <a:xfrm>
              <a:off x="4347" y="1555"/>
              <a:ext cx="27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90" name="文本框 6189"/>
            <p:cNvSpPr txBox="1"/>
            <p:nvPr/>
          </p:nvSpPr>
          <p:spPr>
            <a:xfrm>
              <a:off x="4691" y="2350"/>
              <a:ext cx="27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91" name="文本框 6190"/>
            <p:cNvSpPr txBox="1"/>
            <p:nvPr/>
          </p:nvSpPr>
          <p:spPr>
            <a:xfrm>
              <a:off x="5101" y="1781"/>
              <a:ext cx="27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F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192" name="矩形 6191"/>
          <p:cNvSpPr>
            <a:spLocks noGrp="1"/>
          </p:cNvSpPr>
          <p:nvPr/>
        </p:nvSpPr>
        <p:spPr>
          <a:xfrm>
            <a:off x="179388" y="3429000"/>
            <a:ext cx="8243887" cy="4318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∴PD=PE</a:t>
            </a:r>
            <a:b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角平分线上的点到这个角的两边距离相等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).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93" name="矩形 6192"/>
          <p:cNvSpPr>
            <a:spLocks noGrp="1"/>
          </p:cNvSpPr>
          <p:nvPr/>
        </p:nvSpPr>
        <p:spPr>
          <a:xfrm>
            <a:off x="395288" y="4581525"/>
            <a:ext cx="5562600" cy="371475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同理</a:t>
            </a:r>
            <a:r>
              <a:rPr lang="en-US" altLang="zh-CN" sz="32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,PE=PF.</a:t>
            </a:r>
            <a:endParaRPr lang="en-US" altLang="zh-CN" sz="3200" b="1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94" name="矩形 6193"/>
          <p:cNvSpPr>
            <a:spLocks noGrp="1"/>
          </p:cNvSpPr>
          <p:nvPr/>
        </p:nvSpPr>
        <p:spPr>
          <a:xfrm>
            <a:off x="179388" y="5157788"/>
            <a:ext cx="5562600" cy="371475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bg1"/>
              </a:buClr>
            </a:pP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</a:t>
            </a:r>
            <a:r>
              <a:rPr lang="en-US" altLang="zh-CN" sz="32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PD=PE=PF.</a:t>
            </a:r>
            <a:endParaRPr lang="en-US" altLang="zh-CN" sz="3200" b="1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95" name="矩形 6194"/>
          <p:cNvSpPr>
            <a:spLocks noGrp="1"/>
          </p:cNvSpPr>
          <p:nvPr/>
        </p:nvSpPr>
        <p:spPr>
          <a:xfrm>
            <a:off x="323850" y="5805488"/>
            <a:ext cx="6869113" cy="828675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即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到三边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CA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的距离相等</a:t>
            </a:r>
            <a:endParaRPr lang="zh-CN" altLang="en-US" sz="3200" b="1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97" name="文本框 6196"/>
          <p:cNvSpPr txBox="1"/>
          <p:nvPr/>
        </p:nvSpPr>
        <p:spPr>
          <a:xfrm>
            <a:off x="250825" y="1628775"/>
            <a:ext cx="630078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证明：过点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作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PD⊥AB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D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         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PE⊥BC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E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PF⊥AC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144" name="矩形 6143"/>
          <p:cNvSpPr>
            <a:spLocks noGrp="1"/>
          </p:cNvSpPr>
          <p:nvPr/>
        </p:nvSpPr>
        <p:spPr>
          <a:xfrm>
            <a:off x="179388" y="2781300"/>
            <a:ext cx="6769100" cy="371475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∵BM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en-US" altLang="zh-CN" sz="32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的角平分线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BM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</a:t>
            </a:r>
            <a:r>
              <a:rPr lang="en-US" altLang="zh-CN" sz="32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200" b="1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5" name="矩形 6144"/>
          <p:cNvSpPr>
            <a:spLocks noGrp="1"/>
          </p:cNvSpPr>
          <p:nvPr/>
        </p:nvSpPr>
        <p:spPr>
          <a:xfrm>
            <a:off x="179388" y="3429000"/>
            <a:ext cx="8243887" cy="431800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∴PD=PE</a:t>
            </a:r>
            <a:b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en-US" altLang="zh-CN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角平分线上的点到这个角的两边距离相等</a:t>
            </a:r>
            <a:r>
              <a:rPr lang="en-US" altLang="zh-CN" sz="32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).</a:t>
            </a:r>
            <a:endParaRPr lang="en-US" altLang="zh-CN" sz="3200" b="1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6" name="文本框 6145"/>
          <p:cNvSpPr txBox="1"/>
          <p:nvPr/>
        </p:nvSpPr>
        <p:spPr>
          <a:xfrm>
            <a:off x="250825" y="1628775"/>
            <a:ext cx="630078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证明：过点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作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PD⊥AB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D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         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PE⊥BC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E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PF⊥AC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chemeClr val="hlink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1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6192" grpId="0"/>
      <p:bldP spid="6193" grpId="0"/>
      <p:bldP spid="6194" grpId="0"/>
      <p:bldP spid="6195" grpId="0"/>
      <p:bldP spid="6197" grpId="0"/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占位符 7169"/>
          <p:cNvSpPr>
            <a:spLocks noGrp="1"/>
          </p:cNvSpPr>
          <p:nvPr>
            <p:ph type="body" idx="1"/>
          </p:nvPr>
        </p:nvSpPr>
        <p:spPr>
          <a:xfrm>
            <a:off x="0" y="0"/>
            <a:ext cx="8281988" cy="2520950"/>
          </a:xfrm>
          <a:ln/>
        </p:spPr>
        <p:txBody>
          <a:bodyPr/>
          <a:p>
            <a:pPr>
              <a:buNone/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如图，已知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600" b="1" i="1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的外角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3600" b="1" i="1">
                <a:latin typeface="黑体" panose="02010609060101010101" pitchFamily="2" charset="-122"/>
                <a:ea typeface="黑体" panose="02010609060101010101" pitchFamily="2" charset="-122"/>
              </a:rPr>
              <a:t>CBD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3600" b="1" i="1">
                <a:latin typeface="黑体" panose="02010609060101010101" pitchFamily="2" charset="-122"/>
                <a:ea typeface="黑体" panose="02010609060101010101" pitchFamily="2" charset="-122"/>
              </a:rPr>
              <a:t>BCE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的平分线相交于点</a:t>
            </a:r>
            <a:r>
              <a:rPr lang="en-US" altLang="zh-CN" sz="3600" b="1" i="1"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求证：点</a:t>
            </a:r>
            <a:r>
              <a:rPr lang="en-US" altLang="zh-CN" sz="3600" b="1" i="1"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3600" b="1" i="1">
                <a:latin typeface="黑体" panose="02010609060101010101" pitchFamily="2" charset="-122"/>
                <a:ea typeface="黑体" panose="02010609060101010101" pitchFamily="2" charset="-122"/>
              </a:rPr>
              <a:t>DAE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的平分线上．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1" name="矩形 7170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7172" name="对象 7171"/>
          <p:cNvGraphicFramePr/>
          <p:nvPr/>
        </p:nvGraphicFramePr>
        <p:xfrm>
          <a:off x="5294313" y="2276475"/>
          <a:ext cx="3814762" cy="309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334895" imgH="1896110" progId="Word.Picture.8">
                  <p:embed/>
                </p:oleObj>
              </mc:Choice>
              <mc:Fallback>
                <p:oleObj name="" r:id="rId1" imgW="2334895" imgH="1896110" progId="Word.Picture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294313" y="2276475"/>
                        <a:ext cx="3814762" cy="3098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文本框 7172"/>
          <p:cNvSpPr txBox="1"/>
          <p:nvPr/>
        </p:nvSpPr>
        <p:spPr>
          <a:xfrm>
            <a:off x="0" y="1844675"/>
            <a:ext cx="15128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证明：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7174" name="文本框 7173"/>
          <p:cNvSpPr txBox="1"/>
          <p:nvPr/>
        </p:nvSpPr>
        <p:spPr>
          <a:xfrm>
            <a:off x="971550" y="1844675"/>
            <a:ext cx="56165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过点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作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FG⊥AE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G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FH⊥AD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H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FM⊥BC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于</a:t>
            </a:r>
            <a:r>
              <a:rPr lang="en-US" altLang="zh-CN" sz="3200" b="1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M</a:t>
            </a:r>
            <a:endParaRPr lang="en-US" altLang="zh-CN" sz="3200" b="1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7175" name="直接连接符 7174"/>
          <p:cNvSpPr/>
          <p:nvPr/>
        </p:nvSpPr>
        <p:spPr>
          <a:xfrm flipH="1" flipV="1">
            <a:off x="7637463" y="3121025"/>
            <a:ext cx="504825" cy="64770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176" name="直接连接符 7175"/>
          <p:cNvSpPr/>
          <p:nvPr/>
        </p:nvSpPr>
        <p:spPr>
          <a:xfrm flipH="1" flipV="1">
            <a:off x="8151813" y="3810000"/>
            <a:ext cx="0" cy="86360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177" name="文本框 7176"/>
          <p:cNvSpPr txBox="1"/>
          <p:nvPr/>
        </p:nvSpPr>
        <p:spPr>
          <a:xfrm>
            <a:off x="7235825" y="276542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G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7178" name="文本框 7177"/>
          <p:cNvSpPr txBox="1"/>
          <p:nvPr/>
        </p:nvSpPr>
        <p:spPr>
          <a:xfrm>
            <a:off x="7885113" y="463867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H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7179" name="直接连接符 7178"/>
          <p:cNvSpPr/>
          <p:nvPr/>
        </p:nvSpPr>
        <p:spPr>
          <a:xfrm flipH="1">
            <a:off x="7308850" y="3810000"/>
            <a:ext cx="884238" cy="26670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180" name="文本框 7179"/>
          <p:cNvSpPr txBox="1"/>
          <p:nvPr/>
        </p:nvSpPr>
        <p:spPr>
          <a:xfrm>
            <a:off x="6877050" y="3773488"/>
            <a:ext cx="64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M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755650" y="2924175"/>
            <a:ext cx="54006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∵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∠BCE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的平分线上， 　　　　    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FG⊥AE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 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FM⊥BC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2" name="矩形 7181"/>
          <p:cNvSpPr/>
          <p:nvPr/>
        </p:nvSpPr>
        <p:spPr>
          <a:xfrm>
            <a:off x="755650" y="3860800"/>
            <a:ext cx="18192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∴FG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FM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3" name="文本框 7182"/>
          <p:cNvSpPr txBox="1"/>
          <p:nvPr/>
        </p:nvSpPr>
        <p:spPr>
          <a:xfrm>
            <a:off x="323850" y="4365625"/>
            <a:ext cx="6121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又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∵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∠CBD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的平分线上， 　　　　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FH⊥AD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 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FM⊥BC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4" name="矩形 7183"/>
          <p:cNvSpPr/>
          <p:nvPr/>
        </p:nvSpPr>
        <p:spPr>
          <a:xfrm>
            <a:off x="611188" y="5445125"/>
            <a:ext cx="18192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∴FM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FH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5" name="矩形 7184"/>
          <p:cNvSpPr/>
          <p:nvPr/>
        </p:nvSpPr>
        <p:spPr>
          <a:xfrm>
            <a:off x="2555875" y="5445125"/>
            <a:ext cx="14112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FG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FH</a:t>
            </a:r>
            <a:endParaRPr lang="en-US" altLang="zh-CN" sz="32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6" name="文本框 7185"/>
          <p:cNvSpPr txBox="1"/>
          <p:nvPr/>
        </p:nvSpPr>
        <p:spPr>
          <a:xfrm>
            <a:off x="611188" y="5949950"/>
            <a:ext cx="47879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∠DAE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　　　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81" grpId="0"/>
      <p:bldP spid="7182" grpId="0"/>
      <p:bldP spid="7183" grpId="0"/>
      <p:bldP spid="7184" grpId="0"/>
      <p:bldP spid="7185" grpId="0"/>
      <p:bldP spid="71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6" name="文本框 13315"/>
          <p:cNvSpPr txBox="1"/>
          <p:nvPr/>
        </p:nvSpPr>
        <p:spPr>
          <a:xfrm>
            <a:off x="107950" y="361950"/>
            <a:ext cx="889317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如图，在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△ABC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的中点，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DE⊥AB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DF⊥AC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，垂足分别是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E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，且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BE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CF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b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求证：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AD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△ABC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的角平分线。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3324" name="组合 13323"/>
          <p:cNvGrpSpPr/>
          <p:nvPr/>
        </p:nvGrpSpPr>
        <p:grpSpPr>
          <a:xfrm>
            <a:off x="5292725" y="2262188"/>
            <a:ext cx="3527425" cy="3543300"/>
            <a:chOff x="3334" y="1425"/>
            <a:chExt cx="2222" cy="2232"/>
          </a:xfrm>
        </p:grpSpPr>
        <p:pic>
          <p:nvPicPr>
            <p:cNvPr id="13317" name="图片 1331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440" y="1570"/>
              <a:ext cx="1753" cy="19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18" name="文本框 13317"/>
            <p:cNvSpPr txBox="1"/>
            <p:nvPr/>
          </p:nvSpPr>
          <p:spPr>
            <a:xfrm>
              <a:off x="4195" y="1425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A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13319" name="文本框 13318"/>
            <p:cNvSpPr txBox="1"/>
            <p:nvPr/>
          </p:nvSpPr>
          <p:spPr>
            <a:xfrm>
              <a:off x="3334" y="3194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B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13320" name="文本框 13319"/>
            <p:cNvSpPr txBox="1"/>
            <p:nvPr/>
          </p:nvSpPr>
          <p:spPr>
            <a:xfrm>
              <a:off x="5057" y="3194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C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13321" name="文本框 13320"/>
            <p:cNvSpPr txBox="1"/>
            <p:nvPr/>
          </p:nvSpPr>
          <p:spPr>
            <a:xfrm>
              <a:off x="3470" y="2795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E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13322" name="文本框 13321"/>
            <p:cNvSpPr txBox="1"/>
            <p:nvPr/>
          </p:nvSpPr>
          <p:spPr>
            <a:xfrm>
              <a:off x="4921" y="2840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F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13323" name="文本框 13322"/>
            <p:cNvSpPr txBox="1"/>
            <p:nvPr/>
          </p:nvSpPr>
          <p:spPr>
            <a:xfrm>
              <a:off x="4195" y="3330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D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文本框 17410"/>
          <p:cNvSpPr txBox="1"/>
          <p:nvPr/>
        </p:nvSpPr>
        <p:spPr>
          <a:xfrm>
            <a:off x="179388" y="198438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利用结论，解决问题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323850" y="1196975"/>
            <a:ext cx="4648200" cy="4722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练一练</a:t>
            </a:r>
            <a:b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如图，为了促进当地旅游发展，某地要在三条公路围成的一块平地上修建一个度假村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要使这个度假村到三条公路的距离相等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应在何处修建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7413" name="组合 17412"/>
          <p:cNvGrpSpPr/>
          <p:nvPr/>
        </p:nvGrpSpPr>
        <p:grpSpPr>
          <a:xfrm>
            <a:off x="5441950" y="1196975"/>
            <a:ext cx="2514600" cy="2286000"/>
            <a:chOff x="3648" y="1632"/>
            <a:chExt cx="1248" cy="1440"/>
          </a:xfrm>
        </p:grpSpPr>
        <p:sp>
          <p:nvSpPr>
            <p:cNvPr id="17414" name="直接连接符 17413"/>
            <p:cNvSpPr/>
            <p:nvPr/>
          </p:nvSpPr>
          <p:spPr>
            <a:xfrm>
              <a:off x="3648" y="1824"/>
              <a:ext cx="1248" cy="100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5" name="直接连接符 17414"/>
            <p:cNvSpPr/>
            <p:nvPr/>
          </p:nvSpPr>
          <p:spPr>
            <a:xfrm flipV="1">
              <a:off x="3648" y="1632"/>
              <a:ext cx="1104" cy="6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6" name="直接连接符 17415"/>
            <p:cNvSpPr/>
            <p:nvPr/>
          </p:nvSpPr>
          <p:spPr>
            <a:xfrm>
              <a:off x="4416" y="1680"/>
              <a:ext cx="0" cy="13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17" name="矩形 17416"/>
          <p:cNvSpPr/>
          <p:nvPr/>
        </p:nvSpPr>
        <p:spPr>
          <a:xfrm>
            <a:off x="395288" y="5229225"/>
            <a:ext cx="20732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想一想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  <p:sp>
        <p:nvSpPr>
          <p:cNvPr id="17418" name="文本框 17417"/>
          <p:cNvSpPr txBox="1"/>
          <p:nvPr/>
        </p:nvSpPr>
        <p:spPr>
          <a:xfrm>
            <a:off x="1979613" y="5084763"/>
            <a:ext cx="6842125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在确定度假村的位置时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一定要画出三个角的平分线吗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你是怎样思考的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你是如何证明的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7" grpId="0"/>
      <p:bldP spid="174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2838" y="1773238"/>
            <a:ext cx="2843212" cy="2535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15362"/>
          <p:cNvSpPr txBox="1"/>
          <p:nvPr/>
        </p:nvSpPr>
        <p:spPr>
          <a:xfrm>
            <a:off x="250825" y="1125538"/>
            <a:ext cx="94329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到角的两边距离相等的点在角的平分线上。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5364" name="矩形 15363"/>
          <p:cNvSpPr/>
          <p:nvPr/>
        </p:nvSpPr>
        <p:spPr>
          <a:xfrm>
            <a:off x="0" y="2276475"/>
            <a:ext cx="7380288" cy="11906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/>
            <a:r>
              <a:rPr lang="en-US" altLang="zh-CN" sz="3600" b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∵</a:t>
            </a:r>
            <a:r>
              <a:rPr lang="en-US" altLang="zh-CN" sz="3600" b="1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QD⊥OA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QE⊥OB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QD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 sz="36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en-US" altLang="zh-CN" sz="3600" b="1">
                <a:solidFill>
                  <a:schemeClr val="accent2"/>
                </a:solidFill>
                <a:latin typeface="Arial" panose="020B0604020202020204" pitchFamily="34" charset="0"/>
              </a:rPr>
              <a:t>∴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的平分线上．</a:t>
            </a:r>
            <a:endParaRPr lang="zh-CN" altLang="en-US" sz="36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5" name="文本框 15364"/>
          <p:cNvSpPr txBox="1"/>
          <p:nvPr/>
        </p:nvSpPr>
        <p:spPr>
          <a:xfrm>
            <a:off x="250825" y="1700213"/>
            <a:ext cx="46434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用数学语言表示为：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5366" name="矩形 15365"/>
          <p:cNvSpPr/>
          <p:nvPr/>
        </p:nvSpPr>
        <p:spPr>
          <a:xfrm>
            <a:off x="179388" y="4292600"/>
            <a:ext cx="89646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角的平分线上的点到角的两边的距离相等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.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0" y="5157788"/>
            <a:ext cx="9540875" cy="11906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04800"/>
            <a:r>
              <a:rPr lang="en-US" altLang="zh-CN" sz="3600" b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∵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QD⊥OA,QE⊥OB,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∠AOB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的平分线上</a:t>
            </a:r>
            <a:endParaRPr lang="zh-CN" altLang="en-US" sz="36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304800"/>
            <a:r>
              <a:rPr lang="en-US" altLang="zh-CN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 QD</a:t>
            </a:r>
            <a:r>
              <a:rPr lang="zh-CN" altLang="en-US" sz="36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6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QE</a:t>
            </a:r>
            <a:endParaRPr lang="en-US" altLang="zh-CN" sz="36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64" name="矩形 36863"/>
          <p:cNvSpPr/>
          <p:nvPr/>
        </p:nvSpPr>
        <p:spPr>
          <a:xfrm>
            <a:off x="2771775" y="188913"/>
            <a:ext cx="2447925" cy="9810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normalizeH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课堂小结</a:t>
            </a:r>
            <a:endParaRPr lang="zh-CN" altLang="en-US" sz="3600" normalizeH="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8433"/>
          <p:cNvSpPr>
            <a:spLocks noGrp="1"/>
          </p:cNvSpPr>
          <p:nvPr>
            <p:ph type="ctrTitle"/>
          </p:nvPr>
        </p:nvSpPr>
        <p:spPr>
          <a:xfrm>
            <a:off x="-828675" y="0"/>
            <a:ext cx="5257800" cy="1143000"/>
          </a:xfrm>
          <a:ln/>
        </p:spPr>
        <p:txBody>
          <a:bodyPr anchor="b"/>
          <a:p>
            <a:pPr defTabSz="914400">
              <a:buSzPct val="100000"/>
            </a:pPr>
            <a:r>
              <a:rPr lang="zh-CN" altLang="en-US" b="1" kern="1200" baseline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拓展与延伸</a:t>
            </a:r>
            <a:endParaRPr lang="zh-CN" altLang="en-US" b="1" kern="1200" baseline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副标题 18434"/>
          <p:cNvSpPr>
            <a:spLocks noGrp="1"/>
          </p:cNvSpPr>
          <p:nvPr>
            <p:ph type="subTitle" idx="1"/>
          </p:nvPr>
        </p:nvSpPr>
        <p:spPr>
          <a:xfrm>
            <a:off x="179388" y="1125538"/>
            <a:ext cx="5976937" cy="2665412"/>
          </a:xfrm>
          <a:ln/>
        </p:spPr>
        <p:txBody>
          <a:bodyPr anchor="t"/>
          <a:p>
            <a:pPr algn="l" defTabSz="914400">
              <a:buSzPct val="80000"/>
            </a:pP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:BD⊥AM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于点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D,CE⊥AN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于点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E,BD,CE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交点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F,CF=BF,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求证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∠A</a:t>
            </a:r>
            <a:r>
              <a:rPr lang="zh-CN" altLang="en-US" sz="3600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的平分线上</a:t>
            </a:r>
            <a:r>
              <a:rPr lang="en-US" altLang="zh-CN" sz="3600" kern="1200" baseline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 kern="1200" baseline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8436" name="组合 18435"/>
          <p:cNvGrpSpPr/>
          <p:nvPr/>
        </p:nvGrpSpPr>
        <p:grpSpPr>
          <a:xfrm>
            <a:off x="4859338" y="2205038"/>
            <a:ext cx="3657600" cy="2724150"/>
            <a:chOff x="2832" y="156"/>
            <a:chExt cx="2304" cy="1716"/>
          </a:xfrm>
        </p:grpSpPr>
        <p:sp>
          <p:nvSpPr>
            <p:cNvPr id="18437" name="直接连接符 18436"/>
            <p:cNvSpPr/>
            <p:nvPr/>
          </p:nvSpPr>
          <p:spPr>
            <a:xfrm flipH="1">
              <a:off x="2976" y="336"/>
              <a:ext cx="1440" cy="120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38" name="直接连接符 18437"/>
            <p:cNvSpPr/>
            <p:nvPr/>
          </p:nvSpPr>
          <p:spPr>
            <a:xfrm>
              <a:off x="3024" y="1536"/>
              <a:ext cx="110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39" name="直接连接符 18438"/>
            <p:cNvSpPr/>
            <p:nvPr/>
          </p:nvSpPr>
          <p:spPr>
            <a:xfrm>
              <a:off x="3840" y="816"/>
              <a:ext cx="432" cy="72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40" name="直接连接符 18439"/>
            <p:cNvSpPr/>
            <p:nvPr/>
          </p:nvSpPr>
          <p:spPr>
            <a:xfrm>
              <a:off x="4032" y="672"/>
              <a:ext cx="0" cy="8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41" name="文本框 18440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42" name="文本框 18441"/>
            <p:cNvSpPr txBox="1"/>
            <p:nvPr/>
          </p:nvSpPr>
          <p:spPr>
            <a:xfrm>
              <a:off x="3696" y="158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43" name="文本框 18442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44" name="文本框 18443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45" name="文本框 18444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46" name="文本框 18445"/>
            <p:cNvSpPr txBox="1"/>
            <p:nvPr/>
          </p:nvSpPr>
          <p:spPr>
            <a:xfrm>
              <a:off x="3696" y="158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47" name="文本框 18446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48" name="文本框 18447"/>
            <p:cNvSpPr txBox="1"/>
            <p:nvPr/>
          </p:nvSpPr>
          <p:spPr>
            <a:xfrm>
              <a:off x="3696" y="158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49" name="文本框 18448"/>
            <p:cNvSpPr txBox="1"/>
            <p:nvPr/>
          </p:nvSpPr>
          <p:spPr>
            <a:xfrm>
              <a:off x="3648" y="115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50" name="文本框 18449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51" name="文本框 18450"/>
            <p:cNvSpPr txBox="1"/>
            <p:nvPr/>
          </p:nvSpPr>
          <p:spPr>
            <a:xfrm>
              <a:off x="3984" y="158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52" name="文本框 18451"/>
            <p:cNvSpPr txBox="1"/>
            <p:nvPr/>
          </p:nvSpPr>
          <p:spPr>
            <a:xfrm>
              <a:off x="3696" y="158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53" name="文本框 18452"/>
            <p:cNvSpPr txBox="1"/>
            <p:nvPr/>
          </p:nvSpPr>
          <p:spPr>
            <a:xfrm>
              <a:off x="3648" y="115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ahoma" panose="020B0604030504040204" pitchFamily="34" charset="0"/>
              </a:endParaRPr>
            </a:p>
          </p:txBody>
        </p:sp>
        <p:sp>
          <p:nvSpPr>
            <p:cNvPr id="18454" name="文本框 18453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55" name="文本框 18454"/>
            <p:cNvSpPr txBox="1"/>
            <p:nvPr/>
          </p:nvSpPr>
          <p:spPr>
            <a:xfrm>
              <a:off x="3648" y="624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D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56" name="直接连接符 18455"/>
            <p:cNvSpPr/>
            <p:nvPr/>
          </p:nvSpPr>
          <p:spPr>
            <a:xfrm>
              <a:off x="2976" y="1536"/>
              <a:ext cx="19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57" name="文本框 18456"/>
            <p:cNvSpPr txBox="1"/>
            <p:nvPr/>
          </p:nvSpPr>
          <p:spPr>
            <a:xfrm>
              <a:off x="4896" y="1497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N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58" name="文本框 18457"/>
            <p:cNvSpPr txBox="1"/>
            <p:nvPr/>
          </p:nvSpPr>
          <p:spPr>
            <a:xfrm>
              <a:off x="3963" y="150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E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59" name="文本框 18458"/>
            <p:cNvSpPr txBox="1"/>
            <p:nvPr/>
          </p:nvSpPr>
          <p:spPr>
            <a:xfrm>
              <a:off x="4176" y="151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B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60" name="文本框 18459"/>
            <p:cNvSpPr txBox="1"/>
            <p:nvPr/>
          </p:nvSpPr>
          <p:spPr>
            <a:xfrm>
              <a:off x="4037" y="98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F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61" name="文本框 18460"/>
            <p:cNvSpPr txBox="1"/>
            <p:nvPr/>
          </p:nvSpPr>
          <p:spPr>
            <a:xfrm>
              <a:off x="4199" y="15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M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62" name="文本框 18461"/>
            <p:cNvSpPr txBox="1"/>
            <p:nvPr/>
          </p:nvSpPr>
          <p:spPr>
            <a:xfrm>
              <a:off x="3868" y="43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C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  <p:sp>
          <p:nvSpPr>
            <p:cNvPr id="18463" name="文本框 18462"/>
            <p:cNvSpPr txBox="1"/>
            <p:nvPr/>
          </p:nvSpPr>
          <p:spPr>
            <a:xfrm>
              <a:off x="2832" y="153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ahoma" panose="020B0604030504040204" pitchFamily="34" charset="0"/>
                </a:rPr>
                <a:t>A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theme/theme1.xml><?xml version="1.0" encoding="utf-8"?>
<a:theme xmlns:a="http://schemas.openxmlformats.org/drawingml/2006/main" name="Watermark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2C1D3"/>
      </a:accent6>
      <a:hlink>
        <a:srgbClr val="6767FF"/>
      </a:hlink>
      <a:folHlink>
        <a:srgbClr val="9933F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0</TotalTime>
  <Words>1344</Words>
  <Application>WPS 演示</Application>
  <PresentationFormat>在屏幕上显示</PresentationFormat>
  <Paragraphs>201</Paragraphs>
  <Slides>11</Slides>
  <Notes>10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Wingdings</vt:lpstr>
      <vt:lpstr>Times New Roman</vt:lpstr>
      <vt:lpstr>黑体</vt:lpstr>
      <vt:lpstr>华文隶书</vt:lpstr>
      <vt:lpstr>Tahoma</vt:lpstr>
      <vt:lpstr>微软雅黑</vt:lpstr>
      <vt:lpstr>Arial Unicode MS</vt:lpstr>
      <vt:lpstr>Watermark</vt:lpstr>
      <vt:lpstr>Word.Picture.8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Legend (Beijing)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 User</dc:creator>
  <cp:lastModifiedBy>Administrator</cp:lastModifiedBy>
  <cp:revision>51</cp:revision>
  <dcterms:created xsi:type="dcterms:W3CDTF">2006-10-30T02:30:12Z</dcterms:created>
  <dcterms:modified xsi:type="dcterms:W3CDTF">2018-10-09T06:39:17Z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