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62"/>
  </p:handoutMasterIdLst>
  <p:sldIdLst>
    <p:sldId id="256" r:id="rId3"/>
    <p:sldId id="264" r:id="rId5"/>
    <p:sldId id="266" r:id="rId6"/>
    <p:sldId id="267" r:id="rId7"/>
    <p:sldId id="268" r:id="rId8"/>
    <p:sldId id="257" r:id="rId9"/>
    <p:sldId id="260" r:id="rId10"/>
    <p:sldId id="269" r:id="rId11"/>
    <p:sldId id="270" r:id="rId12"/>
    <p:sldId id="271" r:id="rId13"/>
    <p:sldId id="272" r:id="rId14"/>
    <p:sldId id="290" r:id="rId15"/>
    <p:sldId id="291" r:id="rId16"/>
    <p:sldId id="292" r:id="rId17"/>
    <p:sldId id="273" r:id="rId18"/>
    <p:sldId id="274" r:id="rId19"/>
    <p:sldId id="262" r:id="rId20"/>
    <p:sldId id="275" r:id="rId21"/>
    <p:sldId id="277" r:id="rId22"/>
    <p:sldId id="278" r:id="rId23"/>
    <p:sldId id="261" r:id="rId24"/>
    <p:sldId id="279" r:id="rId25"/>
    <p:sldId id="463" r:id="rId26"/>
    <p:sldId id="465" r:id="rId27"/>
    <p:sldId id="466" r:id="rId28"/>
    <p:sldId id="430" r:id="rId29"/>
    <p:sldId id="431" r:id="rId30"/>
    <p:sldId id="433" r:id="rId31"/>
    <p:sldId id="432" r:id="rId32"/>
    <p:sldId id="307" r:id="rId33"/>
    <p:sldId id="309" r:id="rId34"/>
    <p:sldId id="310" r:id="rId35"/>
    <p:sldId id="308" r:id="rId36"/>
    <p:sldId id="312" r:id="rId37"/>
    <p:sldId id="311" r:id="rId38"/>
    <p:sldId id="467" r:id="rId39"/>
    <p:sldId id="313" r:id="rId40"/>
    <p:sldId id="314" r:id="rId41"/>
    <p:sldId id="315" r:id="rId42"/>
    <p:sldId id="318" r:id="rId43"/>
    <p:sldId id="346" r:id="rId44"/>
    <p:sldId id="319" r:id="rId45"/>
    <p:sldId id="320" r:id="rId46"/>
    <p:sldId id="321" r:id="rId47"/>
    <p:sldId id="316" r:id="rId48"/>
    <p:sldId id="317" r:id="rId49"/>
    <p:sldId id="280" r:id="rId50"/>
    <p:sldId id="281" r:id="rId51"/>
    <p:sldId id="332" r:id="rId52"/>
    <p:sldId id="333" r:id="rId53"/>
    <p:sldId id="334" r:id="rId54"/>
    <p:sldId id="335" r:id="rId55"/>
    <p:sldId id="336" r:id="rId56"/>
    <p:sldId id="337" r:id="rId57"/>
    <p:sldId id="338" r:id="rId58"/>
    <p:sldId id="263" r:id="rId59"/>
    <p:sldId id="258" r:id="rId60"/>
    <p:sldId id="259" r:id="rId6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D15BB"/>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1"/>
        <p:guide pos="3834"/>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5" Type="http://schemas.openxmlformats.org/officeDocument/2006/relationships/tableStyles" Target="tableStyles.xml"/><Relationship Id="rId64" Type="http://schemas.openxmlformats.org/officeDocument/2006/relationships/viewProps" Target="viewProps.xml"/><Relationship Id="rId63" Type="http://schemas.openxmlformats.org/officeDocument/2006/relationships/presProps" Target="presProps.xml"/><Relationship Id="rId62" Type="http://schemas.openxmlformats.org/officeDocument/2006/relationships/handoutMaster" Target="handoutMasters/handoutMaster1.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61.xml"/><Relationship Id="rId18" Type="http://schemas.openxmlformats.org/officeDocument/2006/relationships/tags" Target="../tags/tag60.xml"/><Relationship Id="rId17" Type="http://schemas.openxmlformats.org/officeDocument/2006/relationships/tags" Target="../tags/tag59.xml"/><Relationship Id="rId16" Type="http://schemas.openxmlformats.org/officeDocument/2006/relationships/tags" Target="../tags/tag58.xml"/><Relationship Id="rId15" Type="http://schemas.openxmlformats.org/officeDocument/2006/relationships/tags" Target="../tags/tag57.xml"/><Relationship Id="rId14" Type="http://schemas.openxmlformats.org/officeDocument/2006/relationships/tags" Target="../tags/tag56.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5"/>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6.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8.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3.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5.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6.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8.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9.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0.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1.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3.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4.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5.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6.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8.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9.xm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91.xml"/><Relationship Id="rId2" Type="http://schemas.openxmlformats.org/officeDocument/2006/relationships/image" Target="../media/image1.png"/><Relationship Id="rId1" Type="http://schemas.openxmlformats.org/officeDocument/2006/relationships/tags" Target="../tags/tag90.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3.jpeg"/><Relationship Id="rId1" Type="http://schemas.openxmlformats.org/officeDocument/2006/relationships/image" Target="../media/image2.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3.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4.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5.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6.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7.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8.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9.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00.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01.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02.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3.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69925" y="2056130"/>
            <a:ext cx="10852150" cy="1995805"/>
          </a:xfrm>
        </p:spPr>
        <p:txBody>
          <a:bodyPr/>
          <a:lstStyle/>
          <a:p>
            <a:pPr>
              <a:lnSpc>
                <a:spcPct val="190000"/>
              </a:lnSpc>
            </a:pPr>
            <a:r>
              <a:rPr lang="zh-CN" altLang="en-US" sz="2400" b="1"/>
              <a:t>中共中央关于坚持和完善中国特色社会主义制度 推进国家治理体系和治理能力现代化若干重大问题的决定</a:t>
            </a:r>
            <a:endParaRPr lang="zh-CN" altLang="en-US" sz="2400" b="1"/>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54355" y="309880"/>
            <a:ext cx="11050905" cy="6565900"/>
          </a:xfrm>
          <a:prstGeom prst="rect">
            <a:avLst/>
          </a:prstGeom>
          <a:noFill/>
        </p:spPr>
        <p:txBody>
          <a:bodyPr wrap="square" rtlCol="0" anchor="t">
            <a:spAutoFit/>
          </a:bodyPr>
          <a:p>
            <a:pPr>
              <a:lnSpc>
                <a:spcPct val="130000"/>
              </a:lnSpc>
            </a:pPr>
            <a:r>
              <a:rPr lang="zh-CN" altLang="en-US"/>
              <a:t>我国国家制度和国家治理体系具有多方面的显著优势，主要是：</a:t>
            </a:r>
            <a:endParaRPr lang="zh-CN" altLang="en-US"/>
          </a:p>
          <a:p>
            <a:pPr>
              <a:lnSpc>
                <a:spcPct val="130000"/>
              </a:lnSpc>
            </a:pPr>
            <a:r>
              <a:rPr lang="zh-CN" altLang="en-US"/>
              <a:t>坚持党的集中统一领导，坚持党的科学理论，保持政治稳定，确保国家始终沿着社会主义方向前进的显著优势；</a:t>
            </a:r>
            <a:endParaRPr lang="zh-CN" altLang="en-US"/>
          </a:p>
          <a:p>
            <a:pPr>
              <a:lnSpc>
                <a:spcPct val="130000"/>
              </a:lnSpc>
            </a:pPr>
            <a:r>
              <a:rPr lang="zh-CN" altLang="en-US"/>
              <a:t>坚持人民当家作主，发展人民民主，密切联系群众，紧紧依靠人民推动国家发展的显著优势；</a:t>
            </a:r>
            <a:endParaRPr lang="zh-CN" altLang="en-US"/>
          </a:p>
          <a:p>
            <a:pPr>
              <a:lnSpc>
                <a:spcPct val="130000"/>
              </a:lnSpc>
            </a:pPr>
            <a:r>
              <a:rPr lang="zh-CN" altLang="en-US"/>
              <a:t>坚持全面依法治国，建设社会主义法治国家，切实保障社会公平正义和人民权利的显著优势；</a:t>
            </a:r>
            <a:endParaRPr lang="zh-CN" altLang="en-US"/>
          </a:p>
          <a:p>
            <a:pPr>
              <a:lnSpc>
                <a:spcPct val="130000"/>
              </a:lnSpc>
            </a:pPr>
            <a:r>
              <a:rPr lang="zh-CN" altLang="en-US"/>
              <a:t>坚持全国一盘棋，调动各方面积极性，集中力量办大事的显著优势；</a:t>
            </a:r>
            <a:endParaRPr lang="zh-CN" altLang="en-US"/>
          </a:p>
          <a:p>
            <a:pPr>
              <a:lnSpc>
                <a:spcPct val="130000"/>
              </a:lnSpc>
            </a:pPr>
            <a:r>
              <a:rPr lang="zh-CN" altLang="en-US"/>
              <a:t>坚持各民族一律平等，铸牢中华民族共同体意识，实现共同团结奋斗、共同繁荣发展的显著优势；</a:t>
            </a:r>
            <a:endParaRPr lang="zh-CN" altLang="en-US"/>
          </a:p>
          <a:p>
            <a:pPr>
              <a:lnSpc>
                <a:spcPct val="130000"/>
              </a:lnSpc>
            </a:pPr>
            <a:r>
              <a:rPr lang="zh-CN" altLang="en-US"/>
              <a:t>坚持公有制为主体、多种所有制经济共同发展和按劳分配为主体、多种分配方式并存，把社会主义制度和市场经济有机结合起来，不断解放和发展社会生产力的显著优势；</a:t>
            </a:r>
            <a:endParaRPr lang="zh-CN" altLang="en-US"/>
          </a:p>
          <a:p>
            <a:pPr>
              <a:lnSpc>
                <a:spcPct val="130000"/>
              </a:lnSpc>
            </a:pPr>
            <a:r>
              <a:rPr lang="zh-CN" altLang="en-US"/>
              <a:t>坚持共同的理想信念、价值理念、道德观念，弘扬中华优秀传统文化、革命文化、社会主义先进文化，促进全体人民在思想上精神上紧紧团结在一起的显著优势；</a:t>
            </a:r>
            <a:endParaRPr lang="zh-CN" altLang="en-US"/>
          </a:p>
          <a:p>
            <a:pPr>
              <a:lnSpc>
                <a:spcPct val="130000"/>
              </a:lnSpc>
            </a:pPr>
            <a:r>
              <a:rPr lang="zh-CN" altLang="en-US"/>
              <a:t>坚持以人民为中心的发展思想，不断保障和改善民生、增进人民福祉，走共同富裕道路的显著优势；</a:t>
            </a:r>
            <a:endParaRPr lang="zh-CN" altLang="en-US"/>
          </a:p>
          <a:p>
            <a:pPr>
              <a:lnSpc>
                <a:spcPct val="130000"/>
              </a:lnSpc>
            </a:pPr>
            <a:r>
              <a:rPr lang="zh-CN" altLang="en-US"/>
              <a:t>坚持改革创新、与时俱进，善于自我完善、自我发展，使社会始终充满生机活力的显著优势；</a:t>
            </a:r>
            <a:endParaRPr lang="zh-CN" altLang="en-US"/>
          </a:p>
          <a:p>
            <a:pPr>
              <a:lnSpc>
                <a:spcPct val="130000"/>
              </a:lnSpc>
            </a:pPr>
            <a:r>
              <a:rPr lang="zh-CN" altLang="en-US"/>
              <a:t>坚持德才兼备、选贤任能，聚天下英才而用之，培养造就更多更优秀人才的显著优势；</a:t>
            </a:r>
            <a:endParaRPr lang="zh-CN" altLang="en-US"/>
          </a:p>
          <a:p>
            <a:pPr>
              <a:lnSpc>
                <a:spcPct val="130000"/>
              </a:lnSpc>
            </a:pPr>
            <a:r>
              <a:rPr lang="zh-CN" altLang="en-US"/>
              <a:t>坚持党指挥枪，确保人民军队绝对忠诚于党和人民，有力保障国家主权、安全、发展利益的显著优势；</a:t>
            </a:r>
            <a:endParaRPr lang="zh-CN" altLang="en-US"/>
          </a:p>
          <a:p>
            <a:pPr>
              <a:lnSpc>
                <a:spcPct val="130000"/>
              </a:lnSpc>
            </a:pPr>
            <a:r>
              <a:rPr lang="zh-CN" altLang="en-US"/>
              <a:t>坚持“一国两制”，保持香港、澳门长期繁荣稳定，促进祖国和平统一的显著优势；</a:t>
            </a:r>
            <a:endParaRPr lang="zh-CN" altLang="en-US"/>
          </a:p>
          <a:p>
            <a:pPr>
              <a:lnSpc>
                <a:spcPct val="130000"/>
              </a:lnSpc>
            </a:pPr>
            <a:r>
              <a:rPr lang="zh-CN" altLang="en-US"/>
              <a:t>坚持独立自主和对外开放相统一，积极参与全球治理，为构建人类命运共同体不断作出贡献的显著优势。</a:t>
            </a:r>
            <a:endParaRPr lang="zh-CN" altLang="en-US"/>
          </a:p>
          <a:p>
            <a:pPr>
              <a:lnSpc>
                <a:spcPct val="130000"/>
              </a:lnSpc>
            </a:pPr>
            <a:r>
              <a:rPr lang="zh-CN" altLang="en-US"/>
              <a:t>这些显著优势，是我们坚定中国特色社会主义道路自信、理论自信、制度自信、文化自信的基本依据。</a:t>
            </a:r>
            <a:endParaRPr lang="zh-CN" altLang="en-US"/>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22605" y="68580"/>
            <a:ext cx="11226800" cy="6554470"/>
          </a:xfrm>
          <a:prstGeom prst="rect">
            <a:avLst/>
          </a:prstGeom>
          <a:noFill/>
        </p:spPr>
        <p:txBody>
          <a:bodyPr wrap="square" rtlCol="0" anchor="t">
            <a:spAutoFit/>
          </a:bodyPr>
          <a:p>
            <a:pPr>
              <a:lnSpc>
                <a:spcPct val="150000"/>
              </a:lnSpc>
            </a:pPr>
            <a:r>
              <a:rPr lang="zh-CN" altLang="en-US" sz="2000"/>
              <a:t>我国国家制度和国家治理体系具有多方面的显著优势，</a:t>
            </a:r>
            <a:r>
              <a:rPr lang="zh-CN" altLang="en-US" sz="2000">
                <a:solidFill>
                  <a:srgbClr val="FF0000"/>
                </a:solidFill>
              </a:rPr>
              <a:t>政治角度</a:t>
            </a:r>
            <a:r>
              <a:rPr lang="zh-CN" altLang="en-US" sz="2000"/>
              <a:t>主要是：</a:t>
            </a:r>
            <a:endParaRPr lang="zh-CN" altLang="en-US" sz="2000"/>
          </a:p>
          <a:p>
            <a:pPr>
              <a:lnSpc>
                <a:spcPct val="150000"/>
              </a:lnSpc>
            </a:pPr>
            <a:r>
              <a:rPr lang="zh-CN" altLang="en-US" sz="2000"/>
              <a:t>坚持</a:t>
            </a:r>
            <a:r>
              <a:rPr lang="zh-CN" altLang="en-US" sz="2000">
                <a:solidFill>
                  <a:srgbClr val="FF0000"/>
                </a:solidFill>
              </a:rPr>
              <a:t>党的集中统一领导</a:t>
            </a:r>
            <a:r>
              <a:rPr lang="zh-CN" altLang="en-US" sz="2000"/>
              <a:t>，坚持党的科学理论，保持政治稳定，确保国家始终沿着社会主义方向前进的显著优势；</a:t>
            </a:r>
            <a:endParaRPr lang="zh-CN" altLang="en-US" sz="2000"/>
          </a:p>
          <a:p>
            <a:pPr>
              <a:lnSpc>
                <a:spcPct val="150000"/>
              </a:lnSpc>
            </a:pPr>
            <a:r>
              <a:rPr lang="zh-CN" altLang="en-US" sz="2000"/>
              <a:t>坚持</a:t>
            </a:r>
            <a:r>
              <a:rPr lang="zh-CN" altLang="en-US" sz="2000">
                <a:solidFill>
                  <a:srgbClr val="FF0000"/>
                </a:solidFill>
              </a:rPr>
              <a:t>人民当家作主</a:t>
            </a:r>
            <a:r>
              <a:rPr lang="zh-CN" altLang="en-US" sz="2000"/>
              <a:t>，发展人民民主，密切联系群众，紧紧依靠人民推动国家发展的显著优势；</a:t>
            </a:r>
            <a:endParaRPr lang="zh-CN" altLang="en-US" sz="2000"/>
          </a:p>
          <a:p>
            <a:pPr>
              <a:lnSpc>
                <a:spcPct val="150000"/>
              </a:lnSpc>
            </a:pPr>
            <a:r>
              <a:rPr lang="zh-CN" altLang="en-US" sz="2000"/>
              <a:t>坚持</a:t>
            </a:r>
            <a:r>
              <a:rPr lang="zh-CN" altLang="en-US" sz="2000">
                <a:solidFill>
                  <a:srgbClr val="FF0000"/>
                </a:solidFill>
              </a:rPr>
              <a:t>全面依法治国</a:t>
            </a:r>
            <a:r>
              <a:rPr lang="zh-CN" altLang="en-US" sz="2000"/>
              <a:t>，建设社会主义法治国家，切实保障社会公平正义和人民权利的显著优势；</a:t>
            </a:r>
            <a:endParaRPr lang="zh-CN" altLang="en-US" sz="2000"/>
          </a:p>
          <a:p>
            <a:pPr>
              <a:lnSpc>
                <a:spcPct val="150000"/>
              </a:lnSpc>
            </a:pPr>
            <a:r>
              <a:rPr lang="zh-CN" altLang="en-US" sz="2000"/>
              <a:t>坚持全国一盘棋，调动各方面积极性，</a:t>
            </a:r>
            <a:r>
              <a:rPr lang="zh-CN" altLang="en-US" sz="2000">
                <a:solidFill>
                  <a:srgbClr val="FF0000"/>
                </a:solidFill>
              </a:rPr>
              <a:t>集中力量办大事</a:t>
            </a:r>
            <a:r>
              <a:rPr lang="zh-CN" altLang="en-US" sz="2000"/>
              <a:t>的显著优势；</a:t>
            </a:r>
            <a:endParaRPr lang="zh-CN" altLang="en-US" sz="2000"/>
          </a:p>
          <a:p>
            <a:pPr>
              <a:lnSpc>
                <a:spcPct val="150000"/>
              </a:lnSpc>
            </a:pPr>
            <a:r>
              <a:rPr lang="zh-CN" altLang="en-US" sz="2000"/>
              <a:t>坚持</a:t>
            </a:r>
            <a:r>
              <a:rPr lang="zh-CN" altLang="en-US" sz="2000">
                <a:solidFill>
                  <a:srgbClr val="FF0000"/>
                </a:solidFill>
              </a:rPr>
              <a:t>各民族一律平等</a:t>
            </a:r>
            <a:r>
              <a:rPr lang="zh-CN" altLang="en-US" sz="2000"/>
              <a:t>，铸牢中华民族共同体意识，实现共同团结奋斗、共同繁荣发展的显著优势；</a:t>
            </a:r>
            <a:endParaRPr lang="zh-CN" altLang="en-US" sz="2000"/>
          </a:p>
          <a:p>
            <a:pPr>
              <a:lnSpc>
                <a:spcPct val="150000"/>
              </a:lnSpc>
            </a:pPr>
            <a:r>
              <a:rPr lang="zh-CN" altLang="en-US" sz="2000"/>
              <a:t>坚持</a:t>
            </a:r>
            <a:r>
              <a:rPr lang="zh-CN" altLang="en-US" sz="2000">
                <a:solidFill>
                  <a:srgbClr val="FF0000"/>
                </a:solidFill>
              </a:rPr>
              <a:t>以人民为中心的发展思想</a:t>
            </a:r>
            <a:r>
              <a:rPr lang="zh-CN" altLang="en-US" sz="2000"/>
              <a:t>，不断保障和改善民生、增进人民福祉，走共同富裕道路的显著优势；</a:t>
            </a:r>
            <a:endParaRPr lang="zh-CN" altLang="en-US" sz="2000"/>
          </a:p>
          <a:p>
            <a:pPr>
              <a:lnSpc>
                <a:spcPct val="150000"/>
              </a:lnSpc>
            </a:pPr>
            <a:r>
              <a:rPr lang="zh-CN" altLang="en-US" sz="2000"/>
              <a:t>坚持德才兼备、选贤任能，聚天下英才而用之，培养造就更多更优秀人才的显著优势；</a:t>
            </a:r>
            <a:endParaRPr lang="zh-CN" altLang="en-US" sz="2000"/>
          </a:p>
          <a:p>
            <a:pPr>
              <a:lnSpc>
                <a:spcPct val="150000"/>
              </a:lnSpc>
            </a:pPr>
            <a:r>
              <a:rPr lang="zh-CN" altLang="en-US" sz="2000"/>
              <a:t>坚持</a:t>
            </a:r>
            <a:r>
              <a:rPr lang="zh-CN" altLang="en-US" sz="2000">
                <a:solidFill>
                  <a:srgbClr val="FF0000"/>
                </a:solidFill>
              </a:rPr>
              <a:t>党指挥枪</a:t>
            </a:r>
            <a:r>
              <a:rPr lang="zh-CN" altLang="en-US" sz="2000"/>
              <a:t>，确保人民</a:t>
            </a:r>
            <a:r>
              <a:rPr lang="zh-CN" altLang="en-US" sz="2000">
                <a:solidFill>
                  <a:srgbClr val="FF0000"/>
                </a:solidFill>
              </a:rPr>
              <a:t>军队</a:t>
            </a:r>
            <a:r>
              <a:rPr lang="zh-CN" altLang="en-US" sz="2000"/>
              <a:t>绝对忠诚于党和人民，有力保障国家主权、安全、发展利益的显著优势；</a:t>
            </a:r>
            <a:endParaRPr lang="zh-CN" altLang="en-US" sz="2000"/>
          </a:p>
          <a:p>
            <a:pPr>
              <a:lnSpc>
                <a:spcPct val="150000"/>
              </a:lnSpc>
            </a:pPr>
            <a:r>
              <a:rPr lang="zh-CN" altLang="en-US" sz="2000"/>
              <a:t>坚持</a:t>
            </a:r>
            <a:r>
              <a:rPr lang="zh-CN" altLang="en-US" sz="2000">
                <a:solidFill>
                  <a:srgbClr val="FF0000"/>
                </a:solidFill>
              </a:rPr>
              <a:t>“一国两制”</a:t>
            </a:r>
            <a:r>
              <a:rPr lang="zh-CN" altLang="en-US" sz="2000"/>
              <a:t>，保持香港、澳门长期繁荣稳定，促进祖国和平统一的显著优势；</a:t>
            </a:r>
            <a:endParaRPr lang="zh-CN" altLang="en-US" sz="2000"/>
          </a:p>
          <a:p>
            <a:pPr>
              <a:lnSpc>
                <a:spcPct val="150000"/>
              </a:lnSpc>
            </a:pPr>
            <a:r>
              <a:rPr lang="zh-CN" altLang="en-US" sz="2000"/>
              <a:t>坚持</a:t>
            </a:r>
            <a:r>
              <a:rPr lang="zh-CN" altLang="en-US" sz="2000">
                <a:solidFill>
                  <a:srgbClr val="FF0000"/>
                </a:solidFill>
              </a:rPr>
              <a:t>独立自主和对外开放相统一</a:t>
            </a:r>
            <a:r>
              <a:rPr lang="zh-CN" altLang="en-US" sz="2000"/>
              <a:t>，积极参与</a:t>
            </a:r>
            <a:r>
              <a:rPr lang="zh-CN" altLang="en-US" sz="2000">
                <a:solidFill>
                  <a:srgbClr val="FF0000"/>
                </a:solidFill>
              </a:rPr>
              <a:t>全球治理</a:t>
            </a:r>
            <a:r>
              <a:rPr lang="zh-CN" altLang="en-US" sz="2000"/>
              <a:t>，为构建人类命运共同体不断作出贡献的显著优势。</a:t>
            </a:r>
            <a:endParaRPr lang="zh-CN" altLang="en-US" sz="2000"/>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54355" y="309880"/>
            <a:ext cx="11050905" cy="6185535"/>
          </a:xfrm>
          <a:prstGeom prst="rect">
            <a:avLst/>
          </a:prstGeom>
          <a:noFill/>
        </p:spPr>
        <p:txBody>
          <a:bodyPr wrap="square" rtlCol="0" anchor="t">
            <a:spAutoFit/>
          </a:bodyPr>
          <a:p>
            <a:pPr>
              <a:lnSpc>
                <a:spcPct val="150000"/>
              </a:lnSpc>
            </a:pPr>
            <a:r>
              <a:rPr lang="zh-CN" altLang="en-US" sz="2400"/>
              <a:t>我国国家制度和国家治理体系具有多方面的显著优势，</a:t>
            </a:r>
            <a:r>
              <a:rPr lang="zh-CN" altLang="en-US" sz="2400">
                <a:solidFill>
                  <a:srgbClr val="FF0000"/>
                </a:solidFill>
              </a:rPr>
              <a:t>经济角度</a:t>
            </a:r>
            <a:r>
              <a:rPr lang="zh-CN" altLang="en-US" sz="2400"/>
              <a:t>主要是：</a:t>
            </a:r>
            <a:endParaRPr lang="zh-CN" altLang="en-US" sz="2400"/>
          </a:p>
          <a:p>
            <a:pPr>
              <a:lnSpc>
                <a:spcPct val="150000"/>
              </a:lnSpc>
            </a:pPr>
            <a:r>
              <a:rPr lang="zh-CN" altLang="en-US" sz="2400"/>
              <a:t>       坚持全国一盘棋，调动各方面积极性，</a:t>
            </a:r>
            <a:r>
              <a:rPr lang="zh-CN" altLang="en-US" sz="2400">
                <a:solidFill>
                  <a:srgbClr val="FF0000"/>
                </a:solidFill>
              </a:rPr>
              <a:t>集中力量办大事</a:t>
            </a:r>
            <a:r>
              <a:rPr lang="zh-CN" altLang="en-US" sz="2400"/>
              <a:t>的显著优势；</a:t>
            </a:r>
            <a:endParaRPr lang="zh-CN" altLang="en-US" sz="2400"/>
          </a:p>
          <a:p>
            <a:pPr>
              <a:lnSpc>
                <a:spcPct val="150000"/>
              </a:lnSpc>
            </a:pPr>
            <a:r>
              <a:rPr lang="zh-CN" altLang="en-US" sz="2400"/>
              <a:t>       坚持公有制为主体、多种</a:t>
            </a:r>
            <a:r>
              <a:rPr lang="zh-CN" altLang="en-US" sz="2400">
                <a:solidFill>
                  <a:srgbClr val="FF0000"/>
                </a:solidFill>
              </a:rPr>
              <a:t>所有制</a:t>
            </a:r>
            <a:r>
              <a:rPr lang="zh-CN" altLang="en-US" sz="2400"/>
              <a:t>经济共同发展和按劳</a:t>
            </a:r>
            <a:r>
              <a:rPr lang="zh-CN" altLang="en-US" sz="2400">
                <a:solidFill>
                  <a:srgbClr val="FF0000"/>
                </a:solidFill>
              </a:rPr>
              <a:t>分配</a:t>
            </a:r>
            <a:r>
              <a:rPr lang="zh-CN" altLang="en-US" sz="2400"/>
              <a:t>为主体、多种分配方式并存，把</a:t>
            </a:r>
            <a:r>
              <a:rPr lang="zh-CN" altLang="en-US" sz="2400">
                <a:solidFill>
                  <a:srgbClr val="FF0000"/>
                </a:solidFill>
              </a:rPr>
              <a:t>社会主义制度和市场经济</a:t>
            </a:r>
            <a:r>
              <a:rPr lang="zh-CN" altLang="en-US" sz="2400"/>
              <a:t>有机结合起来，不断解放和发展社会生产力的显著优势；</a:t>
            </a:r>
            <a:endParaRPr lang="zh-CN" altLang="en-US" sz="2400"/>
          </a:p>
          <a:p>
            <a:pPr>
              <a:lnSpc>
                <a:spcPct val="150000"/>
              </a:lnSpc>
            </a:pPr>
            <a:r>
              <a:rPr lang="zh-CN" altLang="en-US" sz="2400"/>
              <a:t>       坚持</a:t>
            </a:r>
            <a:r>
              <a:rPr lang="zh-CN" altLang="en-US" sz="2400">
                <a:solidFill>
                  <a:srgbClr val="FF0000"/>
                </a:solidFill>
              </a:rPr>
              <a:t>以人民为中心</a:t>
            </a:r>
            <a:r>
              <a:rPr lang="zh-CN" altLang="en-US" sz="2400"/>
              <a:t>的发展思想，不断保障和改善民生、增进人民福祉，走</a:t>
            </a:r>
            <a:r>
              <a:rPr lang="zh-CN" altLang="en-US" sz="2400">
                <a:solidFill>
                  <a:srgbClr val="FF0000"/>
                </a:solidFill>
              </a:rPr>
              <a:t>共同富裕</a:t>
            </a:r>
            <a:r>
              <a:rPr lang="zh-CN" altLang="en-US" sz="2400"/>
              <a:t>道路的显著优势；</a:t>
            </a:r>
            <a:endParaRPr lang="zh-CN" altLang="en-US" sz="2400"/>
          </a:p>
          <a:p>
            <a:pPr>
              <a:lnSpc>
                <a:spcPct val="150000"/>
              </a:lnSpc>
            </a:pPr>
            <a:r>
              <a:rPr lang="zh-CN" altLang="en-US" sz="2400"/>
              <a:t>        坚持</a:t>
            </a:r>
            <a:r>
              <a:rPr lang="zh-CN" altLang="en-US" sz="2400">
                <a:solidFill>
                  <a:srgbClr val="FF0000"/>
                </a:solidFill>
              </a:rPr>
              <a:t>改革创新</a:t>
            </a:r>
            <a:r>
              <a:rPr lang="zh-CN" altLang="en-US" sz="2400"/>
              <a:t>、与时俱进，善于自我完善、自我发展，使社会始终充满生机活力的显著优势；</a:t>
            </a:r>
            <a:endParaRPr lang="zh-CN" altLang="en-US" sz="2400"/>
          </a:p>
          <a:p>
            <a:pPr>
              <a:lnSpc>
                <a:spcPct val="150000"/>
              </a:lnSpc>
            </a:pPr>
            <a:r>
              <a:rPr lang="zh-CN" altLang="en-US" sz="2400"/>
              <a:t>        坚持</a:t>
            </a:r>
            <a:r>
              <a:rPr lang="zh-CN" altLang="en-US" sz="2400">
                <a:solidFill>
                  <a:srgbClr val="FF0000"/>
                </a:solidFill>
              </a:rPr>
              <a:t>独立自主和对外开放</a:t>
            </a:r>
            <a:r>
              <a:rPr lang="zh-CN" altLang="en-US" sz="2400"/>
              <a:t>相统一，积极参与全球治理，为构建人类命运共同体不断作出贡献的显著优势。       </a:t>
            </a:r>
            <a:endParaRPr lang="zh-CN" altLang="en-US" sz="2400"/>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70230" y="290830"/>
            <a:ext cx="11050905" cy="5405755"/>
          </a:xfrm>
          <a:prstGeom prst="rect">
            <a:avLst/>
          </a:prstGeom>
          <a:noFill/>
        </p:spPr>
        <p:txBody>
          <a:bodyPr wrap="square" rtlCol="0" anchor="t">
            <a:spAutoFit/>
          </a:bodyPr>
          <a:p>
            <a:pPr>
              <a:lnSpc>
                <a:spcPct val="180000"/>
              </a:lnSpc>
            </a:pPr>
            <a:r>
              <a:rPr lang="zh-CN" altLang="en-US" sz="2400"/>
              <a:t>我国国家制度和国家治理体系具有多方面的显著优势，</a:t>
            </a:r>
            <a:r>
              <a:rPr lang="zh-CN" altLang="en-US" sz="2400">
                <a:solidFill>
                  <a:srgbClr val="FF0000"/>
                </a:solidFill>
              </a:rPr>
              <a:t>文化角度</a:t>
            </a:r>
            <a:r>
              <a:rPr lang="zh-CN" altLang="en-US" sz="2400"/>
              <a:t>主要是：</a:t>
            </a:r>
            <a:endParaRPr lang="zh-CN" altLang="en-US" sz="2400"/>
          </a:p>
          <a:p>
            <a:pPr indent="596265">
              <a:lnSpc>
                <a:spcPct val="180000"/>
              </a:lnSpc>
            </a:pPr>
            <a:r>
              <a:rPr lang="zh-CN" altLang="en-US" sz="2400"/>
              <a:t>坚持</a:t>
            </a:r>
            <a:r>
              <a:rPr lang="zh-CN" altLang="en-US" sz="2400">
                <a:solidFill>
                  <a:srgbClr val="FF0000"/>
                </a:solidFill>
              </a:rPr>
              <a:t>共同的理想信念、价值理念、道德观念，弘扬中华优秀传统文化、革命文化、社会主义先进文化</a:t>
            </a:r>
            <a:r>
              <a:rPr lang="zh-CN" altLang="en-US" sz="2400"/>
              <a:t>，促进全体人民在思想上精神上紧紧团结在一起的显著优势；</a:t>
            </a:r>
            <a:endParaRPr lang="zh-CN" altLang="en-US" sz="2400"/>
          </a:p>
          <a:p>
            <a:pPr>
              <a:lnSpc>
                <a:spcPct val="180000"/>
              </a:lnSpc>
            </a:pPr>
            <a:r>
              <a:rPr lang="zh-CN" altLang="en-US" sz="2400"/>
              <a:t>         坚持以</a:t>
            </a:r>
            <a:r>
              <a:rPr lang="zh-CN" altLang="en-US" sz="2400">
                <a:solidFill>
                  <a:srgbClr val="FF0000"/>
                </a:solidFill>
              </a:rPr>
              <a:t>人民为中心的发展思想</a:t>
            </a:r>
            <a:r>
              <a:rPr lang="zh-CN" altLang="en-US" sz="2400"/>
              <a:t>，不断保障和改善民生、增进人民福祉，走共同富裕道路的显著优势；</a:t>
            </a:r>
            <a:endParaRPr lang="zh-CN" altLang="en-US" sz="2400"/>
          </a:p>
          <a:p>
            <a:pPr>
              <a:lnSpc>
                <a:spcPct val="180000"/>
              </a:lnSpc>
            </a:pPr>
            <a:r>
              <a:rPr lang="zh-CN" altLang="en-US" sz="2400"/>
              <a:t>        坚持德才兼备、选贤任能，聚天下英才而用之，</a:t>
            </a:r>
            <a:r>
              <a:rPr lang="zh-CN" altLang="en-US" sz="2400">
                <a:solidFill>
                  <a:srgbClr val="FF0000"/>
                </a:solidFill>
              </a:rPr>
              <a:t>培养造就更多更优秀人才</a:t>
            </a:r>
            <a:r>
              <a:rPr lang="zh-CN" altLang="en-US" sz="2400"/>
              <a:t>的显著优势；        </a:t>
            </a:r>
            <a:endParaRPr lang="zh-CN" altLang="en-US" sz="2400"/>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44220" y="568960"/>
            <a:ext cx="10622915" cy="5887085"/>
          </a:xfrm>
          <a:prstGeom prst="rect">
            <a:avLst/>
          </a:prstGeom>
          <a:noFill/>
        </p:spPr>
        <p:txBody>
          <a:bodyPr wrap="square" rtlCol="0" anchor="t">
            <a:spAutoFit/>
          </a:bodyPr>
          <a:p>
            <a:pPr>
              <a:lnSpc>
                <a:spcPct val="210000"/>
              </a:lnSpc>
            </a:pPr>
            <a:r>
              <a:rPr lang="zh-CN" altLang="en-US" sz="2400" b="1"/>
              <a:t>三、坚持和完善人民当家作主制度体系，发展社会主义民主政治</a:t>
            </a:r>
            <a:endParaRPr lang="zh-CN" altLang="en-US" sz="2400" b="1"/>
          </a:p>
          <a:p>
            <a:pPr>
              <a:lnSpc>
                <a:spcPct val="210000"/>
              </a:lnSpc>
            </a:pPr>
            <a:r>
              <a:rPr lang="zh-CN" altLang="en-US" sz="2400" b="1"/>
              <a:t>        我国是工人阶级领导的、以工农联盟为基础的人民民主专政的社会主义国家，国家的一切权力属于人民。必须坚持人民主体地位，坚定不移走中国特色社会主义政治发展道路，</a:t>
            </a:r>
            <a:r>
              <a:rPr lang="zh-CN" altLang="en-US" sz="2400" b="1">
                <a:solidFill>
                  <a:srgbClr val="FF0000"/>
                </a:solidFill>
              </a:rPr>
              <a:t>健全民主制度，丰富民主形式，拓宽民主渠道</a:t>
            </a:r>
            <a:r>
              <a:rPr lang="zh-CN" altLang="en-US" sz="2400" b="1"/>
              <a:t>，依法实行</a:t>
            </a:r>
            <a:r>
              <a:rPr lang="zh-CN" altLang="en-US" sz="2400" b="1">
                <a:solidFill>
                  <a:srgbClr val="FF0000"/>
                </a:solidFill>
              </a:rPr>
              <a:t>民主选举、民主协商、民主决策、民主管理、民主监督</a:t>
            </a:r>
            <a:r>
              <a:rPr lang="zh-CN" altLang="en-US" sz="2400" b="1"/>
              <a:t>，</a:t>
            </a:r>
            <a:r>
              <a:rPr lang="zh-CN" altLang="en-US" sz="2400" b="1">
                <a:solidFill>
                  <a:srgbClr val="0D15BB"/>
                </a:solidFill>
              </a:rPr>
              <a:t>使各方面制度和国家治理更好体现人民意志、保障人民权益、激发人民创造，确保人民依法通过各种途径和形式管理国家事务，管理经济文化事业，管理社会事务。</a:t>
            </a:r>
            <a:endParaRPr lang="zh-CN" altLang="en-US" sz="2400" b="1"/>
          </a:p>
          <a:p>
            <a:endParaRPr lang="zh-CN" altLang="en-US" sz="2400" b="1"/>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21385" y="786130"/>
            <a:ext cx="10575290" cy="5044440"/>
          </a:xfrm>
          <a:prstGeom prst="rect">
            <a:avLst/>
          </a:prstGeom>
          <a:noFill/>
        </p:spPr>
        <p:txBody>
          <a:bodyPr wrap="square" rtlCol="0" anchor="t">
            <a:spAutoFit/>
          </a:bodyPr>
          <a:p>
            <a:pPr>
              <a:lnSpc>
                <a:spcPct val="230000"/>
              </a:lnSpc>
            </a:pPr>
            <a:r>
              <a:rPr lang="zh-CN" altLang="en-US" sz="2800" b="1">
                <a:sym typeface="+mn-ea"/>
              </a:rPr>
              <a:t>（一）坚持和完善</a:t>
            </a:r>
            <a:r>
              <a:rPr lang="zh-CN" altLang="en-US" sz="2800" b="1">
                <a:solidFill>
                  <a:srgbClr val="FF0000"/>
                </a:solidFill>
                <a:sym typeface="+mn-ea"/>
              </a:rPr>
              <a:t>人民代表大会制度</a:t>
            </a:r>
            <a:r>
              <a:rPr lang="zh-CN" altLang="en-US" sz="2800" b="1">
                <a:sym typeface="+mn-ea"/>
              </a:rPr>
              <a:t>这一根本政治制度。</a:t>
            </a:r>
            <a:endParaRPr lang="zh-CN" altLang="en-US" sz="2800" b="1"/>
          </a:p>
          <a:p>
            <a:pPr>
              <a:lnSpc>
                <a:spcPct val="230000"/>
              </a:lnSpc>
            </a:pPr>
            <a:r>
              <a:rPr lang="zh-CN" altLang="en-US" sz="2800" b="1">
                <a:sym typeface="+mn-ea"/>
              </a:rPr>
              <a:t>（二）坚持和完善</a:t>
            </a:r>
            <a:r>
              <a:rPr lang="zh-CN" altLang="en-US" sz="2800" b="1">
                <a:solidFill>
                  <a:srgbClr val="FF0000"/>
                </a:solidFill>
                <a:sym typeface="+mn-ea"/>
              </a:rPr>
              <a:t>中国共产党领导的多党合作和政治协商制度</a:t>
            </a:r>
            <a:r>
              <a:rPr lang="zh-CN" altLang="en-US" sz="2800" b="1">
                <a:sym typeface="+mn-ea"/>
              </a:rPr>
              <a:t>。</a:t>
            </a:r>
            <a:endParaRPr lang="zh-CN" altLang="en-US" sz="2800" b="1"/>
          </a:p>
          <a:p>
            <a:pPr>
              <a:lnSpc>
                <a:spcPct val="230000"/>
              </a:lnSpc>
            </a:pPr>
            <a:r>
              <a:rPr lang="zh-CN" altLang="en-US" sz="2800" b="1">
                <a:sym typeface="+mn-ea"/>
              </a:rPr>
              <a:t>（三）巩固和发展最广泛的</a:t>
            </a:r>
            <a:r>
              <a:rPr lang="zh-CN" altLang="en-US" sz="2800" b="1">
                <a:solidFill>
                  <a:srgbClr val="FF0000"/>
                </a:solidFill>
                <a:sym typeface="+mn-ea"/>
              </a:rPr>
              <a:t>爱国统一战线</a:t>
            </a:r>
            <a:r>
              <a:rPr lang="zh-CN" altLang="en-US" sz="2800" b="1">
                <a:sym typeface="+mn-ea"/>
              </a:rPr>
              <a:t>。</a:t>
            </a:r>
            <a:endParaRPr lang="zh-CN" altLang="en-US" sz="2800" b="1"/>
          </a:p>
          <a:p>
            <a:pPr>
              <a:lnSpc>
                <a:spcPct val="230000"/>
              </a:lnSpc>
            </a:pPr>
            <a:r>
              <a:rPr lang="zh-CN" altLang="en-US" sz="2800" b="1">
                <a:sym typeface="+mn-ea"/>
              </a:rPr>
              <a:t>（四）坚持和完善</a:t>
            </a:r>
            <a:r>
              <a:rPr lang="zh-CN" altLang="en-US" sz="2800" b="1">
                <a:solidFill>
                  <a:srgbClr val="FF0000"/>
                </a:solidFill>
                <a:sym typeface="+mn-ea"/>
              </a:rPr>
              <a:t>民族区域自治制度</a:t>
            </a:r>
            <a:r>
              <a:rPr lang="zh-CN" altLang="en-US" sz="2800" b="1">
                <a:sym typeface="+mn-ea"/>
              </a:rPr>
              <a:t>。</a:t>
            </a:r>
            <a:endParaRPr lang="zh-CN" altLang="en-US" sz="2800" b="1"/>
          </a:p>
          <a:p>
            <a:pPr>
              <a:lnSpc>
                <a:spcPct val="230000"/>
              </a:lnSpc>
            </a:pPr>
            <a:r>
              <a:rPr lang="zh-CN" altLang="en-US" sz="2800" b="1">
                <a:sym typeface="+mn-ea"/>
              </a:rPr>
              <a:t>（五）健全充满活力的</a:t>
            </a:r>
            <a:r>
              <a:rPr lang="zh-CN" altLang="en-US" sz="2800" b="1">
                <a:solidFill>
                  <a:srgbClr val="FF0000"/>
                </a:solidFill>
                <a:sym typeface="+mn-ea"/>
              </a:rPr>
              <a:t>基层群众自治制度</a:t>
            </a:r>
            <a:r>
              <a:rPr lang="zh-CN" altLang="en-US" sz="2800" b="1">
                <a:sym typeface="+mn-ea"/>
              </a:rPr>
              <a:t>。</a:t>
            </a:r>
            <a:endParaRPr lang="zh-CN" altLang="en-US" sz="2800" b="1"/>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5965" y="282575"/>
            <a:ext cx="10833100" cy="6292850"/>
          </a:xfrm>
          <a:prstGeom prst="rect">
            <a:avLst/>
          </a:prstGeom>
          <a:noFill/>
        </p:spPr>
        <p:txBody>
          <a:bodyPr wrap="square" rtlCol="0" anchor="t">
            <a:spAutoFit/>
          </a:bodyPr>
          <a:p>
            <a:pPr>
              <a:lnSpc>
                <a:spcPct val="140000"/>
              </a:lnSpc>
            </a:pPr>
            <a:r>
              <a:rPr lang="zh-CN" altLang="en-US" sz="2400"/>
              <a:t>（一）坚持和完善人民代表大会制度这一根本政治制度。</a:t>
            </a:r>
            <a:endParaRPr lang="zh-CN" altLang="en-US" sz="2400"/>
          </a:p>
          <a:p>
            <a:pPr>
              <a:lnSpc>
                <a:spcPct val="140000"/>
              </a:lnSpc>
            </a:pPr>
            <a:r>
              <a:rPr lang="zh-CN" altLang="en-US" sz="2400"/>
              <a:t>       </a:t>
            </a:r>
            <a:r>
              <a:rPr lang="zh-CN" altLang="en-US" sz="2400">
                <a:solidFill>
                  <a:srgbClr val="FF0000"/>
                </a:solidFill>
              </a:rPr>
              <a:t>人民</a:t>
            </a:r>
            <a:r>
              <a:rPr lang="zh-CN" altLang="en-US" sz="2400"/>
              <a:t>行使国家权力的机关是全国</a:t>
            </a:r>
            <a:r>
              <a:rPr lang="zh-CN" altLang="en-US" sz="2400">
                <a:solidFill>
                  <a:srgbClr val="FF0000"/>
                </a:solidFill>
              </a:rPr>
              <a:t>人民代表大会</a:t>
            </a:r>
            <a:r>
              <a:rPr lang="zh-CN" altLang="en-US" sz="2400"/>
              <a:t>和地方各级人民代表大会。</a:t>
            </a:r>
            <a:endParaRPr lang="zh-CN" altLang="en-US" sz="2400"/>
          </a:p>
          <a:p>
            <a:pPr>
              <a:lnSpc>
                <a:spcPct val="140000"/>
              </a:lnSpc>
            </a:pPr>
            <a:r>
              <a:rPr lang="zh-CN" altLang="en-US" sz="2400"/>
              <a:t>       支持和保证人民通过人民代表大会行使国家权力，保证各级人大都由民主选举产生、对人民负责、受人民监督，</a:t>
            </a:r>
            <a:endParaRPr lang="zh-CN" altLang="en-US" sz="2400"/>
          </a:p>
          <a:p>
            <a:pPr>
              <a:lnSpc>
                <a:spcPct val="140000"/>
              </a:lnSpc>
            </a:pPr>
            <a:r>
              <a:rPr lang="zh-CN" altLang="en-US" sz="2400"/>
              <a:t>       保证各级</a:t>
            </a:r>
            <a:r>
              <a:rPr lang="zh-CN" altLang="en-US" sz="2400">
                <a:solidFill>
                  <a:srgbClr val="FF0000"/>
                </a:solidFill>
              </a:rPr>
              <a:t>国家机关</a:t>
            </a:r>
            <a:r>
              <a:rPr lang="zh-CN" altLang="en-US" sz="2400"/>
              <a:t>都由</a:t>
            </a:r>
            <a:r>
              <a:rPr lang="zh-CN" altLang="en-US" sz="2400">
                <a:solidFill>
                  <a:srgbClr val="FF0000"/>
                </a:solidFill>
              </a:rPr>
              <a:t>人大</a:t>
            </a:r>
            <a:r>
              <a:rPr lang="zh-CN" altLang="en-US" sz="2400"/>
              <a:t>产生、对人大负责、受人大监督。</a:t>
            </a:r>
            <a:endParaRPr lang="zh-CN" altLang="en-US" sz="2400"/>
          </a:p>
          <a:p>
            <a:pPr>
              <a:lnSpc>
                <a:spcPct val="140000"/>
              </a:lnSpc>
            </a:pPr>
            <a:r>
              <a:rPr lang="zh-CN" altLang="en-US" sz="2400"/>
              <a:t>       支持和保证人大及其常委会依法行使职权，健全人大对“一府一委两院”监督制度。</a:t>
            </a:r>
            <a:endParaRPr lang="zh-CN" altLang="en-US" sz="2400"/>
          </a:p>
          <a:p>
            <a:pPr>
              <a:lnSpc>
                <a:spcPct val="140000"/>
              </a:lnSpc>
            </a:pPr>
            <a:r>
              <a:rPr lang="zh-CN" altLang="en-US" sz="2400"/>
              <a:t>       密切</a:t>
            </a:r>
            <a:r>
              <a:rPr lang="zh-CN" altLang="en-US" sz="2400">
                <a:solidFill>
                  <a:srgbClr val="FF0000"/>
                </a:solidFill>
              </a:rPr>
              <a:t>人大代表</a:t>
            </a:r>
            <a:r>
              <a:rPr lang="zh-CN" altLang="en-US" sz="2400"/>
              <a:t>同</a:t>
            </a:r>
            <a:r>
              <a:rPr lang="zh-CN" altLang="en-US" sz="2400">
                <a:solidFill>
                  <a:srgbClr val="FF0000"/>
                </a:solidFill>
              </a:rPr>
              <a:t>人民群众</a:t>
            </a:r>
            <a:r>
              <a:rPr lang="zh-CN" altLang="en-US" sz="2400"/>
              <a:t>的联系，健全代表联络机制，更好发挥人大代表作用。</a:t>
            </a:r>
            <a:endParaRPr lang="zh-CN" altLang="en-US" sz="2400"/>
          </a:p>
          <a:p>
            <a:pPr>
              <a:lnSpc>
                <a:spcPct val="140000"/>
              </a:lnSpc>
            </a:pPr>
            <a:r>
              <a:rPr lang="zh-CN" altLang="en-US" sz="2400"/>
              <a:t>        健全</a:t>
            </a:r>
            <a:r>
              <a:rPr lang="zh-CN" altLang="en-US" sz="2400">
                <a:solidFill>
                  <a:srgbClr val="FF0000"/>
                </a:solidFill>
              </a:rPr>
              <a:t>人大组织制度、选举制度和议事规则，完善论证、评估、评议、听证制度</a:t>
            </a:r>
            <a:r>
              <a:rPr lang="zh-CN" altLang="en-US" sz="2400"/>
              <a:t>。</a:t>
            </a:r>
            <a:endParaRPr lang="zh-CN" altLang="en-US" sz="2400"/>
          </a:p>
          <a:p>
            <a:pPr>
              <a:lnSpc>
                <a:spcPct val="140000"/>
              </a:lnSpc>
            </a:pPr>
            <a:r>
              <a:rPr lang="zh-CN" altLang="en-US" sz="2400"/>
              <a:t>        适当增加基层人大代表数量。加强地方人大及其常委会建设。</a:t>
            </a:r>
            <a:endParaRPr lang="zh-CN" altLang="en-US" sz="2400"/>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38150" y="312420"/>
            <a:ext cx="11315700" cy="5996940"/>
          </a:xfrm>
          <a:prstGeom prst="rect">
            <a:avLst/>
          </a:prstGeom>
          <a:noFill/>
        </p:spPr>
        <p:txBody>
          <a:bodyPr wrap="square" rtlCol="0" anchor="t">
            <a:spAutoFit/>
          </a:bodyPr>
          <a:p>
            <a:pPr lvl="0" algn="l">
              <a:lnSpc>
                <a:spcPct val="160000"/>
              </a:lnSpc>
              <a:buClrTx/>
              <a:buSzTx/>
              <a:buFontTx/>
            </a:pPr>
            <a:r>
              <a:rPr lang="zh-CN" altLang="en-US" sz="2400">
                <a:sym typeface="+mn-ea"/>
              </a:rPr>
              <a:t>（二）坚持和完善中国共产党领导的多党合作和政治协商制度。</a:t>
            </a:r>
            <a:endParaRPr lang="zh-CN" altLang="en-US" sz="2400">
              <a:sym typeface="+mn-ea"/>
            </a:endParaRPr>
          </a:p>
          <a:p>
            <a:pPr lvl="0" algn="l">
              <a:lnSpc>
                <a:spcPct val="160000"/>
              </a:lnSpc>
              <a:buClrTx/>
              <a:buSzTx/>
              <a:buFontTx/>
            </a:pPr>
            <a:r>
              <a:rPr lang="zh-CN" altLang="en-US" sz="2400">
                <a:sym typeface="+mn-ea"/>
              </a:rPr>
              <a:t>       贯彻</a:t>
            </a:r>
            <a:r>
              <a:rPr lang="zh-CN" altLang="en-US" sz="2400">
                <a:solidFill>
                  <a:srgbClr val="FF0000"/>
                </a:solidFill>
                <a:sym typeface="+mn-ea"/>
              </a:rPr>
              <a:t>长期共存、互相监督、肝胆相照、荣辱与共</a:t>
            </a:r>
            <a:r>
              <a:rPr lang="zh-CN" altLang="en-US" sz="2400">
                <a:sym typeface="+mn-ea"/>
              </a:rPr>
              <a:t>的方针，加强中国特色社会主义政党制度建设，</a:t>
            </a:r>
            <a:endParaRPr lang="zh-CN" altLang="en-US" sz="2400">
              <a:sym typeface="+mn-ea"/>
            </a:endParaRPr>
          </a:p>
          <a:p>
            <a:pPr lvl="0" algn="l">
              <a:lnSpc>
                <a:spcPct val="160000"/>
              </a:lnSpc>
              <a:buClrTx/>
              <a:buSzTx/>
              <a:buFontTx/>
            </a:pPr>
            <a:r>
              <a:rPr lang="zh-CN" altLang="en-US" sz="2400">
                <a:sym typeface="+mn-ea"/>
              </a:rPr>
              <a:t>       健全</a:t>
            </a:r>
            <a:r>
              <a:rPr lang="zh-CN" altLang="en-US" sz="2400">
                <a:solidFill>
                  <a:srgbClr val="FF0000"/>
                </a:solidFill>
                <a:sym typeface="+mn-ea"/>
              </a:rPr>
              <a:t>相互监督</a:t>
            </a:r>
            <a:r>
              <a:rPr lang="zh-CN" altLang="en-US" sz="2400">
                <a:sym typeface="+mn-ea"/>
              </a:rPr>
              <a:t>特别是中国共产党自觉接受监督、对重大决策部署贯彻落实情况实施专项监督等机制，完善民主党派中央直接向中共中央提出</a:t>
            </a:r>
            <a:r>
              <a:rPr lang="zh-CN" altLang="en-US" sz="2400">
                <a:solidFill>
                  <a:srgbClr val="FF0000"/>
                </a:solidFill>
                <a:sym typeface="+mn-ea"/>
              </a:rPr>
              <a:t>建议制度</a:t>
            </a:r>
            <a:r>
              <a:rPr lang="zh-CN" altLang="en-US" sz="2400">
                <a:sym typeface="+mn-ea"/>
              </a:rPr>
              <a:t>，</a:t>
            </a:r>
            <a:endParaRPr lang="zh-CN" altLang="en-US" sz="2400">
              <a:sym typeface="+mn-ea"/>
            </a:endParaRPr>
          </a:p>
          <a:p>
            <a:pPr lvl="0" algn="l">
              <a:lnSpc>
                <a:spcPct val="160000"/>
              </a:lnSpc>
              <a:buClrTx/>
              <a:buSzTx/>
              <a:buFontTx/>
            </a:pPr>
            <a:r>
              <a:rPr lang="zh-CN" altLang="en-US" sz="2400">
                <a:sym typeface="+mn-ea"/>
              </a:rPr>
              <a:t>        完善支持民主党派和无党派人士</a:t>
            </a:r>
            <a:r>
              <a:rPr lang="zh-CN" altLang="en-US" sz="2400">
                <a:solidFill>
                  <a:srgbClr val="FF0000"/>
                </a:solidFill>
                <a:sym typeface="+mn-ea"/>
              </a:rPr>
              <a:t>履行职能方法</a:t>
            </a:r>
            <a:r>
              <a:rPr lang="zh-CN" altLang="en-US" sz="2400">
                <a:sym typeface="+mn-ea"/>
              </a:rPr>
              <a:t>，展现我国新型政党制度优势。</a:t>
            </a:r>
            <a:endParaRPr lang="zh-CN" altLang="en-US" sz="2400">
              <a:sym typeface="+mn-ea"/>
            </a:endParaRPr>
          </a:p>
          <a:p>
            <a:pPr lvl="0" algn="l">
              <a:lnSpc>
                <a:spcPct val="160000"/>
              </a:lnSpc>
              <a:buClrTx/>
              <a:buSzTx/>
              <a:buFontTx/>
            </a:pPr>
            <a:r>
              <a:rPr lang="zh-CN" altLang="en-US" sz="2400">
                <a:sym typeface="+mn-ea"/>
              </a:rPr>
              <a:t>       发挥人民政协作为</a:t>
            </a:r>
            <a:r>
              <a:rPr lang="zh-CN" altLang="en-US" sz="2400">
                <a:solidFill>
                  <a:srgbClr val="FF0000"/>
                </a:solidFill>
                <a:sym typeface="+mn-ea"/>
              </a:rPr>
              <a:t>政治组织和民主形式的效能</a:t>
            </a:r>
            <a:r>
              <a:rPr lang="zh-CN" altLang="en-US" sz="2400">
                <a:sym typeface="+mn-ea"/>
              </a:rPr>
              <a:t>，提高政治协商、民主监督、参政议政水平，更好凝聚共识。</a:t>
            </a:r>
            <a:endParaRPr lang="zh-CN" altLang="en-US" sz="2400">
              <a:sym typeface="+mn-ea"/>
            </a:endParaRPr>
          </a:p>
          <a:p>
            <a:pPr lvl="0" algn="l">
              <a:lnSpc>
                <a:spcPct val="160000"/>
              </a:lnSpc>
              <a:buClrTx/>
              <a:buSzTx/>
              <a:buFontTx/>
            </a:pPr>
            <a:r>
              <a:rPr lang="zh-CN" altLang="en-US" sz="2400">
                <a:sym typeface="+mn-ea"/>
              </a:rPr>
              <a:t>      </a:t>
            </a:r>
            <a:r>
              <a:rPr lang="zh-CN" altLang="en-US" sz="2400">
                <a:solidFill>
                  <a:srgbClr val="FF0000"/>
                </a:solidFill>
                <a:sym typeface="+mn-ea"/>
              </a:rPr>
              <a:t> 完善</a:t>
            </a:r>
            <a:r>
              <a:rPr lang="zh-CN" altLang="en-US" sz="2400">
                <a:sym typeface="+mn-ea"/>
              </a:rPr>
              <a:t>人民政协专门协商机构制度，</a:t>
            </a:r>
            <a:r>
              <a:rPr lang="zh-CN" altLang="en-US" sz="2400">
                <a:solidFill>
                  <a:srgbClr val="FF0000"/>
                </a:solidFill>
                <a:sym typeface="+mn-ea"/>
              </a:rPr>
              <a:t>丰富</a:t>
            </a:r>
            <a:r>
              <a:rPr lang="zh-CN" altLang="en-US" sz="2400">
                <a:sym typeface="+mn-ea"/>
              </a:rPr>
              <a:t>协商形式，</a:t>
            </a:r>
            <a:r>
              <a:rPr lang="zh-CN" altLang="en-US" sz="2400">
                <a:solidFill>
                  <a:srgbClr val="FF0000"/>
                </a:solidFill>
                <a:sym typeface="+mn-ea"/>
              </a:rPr>
              <a:t>健全</a:t>
            </a:r>
            <a:r>
              <a:rPr lang="zh-CN" altLang="en-US" sz="2400">
                <a:sym typeface="+mn-ea"/>
              </a:rPr>
              <a:t>协商规则，</a:t>
            </a:r>
            <a:r>
              <a:rPr lang="zh-CN" altLang="en-US" sz="2400">
                <a:solidFill>
                  <a:srgbClr val="FF0000"/>
                </a:solidFill>
                <a:sym typeface="+mn-ea"/>
              </a:rPr>
              <a:t>优化</a:t>
            </a:r>
            <a:r>
              <a:rPr lang="zh-CN" altLang="en-US" sz="2400">
                <a:sym typeface="+mn-ea"/>
              </a:rPr>
              <a:t>界别设置，</a:t>
            </a:r>
            <a:r>
              <a:rPr lang="zh-CN" altLang="en-US" sz="2400">
                <a:solidFill>
                  <a:srgbClr val="FF0000"/>
                </a:solidFill>
                <a:sym typeface="+mn-ea"/>
              </a:rPr>
              <a:t>健全</a:t>
            </a:r>
            <a:r>
              <a:rPr lang="zh-CN" altLang="en-US" sz="2400">
                <a:sym typeface="+mn-ea"/>
              </a:rPr>
              <a:t>发扬民主和增进团结相互贯通、建言资政和凝聚共识双向发力的程序机制。</a:t>
            </a:r>
            <a:endParaRPr lang="zh-CN" altLang="en-US" sz="2400">
              <a:sym typeface="+mn-ea"/>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57885" y="614680"/>
            <a:ext cx="10476865" cy="4079240"/>
          </a:xfrm>
          <a:prstGeom prst="rect">
            <a:avLst/>
          </a:prstGeom>
          <a:noFill/>
        </p:spPr>
        <p:txBody>
          <a:bodyPr wrap="square" rtlCol="0" anchor="t">
            <a:spAutoFit/>
          </a:bodyPr>
          <a:p>
            <a:pPr lvl="0" algn="l">
              <a:lnSpc>
                <a:spcPct val="270000"/>
              </a:lnSpc>
              <a:buClrTx/>
              <a:buSzTx/>
              <a:buFontTx/>
            </a:pPr>
            <a:r>
              <a:rPr lang="zh-CN" altLang="en-US" sz="2400">
                <a:sym typeface="+mn-ea"/>
              </a:rPr>
              <a:t>坚持社会主义协商民主的独特优势，统筹推进</a:t>
            </a:r>
            <a:r>
              <a:rPr lang="zh-CN" altLang="en-US" sz="2400">
                <a:solidFill>
                  <a:srgbClr val="0D15BB"/>
                </a:solidFill>
                <a:sym typeface="+mn-ea"/>
              </a:rPr>
              <a:t>政党协商、人大协商、政府协商、政协协商、人民团体协商、基层协商以及社会组织协商，构建程序合理、环节完整的协商民主体系，</a:t>
            </a:r>
            <a:r>
              <a:rPr lang="zh-CN" altLang="en-US" sz="2400">
                <a:sym typeface="+mn-ea"/>
              </a:rPr>
              <a:t>完善协商于决策之前和决策实施之中的落实机制，丰富有事好商量、众人的事情由众人商量的制度化实践。</a:t>
            </a:r>
            <a:endParaRPr lang="zh-CN" altLang="en-US" sz="2400">
              <a:sym typeface="+mn-ea"/>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1840" y="594995"/>
            <a:ext cx="10688955" cy="4523105"/>
          </a:xfrm>
          <a:prstGeom prst="rect">
            <a:avLst/>
          </a:prstGeom>
          <a:noFill/>
        </p:spPr>
        <p:txBody>
          <a:bodyPr wrap="square" rtlCol="0" anchor="t">
            <a:spAutoFit/>
          </a:bodyPr>
          <a:p>
            <a:pPr>
              <a:lnSpc>
                <a:spcPct val="200000"/>
              </a:lnSpc>
            </a:pPr>
            <a:r>
              <a:rPr lang="zh-CN" altLang="en-US" sz="2400"/>
              <a:t>（三）巩固和发展最广泛的爱国统一战线。</a:t>
            </a:r>
            <a:endParaRPr lang="zh-CN" altLang="en-US" sz="2400"/>
          </a:p>
          <a:p>
            <a:pPr>
              <a:lnSpc>
                <a:spcPct val="200000"/>
              </a:lnSpc>
            </a:pPr>
            <a:r>
              <a:rPr lang="zh-CN" altLang="en-US" sz="2400"/>
              <a:t>       坚持大统战工作格局，坚持一致性和多样性统一，完善照顾同盟者利益政策，</a:t>
            </a:r>
            <a:endParaRPr lang="zh-CN" altLang="en-US" sz="2400"/>
          </a:p>
          <a:p>
            <a:pPr>
              <a:lnSpc>
                <a:spcPct val="200000"/>
              </a:lnSpc>
            </a:pPr>
            <a:r>
              <a:rPr lang="zh-CN" altLang="en-US" sz="2400"/>
              <a:t>       做好民族工作和宗教工作，健全党外代表人士队伍建设制度，</a:t>
            </a:r>
            <a:endParaRPr lang="zh-CN" altLang="en-US" sz="2400"/>
          </a:p>
          <a:p>
            <a:pPr>
              <a:lnSpc>
                <a:spcPct val="200000"/>
              </a:lnSpc>
            </a:pPr>
            <a:r>
              <a:rPr lang="zh-CN" altLang="en-US" sz="2400"/>
              <a:t>        凝聚港澳同胞、台湾同胞、海外侨胞力量，谋求最大公约数，画出最大同心圆，促进</a:t>
            </a:r>
            <a:r>
              <a:rPr lang="zh-CN" altLang="en-US" sz="2400">
                <a:solidFill>
                  <a:srgbClr val="0D15BB"/>
                </a:solidFill>
              </a:rPr>
              <a:t>政党关系、民族关系、宗教关系、阶层关系、海内外同胞关系</a:t>
            </a:r>
            <a:r>
              <a:rPr lang="zh-CN" altLang="en-US" sz="2400"/>
              <a:t>和谐。</a:t>
            </a:r>
            <a:endParaRPr lang="zh-CN" altLang="en-US" sz="2400"/>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89915" y="339725"/>
            <a:ext cx="11174095" cy="6185535"/>
          </a:xfrm>
          <a:prstGeom prst="rect">
            <a:avLst/>
          </a:prstGeom>
          <a:noFill/>
        </p:spPr>
        <p:txBody>
          <a:bodyPr wrap="square" rtlCol="0" anchor="t">
            <a:spAutoFit/>
          </a:bodyPr>
          <a:p>
            <a:pPr>
              <a:lnSpc>
                <a:spcPct val="150000"/>
              </a:lnSpc>
            </a:pPr>
            <a:r>
              <a:rPr lang="zh-CN" altLang="en-US" sz="2400"/>
              <a:t>39．阅读材料，完成下列要求。（12分）</a:t>
            </a:r>
            <a:endParaRPr lang="zh-CN" altLang="en-US" sz="2400"/>
          </a:p>
          <a:p>
            <a:pPr>
              <a:lnSpc>
                <a:spcPct val="150000"/>
              </a:lnSpc>
            </a:pPr>
            <a:r>
              <a:rPr lang="zh-CN" altLang="en-US" sz="2400">
                <a:latin typeface="楷体" panose="02010609060101010101" charset="-122"/>
                <a:ea typeface="楷体" panose="02010609060101010101" charset="-122"/>
                <a:cs typeface="楷体" panose="02010609060101010101" charset="-122"/>
              </a:rPr>
              <a:t>    2019年是中华人民共和国成立70周年，人民政协也将迎来70华诞。人民政协是国家治理体系的重要组成部分。</a:t>
            </a:r>
            <a:endParaRPr lang="zh-CN" altLang="en-US" sz="2400">
              <a:latin typeface="楷体" panose="02010609060101010101" charset="-122"/>
              <a:ea typeface="楷体" panose="02010609060101010101" charset="-122"/>
              <a:cs typeface="楷体" panose="02010609060101010101" charset="-122"/>
            </a:endParaRPr>
          </a:p>
          <a:p>
            <a:pPr>
              <a:lnSpc>
                <a:spcPct val="150000"/>
              </a:lnSpc>
            </a:pPr>
            <a:r>
              <a:rPr lang="zh-CN" altLang="en-US" sz="2400">
                <a:latin typeface="楷体" panose="02010609060101010101" charset="-122"/>
                <a:ea typeface="楷体" panose="02010609060101010101" charset="-122"/>
                <a:cs typeface="楷体" panose="02010609060101010101" charset="-122"/>
              </a:rPr>
              <a:t>    第十三届全国政协委员由34个界别组成，包括中国共产党、8个民主党派、无党派民主人士、人民团体、各少数民族和各界的代表，台湾同胞、港澳同胞和归国侨胞的代表，以及特别邀请的人士。</a:t>
            </a:r>
            <a:endParaRPr lang="zh-CN" altLang="en-US" sz="2400">
              <a:latin typeface="楷体" panose="02010609060101010101" charset="-122"/>
              <a:ea typeface="楷体" panose="02010609060101010101" charset="-122"/>
              <a:cs typeface="楷体" panose="02010609060101010101" charset="-122"/>
            </a:endParaRPr>
          </a:p>
          <a:p>
            <a:pPr>
              <a:lnSpc>
                <a:spcPct val="150000"/>
              </a:lnSpc>
            </a:pPr>
            <a:r>
              <a:rPr lang="zh-CN" altLang="en-US" sz="2400">
                <a:latin typeface="楷体" panose="02010609060101010101" charset="-122"/>
                <a:ea typeface="楷体" panose="02010609060101010101" charset="-122"/>
                <a:cs typeface="楷体" panose="02010609060101010101" charset="-122"/>
              </a:rPr>
              <a:t>    2018年，全国政协召开了1次全体会议、2次专题议政性常委会会议、2次专题协商会、19次双周协商座谈会、2次网络议政远程协商会、1次网络讨论会、18次对口协商会、4次提案办理协商会，进一步形成常态化、多层次、各方面有序参与的协商议政格局。</a:t>
            </a:r>
            <a:endParaRPr lang="zh-CN" altLang="en-US" sz="2400">
              <a:latin typeface="楷体" panose="02010609060101010101" charset="-122"/>
              <a:ea typeface="楷体" panose="02010609060101010101" charset="-122"/>
              <a:cs typeface="楷体" panose="02010609060101010101" charset="-122"/>
            </a:endParaRPr>
          </a:p>
          <a:p>
            <a:pPr>
              <a:lnSpc>
                <a:spcPct val="150000"/>
              </a:lnSpc>
            </a:pPr>
            <a:r>
              <a:rPr lang="zh-CN" altLang="en-US" sz="2400"/>
              <a:t>结合材料并运用政治生活知识，说明人民政协在国家治理体系中的地位和作用。</a:t>
            </a:r>
            <a:endParaRPr lang="zh-CN" altLang="en-US" sz="2400"/>
          </a:p>
        </p:txBody>
      </p:sp>
      <p:sp>
        <p:nvSpPr>
          <p:cNvPr id="3" name="文本框 2"/>
          <p:cNvSpPr txBox="1"/>
          <p:nvPr/>
        </p:nvSpPr>
        <p:spPr>
          <a:xfrm>
            <a:off x="589915" y="169545"/>
            <a:ext cx="3528060" cy="337185"/>
          </a:xfrm>
          <a:prstGeom prst="rect">
            <a:avLst/>
          </a:prstGeom>
          <a:noFill/>
          <a:ln w="9525">
            <a:noFill/>
          </a:ln>
        </p:spPr>
        <p:txBody>
          <a:bodyPr wrap="square">
            <a:spAutoFit/>
          </a:bodyPr>
          <a:p>
            <a:pPr indent="0" algn="ctr"/>
            <a:r>
              <a:rPr lang="zh-CN" sz="1600" b="0">
                <a:latin typeface="方正舒体" panose="02010601030101010101" charset="-122"/>
                <a:ea typeface="方正舒体" panose="02010601030101010101" charset="-122"/>
                <a:cs typeface="方正舒体" panose="02010601030101010101" charset="-122"/>
              </a:rPr>
              <a:t>20</a:t>
            </a:r>
            <a:r>
              <a:rPr lang="en-US" altLang="zh-CN" sz="1600" b="0">
                <a:latin typeface="方正舒体" panose="02010601030101010101" charset="-122"/>
                <a:ea typeface="方正舒体" panose="02010601030101010101" charset="-122"/>
                <a:cs typeface="方正舒体" panose="02010601030101010101" charset="-122"/>
              </a:rPr>
              <a:t>19</a:t>
            </a:r>
            <a:r>
              <a:rPr lang="zh-CN" sz="1600" b="0">
                <a:latin typeface="方正舒体" panose="02010601030101010101" charset="-122"/>
                <a:ea typeface="方正舒体" panose="02010601030101010101" charset="-122"/>
                <a:cs typeface="方正舒体" panose="02010601030101010101" charset="-122"/>
              </a:rPr>
              <a:t>高考文综政治试题（全国I卷）</a:t>
            </a:r>
            <a:endParaRPr lang="zh-CN" altLang="en-US" sz="1600" b="0">
              <a:latin typeface="方正舒体" panose="02010601030101010101" charset="-122"/>
              <a:ea typeface="方正舒体" panose="02010601030101010101" charset="-122"/>
              <a:cs typeface="方正舒体" panose="02010601030101010101" charset="-122"/>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7070" y="233680"/>
            <a:ext cx="10817860" cy="5603240"/>
          </a:xfrm>
          <a:prstGeom prst="rect">
            <a:avLst/>
          </a:prstGeom>
          <a:noFill/>
        </p:spPr>
        <p:txBody>
          <a:bodyPr wrap="square" rtlCol="0" anchor="t">
            <a:spAutoFit/>
          </a:bodyPr>
          <a:p>
            <a:pPr>
              <a:lnSpc>
                <a:spcPct val="160000"/>
              </a:lnSpc>
            </a:pPr>
            <a:r>
              <a:rPr lang="zh-CN" altLang="en-US" sz="3200"/>
              <a:t>人民政协是中国人民爱国统一战线组织，是中国共产党领导的多党合作和政治协商的重要机构，是我国政治生活中发扬社会主义民主的重要形式。人民政协汇聚了各党派团体、各族各界代表人士，具有独特的政治优势；聚焦党和国家中心任务，参政议政，民主协商和民主监督；通过制度化、程序化、规范化的安排集中各种意见和建议，推动决策科学化民主化，推进国家治理体系和治理能力现代化。</a:t>
            </a:r>
            <a:endParaRPr lang="zh-CN" altLang="en-US" sz="3200"/>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89255" y="304800"/>
            <a:ext cx="11412855" cy="6331585"/>
          </a:xfrm>
          <a:prstGeom prst="rect">
            <a:avLst/>
          </a:prstGeom>
          <a:noFill/>
        </p:spPr>
        <p:txBody>
          <a:bodyPr wrap="square" rtlCol="0" anchor="t">
            <a:spAutoFit/>
          </a:bodyPr>
          <a:p>
            <a:pPr>
              <a:lnSpc>
                <a:spcPct val="130000"/>
              </a:lnSpc>
            </a:pPr>
            <a:r>
              <a:rPr lang="zh-CN" altLang="en-US" sz="2600"/>
              <a:t>地位（共6分）：</a:t>
            </a:r>
            <a:endParaRPr lang="zh-CN" altLang="en-US" sz="2600"/>
          </a:p>
          <a:p>
            <a:pPr>
              <a:lnSpc>
                <a:spcPct val="130000"/>
              </a:lnSpc>
            </a:pPr>
            <a:r>
              <a:rPr lang="zh-CN" altLang="en-US" sz="2600"/>
              <a:t>       人民政协是中国人民</a:t>
            </a:r>
            <a:r>
              <a:rPr lang="zh-CN" altLang="en-US" sz="2600">
                <a:solidFill>
                  <a:srgbClr val="FF0000"/>
                </a:solidFill>
              </a:rPr>
              <a:t>爱国统一战线组织</a:t>
            </a:r>
            <a:r>
              <a:rPr lang="zh-CN" altLang="en-US" sz="2600"/>
              <a:t>（1分），是中国共产党领导的</a:t>
            </a:r>
            <a:r>
              <a:rPr lang="zh-CN" altLang="en-US" sz="2600">
                <a:solidFill>
                  <a:srgbClr val="FF0000"/>
                </a:solidFill>
              </a:rPr>
              <a:t>多党合作和政治协商的重要机构</a:t>
            </a:r>
            <a:r>
              <a:rPr lang="zh-CN" altLang="en-US" sz="2600"/>
              <a:t>（1分），是我国政治生活中</a:t>
            </a:r>
            <a:r>
              <a:rPr lang="zh-CN" altLang="en-US" sz="2600">
                <a:solidFill>
                  <a:srgbClr val="FF0000"/>
                </a:solidFill>
              </a:rPr>
              <a:t>发扬社会主义民主的重要形式</a:t>
            </a:r>
            <a:r>
              <a:rPr lang="zh-CN" altLang="en-US" sz="2600"/>
              <a:t>（1分）。人民政协汇聚了各党派团体、各族各界代表人士（1分），具有独特的政治优势 /具有中国特色的制度安排（1分）；</a:t>
            </a:r>
            <a:r>
              <a:rPr lang="zh-CN" altLang="en-US" sz="2600" b="1">
                <a:solidFill>
                  <a:srgbClr val="FF0000"/>
                </a:solidFill>
              </a:rPr>
              <a:t>是国家治理体系的重要组成部分</a:t>
            </a:r>
            <a:r>
              <a:rPr lang="zh-CN" altLang="en-US" sz="2600"/>
              <a:t>（1分）。</a:t>
            </a:r>
            <a:endParaRPr lang="zh-CN" altLang="en-US" sz="2600"/>
          </a:p>
          <a:p>
            <a:pPr>
              <a:lnSpc>
                <a:spcPct val="130000"/>
              </a:lnSpc>
            </a:pPr>
            <a:r>
              <a:rPr lang="zh-CN" altLang="en-US" sz="2600"/>
              <a:t>作用（共6分）：</a:t>
            </a:r>
            <a:endParaRPr lang="zh-CN" altLang="en-US" sz="2600"/>
          </a:p>
          <a:p>
            <a:pPr>
              <a:lnSpc>
                <a:spcPct val="130000"/>
              </a:lnSpc>
            </a:pPr>
            <a:r>
              <a:rPr lang="zh-CN" altLang="en-US" sz="2600"/>
              <a:t>       聚焦党和国家中心任务，</a:t>
            </a:r>
            <a:r>
              <a:rPr lang="zh-CN" altLang="en-US" sz="2600">
                <a:solidFill>
                  <a:srgbClr val="FF0000"/>
                </a:solidFill>
              </a:rPr>
              <a:t>参政议政（1分）民主协商 / 政治协商 （1分）和民主监督（1分）</a:t>
            </a:r>
            <a:r>
              <a:rPr lang="zh-CN" altLang="en-US" sz="2600"/>
              <a:t>；</a:t>
            </a:r>
            <a:endParaRPr lang="zh-CN" altLang="en-US" sz="2600"/>
          </a:p>
          <a:p>
            <a:pPr>
              <a:lnSpc>
                <a:spcPct val="130000"/>
              </a:lnSpc>
            </a:pPr>
            <a:r>
              <a:rPr lang="zh-CN" altLang="en-US" sz="2600"/>
              <a:t>      通过制度化、程序化、规范化的安排集中各种意见和建议（1分），推动决策科学化和（或）民主化（1分），推进国家治理体系和治理能力现代化（1分）。【以上三点答对任意2点给3分】</a:t>
            </a:r>
            <a:endParaRPr lang="zh-CN" altLang="en-US" sz="2600"/>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0085" y="335915"/>
            <a:ext cx="10639425" cy="6404610"/>
          </a:xfrm>
          <a:prstGeom prst="rect">
            <a:avLst/>
          </a:prstGeom>
          <a:noFill/>
        </p:spPr>
        <p:txBody>
          <a:bodyPr wrap="square" rtlCol="0" anchor="t">
            <a:spAutoFit/>
          </a:bodyPr>
          <a:p>
            <a:pPr>
              <a:lnSpc>
                <a:spcPct val="190000"/>
              </a:lnSpc>
            </a:pPr>
            <a:r>
              <a:rPr lang="zh-CN" altLang="en-US" sz="2400"/>
              <a:t>（四）坚持和完善民族区域自治制度。</a:t>
            </a:r>
            <a:endParaRPr lang="zh-CN" altLang="en-US" sz="2400"/>
          </a:p>
          <a:p>
            <a:pPr>
              <a:lnSpc>
                <a:spcPct val="190000"/>
              </a:lnSpc>
            </a:pPr>
            <a:r>
              <a:rPr lang="zh-CN" altLang="en-US" sz="2400"/>
              <a:t>       坚定不移走中国特色解决民族问题的正确道路，坚持各民族一律平等，坚持各民族共同团结奋斗、共同繁荣发展，</a:t>
            </a:r>
            <a:endParaRPr lang="zh-CN" altLang="en-US" sz="2400"/>
          </a:p>
          <a:p>
            <a:pPr>
              <a:lnSpc>
                <a:spcPct val="190000"/>
              </a:lnSpc>
            </a:pPr>
            <a:r>
              <a:rPr lang="zh-CN" altLang="en-US" sz="2400"/>
              <a:t>       保证民族自治地方依法行使自治权，保障少数民族合法权益，</a:t>
            </a:r>
            <a:endParaRPr lang="zh-CN" altLang="en-US" sz="2400"/>
          </a:p>
          <a:p>
            <a:pPr>
              <a:lnSpc>
                <a:spcPct val="190000"/>
              </a:lnSpc>
            </a:pPr>
            <a:r>
              <a:rPr lang="zh-CN" altLang="en-US" sz="2400"/>
              <a:t>       巩固和发展平等团结互助和谐的社会主义民族关系。</a:t>
            </a:r>
            <a:endParaRPr lang="zh-CN" altLang="en-US" sz="2400"/>
          </a:p>
          <a:p>
            <a:pPr>
              <a:lnSpc>
                <a:spcPct val="190000"/>
              </a:lnSpc>
            </a:pPr>
            <a:r>
              <a:rPr lang="zh-CN" altLang="en-US" sz="2400"/>
              <a:t>       坚持不懈开展马克思主义祖国观、民族观、文化观、历史观宣传教育，打牢中华民族共同体思想基础。</a:t>
            </a:r>
            <a:endParaRPr lang="zh-CN" altLang="en-US" sz="2400"/>
          </a:p>
          <a:p>
            <a:pPr>
              <a:lnSpc>
                <a:spcPct val="190000"/>
              </a:lnSpc>
            </a:pPr>
            <a:r>
              <a:rPr lang="zh-CN" altLang="en-US" sz="2400"/>
              <a:t>       全面深入持久开展民族团结进步创建，加强各民族交往交流交融。支持和帮助民族地区加快发展，不断提高各族群众生活水平。</a:t>
            </a:r>
            <a:endParaRPr lang="zh-CN" altLang="en-US" sz="2400"/>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91845" y="474980"/>
            <a:ext cx="10720705" cy="5405755"/>
          </a:xfrm>
          <a:prstGeom prst="rect">
            <a:avLst/>
          </a:prstGeom>
          <a:noFill/>
        </p:spPr>
        <p:txBody>
          <a:bodyPr wrap="square" rtlCol="0" anchor="t">
            <a:spAutoFit/>
          </a:bodyPr>
          <a:p>
            <a:pPr>
              <a:lnSpc>
                <a:spcPct val="180000"/>
              </a:lnSpc>
            </a:pPr>
            <a:r>
              <a:rPr lang="zh-CN" altLang="en-US" sz="2400"/>
              <a:t>（五）健全充满活力的基层群众自治制度。</a:t>
            </a:r>
            <a:endParaRPr lang="zh-CN" altLang="en-US" sz="2400"/>
          </a:p>
          <a:p>
            <a:pPr>
              <a:lnSpc>
                <a:spcPct val="180000"/>
              </a:lnSpc>
            </a:pPr>
            <a:r>
              <a:rPr lang="zh-CN" altLang="en-US" sz="2400"/>
              <a:t>      健全基层党组织领导的基层群众自治机制，在城乡社区治理、基层公共事务和公益事业中广泛实行群众自我管理、自我服务、自我教育、自我监督，</a:t>
            </a:r>
            <a:endParaRPr lang="zh-CN" altLang="en-US" sz="2400"/>
          </a:p>
          <a:p>
            <a:pPr>
              <a:lnSpc>
                <a:spcPct val="180000"/>
              </a:lnSpc>
            </a:pPr>
            <a:r>
              <a:rPr lang="zh-CN" altLang="en-US" sz="2400"/>
              <a:t>      拓宽人民群众反映意见和建议的渠道，着力推进基层直接民主制度化、规范化、程序化。</a:t>
            </a:r>
            <a:endParaRPr lang="zh-CN" altLang="en-US" sz="2400"/>
          </a:p>
          <a:p>
            <a:pPr>
              <a:lnSpc>
                <a:spcPct val="180000"/>
              </a:lnSpc>
            </a:pPr>
            <a:r>
              <a:rPr lang="zh-CN" altLang="en-US" sz="2400"/>
              <a:t>       全心全意依靠工人阶级，健全以职工代表大会为基本形式的企事业单位民主管理制度，探索企业职工参与管理的有效方式，保障职工群众的知情权、参与权、表达权、监督权，维护职工合法权益。</a:t>
            </a:r>
            <a:endParaRPr lang="zh-CN" altLang="en-US" sz="2400"/>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02665" y="836930"/>
            <a:ext cx="9751695" cy="4335780"/>
          </a:xfrm>
          <a:prstGeom prst="rect">
            <a:avLst/>
          </a:prstGeom>
          <a:noFill/>
        </p:spPr>
        <p:txBody>
          <a:bodyPr wrap="square" rtlCol="0" anchor="t">
            <a:spAutoFit/>
          </a:bodyPr>
          <a:p>
            <a:pPr algn="l">
              <a:lnSpc>
                <a:spcPct val="230000"/>
              </a:lnSpc>
              <a:buClrTx/>
              <a:buSzTx/>
              <a:buFontTx/>
            </a:pPr>
            <a:r>
              <a:rPr lang="zh-CN" altLang="en-US" sz="2400" b="1">
                <a:sym typeface="+mn-ea"/>
              </a:rPr>
              <a:t>（一）完善正确处理新形势下人民内部矛盾有效机制。</a:t>
            </a:r>
            <a:endParaRPr lang="zh-CN" altLang="en-US" sz="2400" b="1"/>
          </a:p>
          <a:p>
            <a:pPr algn="l">
              <a:lnSpc>
                <a:spcPct val="230000"/>
              </a:lnSpc>
              <a:buClrTx/>
              <a:buSzTx/>
              <a:buFontTx/>
            </a:pPr>
            <a:r>
              <a:rPr lang="zh-CN" altLang="en-US" sz="2400" b="1">
                <a:sym typeface="+mn-ea"/>
              </a:rPr>
              <a:t>（二）完善社会治安防控体系。</a:t>
            </a:r>
            <a:endParaRPr lang="zh-CN" altLang="en-US" sz="2400" b="1"/>
          </a:p>
          <a:p>
            <a:pPr algn="l">
              <a:lnSpc>
                <a:spcPct val="230000"/>
              </a:lnSpc>
              <a:buClrTx/>
              <a:buSzTx/>
              <a:buFontTx/>
            </a:pPr>
            <a:r>
              <a:rPr lang="zh-CN" altLang="en-US" sz="2400" b="1">
                <a:sym typeface="+mn-ea"/>
              </a:rPr>
              <a:t>（三）健全公共安全体制机制。</a:t>
            </a:r>
            <a:endParaRPr lang="zh-CN" altLang="en-US" sz="2400" b="1"/>
          </a:p>
          <a:p>
            <a:pPr algn="l">
              <a:lnSpc>
                <a:spcPct val="230000"/>
              </a:lnSpc>
              <a:buClrTx/>
              <a:buSzTx/>
              <a:buFontTx/>
            </a:pPr>
            <a:r>
              <a:rPr lang="zh-CN" altLang="en-US" sz="2400" b="1">
                <a:sym typeface="+mn-ea"/>
              </a:rPr>
              <a:t>（四）构建基层社会治理新格局。</a:t>
            </a:r>
            <a:endParaRPr lang="zh-CN" altLang="en-US" sz="2400" b="1"/>
          </a:p>
          <a:p>
            <a:pPr algn="l">
              <a:lnSpc>
                <a:spcPct val="230000"/>
              </a:lnSpc>
              <a:buClrTx/>
              <a:buSzTx/>
              <a:buFontTx/>
            </a:pPr>
            <a:r>
              <a:rPr lang="zh-CN" altLang="en-US" sz="2400" b="1">
                <a:sym typeface="+mn-ea"/>
              </a:rPr>
              <a:t>（五）完善国家安全体系。</a:t>
            </a:r>
            <a:endParaRPr lang="zh-CN" altLang="en-US" sz="2400" b="1"/>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0555" y="440690"/>
            <a:ext cx="10897235" cy="4300220"/>
          </a:xfrm>
          <a:prstGeom prst="rect">
            <a:avLst/>
          </a:prstGeom>
          <a:noFill/>
        </p:spPr>
        <p:txBody>
          <a:bodyPr wrap="square" rtlCol="0" anchor="t">
            <a:spAutoFit/>
          </a:bodyPr>
          <a:p>
            <a:pPr>
              <a:lnSpc>
                <a:spcPct val="190000"/>
              </a:lnSpc>
            </a:pPr>
            <a:r>
              <a:rPr lang="zh-CN" altLang="en-US" sz="2400"/>
              <a:t>（一）完善正确处理新形势下人民内部矛盾有效机制。</a:t>
            </a:r>
            <a:endParaRPr lang="zh-CN" altLang="en-US" sz="2400"/>
          </a:p>
          <a:p>
            <a:pPr>
              <a:lnSpc>
                <a:spcPct val="190000"/>
              </a:lnSpc>
            </a:pPr>
            <a:r>
              <a:rPr lang="zh-CN" altLang="en-US" sz="2400"/>
              <a:t>      坚持和发展新时代“枫桥经验”，畅通和规范群众诉求表达、利益协调、权益保障通道，完善信访制度，完善人民调解、行政调解、司法调解联动工作体系，健全社会心理服务体系和危机干预机制，完善社会矛盾纠纷多元预防调处化解综合机制，努力将矛盾化解在基层。</a:t>
            </a:r>
            <a:endParaRPr lang="zh-CN" altLang="en-US" sz="2400"/>
          </a:p>
          <a:p>
            <a:pPr>
              <a:lnSpc>
                <a:spcPct val="190000"/>
              </a:lnSpc>
            </a:pPr>
            <a:endParaRPr lang="zh-CN" altLang="en-US" sz="2400"/>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47700" y="682625"/>
            <a:ext cx="10897235" cy="3598545"/>
          </a:xfrm>
          <a:prstGeom prst="rect">
            <a:avLst/>
          </a:prstGeom>
          <a:noFill/>
        </p:spPr>
        <p:txBody>
          <a:bodyPr wrap="square" rtlCol="0" anchor="t">
            <a:spAutoFit/>
          </a:bodyPr>
          <a:p>
            <a:pPr>
              <a:lnSpc>
                <a:spcPct val="190000"/>
              </a:lnSpc>
            </a:pPr>
            <a:r>
              <a:rPr lang="zh-CN" altLang="en-US" sz="2400"/>
              <a:t>（二）完善社会治安防控体系。</a:t>
            </a:r>
            <a:endParaRPr lang="zh-CN" altLang="en-US" sz="2400"/>
          </a:p>
          <a:p>
            <a:pPr>
              <a:lnSpc>
                <a:spcPct val="190000"/>
              </a:lnSpc>
            </a:pPr>
            <a:r>
              <a:rPr lang="zh-CN" altLang="en-US" sz="2400"/>
              <a:t>       坚持专群结合、群防群治，提高社会治安立体化、法治化、专业化、智能化水平，形成问题联治、工作联动、平安联创的工作机制，提高预测预警预防各类风险能力，增强社会治安防控的整体性、协同性、精准性。</a:t>
            </a:r>
            <a:endParaRPr lang="zh-CN" altLang="en-US" sz="2400"/>
          </a:p>
          <a:p>
            <a:pPr>
              <a:lnSpc>
                <a:spcPct val="190000"/>
              </a:lnSpc>
            </a:pPr>
            <a:endParaRPr lang="zh-CN" altLang="en-US" sz="2400"/>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0555" y="440690"/>
            <a:ext cx="10897235" cy="3598545"/>
          </a:xfrm>
          <a:prstGeom prst="rect">
            <a:avLst/>
          </a:prstGeom>
          <a:noFill/>
        </p:spPr>
        <p:txBody>
          <a:bodyPr wrap="square" rtlCol="0" anchor="t">
            <a:spAutoFit/>
          </a:bodyPr>
          <a:p>
            <a:pPr>
              <a:lnSpc>
                <a:spcPct val="190000"/>
              </a:lnSpc>
            </a:pPr>
            <a:r>
              <a:rPr lang="zh-CN" altLang="en-US" sz="2400"/>
              <a:t>（三）健全公共安全体制机制。完善和落实安全生产责任和管理制度，建立公共安全隐患排查和安全预防控制体系。构建统一指挥、专常兼备、反应灵敏、上下联动的应急管理体制，优化国家应急管理能力体系建设，提高防灾减灾救灾能力。加强和改进食品药品安全监管制度，保障人民身体健康和生命安全。</a:t>
            </a:r>
            <a:endParaRPr lang="zh-CN" altLang="en-US" sz="2400"/>
          </a:p>
          <a:p>
            <a:pPr>
              <a:lnSpc>
                <a:spcPct val="190000"/>
              </a:lnSpc>
            </a:pPr>
            <a:endParaRPr lang="zh-CN" altLang="en-US" sz="2400"/>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7710" y="489585"/>
            <a:ext cx="10915015" cy="4244340"/>
          </a:xfrm>
          <a:prstGeom prst="rect">
            <a:avLst/>
          </a:prstGeom>
          <a:noFill/>
        </p:spPr>
        <p:txBody>
          <a:bodyPr wrap="square" rtlCol="0" anchor="t">
            <a:spAutoFit/>
          </a:bodyPr>
          <a:p>
            <a:pPr algn="l">
              <a:lnSpc>
                <a:spcPct val="210000"/>
              </a:lnSpc>
              <a:buClrTx/>
              <a:buSzTx/>
              <a:buFontTx/>
            </a:pPr>
            <a:r>
              <a:rPr lang="zh-CN" altLang="en-US" sz="2400" b="1"/>
              <a:t>九、坚持和完善共建共治共享的社会治理制度，保持社会稳定、维护国家安全</a:t>
            </a:r>
            <a:endParaRPr lang="zh-CN" altLang="en-US" sz="2400" b="1"/>
          </a:p>
          <a:p>
            <a:pPr algn="l">
              <a:lnSpc>
                <a:spcPct val="210000"/>
              </a:lnSpc>
              <a:buClrTx/>
              <a:buSzTx/>
              <a:buFontTx/>
            </a:pPr>
            <a:r>
              <a:rPr lang="zh-CN" altLang="en-US" sz="2400" b="1"/>
              <a:t>       社会治理是国家治理的重要方面。必须加强和创新社会治理，完善</a:t>
            </a:r>
            <a:r>
              <a:rPr lang="zh-CN" altLang="en-US" sz="2400" b="1">
                <a:solidFill>
                  <a:srgbClr val="FF0000"/>
                </a:solidFill>
              </a:rPr>
              <a:t>党委领导、政府负责、民主协商、社会协同、公众参与、法治保障、科技支撑</a:t>
            </a:r>
            <a:r>
              <a:rPr lang="zh-CN" altLang="en-US" sz="2400" b="1"/>
              <a:t>的社会治理体系，建设</a:t>
            </a:r>
            <a:r>
              <a:rPr lang="zh-CN" altLang="en-US" sz="2400" b="1">
                <a:solidFill>
                  <a:srgbClr val="0D15BB"/>
                </a:solidFill>
              </a:rPr>
              <a:t>人人有责、人人尽责、人人享有的社会治理共同体</a:t>
            </a:r>
            <a:r>
              <a:rPr lang="zh-CN" altLang="en-US" sz="2400" b="1"/>
              <a:t>，确保人民安居乐业、社会安定有序，建设更高水平的平安中国。</a:t>
            </a:r>
            <a:endParaRPr lang="zh-CN" altLang="en-US" sz="2400" b="1"/>
          </a:p>
          <a:p>
            <a:endParaRPr lang="zh-CN" altLang="en-US"/>
          </a:p>
        </p:txBody>
      </p:sp>
    </p:spTree>
    <p:custDataLst>
      <p:tags r:id="rId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47065" y="226695"/>
            <a:ext cx="10897235" cy="6404610"/>
          </a:xfrm>
          <a:prstGeom prst="rect">
            <a:avLst/>
          </a:prstGeom>
          <a:noFill/>
        </p:spPr>
        <p:txBody>
          <a:bodyPr wrap="square" rtlCol="0" anchor="t">
            <a:spAutoFit/>
          </a:bodyPr>
          <a:p>
            <a:pPr>
              <a:lnSpc>
                <a:spcPct val="190000"/>
              </a:lnSpc>
            </a:pPr>
            <a:r>
              <a:rPr lang="zh-CN" altLang="en-US" sz="2400"/>
              <a:t>（四）构建基层社会治理新格局。</a:t>
            </a:r>
            <a:endParaRPr lang="zh-CN" altLang="en-US" sz="2400"/>
          </a:p>
          <a:p>
            <a:pPr>
              <a:lnSpc>
                <a:spcPct val="190000"/>
              </a:lnSpc>
            </a:pPr>
            <a:r>
              <a:rPr lang="zh-CN" altLang="en-US" sz="2400"/>
              <a:t>       完善</a:t>
            </a:r>
            <a:r>
              <a:rPr lang="zh-CN" altLang="en-US" sz="2400">
                <a:solidFill>
                  <a:srgbClr val="FF0000"/>
                </a:solidFill>
              </a:rPr>
              <a:t>群众参与</a:t>
            </a:r>
            <a:r>
              <a:rPr lang="zh-CN" altLang="en-US" sz="2400"/>
              <a:t>基层社会治理的</a:t>
            </a:r>
            <a:r>
              <a:rPr lang="zh-CN" altLang="en-US" sz="2400">
                <a:solidFill>
                  <a:srgbClr val="FF0000"/>
                </a:solidFill>
              </a:rPr>
              <a:t>制度化渠道</a:t>
            </a:r>
            <a:r>
              <a:rPr lang="zh-CN" altLang="en-US" sz="2400"/>
              <a:t>。</a:t>
            </a:r>
            <a:endParaRPr lang="zh-CN" altLang="en-US" sz="2400"/>
          </a:p>
          <a:p>
            <a:pPr>
              <a:lnSpc>
                <a:spcPct val="190000"/>
              </a:lnSpc>
            </a:pPr>
            <a:r>
              <a:rPr lang="zh-CN" altLang="en-US" sz="2400"/>
              <a:t>       健全</a:t>
            </a:r>
            <a:r>
              <a:rPr lang="zh-CN" altLang="en-US" sz="2400">
                <a:solidFill>
                  <a:srgbClr val="FF0000"/>
                </a:solidFill>
              </a:rPr>
              <a:t>党组织领导</a:t>
            </a:r>
            <a:r>
              <a:rPr lang="zh-CN" altLang="en-US" sz="2400"/>
              <a:t>的自治、法治、德治相结合的城乡基层治理体系，</a:t>
            </a:r>
            <a:endParaRPr lang="zh-CN" altLang="en-US" sz="2400"/>
          </a:p>
          <a:p>
            <a:pPr>
              <a:lnSpc>
                <a:spcPct val="190000"/>
              </a:lnSpc>
            </a:pPr>
            <a:r>
              <a:rPr lang="zh-CN" altLang="en-US" sz="2400"/>
              <a:t>       健全</a:t>
            </a:r>
            <a:r>
              <a:rPr lang="zh-CN" altLang="en-US" sz="2400">
                <a:solidFill>
                  <a:srgbClr val="FF0000"/>
                </a:solidFill>
              </a:rPr>
              <a:t>社区管理和服务机制</a:t>
            </a:r>
            <a:r>
              <a:rPr lang="zh-CN" altLang="en-US" sz="2400"/>
              <a:t>，推行网格化管理和服务，发挥</a:t>
            </a:r>
            <a:r>
              <a:rPr lang="zh-CN" altLang="en-US" sz="2400">
                <a:solidFill>
                  <a:srgbClr val="FF0000"/>
                </a:solidFill>
              </a:rPr>
              <a:t>群团组织、社会组织</a:t>
            </a:r>
            <a:r>
              <a:rPr lang="zh-CN" altLang="en-US" sz="2400"/>
              <a:t>作用，发挥</a:t>
            </a:r>
            <a:r>
              <a:rPr lang="zh-CN" altLang="en-US" sz="2400">
                <a:solidFill>
                  <a:srgbClr val="FF0000"/>
                </a:solidFill>
              </a:rPr>
              <a:t>行业协会商会</a:t>
            </a:r>
            <a:r>
              <a:rPr lang="zh-CN" altLang="en-US" sz="2400"/>
              <a:t>自律功能，实现</a:t>
            </a:r>
            <a:r>
              <a:rPr lang="zh-CN" altLang="en-US" sz="2400">
                <a:solidFill>
                  <a:srgbClr val="FF0000"/>
                </a:solidFill>
              </a:rPr>
              <a:t>政府治理和社会调节、居民自治</a:t>
            </a:r>
            <a:r>
              <a:rPr lang="zh-CN" altLang="en-US" sz="2400"/>
              <a:t>良性互动，夯实基层社会治理基础。</a:t>
            </a:r>
            <a:endParaRPr lang="zh-CN" altLang="en-US" sz="2400"/>
          </a:p>
          <a:p>
            <a:pPr>
              <a:lnSpc>
                <a:spcPct val="190000"/>
              </a:lnSpc>
            </a:pPr>
            <a:r>
              <a:rPr lang="zh-CN" altLang="en-US" sz="2400"/>
              <a:t>       加快推进市域社会治理</a:t>
            </a:r>
            <a:r>
              <a:rPr lang="zh-CN" altLang="en-US" sz="2400">
                <a:solidFill>
                  <a:srgbClr val="FF0000"/>
                </a:solidFill>
              </a:rPr>
              <a:t>现代化</a:t>
            </a:r>
            <a:r>
              <a:rPr lang="zh-CN" altLang="en-US" sz="2400"/>
              <a:t>。推动</a:t>
            </a:r>
            <a:r>
              <a:rPr lang="zh-CN" altLang="en-US" sz="2400">
                <a:solidFill>
                  <a:srgbClr val="FF0000"/>
                </a:solidFill>
              </a:rPr>
              <a:t>社会治理和服务重心向基层下移</a:t>
            </a:r>
            <a:r>
              <a:rPr lang="zh-CN" altLang="en-US" sz="2400"/>
              <a:t>，把更多</a:t>
            </a:r>
            <a:r>
              <a:rPr lang="zh-CN" altLang="en-US" sz="2400">
                <a:solidFill>
                  <a:srgbClr val="FF0000"/>
                </a:solidFill>
              </a:rPr>
              <a:t>资源下沉</a:t>
            </a:r>
            <a:r>
              <a:rPr lang="zh-CN" altLang="en-US" sz="2400"/>
              <a:t>到基层，更好提供精准化、精细化服务。注重发挥</a:t>
            </a:r>
            <a:r>
              <a:rPr lang="zh-CN" altLang="en-US" sz="2400">
                <a:solidFill>
                  <a:srgbClr val="FF0000"/>
                </a:solidFill>
              </a:rPr>
              <a:t>家庭家教家风</a:t>
            </a:r>
            <a:r>
              <a:rPr lang="zh-CN" altLang="en-US" sz="2400"/>
              <a:t>在基层社会治理中的重要作用。加强边疆治理，推进兴边富民。</a:t>
            </a:r>
            <a:endParaRPr lang="zh-CN" altLang="en-US" sz="2400"/>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75920" y="72390"/>
            <a:ext cx="11536045" cy="6785610"/>
          </a:xfrm>
          <a:prstGeom prst="rect">
            <a:avLst/>
          </a:prstGeom>
          <a:noFill/>
          <a:ln w="9525">
            <a:noFill/>
          </a:ln>
        </p:spPr>
        <p:txBody>
          <a:bodyPr wrap="square">
            <a:spAutoFit/>
          </a:bodyPr>
          <a:p>
            <a:pPr indent="0" defTabSz="914400">
              <a:lnSpc>
                <a:spcPct val="110000"/>
              </a:lnSpc>
              <a:tabLst>
                <a:tab pos="537210" algn="l"/>
              </a:tabLst>
            </a:pPr>
            <a:r>
              <a:rPr lang="en-US" altLang="zh-CN" sz="2200" b="0">
                <a:solidFill>
                  <a:srgbClr val="000000"/>
                </a:solidFill>
                <a:latin typeface="楷体" panose="02010609060101010101" charset="-122"/>
                <a:ea typeface="楷体" panose="02010609060101010101" charset="-122"/>
                <a:cs typeface="楷体" panose="02010609060101010101" charset="-122"/>
              </a:rPr>
              <a:t>    </a:t>
            </a:r>
            <a:r>
              <a:rPr lang="zh-CN" sz="2200" b="0">
                <a:solidFill>
                  <a:srgbClr val="000000"/>
                </a:solidFill>
                <a:latin typeface="楷体" panose="02010609060101010101" charset="-122"/>
                <a:ea typeface="楷体" panose="02010609060101010101" charset="-122"/>
                <a:cs typeface="楷体" panose="02010609060101010101" charset="-122"/>
              </a:rPr>
              <a:t>2018年是改革开放40周年。我国改革开始于农村，安徽省凤阳县小岗村是我国农村改革的主要发源地。我国农村改革始终是在党的领导下进行的。</a:t>
            </a:r>
            <a:r>
              <a:rPr lang="en-US" altLang="zh-CN" sz="2200" b="1">
                <a:solidFill>
                  <a:srgbClr val="000000"/>
                </a:solidFill>
                <a:ea typeface="宋体" panose="02010600030101010101" pitchFamily="2" charset="-122"/>
              </a:rPr>
              <a:t>       </a:t>
            </a:r>
            <a:r>
              <a:rPr lang="zh-CN" sz="2200" b="1">
                <a:solidFill>
                  <a:srgbClr val="000000"/>
                </a:solidFill>
                <a:ea typeface="宋体" panose="02010600030101010101" pitchFamily="2" charset="-122"/>
              </a:rPr>
              <a:t>材料一</a:t>
            </a:r>
            <a:r>
              <a:rPr lang="zh-CN" sz="2200" b="0">
                <a:solidFill>
                  <a:srgbClr val="000000"/>
                </a:solidFill>
                <a:ea typeface="宋体" panose="02010600030101010101" pitchFamily="2" charset="-122"/>
              </a:rPr>
              <a:t>  </a:t>
            </a:r>
            <a:r>
              <a:rPr lang="zh-CN" sz="2200" b="0">
                <a:solidFill>
                  <a:srgbClr val="000000"/>
                </a:solidFill>
                <a:latin typeface="楷体" panose="02010609060101010101" charset="-122"/>
                <a:ea typeface="楷体" panose="02010609060101010101" charset="-122"/>
                <a:cs typeface="楷体" panose="02010609060101010101" charset="-122"/>
              </a:rPr>
              <a:t>1978年冬，小岗村的18户村民以“敢为天下先”的精神，在一纸大包干的“秘密契约”上按下鲜红的手印，拉开了中国农村改革的序幕。改革如同释放了魔力，次年，小岗村迎来大丰收，粮食总产达13．3万斤，一举结束20余年吃国家救济粮的历史，并首次归还国家贷款800元。进入新时代，小岗村大力推进土地“三权分置”改革，完成土地承包经营权确权登记颁证工作；成立集体资产股份合作社并颁发股权证，实现了村民“户户包田”到“人人持股”的转变，2017年，小岗村集体收入突破820万元，农村人均收入比2012年增长70%以上。</a:t>
            </a:r>
            <a:r>
              <a:rPr lang="en-US" altLang="zh-CN" sz="2200" b="1">
                <a:solidFill>
                  <a:srgbClr val="000000"/>
                </a:solidFill>
                <a:ea typeface="宋体" panose="02010600030101010101" pitchFamily="2" charset="-122"/>
              </a:rPr>
              <a:t>       </a:t>
            </a:r>
            <a:r>
              <a:rPr lang="zh-CN" sz="2200" b="1">
                <a:solidFill>
                  <a:srgbClr val="000000"/>
                </a:solidFill>
                <a:ea typeface="宋体" panose="02010600030101010101" pitchFamily="2" charset="-122"/>
              </a:rPr>
              <a:t>材料二</a:t>
            </a:r>
            <a:r>
              <a:rPr lang="zh-CN" sz="2200" b="0">
                <a:solidFill>
                  <a:srgbClr val="000000"/>
                </a:solidFill>
                <a:ea typeface="宋体" panose="02010600030101010101" pitchFamily="2" charset="-122"/>
              </a:rPr>
              <a:t>  </a:t>
            </a:r>
            <a:r>
              <a:rPr lang="zh-CN" sz="2200" b="0">
                <a:solidFill>
                  <a:srgbClr val="000000"/>
                </a:solidFill>
                <a:latin typeface="楷体" panose="02010609060101010101" charset="-122"/>
                <a:ea typeface="楷体" panose="02010609060101010101" charset="-122"/>
                <a:cs typeface="楷体" panose="02010609060101010101" charset="-122"/>
              </a:rPr>
              <a:t>为发展农村生产力，满足广大农民摆脱贫困、过上富裕生活的期盼，党中央先后出台了一系列关于农业改革发展的文件。如图82年发布《全国农村工作会议纪要》，明确肯定“包干到户”等形式的责任制的社会主义性质；1991年颁发《中共中央关于进一步加强农业和农村工作的决定》，把以家庭联产承包经营为主的责任制和统分结合的双层经营体制确立为我国农村的一项基本经营制度；2016年制定《关于完善农村土地所有权承包权经营权分置办法的意见》，推进“三权分置”改革；2018年出台《中共中央 国务院关于实施乡村振兴战略的意见》，指导农村改革发展不断深入。</a:t>
            </a:r>
            <a:r>
              <a:rPr lang="en-US" sz="2200" b="0">
                <a:solidFill>
                  <a:srgbClr val="333333"/>
                </a:solidFill>
                <a:latin typeface="楷体" panose="02010609060101010101" charset="-122"/>
                <a:ea typeface="楷体" panose="02010609060101010101" charset="-122"/>
                <a:cs typeface="楷体" panose="02010609060101010101" charset="-122"/>
              </a:rPr>
              <a:t></a:t>
            </a:r>
            <a:r>
              <a:rPr lang="en-US" altLang="zh-CN" sz="2200" b="0">
                <a:solidFill>
                  <a:srgbClr val="333333"/>
                </a:solidFill>
                <a:ea typeface="宋体" panose="02010600030101010101" pitchFamily="2" charset="-122"/>
              </a:rPr>
              <a:t>      </a:t>
            </a:r>
            <a:r>
              <a:rPr lang="zh-CN" sz="2200" b="0">
                <a:solidFill>
                  <a:srgbClr val="333333"/>
                </a:solidFill>
                <a:ea typeface="宋体" panose="02010600030101010101" pitchFamily="2" charset="-122"/>
              </a:rPr>
              <a:t>小岗村的改革发展实践证明，唯改革才有出路，改革要常讲常新，运用生产力和生产关系的辩证关系原理加以说明。（</a:t>
            </a:r>
            <a:r>
              <a:rPr lang="en-US" sz="2200" b="0">
                <a:solidFill>
                  <a:srgbClr val="333333"/>
                </a:solidFill>
                <a:latin typeface="Microsoft YaHei UI" panose="020B0503020204020204" charset="-122"/>
                <a:ea typeface="宋体" panose="02010600030101010101" pitchFamily="2" charset="-122"/>
              </a:rPr>
              <a:t>10</a:t>
            </a:r>
            <a:r>
              <a:rPr lang="zh-CN" sz="2200" b="0">
                <a:solidFill>
                  <a:srgbClr val="333333"/>
                </a:solidFill>
                <a:ea typeface="宋体" panose="02010600030101010101" pitchFamily="2" charset="-122"/>
              </a:rPr>
              <a:t>分）</a:t>
            </a:r>
            <a:endParaRPr lang="zh-CN" altLang="en-US" sz="2200"/>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75335" y="466090"/>
            <a:ext cx="10784205" cy="5949315"/>
          </a:xfrm>
          <a:prstGeom prst="rect">
            <a:avLst/>
          </a:prstGeom>
          <a:noFill/>
          <a:ln w="9525">
            <a:noFill/>
          </a:ln>
        </p:spPr>
        <p:txBody>
          <a:bodyPr wrap="square">
            <a:spAutoFit/>
          </a:bodyPr>
          <a:p>
            <a:pPr lvl="0" algn="l">
              <a:lnSpc>
                <a:spcPct val="170000"/>
              </a:lnSpc>
              <a:buClrTx/>
              <a:buSzTx/>
              <a:buFontTx/>
            </a:pPr>
            <a:r>
              <a:rPr lang="en-US" altLang="zh-CN" sz="2800" b="1">
                <a:latin typeface="仿宋" panose="02010609060101010101" charset="-122"/>
                <a:ea typeface="仿宋" panose="02010609060101010101" charset="-122"/>
                <a:cs typeface="仿宋" panose="02010609060101010101" charset="-122"/>
                <a:sym typeface="+mn-ea"/>
              </a:rPr>
              <a:t>    </a:t>
            </a:r>
            <a:r>
              <a:rPr lang="en-US" altLang="zh-CN" sz="2800" b="1">
                <a:latin typeface="仿宋" panose="02010609060101010101" charset="-122"/>
                <a:ea typeface="仿宋" panose="02010609060101010101" charset="-122"/>
                <a:cs typeface="仿宋" panose="02010609060101010101" charset="-122"/>
                <a:sym typeface="+mn-ea"/>
              </a:rPr>
              <a:t>生产力决定生产关系</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生产关系反作用于生产力</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适合生产力状况的生产关系推动生产力的发展</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不适合生产力状况的生产关系阻碍生产力的发展。</a:t>
            </a:r>
            <a:r>
              <a:rPr lang="en-US" altLang="zh-CN" sz="2800" b="1">
                <a:latin typeface="仿宋" panose="02010609060101010101" charset="-122"/>
                <a:ea typeface="仿宋" panose="02010609060101010101" charset="-122"/>
                <a:cs typeface="仿宋" panose="02010609060101010101" charset="-122"/>
                <a:sym typeface="+mn-ea"/>
              </a:rPr>
              <a:t>(4</a:t>
            </a:r>
            <a:r>
              <a:rPr lang="en-US" altLang="zh-CN" sz="2800" b="1">
                <a:latin typeface="仿宋" panose="02010609060101010101" charset="-122"/>
                <a:ea typeface="仿宋" panose="02010609060101010101" charset="-122"/>
                <a:cs typeface="仿宋" panose="02010609060101010101" charset="-122"/>
                <a:sym typeface="+mn-ea"/>
              </a:rPr>
              <a:t>分</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</a:t>
            </a:r>
            <a:r>
              <a:rPr lang="en-US" altLang="zh-CN" sz="2800" b="1">
                <a:latin typeface="仿宋" panose="02010609060101010101" charset="-122"/>
                <a:ea typeface="仿宋" panose="02010609060101010101" charset="-122"/>
                <a:cs typeface="仿宋" panose="02010609060101010101" charset="-122"/>
                <a:sym typeface="+mn-ea"/>
              </a:rPr>
              <a:t>    </a:t>
            </a:r>
            <a:r>
              <a:rPr lang="en-US" altLang="zh-CN" sz="2800" b="1">
                <a:latin typeface="仿宋" panose="02010609060101010101" charset="-122"/>
                <a:ea typeface="仿宋" panose="02010609060101010101" charset="-122"/>
                <a:cs typeface="仿宋" panose="02010609060101010101" charset="-122"/>
                <a:sym typeface="+mn-ea"/>
              </a:rPr>
              <a:t>在社会主义社会</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改革是解决生产力和生产关系矛盾、解放生产力的基本方式</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是推动经济社会发展的强大动力</a:t>
            </a:r>
            <a:r>
              <a:rPr lang="en-US" altLang="zh-CN" sz="2800" b="1">
                <a:latin typeface="仿宋" panose="02010609060101010101" charset="-122"/>
                <a:ea typeface="仿宋" panose="02010609060101010101" charset="-122"/>
                <a:cs typeface="仿宋" panose="02010609060101010101" charset="-122"/>
                <a:sym typeface="+mn-ea"/>
              </a:rPr>
              <a:t>,(2</a:t>
            </a:r>
            <a:r>
              <a:rPr lang="en-US" altLang="zh-CN" sz="2800" b="1">
                <a:latin typeface="仿宋" panose="02010609060101010101" charset="-122"/>
                <a:ea typeface="仿宋" panose="02010609060101010101" charset="-122"/>
                <a:cs typeface="仿宋" panose="02010609060101010101" charset="-122"/>
                <a:sym typeface="+mn-ea"/>
              </a:rPr>
              <a:t>分</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</a:t>
            </a:r>
            <a:r>
              <a:rPr lang="en-US" altLang="zh-CN" sz="2800" b="1">
                <a:latin typeface="仿宋" panose="02010609060101010101" charset="-122"/>
                <a:ea typeface="仿宋" panose="02010609060101010101" charset="-122"/>
                <a:cs typeface="仿宋" panose="02010609060101010101" charset="-122"/>
                <a:sym typeface="+mn-ea"/>
              </a:rPr>
              <a:t>    </a:t>
            </a:r>
            <a:r>
              <a:rPr lang="en-US" altLang="zh-CN" sz="2800" b="1">
                <a:latin typeface="仿宋" panose="02010609060101010101" charset="-122"/>
                <a:ea typeface="仿宋" panose="02010609060101010101" charset="-122"/>
                <a:cs typeface="仿宋" panose="02010609060101010101" charset="-122"/>
                <a:sym typeface="+mn-ea"/>
              </a:rPr>
              <a:t>小岗村进行</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大包干</a:t>
            </a:r>
            <a:r>
              <a:rPr lang="en-US" altLang="zh-CN" sz="2800" b="1">
                <a:latin typeface="仿宋" panose="02010609060101010101" charset="-122"/>
                <a:ea typeface="仿宋" panose="02010609060101010101" charset="-122"/>
                <a:cs typeface="仿宋" panose="02010609060101010101" charset="-122"/>
                <a:sym typeface="+mn-ea"/>
              </a:rPr>
              <a:t>”</a:t>
            </a:r>
            <a:r>
              <a:rPr lang="en-US" altLang="zh-CN" sz="2800" b="1">
                <a:latin typeface="仿宋" panose="02010609060101010101" charset="-122"/>
                <a:ea typeface="仿宋" panose="02010609060101010101" charset="-122"/>
                <a:cs typeface="仿宋" panose="02010609060101010101" charset="-122"/>
                <a:sym typeface="+mn-ea"/>
              </a:rPr>
              <a:t>改革、推进土地承包经营权确权和土地流转，发展集体股份经济，不断破除阻碍农业生产力发展的经济体制和经营机制弊端，极大地解放了生产力，促进了经济发展。（</a:t>
            </a:r>
            <a:r>
              <a:rPr lang="en-US" altLang="zh-CN" sz="2800" b="1">
                <a:latin typeface="仿宋" panose="02010609060101010101" charset="-122"/>
                <a:ea typeface="仿宋" panose="02010609060101010101" charset="-122"/>
                <a:cs typeface="仿宋" panose="02010609060101010101" charset="-122"/>
                <a:sym typeface="+mn-ea"/>
              </a:rPr>
              <a:t>4</a:t>
            </a:r>
            <a:r>
              <a:rPr lang="en-US" altLang="zh-CN" sz="2800" b="1">
                <a:latin typeface="仿宋" panose="02010609060101010101" charset="-122"/>
                <a:ea typeface="仿宋" panose="02010609060101010101" charset="-122"/>
                <a:cs typeface="仿宋" panose="02010609060101010101" charset="-122"/>
                <a:sym typeface="+mn-ea"/>
              </a:rPr>
              <a:t>分）</a:t>
            </a:r>
            <a:endParaRPr lang="en-US" altLang="zh-CN" sz="2800" b="1">
              <a:latin typeface="仿宋" panose="02010609060101010101" charset="-122"/>
              <a:ea typeface="仿宋" panose="02010609060101010101" charset="-122"/>
              <a:cs typeface="仿宋" panose="02010609060101010101" charset="-122"/>
              <a:sym typeface="+mn-ea"/>
            </a:endParaRPr>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08025" y="466725"/>
            <a:ext cx="10727690" cy="5000625"/>
          </a:xfrm>
          <a:prstGeom prst="rect">
            <a:avLst/>
          </a:prstGeom>
          <a:noFill/>
          <a:ln w="9525">
            <a:noFill/>
          </a:ln>
        </p:spPr>
        <p:txBody>
          <a:bodyPr wrap="square">
            <a:spAutoFit/>
          </a:bodyPr>
          <a:p>
            <a:pPr lvl="0" algn="l">
              <a:lnSpc>
                <a:spcPct val="190000"/>
              </a:lnSpc>
              <a:buClrTx/>
              <a:buSzTx/>
              <a:buFontTx/>
            </a:pPr>
            <a:r>
              <a:rPr lang="en-US" altLang="zh-CN" sz="2800" b="1">
                <a:latin typeface="仿宋" panose="02010609060101010101" charset="-122"/>
                <a:ea typeface="仿宋" panose="02010609060101010101" charset="-122"/>
                <a:cs typeface="仿宋" panose="02010609060101010101" charset="-122"/>
                <a:sym typeface="+mn-ea"/>
              </a:rPr>
              <a:t>40.(1)评分细则：生产力决定生产关系</a:t>
            </a:r>
            <a:r>
              <a:rPr lang="en-US" altLang="zh-CN" sz="2800" b="1">
                <a:latin typeface="仿宋" panose="02010609060101010101" charset="-122"/>
                <a:ea typeface="仿宋" panose="02010609060101010101" charset="-122"/>
                <a:cs typeface="仿宋" panose="02010609060101010101" charset="-122"/>
                <a:sym typeface="+mn-ea"/>
              </a:rPr>
              <a:t>2</a:t>
            </a:r>
            <a:r>
              <a:rPr lang="en-US" altLang="zh-CN" sz="2800" b="1">
                <a:latin typeface="仿宋" panose="02010609060101010101" charset="-122"/>
                <a:ea typeface="仿宋" panose="02010609060101010101" charset="-122"/>
                <a:cs typeface="仿宋" panose="02010609060101010101" charset="-122"/>
                <a:sym typeface="+mn-ea"/>
              </a:rPr>
              <a:t>分，生产关系反作用于生产力</a:t>
            </a:r>
            <a:r>
              <a:rPr lang="en-US" altLang="zh-CN" sz="2800" b="1">
                <a:latin typeface="仿宋" panose="02010609060101010101" charset="-122"/>
                <a:ea typeface="仿宋" panose="02010609060101010101" charset="-122"/>
                <a:cs typeface="仿宋" panose="02010609060101010101" charset="-122"/>
                <a:sym typeface="+mn-ea"/>
              </a:rPr>
              <a:t>2</a:t>
            </a:r>
            <a:r>
              <a:rPr lang="en-US" altLang="zh-CN" sz="2800" b="1">
                <a:latin typeface="仿宋" panose="02010609060101010101" charset="-122"/>
                <a:ea typeface="仿宋" panose="02010609060101010101" charset="-122"/>
                <a:cs typeface="仿宋" panose="02010609060101010101" charset="-122"/>
                <a:sym typeface="+mn-ea"/>
              </a:rPr>
              <a:t>分改革的含义、地位、作用</a:t>
            </a:r>
            <a:r>
              <a:rPr lang="en-US" altLang="zh-CN" sz="2800" b="1">
                <a:latin typeface="仿宋" panose="02010609060101010101" charset="-122"/>
                <a:ea typeface="仿宋" panose="02010609060101010101" charset="-122"/>
                <a:cs typeface="仿宋" panose="02010609060101010101" charset="-122"/>
                <a:sym typeface="+mn-ea"/>
              </a:rPr>
              <a:t>2</a:t>
            </a:r>
            <a:r>
              <a:rPr lang="en-US" altLang="zh-CN" sz="2800" b="1">
                <a:latin typeface="仿宋" panose="02010609060101010101" charset="-122"/>
                <a:ea typeface="仿宋" panose="02010609060101010101" charset="-122"/>
                <a:cs typeface="仿宋" panose="02010609060101010101" charset="-122"/>
                <a:sym typeface="+mn-ea"/>
              </a:rPr>
              <a:t>分改革生产关系的具体做法：大包干、三权分置、集体股份制，流转、解决生产关系的弊端</a:t>
            </a:r>
            <a:r>
              <a:rPr lang="en-US" altLang="zh-CN" sz="2800" b="1">
                <a:latin typeface="仿宋" panose="02010609060101010101" charset="-122"/>
                <a:ea typeface="仿宋" panose="02010609060101010101" charset="-122"/>
                <a:cs typeface="仿宋" panose="02010609060101010101" charset="-122"/>
                <a:sym typeface="+mn-ea"/>
              </a:rPr>
              <a:t>  </a:t>
            </a:r>
            <a:r>
              <a:rPr lang="en-US" altLang="zh-CN" sz="2800" b="1">
                <a:latin typeface="仿宋" panose="02010609060101010101" charset="-122"/>
                <a:ea typeface="仿宋" panose="02010609060101010101" charset="-122"/>
                <a:cs typeface="仿宋" panose="02010609060101010101" charset="-122"/>
                <a:sym typeface="+mn-ea"/>
              </a:rPr>
              <a:t>2</a:t>
            </a:r>
            <a:r>
              <a:rPr lang="en-US" altLang="zh-CN" sz="2800" b="1">
                <a:latin typeface="仿宋" panose="02010609060101010101" charset="-122"/>
                <a:ea typeface="仿宋" panose="02010609060101010101" charset="-122"/>
                <a:cs typeface="仿宋" panose="02010609060101010101" charset="-122"/>
                <a:sym typeface="+mn-ea"/>
              </a:rPr>
              <a:t>分阐述改革的意义</a:t>
            </a:r>
            <a:r>
              <a:rPr lang="en-US" altLang="zh-CN" sz="2800" b="1">
                <a:latin typeface="仿宋" panose="02010609060101010101" charset="-122"/>
                <a:ea typeface="仿宋" panose="02010609060101010101" charset="-122"/>
                <a:cs typeface="仿宋" panose="02010609060101010101" charset="-122"/>
                <a:sym typeface="+mn-ea"/>
              </a:rPr>
              <a:t> 2</a:t>
            </a:r>
            <a:r>
              <a:rPr lang="en-US" altLang="zh-CN" sz="2800" b="1">
                <a:latin typeface="仿宋" panose="02010609060101010101" charset="-122"/>
                <a:ea typeface="仿宋" panose="02010609060101010101" charset="-122"/>
                <a:cs typeface="仿宋" panose="02010609060101010101" charset="-122"/>
                <a:sym typeface="+mn-ea"/>
              </a:rPr>
              <a:t>分</a:t>
            </a:r>
            <a:endParaRPr lang="en-US" altLang="zh-CN" sz="2800" b="1">
              <a:latin typeface="仿宋" panose="02010609060101010101" charset="-122"/>
              <a:ea typeface="仿宋" panose="02010609060101010101" charset="-122"/>
              <a:cs typeface="仿宋" panose="02010609060101010101" charset="-122"/>
              <a:sym typeface="+mn-ea"/>
            </a:endParaRPr>
          </a:p>
        </p:txBody>
      </p:sp>
    </p:spTree>
    <p:custDataLst>
      <p:tags r:id="rId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675640" y="615950"/>
            <a:ext cx="10668000" cy="5851525"/>
          </a:xfrm>
          <a:prstGeom prst="rect">
            <a:avLst/>
          </a:prstGeom>
          <a:noFill/>
          <a:ln w="9525">
            <a:noFill/>
          </a:ln>
        </p:spPr>
        <p:txBody>
          <a:bodyPr wrap="square">
            <a:spAutoFit/>
          </a:bodyPr>
          <a:p>
            <a:pPr indent="0">
              <a:lnSpc>
                <a:spcPct val="120000"/>
              </a:lnSpc>
            </a:pPr>
            <a:r>
              <a:rPr lang="en-US" sz="2400" b="1">
                <a:latin typeface="宋体" panose="02010600030101010101" pitchFamily="2" charset="-122"/>
                <a:ea typeface="宋体" panose="02010600030101010101" pitchFamily="2" charset="-122"/>
              </a:rPr>
              <a:t>39.</a:t>
            </a:r>
            <a:r>
              <a:rPr lang="zh-CN" sz="2400" b="1">
                <a:ea typeface="宋体" panose="02010600030101010101" pitchFamily="2" charset="-122"/>
              </a:rPr>
              <a:t>阅读材料，完成下列要求。</a:t>
            </a:r>
            <a:endParaRPr lang="zh-CN" sz="2400" b="1">
              <a:ea typeface="宋体" panose="02010600030101010101" pitchFamily="2" charset="-122"/>
            </a:endParaRPr>
          </a:p>
          <a:p>
            <a:pPr indent="0">
              <a:lnSpc>
                <a:spcPct val="120000"/>
              </a:lnSpc>
            </a:pPr>
            <a:r>
              <a:rPr lang="en-US" altLang="zh-CN" sz="2400" b="1">
                <a:latin typeface="楷体" panose="02010609060101010101" charset="-122"/>
                <a:ea typeface="楷体" panose="02010609060101010101" charset="-122"/>
                <a:cs typeface="楷体" panose="02010609060101010101" charset="-122"/>
              </a:rPr>
              <a:t>    </a:t>
            </a:r>
            <a:r>
              <a:rPr lang="zh-CN" sz="2400" b="1">
                <a:latin typeface="楷体" panose="02010609060101010101" charset="-122"/>
                <a:ea typeface="楷体" panose="02010609060101010101" charset="-122"/>
                <a:cs typeface="楷体" panose="02010609060101010101" charset="-122"/>
              </a:rPr>
              <a:t>《中共中央国务院关于实施乡村振兴战略的意见》要求深化村民自治实践，“坚持自治为基，加强农村群众性自治组织建设，健全和创新村党组织领导的充满活力的村民自治机制”。</a:t>
            </a:r>
            <a:endParaRPr lang="zh-CN" sz="2400" b="1">
              <a:latin typeface="楷体" panose="02010609060101010101" charset="-122"/>
              <a:ea typeface="楷体" panose="02010609060101010101" charset="-122"/>
              <a:cs typeface="楷体" panose="02010609060101010101" charset="-122"/>
            </a:endParaRPr>
          </a:p>
          <a:p>
            <a:pPr indent="0">
              <a:lnSpc>
                <a:spcPct val="120000"/>
              </a:lnSpc>
            </a:pPr>
            <a:r>
              <a:rPr lang="en-US" altLang="zh-CN" sz="2400" b="1">
                <a:latin typeface="楷体" panose="02010609060101010101" charset="-122"/>
                <a:ea typeface="楷体" panose="02010609060101010101" charset="-122"/>
                <a:cs typeface="楷体" panose="02010609060101010101" charset="-122"/>
              </a:rPr>
              <a:t>    </a:t>
            </a:r>
            <a:r>
              <a:rPr lang="zh-CN" sz="2400" b="1">
                <a:latin typeface="楷体" panose="02010609060101010101" charset="-122"/>
                <a:ea typeface="楷体" panose="02010609060101010101" charset="-122"/>
                <a:cs typeface="楷体" panose="02010609060101010101" charset="-122"/>
              </a:rPr>
              <a:t>某地探索创新村民自治机制，形成“四会管村”模式。村党支部委员会根据村民自治有关规定，讨论决定旧村改造事项并提出要求。</a:t>
            </a:r>
            <a:r>
              <a:rPr lang="en-US" sz="2400" b="1">
                <a:latin typeface="楷体" panose="02010609060101010101" charset="-122"/>
                <a:ea typeface="楷体" panose="02010609060101010101" charset="-122"/>
                <a:cs typeface="楷体" panose="02010609060101010101" charset="-122"/>
              </a:rPr>
              <a:t>5</a:t>
            </a:r>
            <a:r>
              <a:rPr lang="zh-CN" sz="2400" b="1">
                <a:latin typeface="楷体" panose="02010609060101010101" charset="-122"/>
                <a:ea typeface="楷体" panose="02010609060101010101" charset="-122"/>
                <a:cs typeface="楷体" panose="02010609060101010101" charset="-122"/>
              </a:rPr>
              <a:t>个村民小组组长挨家挨户走访村民，汇集村民意见建议</a:t>
            </a:r>
            <a:r>
              <a:rPr lang="en-US" sz="2400" b="1">
                <a:latin typeface="楷体" panose="02010609060101010101" charset="-122"/>
                <a:ea typeface="楷体" panose="02010609060101010101" charset="-122"/>
                <a:cs typeface="楷体" panose="02010609060101010101" charset="-122"/>
              </a:rPr>
              <a:t>300</a:t>
            </a:r>
            <a:r>
              <a:rPr lang="zh-CN" sz="2400" b="1">
                <a:latin typeface="楷体" panose="02010609060101010101" charset="-122"/>
                <a:ea typeface="楷体" panose="02010609060101010101" charset="-122"/>
                <a:cs typeface="楷体" panose="02010609060101010101" charset="-122"/>
              </a:rPr>
              <a:t>多条，初步估算总投资上亿元。村民议事会经过反复商议，形成两套改造安置方案。第一套方案经费投入较多，涉及村头大树和祠堂的保留利用</a:t>
            </a:r>
            <a:r>
              <a:rPr lang="en-US" sz="2400" b="1">
                <a:latin typeface="楷体" panose="02010609060101010101" charset="-122"/>
                <a:ea typeface="楷体" panose="02010609060101010101" charset="-122"/>
                <a:cs typeface="楷体" panose="02010609060101010101" charset="-122"/>
              </a:rPr>
              <a:t>;</a:t>
            </a:r>
            <a:r>
              <a:rPr lang="zh-CN" sz="2400" b="1">
                <a:latin typeface="楷体" panose="02010609060101010101" charset="-122"/>
                <a:ea typeface="楷体" panose="02010609060101010101" charset="-122"/>
                <a:cs typeface="楷体" panose="02010609060101010101" charset="-122"/>
              </a:rPr>
              <a:t>第二套方案现代时尚，且相对省钱。两套方案并报村民代表大会投票表决，第一套方案获得通过。在全体村民的积极支持配合下，村民委员会精心组织实施，不到两个半月，</a:t>
            </a:r>
            <a:r>
              <a:rPr lang="en-US" sz="2400" b="1">
                <a:latin typeface="楷体" panose="02010609060101010101" charset="-122"/>
                <a:ea typeface="楷体" panose="02010609060101010101" charset="-122"/>
                <a:cs typeface="楷体" panose="02010609060101010101" charset="-122"/>
              </a:rPr>
              <a:t>378</a:t>
            </a:r>
            <a:r>
              <a:rPr lang="zh-CN" sz="2400" b="1">
                <a:latin typeface="楷体" panose="02010609060101010101" charset="-122"/>
                <a:ea typeface="楷体" panose="02010609060101010101" charset="-122"/>
                <a:cs typeface="楷体" panose="02010609060101010101" charset="-122"/>
              </a:rPr>
              <a:t>户、</a:t>
            </a:r>
            <a:r>
              <a:rPr lang="en-US" sz="2400" b="1">
                <a:latin typeface="楷体" panose="02010609060101010101" charset="-122"/>
                <a:ea typeface="楷体" panose="02010609060101010101" charset="-122"/>
                <a:cs typeface="楷体" panose="02010609060101010101" charset="-122"/>
              </a:rPr>
              <a:t>10</a:t>
            </a:r>
            <a:r>
              <a:rPr lang="zh-CN" sz="2400" b="1">
                <a:latin typeface="楷体" panose="02010609060101010101" charset="-122"/>
                <a:ea typeface="楷体" panose="02010609060101010101" charset="-122"/>
                <a:cs typeface="楷体" panose="02010609060101010101" charset="-122"/>
              </a:rPr>
              <a:t>万平方米的旧房全部顺利拆迁完毕。</a:t>
            </a:r>
            <a:endParaRPr lang="zh-CN" sz="2400" b="1">
              <a:latin typeface="楷体" panose="02010609060101010101" charset="-122"/>
              <a:ea typeface="楷体" panose="02010609060101010101" charset="-122"/>
              <a:cs typeface="楷体" panose="02010609060101010101" charset="-122"/>
            </a:endParaRPr>
          </a:p>
          <a:p>
            <a:pPr indent="0">
              <a:lnSpc>
                <a:spcPct val="120000"/>
              </a:lnSpc>
            </a:pPr>
            <a:r>
              <a:rPr lang="en-US" altLang="zh-CN" sz="2400" b="1">
                <a:ea typeface="宋体" panose="02010600030101010101" pitchFamily="2" charset="-122"/>
              </a:rPr>
              <a:t>    </a:t>
            </a:r>
            <a:r>
              <a:rPr lang="zh-CN" sz="2400" b="1">
                <a:ea typeface="宋体" panose="02010600030101010101" pitchFamily="2" charset="-122"/>
              </a:rPr>
              <a:t>运用政治生活知识说明“四会管村”实现村民自治的工作机制及其意义。</a:t>
            </a:r>
            <a:endParaRPr lang="zh-CN" altLang="en-US" sz="2400" b="1"/>
          </a:p>
        </p:txBody>
      </p:sp>
      <p:sp>
        <p:nvSpPr>
          <p:cNvPr id="2" name="文本框 1"/>
          <p:cNvSpPr txBox="1"/>
          <p:nvPr/>
        </p:nvSpPr>
        <p:spPr>
          <a:xfrm>
            <a:off x="533400" y="207645"/>
            <a:ext cx="3528060" cy="337185"/>
          </a:xfrm>
          <a:prstGeom prst="rect">
            <a:avLst/>
          </a:prstGeom>
          <a:noFill/>
          <a:ln w="9525">
            <a:noFill/>
          </a:ln>
        </p:spPr>
        <p:txBody>
          <a:bodyPr wrap="square">
            <a:spAutoFit/>
          </a:bodyPr>
          <a:p>
            <a:pPr indent="0" algn="ctr"/>
            <a:r>
              <a:rPr lang="zh-CN" sz="1600" b="0">
                <a:latin typeface="方正舒体" panose="02010601030101010101" charset="-122"/>
                <a:ea typeface="方正舒体" panose="02010601030101010101" charset="-122"/>
                <a:cs typeface="方正舒体" panose="02010601030101010101" charset="-122"/>
              </a:rPr>
              <a:t>2020高考文综政治试题（全国I卷）</a:t>
            </a:r>
            <a:endParaRPr lang="zh-CN" altLang="en-US" sz="1600" b="0">
              <a:latin typeface="方正舒体" panose="02010601030101010101" charset="-122"/>
              <a:ea typeface="方正舒体" panose="02010601030101010101" charset="-122"/>
              <a:cs typeface="方正舒体" panose="02010601030101010101" charset="-122"/>
            </a:endParaRPr>
          </a:p>
        </p:txBody>
      </p:sp>
    </p:spTree>
    <p:custDataLst>
      <p:tags r:id="rId1"/>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67715" y="554990"/>
            <a:ext cx="10769600" cy="5605780"/>
          </a:xfrm>
          <a:prstGeom prst="rect">
            <a:avLst/>
          </a:prstGeom>
          <a:noFill/>
          <a:ln w="9525">
            <a:noFill/>
          </a:ln>
        </p:spPr>
        <p:txBody>
          <a:bodyPr wrap="square">
            <a:spAutoFit/>
          </a:bodyPr>
          <a:p>
            <a:pPr indent="0">
              <a:lnSpc>
                <a:spcPct val="140000"/>
              </a:lnSpc>
            </a:pPr>
            <a:r>
              <a:rPr lang="zh-CN" sz="3200" b="1">
                <a:latin typeface="华文仿宋" panose="02010600040101010101" charset="-122"/>
                <a:ea typeface="华文仿宋" panose="02010600040101010101" charset="-122"/>
              </a:rPr>
              <a:t>机制：</a:t>
            </a:r>
            <a:endParaRPr lang="zh-CN" sz="3200" b="1">
              <a:latin typeface="华文仿宋" panose="02010600040101010101" charset="-122"/>
              <a:ea typeface="华文仿宋" panose="02010600040101010101" charset="-122"/>
            </a:endParaRPr>
          </a:p>
          <a:p>
            <a:pPr indent="0">
              <a:lnSpc>
                <a:spcPct val="140000"/>
              </a:lnSpc>
            </a:pPr>
            <a:r>
              <a:rPr lang="zh-CN" sz="3200" b="1">
                <a:latin typeface="华文仿宋" panose="02010600040101010101" charset="-122"/>
                <a:ea typeface="华文仿宋" panose="02010600040101010101" charset="-122"/>
              </a:rPr>
              <a:t>党的领导、民主管理和依法办事有机结合；</a:t>
            </a:r>
            <a:endParaRPr lang="zh-CN" sz="3200" b="1">
              <a:latin typeface="华文仿宋" panose="02010600040101010101" charset="-122"/>
              <a:ea typeface="华文仿宋" panose="02010600040101010101" charset="-122"/>
            </a:endParaRPr>
          </a:p>
          <a:p>
            <a:pPr indent="0">
              <a:lnSpc>
                <a:spcPct val="140000"/>
              </a:lnSpc>
            </a:pPr>
            <a:r>
              <a:rPr lang="zh-CN" sz="3200" b="1">
                <a:latin typeface="华文仿宋" panose="02010600040101010101" charset="-122"/>
                <a:ea typeface="华文仿宋" panose="02010600040101010101" charset="-122"/>
              </a:rPr>
              <a:t>党支部领导统筹，村民议事会协商方案，村民代表大会民主决策，村民委员会组织实施。意义：</a:t>
            </a:r>
            <a:endParaRPr lang="zh-CN" sz="3200" b="1">
              <a:latin typeface="华文仿宋" panose="02010600040101010101" charset="-122"/>
              <a:ea typeface="华文仿宋" panose="02010600040101010101" charset="-122"/>
            </a:endParaRPr>
          </a:p>
          <a:p>
            <a:pPr indent="0">
              <a:lnSpc>
                <a:spcPct val="140000"/>
              </a:lnSpc>
            </a:pPr>
            <a:r>
              <a:rPr lang="zh-CN" sz="3200" b="1">
                <a:latin typeface="华文仿宋" panose="02010600040101010101" charset="-122"/>
                <a:ea typeface="华文仿宋" panose="02010600040101010101" charset="-122"/>
              </a:rPr>
              <a:t>坚持村党支部的领导，有效汇集村民的意见建议，保障村民依法行使民主权利；</a:t>
            </a:r>
            <a:endParaRPr lang="zh-CN" sz="3200" b="1">
              <a:latin typeface="华文仿宋" panose="02010600040101010101" charset="-122"/>
              <a:ea typeface="华文仿宋" panose="02010600040101010101" charset="-122"/>
            </a:endParaRPr>
          </a:p>
          <a:p>
            <a:pPr indent="0">
              <a:lnSpc>
                <a:spcPct val="140000"/>
              </a:lnSpc>
            </a:pPr>
            <a:r>
              <a:rPr lang="zh-CN" sz="3200" b="1">
                <a:latin typeface="华文仿宋" panose="02010600040101010101" charset="-122"/>
                <a:ea typeface="华文仿宋" panose="02010600040101010101" charset="-122"/>
              </a:rPr>
              <a:t>提高民事民办、民事民管效能，提升村民自治能力。</a:t>
            </a:r>
            <a:endParaRPr lang="zh-CN" altLang="en-US" sz="3200" b="1">
              <a:latin typeface="华文仿宋" panose="02010600040101010101" charset="-122"/>
              <a:ea typeface="华文仿宋" panose="02010600040101010101" charset="-122"/>
            </a:endParaRPr>
          </a:p>
        </p:txBody>
      </p:sp>
    </p:spTree>
    <p:custDataLst>
      <p:tags r:id="rId1"/>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custDataLst>
              <p:tags r:id="rId1"/>
            </p:custDataLst>
          </p:nvPr>
        </p:nvPicPr>
        <p:blipFill>
          <a:blip r:embed="rId2"/>
          <a:srcRect t="3474" r="2005" b="693"/>
          <a:stretch>
            <a:fillRect/>
          </a:stretch>
        </p:blipFill>
        <p:spPr>
          <a:xfrm>
            <a:off x="324485" y="561975"/>
            <a:ext cx="11857355" cy="5886450"/>
          </a:xfrm>
          <a:prstGeom prst="rect">
            <a:avLst/>
          </a:prstGeom>
        </p:spPr>
      </p:pic>
      <p:sp>
        <p:nvSpPr>
          <p:cNvPr id="3" name="文本框 2"/>
          <p:cNvSpPr txBox="1"/>
          <p:nvPr/>
        </p:nvSpPr>
        <p:spPr>
          <a:xfrm>
            <a:off x="9645650" y="190500"/>
            <a:ext cx="1828800" cy="368300"/>
          </a:xfrm>
          <a:prstGeom prst="rect">
            <a:avLst/>
          </a:prstGeom>
          <a:noFill/>
          <a:ln>
            <a:solidFill>
              <a:srgbClr val="00B050"/>
            </a:solidFill>
          </a:ln>
        </p:spPr>
        <p:txBody>
          <a:bodyPr wrap="square" rtlCol="0">
            <a:spAutoFit/>
          </a:bodyPr>
          <a:p>
            <a:r>
              <a:rPr lang="zh-CN" altLang="en-US" b="1">
                <a:solidFill>
                  <a:srgbClr val="FF0000"/>
                </a:solidFill>
                <a:latin typeface="方正舒体" panose="02010601030101010101" charset="-122"/>
                <a:ea typeface="方正舒体" panose="02010601030101010101" charset="-122"/>
              </a:rPr>
              <a:t>广东省评分细则</a:t>
            </a:r>
            <a:endParaRPr lang="zh-CN" altLang="en-US" b="1">
              <a:solidFill>
                <a:srgbClr val="FF0000"/>
              </a:solidFill>
              <a:latin typeface="方正舒体" panose="02010601030101010101" charset="-122"/>
              <a:ea typeface="方正舒体" panose="02010601030101010101" charset="-122"/>
            </a:endParaRPr>
          </a:p>
        </p:txBody>
      </p:sp>
      <p:sp>
        <p:nvSpPr>
          <p:cNvPr id="4" name="文本框 3"/>
          <p:cNvSpPr txBox="1"/>
          <p:nvPr/>
        </p:nvSpPr>
        <p:spPr>
          <a:xfrm>
            <a:off x="7324725" y="4192270"/>
            <a:ext cx="4398010" cy="429895"/>
          </a:xfrm>
          <a:prstGeom prst="rect">
            <a:avLst/>
          </a:prstGeom>
          <a:noFill/>
        </p:spPr>
        <p:txBody>
          <a:bodyPr wrap="square" rtlCol="0" anchor="t">
            <a:spAutoFit/>
          </a:bodyPr>
          <a:p>
            <a:r>
              <a:rPr lang="zh-CN" altLang="en-US" sz="2200">
                <a:solidFill>
                  <a:srgbClr val="FF0000"/>
                </a:solidFill>
              </a:rPr>
              <a:t>（提高乡村治理能力</a:t>
            </a:r>
            <a:r>
              <a:rPr lang="en-US" altLang="zh-CN" sz="2200">
                <a:solidFill>
                  <a:srgbClr val="FF0000"/>
                </a:solidFill>
              </a:rPr>
              <a:t>/</a:t>
            </a:r>
            <a:r>
              <a:rPr lang="zh-CN" altLang="en-US" sz="2200">
                <a:solidFill>
                  <a:srgbClr val="FF0000"/>
                </a:solidFill>
              </a:rPr>
              <a:t>治理体系</a:t>
            </a:r>
            <a:r>
              <a:rPr lang="en-US" altLang="zh-CN" sz="2200">
                <a:solidFill>
                  <a:srgbClr val="FF0000"/>
                </a:solidFill>
              </a:rPr>
              <a:t>2</a:t>
            </a:r>
            <a:r>
              <a:rPr lang="zh-CN" altLang="en-US" sz="2200">
                <a:solidFill>
                  <a:srgbClr val="FF0000"/>
                </a:solidFill>
              </a:rPr>
              <a:t>分）</a:t>
            </a:r>
            <a:endParaRPr lang="zh-CN" altLang="en-US" sz="2200">
              <a:solidFill>
                <a:srgbClr val="FF0000"/>
              </a:solidFill>
            </a:endParaRPr>
          </a:p>
        </p:txBody>
      </p:sp>
    </p:spTree>
    <p:custDataLst>
      <p:tags r:id="rId3"/>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4060" y="393065"/>
            <a:ext cx="10855325" cy="6123940"/>
          </a:xfrm>
          <a:prstGeom prst="rect">
            <a:avLst/>
          </a:prstGeom>
          <a:noFill/>
        </p:spPr>
        <p:txBody>
          <a:bodyPr wrap="square" rtlCol="0" anchor="t">
            <a:spAutoFit/>
          </a:bodyPr>
          <a:p>
            <a:pPr indent="0">
              <a:lnSpc>
                <a:spcPct val="140000"/>
              </a:lnSpc>
            </a:pPr>
            <a:r>
              <a:rPr lang="zh-CN" sz="2000" b="1">
                <a:latin typeface="华文仿宋" panose="02010600040101010101" charset="-122"/>
                <a:ea typeface="华文仿宋" panose="02010600040101010101" charset="-122"/>
                <a:sym typeface="+mn-ea"/>
              </a:rPr>
              <a:t>机制：</a:t>
            </a:r>
            <a:endParaRPr lang="zh-CN" sz="2000" b="1">
              <a:latin typeface="华文仿宋" panose="02010600040101010101" charset="-122"/>
              <a:ea typeface="华文仿宋" panose="02010600040101010101" charset="-122"/>
            </a:endParaRPr>
          </a:p>
          <a:p>
            <a:pPr indent="0">
              <a:lnSpc>
                <a:spcPct val="140000"/>
              </a:lnSpc>
            </a:pPr>
            <a:r>
              <a:rPr lang="zh-CN" sz="2000" b="1">
                <a:latin typeface="华文仿宋" panose="02010600040101010101" charset="-122"/>
                <a:ea typeface="华文仿宋" panose="02010600040101010101" charset="-122"/>
                <a:sym typeface="+mn-ea"/>
              </a:rPr>
              <a:t>党的领导、民主管理和依法办事有机结合</a:t>
            </a:r>
            <a:r>
              <a:rPr lang="en-US" altLang="zh-CN" sz="2000" b="1">
                <a:latin typeface="华文仿宋" panose="02010600040101010101" charset="-122"/>
                <a:ea typeface="华文仿宋" panose="02010600040101010101" charset="-122"/>
                <a:sym typeface="+mn-ea"/>
              </a:rPr>
              <a:t>/</a:t>
            </a:r>
            <a:r>
              <a:rPr lang="zh-CN" sz="2000" b="1">
                <a:latin typeface="华文仿宋" panose="02010600040101010101" charset="-122"/>
                <a:ea typeface="华文仿宋" panose="02010600040101010101" charset="-122"/>
                <a:sym typeface="+mn-ea"/>
              </a:rPr>
              <a:t>党的领导、人民当家作主和依法治国有机统一（结合）（</a:t>
            </a:r>
            <a:r>
              <a:rPr lang="en-US" altLang="zh-CN" sz="2000" b="1">
                <a:latin typeface="华文仿宋" panose="02010600040101010101" charset="-122"/>
                <a:ea typeface="华文仿宋" panose="02010600040101010101" charset="-122"/>
                <a:sym typeface="+mn-ea"/>
              </a:rPr>
              <a:t>3</a:t>
            </a:r>
            <a:r>
              <a:rPr lang="zh-CN" altLang="en-US" sz="2000" b="1">
                <a:latin typeface="华文仿宋" panose="02010600040101010101" charset="-122"/>
                <a:ea typeface="华文仿宋" panose="02010600040101010101" charset="-122"/>
                <a:sym typeface="+mn-ea"/>
              </a:rPr>
              <a:t>分</a:t>
            </a:r>
            <a:r>
              <a:rPr lang="zh-CN" sz="2000" b="1">
                <a:latin typeface="华文仿宋" panose="02010600040101010101" charset="-122"/>
                <a:ea typeface="华文仿宋" panose="02010600040101010101" charset="-122"/>
                <a:sym typeface="+mn-ea"/>
              </a:rPr>
              <a:t>）</a:t>
            </a:r>
            <a:r>
              <a:rPr lang="zh-CN" sz="2000" b="1">
                <a:latin typeface="华文仿宋" panose="02010600040101010101" charset="-122"/>
                <a:ea typeface="华文仿宋" panose="02010600040101010101" charset="-122"/>
                <a:sym typeface="+mn-ea"/>
              </a:rPr>
              <a:t>；</a:t>
            </a:r>
            <a:endParaRPr lang="zh-CN" sz="2000" b="1">
              <a:latin typeface="华文仿宋" panose="02010600040101010101" charset="-122"/>
              <a:ea typeface="华文仿宋" panose="02010600040101010101" charset="-122"/>
            </a:endParaRPr>
          </a:p>
          <a:p>
            <a:pPr indent="0">
              <a:lnSpc>
                <a:spcPct val="140000"/>
              </a:lnSpc>
            </a:pPr>
            <a:r>
              <a:rPr lang="zh-CN" sz="2000" b="1">
                <a:latin typeface="华文仿宋" panose="02010600040101010101" charset="-122"/>
                <a:ea typeface="华文仿宋" panose="02010600040101010101" charset="-122"/>
                <a:sym typeface="+mn-ea"/>
              </a:rPr>
              <a:t>党支部领导</a:t>
            </a:r>
            <a:r>
              <a:rPr lang="en-US" altLang="zh-CN" sz="2000" b="1">
                <a:latin typeface="华文仿宋" panose="02010600040101010101" charset="-122"/>
                <a:ea typeface="华文仿宋" panose="02010600040101010101" charset="-122"/>
                <a:sym typeface="+mn-ea"/>
              </a:rPr>
              <a:t>/</a:t>
            </a:r>
            <a:r>
              <a:rPr lang="zh-CN" sz="2000" b="1">
                <a:latin typeface="华文仿宋" panose="02010600040101010101" charset="-122"/>
                <a:ea typeface="华文仿宋" panose="02010600040101010101" charset="-122"/>
                <a:sym typeface="+mn-ea"/>
              </a:rPr>
              <a:t>统筹</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协调各方</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纵览全局</a:t>
            </a:r>
            <a:r>
              <a:rPr lang="zh-CN" sz="2000" b="1">
                <a:latin typeface="华文仿宋" panose="02010600040101010101" charset="-122"/>
                <a:ea typeface="华文仿宋" panose="02010600040101010101" charset="-122"/>
                <a:sym typeface="+mn-ea"/>
              </a:rPr>
              <a:t>，</a:t>
            </a:r>
            <a:endParaRPr lang="zh-CN" sz="2000" b="1">
              <a:latin typeface="华文仿宋" panose="02010600040101010101" charset="-122"/>
              <a:ea typeface="华文仿宋" panose="02010600040101010101" charset="-122"/>
              <a:sym typeface="+mn-ea"/>
            </a:endParaRPr>
          </a:p>
          <a:p>
            <a:pPr indent="0">
              <a:lnSpc>
                <a:spcPct val="140000"/>
              </a:lnSpc>
            </a:pPr>
            <a:r>
              <a:rPr lang="zh-CN" sz="2000" b="1">
                <a:latin typeface="华文仿宋" panose="02010600040101010101" charset="-122"/>
                <a:ea typeface="华文仿宋" panose="02010600040101010101" charset="-122"/>
                <a:sym typeface="+mn-ea"/>
              </a:rPr>
              <a:t>村民议事会协商</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商议</a:t>
            </a:r>
            <a:r>
              <a:rPr lang="zh-CN" sz="2000" b="1">
                <a:latin typeface="华文仿宋" panose="02010600040101010101" charset="-122"/>
                <a:ea typeface="华文仿宋" panose="02010600040101010101" charset="-122"/>
                <a:sym typeface="+mn-ea"/>
              </a:rPr>
              <a:t>方案，</a:t>
            </a:r>
            <a:endParaRPr lang="zh-CN" sz="2000" b="1">
              <a:latin typeface="华文仿宋" panose="02010600040101010101" charset="-122"/>
              <a:ea typeface="华文仿宋" panose="02010600040101010101" charset="-122"/>
              <a:sym typeface="+mn-ea"/>
            </a:endParaRPr>
          </a:p>
          <a:p>
            <a:pPr indent="0">
              <a:lnSpc>
                <a:spcPct val="140000"/>
              </a:lnSpc>
            </a:pPr>
            <a:r>
              <a:rPr lang="zh-CN" sz="2000" b="1">
                <a:latin typeface="华文仿宋" panose="02010600040101010101" charset="-122"/>
                <a:ea typeface="华文仿宋" panose="02010600040101010101" charset="-122"/>
                <a:sym typeface="+mn-ea"/>
              </a:rPr>
              <a:t>村民代表大会民主决策</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投票表决</a:t>
            </a:r>
            <a:r>
              <a:rPr lang="zh-CN" sz="2000" b="1">
                <a:latin typeface="华文仿宋" panose="02010600040101010101" charset="-122"/>
                <a:ea typeface="华文仿宋" panose="02010600040101010101" charset="-122"/>
                <a:sym typeface="+mn-ea"/>
              </a:rPr>
              <a:t>，</a:t>
            </a:r>
            <a:endParaRPr lang="zh-CN" sz="2000" b="1">
              <a:latin typeface="华文仿宋" panose="02010600040101010101" charset="-122"/>
              <a:ea typeface="华文仿宋" panose="02010600040101010101" charset="-122"/>
              <a:sym typeface="+mn-ea"/>
            </a:endParaRPr>
          </a:p>
          <a:p>
            <a:pPr indent="0">
              <a:lnSpc>
                <a:spcPct val="140000"/>
              </a:lnSpc>
            </a:pPr>
            <a:r>
              <a:rPr lang="zh-CN" sz="2000" b="1">
                <a:latin typeface="华文仿宋" panose="02010600040101010101" charset="-122"/>
                <a:ea typeface="华文仿宋" panose="02010600040101010101" charset="-122"/>
                <a:sym typeface="+mn-ea"/>
              </a:rPr>
              <a:t>村民委员会组织实施。</a:t>
            </a:r>
            <a:endParaRPr lang="zh-CN" sz="2000" b="1">
              <a:latin typeface="华文仿宋" panose="02010600040101010101" charset="-122"/>
              <a:ea typeface="华文仿宋" panose="02010600040101010101" charset="-122"/>
              <a:sym typeface="+mn-ea"/>
            </a:endParaRPr>
          </a:p>
          <a:p>
            <a:pPr indent="0">
              <a:lnSpc>
                <a:spcPct val="140000"/>
              </a:lnSpc>
            </a:pPr>
            <a:r>
              <a:rPr lang="zh-CN" sz="2000" b="1">
                <a:latin typeface="华文仿宋" panose="02010600040101010101" charset="-122"/>
                <a:ea typeface="华文仿宋" panose="02010600040101010101" charset="-122"/>
                <a:sym typeface="+mn-ea"/>
              </a:rPr>
              <a:t>（</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四会</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中任两个以上可得</a:t>
            </a:r>
            <a:r>
              <a:rPr lang="en-US" altLang="zh-CN" sz="2000" b="1">
                <a:latin typeface="华文仿宋" panose="02010600040101010101" charset="-122"/>
                <a:ea typeface="华文仿宋" panose="02010600040101010101" charset="-122"/>
                <a:sym typeface="+mn-ea"/>
              </a:rPr>
              <a:t>3</a:t>
            </a:r>
            <a:r>
              <a:rPr lang="zh-CN" altLang="en-US" sz="2000" b="1">
                <a:latin typeface="华文仿宋" panose="02010600040101010101" charset="-122"/>
                <a:ea typeface="华文仿宋" panose="02010600040101010101" charset="-122"/>
                <a:sym typeface="+mn-ea"/>
              </a:rPr>
              <a:t>分，只写出</a:t>
            </a:r>
            <a:r>
              <a:rPr lang="en-US" altLang="zh-CN" sz="2000" b="1">
                <a:latin typeface="华文仿宋" panose="02010600040101010101" charset="-122"/>
                <a:ea typeface="华文仿宋" panose="02010600040101010101" charset="-122"/>
                <a:sym typeface="+mn-ea"/>
              </a:rPr>
              <a:t>1</a:t>
            </a:r>
            <a:r>
              <a:rPr lang="zh-CN" altLang="en-US" sz="2000" b="1">
                <a:latin typeface="华文仿宋" panose="02010600040101010101" charset="-122"/>
                <a:ea typeface="华文仿宋" panose="02010600040101010101" charset="-122"/>
                <a:sym typeface="+mn-ea"/>
              </a:rPr>
              <a:t>个的则不给分</a:t>
            </a:r>
            <a:r>
              <a:rPr lang="zh-CN" sz="2000" b="1">
                <a:latin typeface="华文仿宋" panose="02010600040101010101" charset="-122"/>
                <a:ea typeface="华文仿宋" panose="02010600040101010101" charset="-122"/>
                <a:sym typeface="+mn-ea"/>
              </a:rPr>
              <a:t>）意义：</a:t>
            </a:r>
            <a:endParaRPr lang="zh-CN" sz="2000" b="1">
              <a:latin typeface="华文仿宋" panose="02010600040101010101" charset="-122"/>
              <a:ea typeface="华文仿宋" panose="02010600040101010101" charset="-122"/>
            </a:endParaRPr>
          </a:p>
          <a:p>
            <a:pPr indent="0">
              <a:lnSpc>
                <a:spcPct val="140000"/>
              </a:lnSpc>
            </a:pPr>
            <a:r>
              <a:rPr lang="zh-CN" sz="2000" b="1">
                <a:latin typeface="华文仿宋" panose="02010600040101010101" charset="-122"/>
                <a:ea typeface="华文仿宋" panose="02010600040101010101" charset="-122"/>
                <a:sym typeface="+mn-ea"/>
              </a:rPr>
              <a:t>坚持村党支部的领导，有效汇集村民的意见建议</a:t>
            </a:r>
            <a:r>
              <a:rPr lang="en-US" altLang="zh-CN" sz="2000" b="1">
                <a:latin typeface="华文仿宋" panose="02010600040101010101" charset="-122"/>
                <a:ea typeface="华文仿宋" panose="02010600040101010101" charset="-122"/>
                <a:sym typeface="+mn-ea"/>
              </a:rPr>
              <a:t>/</a:t>
            </a:r>
            <a:r>
              <a:rPr lang="zh-CN" sz="2000" b="1">
                <a:latin typeface="华文仿宋" panose="02010600040101010101" charset="-122"/>
                <a:ea typeface="华文仿宋" panose="02010600040101010101" charset="-122"/>
                <a:sym typeface="+mn-ea"/>
              </a:rPr>
              <a:t>保障村民依法行使民主权利</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保障村民当家做主</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推进决策的科学化、民主化</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增强主人翁意识（地位）</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以人民为中心（任一句</a:t>
            </a:r>
            <a:r>
              <a:rPr lang="en-US" altLang="zh-CN" sz="2000" b="1">
                <a:latin typeface="华文仿宋" panose="02010600040101010101" charset="-122"/>
                <a:ea typeface="华文仿宋" panose="02010600040101010101" charset="-122"/>
                <a:sym typeface="+mn-ea"/>
              </a:rPr>
              <a:t>3</a:t>
            </a:r>
            <a:r>
              <a:rPr lang="zh-CN" altLang="en-US" sz="2000" b="1">
                <a:latin typeface="华文仿宋" panose="02010600040101010101" charset="-122"/>
                <a:ea typeface="华文仿宋" panose="02010600040101010101" charset="-122"/>
                <a:sym typeface="+mn-ea"/>
              </a:rPr>
              <a:t>分</a:t>
            </a:r>
            <a:r>
              <a:rPr lang="en-US" altLang="zh-CN" sz="2000" b="1">
                <a:latin typeface="华文仿宋" panose="02010600040101010101" charset="-122"/>
                <a:ea typeface="华文仿宋" panose="02010600040101010101" charset="-122"/>
                <a:sym typeface="+mn-ea"/>
              </a:rPr>
              <a:t>  </a:t>
            </a:r>
            <a:r>
              <a:rPr lang="zh-CN" altLang="en-US" sz="2000" b="1">
                <a:latin typeface="华文仿宋" panose="02010600040101010101" charset="-122"/>
                <a:ea typeface="华文仿宋" panose="02010600040101010101" charset="-122"/>
                <a:sym typeface="+mn-ea"/>
              </a:rPr>
              <a:t>但答保障村民合法权利不给分）</a:t>
            </a:r>
            <a:endParaRPr lang="zh-CN" altLang="en-US" sz="2000" b="1">
              <a:latin typeface="华文仿宋" panose="02010600040101010101" charset="-122"/>
              <a:ea typeface="华文仿宋" panose="02010600040101010101" charset="-122"/>
              <a:sym typeface="+mn-ea"/>
            </a:endParaRPr>
          </a:p>
          <a:p>
            <a:pPr indent="0">
              <a:lnSpc>
                <a:spcPct val="140000"/>
              </a:lnSpc>
            </a:pPr>
            <a:r>
              <a:rPr lang="zh-CN" sz="2000" b="1">
                <a:latin typeface="华文仿宋" panose="02010600040101010101" charset="-122"/>
                <a:ea typeface="华文仿宋" panose="02010600040101010101" charset="-122"/>
                <a:sym typeface="+mn-ea"/>
              </a:rPr>
              <a:t>提高民事民办、民事民管效能</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效力</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效率</a:t>
            </a:r>
            <a:r>
              <a:rPr lang="zh-CN" sz="2000" b="1">
                <a:latin typeface="华文仿宋" panose="02010600040101010101" charset="-122"/>
                <a:ea typeface="华文仿宋" panose="02010600040101010101" charset="-122"/>
                <a:sym typeface="+mn-ea"/>
              </a:rPr>
              <a:t>，提升村民自治能力</a:t>
            </a:r>
            <a:r>
              <a:rPr lang="en-US" altLang="zh-CN" sz="2000" b="1">
                <a:latin typeface="华文仿宋" panose="02010600040101010101" charset="-122"/>
                <a:ea typeface="华文仿宋" panose="02010600040101010101" charset="-122"/>
                <a:sym typeface="+mn-ea"/>
              </a:rPr>
              <a:t>/</a:t>
            </a:r>
            <a:r>
              <a:rPr lang="zh-CN" altLang="en-US" sz="2000" b="1">
                <a:latin typeface="华文仿宋" panose="02010600040101010101" charset="-122"/>
                <a:ea typeface="华文仿宋" panose="02010600040101010101" charset="-122"/>
                <a:sym typeface="+mn-ea"/>
              </a:rPr>
              <a:t>提高治理体系、治理能力现代化（任一句</a:t>
            </a:r>
            <a:r>
              <a:rPr lang="en-US" altLang="zh-CN" sz="2000" b="1">
                <a:latin typeface="华文仿宋" panose="02010600040101010101" charset="-122"/>
                <a:ea typeface="华文仿宋" panose="02010600040101010101" charset="-122"/>
                <a:sym typeface="+mn-ea"/>
              </a:rPr>
              <a:t>3</a:t>
            </a:r>
            <a:r>
              <a:rPr lang="zh-CN" altLang="en-US" sz="2000" b="1">
                <a:latin typeface="华文仿宋" panose="02010600040101010101" charset="-122"/>
                <a:ea typeface="华文仿宋" panose="02010600040101010101" charset="-122"/>
                <a:sym typeface="+mn-ea"/>
              </a:rPr>
              <a:t>分）</a:t>
            </a:r>
            <a:r>
              <a:rPr lang="zh-CN" sz="2000" b="1">
                <a:latin typeface="华文仿宋" panose="02010600040101010101" charset="-122"/>
                <a:ea typeface="华文仿宋" panose="02010600040101010101" charset="-122"/>
                <a:sym typeface="+mn-ea"/>
              </a:rPr>
              <a:t>。</a:t>
            </a:r>
            <a:endParaRPr lang="zh-CN" altLang="en-US" sz="2000" b="1"/>
          </a:p>
        </p:txBody>
      </p:sp>
      <p:sp>
        <p:nvSpPr>
          <p:cNvPr id="3" name="文本框 2"/>
          <p:cNvSpPr txBox="1"/>
          <p:nvPr/>
        </p:nvSpPr>
        <p:spPr>
          <a:xfrm>
            <a:off x="9645650" y="190500"/>
            <a:ext cx="1828800" cy="368300"/>
          </a:xfrm>
          <a:prstGeom prst="rect">
            <a:avLst/>
          </a:prstGeom>
          <a:noFill/>
          <a:ln>
            <a:solidFill>
              <a:srgbClr val="00B050"/>
            </a:solidFill>
          </a:ln>
        </p:spPr>
        <p:txBody>
          <a:bodyPr wrap="square" rtlCol="0">
            <a:spAutoFit/>
          </a:bodyPr>
          <a:p>
            <a:pPr lvl="0" algn="l">
              <a:buClrTx/>
              <a:buSzTx/>
              <a:buFontTx/>
            </a:pPr>
            <a:r>
              <a:rPr lang="zh-CN" altLang="en-US" b="1">
                <a:solidFill>
                  <a:srgbClr val="FF0000"/>
                </a:solidFill>
                <a:latin typeface="方正舒体" panose="02010601030101010101" charset="-122"/>
                <a:ea typeface="方正舒体" panose="02010601030101010101" charset="-122"/>
                <a:sym typeface="+mn-ea"/>
              </a:rPr>
              <a:t>河南省评分细则</a:t>
            </a:r>
            <a:endParaRPr lang="zh-CN" altLang="en-US" b="1">
              <a:solidFill>
                <a:srgbClr val="FF0000"/>
              </a:solidFill>
              <a:latin typeface="方正舒体" panose="02010601030101010101" charset="-122"/>
              <a:ea typeface="方正舒体" panose="02010601030101010101" charset="-122"/>
              <a:sym typeface="+mn-ea"/>
            </a:endParaRPr>
          </a:p>
        </p:txBody>
      </p:sp>
    </p:spTree>
    <p:custDataLst>
      <p:tags r:id="rId1"/>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72311" y="517346"/>
            <a:ext cx="10956686" cy="5262245"/>
          </a:xfrm>
          <a:prstGeom prst="rect">
            <a:avLst/>
          </a:prstGeom>
        </p:spPr>
        <p:txBody>
          <a:bodyPr>
            <a:spAutoFit/>
          </a:bodyPr>
          <a:lstStyle/>
          <a:p>
            <a:pPr algn="just" defTabSz="0">
              <a:lnSpc>
                <a:spcPct val="150000"/>
              </a:lnSpc>
              <a:spcAft>
                <a:spcPts val="0"/>
              </a:spcAft>
              <a:tabLst>
                <a:tab pos="2340610" algn="l"/>
              </a:tabLst>
            </a:pPr>
            <a:r>
              <a:rPr lang="zh-CN" altLang="zh-CN" sz="2800" kern="100" dirty="0" smtClean="0">
                <a:solidFill>
                  <a:srgbClr val="000000"/>
                </a:solidFill>
                <a:latin typeface="Times New Roman" panose="02020603050405020304"/>
                <a:ea typeface="华文细黑" panose="02010600040101010101" pitchFamily="2" charset="-122"/>
                <a:cs typeface="Times New Roman" panose="02020603050405020304"/>
              </a:rPr>
              <a:t>　</a:t>
            </a: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(2015·</a:t>
            </a:r>
            <a:r>
              <a:rPr lang="zh-CN" altLang="zh-CN" sz="2800" kern="100" dirty="0">
                <a:solidFill>
                  <a:srgbClr val="000000"/>
                </a:solidFill>
                <a:latin typeface="Times New Roman" panose="02020603050405020304"/>
                <a:ea typeface="华文细黑" panose="02010600040101010101" pitchFamily="2" charset="-122"/>
                <a:cs typeface="Times New Roman" panose="02020603050405020304"/>
              </a:rPr>
              <a:t>全国</a:t>
            </a: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Ⅱ</a:t>
            </a: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a:t>
            </a:r>
            <a:r>
              <a:rPr lang="zh-CN" altLang="zh-CN" sz="2800" kern="100" dirty="0">
                <a:solidFill>
                  <a:srgbClr val="000000"/>
                </a:solidFill>
                <a:latin typeface="Times New Roman" panose="02020603050405020304"/>
                <a:ea typeface="华文细黑" panose="02010600040101010101" pitchFamily="2" charset="-122"/>
                <a:cs typeface="Times New Roman" panose="02020603050405020304"/>
              </a:rPr>
              <a:t>从</a:t>
            </a: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2013</a:t>
            </a:r>
            <a:r>
              <a:rPr lang="zh-CN" altLang="zh-CN" sz="2800" kern="100" dirty="0">
                <a:solidFill>
                  <a:srgbClr val="000000"/>
                </a:solidFill>
                <a:latin typeface="Times New Roman" panose="02020603050405020304"/>
                <a:ea typeface="华文细黑" panose="02010600040101010101" pitchFamily="2" charset="-122"/>
                <a:cs typeface="Times New Roman" panose="02020603050405020304"/>
              </a:rPr>
              <a:t>年开始，某市在社区推动基层党组织和自治组织代表、社区居民代表、相关社会组织代表等组成民情理事会。民情理事会通过协商讨论，促进了诸如广场舞扰民、小区乱停车等难题的解决。社区问题的有效解决，得益于民情理事会</a:t>
            </a: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a:t>
            </a:r>
            <a:r>
              <a:rPr lang="zh-CN" altLang="zh-CN" sz="2800" kern="100" dirty="0">
                <a:solidFill>
                  <a:srgbClr val="000000"/>
                </a:solidFill>
                <a:latin typeface="Times New Roman" panose="02020603050405020304"/>
                <a:ea typeface="华文细黑" panose="02010600040101010101" pitchFamily="2" charset="-122"/>
                <a:cs typeface="Times New Roman" panose="02020603050405020304"/>
              </a:rPr>
              <a:t>　　</a:t>
            </a: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defTabSz="0">
              <a:lnSpc>
                <a:spcPct val="150000"/>
              </a:lnSpc>
              <a:spcAft>
                <a:spcPts val="0"/>
              </a:spcAft>
              <a:tabLst>
                <a:tab pos="2340610" algn="l"/>
              </a:tabLst>
            </a:pP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①</a:t>
            </a:r>
            <a:r>
              <a:rPr lang="zh-CN" altLang="zh-CN" sz="2800" kern="100" dirty="0">
                <a:solidFill>
                  <a:srgbClr val="000000"/>
                </a:solidFill>
                <a:latin typeface="Times New Roman" panose="02020603050405020304"/>
                <a:ea typeface="华文细黑" panose="02010600040101010101" pitchFamily="2" charset="-122"/>
                <a:cs typeface="Times New Roman" panose="02020603050405020304"/>
              </a:rPr>
              <a:t>提供了有效的利益协商渠道　</a:t>
            </a: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②</a:t>
            </a:r>
            <a:r>
              <a:rPr lang="zh-CN" altLang="zh-CN" sz="2800" kern="100" dirty="0">
                <a:solidFill>
                  <a:srgbClr val="000000"/>
                </a:solidFill>
                <a:latin typeface="Times New Roman" panose="02020603050405020304"/>
                <a:ea typeface="华文细黑" panose="02010600040101010101" pitchFamily="2" charset="-122"/>
                <a:cs typeface="Times New Roman" panose="02020603050405020304"/>
              </a:rPr>
              <a:t>完善了基层民主自治的组织形式　</a:t>
            </a: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③</a:t>
            </a:r>
            <a:r>
              <a:rPr lang="zh-CN" altLang="zh-CN" sz="2800" kern="100" dirty="0">
                <a:solidFill>
                  <a:srgbClr val="000000"/>
                </a:solidFill>
                <a:latin typeface="Times New Roman" panose="02020603050405020304"/>
                <a:ea typeface="华文细黑" panose="02010600040101010101" pitchFamily="2" charset="-122"/>
                <a:cs typeface="Times New Roman" panose="02020603050405020304"/>
              </a:rPr>
              <a:t>发挥了多方主体参与社区治理的作用　</a:t>
            </a: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④</a:t>
            </a:r>
            <a:r>
              <a:rPr lang="zh-CN" altLang="zh-CN" sz="2800" kern="100" dirty="0">
                <a:solidFill>
                  <a:srgbClr val="000000"/>
                </a:solidFill>
                <a:latin typeface="Times New Roman" panose="02020603050405020304"/>
                <a:ea typeface="华文细黑" panose="02010600040101010101" pitchFamily="2" charset="-122"/>
                <a:cs typeface="Times New Roman" panose="02020603050405020304"/>
              </a:rPr>
              <a:t>明确了社区居民参加基层民主协商的义务</a:t>
            </a:r>
            <a:endParaRPr lang="zh-CN" altLang="zh-CN" sz="1050" kern="100" dirty="0">
              <a:latin typeface="宋体" panose="02010600030101010101" pitchFamily="2" charset="-122"/>
              <a:cs typeface="Courier New" panose="02070309020205020404"/>
            </a:endParaRPr>
          </a:p>
          <a:p>
            <a:pPr algn="just" defTabSz="0">
              <a:lnSpc>
                <a:spcPct val="150000"/>
              </a:lnSpc>
              <a:spcAft>
                <a:spcPts val="0"/>
              </a:spcAft>
              <a:tabLst>
                <a:tab pos="2340610" algn="l"/>
              </a:tabLst>
            </a:pP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A.</a:t>
            </a: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①③</a:t>
            </a: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  	</a:t>
            </a:r>
            <a:r>
              <a:rPr lang="en-US" altLang="zh-CN" sz="2800" kern="100" dirty="0" smtClean="0">
                <a:solidFill>
                  <a:srgbClr val="000000"/>
                </a:solidFill>
                <a:latin typeface="Times New Roman" panose="02020603050405020304"/>
                <a:ea typeface="华文细黑" panose="02010600040101010101" pitchFamily="2" charset="-122"/>
                <a:cs typeface="Courier New" panose="02070309020205020404"/>
              </a:rPr>
              <a:t>		B</a:t>
            </a: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a:t>
            </a: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①④</a:t>
            </a:r>
            <a:r>
              <a:rPr lang="en-US" altLang="zh-CN" sz="2800" kern="100" dirty="0">
                <a:solidFill>
                  <a:srgbClr val="000000"/>
                </a:solidFill>
                <a:latin typeface="Times New Roman" panose="02020603050405020304"/>
                <a:ea typeface="华文细黑" panose="02010600040101010101" pitchFamily="2" charset="-122"/>
                <a:cs typeface="Courier New" panose="02070309020205020404"/>
              </a:rPr>
              <a:t>             </a:t>
            </a:r>
            <a:r>
              <a:rPr lang="en-US" altLang="zh-CN" sz="2800" kern="100" dirty="0">
                <a:solidFill>
                  <a:srgbClr val="000000"/>
                </a:solidFill>
                <a:latin typeface="Times New Roman" panose="02020603050405020304"/>
                <a:ea typeface="华文细黑" panose="02010600040101010101" pitchFamily="2" charset="-122"/>
              </a:rPr>
              <a:t>C.</a:t>
            </a: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②③</a:t>
            </a:r>
            <a:r>
              <a:rPr lang="en-US" altLang="zh-CN" sz="2800" kern="100" dirty="0">
                <a:solidFill>
                  <a:srgbClr val="000000"/>
                </a:solidFill>
                <a:latin typeface="Times New Roman" panose="02020603050405020304"/>
                <a:ea typeface="华文细黑" panose="02010600040101010101" pitchFamily="2" charset="-122"/>
              </a:rPr>
              <a:t>  	</a:t>
            </a:r>
            <a:r>
              <a:rPr lang="en-US" altLang="zh-CN" sz="2800" kern="100" dirty="0" smtClean="0">
                <a:solidFill>
                  <a:srgbClr val="000000"/>
                </a:solidFill>
                <a:latin typeface="Times New Roman" panose="02020603050405020304"/>
                <a:ea typeface="华文细黑" panose="02010600040101010101" pitchFamily="2" charset="-122"/>
              </a:rPr>
              <a:t>		            D</a:t>
            </a:r>
            <a:r>
              <a:rPr lang="en-US" altLang="zh-CN" sz="2800" kern="100" dirty="0">
                <a:solidFill>
                  <a:srgbClr val="000000"/>
                </a:solidFill>
                <a:latin typeface="Times New Roman" panose="02020603050405020304"/>
                <a:ea typeface="华文细黑" panose="02010600040101010101" pitchFamily="2" charset="-122"/>
              </a:rPr>
              <a:t>.</a:t>
            </a:r>
            <a:r>
              <a:rPr lang="en-US" altLang="zh-CN" sz="2800" kern="100" dirty="0">
                <a:solidFill>
                  <a:srgbClr val="000000"/>
                </a:solidFill>
                <a:latin typeface="宋体" panose="02010600030101010101" pitchFamily="2" charset="-122"/>
                <a:ea typeface="华文细黑" panose="02010600040101010101" pitchFamily="2"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12" name="Rectangle 7"/>
          <p:cNvSpPr>
            <a:spLocks noChangeArrowheads="1"/>
          </p:cNvSpPr>
          <p:nvPr/>
        </p:nvSpPr>
        <p:spPr bwMode="auto">
          <a:xfrm>
            <a:off x="2205" y="548599"/>
            <a:ext cx="308610" cy="367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18" tIns="45709" rIns="91418" bIns="45709"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2" name="文本框 1"/>
          <p:cNvSpPr txBox="1"/>
          <p:nvPr/>
        </p:nvSpPr>
        <p:spPr>
          <a:xfrm>
            <a:off x="10741378" y="4811551"/>
            <a:ext cx="788035" cy="1106805"/>
          </a:xfrm>
          <a:prstGeom prst="rect">
            <a:avLst/>
          </a:prstGeom>
          <a:noFill/>
        </p:spPr>
        <p:txBody>
          <a:bodyPr wrap="none" rtlCol="0" anchor="t">
            <a:spAutoFit/>
          </a:bodyPr>
          <a:lstStyle/>
          <a:p>
            <a:r>
              <a:rPr lang="en-US" altLang="zh-CN" sz="6600" kern="100" dirty="0">
                <a:solidFill>
                  <a:srgbClr val="FF0000"/>
                </a:solidFill>
                <a:latin typeface="Times New Roman" panose="02020603050405020304"/>
                <a:ea typeface="华文细黑" panose="02010600040101010101" pitchFamily="2" charset="-122"/>
                <a:cs typeface="Courier New" panose="02070309020205020404"/>
                <a:sym typeface="+mn-ea"/>
              </a:rPr>
              <a:t>A</a:t>
            </a:r>
            <a:endParaRPr lang="en-US" altLang="zh-CN" sz="6600" kern="100" dirty="0">
              <a:solidFill>
                <a:srgbClr val="FF0000"/>
              </a:solidFill>
              <a:latin typeface="Times New Roman" panose="02020603050405020304"/>
              <a:ea typeface="华文细黑" panose="02010600040101010101" pitchFamily="2"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826770" y="751840"/>
            <a:ext cx="10538460" cy="5605780"/>
          </a:xfrm>
          <a:prstGeom prst="rect">
            <a:avLst/>
          </a:prstGeom>
          <a:noFill/>
        </p:spPr>
        <p:txBody>
          <a:bodyPr wrap="square" rtlCol="0" anchor="t">
            <a:spAutoFit/>
          </a:bodyPr>
          <a:p>
            <a:pPr>
              <a:lnSpc>
                <a:spcPct val="160000"/>
              </a:lnSpc>
            </a:pPr>
            <a:r>
              <a:rPr lang="zh-CN" altLang="en-US" sz="2800"/>
              <a:t>16．某市规定，对下派社区的工作事务，实行清单管理：属于各部门/街道办事处职责范围内的事项，不得转嫁给社区：需要社区协助的事项，应当为社区提供必要的经费和工作条件。这一规定</a:t>
            </a:r>
            <a:endParaRPr lang="zh-CN" altLang="en-US" sz="2800"/>
          </a:p>
          <a:p>
            <a:pPr>
              <a:lnSpc>
                <a:spcPct val="160000"/>
              </a:lnSpc>
            </a:pPr>
            <a:r>
              <a:rPr lang="zh-CN" altLang="en-US" sz="2800"/>
              <a:t>①彰显了社区组织的自治功能</a:t>
            </a:r>
            <a:endParaRPr lang="zh-CN" altLang="en-US" sz="2800"/>
          </a:p>
          <a:p>
            <a:pPr>
              <a:lnSpc>
                <a:spcPct val="160000"/>
              </a:lnSpc>
            </a:pPr>
            <a:r>
              <a:rPr lang="zh-CN" altLang="en-US" sz="2800"/>
              <a:t>②创新了社区组织管理形式</a:t>
            </a:r>
            <a:endParaRPr lang="zh-CN" altLang="en-US" sz="2800"/>
          </a:p>
          <a:p>
            <a:pPr>
              <a:lnSpc>
                <a:spcPct val="160000"/>
              </a:lnSpc>
            </a:pPr>
            <a:r>
              <a:rPr lang="zh-CN" altLang="en-US" sz="2800"/>
              <a:t>③有利于推进社区居民的自我管理</a:t>
            </a:r>
            <a:endParaRPr lang="zh-CN" altLang="en-US" sz="2800"/>
          </a:p>
          <a:p>
            <a:pPr>
              <a:lnSpc>
                <a:spcPct val="160000"/>
              </a:lnSpc>
            </a:pPr>
            <a:r>
              <a:rPr lang="zh-CN" altLang="en-US" sz="2800"/>
              <a:t>④旨在提高基层政府行政效</a:t>
            </a:r>
            <a:endParaRPr lang="zh-CN" altLang="en-US" sz="2800"/>
          </a:p>
          <a:p>
            <a:pPr>
              <a:lnSpc>
                <a:spcPct val="160000"/>
              </a:lnSpc>
            </a:pPr>
            <a:r>
              <a:rPr lang="zh-CN" altLang="en-US" sz="2800"/>
              <a:t>A.①③       B.①④      C.②③     D.③④</a:t>
            </a:r>
            <a:endParaRPr lang="zh-CN" altLang="en-US" sz="2800"/>
          </a:p>
        </p:txBody>
      </p:sp>
      <p:sp>
        <p:nvSpPr>
          <p:cNvPr id="6" name="文本框 5"/>
          <p:cNvSpPr txBox="1"/>
          <p:nvPr/>
        </p:nvSpPr>
        <p:spPr>
          <a:xfrm>
            <a:off x="10030460" y="4432300"/>
            <a:ext cx="974725" cy="1106805"/>
          </a:xfrm>
          <a:prstGeom prst="rect">
            <a:avLst/>
          </a:prstGeom>
          <a:noFill/>
        </p:spPr>
        <p:txBody>
          <a:bodyPr wrap="none" rtlCol="0" anchor="t">
            <a:spAutoFit/>
          </a:bodyPr>
          <a:p>
            <a:r>
              <a:rPr lang="zh-CN" altLang="en-US" sz="6600">
                <a:solidFill>
                  <a:srgbClr val="FF0000"/>
                </a:solidFill>
                <a:sym typeface="+mn-ea"/>
              </a:rPr>
              <a:t> </a:t>
            </a:r>
            <a:r>
              <a:rPr lang="en-US" altLang="zh-CN" sz="6600">
                <a:solidFill>
                  <a:srgbClr val="FF0000"/>
                </a:solidFill>
                <a:sym typeface="+mn-ea"/>
              </a:rPr>
              <a:t>A</a:t>
            </a:r>
            <a:endParaRPr lang="en-US" altLang="zh-CN" sz="6600">
              <a:solidFill>
                <a:srgbClr val="FF0000"/>
              </a:solidFill>
              <a:sym typeface="+mn-ea"/>
            </a:endParaRPr>
          </a:p>
        </p:txBody>
      </p:sp>
      <p:sp>
        <p:nvSpPr>
          <p:cNvPr id="7" name="文本框 6"/>
          <p:cNvSpPr txBox="1"/>
          <p:nvPr/>
        </p:nvSpPr>
        <p:spPr>
          <a:xfrm>
            <a:off x="701675" y="309880"/>
            <a:ext cx="5647690" cy="368300"/>
          </a:xfrm>
          <a:prstGeom prst="rect">
            <a:avLst/>
          </a:prstGeom>
          <a:noFill/>
        </p:spPr>
        <p:txBody>
          <a:bodyPr wrap="square" rtlCol="0" anchor="t">
            <a:spAutoFit/>
          </a:bodyPr>
          <a:p>
            <a:r>
              <a:rPr lang="zh-CN" altLang="en-US"/>
              <a:t>2016年高考文综政治试题（全国Ⅰ卷）</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78815" y="443865"/>
            <a:ext cx="10944225" cy="5908040"/>
          </a:xfrm>
          <a:prstGeom prst="rect">
            <a:avLst/>
          </a:prstGeom>
          <a:noFill/>
        </p:spPr>
        <p:txBody>
          <a:bodyPr wrap="square" rtlCol="0" anchor="t">
            <a:spAutoFit/>
          </a:bodyPr>
          <a:p>
            <a:pPr>
              <a:lnSpc>
                <a:spcPct val="150000"/>
              </a:lnSpc>
            </a:pPr>
            <a:r>
              <a:rPr lang="zh-CN" altLang="en-US" sz="2800"/>
              <a:t>17．2015年3月，国务院办公厅印发的《中国足球改革发展总体方案》要求，按照政社分开的原则调整组建中国足球协会，改变中国足球协会与体育总局足球运动管理中心两块牌子、一套人马的组织构架；中国足球协会与体育总局脱钩，按照社团法人机制运行。这一改革是</a:t>
            </a:r>
            <a:endParaRPr lang="zh-CN" altLang="en-US" sz="2800"/>
          </a:p>
          <a:p>
            <a:pPr>
              <a:lnSpc>
                <a:spcPct val="150000"/>
              </a:lnSpc>
            </a:pPr>
            <a:r>
              <a:rPr lang="zh-CN" altLang="en-US" sz="2800"/>
              <a:t>①强化足球协会职权，使其摆脱体育行政机关干预的体现</a:t>
            </a:r>
            <a:endParaRPr lang="zh-CN" altLang="en-US" sz="2800"/>
          </a:p>
          <a:p>
            <a:pPr>
              <a:lnSpc>
                <a:spcPct val="150000"/>
              </a:lnSpc>
            </a:pPr>
            <a:r>
              <a:rPr lang="zh-CN" altLang="en-US" sz="2800"/>
              <a:t>②明确足球协会地位，推动足球事业发展的重要举措</a:t>
            </a:r>
            <a:endParaRPr lang="zh-CN" altLang="en-US" sz="2800"/>
          </a:p>
          <a:p>
            <a:pPr>
              <a:lnSpc>
                <a:spcPct val="150000"/>
              </a:lnSpc>
            </a:pPr>
            <a:r>
              <a:rPr lang="zh-CN" altLang="en-US" sz="2800"/>
              <a:t>③促进足球协会提供专业化服务，提高足球运动水平的重大决策</a:t>
            </a:r>
            <a:endParaRPr lang="zh-CN" altLang="en-US" sz="2800"/>
          </a:p>
          <a:p>
            <a:pPr>
              <a:lnSpc>
                <a:spcPct val="150000"/>
              </a:lnSpc>
            </a:pPr>
            <a:r>
              <a:rPr lang="zh-CN" altLang="en-US" sz="2800"/>
              <a:t>④政府把组织和发展体育事业的职能转让给社会组织的表现</a:t>
            </a:r>
            <a:endParaRPr lang="zh-CN" altLang="en-US" sz="2800"/>
          </a:p>
          <a:p>
            <a:pPr>
              <a:lnSpc>
                <a:spcPct val="150000"/>
              </a:lnSpc>
            </a:pPr>
            <a:r>
              <a:rPr lang="zh-CN" altLang="en-US" sz="2800"/>
              <a:t>A.①③  B.①④  C.②③  D.②④</a:t>
            </a:r>
            <a:endParaRPr lang="zh-CN" altLang="en-US" sz="2800"/>
          </a:p>
        </p:txBody>
      </p:sp>
      <p:sp>
        <p:nvSpPr>
          <p:cNvPr id="6" name="文本框 5"/>
          <p:cNvSpPr txBox="1"/>
          <p:nvPr/>
        </p:nvSpPr>
        <p:spPr>
          <a:xfrm>
            <a:off x="10440035" y="5245100"/>
            <a:ext cx="1021080" cy="1106805"/>
          </a:xfrm>
          <a:prstGeom prst="rect">
            <a:avLst/>
          </a:prstGeom>
          <a:noFill/>
        </p:spPr>
        <p:txBody>
          <a:bodyPr wrap="none" rtlCol="0" anchor="t">
            <a:spAutoFit/>
          </a:bodyPr>
          <a:p>
            <a:r>
              <a:rPr lang="zh-CN" altLang="en-US" sz="6600">
                <a:solidFill>
                  <a:srgbClr val="FF0000"/>
                </a:solidFill>
                <a:sym typeface="+mn-ea"/>
              </a:rPr>
              <a:t> C</a:t>
            </a:r>
            <a:endParaRPr lang="zh-CN" altLang="en-US" sz="6600">
              <a:solidFill>
                <a:srgbClr val="FF0000"/>
              </a:solidFill>
              <a:sym typeface="+mn-ea"/>
            </a:endParaRPr>
          </a:p>
        </p:txBody>
      </p:sp>
      <p:sp>
        <p:nvSpPr>
          <p:cNvPr id="7" name="文本框 6"/>
          <p:cNvSpPr txBox="1"/>
          <p:nvPr/>
        </p:nvSpPr>
        <p:spPr>
          <a:xfrm>
            <a:off x="678815" y="75565"/>
            <a:ext cx="4710430" cy="368300"/>
          </a:xfrm>
          <a:prstGeom prst="rect">
            <a:avLst/>
          </a:prstGeom>
          <a:noFill/>
        </p:spPr>
        <p:txBody>
          <a:bodyPr wrap="square" rtlCol="0" anchor="t">
            <a:spAutoFit/>
          </a:bodyPr>
          <a:p>
            <a:r>
              <a:rPr lang="zh-CN" altLang="en-US"/>
              <a:t>2016年高考文综政治试题（全国Ⅱ卷）</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6314" y="457035"/>
            <a:ext cx="11409358" cy="524002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60000"/>
              </a:lnSpc>
              <a:spcAft>
                <a:spcPts val="0"/>
              </a:spcAft>
            </a:pPr>
            <a:r>
              <a:rPr lang="zh-CN" altLang="zh-CN" sz="2600" b="1" kern="100" dirty="0">
                <a:solidFill>
                  <a:srgbClr val="0000FF"/>
                </a:solidFill>
                <a:latin typeface="+mj-ea"/>
                <a:ea typeface="+mj-ea"/>
                <a:cs typeface="Times New Roman" panose="02020603050405020304"/>
              </a:rPr>
              <a:t>　</a:t>
            </a:r>
            <a:r>
              <a:rPr lang="en-US" altLang="zh-CN" sz="2600" kern="100" dirty="0">
                <a:latin typeface="Times New Roman" panose="02020603050405020304"/>
                <a:ea typeface="微软雅黑" panose="020B0503020204020204" charset="-122"/>
                <a:cs typeface="Courier New" panose="02070309020205020404"/>
              </a:rPr>
              <a:t>(2017·</a:t>
            </a:r>
            <a:r>
              <a:rPr lang="zh-CN" altLang="zh-CN" sz="2600" kern="100" dirty="0">
                <a:latin typeface="Times New Roman" panose="02020603050405020304"/>
                <a:ea typeface="微软雅黑" panose="020B0503020204020204" charset="-122"/>
                <a:cs typeface="Times New Roman" panose="02020603050405020304"/>
              </a:rPr>
              <a:t>全国</a:t>
            </a:r>
            <a:r>
              <a:rPr lang="en-US" altLang="zh-CN" sz="2600" kern="100" dirty="0">
                <a:latin typeface="宋体" panose="02010600030101010101" pitchFamily="2" charset="-122"/>
                <a:ea typeface="微软雅黑" panose="020B0503020204020204" charset="-122"/>
                <a:cs typeface="Times New Roman" panose="02020603050405020304"/>
              </a:rPr>
              <a:t>Ⅱ</a:t>
            </a:r>
            <a:r>
              <a:rPr lang="en-US" altLang="zh-CN" sz="2600" kern="100" dirty="0">
                <a:latin typeface="Times New Roman" panose="02020603050405020304"/>
                <a:ea typeface="微软雅黑" panose="020B0503020204020204" charset="-122"/>
                <a:cs typeface="Courier New" panose="02070309020205020404"/>
              </a:rPr>
              <a:t>)</a:t>
            </a:r>
            <a:r>
              <a:rPr lang="zh-CN" altLang="zh-CN" sz="2600" kern="100" dirty="0">
                <a:latin typeface="Times New Roman" panose="02020603050405020304"/>
                <a:ea typeface="微软雅黑" panose="020B0503020204020204" charset="-122"/>
                <a:cs typeface="Times New Roman" panose="02020603050405020304"/>
              </a:rPr>
              <a:t>某地为治理村委会公章管理不严、随意乱盖章现象，将村委会公章存到乡镇政府</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柜子</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里，由乡镇政府</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代管</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。这一做法受到社会质疑而被叫停。叫停</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村章乡管</a:t>
            </a:r>
            <a:r>
              <a:rPr lang="en-US" altLang="zh-CN" sz="2600" kern="100" dirty="0">
                <a:latin typeface="宋体" panose="02010600030101010101" pitchFamily="2" charset="-122"/>
                <a:ea typeface="微软雅黑" panose="020B0503020204020204" charset="-122"/>
                <a:cs typeface="Times New Roman" panose="02020603050405020304"/>
              </a:rPr>
              <a:t>”</a:t>
            </a:r>
            <a:r>
              <a:rPr lang="zh-CN" altLang="zh-CN" sz="2600" kern="100" dirty="0">
                <a:latin typeface="Times New Roman" panose="02020603050405020304"/>
                <a:ea typeface="微软雅黑" panose="020B0503020204020204" charset="-122"/>
                <a:cs typeface="Times New Roman" panose="02020603050405020304"/>
              </a:rPr>
              <a:t>的主要理由在于</a:t>
            </a:r>
            <a:endParaRPr lang="zh-CN" altLang="zh-CN" sz="1050" kern="100" dirty="0">
              <a:latin typeface="宋体" panose="02010600030101010101" pitchFamily="2" charset="-122"/>
              <a:cs typeface="Courier New" panose="02070309020205020404"/>
            </a:endParaRPr>
          </a:p>
          <a:p>
            <a:pPr algn="just">
              <a:lnSpc>
                <a:spcPct val="16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①</a:t>
            </a:r>
            <a:r>
              <a:rPr lang="zh-CN" altLang="zh-CN" sz="2600" kern="100" dirty="0">
                <a:latin typeface="Times New Roman" panose="02020603050405020304"/>
                <a:ea typeface="微软雅黑" panose="020B0503020204020204" charset="-122"/>
                <a:cs typeface="Times New Roman" panose="02020603050405020304"/>
              </a:rPr>
              <a:t>乡镇政府承担了过多的行政管理事务</a:t>
            </a:r>
            <a:endParaRPr lang="zh-CN" altLang="zh-CN" sz="1050" kern="100" dirty="0">
              <a:latin typeface="宋体" panose="02010600030101010101" pitchFamily="2" charset="-122"/>
              <a:cs typeface="Courier New" panose="02070309020205020404"/>
            </a:endParaRPr>
          </a:p>
          <a:p>
            <a:pPr algn="just">
              <a:lnSpc>
                <a:spcPct val="16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②</a:t>
            </a:r>
            <a:r>
              <a:rPr lang="zh-CN" altLang="zh-CN" sz="2600" kern="100" dirty="0">
                <a:latin typeface="Times New Roman" panose="02020603050405020304"/>
                <a:ea typeface="微软雅黑" panose="020B0503020204020204" charset="-122"/>
                <a:cs typeface="Times New Roman" panose="02020603050405020304"/>
              </a:rPr>
              <a:t>乡镇政府没有管理农村公共事务的职能</a:t>
            </a:r>
            <a:endParaRPr lang="zh-CN" altLang="zh-CN" sz="1050" kern="100" dirty="0">
              <a:latin typeface="宋体" panose="02010600030101010101" pitchFamily="2" charset="-122"/>
              <a:cs typeface="Courier New" panose="02070309020205020404"/>
            </a:endParaRPr>
          </a:p>
          <a:p>
            <a:pPr algn="just">
              <a:lnSpc>
                <a:spcPct val="16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③</a:t>
            </a:r>
            <a:r>
              <a:rPr lang="zh-CN" altLang="zh-CN" sz="2600" kern="100" dirty="0">
                <a:latin typeface="Times New Roman" panose="02020603050405020304"/>
                <a:ea typeface="微软雅黑" panose="020B0503020204020204" charset="-122"/>
                <a:cs typeface="Times New Roman" panose="02020603050405020304"/>
              </a:rPr>
              <a:t>乡镇政府不能代行村委会的自我管理权</a:t>
            </a:r>
            <a:endParaRPr lang="zh-CN" altLang="zh-CN" sz="1050" kern="100" dirty="0">
              <a:latin typeface="宋体" panose="02010600030101010101" pitchFamily="2" charset="-122"/>
              <a:cs typeface="Courier New" panose="02070309020205020404"/>
            </a:endParaRPr>
          </a:p>
          <a:p>
            <a:pPr algn="just">
              <a:lnSpc>
                <a:spcPct val="160000"/>
              </a:lnSpc>
              <a:spcAft>
                <a:spcPts val="0"/>
              </a:spcAft>
            </a:pPr>
            <a:r>
              <a:rPr lang="en-US" altLang="zh-CN" sz="2600" kern="100" dirty="0">
                <a:latin typeface="宋体" panose="02010600030101010101" pitchFamily="2" charset="-122"/>
                <a:ea typeface="微软雅黑" panose="020B0503020204020204" charset="-122"/>
                <a:cs typeface="Times New Roman" panose="02020603050405020304"/>
              </a:rPr>
              <a:t>④</a:t>
            </a:r>
            <a:r>
              <a:rPr lang="zh-CN" altLang="zh-CN" sz="2600" kern="100" dirty="0">
                <a:latin typeface="Times New Roman" panose="02020603050405020304"/>
                <a:ea typeface="微软雅黑" panose="020B0503020204020204" charset="-122"/>
                <a:cs typeface="Times New Roman" panose="02020603050405020304"/>
              </a:rPr>
              <a:t>应当维护基层群众性自治组织的民主权利</a:t>
            </a:r>
            <a:endParaRPr lang="zh-CN" altLang="zh-CN" sz="1050" kern="100" dirty="0">
              <a:latin typeface="宋体" panose="02010600030101010101" pitchFamily="2" charset="-122"/>
              <a:cs typeface="Courier New" panose="02070309020205020404"/>
            </a:endParaRPr>
          </a:p>
          <a:p>
            <a:pPr algn="just">
              <a:lnSpc>
                <a:spcPct val="160000"/>
              </a:lnSpc>
              <a:spcAft>
                <a:spcPts val="0"/>
              </a:spcAft>
            </a:pPr>
            <a:r>
              <a:rPr lang="en-US" altLang="zh-CN" sz="2600" kern="100" dirty="0">
                <a:latin typeface="Times New Roman" panose="02020603050405020304"/>
                <a:ea typeface="微软雅黑" panose="020B0503020204020204" charset="-122"/>
                <a:cs typeface="Courier New" panose="02070309020205020404"/>
              </a:rPr>
              <a:t>A.</a:t>
            </a:r>
            <a:r>
              <a:rPr lang="en-US" altLang="zh-CN" sz="2600" kern="100" dirty="0">
                <a:latin typeface="宋体" panose="02010600030101010101" pitchFamily="2" charset="-122"/>
                <a:ea typeface="微软雅黑" panose="020B0503020204020204" charset="-122"/>
                <a:cs typeface="Times New Roman" panose="02020603050405020304"/>
              </a:rPr>
              <a:t>①②</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B</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①④</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C</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②③</a:t>
            </a:r>
            <a:r>
              <a:rPr lang="en-US" altLang="zh-CN" sz="2600" kern="100" dirty="0">
                <a:latin typeface="Times New Roman" panose="02020603050405020304"/>
                <a:ea typeface="微软雅黑" panose="020B0503020204020204" charset="-122"/>
                <a:cs typeface="Courier New" panose="02070309020205020404"/>
              </a:rPr>
              <a:t>  </a:t>
            </a:r>
            <a:r>
              <a:rPr lang="en-US" altLang="zh-CN" sz="2600" kern="100" dirty="0" smtClean="0">
                <a:latin typeface="Times New Roman" panose="02020603050405020304"/>
                <a:ea typeface="微软雅黑" panose="020B0503020204020204" charset="-122"/>
                <a:cs typeface="Courier New" panose="02070309020205020404"/>
              </a:rPr>
              <a:t>		D</a:t>
            </a:r>
            <a:r>
              <a:rPr lang="en-US" altLang="zh-CN" sz="2600" kern="100" dirty="0">
                <a:latin typeface="Times New Roman" panose="02020603050405020304"/>
                <a:ea typeface="微软雅黑" panose="020B0503020204020204" charset="-122"/>
                <a:cs typeface="Courier New" panose="02070309020205020404"/>
              </a:rPr>
              <a:t>.</a:t>
            </a:r>
            <a:r>
              <a:rPr lang="en-US" altLang="zh-CN" sz="2600" kern="100" dirty="0">
                <a:latin typeface="宋体" panose="02010600030101010101" pitchFamily="2" charset="-122"/>
                <a:ea typeface="微软雅黑" panose="020B050302020402020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2" name="文本框 1"/>
          <p:cNvSpPr txBox="1"/>
          <p:nvPr/>
        </p:nvSpPr>
        <p:spPr>
          <a:xfrm flipH="1">
            <a:off x="10113010" y="4650740"/>
            <a:ext cx="1339215" cy="1106805"/>
          </a:xfrm>
          <a:prstGeom prst="rect">
            <a:avLst/>
          </a:prstGeom>
          <a:noFill/>
        </p:spPr>
        <p:txBody>
          <a:bodyPr wrap="square" rtlCol="0" anchor="t">
            <a:spAutoFit/>
          </a:bodyPr>
          <a:p>
            <a:r>
              <a:rPr lang="en-US" altLang="zh-CN" sz="6600" kern="100" dirty="0" smtClean="0">
                <a:solidFill>
                  <a:srgbClr val="FF0000"/>
                </a:solidFill>
                <a:latin typeface="Times New Roman" panose="02020603050405020304"/>
                <a:ea typeface="微软雅黑" panose="020B0503020204020204" charset="-122"/>
                <a:cs typeface="Courier New" panose="02070309020205020404"/>
                <a:sym typeface="+mn-ea"/>
              </a:rPr>
              <a:t>D</a:t>
            </a:r>
            <a:endParaRPr lang="en-US" altLang="zh-CN" sz="6600" kern="100" dirty="0" smtClean="0">
              <a:solidFill>
                <a:srgbClr val="FF0000"/>
              </a:solidFill>
              <a:latin typeface="Times New Roman" panose="02020603050405020304"/>
              <a:ea typeface="微软雅黑" panose="020B0503020204020204" charset="-122"/>
              <a:cs typeface="Courier New" panose="02070309020205020404"/>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835660" y="655955"/>
            <a:ext cx="10708640" cy="5908040"/>
          </a:xfrm>
          <a:prstGeom prst="rect">
            <a:avLst/>
          </a:prstGeom>
          <a:noFill/>
        </p:spPr>
        <p:txBody>
          <a:bodyPr wrap="square" rtlCol="0" anchor="t">
            <a:spAutoFit/>
          </a:bodyPr>
          <a:p>
            <a:pPr>
              <a:lnSpc>
                <a:spcPct val="150000"/>
              </a:lnSpc>
            </a:pPr>
            <a:r>
              <a:rPr lang="zh-CN" altLang="en-US" sz="2800"/>
              <a:t>16．某市司法局为贯彻落实中央关于公共法律服务体系建设的决策部署，积极推进乡镇（街道）公共法律服务工作站（室）建设，整合镇（街道）和村居（社区）法律顾问、基层法律服务工作者和专职人民调解员等力量参与窗口接待，提供相关法律服务。上述做法</a:t>
            </a:r>
            <a:endParaRPr lang="zh-CN" altLang="en-US" sz="2800"/>
          </a:p>
          <a:p>
            <a:pPr>
              <a:lnSpc>
                <a:spcPct val="150000"/>
              </a:lnSpc>
            </a:pPr>
            <a:r>
              <a:rPr lang="zh-CN" altLang="en-US" sz="2800"/>
              <a:t>①促进了基层社会治理体制机制的进一步完善</a:t>
            </a:r>
            <a:endParaRPr lang="zh-CN" altLang="en-US" sz="2800"/>
          </a:p>
          <a:p>
            <a:pPr>
              <a:lnSpc>
                <a:spcPct val="150000"/>
              </a:lnSpc>
            </a:pPr>
            <a:r>
              <a:rPr lang="zh-CN" altLang="en-US" sz="2800"/>
              <a:t>②维护了城乡居民平等享有公共法律服务的权益</a:t>
            </a:r>
            <a:endParaRPr lang="zh-CN" altLang="en-US" sz="2800"/>
          </a:p>
          <a:p>
            <a:pPr>
              <a:lnSpc>
                <a:spcPct val="150000"/>
              </a:lnSpc>
            </a:pPr>
            <a:r>
              <a:rPr lang="zh-CN" altLang="en-US" sz="2800"/>
              <a:t>③提高了城乡居民参与社会公共事务管理的能力</a:t>
            </a:r>
            <a:endParaRPr lang="zh-CN" altLang="en-US" sz="2800"/>
          </a:p>
          <a:p>
            <a:pPr>
              <a:lnSpc>
                <a:spcPct val="150000"/>
              </a:lnSpc>
            </a:pPr>
            <a:r>
              <a:rPr lang="zh-CN" altLang="en-US" sz="2800"/>
              <a:t>④推进了司法体制改革，有利于提高司法行政效率</a:t>
            </a:r>
            <a:endParaRPr lang="zh-CN" altLang="en-US" sz="2800"/>
          </a:p>
          <a:p>
            <a:pPr>
              <a:lnSpc>
                <a:spcPct val="150000"/>
              </a:lnSpc>
            </a:pPr>
            <a:r>
              <a:rPr lang="zh-CN" altLang="en-US" sz="2800"/>
              <a:t>A.①②  B.①③  C.②④   D.③④</a:t>
            </a:r>
            <a:endParaRPr lang="zh-CN" altLang="en-US" sz="2800"/>
          </a:p>
        </p:txBody>
      </p:sp>
      <p:sp>
        <p:nvSpPr>
          <p:cNvPr id="6" name="文本框 5"/>
          <p:cNvSpPr txBox="1"/>
          <p:nvPr/>
        </p:nvSpPr>
        <p:spPr>
          <a:xfrm>
            <a:off x="639445" y="278765"/>
            <a:ext cx="6413500" cy="368300"/>
          </a:xfrm>
          <a:prstGeom prst="rect">
            <a:avLst/>
          </a:prstGeom>
          <a:noFill/>
        </p:spPr>
        <p:txBody>
          <a:bodyPr wrap="square" rtlCol="0" anchor="t">
            <a:spAutoFit/>
          </a:bodyPr>
          <a:p>
            <a:r>
              <a:rPr lang="zh-CN" altLang="en-US"/>
              <a:t>2018年高考文科综合政治试题（全国卷Ⅰ）</a:t>
            </a:r>
            <a:endParaRPr lang="zh-CN" altLang="en-US"/>
          </a:p>
        </p:txBody>
      </p:sp>
      <p:sp>
        <p:nvSpPr>
          <p:cNvPr id="7" name="文本框 6"/>
          <p:cNvSpPr txBox="1"/>
          <p:nvPr/>
        </p:nvSpPr>
        <p:spPr>
          <a:xfrm>
            <a:off x="10075545" y="5259705"/>
            <a:ext cx="962660" cy="1106805"/>
          </a:xfrm>
          <a:prstGeom prst="rect">
            <a:avLst/>
          </a:prstGeom>
          <a:noFill/>
        </p:spPr>
        <p:txBody>
          <a:bodyPr wrap="square" rtlCol="0" anchor="t">
            <a:spAutoFit/>
          </a:bodyPr>
          <a:p>
            <a:r>
              <a:rPr lang="zh-CN" altLang="en-US" sz="6600">
                <a:solidFill>
                  <a:srgbClr val="FF0000"/>
                </a:solidFill>
              </a:rPr>
              <a:t>A</a:t>
            </a:r>
            <a:endParaRPr lang="zh-CN" altLang="en-US" sz="66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859155" y="647065"/>
            <a:ext cx="10474325" cy="4916170"/>
          </a:xfrm>
          <a:prstGeom prst="rect">
            <a:avLst/>
          </a:prstGeom>
          <a:noFill/>
        </p:spPr>
        <p:txBody>
          <a:bodyPr wrap="square" rtlCol="0" anchor="t">
            <a:spAutoFit/>
          </a:bodyPr>
          <a:p>
            <a:pPr>
              <a:lnSpc>
                <a:spcPct val="160000"/>
              </a:lnSpc>
            </a:pPr>
            <a:r>
              <a:rPr lang="zh-CN" altLang="en-US" sz="2800"/>
              <a:t>16．某县针对群众普遍关注事项，在全县各村推行“亮开政策、亮开受理、亮开办理、亮开结果”工作法，及时公开工作安排部署、重点任务推进和惠民政策落实等情况，并依托“民情一点通”信息化平台，让群众随时随地查询。上述做法能够</a:t>
            </a:r>
            <a:endParaRPr lang="zh-CN" altLang="en-US" sz="2800"/>
          </a:p>
          <a:p>
            <a:pPr>
              <a:lnSpc>
                <a:spcPct val="160000"/>
              </a:lnSpc>
            </a:pPr>
            <a:r>
              <a:rPr lang="zh-CN" altLang="en-US" sz="2800"/>
              <a:t>①提升基层群众自治组织的公信力   ②加强基层行政系统内部监督</a:t>
            </a:r>
            <a:endParaRPr lang="zh-CN" altLang="en-US" sz="2800"/>
          </a:p>
          <a:p>
            <a:pPr>
              <a:lnSpc>
                <a:spcPct val="160000"/>
              </a:lnSpc>
            </a:pPr>
            <a:r>
              <a:rPr lang="zh-CN" altLang="en-US" sz="2800"/>
              <a:t>③方便村民行使民主监督权   ④保证村民行使民主决策权</a:t>
            </a:r>
            <a:endParaRPr lang="zh-CN" altLang="en-US" sz="2800"/>
          </a:p>
          <a:p>
            <a:pPr>
              <a:lnSpc>
                <a:spcPct val="160000"/>
              </a:lnSpc>
            </a:pPr>
            <a:r>
              <a:rPr lang="zh-CN" altLang="en-US" sz="2800"/>
              <a:t>A．①② B．①③   C．②④   D．③④</a:t>
            </a:r>
            <a:endParaRPr lang="zh-CN" altLang="en-US" sz="2800"/>
          </a:p>
        </p:txBody>
      </p:sp>
      <p:sp>
        <p:nvSpPr>
          <p:cNvPr id="6" name="文本框 5"/>
          <p:cNvSpPr txBox="1"/>
          <p:nvPr/>
        </p:nvSpPr>
        <p:spPr>
          <a:xfrm>
            <a:off x="530225" y="278765"/>
            <a:ext cx="5727065" cy="368300"/>
          </a:xfrm>
          <a:prstGeom prst="rect">
            <a:avLst/>
          </a:prstGeom>
          <a:noFill/>
        </p:spPr>
        <p:txBody>
          <a:bodyPr wrap="square" rtlCol="0" anchor="t">
            <a:spAutoFit/>
          </a:bodyPr>
          <a:p>
            <a:r>
              <a:rPr lang="zh-CN" altLang="en-US"/>
              <a:t>2019年高考全国Ⅰ卷文综政治试题</a:t>
            </a:r>
            <a:endParaRPr lang="zh-CN" altLang="en-US"/>
          </a:p>
        </p:txBody>
      </p:sp>
      <p:sp>
        <p:nvSpPr>
          <p:cNvPr id="7" name="文本框 6"/>
          <p:cNvSpPr txBox="1"/>
          <p:nvPr/>
        </p:nvSpPr>
        <p:spPr>
          <a:xfrm>
            <a:off x="9829800" y="5541645"/>
            <a:ext cx="1160145" cy="1106805"/>
          </a:xfrm>
          <a:prstGeom prst="rect">
            <a:avLst/>
          </a:prstGeom>
          <a:noFill/>
        </p:spPr>
        <p:txBody>
          <a:bodyPr wrap="square" rtlCol="0" anchor="t">
            <a:spAutoFit/>
          </a:bodyPr>
          <a:p>
            <a:r>
              <a:rPr lang="zh-CN" altLang="en-US" sz="6600">
                <a:solidFill>
                  <a:srgbClr val="FF0000"/>
                </a:solidFill>
              </a:rPr>
              <a:t>B</a:t>
            </a:r>
            <a:endParaRPr lang="zh-CN" altLang="en-US" sz="66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003300" y="617855"/>
            <a:ext cx="10280015" cy="5262245"/>
          </a:xfrm>
          <a:prstGeom prst="rect">
            <a:avLst/>
          </a:prstGeom>
          <a:noFill/>
          <a:ln w="9525">
            <a:noFill/>
          </a:ln>
        </p:spPr>
        <p:txBody>
          <a:bodyPr wrap="square">
            <a:spAutoFit/>
          </a:bodyPr>
          <a:p>
            <a:pPr marL="138430" indent="-138430">
              <a:lnSpc>
                <a:spcPct val="150000"/>
              </a:lnSpc>
            </a:pPr>
            <a:r>
              <a:rPr lang="en-US" sz="2800" b="0">
                <a:latin typeface="Calibri" panose="020F0502020204030204" charset="0"/>
                <a:ea typeface="宋体" panose="02010600030101010101" pitchFamily="2" charset="-122"/>
              </a:rPr>
              <a:t>16.</a:t>
            </a:r>
            <a:r>
              <a:rPr lang="zh-CN" sz="2800" b="0">
                <a:latin typeface="Calibri" panose="020F0502020204030204" charset="0"/>
                <a:ea typeface="宋体" panose="02010600030101010101" pitchFamily="2" charset="-122"/>
              </a:rPr>
              <a:t>某市根据中央有关文件精神，推进行政执法权限和力量向基层延伸和下沉，强化乡镇和街道的统一指挥和统筹协调职责，整合原有站所、</a:t>
            </a:r>
            <a:r>
              <a:rPr lang="en-US" sz="2800" b="0">
                <a:latin typeface="Calibri" panose="020F0502020204030204" charset="0"/>
                <a:ea typeface="宋体" panose="02010600030101010101" pitchFamily="2" charset="-122"/>
                <a:cs typeface="Times New Roman" panose="02020603050405020304" charset="0"/>
              </a:rPr>
              <a:t> </a:t>
            </a:r>
            <a:r>
              <a:rPr lang="zh-CN" sz="2800" b="0">
                <a:latin typeface="Calibri" panose="020F0502020204030204" charset="0"/>
                <a:ea typeface="宋体" panose="02010600030101010101" pitchFamily="2" charset="-122"/>
              </a:rPr>
              <a:t>分局执法力量和资源，组建统一的综合行政执法机构，</a:t>
            </a:r>
            <a:r>
              <a:rPr lang="en-US" sz="2800" b="0">
                <a:latin typeface="Calibri" panose="020F0502020204030204" charset="0"/>
                <a:ea typeface="宋体" panose="02010600030101010101" pitchFamily="2" charset="-122"/>
                <a:cs typeface="Times New Roman" panose="02020603050405020304" charset="0"/>
              </a:rPr>
              <a:t> </a:t>
            </a:r>
            <a:r>
              <a:rPr lang="zh-CN" sz="2800" b="0">
                <a:latin typeface="Calibri" panose="020F0502020204030204" charset="0"/>
                <a:ea typeface="宋体" panose="02010600030101010101" pitchFamily="2" charset="-122"/>
              </a:rPr>
              <a:t>依法相对集中行使行政处罚权，</a:t>
            </a:r>
            <a:r>
              <a:rPr lang="en-US" sz="2800" b="0">
                <a:latin typeface="Calibri" panose="020F0502020204030204" charset="0"/>
                <a:ea typeface="宋体" panose="02010600030101010101" pitchFamily="2" charset="-122"/>
                <a:cs typeface="Times New Roman" panose="02020603050405020304" charset="0"/>
              </a:rPr>
              <a:t> </a:t>
            </a:r>
            <a:r>
              <a:rPr lang="zh-CN" sz="2800" b="0">
                <a:latin typeface="Calibri" panose="020F0502020204030204" charset="0"/>
                <a:ea typeface="宋体" panose="02010600030101010101" pitchFamily="2" charset="-122"/>
              </a:rPr>
              <a:t>以乡镇和街道名义开展执法工作。这一改革旨在：①转变基层政府职能</a:t>
            </a:r>
            <a:r>
              <a:rPr lang="en-US" sz="2800" b="0">
                <a:latin typeface="Calibri" panose="020F0502020204030204" charset="0"/>
                <a:ea typeface="宋体" panose="02010600030101010101" pitchFamily="2" charset="-122"/>
                <a:cs typeface="Times New Roman" panose="02020603050405020304" charset="0"/>
              </a:rPr>
              <a:t>                 </a:t>
            </a:r>
            <a:r>
              <a:rPr lang="zh-CN" sz="2800" b="0">
                <a:latin typeface="Calibri" panose="020F0502020204030204" charset="0"/>
                <a:ea typeface="宋体" panose="02010600030101010101" pitchFamily="2" charset="-122"/>
              </a:rPr>
              <a:t>②强化基层司法机关权威③完善行政执法体制机制</a:t>
            </a:r>
            <a:r>
              <a:rPr lang="en-US" sz="2800" b="0">
                <a:latin typeface="Calibri" panose="020F0502020204030204" charset="0"/>
                <a:ea typeface="宋体" panose="02010600030101010101" pitchFamily="2" charset="-122"/>
                <a:cs typeface="Times New Roman" panose="02020603050405020304" charset="0"/>
              </a:rPr>
              <a:t>         </a:t>
            </a:r>
            <a:r>
              <a:rPr lang="zh-CN" sz="2800" b="0">
                <a:latin typeface="Calibri" panose="020F0502020204030204" charset="0"/>
                <a:ea typeface="宋体" panose="02010600030101010101" pitchFamily="2" charset="-122"/>
              </a:rPr>
              <a:t>④提高基层政府执法效能</a:t>
            </a:r>
            <a:r>
              <a:rPr lang="en-US" sz="2800" b="0">
                <a:latin typeface="Calibri" panose="020F0502020204030204" charset="0"/>
                <a:ea typeface="宋体" panose="02010600030101010101" pitchFamily="2" charset="-122"/>
              </a:rPr>
              <a:t>A.①② </a:t>
            </a:r>
            <a:r>
              <a:rPr lang="en-US" sz="2800" b="0">
                <a:latin typeface="Calibri" panose="020F0502020204030204" charset="0"/>
                <a:ea typeface="宋体" panose="02010600030101010101" pitchFamily="2" charset="-122"/>
                <a:cs typeface="Times New Roman" panose="02020603050405020304" charset="0"/>
              </a:rPr>
              <a:t>  </a:t>
            </a:r>
            <a:r>
              <a:rPr lang="en-US" sz="2800" b="0">
                <a:latin typeface="Calibri" panose="020F0502020204030204" charset="0"/>
                <a:ea typeface="宋体" panose="02010600030101010101" pitchFamily="2" charset="-122"/>
              </a:rPr>
              <a:t>B.①③</a:t>
            </a:r>
            <a:r>
              <a:rPr lang="en-US" sz="2800" b="0">
                <a:latin typeface="Calibri" panose="020F0502020204030204" charset="0"/>
                <a:ea typeface="宋体" panose="02010600030101010101" pitchFamily="2" charset="-122"/>
                <a:cs typeface="Times New Roman" panose="02020603050405020304" charset="0"/>
              </a:rPr>
              <a:t>  </a:t>
            </a:r>
            <a:r>
              <a:rPr lang="en-US" sz="2800" b="0">
                <a:latin typeface="Calibri" panose="020F0502020204030204" charset="0"/>
                <a:ea typeface="宋体" panose="02010600030101010101" pitchFamily="2" charset="-122"/>
              </a:rPr>
              <a:t>C.②④</a:t>
            </a:r>
            <a:r>
              <a:rPr lang="en-US" sz="2800" b="0">
                <a:latin typeface="Calibri" panose="020F0502020204030204" charset="0"/>
                <a:ea typeface="宋体" panose="02010600030101010101" pitchFamily="2" charset="-122"/>
                <a:cs typeface="Times New Roman" panose="02020603050405020304" charset="0"/>
              </a:rPr>
              <a:t>   </a:t>
            </a:r>
            <a:r>
              <a:rPr lang="en-US" sz="2800" b="0">
                <a:latin typeface="Calibri" panose="020F0502020204030204" charset="0"/>
                <a:ea typeface="宋体" panose="02010600030101010101" pitchFamily="2" charset="-122"/>
              </a:rPr>
              <a:t>D.③④</a:t>
            </a:r>
            <a:endParaRPr lang="zh-CN" altLang="en-US" sz="2800"/>
          </a:p>
        </p:txBody>
      </p:sp>
      <p:sp>
        <p:nvSpPr>
          <p:cNvPr id="5" name="文本框 4"/>
          <p:cNvSpPr txBox="1"/>
          <p:nvPr/>
        </p:nvSpPr>
        <p:spPr>
          <a:xfrm>
            <a:off x="9699625" y="5588635"/>
            <a:ext cx="1993900" cy="1106805"/>
          </a:xfrm>
          <a:prstGeom prst="rect">
            <a:avLst/>
          </a:prstGeom>
          <a:noFill/>
        </p:spPr>
        <p:txBody>
          <a:bodyPr wrap="square" rtlCol="0" anchor="t">
            <a:spAutoFit/>
          </a:bodyPr>
          <a:p>
            <a:pPr lvl="0" algn="l">
              <a:buClrTx/>
              <a:buSzTx/>
              <a:buFontTx/>
            </a:pPr>
            <a:r>
              <a:rPr lang="zh-CN" altLang="en-US" sz="6600">
                <a:solidFill>
                  <a:srgbClr val="FF0000"/>
                </a:solidFill>
                <a:sym typeface="+mn-ea"/>
              </a:rPr>
              <a:t>D</a:t>
            </a:r>
            <a:endParaRPr lang="zh-CN" altLang="en-US" sz="6600">
              <a:solidFill>
                <a:srgbClr val="FF0000"/>
              </a:solidFill>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71195" y="303530"/>
            <a:ext cx="10849610" cy="6251575"/>
          </a:xfrm>
          <a:prstGeom prst="rect">
            <a:avLst/>
          </a:prstGeom>
          <a:noFill/>
        </p:spPr>
        <p:txBody>
          <a:bodyPr wrap="square" rtlCol="0" anchor="t">
            <a:spAutoFit/>
          </a:bodyPr>
          <a:p>
            <a:pPr>
              <a:lnSpc>
                <a:spcPct val="110000"/>
              </a:lnSpc>
            </a:pPr>
            <a:r>
              <a:rPr lang="zh-CN" altLang="en-US" sz="2800"/>
              <a:t>十二、坚持和完善“一国两制”制度体系，推进祖国和平统一</a:t>
            </a:r>
            <a:endParaRPr lang="zh-CN" altLang="en-US" sz="2800"/>
          </a:p>
          <a:p>
            <a:pPr>
              <a:lnSpc>
                <a:spcPct val="110000"/>
              </a:lnSpc>
            </a:pPr>
            <a:r>
              <a:rPr lang="zh-CN" altLang="en-US" sz="2800"/>
              <a:t>“一国两制”是党领导人民实现祖国和平统一的一项重要制度，是中国特色社会主义的一个伟大创举。必须坚持“一国”是实行“两制”的前提和基础，“两制”从属和派生于“一国”并统一于“一国”之内。严格依照宪法和基本法对香港特别行政区、澳门特别行政区实行管治，坚定维护国家主权、安全、发展利益，维护香港、澳门长期繁荣稳定，绝不容忍任何挑战“一国两制”底线的行为，绝不容忍任何分裂国家的行为。</a:t>
            </a:r>
            <a:endParaRPr lang="zh-CN" altLang="en-US" sz="2800"/>
          </a:p>
          <a:p>
            <a:pPr>
              <a:lnSpc>
                <a:spcPct val="110000"/>
              </a:lnSpc>
            </a:pPr>
            <a:r>
              <a:rPr lang="zh-CN" altLang="en-US" sz="2800"/>
              <a:t>（一）全面准确贯彻“一国两制”、“港人治港”、“澳人治澳”、高度自治的方针。</a:t>
            </a:r>
            <a:endParaRPr lang="zh-CN" altLang="en-US" sz="2800"/>
          </a:p>
          <a:p>
            <a:pPr>
              <a:lnSpc>
                <a:spcPct val="110000"/>
              </a:lnSpc>
            </a:pPr>
            <a:r>
              <a:rPr lang="zh-CN" altLang="en-US" sz="2800"/>
              <a:t>（二）健全中央依照宪法和基本法对特别行政区行使全面管治权的制度。</a:t>
            </a:r>
            <a:endParaRPr lang="zh-CN" altLang="en-US" sz="2800"/>
          </a:p>
          <a:p>
            <a:pPr>
              <a:lnSpc>
                <a:spcPct val="110000"/>
              </a:lnSpc>
            </a:pPr>
            <a:r>
              <a:rPr lang="zh-CN" altLang="en-US" sz="2800"/>
              <a:t>（三）坚定推进祖国和平统一进程。</a:t>
            </a:r>
            <a:endParaRPr lang="zh-CN" altLang="en-US" sz="28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47065" y="396240"/>
            <a:ext cx="10897870" cy="4916170"/>
          </a:xfrm>
          <a:prstGeom prst="rect">
            <a:avLst/>
          </a:prstGeom>
          <a:noFill/>
        </p:spPr>
        <p:txBody>
          <a:bodyPr wrap="square" rtlCol="0" anchor="t">
            <a:spAutoFit/>
          </a:bodyPr>
          <a:p>
            <a:pPr>
              <a:lnSpc>
                <a:spcPct val="160000"/>
              </a:lnSpc>
            </a:pPr>
            <a:r>
              <a:rPr lang="zh-CN" altLang="en-US" sz="2800"/>
              <a:t>（一）全面准确贯彻“一国两制”、“港人治港”、“澳人治澳”、高度自治的方针。坚持依法治港治澳，维护宪法和基本法确定的宪制秩序，把</a:t>
            </a:r>
            <a:r>
              <a:rPr lang="zh-CN" altLang="en-US" sz="2800">
                <a:solidFill>
                  <a:srgbClr val="FF0000"/>
                </a:solidFill>
              </a:rPr>
              <a:t>坚持“一国”原则</a:t>
            </a:r>
            <a:r>
              <a:rPr lang="zh-CN" altLang="en-US" sz="2800"/>
              <a:t>和</a:t>
            </a:r>
            <a:r>
              <a:rPr lang="zh-CN" altLang="en-US" sz="2800">
                <a:solidFill>
                  <a:srgbClr val="FF0000"/>
                </a:solidFill>
              </a:rPr>
              <a:t>尊重“两制”差异</a:t>
            </a:r>
            <a:r>
              <a:rPr lang="zh-CN" altLang="en-US" sz="2800"/>
              <a:t>、维护中央对特别行政区全面管治权和保障特别行政区高度自治权、发挥祖国内地坚强后盾作用和提高特别行政区自身竞争力结合起来。完善特别行政区同宪法和基本法实施相关的制度和机制，坚持以爱国者为主体的“港人治港”、“澳人治澳”，提高特别行政区依法治理能力和水平。</a:t>
            </a:r>
            <a:endParaRPr lang="zh-CN" altLang="en-US" sz="28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47065" y="135255"/>
            <a:ext cx="10897870" cy="6587490"/>
          </a:xfrm>
          <a:prstGeom prst="rect">
            <a:avLst/>
          </a:prstGeom>
          <a:noFill/>
        </p:spPr>
        <p:txBody>
          <a:bodyPr wrap="square" rtlCol="0" anchor="t">
            <a:spAutoFit/>
          </a:bodyPr>
          <a:p>
            <a:pPr>
              <a:lnSpc>
                <a:spcPct val="160000"/>
              </a:lnSpc>
            </a:pPr>
            <a:r>
              <a:rPr lang="zh-CN" altLang="en-US" sz="2400"/>
              <a:t>（二）</a:t>
            </a:r>
            <a:r>
              <a:rPr lang="zh-CN" altLang="en-US" sz="2400">
                <a:solidFill>
                  <a:srgbClr val="FF0000"/>
                </a:solidFill>
              </a:rPr>
              <a:t>健全中央依照宪法和基本法对特别行政区行使全面管治权的制度。</a:t>
            </a:r>
            <a:r>
              <a:rPr lang="zh-CN" altLang="en-US" sz="2400"/>
              <a:t>完善中央对特别行政区行政长官和主要官员的</a:t>
            </a:r>
            <a:r>
              <a:rPr lang="zh-CN" altLang="en-US" sz="2400">
                <a:solidFill>
                  <a:srgbClr val="FF0000"/>
                </a:solidFill>
              </a:rPr>
              <a:t>任免制度和机制</a:t>
            </a:r>
            <a:r>
              <a:rPr lang="zh-CN" altLang="en-US" sz="2400"/>
              <a:t>、</a:t>
            </a:r>
            <a:r>
              <a:rPr lang="zh-CN" altLang="en-US" sz="2400">
                <a:solidFill>
                  <a:srgbClr val="FF0000"/>
                </a:solidFill>
              </a:rPr>
              <a:t>全国人大常委会对基本法的解释制度</a:t>
            </a:r>
            <a:r>
              <a:rPr lang="zh-CN" altLang="en-US" sz="2400"/>
              <a:t>，依法行使</a:t>
            </a:r>
            <a:r>
              <a:rPr lang="zh-CN" altLang="en-US" sz="2400">
                <a:solidFill>
                  <a:srgbClr val="FF0000"/>
                </a:solidFill>
              </a:rPr>
              <a:t>宪法和基本法赋予中央的各项权力</a:t>
            </a:r>
            <a:r>
              <a:rPr lang="zh-CN" altLang="en-US" sz="2400"/>
              <a:t>。</a:t>
            </a:r>
            <a:r>
              <a:rPr lang="zh-CN" altLang="en-US" sz="2400">
                <a:solidFill>
                  <a:srgbClr val="FF0000"/>
                </a:solidFill>
              </a:rPr>
              <a:t>建立健全特别行政区维护国家安全的法律制度和执行机制</a:t>
            </a:r>
            <a:r>
              <a:rPr lang="zh-CN" altLang="en-US" sz="2400"/>
              <a:t>，支持特别行政区强化执法力量。健全特别行政区行政长官对中央政府负责的制度，支持行政长官和特别行政区政府依法施政。完善香港、澳门</a:t>
            </a:r>
            <a:r>
              <a:rPr lang="zh-CN" altLang="en-US" sz="2400">
                <a:solidFill>
                  <a:srgbClr val="FF0000"/>
                </a:solidFill>
              </a:rPr>
              <a:t>融入国家发展大局、同内地优势互补、协同发展机制</a:t>
            </a:r>
            <a:r>
              <a:rPr lang="zh-CN" altLang="en-US" sz="2400"/>
              <a:t>，推进粤港澳大湾区建设，支持香港、澳门发展经济、改善民生，着力解决影响社会稳定和长远发展的深层次矛盾和问题。</a:t>
            </a:r>
            <a:r>
              <a:rPr lang="zh-CN" altLang="en-US" sz="2400">
                <a:solidFill>
                  <a:srgbClr val="FF0000"/>
                </a:solidFill>
              </a:rPr>
              <a:t>加强对香港、澳门社会特别是公职人员和青少年的宪法和基本法教育、国情教育、中国历史和中华文化教育，增强香港、澳门同胞国家意识和爱国精神。</a:t>
            </a:r>
            <a:r>
              <a:rPr lang="zh-CN" altLang="en-US" sz="2400"/>
              <a:t>坚决防范和遏制外部势力干预港澳事务和进行分裂、颠覆、渗透、破坏活动，确保香港、澳门长治久安。</a:t>
            </a:r>
            <a:endParaRPr lang="zh-CN" altLang="en-US" sz="24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71830" y="327660"/>
            <a:ext cx="5318760" cy="3107690"/>
          </a:xfrm>
          <a:prstGeom prst="rect">
            <a:avLst/>
          </a:prstGeom>
          <a:noFill/>
        </p:spPr>
        <p:txBody>
          <a:bodyPr wrap="square" rtlCol="0" anchor="t">
            <a:spAutoFit/>
          </a:bodyPr>
          <a:p>
            <a:r>
              <a:rPr lang="en-US" altLang="zh-CN" sz="2800"/>
              <a:t>       </a:t>
            </a:r>
            <a:r>
              <a:rPr lang="zh-CN" altLang="en-US" sz="2800"/>
              <a:t>全国人大常委会审议了全国人民代表大会关于建立健全香港特别行政区，维护国家安全的法律制度和执行机制的决定草案。这意味着中央要从国家层面建立健全香港特别行政区，维护国家安全的法律制度和执行机制。</a:t>
            </a:r>
            <a:endParaRPr lang="zh-CN" altLang="en-US" sz="2800"/>
          </a:p>
        </p:txBody>
      </p:sp>
      <p:pic>
        <p:nvPicPr>
          <p:cNvPr id="6" name="内容占位符 5" descr="u=683779523,1214004015&amp;fm=11&amp;gp=0[1]"/>
          <p:cNvPicPr>
            <a:picLocks noChangeAspect="1"/>
          </p:cNvPicPr>
          <p:nvPr>
            <p:ph sz="half" idx="1"/>
          </p:nvPr>
        </p:nvPicPr>
        <p:blipFill>
          <a:blip r:embed="rId1"/>
          <a:stretch>
            <a:fillRect/>
          </a:stretch>
        </p:blipFill>
        <p:spPr>
          <a:xfrm>
            <a:off x="6418580" y="3838575"/>
            <a:ext cx="5283200" cy="2766060"/>
          </a:xfrm>
          <a:prstGeom prst="rect">
            <a:avLst/>
          </a:prstGeom>
        </p:spPr>
      </p:pic>
      <p:pic>
        <p:nvPicPr>
          <p:cNvPr id="13" name="内容占位符 12" descr="timgYQ61LFXP"/>
          <p:cNvPicPr>
            <a:picLocks noChangeAspect="1"/>
          </p:cNvPicPr>
          <p:nvPr>
            <p:ph sz="half" idx="2"/>
          </p:nvPr>
        </p:nvPicPr>
        <p:blipFill>
          <a:blip r:embed="rId2"/>
          <a:stretch>
            <a:fillRect/>
          </a:stretch>
        </p:blipFill>
        <p:spPr>
          <a:xfrm>
            <a:off x="6418580" y="327660"/>
            <a:ext cx="5283200" cy="3420745"/>
          </a:xfrm>
          <a:prstGeom prst="rect">
            <a:avLst/>
          </a:prstGeom>
        </p:spPr>
      </p:pic>
      <p:sp>
        <p:nvSpPr>
          <p:cNvPr id="15" name="文本框 14"/>
          <p:cNvSpPr txBox="1"/>
          <p:nvPr/>
        </p:nvSpPr>
        <p:spPr>
          <a:xfrm>
            <a:off x="779780" y="3748405"/>
            <a:ext cx="5210175" cy="2676525"/>
          </a:xfrm>
          <a:prstGeom prst="rect">
            <a:avLst/>
          </a:prstGeom>
          <a:noFill/>
        </p:spPr>
        <p:txBody>
          <a:bodyPr wrap="square" rtlCol="0" anchor="t">
            <a:spAutoFit/>
          </a:bodyPr>
          <a:p>
            <a:r>
              <a:rPr lang="en-US" altLang="zh-CN" sz="2800"/>
              <a:t>    </a:t>
            </a:r>
            <a:r>
              <a:rPr lang="zh-CN" altLang="en-US" sz="2800"/>
              <a:t>根据十三届全国人大三次会议日程安排，各代表团对全国人民代表大会关于建立健全香港特别行政区维护国家安全的法律制度和执行机制的决定草案进行了审议。</a:t>
            </a:r>
            <a:endParaRPr lang="zh-CN" altLang="en-US" sz="28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56895" y="1012825"/>
            <a:ext cx="10852150" cy="4084955"/>
          </a:xfrm>
        </p:spPr>
        <p:txBody>
          <a:bodyPr/>
          <a:p>
            <a:pPr>
              <a:lnSpc>
                <a:spcPct val="150000"/>
              </a:lnSpc>
            </a:pPr>
            <a:r>
              <a:rPr>
                <a:sym typeface="+mn-ea"/>
              </a:rPr>
              <a:t>第二十三条</a:t>
            </a:r>
            <a:br>
              <a:rPr>
                <a:sym typeface="+mn-ea"/>
              </a:rPr>
            </a:br>
            <a:r>
              <a:rPr>
                <a:sym typeface="+mn-ea"/>
              </a:rPr>
              <a:t>      香港特别行政区应自行立法禁止任何叛国、分裂国家、煽动叛乱、颠覆中央人民政府及窃取国家机密的行为，禁止外国的政治性组织或团体在香港特别行政区进行政治活动，禁止香港特别行政区的政治性组织或团体与外国的政治性组织或团体建立联系。</a:t>
            </a:r>
            <a:br>
              <a:rPr>
                <a:sym typeface="+mn-ea"/>
              </a:rPr>
            </a:br>
            <a:endParaRPr lang="zh-CN"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55320" y="342900"/>
            <a:ext cx="10913110" cy="6294120"/>
          </a:xfrm>
          <a:prstGeom prst="rect">
            <a:avLst/>
          </a:prstGeom>
          <a:noFill/>
        </p:spPr>
        <p:txBody>
          <a:bodyPr wrap="square" rtlCol="0" anchor="t">
            <a:spAutoFit/>
          </a:bodyPr>
          <a:p>
            <a:pPr>
              <a:lnSpc>
                <a:spcPct val="120000"/>
              </a:lnSpc>
            </a:pPr>
            <a:r>
              <a:rPr lang="zh-CN" altLang="en-US" sz="2400"/>
              <a:t>39．阅读材料，完成下列要求。（12分）</a:t>
            </a:r>
            <a:endParaRPr lang="zh-CN" altLang="en-US" sz="2400"/>
          </a:p>
          <a:p>
            <a:pPr>
              <a:lnSpc>
                <a:spcPct val="120000"/>
              </a:lnSpc>
            </a:pPr>
            <a:r>
              <a:rPr lang="zh-CN" altLang="en-US" sz="2400">
                <a:latin typeface="楷体" panose="02010609060101010101" charset="-122"/>
                <a:ea typeface="楷体" panose="02010609060101010101" charset="-122"/>
                <a:cs typeface="楷体" panose="02010609060101010101" charset="-122"/>
              </a:rPr>
              <a:t>    香港特别行政区基本法第一百零四条规定，有关公职人员在“就职时必须依法宣誓拥护中华人民共和国香港特别行政区基本法，效忠中华人民共和国香港特别行政区”。</a:t>
            </a:r>
            <a:endParaRPr lang="zh-CN" altLang="en-US" sz="2400">
              <a:latin typeface="楷体" panose="02010609060101010101" charset="-122"/>
              <a:ea typeface="楷体" panose="02010609060101010101" charset="-122"/>
              <a:cs typeface="楷体" panose="02010609060101010101" charset="-122"/>
            </a:endParaRPr>
          </a:p>
          <a:p>
            <a:pPr>
              <a:lnSpc>
                <a:spcPct val="120000"/>
              </a:lnSpc>
            </a:pPr>
            <a:r>
              <a:rPr lang="zh-CN" altLang="en-US" sz="2400">
                <a:latin typeface="楷体" panose="02010609060101010101" charset="-122"/>
                <a:ea typeface="楷体" panose="02010609060101010101" charset="-122"/>
                <a:cs typeface="楷体" panose="02010609060101010101" charset="-122"/>
              </a:rPr>
              <a:t>    2016年10约12日，在香港特别行政区第六界立法会新当选议员的宣誓仪式上，个别候任议员在宣誓时擅自篡改誓词是否有效以及是否应该重新安排宣誓的争议，并由此影响立法会的正常运作。</a:t>
            </a:r>
            <a:endParaRPr lang="zh-CN" altLang="en-US" sz="2400">
              <a:latin typeface="楷体" panose="02010609060101010101" charset="-122"/>
              <a:ea typeface="楷体" panose="02010609060101010101" charset="-122"/>
              <a:cs typeface="楷体" panose="02010609060101010101" charset="-122"/>
            </a:endParaRPr>
          </a:p>
          <a:p>
            <a:pPr>
              <a:lnSpc>
                <a:spcPct val="120000"/>
              </a:lnSpc>
            </a:pPr>
            <a:r>
              <a:rPr lang="zh-CN" altLang="en-US" sz="2400">
                <a:latin typeface="楷体" panose="02010609060101010101" charset="-122"/>
                <a:ea typeface="楷体" panose="02010609060101010101" charset="-122"/>
                <a:cs typeface="楷体" panose="02010609060101010101" charset="-122"/>
              </a:rPr>
              <a:t>    根据中华人民共和国宪法和香港特别行政区基本法的规定，2016年11月7日，全国人大常委会通过《关于香港特别行政区基本法第一百零四条的解释》，就相关公职人员“就职时必须依法宣誓”作如下解释：宣誓是该条所列公职人员的法定条件和必经程序；宣誓必须符合法定的形式和内容要求；宣誓必须在法律规定的监誓人面前进行。</a:t>
            </a:r>
            <a:endParaRPr lang="zh-CN" altLang="en-US" sz="2400">
              <a:latin typeface="楷体" panose="02010609060101010101" charset="-122"/>
              <a:ea typeface="楷体" panose="02010609060101010101" charset="-122"/>
              <a:cs typeface="楷体" panose="02010609060101010101" charset="-122"/>
            </a:endParaRPr>
          </a:p>
          <a:p>
            <a:pPr>
              <a:lnSpc>
                <a:spcPct val="120000"/>
              </a:lnSpc>
            </a:pPr>
            <a:r>
              <a:rPr lang="zh-CN" altLang="en-US" sz="2400"/>
              <a:t>结合材料，说明为什么必须由全国人大常委会对香港基本法第一百零四条作出解释以及这一解释的重要意义。（12分）</a:t>
            </a:r>
            <a:endParaRPr lang="zh-CN" altLang="en-US" sz="240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40080" y="440055"/>
            <a:ext cx="10911840" cy="5111750"/>
          </a:xfrm>
          <a:prstGeom prst="rect">
            <a:avLst/>
          </a:prstGeom>
          <a:noFill/>
        </p:spPr>
        <p:txBody>
          <a:bodyPr wrap="square" rtlCol="0" anchor="t">
            <a:spAutoFit/>
          </a:bodyPr>
          <a:p>
            <a:pPr>
              <a:lnSpc>
                <a:spcPct val="170000"/>
              </a:lnSpc>
            </a:pPr>
            <a:r>
              <a:rPr lang="en-US" altLang="zh-CN" sz="3200"/>
              <a:t>      </a:t>
            </a:r>
            <a:r>
              <a:rPr lang="zh-CN" altLang="en-US" sz="3200"/>
              <a:t>全国人民代表大会是最高国家权力机关，全国人大常委会是全国人大的常设机关；根据宪法和香港基本法的规定，全国人大常委会有解释基本法的权力。</a:t>
            </a:r>
            <a:endParaRPr lang="zh-CN" altLang="en-US" sz="3200"/>
          </a:p>
          <a:p>
            <a:pPr>
              <a:lnSpc>
                <a:spcPct val="170000"/>
              </a:lnSpc>
            </a:pPr>
            <a:r>
              <a:rPr lang="zh-CN" altLang="en-US" sz="3200"/>
              <a:t>      捍卫国家主权、安全和根本利益，遏制“港独”；维护宪法和香港基本法的尊严；维护“一国两制”方针和香港法治秩序。</a:t>
            </a:r>
            <a:endParaRPr lang="zh-CN" altLang="en-US" sz="32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489585" y="384175"/>
            <a:ext cx="11212195" cy="6118860"/>
          </a:xfrm>
          <a:prstGeom prst="rect">
            <a:avLst/>
          </a:prstGeom>
          <a:noFill/>
        </p:spPr>
        <p:txBody>
          <a:bodyPr wrap="square" rtlCol="0" anchor="t">
            <a:spAutoFit/>
          </a:bodyPr>
          <a:p>
            <a:pPr>
              <a:lnSpc>
                <a:spcPct val="140000"/>
              </a:lnSpc>
            </a:pPr>
            <a:r>
              <a:rPr lang="zh-CN" altLang="en-US" sz="2800">
                <a:sym typeface="+mn-ea"/>
              </a:rPr>
              <a:t>【细则】.</a:t>
            </a:r>
            <a:endParaRPr lang="zh-CN" altLang="en-US" sz="2800">
              <a:sym typeface="+mn-ea"/>
            </a:endParaRPr>
          </a:p>
          <a:p>
            <a:pPr>
              <a:lnSpc>
                <a:spcPct val="140000"/>
              </a:lnSpc>
            </a:pPr>
            <a:r>
              <a:rPr lang="zh-CN" altLang="en-US" sz="2800">
                <a:sym typeface="+mn-ea"/>
              </a:rPr>
              <a:t>①全国人民代表大会是最高国家权力机关（1分）全国人大常委会是全国人大的常设机关（1分）</a:t>
            </a:r>
            <a:endParaRPr lang="zh-CN" altLang="en-US" sz="2800">
              <a:sym typeface="+mn-ea"/>
            </a:endParaRPr>
          </a:p>
          <a:p>
            <a:pPr>
              <a:lnSpc>
                <a:spcPct val="140000"/>
              </a:lnSpc>
            </a:pPr>
            <a:r>
              <a:rPr lang="zh-CN" altLang="en-US" sz="2800">
                <a:sym typeface="+mn-ea"/>
              </a:rPr>
              <a:t>②根据宪法/香港基本法/法律的规定（1分），全国人大常委会有解释基本法的权力（或全国人大常委会有立法权1分）</a:t>
            </a:r>
            <a:endParaRPr lang="zh-CN" altLang="en-US" sz="2800">
              <a:sym typeface="+mn-ea"/>
            </a:endParaRPr>
          </a:p>
          <a:p>
            <a:pPr>
              <a:lnSpc>
                <a:spcPct val="140000"/>
              </a:lnSpc>
            </a:pPr>
            <a:r>
              <a:rPr lang="zh-CN" altLang="en-US" sz="2800">
                <a:sym typeface="+mn-ea"/>
              </a:rPr>
              <a:t>③捍卫国家主权/安全/根本利益/统一（2分），遏制“港独”（2分），维护宪法/香港基本法/法律的尊严（2分），维护一国两制方针和香港法治秩序（2分）。</a:t>
            </a:r>
            <a:endParaRPr lang="zh-CN" altLang="en-US" sz="2800">
              <a:sym typeface="+mn-ea"/>
            </a:endParaRPr>
          </a:p>
          <a:p>
            <a:pPr>
              <a:lnSpc>
                <a:spcPct val="140000"/>
              </a:lnSpc>
            </a:pPr>
            <a:r>
              <a:rPr lang="zh-CN" altLang="en-US" sz="2800">
                <a:sym typeface="+mn-ea"/>
              </a:rPr>
              <a:t>如果只答“维护一国两制方针”也可得2分；如果只答“香港法治秩序”可得1分 </a:t>
            </a:r>
            <a:endParaRPr lang="zh-CN" altLang="en-US" sz="2800">
              <a:sym typeface="+mn-ea"/>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47065" y="318135"/>
            <a:ext cx="10897870" cy="4916170"/>
          </a:xfrm>
          <a:prstGeom prst="rect">
            <a:avLst/>
          </a:prstGeom>
          <a:noFill/>
        </p:spPr>
        <p:txBody>
          <a:bodyPr wrap="square" rtlCol="0" anchor="t">
            <a:spAutoFit/>
          </a:bodyPr>
          <a:p>
            <a:pPr>
              <a:lnSpc>
                <a:spcPct val="160000"/>
              </a:lnSpc>
            </a:pPr>
            <a:r>
              <a:rPr lang="zh-CN" altLang="en-US" sz="2800"/>
              <a:t>（三）坚定推进祖国和平统一进程。解决台湾问题、实现祖国完全统一，是全体中华儿女共同愿望，是中华民族根本利益所在。推动两岸就和平发展达成制度性安排。完善促进两岸交流合作、深化两岸融合发展、保障台湾同胞福祉的制度安排和政策措施，团结广大台湾同胞共同反对“台独”、促进统一。在确保国家主权、安全、发展利益的前提下，和平统一后，台湾同胞的社会制度和生活方式将得到充分尊重，台湾同胞的私人财产、宗教信仰、合法权益将得到充分保障。</a:t>
            </a:r>
            <a:endParaRPr lang="zh-CN" altLang="en-US" sz="28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图片占位符 1"/>
          <p:cNvSpPr>
            <a:spLocks noGrp="1"/>
          </p:cNvSpPr>
          <p:nvPr>
            <p:ph type="pic" idx="1"/>
          </p:nvPr>
        </p:nvSpPr>
        <p:spPr/>
      </p:sp>
      <p:sp>
        <p:nvSpPr>
          <p:cNvPr id="3" name="文本占位符 2"/>
          <p:cNvSpPr>
            <a:spLocks noGrp="1"/>
          </p:cNvSpPr>
          <p:nvPr>
            <p:ph type="body" sz="half" idx="2"/>
          </p:nvPr>
        </p:nvSpPr>
        <p:spPr/>
        <p:txBody>
          <a:bodyPr/>
          <a:p>
            <a:endParaRPr lang="zh-CN" altLang="en-US"/>
          </a:p>
        </p:txBody>
      </p:sp>
      <p:sp>
        <p:nvSpPr>
          <p:cNvPr id="4" name="标题 3"/>
          <p:cNvSpPr>
            <a:spLocks noGrp="1"/>
          </p:cNvSpPr>
          <p:nvPr>
            <p:ph type="title"/>
          </p:nvPr>
        </p:nvSpPr>
        <p:spPr/>
        <p:txBody>
          <a:bodyPr/>
          <a:p>
            <a:endParaRPr lang="zh-CN" alt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0555" y="440690"/>
            <a:ext cx="10897235" cy="5702935"/>
          </a:xfrm>
          <a:prstGeom prst="rect">
            <a:avLst/>
          </a:prstGeom>
          <a:noFill/>
        </p:spPr>
        <p:txBody>
          <a:bodyPr wrap="square" rtlCol="0" anchor="t">
            <a:spAutoFit/>
          </a:bodyPr>
          <a:p>
            <a:pPr>
              <a:lnSpc>
                <a:spcPct val="190000"/>
              </a:lnSpc>
            </a:pPr>
            <a:r>
              <a:rPr lang="zh-CN" altLang="en-US" sz="2400"/>
              <a:t>（五）完善国家安全体系。</a:t>
            </a:r>
            <a:endParaRPr lang="zh-CN" altLang="en-US" sz="2400"/>
          </a:p>
          <a:p>
            <a:pPr>
              <a:lnSpc>
                <a:spcPct val="190000"/>
              </a:lnSpc>
            </a:pPr>
            <a:r>
              <a:rPr lang="zh-CN" altLang="en-US" sz="2400"/>
              <a:t>        坚持总体国家安全观，统筹发展和安全，坚持人民安全、政治安全、国家利益至上有机统一。以人民安全为宗旨，以政治安全为根本，以经济安全为基础，以军事、科技、文化、社会安全为保障，健全国家安全体系，增强国家安全能力。完善集中统一、高效权威的国家安全领导体制，健全国家安全法律制度体系。加强国家安全人民防线建设，增强全民国家安全意识，建立健全国家安全风险研判、防控协同、防范化解机制。提高防范抵御国家安全风险能力，高度警惕、坚决防范和严厉打击敌对势力渗透、破坏、颠覆、分裂活动。</a:t>
            </a:r>
            <a:endParaRPr lang="zh-CN" altLang="en-US" sz="2400"/>
          </a:p>
        </p:txBody>
      </p:sp>
    </p:spTree>
    <p:custDataLst>
      <p:tags r:id="rId1"/>
    </p:custData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0555" y="440690"/>
            <a:ext cx="10897235" cy="18329910"/>
          </a:xfrm>
          <a:prstGeom prst="rect">
            <a:avLst/>
          </a:prstGeom>
          <a:noFill/>
        </p:spPr>
        <p:txBody>
          <a:bodyPr wrap="square" rtlCol="0" anchor="t">
            <a:spAutoFit/>
          </a:bodyPr>
          <a:p>
            <a:pPr>
              <a:lnSpc>
                <a:spcPct val="190000"/>
              </a:lnSpc>
            </a:pPr>
            <a:r>
              <a:rPr lang="zh-CN" altLang="en-US" sz="2400"/>
              <a:t>（一）完善正确处理新形势下人民内部矛盾有效机制。坚持和发展新时代“枫桥经验”，畅通和规范群众诉求表达、利益协调、权益保障通道，完善信访制度，完善人民调解、行政调解、司法调解联动工作体系，健全社会心理服务体系和危机干预机制，完善社会矛盾纠纷多元预防调处化解综合机制，努力将矛盾化解在基层。</a:t>
            </a:r>
            <a:endParaRPr lang="zh-CN" altLang="en-US" sz="2400"/>
          </a:p>
          <a:p>
            <a:pPr>
              <a:lnSpc>
                <a:spcPct val="190000"/>
              </a:lnSpc>
            </a:pPr>
            <a:r>
              <a:rPr lang="zh-CN" altLang="en-US" sz="2400"/>
              <a:t>（二）完善社会治安防控体系。坚持专群结合、群防群治，提高社会治安立体化、法治化、专业化、智能化水平，形成问题联治、工作联动、平安联创的工作机制，提高预测预警预防各类风险能力，增强社会治安防控的整体性、协同性、精准性。</a:t>
            </a:r>
            <a:endParaRPr lang="zh-CN" altLang="en-US" sz="2400"/>
          </a:p>
          <a:p>
            <a:pPr>
              <a:lnSpc>
                <a:spcPct val="190000"/>
              </a:lnSpc>
            </a:pPr>
            <a:r>
              <a:rPr lang="zh-CN" altLang="en-US" sz="2400"/>
              <a:t>（三）健全公共安全体制机制。完善和落实安全生产责任和管理制度，建立公共安全隐患排查和安全预防控制体系。构建统一指挥、专常兼备、反应灵敏、上下联动的应急管理体制，优化国家应急管理能力体系建设，提高防灾减灾救灾能力。加强和改进食品药品安全监管制度，保障人民身体健康和生命安全。</a:t>
            </a:r>
            <a:endParaRPr lang="zh-CN" altLang="en-US" sz="2400"/>
          </a:p>
          <a:p>
            <a:pPr>
              <a:lnSpc>
                <a:spcPct val="190000"/>
              </a:lnSpc>
            </a:pPr>
            <a:r>
              <a:rPr lang="zh-CN" altLang="en-US" sz="2400"/>
              <a:t>（四）构建基层社会治理新格局。完善群众参与基层社会治理的制度化渠道。健全党组织领导的自治、法治、德治相结合的城乡基层治理体系，健全社区管理和服务机制，推行网格化管理和服务，发挥群团组织、社会组织作用，发挥行业协会商会自律功能，实现政府治理和社会调节、居民自治良性互动，夯实基层社会治理基础。加快推进市域社会治理现代化。推动社会治理和服务重心向基层下移，把更多资源下沉到基层，更好提供精准化、精细化服务。注重发挥家庭家教家风在基层社会治理中的重要作用。加强边疆治理，推进兴边富民。</a:t>
            </a:r>
            <a:endParaRPr lang="zh-CN" altLang="en-US" sz="2400"/>
          </a:p>
          <a:p>
            <a:pPr>
              <a:lnSpc>
                <a:spcPct val="190000"/>
              </a:lnSpc>
            </a:pPr>
            <a:r>
              <a:rPr lang="zh-CN" altLang="en-US" sz="2400"/>
              <a:t>（五）完善国家安全体系。坚持总体国家安全观，统筹发展和安全，坚持人民安全、政治安全、国家利益至上有机统一。以人民安全为宗旨，以政治安全为根本，以经济安全为基础，以军事、科技、文化、社会安全为保障，健全国家安全体系，增强国家安全能力。完善集中统一、高效权威的国家安全领导体制，健全国家安全法律制度体系。加强国家安全人民防线建设，增强全民国家安全意识，建立健全国家安全风险研判、防控协同、防范化解机制。提高防范抵御国家安全风险能力，高度警惕、坚决防范和严厉打击敌对势力渗透、破坏、颠覆、分裂活动。</a:t>
            </a:r>
            <a:endParaRPr lang="zh-CN" altLang="en-US" sz="2400"/>
          </a:p>
        </p:txBody>
      </p:sp>
    </p:spTree>
    <p:custDataLst>
      <p:tags r:id="rId1"/>
    </p:custData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ustDataLst>
      <p:tags r:id="rId1"/>
    </p:custData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08990" y="1176655"/>
            <a:ext cx="10639425" cy="3138170"/>
          </a:xfrm>
          <a:prstGeom prst="rect">
            <a:avLst/>
          </a:prstGeom>
          <a:noFill/>
        </p:spPr>
        <p:txBody>
          <a:bodyPr wrap="square" rtlCol="0" anchor="t">
            <a:spAutoFit/>
          </a:bodyPr>
          <a:p>
            <a:r>
              <a:rPr lang="zh-CN" altLang="en-US"/>
              <a:t>为适应新时代发展的需要，政府部门深化改革，步伐更快，措施更实。</a:t>
            </a:r>
            <a:endParaRPr lang="zh-CN" altLang="en-US"/>
          </a:p>
          <a:p>
            <a:r>
              <a:rPr lang="zh-CN" altLang="en-US"/>
              <a:t>“最多跑一次”“网上一次办理”，让群众办事更加方便。“数据用得活、服务更暖心”。大数据帮助政府实现精准治理。“农村大病保险”“健康扶贫工程”持续发力，基本公共服务均等化、普患化、使捷化持续推进。</a:t>
            </a:r>
            <a:endParaRPr lang="zh-CN" altLang="en-US"/>
          </a:p>
          <a:p>
            <a:r>
              <a:rPr lang="zh-CN" altLang="en-US"/>
              <a:t>破解企业办证难题，避免“公章旅行”，“多评合一、多审合一、多图联审”破除企业投资障碍。面对新情况新问题，探索建立政府与新业态之间的良性互动，维护市场公平竞争秩序，促进跨境电商、移动支付、人工智能等新兴产业健康发展。</a:t>
            </a:r>
            <a:endParaRPr lang="zh-CN" altLang="en-US"/>
          </a:p>
          <a:p>
            <a:r>
              <a:rPr lang="zh-CN" altLang="en-US"/>
              <a:t>着手建设全国统一的执法信息平台，有效遏制不作为、乱作为等问题。省、市、县三级政府法律顾问实现全覆盖，政府法律顾问在政府决策过程中发挥越来越大的作用。推行政府权力清单制度，促进权力公开透明运行。</a:t>
            </a:r>
            <a:endParaRPr lang="zh-CN" altLang="en-US"/>
          </a:p>
          <a:p>
            <a:r>
              <a:rPr lang="zh-CN" altLang="en-US"/>
              <a:t>（3）结合材料，说明在推进国家治理体系和治理能力现代化进程中，政府应该如何为？（12分）</a:t>
            </a:r>
            <a:endParaRPr lang="zh-CN" altLang="en-US"/>
          </a:p>
        </p:txBody>
      </p:sp>
      <p:sp>
        <p:nvSpPr>
          <p:cNvPr id="3" name="文本框 2"/>
          <p:cNvSpPr txBox="1"/>
          <p:nvPr/>
        </p:nvSpPr>
        <p:spPr>
          <a:xfrm>
            <a:off x="1002030" y="282575"/>
            <a:ext cx="2540000" cy="645160"/>
          </a:xfrm>
          <a:prstGeom prst="rect">
            <a:avLst/>
          </a:prstGeom>
          <a:noFill/>
        </p:spPr>
        <p:txBody>
          <a:bodyPr wrap="square" rtlCol="0" anchor="t">
            <a:spAutoFit/>
          </a:bodyPr>
          <a:p>
            <a:r>
              <a:rPr lang="zh-CN" altLang="en-US"/>
              <a:t>2018年高考文科综合政治试题（北京卷）</a:t>
            </a:r>
            <a:endParaRPr lang="zh-CN" altLang="en-US"/>
          </a:p>
        </p:txBody>
      </p:sp>
    </p:spTree>
    <p:custDataLst>
      <p:tags r:id="rId1"/>
    </p:custData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spTree>
    <p:custDataLst>
      <p:tags r:id="rId1"/>
    </p:custData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p="http://schemas.openxmlformats.org/presentationml/2006/main">
  <p:tag name="KSO_WM_BEAUTIFY_FLAG" val="#wm#"/>
  <p:tag name="KSO_WM_TEMPLATE_CATEGORY" val="custom"/>
  <p:tag name="KSO_WM_TEMPLATE_INDEX" val="2018730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KSO_WM_BEAUTIFY_FLAG" val="#wm#"/>
  <p:tag name="KSO_WM_TEMPLATE_CATEGORY" val="custom"/>
  <p:tag name="KSO_WM_TEMPLATE_INDEX" val="20187308"/>
</p:tagLst>
</file>

<file path=ppt/tags/tag70.xml><?xml version="1.0" encoding="utf-8"?>
<p:tagLst xmlns:p="http://schemas.openxmlformats.org/presentationml/2006/main">
  <p:tag name="KSO_WM_BEAUTIFY_FLAG" val="#wm#"/>
  <p:tag name="KSO_WM_TEMPLATE_CATEGORY" val="custom"/>
  <p:tag name="KSO_WM_TEMPLATE_INDEX" val="20187308"/>
</p:tagLst>
</file>

<file path=ppt/tags/tag71.xml><?xml version="1.0" encoding="utf-8"?>
<p:tagLst xmlns:p="http://schemas.openxmlformats.org/presentationml/2006/main">
  <p:tag name="KSO_WM_BEAUTIFY_FLAG" val="#wm#"/>
  <p:tag name="KSO_WM_TEMPLATE_CATEGORY" val="custom"/>
  <p:tag name="KSO_WM_TEMPLATE_INDEX" val="20187308"/>
</p:tagLst>
</file>

<file path=ppt/tags/tag72.xml><?xml version="1.0" encoding="utf-8"?>
<p:tagLst xmlns:p="http://schemas.openxmlformats.org/presentationml/2006/main">
  <p:tag name="KSO_WM_BEAUTIFY_FLAG" val="#wm#"/>
  <p:tag name="KSO_WM_TEMPLATE_CATEGORY" val="custom"/>
  <p:tag name="KSO_WM_TEMPLATE_INDEX" val="20187308"/>
</p:tagLst>
</file>

<file path=ppt/tags/tag73.xml><?xml version="1.0" encoding="utf-8"?>
<p:tagLst xmlns:p="http://schemas.openxmlformats.org/presentationml/2006/main">
  <p:tag name="KSO_WM_BEAUTIFY_FLAG" val="#wm#"/>
  <p:tag name="KSO_WM_TEMPLATE_CATEGORY" val="custom"/>
  <p:tag name="KSO_WM_TEMPLATE_INDEX" val="20187308"/>
</p:tagLst>
</file>

<file path=ppt/tags/tag74.xml><?xml version="1.0" encoding="utf-8"?>
<p:tagLst xmlns:p="http://schemas.openxmlformats.org/presentationml/2006/main">
  <p:tag name="KSO_WM_BEAUTIFY_FLAG" val="#wm#"/>
  <p:tag name="KSO_WM_TEMPLATE_CATEGORY" val="custom"/>
  <p:tag name="KSO_WM_TEMPLATE_INDEX" val="20187308"/>
</p:tagLst>
</file>

<file path=ppt/tags/tag75.xml><?xml version="1.0" encoding="utf-8"?>
<p:tagLst xmlns:p="http://schemas.openxmlformats.org/presentationml/2006/main">
  <p:tag name="KSO_WM_BEAUTIFY_FLAG" val="#wm#"/>
  <p:tag name="KSO_WM_TEMPLATE_CATEGORY" val="custom"/>
  <p:tag name="KSO_WM_TEMPLATE_INDEX" val="20187308"/>
</p:tagLst>
</file>

<file path=ppt/tags/tag76.xml><?xml version="1.0" encoding="utf-8"?>
<p:tagLst xmlns:p="http://schemas.openxmlformats.org/presentationml/2006/main">
  <p:tag name="KSO_WM_BEAUTIFY_FLAG" val="#wm#"/>
  <p:tag name="KSO_WM_TEMPLATE_CATEGORY" val="custom"/>
  <p:tag name="KSO_WM_TEMPLATE_INDEX" val="20187308"/>
</p:tagLst>
</file>

<file path=ppt/tags/tag77.xml><?xml version="1.0" encoding="utf-8"?>
<p:tagLst xmlns:p="http://schemas.openxmlformats.org/presentationml/2006/main">
  <p:tag name="KSO_WM_BEAUTIFY_FLAG" val="#wm#"/>
  <p:tag name="KSO_WM_TEMPLATE_CATEGORY" val="custom"/>
  <p:tag name="KSO_WM_TEMPLATE_INDEX" val="20187308"/>
</p:tagLst>
</file>

<file path=ppt/tags/tag78.xml><?xml version="1.0" encoding="utf-8"?>
<p:tagLst xmlns:p="http://schemas.openxmlformats.org/presentationml/2006/main">
  <p:tag name="KSO_WM_BEAUTIFY_FLAG" val="#wm#"/>
  <p:tag name="KSO_WM_TEMPLATE_CATEGORY" val="custom"/>
  <p:tag name="KSO_WM_TEMPLATE_INDEX" val="20187308"/>
</p:tagLst>
</file>

<file path=ppt/tags/tag79.xml><?xml version="1.0" encoding="utf-8"?>
<p:tagLst xmlns:p="http://schemas.openxmlformats.org/presentationml/2006/main">
  <p:tag name="KSO_WM_BEAUTIFY_FLAG" val="#wm#"/>
  <p:tag name="KSO_WM_TEMPLATE_CATEGORY" val="custom"/>
  <p:tag name="KSO_WM_TEMPLATE_INDEX" val="20187308"/>
</p:tagLst>
</file>

<file path=ppt/tags/tag80.xml><?xml version="1.0" encoding="utf-8"?>
<p:tagLst xmlns:p="http://schemas.openxmlformats.org/presentationml/2006/main">
  <p:tag name="KSO_WM_BEAUTIFY_FLAG" val="#wm#"/>
  <p:tag name="KSO_WM_TEMPLATE_CATEGORY" val="custom"/>
  <p:tag name="KSO_WM_TEMPLATE_INDEX" val="20187308"/>
</p:tagLst>
</file>

<file path=ppt/tags/tag81.xml><?xml version="1.0" encoding="utf-8"?>
<p:tagLst xmlns:p="http://schemas.openxmlformats.org/presentationml/2006/main">
  <p:tag name="KSO_WM_BEAUTIFY_FLAG" val="#wm#"/>
  <p:tag name="KSO_WM_TEMPLATE_CATEGORY" val="custom"/>
  <p:tag name="KSO_WM_TEMPLATE_INDEX" val="20187308"/>
</p:tagLst>
</file>

<file path=ppt/tags/tag82.xml><?xml version="1.0" encoding="utf-8"?>
<p:tagLst xmlns:p="http://schemas.openxmlformats.org/presentationml/2006/main">
  <p:tag name="KSO_WM_BEAUTIFY_FLAG" val="#wm#"/>
  <p:tag name="KSO_WM_TEMPLATE_CATEGORY" val="custom"/>
  <p:tag name="KSO_WM_TEMPLATE_INDEX" val="20187308"/>
</p:tagLst>
</file>

<file path=ppt/tags/tag83.xml><?xml version="1.0" encoding="utf-8"?>
<p:tagLst xmlns:p="http://schemas.openxmlformats.org/presentationml/2006/main">
  <p:tag name="KSO_WM_BEAUTIFY_FLAG" val="#wm#"/>
  <p:tag name="KSO_WM_TEMPLATE_CATEGORY" val="custom"/>
  <p:tag name="KSO_WM_TEMPLATE_INDEX" val="20187308"/>
</p:tagLst>
</file>

<file path=ppt/tags/tag84.xml><?xml version="1.0" encoding="utf-8"?>
<p:tagLst xmlns:p="http://schemas.openxmlformats.org/presentationml/2006/main">
  <p:tag name="KSO_WM_BEAUTIFY_FLAG" val="#wm#"/>
  <p:tag name="KSO_WM_TEMPLATE_CATEGORY" val="custom"/>
  <p:tag name="KSO_WM_TEMPLATE_INDEX" val="20187308"/>
</p:tagLst>
</file>

<file path=ppt/tags/tag85.xml><?xml version="1.0" encoding="utf-8"?>
<p:tagLst xmlns:p="http://schemas.openxmlformats.org/presentationml/2006/main">
  <p:tag name="KSO_WM_BEAUTIFY_FLAG" val="#wm#"/>
  <p:tag name="KSO_WM_TEMPLATE_CATEGORY" val="custom"/>
  <p:tag name="KSO_WM_TEMPLATE_INDEX" val="20187308"/>
</p:tagLst>
</file>

<file path=ppt/tags/tag86.xml><?xml version="1.0" encoding="utf-8"?>
<p:tagLst xmlns:p="http://schemas.openxmlformats.org/presentationml/2006/main">
  <p:tag name="KSO_WM_BEAUTIFY_FLAG" val="#wm#"/>
  <p:tag name="KSO_WM_TEMPLATE_CATEGORY" val="custom"/>
  <p:tag name="KSO_WM_TEMPLATE_INDEX" val="20187308"/>
</p:tagLst>
</file>

<file path=ppt/tags/tag87.xml><?xml version="1.0" encoding="utf-8"?>
<p:tagLst xmlns:p="http://schemas.openxmlformats.org/presentationml/2006/main">
  <p:tag name="KSO_WM_BEAUTIFY_FLAG" val="#wm#"/>
  <p:tag name="KSO_WM_TEMPLATE_CATEGORY" val="custom"/>
  <p:tag name="KSO_WM_TEMPLATE_INDEX" val="20187308"/>
</p:tagLst>
</file>

<file path=ppt/tags/tag88.xml><?xml version="1.0" encoding="utf-8"?>
<p:tagLst xmlns:p="http://schemas.openxmlformats.org/presentationml/2006/main">
  <p:tag name="KSO_WM_BEAUTIFY_FLAG" val="#wm#"/>
  <p:tag name="KSO_WM_TEMPLATE_CATEGORY" val="custom"/>
  <p:tag name="KSO_WM_TEMPLATE_INDEX" val="20187308"/>
</p:tagLst>
</file>

<file path=ppt/tags/tag89.xml><?xml version="1.0" encoding="utf-8"?>
<p:tagLst xmlns:p="http://schemas.openxmlformats.org/presentationml/2006/main">
  <p:tag name="KSO_WM_BEAUTIFY_FLAG" val="#wm#"/>
  <p:tag name="KSO_WM_TEMPLATE_CATEGORY" val="custom"/>
  <p:tag name="KSO_WM_TEMPLATE_INDEX" val="20187308"/>
</p:tagLst>
</file>

<file path=ppt/tags/tag90.xml><?xml version="1.0" encoding="utf-8"?>
<p:tagLst xmlns:p="http://schemas.openxmlformats.org/presentationml/2006/main">
  <p:tag name="KSO_WM_UNIT_PLACING_PICTURE_USER_VIEWPORT" val="{&quot;height&quot;:8568,&quot;width&quot;:17064}"/>
</p:tagLst>
</file>

<file path=ppt/tags/tag91.xml><?xml version="1.0" encoding="utf-8"?>
<p:tagLst xmlns:p="http://schemas.openxmlformats.org/presentationml/2006/main">
  <p:tag name="KSO_WM_BEAUTIFY_FLAG" val="#wm#"/>
  <p:tag name="KSO_WM_TEMPLATE_CATEGORY" val="custom"/>
  <p:tag name="KSO_WM_TEMPLATE_INDEX" val="20187308"/>
</p:tagLst>
</file>

<file path=ppt/tags/tag92.xml><?xml version="1.0" encoding="utf-8"?>
<p:tagLst xmlns:p="http://schemas.openxmlformats.org/presentationml/2006/main">
  <p:tag name="KSO_WM_BEAUTIFY_FLAG" val="#wm#"/>
  <p:tag name="KSO_WM_TEMPLATE_CATEGORY" val="custom"/>
  <p:tag name="KSO_WM_TEMPLATE_INDEX" val="20187308"/>
</p:tagLst>
</file>

<file path=ppt/tags/tag93.xml><?xml version="1.0" encoding="utf-8"?>
<p:tagLst xmlns:p="http://schemas.openxmlformats.org/presentationml/2006/main">
  <p:tag name="KSO_WM_BEAUTIFY_FLAG" val="#wm#"/>
  <p:tag name="KSO_WM_TEMPLATE_CATEGORY" val="custom"/>
  <p:tag name="KSO_WM_TEMPLATE_INDEX" val="20187308"/>
</p:tagLst>
</file>

<file path=ppt/tags/tag94.xml><?xml version="1.0" encoding="utf-8"?>
<p:tagLst xmlns:p="http://schemas.openxmlformats.org/presentationml/2006/main">
  <p:tag name="KSO_WM_BEAUTIFY_FLAG" val="#wm#"/>
  <p:tag name="KSO_WM_TEMPLATE_CATEGORY" val="custom"/>
  <p:tag name="KSO_WM_TEMPLATE_INDEX" val="20187308"/>
</p:tagLst>
</file>

<file path=ppt/tags/tag95.xml><?xml version="1.0" encoding="utf-8"?>
<p:tagLst xmlns:p="http://schemas.openxmlformats.org/presentationml/2006/main">
  <p:tag name="KSO_WM_BEAUTIFY_FLAG" val="#wm#"/>
  <p:tag name="KSO_WM_TEMPLATE_CATEGORY" val="custom"/>
  <p:tag name="KSO_WM_TEMPLATE_INDEX" val="20187308"/>
</p:tagLst>
</file>

<file path=ppt/tags/tag96.xml><?xml version="1.0" encoding="utf-8"?>
<p:tagLst xmlns:p="http://schemas.openxmlformats.org/presentationml/2006/main">
  <p:tag name="KSO_WM_BEAUTIFY_FLAG" val="#wm#"/>
  <p:tag name="KSO_WM_TEMPLATE_CATEGORY" val="custom"/>
  <p:tag name="KSO_WM_TEMPLATE_INDEX" val="20187308"/>
</p:tagLst>
</file>

<file path=ppt/tags/tag97.xml><?xml version="1.0" encoding="utf-8"?>
<p:tagLst xmlns:p="http://schemas.openxmlformats.org/presentationml/2006/main">
  <p:tag name="KSO_WM_BEAUTIFY_FLAG" val="#wm#"/>
  <p:tag name="KSO_WM_TEMPLATE_CATEGORY" val="custom"/>
  <p:tag name="KSO_WM_TEMPLATE_INDEX" val="20187308"/>
</p:tagLst>
</file>

<file path=ppt/tags/tag98.xml><?xml version="1.0" encoding="utf-8"?>
<p:tagLst xmlns:p="http://schemas.openxmlformats.org/presentationml/2006/main">
  <p:tag name="KSO_WM_BEAUTIFY_FLAG" val="#wm#"/>
  <p:tag name="KSO_WM_TEMPLATE_CATEGORY" val="custom"/>
  <p:tag name="KSO_WM_TEMPLATE_INDEX" val="20187308"/>
</p:tagLst>
</file>

<file path=ppt/tags/tag99.xml><?xml version="1.0" encoding="utf-8"?>
<p:tagLst xmlns:p="http://schemas.openxmlformats.org/presentationml/2006/main">
  <p:tag name="KSO_WM_BEAUTIFY_FLAG" val="#wm#"/>
  <p:tag name="KSO_WM_TEMPLATE_CATEGORY" val="custom"/>
  <p:tag name="KSO_WM_TEMPLATE_INDEX" val="20187308"/>
</p:tagLst>
</file>

<file path=ppt/tags/tag100.xml><?xml version="1.0" encoding="utf-8"?>
<p:tagLst xmlns:p="http://schemas.openxmlformats.org/presentationml/2006/main">
  <p:tag name="KSO_WM_BEAUTIFY_FLAG" val="#wm#"/>
  <p:tag name="KSO_WM_TEMPLATE_CATEGORY" val="custom"/>
  <p:tag name="KSO_WM_TEMPLATE_INDEX" val="20187308"/>
</p:tagLst>
</file>

<file path=ppt/tags/tag101.xml><?xml version="1.0" encoding="utf-8"?>
<p:tagLst xmlns:p="http://schemas.openxmlformats.org/presentationml/2006/main">
  <p:tag name="KSO_WM_BEAUTIFY_FLAG" val="#wm#"/>
  <p:tag name="KSO_WM_TEMPLATE_CATEGORY" val="custom"/>
  <p:tag name="KSO_WM_TEMPLATE_INDEX" val="20187308"/>
</p:tagLst>
</file>

<file path=ppt/tags/tag102.xml><?xml version="1.0" encoding="utf-8"?>
<p:tagLst xmlns:p="http://schemas.openxmlformats.org/presentationml/2006/main">
  <p:tag name="KSO_WM_BEAUTIFY_FLAG" val="#wm#"/>
  <p:tag name="KSO_WM_TEMPLATE_CATEGORY" val="custom"/>
  <p:tag name="KSO_WM_TEMPLATE_INDEX" val="20187308"/>
</p:tagLst>
</file>

<file path=ppt/tags/tag103.xml><?xml version="1.0" encoding="utf-8"?>
<p:tagLst xmlns:p="http://schemas.openxmlformats.org/presentationml/2006/main">
  <p:tag name="KSO_WM_BEAUTIFY_FLAG" val="#wm#"/>
  <p:tag name="KSO_WM_TEMPLATE_CATEGORY" val="custom"/>
  <p:tag name="KSO_WM_TEMPLATE_INDEX" val="20187308"/>
</p:tagLst>
</file>

<file path=ppt/tags/tag104.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12261</Words>
  <Application>WPS 演示</Application>
  <PresentationFormat>宽屏</PresentationFormat>
  <Paragraphs>290</Paragraphs>
  <Slides>58</Slides>
  <Notes>1</Notes>
  <HiddenSlides>0</HiddenSlides>
  <MMClips>0</MMClips>
  <ScaleCrop>false</ScaleCrop>
  <HeadingPairs>
    <vt:vector size="6" baseType="variant">
      <vt:variant>
        <vt:lpstr>已用的字体</vt:lpstr>
      </vt:variant>
      <vt:variant>
        <vt:i4>26</vt:i4>
      </vt:variant>
      <vt:variant>
        <vt:lpstr>主题</vt:lpstr>
      </vt:variant>
      <vt:variant>
        <vt:i4>1</vt:i4>
      </vt:variant>
      <vt:variant>
        <vt:lpstr>幻灯片标题</vt:lpstr>
      </vt:variant>
      <vt:variant>
        <vt:i4>58</vt:i4>
      </vt:variant>
    </vt:vector>
  </HeadingPairs>
  <TitlesOfParts>
    <vt:vector size="85" baseType="lpstr">
      <vt:lpstr>Arial</vt:lpstr>
      <vt:lpstr>宋体</vt:lpstr>
      <vt:lpstr>Wingdings</vt:lpstr>
      <vt:lpstr>微软雅黑</vt:lpstr>
      <vt:lpstr>Arial Unicode MS</vt:lpstr>
      <vt:lpstr>楷体</vt:lpstr>
      <vt:lpstr>方正舒体</vt:lpstr>
      <vt:lpstr>华文仿宋</vt:lpstr>
      <vt:lpstr>Times New Roman</vt:lpstr>
      <vt:lpstr>华文细黑</vt:lpstr>
      <vt:lpstr>Courier New</vt:lpstr>
      <vt:lpstr>Microsoft YaHei UI</vt:lpstr>
      <vt:lpstr>华文琥珀</vt:lpstr>
      <vt:lpstr>黑体</vt:lpstr>
      <vt:lpstr>仿宋</vt:lpstr>
      <vt:lpstr>华文宋体</vt:lpstr>
      <vt:lpstr>幼圆</vt:lpstr>
      <vt:lpstr>Arial Black</vt:lpstr>
      <vt:lpstr>Book Antiqua</vt:lpstr>
      <vt:lpstr>Calisto MT</vt:lpstr>
      <vt:lpstr>Curlz MT</vt:lpstr>
      <vt:lpstr>Franklin Gothic Heavy</vt:lpstr>
      <vt:lpstr>Garamond</vt:lpstr>
      <vt:lpstr>Harlow Solid Italic</vt:lpstr>
      <vt:lpstr>Calibri</vt:lpstr>
      <vt:lpstr>Times New Roman</vt:lpstr>
      <vt:lpstr>Office 主题​​</vt:lpstr>
      <vt:lpstr>中共中央关于坚持和完善中国特色社会主义制度 推进国家治理体系和治理能力现代化若干重大问题的决定</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第二十三条       香港特别行政区应自行立法禁止任何叛国、分裂国家、煽动叛乱、颠覆中央人民政府及窃取国家机密的行为，禁止外国的政治性组织或团体在香港特别行政区进行政治活动，禁止香港特别行政区的政治性组织或团体与外国的政治性组织或团体建立联系。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37吴</cp:lastModifiedBy>
  <cp:revision>35</cp:revision>
  <dcterms:created xsi:type="dcterms:W3CDTF">2019-06-19T02:08:00Z</dcterms:created>
  <dcterms:modified xsi:type="dcterms:W3CDTF">2021-05-15T03:33:35Z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2052-11.1.0.10495</vt:lpwstr>
  </property>
  <property fmtid="{D5CDD505-2E9C-101B-9397-08002B2CF9AE}" pid="3" name="KSOSaveFontToCloudKey">
    <vt:lpwstr>581879928_btnclosed</vt:lpwstr>
  </property>
  <property fmtid="{D5CDD505-2E9C-101B-9397-08002B2CF9AE}" pid="4" name="ICV">
    <vt:lpwstr>12366B6894694CB2BD1A88D64B523B7B</vt:lpwstr>
  </property>
</Properties>
</file>