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9" r:id="rId2"/>
    <p:sldId id="262" r:id="rId3"/>
    <p:sldId id="263" r:id="rId4"/>
    <p:sldId id="269" r:id="rId5"/>
    <p:sldId id="282" r:id="rId6"/>
    <p:sldId id="261" r:id="rId7"/>
    <p:sldId id="268" r:id="rId8"/>
    <p:sldId id="284" r:id="rId9"/>
    <p:sldId id="283" r:id="rId10"/>
    <p:sldId id="272" r:id="rId11"/>
    <p:sldId id="267" r:id="rId12"/>
    <p:sldId id="285" r:id="rId13"/>
    <p:sldId id="274" r:id="rId14"/>
    <p:sldId id="278" r:id="rId15"/>
    <p:sldId id="288" r:id="rId16"/>
    <p:sldId id="287" r:id="rId17"/>
    <p:sldId id="286" r:id="rId18"/>
    <p:sldId id="281" r:id="rId19"/>
    <p:sldId id="289" r:id="rId20"/>
  </p:sldIdLst>
  <p:sldSz cx="12192000" cy="6858000"/>
  <p:notesSz cx="6858000" cy="9144000"/>
  <p:custDataLst>
    <p:tags r:id="rId22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D8558"/>
    <a:srgbClr val="1A331A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09" autoAdjust="0"/>
    <p:restoredTop sz="85294" autoAdjust="0"/>
  </p:normalViewPr>
  <p:slideViewPr>
    <p:cSldViewPr snapToGrid="0">
      <p:cViewPr varScale="1">
        <p:scale>
          <a:sx n="57" d="100"/>
          <a:sy n="57" d="100"/>
        </p:scale>
        <p:origin x="10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4FA01E-47C9-4D77-A7FC-824C76C9AE1A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83E13F-BDF6-412A-89E4-5B71A603F4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265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756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215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8280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9616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69650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17576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8300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83E13F-BDF6-412A-89E4-5B71A603F4E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7482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592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4794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1820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83E13F-BDF6-412A-89E4-5B71A603F4E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30656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7136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33060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83E13F-BDF6-412A-89E4-5B71A603F4E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92131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83E13F-BDF6-412A-89E4-5B71A603F4E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33898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1156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83E13F-BDF6-412A-89E4-5B71A603F4E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1380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83E13F-BDF6-412A-89E4-5B71A603F4E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3456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id="{670BA474-C1A0-42D7-BB65-FF080D712BAB}"/>
              </a:ext>
            </a:extLst>
          </p:cNvPr>
          <p:cNvGrpSpPr/>
          <p:nvPr/>
        </p:nvGrpSpPr>
        <p:grpSpPr>
          <a:xfrm>
            <a:off x="0" y="0"/>
            <a:ext cx="12192002" cy="6858000"/>
            <a:chOff x="0" y="0"/>
            <a:chExt cx="12192002" cy="6858000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963CE84E-6E80-4CD0-949E-D9D82CC7EC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6797"/>
            <a:stretch/>
          </p:blipFill>
          <p:spPr>
            <a:xfrm rot="16200000">
              <a:off x="-692523" y="692523"/>
              <a:ext cx="6858000" cy="5472953"/>
            </a:xfrm>
            <a:prstGeom prst="rect">
              <a:avLst/>
            </a:prstGeom>
          </p:spPr>
        </p:pic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166F74F6-22EC-4E2A-A737-7FD7835FD9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23" t="52222" r="323"/>
            <a:stretch/>
          </p:blipFill>
          <p:spPr>
            <a:xfrm rot="16200000">
              <a:off x="6305551" y="971549"/>
              <a:ext cx="6858000" cy="4914902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299E0496-3DF5-4AF9-9BB9-40FCAFBF69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035" b="70426"/>
            <a:stretch/>
          </p:blipFill>
          <p:spPr>
            <a:xfrm rot="16200000">
              <a:off x="2946027" y="2526927"/>
              <a:ext cx="6858000" cy="1804145"/>
            </a:xfrm>
            <a:prstGeom prst="rect">
              <a:avLst/>
            </a:prstGeom>
          </p:spPr>
        </p:pic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id="{8615D954-13CD-45BB-BC5D-7E825D5DCACF}"/>
              </a:ext>
            </a:extLst>
          </p:cNvPr>
          <p:cNvSpPr/>
          <p:nvPr/>
        </p:nvSpPr>
        <p:spPr>
          <a:xfrm>
            <a:off x="1744970" y="1901371"/>
            <a:ext cx="9260114" cy="2815772"/>
          </a:xfrm>
          <a:prstGeom prst="rect">
            <a:avLst/>
          </a:prstGeom>
          <a:noFill/>
          <a:ln w="76200">
            <a:solidFill>
              <a:srgbClr val="5D855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1" name="文本框 10">
            <a:extLst>
              <a:ext uri="{FF2B5EF4-FFF2-40B4-BE49-F238E27FC236}">
                <a16:creationId xmlns:a16="http://schemas.microsoft.com/office/drawing/2014/main" id="{F455A4C8-26F1-402C-9A70-15E0B9504378}"/>
              </a:ext>
            </a:extLst>
          </p:cNvPr>
          <p:cNvSpPr txBox="1"/>
          <p:nvPr/>
        </p:nvSpPr>
        <p:spPr>
          <a:xfrm>
            <a:off x="3777934" y="1703181"/>
            <a:ext cx="4682030" cy="52322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5D8558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——</a:t>
            </a:r>
            <a:r>
              <a:rPr lang="zh-CN" altLang="en-US" sz="2800" dirty="0">
                <a:solidFill>
                  <a:srgbClr val="5D8558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小说的结构</a:t>
            </a:r>
            <a:r>
              <a:rPr lang="en-US" altLang="zh-CN" sz="2800" dirty="0">
                <a:solidFill>
                  <a:srgbClr val="5D8558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——</a:t>
            </a:r>
            <a:endParaRPr lang="zh-CN" altLang="en-US" sz="2800" dirty="0">
              <a:solidFill>
                <a:srgbClr val="5D8558"/>
              </a:solidFill>
              <a:latin typeface="文悦古典明朝体 (非商业使用) W5" pitchFamily="50" charset="-122"/>
              <a:ea typeface="文悦古典明朝体 (非商业使用) W5" pitchFamily="50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DCC011F-145D-4C31-A17E-0633D6A92351}"/>
              </a:ext>
            </a:extLst>
          </p:cNvPr>
          <p:cNvSpPr txBox="1"/>
          <p:nvPr/>
        </p:nvSpPr>
        <p:spPr>
          <a:xfrm>
            <a:off x="4680965" y="2616929"/>
            <a:ext cx="2830068" cy="110799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D8558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牲畜林</a:t>
            </a: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279ADF26-9751-4BBC-8364-108F56563588}"/>
              </a:ext>
            </a:extLst>
          </p:cNvPr>
          <p:cNvCxnSpPr>
            <a:cxnSpLocks/>
          </p:cNvCxnSpPr>
          <p:nvPr/>
        </p:nvCxnSpPr>
        <p:spPr>
          <a:xfrm>
            <a:off x="4347028" y="2551431"/>
            <a:ext cx="3497943" cy="0"/>
          </a:xfrm>
          <a:prstGeom prst="line">
            <a:avLst/>
          </a:prstGeom>
          <a:ln w="28575">
            <a:solidFill>
              <a:srgbClr val="5D85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75235795-6F80-4C58-98BD-B1F01FB39A86}"/>
              </a:ext>
            </a:extLst>
          </p:cNvPr>
          <p:cNvCxnSpPr>
            <a:cxnSpLocks/>
          </p:cNvCxnSpPr>
          <p:nvPr/>
        </p:nvCxnSpPr>
        <p:spPr>
          <a:xfrm>
            <a:off x="4347028" y="3707144"/>
            <a:ext cx="3497943" cy="0"/>
          </a:xfrm>
          <a:prstGeom prst="line">
            <a:avLst/>
          </a:prstGeom>
          <a:ln w="28575">
            <a:solidFill>
              <a:srgbClr val="5D85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>
            <a:extLst>
              <a:ext uri="{FF2B5EF4-FFF2-40B4-BE49-F238E27FC236}">
                <a16:creationId xmlns:a16="http://schemas.microsoft.com/office/drawing/2014/main" id="{7762F780-2D4D-4EA8-B1CB-9F29F3135DFB}"/>
              </a:ext>
            </a:extLst>
          </p:cNvPr>
          <p:cNvSpPr/>
          <p:nvPr/>
        </p:nvSpPr>
        <p:spPr>
          <a:xfrm>
            <a:off x="4441092" y="3950544"/>
            <a:ext cx="3309816" cy="502241"/>
          </a:xfrm>
          <a:prstGeom prst="rect">
            <a:avLst/>
          </a:prstGeom>
          <a:solidFill>
            <a:srgbClr val="5D8558"/>
          </a:solidFill>
          <a:ln>
            <a:solidFill>
              <a:srgbClr val="5D855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720C4AD1-5EC7-4451-B76E-60521EBC3ECF}"/>
              </a:ext>
            </a:extLst>
          </p:cNvPr>
          <p:cNvSpPr txBox="1"/>
          <p:nvPr/>
        </p:nvSpPr>
        <p:spPr>
          <a:xfrm>
            <a:off x="4234030" y="3950544"/>
            <a:ext cx="3516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【</a:t>
            </a:r>
            <a:r>
              <a:rPr lang="zh-CN" altLang="en-US" sz="2800" b="1" dirty="0">
                <a:solidFill>
                  <a:schemeClr val="bg1"/>
                </a:solidFill>
              </a:rPr>
              <a:t>意大利</a:t>
            </a:r>
            <a:r>
              <a:rPr lang="en-US" altLang="zh-CN" sz="2800" b="1" dirty="0">
                <a:solidFill>
                  <a:schemeClr val="bg1"/>
                </a:solidFill>
              </a:rPr>
              <a:t>】</a:t>
            </a:r>
            <a:r>
              <a:rPr lang="zh-CN" altLang="en-US" sz="2800" b="1" dirty="0">
                <a:solidFill>
                  <a:schemeClr val="bg1"/>
                </a:solidFill>
              </a:rPr>
              <a:t>卡尔维诺</a:t>
            </a:r>
          </a:p>
        </p:txBody>
      </p:sp>
      <p:pic>
        <p:nvPicPr>
          <p:cNvPr id="23" name="图片 22">
            <a:extLst>
              <a:ext uri="{FF2B5EF4-FFF2-40B4-BE49-F238E27FC236}">
                <a16:creationId xmlns:a16="http://schemas.microsoft.com/office/drawing/2014/main" id="{26A35829-2B70-433C-9497-4E56F8C020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493" y="1376682"/>
            <a:ext cx="3444940" cy="1932575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6F7F3A80-5951-4ED0-B9FD-6D069055A4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2918" y="3775928"/>
            <a:ext cx="2413081" cy="1353713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id="{AC1EDFC7-A58F-4888-8777-0B6EC96D17E2}"/>
              </a:ext>
            </a:extLst>
          </p:cNvPr>
          <p:cNvSpPr txBox="1"/>
          <p:nvPr/>
        </p:nvSpPr>
        <p:spPr>
          <a:xfrm>
            <a:off x="2147623" y="1088482"/>
            <a:ext cx="8425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rgbClr val="5D8558"/>
                </a:solidFill>
              </a:rPr>
              <a:t>SPRINGFLOWERSPRINGFLOWER</a:t>
            </a:r>
            <a:endParaRPr lang="zh-CN" altLang="en-US" dirty="0">
              <a:solidFill>
                <a:srgbClr val="5D8558"/>
              </a:solidFill>
            </a:endParaRPr>
          </a:p>
          <a:p>
            <a:pPr algn="dist"/>
            <a:endParaRPr lang="zh-CN" altLang="en-US" dirty="0">
              <a:solidFill>
                <a:srgbClr val="5D85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37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86A8F75-FE7A-4054-84B7-A7164ED0BF8B}"/>
              </a:ext>
            </a:extLst>
          </p:cNvPr>
          <p:cNvSpPr/>
          <p:nvPr/>
        </p:nvSpPr>
        <p:spPr>
          <a:xfrm>
            <a:off x="1918810" y="1196749"/>
            <a:ext cx="3149199" cy="4616901"/>
          </a:xfrm>
          <a:prstGeom prst="rect">
            <a:avLst/>
          </a:prstGeom>
          <a:solidFill>
            <a:schemeClr val="bg1"/>
          </a:solidFill>
          <a:ln>
            <a:solidFill>
              <a:srgbClr val="5D8558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BA8D214-4838-4943-B3D1-1B40667CFA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1" t="65364"/>
          <a:stretch/>
        </p:blipFill>
        <p:spPr>
          <a:xfrm rot="16200000">
            <a:off x="7020245" y="809944"/>
            <a:ext cx="6628761" cy="3714751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BA04A15-D9FB-4CC8-8069-AEA2D3AC51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1" t="65364"/>
          <a:stretch/>
        </p:blipFill>
        <p:spPr>
          <a:xfrm rot="5400000">
            <a:off x="-1457005" y="2371405"/>
            <a:ext cx="6628761" cy="3714751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6095FE9F-67BF-463E-B1C0-117EAB0A847F}"/>
              </a:ext>
            </a:extLst>
          </p:cNvPr>
          <p:cNvSpPr/>
          <p:nvPr/>
        </p:nvSpPr>
        <p:spPr>
          <a:xfrm>
            <a:off x="2147410" y="1349149"/>
            <a:ext cx="3165646" cy="4309614"/>
          </a:xfrm>
          <a:prstGeom prst="rect">
            <a:avLst/>
          </a:prstGeom>
          <a:solidFill>
            <a:srgbClr val="5D8558"/>
          </a:solidFill>
          <a:ln>
            <a:solidFill>
              <a:srgbClr val="5D8558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498792C-6FCB-494E-9FCB-53DFB331CAFF}"/>
              </a:ext>
            </a:extLst>
          </p:cNvPr>
          <p:cNvSpPr txBox="1"/>
          <p:nvPr/>
        </p:nvSpPr>
        <p:spPr>
          <a:xfrm>
            <a:off x="2690814" y="2304871"/>
            <a:ext cx="2362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>
                <a:solidFill>
                  <a:schemeClr val="bg1"/>
                </a:solidFill>
                <a:latin typeface="文悦古典明朝体 (非商业使用) W5" pitchFamily="50" charset="-122"/>
                <a:ea typeface="文悦古典明朝体 (非商业使用) W5" pitchFamily="50" charset="-122"/>
              </a:rPr>
              <a:t>目标</a:t>
            </a:r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id="{91C4F0A4-8766-4ED2-A0C5-CAF810899FDD}"/>
              </a:ext>
            </a:extLst>
          </p:cNvPr>
          <p:cNvSpPr/>
          <p:nvPr/>
        </p:nvSpPr>
        <p:spPr>
          <a:xfrm>
            <a:off x="3013475" y="3886200"/>
            <a:ext cx="1671636" cy="228600"/>
          </a:xfrm>
          <a:custGeom>
            <a:avLst/>
            <a:gdLst>
              <a:gd name="connsiteX0" fmla="*/ 0 w 2800350"/>
              <a:gd name="connsiteY0" fmla="*/ 0 h 285780"/>
              <a:gd name="connsiteX1" fmla="*/ 571500 w 2800350"/>
              <a:gd name="connsiteY1" fmla="*/ 228600 h 285780"/>
              <a:gd name="connsiteX2" fmla="*/ 1028700 w 2800350"/>
              <a:gd name="connsiteY2" fmla="*/ 19050 h 285780"/>
              <a:gd name="connsiteX3" fmla="*/ 1466850 w 2800350"/>
              <a:gd name="connsiteY3" fmla="*/ 247650 h 285780"/>
              <a:gd name="connsiteX4" fmla="*/ 1981200 w 2800350"/>
              <a:gd name="connsiteY4" fmla="*/ 38100 h 285780"/>
              <a:gd name="connsiteX5" fmla="*/ 2343150 w 2800350"/>
              <a:gd name="connsiteY5" fmla="*/ 285750 h 285780"/>
              <a:gd name="connsiteX6" fmla="*/ 2800350 w 2800350"/>
              <a:gd name="connsiteY6" fmla="*/ 19050 h 285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00350" h="285780">
                <a:moveTo>
                  <a:pt x="0" y="0"/>
                </a:moveTo>
                <a:cubicBezTo>
                  <a:pt x="200025" y="112712"/>
                  <a:pt x="400050" y="225425"/>
                  <a:pt x="571500" y="228600"/>
                </a:cubicBezTo>
                <a:cubicBezTo>
                  <a:pt x="742950" y="231775"/>
                  <a:pt x="879475" y="15875"/>
                  <a:pt x="1028700" y="19050"/>
                </a:cubicBezTo>
                <a:cubicBezTo>
                  <a:pt x="1177925" y="22225"/>
                  <a:pt x="1308100" y="244475"/>
                  <a:pt x="1466850" y="247650"/>
                </a:cubicBezTo>
                <a:cubicBezTo>
                  <a:pt x="1625600" y="250825"/>
                  <a:pt x="1835150" y="31750"/>
                  <a:pt x="1981200" y="38100"/>
                </a:cubicBezTo>
                <a:cubicBezTo>
                  <a:pt x="2127250" y="44450"/>
                  <a:pt x="2206625" y="288925"/>
                  <a:pt x="2343150" y="285750"/>
                </a:cubicBezTo>
                <a:cubicBezTo>
                  <a:pt x="2479675" y="282575"/>
                  <a:pt x="2640012" y="150812"/>
                  <a:pt x="2800350" y="19050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: 形状 9">
            <a:extLst>
              <a:ext uri="{FF2B5EF4-FFF2-40B4-BE49-F238E27FC236}">
                <a16:creationId xmlns:a16="http://schemas.microsoft.com/office/drawing/2014/main" id="{FC3F3E90-C318-40EA-85F7-556777F23438}"/>
              </a:ext>
            </a:extLst>
          </p:cNvPr>
          <p:cNvSpPr/>
          <p:nvPr/>
        </p:nvSpPr>
        <p:spPr>
          <a:xfrm>
            <a:off x="3013475" y="4152900"/>
            <a:ext cx="1671636" cy="228600"/>
          </a:xfrm>
          <a:custGeom>
            <a:avLst/>
            <a:gdLst>
              <a:gd name="connsiteX0" fmla="*/ 0 w 2800350"/>
              <a:gd name="connsiteY0" fmla="*/ 0 h 285780"/>
              <a:gd name="connsiteX1" fmla="*/ 571500 w 2800350"/>
              <a:gd name="connsiteY1" fmla="*/ 228600 h 285780"/>
              <a:gd name="connsiteX2" fmla="*/ 1028700 w 2800350"/>
              <a:gd name="connsiteY2" fmla="*/ 19050 h 285780"/>
              <a:gd name="connsiteX3" fmla="*/ 1466850 w 2800350"/>
              <a:gd name="connsiteY3" fmla="*/ 247650 h 285780"/>
              <a:gd name="connsiteX4" fmla="*/ 1981200 w 2800350"/>
              <a:gd name="connsiteY4" fmla="*/ 38100 h 285780"/>
              <a:gd name="connsiteX5" fmla="*/ 2343150 w 2800350"/>
              <a:gd name="connsiteY5" fmla="*/ 285750 h 285780"/>
              <a:gd name="connsiteX6" fmla="*/ 2800350 w 2800350"/>
              <a:gd name="connsiteY6" fmla="*/ 19050 h 285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00350" h="285780">
                <a:moveTo>
                  <a:pt x="0" y="0"/>
                </a:moveTo>
                <a:cubicBezTo>
                  <a:pt x="200025" y="112712"/>
                  <a:pt x="400050" y="225425"/>
                  <a:pt x="571500" y="228600"/>
                </a:cubicBezTo>
                <a:cubicBezTo>
                  <a:pt x="742950" y="231775"/>
                  <a:pt x="879475" y="15875"/>
                  <a:pt x="1028700" y="19050"/>
                </a:cubicBezTo>
                <a:cubicBezTo>
                  <a:pt x="1177925" y="22225"/>
                  <a:pt x="1308100" y="244475"/>
                  <a:pt x="1466850" y="247650"/>
                </a:cubicBezTo>
                <a:cubicBezTo>
                  <a:pt x="1625600" y="250825"/>
                  <a:pt x="1835150" y="31750"/>
                  <a:pt x="1981200" y="38100"/>
                </a:cubicBezTo>
                <a:cubicBezTo>
                  <a:pt x="2127250" y="44450"/>
                  <a:pt x="2206625" y="288925"/>
                  <a:pt x="2343150" y="285750"/>
                </a:cubicBezTo>
                <a:cubicBezTo>
                  <a:pt x="2479675" y="282575"/>
                  <a:pt x="2640012" y="150812"/>
                  <a:pt x="2800350" y="19050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id="{F7A1E4A4-10CB-449E-95A1-A0C380AA74CC}"/>
              </a:ext>
            </a:extLst>
          </p:cNvPr>
          <p:cNvSpPr/>
          <p:nvPr/>
        </p:nvSpPr>
        <p:spPr>
          <a:xfrm>
            <a:off x="2982521" y="4457060"/>
            <a:ext cx="1671636" cy="228600"/>
          </a:xfrm>
          <a:custGeom>
            <a:avLst/>
            <a:gdLst>
              <a:gd name="connsiteX0" fmla="*/ 0 w 2800350"/>
              <a:gd name="connsiteY0" fmla="*/ 0 h 285780"/>
              <a:gd name="connsiteX1" fmla="*/ 571500 w 2800350"/>
              <a:gd name="connsiteY1" fmla="*/ 228600 h 285780"/>
              <a:gd name="connsiteX2" fmla="*/ 1028700 w 2800350"/>
              <a:gd name="connsiteY2" fmla="*/ 19050 h 285780"/>
              <a:gd name="connsiteX3" fmla="*/ 1466850 w 2800350"/>
              <a:gd name="connsiteY3" fmla="*/ 247650 h 285780"/>
              <a:gd name="connsiteX4" fmla="*/ 1981200 w 2800350"/>
              <a:gd name="connsiteY4" fmla="*/ 38100 h 285780"/>
              <a:gd name="connsiteX5" fmla="*/ 2343150 w 2800350"/>
              <a:gd name="connsiteY5" fmla="*/ 285750 h 285780"/>
              <a:gd name="connsiteX6" fmla="*/ 2800350 w 2800350"/>
              <a:gd name="connsiteY6" fmla="*/ 19050 h 285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00350" h="285780">
                <a:moveTo>
                  <a:pt x="0" y="0"/>
                </a:moveTo>
                <a:cubicBezTo>
                  <a:pt x="200025" y="112712"/>
                  <a:pt x="400050" y="225425"/>
                  <a:pt x="571500" y="228600"/>
                </a:cubicBezTo>
                <a:cubicBezTo>
                  <a:pt x="742950" y="231775"/>
                  <a:pt x="879475" y="15875"/>
                  <a:pt x="1028700" y="19050"/>
                </a:cubicBezTo>
                <a:cubicBezTo>
                  <a:pt x="1177925" y="22225"/>
                  <a:pt x="1308100" y="244475"/>
                  <a:pt x="1466850" y="247650"/>
                </a:cubicBezTo>
                <a:cubicBezTo>
                  <a:pt x="1625600" y="250825"/>
                  <a:pt x="1835150" y="31750"/>
                  <a:pt x="1981200" y="38100"/>
                </a:cubicBezTo>
                <a:cubicBezTo>
                  <a:pt x="2127250" y="44450"/>
                  <a:pt x="2206625" y="288925"/>
                  <a:pt x="2343150" y="285750"/>
                </a:cubicBezTo>
                <a:cubicBezTo>
                  <a:pt x="2479675" y="282575"/>
                  <a:pt x="2640012" y="150812"/>
                  <a:pt x="2800350" y="19050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00DD8F0-0CF2-451D-9877-3218871A46B0}"/>
              </a:ext>
            </a:extLst>
          </p:cNvPr>
          <p:cNvSpPr txBox="1"/>
          <p:nvPr/>
        </p:nvSpPr>
        <p:spPr>
          <a:xfrm>
            <a:off x="6328175" y="2001738"/>
            <a:ext cx="857252" cy="769441"/>
          </a:xfrm>
          <a:prstGeom prst="rect">
            <a:avLst/>
          </a:prstGeom>
          <a:solidFill>
            <a:srgbClr val="5D8558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7B09D61-41DA-4517-A676-B1ACF1A34E6C}"/>
              </a:ext>
            </a:extLst>
          </p:cNvPr>
          <p:cNvSpPr txBox="1"/>
          <p:nvPr/>
        </p:nvSpPr>
        <p:spPr>
          <a:xfrm>
            <a:off x="7233051" y="2133644"/>
            <a:ext cx="315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理解小说的主题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4A27CF5C-B004-4F16-8746-4F9771B9442A}"/>
              </a:ext>
            </a:extLst>
          </p:cNvPr>
          <p:cNvSpPr txBox="1"/>
          <p:nvPr/>
        </p:nvSpPr>
        <p:spPr>
          <a:xfrm>
            <a:off x="6328175" y="3297198"/>
            <a:ext cx="857252" cy="769441"/>
          </a:xfrm>
          <a:prstGeom prst="rect">
            <a:avLst/>
          </a:prstGeom>
          <a:solidFill>
            <a:srgbClr val="5D8558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270EBB92-5B96-4610-A61B-1E1D2162C877}"/>
              </a:ext>
            </a:extLst>
          </p:cNvPr>
          <p:cNvSpPr txBox="1"/>
          <p:nvPr/>
        </p:nvSpPr>
        <p:spPr>
          <a:xfrm>
            <a:off x="7272338" y="3398713"/>
            <a:ext cx="315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理解小说的“延迟”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F19278A8-606D-43DB-BB28-E6AD6352B286}"/>
              </a:ext>
            </a:extLst>
          </p:cNvPr>
          <p:cNvSpPr txBox="1"/>
          <p:nvPr/>
        </p:nvSpPr>
        <p:spPr>
          <a:xfrm>
            <a:off x="6299599" y="4571360"/>
            <a:ext cx="857252" cy="769441"/>
          </a:xfrm>
          <a:prstGeom prst="rect">
            <a:avLst/>
          </a:prstGeom>
          <a:solidFill>
            <a:srgbClr val="5D8558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1DCCB885-0519-472C-AFF1-E6148E58A112}"/>
              </a:ext>
            </a:extLst>
          </p:cNvPr>
          <p:cNvSpPr txBox="1"/>
          <p:nvPr/>
        </p:nvSpPr>
        <p:spPr>
          <a:xfrm>
            <a:off x="7227586" y="4662694"/>
            <a:ext cx="315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小说创作的结构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8629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0A27931D-4FEE-4D2B-B820-73A133BDBB9E}"/>
              </a:ext>
            </a:extLst>
          </p:cNvPr>
          <p:cNvSpPr/>
          <p:nvPr/>
        </p:nvSpPr>
        <p:spPr>
          <a:xfrm>
            <a:off x="2409827" y="2268113"/>
            <a:ext cx="7372349" cy="2809874"/>
          </a:xfrm>
          <a:prstGeom prst="rect">
            <a:avLst/>
          </a:prstGeom>
          <a:solidFill>
            <a:schemeClr val="bg1"/>
          </a:solidFill>
          <a:ln>
            <a:solidFill>
              <a:srgbClr val="5D855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56070106-1992-444E-B71D-D50EB21952F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1" t="65364"/>
          <a:stretch/>
        </p:blipFill>
        <p:spPr>
          <a:xfrm rot="16200000">
            <a:off x="7020245" y="726982"/>
            <a:ext cx="6628761" cy="37147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78D70831-5AC1-4C66-8E05-B70CFF5860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1" t="65364"/>
          <a:stretch/>
        </p:blipFill>
        <p:spPr>
          <a:xfrm rot="5400000">
            <a:off x="-1457005" y="2371405"/>
            <a:ext cx="6628761" cy="3714751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18CC9976-4136-459C-AD84-608D6AC18B62}"/>
              </a:ext>
            </a:extLst>
          </p:cNvPr>
          <p:cNvSpPr/>
          <p:nvPr/>
        </p:nvSpPr>
        <p:spPr>
          <a:xfrm>
            <a:off x="2873361" y="2584358"/>
            <a:ext cx="6462568" cy="2129757"/>
          </a:xfrm>
          <a:prstGeom prst="rect">
            <a:avLst/>
          </a:prstGeom>
          <a:solidFill>
            <a:srgbClr val="5D855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9568681-CA18-4457-8A26-06F7BFFF0248}"/>
              </a:ext>
            </a:extLst>
          </p:cNvPr>
          <p:cNvSpPr txBox="1"/>
          <p:nvPr/>
        </p:nvSpPr>
        <p:spPr>
          <a:xfrm>
            <a:off x="3100535" y="3423419"/>
            <a:ext cx="6183087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阅读作品，概述故事，思考主题。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94B7EBB9-7A84-4DE1-9BAB-A1870053676B}"/>
              </a:ext>
            </a:extLst>
          </p:cNvPr>
          <p:cNvCxnSpPr>
            <a:cxnSpLocks/>
          </p:cNvCxnSpPr>
          <p:nvPr/>
        </p:nvCxnSpPr>
        <p:spPr>
          <a:xfrm>
            <a:off x="3112913" y="3164976"/>
            <a:ext cx="5983464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D5A502C6-BE2A-459C-A4E7-8267D9744DA6}"/>
              </a:ext>
            </a:extLst>
          </p:cNvPr>
          <p:cNvCxnSpPr>
            <a:cxnSpLocks/>
          </p:cNvCxnSpPr>
          <p:nvPr/>
        </p:nvCxnSpPr>
        <p:spPr>
          <a:xfrm>
            <a:off x="3112913" y="4320689"/>
            <a:ext cx="5983464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>
            <a:extLst>
              <a:ext uri="{FF2B5EF4-FFF2-40B4-BE49-F238E27FC236}">
                <a16:creationId xmlns:a16="http://schemas.microsoft.com/office/drawing/2014/main" id="{51385DC4-61EB-4544-B3ED-0469124AAA4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38432" y="958245"/>
            <a:ext cx="2413081" cy="135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50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4279B631-A07C-49EA-950B-50CE87480761}"/>
              </a:ext>
            </a:extLst>
          </p:cNvPr>
          <p:cNvSpPr txBox="1"/>
          <p:nvPr/>
        </p:nvSpPr>
        <p:spPr>
          <a:xfrm>
            <a:off x="1403112" y="2186314"/>
            <a:ext cx="9072368" cy="386932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农民朱阿的小母牛把一个德国兵引入众多牲畜藏身的密林之中，德国兵像猴子掰玉米一样，不断地放下这个牲畜，去抓另一个。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而朱阿举着猎枪不敢开枪，生怕误伤了牲畜。等他终于鼓起勇气开枪时，也只是打中了德国兵手中的鸡。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最终，德国兵是在和野猫的厮打中滚下石崖。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B9ADC4F3-1210-4A98-8B06-0AD9EA063D9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02" t="50000" r="61966" b="36998"/>
          <a:stretch/>
        </p:blipFill>
        <p:spPr>
          <a:xfrm>
            <a:off x="89652" y="396429"/>
            <a:ext cx="1313460" cy="1276889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94C1B030-B5DE-44C9-9F18-10A8F25F33A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1" t="65364"/>
          <a:stretch/>
        </p:blipFill>
        <p:spPr>
          <a:xfrm rot="16200000">
            <a:off x="7020244" y="764052"/>
            <a:ext cx="6628761" cy="3714751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860A4901-5EB3-4B67-A96E-5420A04F6C53}"/>
              </a:ext>
            </a:extLst>
          </p:cNvPr>
          <p:cNvSpPr txBox="1"/>
          <p:nvPr/>
        </p:nvSpPr>
        <p:spPr>
          <a:xfrm>
            <a:off x="1741292" y="1052654"/>
            <a:ext cx="6183087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一篇</a:t>
            </a:r>
            <a:r>
              <a:rPr lang="zh-CN" altLang="en-US" sz="3200" b="1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寓言式童话般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的小说：</a:t>
            </a:r>
          </a:p>
        </p:txBody>
      </p:sp>
    </p:spTree>
    <p:extLst>
      <p:ext uri="{BB962C8B-B14F-4D97-AF65-F5344CB8AC3E}">
        <p14:creationId xmlns:p14="http://schemas.microsoft.com/office/powerpoint/2010/main" val="12471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F311003-8DA0-4311-A715-918088AFEB01}"/>
              </a:ext>
            </a:extLst>
          </p:cNvPr>
          <p:cNvSpPr txBox="1"/>
          <p:nvPr/>
        </p:nvSpPr>
        <p:spPr>
          <a:xfrm>
            <a:off x="338241" y="392448"/>
            <a:ext cx="3932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伊泰洛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卡尔维诺：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A9BBECA-DFA0-4469-A09B-2E7422D33615}"/>
              </a:ext>
            </a:extLst>
          </p:cNvPr>
          <p:cNvSpPr txBox="1"/>
          <p:nvPr/>
        </p:nvSpPr>
        <p:spPr>
          <a:xfrm>
            <a:off x="338242" y="1365117"/>
            <a:ext cx="8323845" cy="4515660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1923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年生于古巴哈瓦那附近，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父亲是园艺师，母亲是植物学家，自幼与大自然结下了不解之缘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，因此他的作品始终富有寓言式童话般的色彩。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卡尔维诺是“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一只脚跨进幻想世界，另一只脚留在客观现实之中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”的作家。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代表作品：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丰巢小径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祖先三部曲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宇宙奇趣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看不见的城市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意大利童话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313E4D76-66A6-46A5-8F09-3A5004045F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842" y="2251347"/>
            <a:ext cx="2743200" cy="2743200"/>
          </a:xfrm>
          <a:prstGeom prst="rect">
            <a:avLst/>
          </a:prstGeom>
          <a:ln w="38100">
            <a:solidFill>
              <a:srgbClr val="00B050"/>
            </a:solidFill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3344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4279B631-A07C-49EA-950B-50CE87480761}"/>
              </a:ext>
            </a:extLst>
          </p:cNvPr>
          <p:cNvSpPr txBox="1"/>
          <p:nvPr/>
        </p:nvSpPr>
        <p:spPr>
          <a:xfrm>
            <a:off x="553584" y="484684"/>
            <a:ext cx="31527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小说的主题：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D0B19584-D391-48AB-97BD-D400929C5C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93" r="56986" b="88332"/>
          <a:stretch/>
        </p:blipFill>
        <p:spPr>
          <a:xfrm>
            <a:off x="0" y="2158975"/>
            <a:ext cx="3706358" cy="2540050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8AA47BB8-9715-4A43-9D50-4E417B458E2A}"/>
              </a:ext>
            </a:extLst>
          </p:cNvPr>
          <p:cNvSpPr txBox="1"/>
          <p:nvPr/>
        </p:nvSpPr>
        <p:spPr>
          <a:xfrm>
            <a:off x="3796324" y="1069459"/>
            <a:ext cx="7945909" cy="5161991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牲畜林：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大自然生机勃勃，富有生命力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，有净化能力，经过一番洗礼，让生活回归本来平静的模样，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给人们以希望。</a:t>
            </a:r>
            <a:endParaRPr lang="en-US" altLang="zh-CN" sz="28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野猫：</a:t>
            </a:r>
            <a:endParaRPr lang="en-US" altLang="zh-CN" sz="2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算是人们的敌人。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最终善良的人没有粘上杀人的鲜血，而是让邪恶与邪恶同归于尽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，寄托了作者的某种理想。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65E547E-8902-469B-B0CE-F7B9B226BC17}"/>
              </a:ext>
            </a:extLst>
          </p:cNvPr>
          <p:cNvSpPr txBox="1"/>
          <p:nvPr/>
        </p:nvSpPr>
        <p:spPr>
          <a:xfrm>
            <a:off x="5022958" y="1223346"/>
            <a:ext cx="4087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“简直像诺亚方舟一样”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44B293E-04D1-4341-9C36-BC7B160C1ED9}"/>
              </a:ext>
            </a:extLst>
          </p:cNvPr>
          <p:cNvSpPr/>
          <p:nvPr/>
        </p:nvSpPr>
        <p:spPr>
          <a:xfrm>
            <a:off x="4751069" y="3650454"/>
            <a:ext cx="3416320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“凶恶”“偷鸡吃”</a:t>
            </a:r>
            <a:endParaRPr lang="en-US" altLang="zh-CN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359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C686BC69-B7CA-4268-9B5F-5E15B93DAC2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03" t="37109" r="-1150" b="50569"/>
          <a:stretch/>
        </p:blipFill>
        <p:spPr>
          <a:xfrm>
            <a:off x="58404" y="3775597"/>
            <a:ext cx="3431928" cy="300128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id="{4CB87923-B491-4160-B889-F212715EBBDA}"/>
              </a:ext>
            </a:extLst>
          </p:cNvPr>
          <p:cNvSpPr txBox="1"/>
          <p:nvPr/>
        </p:nvSpPr>
        <p:spPr>
          <a:xfrm>
            <a:off x="899272" y="919582"/>
            <a:ext cx="31527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小说的主题：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831CC595-6C3B-4026-9F5C-B41B16B267DF}"/>
              </a:ext>
            </a:extLst>
          </p:cNvPr>
          <p:cNvSpPr txBox="1"/>
          <p:nvPr/>
        </p:nvSpPr>
        <p:spPr>
          <a:xfrm>
            <a:off x="3071494" y="1817501"/>
            <a:ext cx="8559228" cy="3222998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小结</a:t>
            </a: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小说中，农民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朱阿在密林中试图从一名德国兵手中拯救一只只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牲畜，发生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了一系列啼笑皆非的故事。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作者通过这些故事，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讽刺法西斯战争的残酷、荒谬，以此还表现人们对战胜法西斯的乐观精神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252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0A27931D-4FEE-4D2B-B820-73A133BDBB9E}"/>
              </a:ext>
            </a:extLst>
          </p:cNvPr>
          <p:cNvSpPr/>
          <p:nvPr/>
        </p:nvSpPr>
        <p:spPr>
          <a:xfrm>
            <a:off x="2409827" y="2268113"/>
            <a:ext cx="7372349" cy="2809874"/>
          </a:xfrm>
          <a:prstGeom prst="rect">
            <a:avLst/>
          </a:prstGeom>
          <a:solidFill>
            <a:schemeClr val="bg1"/>
          </a:solidFill>
          <a:ln>
            <a:solidFill>
              <a:srgbClr val="5D855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56070106-1992-444E-B71D-D50EB21952F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1" t="65364"/>
          <a:stretch/>
        </p:blipFill>
        <p:spPr>
          <a:xfrm rot="16200000">
            <a:off x="7020245" y="726982"/>
            <a:ext cx="6628761" cy="37147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78D70831-5AC1-4C66-8E05-B70CFF5860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1" t="65364"/>
          <a:stretch/>
        </p:blipFill>
        <p:spPr>
          <a:xfrm rot="5400000">
            <a:off x="-1457005" y="2371405"/>
            <a:ext cx="6628761" cy="3714751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18CC9976-4136-459C-AD84-608D6AC18B62}"/>
              </a:ext>
            </a:extLst>
          </p:cNvPr>
          <p:cNvSpPr/>
          <p:nvPr/>
        </p:nvSpPr>
        <p:spPr>
          <a:xfrm>
            <a:off x="2873361" y="2584358"/>
            <a:ext cx="6462568" cy="2129757"/>
          </a:xfrm>
          <a:prstGeom prst="rect">
            <a:avLst/>
          </a:prstGeom>
          <a:solidFill>
            <a:srgbClr val="5D855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9568681-CA18-4457-8A26-06F7BFFF0248}"/>
              </a:ext>
            </a:extLst>
          </p:cNvPr>
          <p:cNvSpPr txBox="1"/>
          <p:nvPr/>
        </p:nvSpPr>
        <p:spPr>
          <a:xfrm>
            <a:off x="2929303" y="3428996"/>
            <a:ext cx="6333397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再读作品，从写作的角度鉴赏小说。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94B7EBB9-7A84-4DE1-9BAB-A1870053676B}"/>
              </a:ext>
            </a:extLst>
          </p:cNvPr>
          <p:cNvCxnSpPr>
            <a:cxnSpLocks/>
          </p:cNvCxnSpPr>
          <p:nvPr/>
        </p:nvCxnSpPr>
        <p:spPr>
          <a:xfrm>
            <a:off x="3112913" y="3164976"/>
            <a:ext cx="5983464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D5A502C6-BE2A-459C-A4E7-8267D9744DA6}"/>
              </a:ext>
            </a:extLst>
          </p:cNvPr>
          <p:cNvCxnSpPr>
            <a:cxnSpLocks/>
          </p:cNvCxnSpPr>
          <p:nvPr/>
        </p:nvCxnSpPr>
        <p:spPr>
          <a:xfrm>
            <a:off x="3112913" y="4320689"/>
            <a:ext cx="5983464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>
            <a:extLst>
              <a:ext uri="{FF2B5EF4-FFF2-40B4-BE49-F238E27FC236}">
                <a16:creationId xmlns:a16="http://schemas.microsoft.com/office/drawing/2014/main" id="{51385DC4-61EB-4544-B3ED-0469124AAA4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38432" y="958245"/>
            <a:ext cx="2413081" cy="135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94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9B85E3BD-CC9F-4626-9A22-950B31DCB9B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44" t="36915" r="20509" b="50763"/>
          <a:stretch/>
        </p:blipFill>
        <p:spPr>
          <a:xfrm rot="929916">
            <a:off x="645343" y="134030"/>
            <a:ext cx="2760401" cy="241402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DC965B8B-19BE-4EF5-B257-C759EE7AF5B2}"/>
              </a:ext>
            </a:extLst>
          </p:cNvPr>
          <p:cNvSpPr txBox="1"/>
          <p:nvPr/>
        </p:nvSpPr>
        <p:spPr>
          <a:xfrm>
            <a:off x="2025543" y="1990099"/>
            <a:ext cx="8389695" cy="1863011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卡尔维诺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未来千年文学备案录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“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我的写作方法一直涉及</a:t>
            </a:r>
            <a:r>
              <a:rPr lang="zh-CN" altLang="en-US" sz="36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减少沉重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。”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326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85411016-6F17-456D-851D-7E2B02E736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43" t="50499" r="21610" b="37094"/>
          <a:stretch/>
        </p:blipFill>
        <p:spPr>
          <a:xfrm>
            <a:off x="99486" y="4508903"/>
            <a:ext cx="2611337" cy="2299420"/>
          </a:xfrm>
          <a:prstGeom prst="rect">
            <a:avLst/>
          </a:prstGeom>
        </p:spPr>
      </p:pic>
      <p:sp>
        <p:nvSpPr>
          <p:cNvPr id="13" name="矩形 1">
            <a:extLst>
              <a:ext uri="{FF2B5EF4-FFF2-40B4-BE49-F238E27FC236}">
                <a16:creationId xmlns:a16="http://schemas.microsoft.com/office/drawing/2014/main" id="{7476436C-46BB-490A-88E8-D67AF266A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0744" y="2027640"/>
            <a:ext cx="5127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280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01</a:t>
            </a:r>
            <a:endParaRPr kumimoji="0" lang="zh-CN" altLang="en-US" sz="2800">
              <a:solidFill>
                <a:schemeClr val="bg1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15" name="矩形 16">
            <a:extLst>
              <a:ext uri="{FF2B5EF4-FFF2-40B4-BE49-F238E27FC236}">
                <a16:creationId xmlns:a16="http://schemas.microsoft.com/office/drawing/2014/main" id="{ECE4B565-61A9-4283-AD46-51D84620E9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8994" y="3986615"/>
            <a:ext cx="566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280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03</a:t>
            </a:r>
            <a:endParaRPr kumimoji="0" lang="zh-CN" altLang="en-US" sz="2800">
              <a:solidFill>
                <a:schemeClr val="bg1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16" name="矩形 18">
            <a:extLst>
              <a:ext uri="{FF2B5EF4-FFF2-40B4-BE49-F238E27FC236}">
                <a16:creationId xmlns:a16="http://schemas.microsoft.com/office/drawing/2014/main" id="{88864869-CE2A-4CF4-B909-746764C820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8519" y="4975628"/>
            <a:ext cx="5572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280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04</a:t>
            </a:r>
            <a:endParaRPr kumimoji="0" lang="zh-CN" altLang="en-US" sz="2800">
              <a:solidFill>
                <a:schemeClr val="bg1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1A1F3EB7-10FF-40A8-95C8-3CF959A141BD}"/>
              </a:ext>
            </a:extLst>
          </p:cNvPr>
          <p:cNvSpPr txBox="1"/>
          <p:nvPr/>
        </p:nvSpPr>
        <p:spPr>
          <a:xfrm>
            <a:off x="2471593" y="596197"/>
            <a:ext cx="9147978" cy="4246355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卡尔维诺：文学创作的“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轻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“我写了四十年小说，探索各种道路。可以这样来定义：我的工作常常是为了减轻分量，有时尽力减轻人物的分量，有时尽量减轻天体的分量，有时尽力减轻城市的分量，首先是尽力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减轻小说结构与语言的分量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。”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470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B462B7B6-7C40-46DB-B553-D100C7E3A94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42" t="38018" r="77821" b="50314"/>
          <a:stretch/>
        </p:blipFill>
        <p:spPr>
          <a:xfrm>
            <a:off x="0" y="129851"/>
            <a:ext cx="2495320" cy="1710099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3E6E398C-E43F-431D-B8B5-72C945C768A4}"/>
              </a:ext>
            </a:extLst>
          </p:cNvPr>
          <p:cNvSpPr txBox="1"/>
          <p:nvPr/>
        </p:nvSpPr>
        <p:spPr>
          <a:xfrm>
            <a:off x="730273" y="1593882"/>
            <a:ext cx="10722029" cy="3407664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牲畜林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语言之“轻”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但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最高兴的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还莫过于骡子，总算有这么一次可以不负重地走路，而且还能边走边啃树皮。猪专拱地，结果长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鼻子上扎满了栗子壳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。母鸡栖息在树上，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可把松鼠吓坏了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难道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这只鸡有魔法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，会在手中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自我爆炸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，自我消耗？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D7ACC0A-E730-4262-8124-BEEAECF4D5F3}"/>
              </a:ext>
            </a:extLst>
          </p:cNvPr>
          <p:cNvSpPr txBox="1"/>
          <p:nvPr/>
        </p:nvSpPr>
        <p:spPr>
          <a:xfrm>
            <a:off x="3247726" y="5396014"/>
            <a:ext cx="5687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短句居多，语调活泼轻松</a:t>
            </a:r>
          </a:p>
        </p:txBody>
      </p:sp>
    </p:spTree>
    <p:extLst>
      <p:ext uri="{BB962C8B-B14F-4D97-AF65-F5344CB8AC3E}">
        <p14:creationId xmlns:p14="http://schemas.microsoft.com/office/powerpoint/2010/main" val="163765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>
            <a:extLst>
              <a:ext uri="{FF2B5EF4-FFF2-40B4-BE49-F238E27FC236}">
                <a16:creationId xmlns:a16="http://schemas.microsoft.com/office/drawing/2014/main" id="{3E6E398C-E43F-431D-B8B5-72C945C768A4}"/>
              </a:ext>
            </a:extLst>
          </p:cNvPr>
          <p:cNvSpPr txBox="1"/>
          <p:nvPr/>
        </p:nvSpPr>
        <p:spPr>
          <a:xfrm>
            <a:off x="500809" y="621910"/>
            <a:ext cx="11190381" cy="386932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牲畜林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情节之“轻”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“花大姐”将德国兵带至密林，一起迷了路，最后还逃跑了。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农民朱阿遇到德国兵，自己恰巧有一杆猎枪，还有子弹袋。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每一种被德国兵抓到手的家畜最后都逃走了，除了那“只光秃秃没剩几根毛”的鸡。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571500" marR="0" lvl="0" indent="-5715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D7ACC0A-E730-4262-8124-BEEAECF4D5F3}"/>
              </a:ext>
            </a:extLst>
          </p:cNvPr>
          <p:cNvSpPr txBox="1"/>
          <p:nvPr/>
        </p:nvSpPr>
        <p:spPr>
          <a:xfrm>
            <a:off x="1142868" y="4913080"/>
            <a:ext cx="9629210" cy="1277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充满笑料、戏剧化的情节设计：大多符合人们期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待的方向，让人感觉轻松、愉悦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1940364-C642-4673-B841-42B3AE6B8B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67" t="62518" r="40586" b="25160"/>
          <a:stretch/>
        </p:blipFill>
        <p:spPr>
          <a:xfrm>
            <a:off x="9991493" y="4913080"/>
            <a:ext cx="2200507" cy="1924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26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358A0CAA-7D06-4249-9384-BFC57839279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24" t="36926" r="41629" b="50667"/>
          <a:stretch/>
        </p:blipFill>
        <p:spPr>
          <a:xfrm rot="13694570">
            <a:off x="10352598" y="-353405"/>
            <a:ext cx="2411960" cy="2123858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id="{09D07DC3-12DC-420F-94F8-BBEB0954EBC1}"/>
              </a:ext>
            </a:extLst>
          </p:cNvPr>
          <p:cNvSpPr txBox="1"/>
          <p:nvPr/>
        </p:nvSpPr>
        <p:spPr>
          <a:xfrm>
            <a:off x="518401" y="1052444"/>
            <a:ext cx="10610516" cy="4515660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牲畜林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人物形象之“轻”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u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朱阿：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矮胖、俗气、贫穷的农民；枪法极烂；年纪不轻、没结婚、怯懦、腼腆的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单身汉。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穿着、动作、神态都像是小丑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u"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德国兵：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农民模样；穿着不合身的制服；拿着与身高等长的破枪；凶狠贪婪；动作笨拙。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穿着、动作都像小丑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28C2EE16-9133-440C-B8DF-10C3C99B3E8F}"/>
              </a:ext>
            </a:extLst>
          </p:cNvPr>
          <p:cNvSpPr txBox="1"/>
          <p:nvPr/>
        </p:nvSpPr>
        <p:spPr>
          <a:xfrm>
            <a:off x="2017807" y="5805556"/>
            <a:ext cx="7611703" cy="630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小丑式的人物：丑陋愚笨，增添喜剧效果</a:t>
            </a:r>
          </a:p>
        </p:txBody>
      </p:sp>
    </p:spTree>
    <p:extLst>
      <p:ext uri="{BB962C8B-B14F-4D97-AF65-F5344CB8AC3E}">
        <p14:creationId xmlns:p14="http://schemas.microsoft.com/office/powerpoint/2010/main" val="7315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9D41C531-9558-41CD-9BE3-4911F06C10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4" t="37106" r="60619" b="50487"/>
          <a:stretch/>
        </p:blipFill>
        <p:spPr>
          <a:xfrm>
            <a:off x="9700169" y="4527395"/>
            <a:ext cx="2394259" cy="2108271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3549BBD9-0E11-49D6-B557-4221FCC0E3DD}"/>
              </a:ext>
            </a:extLst>
          </p:cNvPr>
          <p:cNvSpPr txBox="1"/>
          <p:nvPr/>
        </p:nvSpPr>
        <p:spPr>
          <a:xfrm>
            <a:off x="429191" y="340624"/>
            <a:ext cx="11268438" cy="613353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牲畜林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结构之“轻”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每一次朱阿举起枪准备射击时，总有人跳出来阻拦，数数总共有几次？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六次：即让“胜利”这个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结局“延迟”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了六次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</a:rPr>
              <a:t>1.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</a:rPr>
              <a:t>“天哪，如果我打死了德国兵，遇难的却是‘花大姐’，怎么办？”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2.</a:t>
            </a:r>
            <a:r>
              <a:rPr lang="zh-CN" altLang="en-US" sz="24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“朱阿，请你瞄准点。要是把我们的猪打死了，我们就什么也没有了。”</a:t>
            </a:r>
            <a:endParaRPr lang="en-US" altLang="zh-CN" sz="2400" b="1" dirty="0">
              <a:solidFill>
                <a:prstClr val="black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</a:rPr>
              <a:t>3.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</a:rPr>
              <a:t>“朱阿，不要杀死我的小羊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</a:rPr>
              <a:t>……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</a:rPr>
              <a:t>你瞄准点。”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4.</a:t>
            </a:r>
            <a:r>
              <a:rPr lang="zh-CN" altLang="en-US" sz="24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“朱阿，”她说，“你听我说</a:t>
            </a:r>
            <a:r>
              <a:rPr lang="en-US" altLang="zh-CN" sz="24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……</a:t>
            </a:r>
            <a:r>
              <a:rPr lang="zh-CN" altLang="en-US" sz="24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我就割断你的脖子。”</a:t>
            </a:r>
            <a:endParaRPr lang="en-US" altLang="zh-CN" sz="2400" b="1" dirty="0">
              <a:solidFill>
                <a:prstClr val="black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</a:rPr>
              <a:t>5.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仿宋" panose="02010600040101010101" pitchFamily="2" charset="-122"/>
                <a:ea typeface="华文仿宋" panose="02010600040101010101" pitchFamily="2" charset="-122"/>
              </a:rPr>
              <a:t>“朱阿，别打死我的兔子，反正德国人已经把它拿走了。”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6.</a:t>
            </a:r>
            <a:r>
              <a:rPr lang="zh-CN" altLang="en-US" sz="24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“朱阿，德国人拿走了我的鸡</a:t>
            </a:r>
            <a:r>
              <a:rPr lang="en-US" altLang="zh-CN" sz="24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……</a:t>
            </a:r>
            <a:r>
              <a:rPr lang="zh-CN" altLang="en-US" sz="2400" b="1" dirty="0">
                <a:solidFill>
                  <a:prstClr val="black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你要是把鸡再打死，那我就更伤心了。”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747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9D41C531-9558-41CD-9BE3-4911F06C10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4" t="37106" r="60619" b="50487"/>
          <a:stretch/>
        </p:blipFill>
        <p:spPr>
          <a:xfrm>
            <a:off x="9700169" y="4527395"/>
            <a:ext cx="2394259" cy="2108271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3549BBD9-0E11-49D6-B557-4221FCC0E3DD}"/>
              </a:ext>
            </a:extLst>
          </p:cNvPr>
          <p:cNvSpPr txBox="1"/>
          <p:nvPr/>
        </p:nvSpPr>
        <p:spPr>
          <a:xfrm>
            <a:off x="429191" y="340624"/>
            <a:ext cx="11268438" cy="5808321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牲畜林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结构之“轻”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这六次延迟的描写是完全重复吗？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对于朱阿开枪的犹豫和颤抖：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次：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用较多笔墨直接描写。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P74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1-5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段）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次：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次：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次：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次：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6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次：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97E513C-CB72-44A1-A7A3-8CEFC4BA7575}"/>
              </a:ext>
            </a:extLst>
          </p:cNvPr>
          <p:cNvSpPr txBox="1"/>
          <p:nvPr/>
        </p:nvSpPr>
        <p:spPr>
          <a:xfrm>
            <a:off x="2507998" y="2929377"/>
            <a:ext cx="4796051" cy="630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“猎枪又跳起了塔兰泰拉舞”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8CA278C-37F5-42CB-A634-C08D73DEE7E9}"/>
              </a:ext>
            </a:extLst>
          </p:cNvPr>
          <p:cNvSpPr txBox="1"/>
          <p:nvPr/>
        </p:nvSpPr>
        <p:spPr>
          <a:xfrm>
            <a:off x="7187793" y="2929377"/>
            <a:ext cx="2394259" cy="630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拟人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80F46B1-282C-47CB-B8F3-2E31F6817001}"/>
              </a:ext>
            </a:extLst>
          </p:cNvPr>
          <p:cNvSpPr txBox="1"/>
          <p:nvPr/>
        </p:nvSpPr>
        <p:spPr>
          <a:xfrm>
            <a:off x="2507996" y="4179561"/>
            <a:ext cx="3457391" cy="630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“猎枪像肉的铁叉”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25D6B24-F3F7-4D3C-9F99-AA53F8CFD27C}"/>
              </a:ext>
            </a:extLst>
          </p:cNvPr>
          <p:cNvSpPr txBox="1"/>
          <p:nvPr/>
        </p:nvSpPr>
        <p:spPr>
          <a:xfrm>
            <a:off x="5669649" y="4212611"/>
            <a:ext cx="2394259" cy="630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比喻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0D6FAC2-368C-48B8-9F7A-4250AACDBBCA}"/>
              </a:ext>
            </a:extLst>
          </p:cNvPr>
          <p:cNvSpPr txBox="1"/>
          <p:nvPr/>
        </p:nvSpPr>
        <p:spPr>
          <a:xfrm>
            <a:off x="2507997" y="3661640"/>
            <a:ext cx="6100744" cy="630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“连扳机在什么地方也不知道了”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3BB197A-4B8F-414E-84AE-15B912CE4423}"/>
              </a:ext>
            </a:extLst>
          </p:cNvPr>
          <p:cNvSpPr txBox="1"/>
          <p:nvPr/>
        </p:nvSpPr>
        <p:spPr>
          <a:xfrm>
            <a:off x="7768170" y="3661640"/>
            <a:ext cx="1732669" cy="630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夸张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C5C7555-DAC5-4F18-8150-100495719674}"/>
              </a:ext>
            </a:extLst>
          </p:cNvPr>
          <p:cNvSpPr txBox="1"/>
          <p:nvPr/>
        </p:nvSpPr>
        <p:spPr>
          <a:xfrm>
            <a:off x="2603276" y="4788604"/>
            <a:ext cx="1243875" cy="630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省略。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415DD269-74EF-4537-AF03-B247ED9E3FA6}"/>
              </a:ext>
            </a:extLst>
          </p:cNvPr>
          <p:cNvSpPr txBox="1"/>
          <p:nvPr/>
        </p:nvSpPr>
        <p:spPr>
          <a:xfrm>
            <a:off x="2507995" y="5419418"/>
            <a:ext cx="3457391" cy="630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“颤抖得更厉害了”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8AE4B32-BCBE-46CE-8A75-E34FCF0EB635}"/>
              </a:ext>
            </a:extLst>
          </p:cNvPr>
          <p:cNvSpPr txBox="1"/>
          <p:nvPr/>
        </p:nvSpPr>
        <p:spPr>
          <a:xfrm>
            <a:off x="5649934" y="5419418"/>
            <a:ext cx="2394259" cy="630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比较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51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>
            <a:extLst>
              <a:ext uri="{FF2B5EF4-FFF2-40B4-BE49-F238E27FC236}">
                <a16:creationId xmlns:a16="http://schemas.microsoft.com/office/drawing/2014/main" id="{3549BBD9-0E11-49D6-B557-4221FCC0E3DD}"/>
              </a:ext>
            </a:extLst>
          </p:cNvPr>
          <p:cNvSpPr txBox="1"/>
          <p:nvPr/>
        </p:nvSpPr>
        <p:spPr>
          <a:xfrm>
            <a:off x="461780" y="1400149"/>
            <a:ext cx="11268438" cy="3869329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牲畜林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结构之“轻”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这六次延迟的描写是完全重复吗？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对于每一种被德国兵追赶的动物的出场方式：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都不一样，都结合了动物本身的习性来设计的。</a:t>
            </a:r>
            <a:endParaRPr lang="en-US" altLang="zh-CN" sz="2800" b="1" dirty="0">
              <a:solidFill>
                <a:prstClr val="black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3.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对于每一种出场的动物的主人的特征：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都不一样，小孩、老牧羊人、胖姑娘、雀斑姑娘、最穷的老太婆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1053460-56AC-4DCA-9171-6C2CADCC5D16}"/>
              </a:ext>
            </a:extLst>
          </p:cNvPr>
          <p:cNvSpPr txBox="1"/>
          <p:nvPr/>
        </p:nvSpPr>
        <p:spPr>
          <a:xfrm>
            <a:off x="1724934" y="5775794"/>
            <a:ext cx="8742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细节极为丰富，极力避免重复，无冗余累赘之感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797E2A63-5586-4E96-8372-90D9A25776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2335" y="370613"/>
            <a:ext cx="1835215" cy="102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31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2F8C7F8A-E6FA-4C86-97EF-AE447AF9CE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79" t="24854" r="40974" b="62739"/>
          <a:stretch/>
        </p:blipFill>
        <p:spPr>
          <a:xfrm>
            <a:off x="0" y="4906714"/>
            <a:ext cx="2215978" cy="1951286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7C01B3B1-1623-4CB5-B4AB-0E5F5CCC5256}"/>
              </a:ext>
            </a:extLst>
          </p:cNvPr>
          <p:cNvSpPr txBox="1"/>
          <p:nvPr/>
        </p:nvSpPr>
        <p:spPr>
          <a:xfrm>
            <a:off x="429191" y="340624"/>
            <a:ext cx="11357648" cy="5161991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牲畜林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结构之“轻”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：“延迟”的妙处是什么？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层层推进的线性结构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：设置障碍，有希望但又不至于快速实现。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使故事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情节跌宕起伏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2.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人物形象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在“延迟”中越来越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完整清晰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：朱阿内心的紧张感、德国兵笨拙的姿态、其他村民善良的模样，等等；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主题突显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：战争的严酷性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各主人唯一的财产；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4.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抓住读者的心理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：想看到大团圆的结局，却一直没实现，不得不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继续读下去。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15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36014559-FD4D-4532-9B54-CF76A53A34E5}"/>
              </a:ext>
            </a:extLst>
          </p:cNvPr>
          <p:cNvGrpSpPr/>
          <p:nvPr/>
        </p:nvGrpSpPr>
        <p:grpSpPr>
          <a:xfrm>
            <a:off x="0" y="0"/>
            <a:ext cx="12192002" cy="6858000"/>
            <a:chOff x="0" y="0"/>
            <a:chExt cx="12192002" cy="6858000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69BE0183-A662-4DF7-8AFD-4C98BECAB3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6797"/>
            <a:stretch/>
          </p:blipFill>
          <p:spPr>
            <a:xfrm rot="16200000">
              <a:off x="-692523" y="692523"/>
              <a:ext cx="6858000" cy="5472953"/>
            </a:xfrm>
            <a:prstGeom prst="rect">
              <a:avLst/>
            </a:prstGeom>
          </p:spPr>
        </p:pic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6A8BF2E4-F092-4879-8200-3B8C6FBEF2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23" t="52222" r="323"/>
            <a:stretch/>
          </p:blipFill>
          <p:spPr>
            <a:xfrm rot="16200000">
              <a:off x="6305551" y="971549"/>
              <a:ext cx="6858000" cy="4914902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D6326421-F5E4-48CD-B1C9-B23EC6DA98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035" b="70426"/>
            <a:stretch/>
          </p:blipFill>
          <p:spPr>
            <a:xfrm rot="16200000">
              <a:off x="2946027" y="2526927"/>
              <a:ext cx="6858000" cy="1804145"/>
            </a:xfrm>
            <a:prstGeom prst="rect">
              <a:avLst/>
            </a:prstGeom>
          </p:spPr>
        </p:pic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44F3CBE6-AE66-4FA1-9DC0-BEEED51311A9}"/>
              </a:ext>
            </a:extLst>
          </p:cNvPr>
          <p:cNvSpPr txBox="1"/>
          <p:nvPr/>
        </p:nvSpPr>
        <p:spPr>
          <a:xfrm>
            <a:off x="935607" y="848003"/>
            <a:ext cx="9881076" cy="451566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小说结构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把一系列生活材料、人物、事件分轻重主次合理而匀称的加以组织和安排的过程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，包括小说作品情节的处理、人物的配备、环境的安排以及整体的布置等。   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从对中外小说创作的研究中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我们发现小说情节结构的基本类型有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种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即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线状结构、网状结构、画面结构、象征结构、写实结构、散文结构。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2125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36014559-FD4D-4532-9B54-CF76A53A34E5}"/>
              </a:ext>
            </a:extLst>
          </p:cNvPr>
          <p:cNvGrpSpPr/>
          <p:nvPr/>
        </p:nvGrpSpPr>
        <p:grpSpPr>
          <a:xfrm>
            <a:off x="0" y="0"/>
            <a:ext cx="12192002" cy="6858000"/>
            <a:chOff x="0" y="0"/>
            <a:chExt cx="12192002" cy="6858000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69BE0183-A662-4DF7-8AFD-4C98BECAB3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6797"/>
            <a:stretch/>
          </p:blipFill>
          <p:spPr>
            <a:xfrm rot="16200000">
              <a:off x="-692523" y="692523"/>
              <a:ext cx="6858000" cy="5472953"/>
            </a:xfrm>
            <a:prstGeom prst="rect">
              <a:avLst/>
            </a:prstGeom>
          </p:spPr>
        </p:pic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6A8BF2E4-F092-4879-8200-3B8C6FBEF2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23" t="52222" r="323"/>
            <a:stretch/>
          </p:blipFill>
          <p:spPr>
            <a:xfrm rot="16200000">
              <a:off x="6305551" y="971549"/>
              <a:ext cx="6858000" cy="4914902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D6326421-F5E4-48CD-B1C9-B23EC6DA98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035" b="70426"/>
            <a:stretch/>
          </p:blipFill>
          <p:spPr>
            <a:xfrm rot="16200000">
              <a:off x="2946027" y="2526927"/>
              <a:ext cx="6858000" cy="1804145"/>
            </a:xfrm>
            <a:prstGeom prst="rect">
              <a:avLst/>
            </a:prstGeom>
          </p:spPr>
        </p:pic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44F3CBE6-AE66-4FA1-9DC0-BEEED51311A9}"/>
              </a:ext>
            </a:extLst>
          </p:cNvPr>
          <p:cNvSpPr txBox="1"/>
          <p:nvPr/>
        </p:nvSpPr>
        <p:spPr>
          <a:xfrm>
            <a:off x="1537773" y="1132361"/>
            <a:ext cx="9468481" cy="3869329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小说结构还有哪些形式？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“容器”：作者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怎么将故事情节、素材合理地安排在一起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 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浓郁的情感；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生活的横断面；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心理时序；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……</a:t>
            </a:r>
          </a:p>
        </p:txBody>
      </p:sp>
    </p:spTree>
    <p:extLst>
      <p:ext uri="{BB962C8B-B14F-4D97-AF65-F5344CB8AC3E}">
        <p14:creationId xmlns:p14="http://schemas.microsoft.com/office/powerpoint/2010/main" val="225274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7028073-2F1D-4C17-9300-01AD1917A89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02.26.01"/>
</p:tagLst>
</file>

<file path=ppt/theme/theme1.xml><?xml version="1.0" encoding="utf-8"?>
<a:theme xmlns:a="http://schemas.openxmlformats.org/drawingml/2006/main" name="Office Theme">
  <a:themeElements>
    <a:clrScheme name="自定义 1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809</TotalTime>
  <Words>1368</Words>
  <Application>Microsoft Office PowerPoint</Application>
  <PresentationFormat>宽屏</PresentationFormat>
  <Paragraphs>125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3" baseType="lpstr">
      <vt:lpstr>等线</vt:lpstr>
      <vt:lpstr>方正姚体</vt:lpstr>
      <vt:lpstr>黑体</vt:lpstr>
      <vt:lpstr>华文仿宋</vt:lpstr>
      <vt:lpstr>华文新魏</vt:lpstr>
      <vt:lpstr>楷体</vt:lpstr>
      <vt:lpstr>隶书</vt:lpstr>
      <vt:lpstr>微软雅黑</vt:lpstr>
      <vt:lpstr>文悦古典明朝体 (非商业使用) W5</vt:lpstr>
      <vt:lpstr>Arial</vt:lpstr>
      <vt:lpstr>Calibri</vt:lpstr>
      <vt:lpstr>Impact</vt:lpstr>
      <vt:lpstr>Wingdings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文艺范</dc:title>
  <dc:creator>江湖学院</dc:creator>
  <cp:lastModifiedBy>zhao</cp:lastModifiedBy>
  <cp:revision>204</cp:revision>
  <dcterms:created xsi:type="dcterms:W3CDTF">2017-08-18T03:02:00Z</dcterms:created>
  <dcterms:modified xsi:type="dcterms:W3CDTF">2019-06-26T08:22:57Z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