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1"/>
  </p:notesMasterIdLst>
  <p:handoutMasterIdLst>
    <p:handoutMasterId r:id="rId12"/>
  </p:handoutMasterIdLst>
  <p:sldIdLst>
    <p:sldId id="300" r:id="rId2"/>
    <p:sldId id="259" r:id="rId3"/>
    <p:sldId id="308" r:id="rId4"/>
    <p:sldId id="309" r:id="rId5"/>
    <p:sldId id="310" r:id="rId6"/>
    <p:sldId id="312" r:id="rId7"/>
    <p:sldId id="311" r:id="rId8"/>
    <p:sldId id="270" r:id="rId9"/>
    <p:sldId id="304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28"/>
    <a:srgbClr val="E1E13F"/>
    <a:srgbClr val="3399FF"/>
    <a:srgbClr val="CC0000"/>
    <a:srgbClr val="FFFFFF"/>
    <a:srgbClr val="8FD818"/>
    <a:srgbClr val="000099"/>
    <a:srgbClr val="800000"/>
    <a:srgbClr val="00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主题样式 2 - 强调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27102A9-8310-4765-A935-A1911B00CA55}" styleName="浅色样式 1 - 强调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EC20E35-A176-4012-BC5E-935CFFF8708E}" styleName="中度样式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46" autoAdjust="0"/>
  </p:normalViewPr>
  <p:slideViewPr>
    <p:cSldViewPr>
      <p:cViewPr varScale="1">
        <p:scale>
          <a:sx n="70" d="100"/>
          <a:sy n="70" d="100"/>
        </p:scale>
        <p:origin x="138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0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A941F4-52F6-4295-A3E6-2E06FA11C831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50CAE-BAC9-421F-B918-B9737A2735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280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D4D1C-9DB5-4C04-8407-EAB977C5ED4B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20688" y="1619672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3FA83-2C2E-46EF-8748-43E5C3EE95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99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6846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0967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0341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631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1606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7211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8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7145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882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8967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anose="05000000000000000000" pitchFamily="2" charset="2"/>
        <a:buChar char="n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anose="05000000000000000000" pitchFamily="2" charset="2"/>
        <a:buChar char="n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0547" y="260648"/>
            <a:ext cx="8636446" cy="2308324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</a:rPr>
              <a:t>第一</a:t>
            </a:r>
            <a:r>
              <a:rPr lang="zh-CN" altLang="en-US" sz="6000" dirty="0" smtClean="0">
                <a:solidFill>
                  <a:schemeClr val="bg1"/>
                </a:solidFill>
              </a:rPr>
              <a:t>章  化学反应与能量</a:t>
            </a:r>
            <a:r>
              <a:rPr lang="zh-CN" altLang="en-US" dirty="0">
                <a:solidFill>
                  <a:schemeClr val="bg1"/>
                </a:solidFill>
              </a:rPr>
              <a:t/>
            </a:r>
            <a:br>
              <a:rPr lang="zh-CN" altLang="en-US" dirty="0">
                <a:solidFill>
                  <a:schemeClr val="bg1"/>
                </a:solidFill>
              </a:rPr>
            </a:br>
            <a:r>
              <a:rPr lang="zh-CN" altLang="en-US" dirty="0">
                <a:solidFill>
                  <a:schemeClr val="bg1"/>
                </a:solidFill>
              </a:rPr>
              <a:t/>
            </a:r>
            <a:br>
              <a:rPr lang="zh-CN" altLang="en-US" dirty="0">
                <a:solidFill>
                  <a:schemeClr val="bg1"/>
                </a:solidFill>
              </a:rPr>
            </a:br>
            <a:r>
              <a:rPr lang="zh-CN" altLang="en-US" sz="4000" dirty="0" smtClean="0">
                <a:solidFill>
                  <a:schemeClr val="bg1"/>
                </a:solidFill>
              </a:rPr>
              <a:t>第二节 燃烧热</a:t>
            </a:r>
            <a:r>
              <a:rPr lang="zh-CN" altLang="en-US" sz="4000" dirty="0">
                <a:solidFill>
                  <a:schemeClr val="bg1"/>
                </a:solidFill>
              </a:rPr>
              <a:t>与能源</a:t>
            </a:r>
          </a:p>
        </p:txBody>
      </p:sp>
      <p:pic>
        <p:nvPicPr>
          <p:cNvPr id="1026" name="Picture 2" descr="https://timgsa.baidu.com/timg?image&amp;quality=80&amp;size=b9999_10000&amp;sec=1567680461891&amp;di=5ca0654003fde1709ed4c80a8b6ec295&amp;imgtype=0&amp;src=http%3A%2F%2Fhbimg.b0.upaiyun.com%2Fefb52098c6c31af0a6ddb0a45e31c2074b7165299415-kqYBsp_fw6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7" y="2570562"/>
            <a:ext cx="3085958" cy="4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timgsa.baidu.com/timg?image&amp;quality=80&amp;size=b9999_10000&amp;sec=1567680510231&amp;di=af6de27eb2381cdc0ea05f7f48798d19&amp;imgtype=0&amp;src=http%3A%2F%2Fshgaocom.37cy.com%2Fproject%2F1805%2F18-05-24%2F2018052418514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873" y="2568972"/>
            <a:ext cx="6088299" cy="405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-17292" y="2708920"/>
            <a:ext cx="9144000" cy="240065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完全燃烧规定</a:t>
            </a:r>
            <a:endParaRPr kumimoji="0" lang="en-US" altLang="zh-CN" sz="2800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下列</a:t>
            </a:r>
            <a:r>
              <a:rPr kumimoji="0"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元素完全转变成对应的稳定氧化物</a:t>
            </a:r>
            <a:r>
              <a:rPr kumimoji="0" lang="zh-CN" altLang="en-US" sz="2800" b="1" dirty="0">
                <a:solidFill>
                  <a:schemeClr val="bg2"/>
                </a:solidFill>
                <a:latin typeface="+mn-ea"/>
                <a:ea typeface="+mn-ea"/>
              </a:rPr>
              <a:t>：</a:t>
            </a:r>
          </a:p>
          <a:p>
            <a:pPr>
              <a:lnSpc>
                <a:spcPct val="125000"/>
              </a:lnSpc>
            </a:pPr>
            <a:r>
              <a:rPr kumimoji="0" lang="en-US" altLang="zh-CN" sz="3600" b="1" dirty="0" smtClean="0">
                <a:solidFill>
                  <a:schemeClr val="bg2"/>
                </a:solidFill>
              </a:rPr>
              <a:t>C </a:t>
            </a:r>
            <a:r>
              <a:rPr kumimoji="0" lang="en-US" altLang="zh-CN" sz="3600" b="1" dirty="0">
                <a:solidFill>
                  <a:schemeClr val="bg2"/>
                </a:solidFill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CO</a:t>
            </a:r>
            <a:r>
              <a:rPr kumimoji="0" lang="en-US" altLang="zh-CN" sz="36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(g)</a:t>
            </a:r>
            <a:r>
              <a:rPr kumimoji="0" lang="zh-CN" altLang="en-US" sz="3600" b="1" dirty="0" smtClean="0">
                <a:solidFill>
                  <a:schemeClr val="bg2"/>
                </a:solidFill>
              </a:rPr>
              <a:t>、</a:t>
            </a:r>
            <a:r>
              <a:rPr kumimoji="0" lang="en-US" altLang="zh-CN" sz="3600" b="1" dirty="0" smtClean="0">
                <a:solidFill>
                  <a:schemeClr val="bg2"/>
                </a:solidFill>
              </a:rPr>
              <a:t>H </a:t>
            </a:r>
            <a:r>
              <a:rPr kumimoji="0" lang="en-US" altLang="zh-CN" sz="3600" b="1" dirty="0">
                <a:solidFill>
                  <a:schemeClr val="bg2"/>
                </a:solidFill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H</a:t>
            </a:r>
            <a:r>
              <a:rPr kumimoji="0" lang="en-US" altLang="zh-CN" sz="36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O</a:t>
            </a:r>
            <a:r>
              <a:rPr kumimoji="0" lang="zh-CN" altLang="en-US" sz="3600" b="1" dirty="0">
                <a:solidFill>
                  <a:schemeClr val="bg2"/>
                </a:solidFill>
              </a:rPr>
              <a:t>（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l</a:t>
            </a:r>
            <a:r>
              <a:rPr kumimoji="0" lang="zh-CN" altLang="en-US" sz="3600" b="1" dirty="0">
                <a:solidFill>
                  <a:schemeClr val="bg2"/>
                </a:solidFill>
              </a:rPr>
              <a:t>）</a:t>
            </a:r>
            <a:r>
              <a:rPr kumimoji="0" lang="zh-CN" altLang="en-US" sz="3600" b="1" dirty="0" smtClean="0">
                <a:solidFill>
                  <a:schemeClr val="bg2"/>
                </a:solidFill>
              </a:rPr>
              <a:t>、</a:t>
            </a:r>
            <a:r>
              <a:rPr kumimoji="0" lang="en-US" altLang="zh-CN" sz="3600" b="1" dirty="0" smtClean="0">
                <a:solidFill>
                  <a:schemeClr val="bg2"/>
                </a:solidFill>
              </a:rPr>
              <a:t>S</a:t>
            </a:r>
            <a:r>
              <a:rPr kumimoji="0" lang="en-US" altLang="zh-CN" sz="3600" b="1" dirty="0">
                <a:solidFill>
                  <a:schemeClr val="bg2"/>
                </a:solidFill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SO</a:t>
            </a:r>
            <a:r>
              <a:rPr kumimoji="0" lang="en-US" altLang="zh-CN" sz="3600" b="1" baseline="-25000" dirty="0">
                <a:solidFill>
                  <a:schemeClr val="bg2"/>
                </a:solidFill>
              </a:rPr>
              <a:t>2</a:t>
            </a:r>
            <a:r>
              <a:rPr kumimoji="0" lang="zh-CN" altLang="en-US" sz="3600" b="1" dirty="0">
                <a:solidFill>
                  <a:schemeClr val="bg2"/>
                </a:solidFill>
              </a:rPr>
              <a:t>（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g</a:t>
            </a:r>
            <a:r>
              <a:rPr kumimoji="0" lang="zh-CN" altLang="en-US" sz="3600" b="1" dirty="0" smtClean="0">
                <a:solidFill>
                  <a:schemeClr val="bg2"/>
                </a:solidFill>
              </a:rPr>
              <a:t>）</a:t>
            </a:r>
            <a:endParaRPr kumimoji="0" lang="en-US" altLang="zh-CN" sz="3600" b="1" dirty="0" smtClean="0">
              <a:solidFill>
                <a:schemeClr val="bg2"/>
              </a:solidFill>
            </a:endParaRPr>
          </a:p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solidFill>
                  <a:schemeClr val="bg2"/>
                </a:solidFill>
              </a:rPr>
              <a:t>拓展：</a:t>
            </a:r>
            <a:r>
              <a:rPr kumimoji="0" lang="en-US" altLang="zh-CN" sz="2800" b="1" dirty="0" smtClean="0">
                <a:solidFill>
                  <a:schemeClr val="bg2"/>
                </a:solidFill>
              </a:rPr>
              <a:t>N→N</a:t>
            </a:r>
            <a:r>
              <a:rPr kumimoji="0" lang="en-US" altLang="zh-CN" sz="2800" b="1" baseline="-25000" dirty="0" smtClean="0">
                <a:solidFill>
                  <a:schemeClr val="bg2"/>
                </a:solidFill>
              </a:rPr>
              <a:t>2</a:t>
            </a:r>
            <a:r>
              <a:rPr kumimoji="0" lang="en-US" altLang="zh-CN" sz="2800" b="1" dirty="0" smtClean="0">
                <a:solidFill>
                  <a:schemeClr val="bg2"/>
                </a:solidFill>
              </a:rPr>
              <a:t>(g);</a:t>
            </a:r>
            <a:r>
              <a:rPr kumimoji="0" lang="en-US" altLang="zh-CN" sz="2800" b="1" dirty="0" err="1" smtClean="0">
                <a:solidFill>
                  <a:schemeClr val="bg2"/>
                </a:solidFill>
              </a:rPr>
              <a:t>Cl→HCl</a:t>
            </a:r>
            <a:r>
              <a:rPr kumimoji="0" lang="en-US" altLang="zh-CN" sz="2800" b="1" dirty="0" smtClean="0">
                <a:solidFill>
                  <a:schemeClr val="bg2"/>
                </a:solidFill>
              </a:rPr>
              <a:t>(</a:t>
            </a:r>
            <a:r>
              <a:rPr kumimoji="0" lang="en-US" altLang="zh-CN" sz="2800" b="1" dirty="0" err="1" smtClean="0">
                <a:solidFill>
                  <a:schemeClr val="bg2"/>
                </a:solidFill>
              </a:rPr>
              <a:t>aq</a:t>
            </a:r>
            <a:r>
              <a:rPr kumimoji="0" lang="en-US" altLang="zh-CN" sz="2800" b="1" dirty="0" smtClean="0">
                <a:solidFill>
                  <a:schemeClr val="bg2"/>
                </a:solidFill>
              </a:rPr>
              <a:t>)《</a:t>
            </a:r>
            <a:r>
              <a:rPr kumimoji="0" lang="zh-CN" altLang="en-US" sz="2800" b="1" dirty="0" smtClean="0">
                <a:solidFill>
                  <a:schemeClr val="bg2"/>
                </a:solidFill>
              </a:rPr>
              <a:t>无机化学</a:t>
            </a:r>
            <a:r>
              <a:rPr kumimoji="0" lang="en-US" altLang="zh-CN" sz="2800" b="1" dirty="0" smtClean="0">
                <a:solidFill>
                  <a:schemeClr val="bg2"/>
                </a:solidFill>
              </a:rPr>
              <a:t>》</a:t>
            </a:r>
            <a:endParaRPr kumimoji="0" lang="zh-CN" altLang="en-US" sz="2800" b="1" dirty="0">
              <a:solidFill>
                <a:schemeClr val="bg2"/>
              </a:solidFill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764704"/>
            <a:ext cx="9144000" cy="186204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600" b="1" dirty="0" smtClean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定义</a:t>
            </a:r>
            <a:r>
              <a:rPr lang="zh-CN" altLang="en-US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在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25</a:t>
            </a:r>
            <a:r>
              <a:rPr lang="en-US" altLang="zh-CN" sz="2800" b="1" dirty="0" smtClean="0">
                <a:solidFill>
                  <a:schemeClr val="bg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</a:rPr>
              <a:t>101 </a:t>
            </a:r>
            <a:r>
              <a:rPr lang="en-US" altLang="zh-CN" sz="2800" b="1" dirty="0" err="1">
                <a:solidFill>
                  <a:schemeClr val="bg1"/>
                </a:solidFill>
              </a:rPr>
              <a:t>kPa</a:t>
            </a:r>
            <a:r>
              <a:rPr lang="zh-CN" altLang="en-US" sz="2800" b="1" dirty="0">
                <a:solidFill>
                  <a:schemeClr val="bg1"/>
                </a:solidFill>
              </a:rPr>
              <a:t>时，</a:t>
            </a:r>
            <a:r>
              <a:rPr lang="en-US" altLang="zh-CN" sz="2800" b="1" dirty="0" err="1" smtClean="0">
                <a:solidFill>
                  <a:srgbClr val="FF0000"/>
                </a:solidFill>
              </a:rPr>
              <a:t>lmol</a:t>
            </a:r>
            <a:r>
              <a:rPr lang="zh-CN" altLang="en-US" sz="2800" b="1" dirty="0" smtClean="0">
                <a:solidFill>
                  <a:srgbClr val="3399FF"/>
                </a:solidFill>
              </a:rPr>
              <a:t>纯物质</a:t>
            </a:r>
            <a:r>
              <a:rPr lang="zh-CN" altLang="en-US" sz="2800" b="1" u="sng" dirty="0">
                <a:solidFill>
                  <a:schemeClr val="bg1"/>
                </a:solidFill>
              </a:rPr>
              <a:t>完全燃烧</a:t>
            </a:r>
            <a:r>
              <a:rPr lang="zh-CN" altLang="en-US" sz="2800" b="1" dirty="0">
                <a:solidFill>
                  <a:schemeClr val="bg1"/>
                </a:solidFill>
              </a:rPr>
              <a:t>生成</a:t>
            </a:r>
            <a:r>
              <a:rPr lang="zh-CN" altLang="en-US" sz="2800" b="1" dirty="0">
                <a:solidFill>
                  <a:srgbClr val="C00000"/>
                </a:solidFill>
              </a:rPr>
              <a:t>稳定的氧化物</a:t>
            </a:r>
            <a:r>
              <a:rPr lang="zh-CN" altLang="en-US" sz="2800" b="1" dirty="0">
                <a:solidFill>
                  <a:schemeClr val="bg1"/>
                </a:solidFill>
              </a:rPr>
              <a:t>时所</a:t>
            </a:r>
            <a:r>
              <a:rPr lang="zh-CN" altLang="en-US" sz="2800" b="1" dirty="0">
                <a:solidFill>
                  <a:srgbClr val="CC0000"/>
                </a:solidFill>
              </a:rPr>
              <a:t>放出</a:t>
            </a:r>
            <a:r>
              <a:rPr lang="zh-CN" altLang="en-US" sz="2800" b="1" dirty="0">
                <a:solidFill>
                  <a:schemeClr val="bg1"/>
                </a:solidFill>
              </a:rPr>
              <a:t>的热量，叫做该物质的燃烧热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。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chemeClr val="bg1"/>
                </a:solidFill>
              </a:rPr>
              <a:t>可以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用仪器实验测得。</a:t>
            </a:r>
            <a:r>
              <a:rPr kumimoji="0" lang="zh-CN" altLang="en-US" sz="2800" b="1" dirty="0">
                <a:solidFill>
                  <a:schemeClr val="bg2"/>
                </a:solidFill>
                <a:latin typeface="Arial" panose="020B0604020202020204" pitchFamily="34" charset="0"/>
              </a:rPr>
              <a:t>（</a:t>
            </a:r>
            <a:r>
              <a:rPr kumimoji="0" lang="en-US" altLang="zh-CN" sz="2800" b="1" dirty="0">
                <a:solidFill>
                  <a:schemeClr val="bg2"/>
                </a:solidFill>
                <a:latin typeface="Arial" panose="020B0604020202020204" pitchFamily="34" charset="0"/>
              </a:rPr>
              <a:t>Δ</a:t>
            </a:r>
            <a:r>
              <a:rPr kumimoji="0" lang="en-US" altLang="zh-CN" sz="2800" b="1" i="1" dirty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sz="2800" b="1" dirty="0">
                <a:solidFill>
                  <a:schemeClr val="bg2"/>
                </a:solidFill>
                <a:latin typeface="Arial" panose="020B0604020202020204" pitchFamily="34" charset="0"/>
              </a:rPr>
              <a:t>&lt;0</a:t>
            </a:r>
            <a:r>
              <a:rPr kumimoji="0" lang="zh-CN" altLang="en-US" sz="2800" b="1" dirty="0">
                <a:solidFill>
                  <a:schemeClr val="bg2"/>
                </a:solidFill>
                <a:latin typeface="Arial" panose="020B0604020202020204" pitchFamily="34" charset="0"/>
              </a:rPr>
              <a:t>，单位</a:t>
            </a:r>
            <a:r>
              <a:rPr kumimoji="0" lang="en-US" altLang="zh-CN" sz="2800" b="1" dirty="0">
                <a:solidFill>
                  <a:schemeClr val="bg2"/>
                </a:solidFill>
                <a:latin typeface="Arial" panose="020B0604020202020204" pitchFamily="34" charset="0"/>
              </a:rPr>
              <a:t>kJ/</a:t>
            </a:r>
            <a:r>
              <a:rPr kumimoji="0" lang="en-US" altLang="zh-CN" sz="2800" b="1" dirty="0" err="1">
                <a:solidFill>
                  <a:schemeClr val="bg2"/>
                </a:solidFill>
                <a:latin typeface="Arial" panose="020B0604020202020204" pitchFamily="34" charset="0"/>
              </a:rPr>
              <a:t>mol</a:t>
            </a:r>
            <a:r>
              <a:rPr kumimoji="0" lang="zh-CN" altLang="en-US" sz="2800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）</a:t>
            </a:r>
            <a:endParaRPr kumimoji="0" lang="zh-CN" altLang="en-US" sz="2800" b="1" dirty="0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262778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r>
              <a:rPr lang="zh-CN" altLang="en-US" sz="2800" dirty="0" smtClean="0">
                <a:solidFill>
                  <a:schemeClr val="bg1"/>
                </a:solidFill>
              </a:rPr>
              <a:t>燃烧热的定义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107504" y="5224917"/>
                <a:ext cx="7560840" cy="1562479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ΔH=-285.9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8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8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的</m:t>
                    </m:r>
                  </m:oMath>
                </a14:m>
                <a:r>
                  <a:rPr lang="zh-CN" altLang="en-US" sz="2800" dirty="0" smtClean="0">
                    <a:solidFill>
                      <a:schemeClr val="bg1"/>
                    </a:solidFill>
                  </a:rPr>
                  <a:t>燃烧热是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285.9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，</a:t>
                </a:r>
                <a:endParaRPr lang="en-US" altLang="zh-CN" sz="2800" dirty="0" smtClean="0">
                  <a:solidFill>
                    <a:srgbClr val="000000"/>
                  </a:solidFill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燃烧热的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ΔH=-285.9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5224917"/>
                <a:ext cx="7560840" cy="1562479"/>
              </a:xfrm>
              <a:prstGeom prst="rect">
                <a:avLst/>
              </a:prstGeom>
              <a:blipFill rotWithShape="0">
                <a:blip r:embed="rId2"/>
                <a:stretch>
                  <a:fillRect l="-1610" b="-852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58111" y="1628800"/>
                <a:ext cx="8546337" cy="7007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00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①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ΔH=-285.9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11" y="1628800"/>
                <a:ext cx="8546337" cy="700705"/>
              </a:xfrm>
              <a:prstGeom prst="rect">
                <a:avLst/>
              </a:prstGeom>
              <a:blipFill rotWithShape="0">
                <a:blip r:embed="rId2"/>
                <a:stretch>
                  <a:fillRect l="-1499" b="-69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58111" y="2708920"/>
                <a:ext cx="8546337" cy="7007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②H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ΔH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=-241.8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11" y="2708920"/>
                <a:ext cx="8546337" cy="700705"/>
              </a:xfrm>
              <a:prstGeom prst="rect">
                <a:avLst/>
              </a:prstGeom>
              <a:blipFill rotWithShape="0">
                <a:blip r:embed="rId3"/>
                <a:stretch>
                  <a:fillRect l="-1499" b="-69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59933" y="3789040"/>
            <a:ext cx="8546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③2H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(g)+O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(g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O(g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ΔH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=-483.6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baseline="30000" dirty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22241" y="4869160"/>
                <a:ext cx="8582208" cy="7033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000000"/>
                    </a:solidFill>
                    <a:cs typeface="Times New Roman" panose="02020603050405020304" pitchFamily="18" charset="0"/>
                  </a:rPr>
                  <a:t>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O(g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ΔH=-24.18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1" y="4869160"/>
                <a:ext cx="8582208" cy="703398"/>
              </a:xfrm>
              <a:prstGeom prst="rect">
                <a:avLst/>
              </a:prstGeom>
              <a:blipFill rotWithShape="0">
                <a:blip r:embed="rId4"/>
                <a:stretch>
                  <a:fillRect l="-1493" t="-870" b="-69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 bwMode="black">
          <a:xfrm>
            <a:off x="58111" y="314035"/>
            <a:ext cx="84023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以下四个热化学方程式，只有一个表示</a:t>
            </a:r>
            <a:r>
              <a:rPr lang="en-US" altLang="zh-CN" sz="2800" dirty="0" smtClean="0">
                <a:solidFill>
                  <a:schemeClr val="bg1"/>
                </a:solidFill>
              </a:rPr>
              <a:t>H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zh-CN" altLang="en-US" sz="2800" dirty="0" smtClean="0">
                <a:solidFill>
                  <a:schemeClr val="bg1"/>
                </a:solidFill>
              </a:rPr>
              <a:t>的</a:t>
            </a:r>
            <a:r>
              <a:rPr lang="zh-CN" altLang="en-US" sz="2800" dirty="0" smtClean="0">
                <a:solidFill>
                  <a:srgbClr val="FF0000"/>
                </a:solidFill>
              </a:rPr>
              <a:t>燃烧热</a:t>
            </a:r>
            <a:r>
              <a:rPr lang="zh-CN" altLang="en-US" sz="2800" dirty="0" smtClean="0">
                <a:solidFill>
                  <a:schemeClr val="bg1"/>
                </a:solidFill>
              </a:rPr>
              <a:t>的热化学方程式？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/>
              <p:cNvSpPr txBox="1"/>
              <p:nvPr/>
            </p:nvSpPr>
            <p:spPr>
              <a:xfrm>
                <a:off x="179512" y="2078707"/>
                <a:ext cx="371897" cy="5292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zh-CN" altLang="en-US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文本框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2078707"/>
                <a:ext cx="371897" cy="52924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850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179512" y="57873"/>
                <a:ext cx="8640960" cy="56751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1.</a:t>
                </a:r>
                <a:r>
                  <a:rPr lang="zh-CN" altLang="zh-CN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下列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根据热化学方程式得出的结论正确的是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A.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C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6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的燃烧热为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1 090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C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6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燃烧的热化学方程式为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C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6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3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altLang="zh-CN" sz="3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(g)= 2CO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(g)+3H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O(g)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ΔH=-1 090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B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.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2CO(g)+O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(g)= 2CO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ΔH=-566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的燃烧热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ΔH=-283 kJ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 </a:t>
                </a:r>
                <a:r>
                  <a:rPr lang="en-US" altLang="zh-CN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C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.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(g)+O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(g)= 2H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ΔH=-571.6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的燃烧热为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285.8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D.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S(s)+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3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3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(g)= SO</a:t>
                </a:r>
                <a:r>
                  <a:rPr lang="en-US" altLang="zh-CN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ΔH=-395.7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则硫黄的燃烧热为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395.7 kJ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57873"/>
                <a:ext cx="8640960" cy="5675143"/>
              </a:xfrm>
              <a:prstGeom prst="rect">
                <a:avLst/>
              </a:prstGeom>
              <a:blipFill rotWithShape="0">
                <a:blip r:embed="rId2"/>
                <a:stretch>
                  <a:fillRect l="-1058" r="-564" b="-2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圆角矩形 2"/>
          <p:cNvSpPr/>
          <p:nvPr/>
        </p:nvSpPr>
        <p:spPr bwMode="auto">
          <a:xfrm>
            <a:off x="5292080" y="1556792"/>
            <a:ext cx="360040" cy="432048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圆角矩形 3"/>
          <p:cNvSpPr/>
          <p:nvPr/>
        </p:nvSpPr>
        <p:spPr bwMode="auto">
          <a:xfrm>
            <a:off x="1835696" y="2693068"/>
            <a:ext cx="360040" cy="432048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3042808" y="4581128"/>
            <a:ext cx="1224136" cy="432048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04248" y="18864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C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66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88265" y="404664"/>
                <a:ext cx="9036496" cy="5228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chemeClr val="bg1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chemeClr val="bg1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2.</a:t>
                </a:r>
                <a:r>
                  <a:rPr lang="zh-CN" altLang="zh-CN" sz="2800" dirty="0" smtClean="0">
                    <a:solidFill>
                      <a:schemeClr val="bg1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下列</a:t>
                </a:r>
                <a:r>
                  <a:rPr lang="zh-CN" altLang="zh-CN" sz="2800" dirty="0">
                    <a:solidFill>
                      <a:schemeClr val="bg1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热化学方程式中的反应热又为燃烧热的是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chemeClr val="bg1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800" dirty="0">
                  <a:solidFill>
                    <a:schemeClr val="bg1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①.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(g)= CO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ΔH=-283.0 </a:t>
                </a:r>
                <a:r>
                  <a:rPr lang="en-US" altLang="zh-CN" sz="2800" dirty="0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kJ/</a:t>
                </a:r>
                <a:r>
                  <a:rPr lang="en-US" altLang="zh-CN" sz="2800" dirty="0" err="1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mol</a:t>
                </a:r>
                <a:endParaRPr lang="zh-CN" altLang="zh-CN" sz="2800" dirty="0">
                  <a:solidFill>
                    <a:schemeClr val="bg1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②.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(g)= CO(g)+2H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ΔH=-607.3 kJ/</a:t>
                </a:r>
                <a:r>
                  <a:rPr lang="en-US" altLang="zh-CN" sz="2800" dirty="0" err="1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mol</a:t>
                </a:r>
                <a:endParaRPr lang="zh-CN" altLang="zh-CN" sz="2800" dirty="0">
                  <a:solidFill>
                    <a:schemeClr val="bg1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③.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(g)= H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ΔH=-241.8 </a:t>
                </a:r>
                <a:r>
                  <a:rPr lang="en-US" altLang="zh-CN" sz="2800" dirty="0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kJ/</a:t>
                </a:r>
                <a:r>
                  <a:rPr lang="en-US" altLang="zh-CN" sz="2800" dirty="0" err="1" smtClean="0">
                    <a:solidFill>
                      <a:schemeClr val="bg1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mol</a:t>
                </a:r>
                <a:endParaRPr lang="en-US" altLang="zh-CN" sz="2800" dirty="0" smtClean="0">
                  <a:solidFill>
                    <a:schemeClr val="bg1"/>
                  </a:solidFill>
                  <a:effectLst/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 smtClean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④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  <a:r>
                  <a:rPr lang="en-US" altLang="zh-CN" sz="2800" dirty="0" smtClean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C(s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(g)= CO(g)</a:t>
                </a:r>
                <a:r>
                  <a:rPr lang="zh-CN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</a:rPr>
                  <a:t>　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ΔH=-110.5 kJ/</a:t>
                </a:r>
                <a:r>
                  <a:rPr lang="en-US" altLang="zh-CN" sz="2800" dirty="0" err="1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mol</a:t>
                </a:r>
                <a:endParaRPr lang="zh-CN" altLang="zh-CN" sz="2800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 smtClean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⑤.C(s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)+O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(g)= CO</a:t>
                </a:r>
                <a:r>
                  <a:rPr lang="en-US" altLang="zh-CN" sz="2800" baseline="-250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(g)</a:t>
                </a:r>
                <a:r>
                  <a:rPr lang="zh-CN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</a:rPr>
                  <a:t>　</a:t>
                </a:r>
                <a:r>
                  <a:rPr lang="en-US" altLang="zh-CN" sz="2800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ΔH=-393.5 kJ/</a:t>
                </a:r>
                <a:r>
                  <a:rPr lang="en-US" altLang="zh-CN" sz="2800" dirty="0" err="1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mol</a:t>
                </a:r>
                <a:endParaRPr lang="zh-CN" altLang="zh-CN" sz="2800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ts val="1500"/>
                  </a:lnSpc>
                  <a:spcAft>
                    <a:spcPts val="0"/>
                  </a:spcAft>
                </a:pP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65" y="404664"/>
                <a:ext cx="9036496" cy="5228932"/>
              </a:xfrm>
              <a:prstGeom prst="rect">
                <a:avLst/>
              </a:prstGeom>
              <a:blipFill rotWithShape="0">
                <a:blip r:embed="rId2"/>
                <a:stretch>
                  <a:fillRect l="-1349" r="-18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圆角矩形 2"/>
          <p:cNvSpPr/>
          <p:nvPr/>
        </p:nvSpPr>
        <p:spPr bwMode="auto">
          <a:xfrm>
            <a:off x="3275856" y="2276872"/>
            <a:ext cx="504056" cy="432048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圆角矩形 3"/>
          <p:cNvSpPr/>
          <p:nvPr/>
        </p:nvSpPr>
        <p:spPr bwMode="auto">
          <a:xfrm>
            <a:off x="3779912" y="3229744"/>
            <a:ext cx="504056" cy="432048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2837554" y="4101058"/>
            <a:ext cx="504056" cy="432048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00392" y="548680"/>
            <a:ext cx="880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①⑤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093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20" y="188640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3【</a:t>
            </a:r>
            <a:r>
              <a:rPr lang="zh-CN" altLang="en-US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基础过关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5】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已知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下列两个热化学方程式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(g)+O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O(l)</a:t>
            </a:r>
            <a:r>
              <a:rPr lang="zh-CN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ΔH=-571.6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(g)+5O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3CO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(g)+4H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O(l)</a:t>
            </a:r>
            <a:r>
              <a:rPr lang="zh-CN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ΔH=-2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220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请根据上面两个热化学方程式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回答下列问题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(1)H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的燃烧热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为</a:t>
            </a:r>
            <a:r>
              <a:rPr lang="en-US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________</a:t>
            </a:r>
            <a:r>
              <a:rPr lang="zh-CN" altLang="zh-CN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      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  C</a:t>
            </a:r>
            <a:r>
              <a:rPr lang="en-US" altLang="zh-CN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的燃烧热为</a:t>
            </a:r>
            <a:r>
              <a:rPr lang="zh-CN" altLang="zh-CN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________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(2)1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组成的混合气体完全燃烧释放的热量为</a:t>
            </a:r>
            <a:r>
              <a:rPr lang="zh-CN" altLang="zh-CN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____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现有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的混合气体共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完全燃烧时放热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847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kJ,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则混合气体中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的体积比是</a:t>
            </a:r>
            <a:r>
              <a:rPr lang="zh-CN" altLang="zh-CN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5776" y="2348880"/>
            <a:ext cx="2390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285.8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71800" y="3003901"/>
            <a:ext cx="2390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220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3568" y="4077072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725.8</a:t>
            </a:r>
            <a:r>
              <a:rPr lang="en-US" altLang="zh-CN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46174" y="516414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3∶1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032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764704"/>
            <a:ext cx="9144000" cy="186204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热值</a:t>
            </a:r>
            <a:r>
              <a:rPr lang="zh-CN" altLang="en-US" sz="3600" b="1" dirty="0" smtClean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定义</a:t>
            </a:r>
            <a:r>
              <a:rPr lang="zh-CN" altLang="en-US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在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25</a:t>
            </a:r>
            <a:r>
              <a:rPr lang="en-US" altLang="zh-CN" sz="2800" b="1" dirty="0" smtClean="0">
                <a:solidFill>
                  <a:schemeClr val="bg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</a:rPr>
              <a:t>101 </a:t>
            </a:r>
            <a:r>
              <a:rPr lang="en-US" altLang="zh-CN" sz="2800" b="1" dirty="0" err="1">
                <a:solidFill>
                  <a:schemeClr val="bg1"/>
                </a:solidFill>
              </a:rPr>
              <a:t>kPa</a:t>
            </a:r>
            <a:r>
              <a:rPr lang="zh-CN" altLang="en-US" sz="2800" b="1" dirty="0">
                <a:solidFill>
                  <a:schemeClr val="bg1"/>
                </a:solidFill>
              </a:rPr>
              <a:t>时，</a:t>
            </a:r>
            <a:r>
              <a:rPr lang="en-US" altLang="zh-CN" sz="2800" b="1" dirty="0" err="1" smtClean="0">
                <a:solidFill>
                  <a:srgbClr val="FF0000"/>
                </a:solidFill>
              </a:rPr>
              <a:t>lg</a:t>
            </a:r>
            <a:r>
              <a:rPr lang="zh-CN" altLang="en-US" sz="2800" b="1" dirty="0" smtClean="0">
                <a:solidFill>
                  <a:srgbClr val="3399FF"/>
                </a:solidFill>
              </a:rPr>
              <a:t>纯物质</a:t>
            </a:r>
            <a:r>
              <a:rPr lang="zh-CN" altLang="en-US" sz="2800" b="1" u="sng" dirty="0">
                <a:solidFill>
                  <a:schemeClr val="bg1"/>
                </a:solidFill>
              </a:rPr>
              <a:t>完全燃烧</a:t>
            </a:r>
            <a:r>
              <a:rPr lang="zh-CN" altLang="en-US" sz="2800" b="1" dirty="0">
                <a:solidFill>
                  <a:schemeClr val="bg1"/>
                </a:solidFill>
              </a:rPr>
              <a:t>生成</a:t>
            </a:r>
            <a:r>
              <a:rPr lang="zh-CN" altLang="en-US" sz="2800" b="1" dirty="0">
                <a:solidFill>
                  <a:srgbClr val="C00000"/>
                </a:solidFill>
              </a:rPr>
              <a:t>稳定的氧化物</a:t>
            </a:r>
            <a:r>
              <a:rPr lang="zh-CN" altLang="en-US" sz="2800" b="1" dirty="0">
                <a:solidFill>
                  <a:schemeClr val="bg1"/>
                </a:solidFill>
              </a:rPr>
              <a:t>时所</a:t>
            </a:r>
            <a:r>
              <a:rPr lang="zh-CN" altLang="en-US" sz="2800" b="1" dirty="0">
                <a:solidFill>
                  <a:srgbClr val="CC0000"/>
                </a:solidFill>
              </a:rPr>
              <a:t>放出</a:t>
            </a:r>
            <a:r>
              <a:rPr lang="zh-CN" altLang="en-US" sz="2800" b="1" dirty="0">
                <a:solidFill>
                  <a:schemeClr val="bg1"/>
                </a:solidFill>
              </a:rPr>
              <a:t>的热量，叫做该物质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的热值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  <a:ea typeface="+mn-ea"/>
              </a:rPr>
              <a:t>,</a:t>
            </a:r>
            <a:r>
              <a:rPr kumimoji="0" lang="zh-CN" altLang="en-US" sz="2800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单位</a:t>
            </a:r>
            <a:r>
              <a:rPr kumimoji="0" lang="en-US" altLang="zh-CN" sz="2800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kJ/g</a:t>
            </a:r>
            <a:endParaRPr kumimoji="0" lang="zh-CN" altLang="en-US" sz="2800" b="1" dirty="0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385192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2</a:t>
            </a:r>
            <a:r>
              <a:rPr lang="zh-CN" altLang="en-US" sz="2800" dirty="0" smtClean="0">
                <a:solidFill>
                  <a:schemeClr val="bg1"/>
                </a:solidFill>
              </a:rPr>
              <a:t>热值与燃烧热的换算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504" y="2780928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4【</a:t>
            </a:r>
            <a:r>
              <a:rPr lang="zh-CN" altLang="en-US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能力提升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4】.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据悉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运载火箭的燃料通常为偏二甲基肼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(C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)【M=60g/</a:t>
            </a:r>
            <a:r>
              <a:rPr lang="en-US" altLang="zh-CN" dirty="0" err="1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】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已知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1.5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g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偏二甲基肼完全燃烧放出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热量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则偏二甲基肼的燃烧热</a:t>
            </a:r>
            <a:r>
              <a:rPr lang="zh-CN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为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A.1</a:t>
            </a:r>
            <a:r>
              <a:rPr lang="en-US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000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B.1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500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zh-CN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C.2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000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  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D.3</a:t>
            </a:r>
            <a:r>
              <a:rPr lang="en-US" altLang="zh-CN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000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dirty="0" smtClean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baseline="30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zh-CN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107504" y="5877272"/>
                <a:ext cx="28083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rgbClr val="FF0000"/>
                    </a:solidFill>
                  </a:rPr>
                  <a:t>燃烧热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=</a:t>
                </a:r>
                <a:r>
                  <a:rPr lang="zh-CN" altLang="en-US" dirty="0" smtClean="0">
                    <a:solidFill>
                      <a:srgbClr val="FF0000"/>
                    </a:solidFill>
                  </a:rPr>
                  <a:t>热值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CN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5877272"/>
                <a:ext cx="2808312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3478" t="-14474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文本框 7"/>
          <p:cNvSpPr txBox="1"/>
          <p:nvPr/>
        </p:nvSpPr>
        <p:spPr>
          <a:xfrm>
            <a:off x="4932040" y="398125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C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331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0928"/>
            <a:ext cx="9129500" cy="298509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39277"/>
            <a:ext cx="11136141" cy="2147977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1115616" cy="523220"/>
          </a:xfrm>
          <a:prstGeom prst="rect">
            <a:avLst/>
          </a:prstGeom>
          <a:solidFill>
            <a:schemeClr val="tx1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3</a:t>
            </a:r>
            <a:r>
              <a:rPr lang="zh-CN" altLang="en-US" sz="2800" dirty="0" smtClean="0">
                <a:solidFill>
                  <a:schemeClr val="bg1"/>
                </a:solidFill>
              </a:rPr>
              <a:t>能源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0" y="0"/>
            <a:ext cx="1115616" cy="523220"/>
          </a:xfrm>
          <a:prstGeom prst="rect">
            <a:avLst/>
          </a:prstGeom>
          <a:solidFill>
            <a:schemeClr val="tx1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3</a:t>
            </a:r>
            <a:r>
              <a:rPr lang="zh-CN" altLang="en-US" sz="2800" dirty="0" smtClean="0">
                <a:solidFill>
                  <a:schemeClr val="bg1"/>
                </a:solidFill>
              </a:rPr>
              <a:t>能源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692696"/>
            <a:ext cx="864356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dirty="0" smtClean="0">
                <a:solidFill>
                  <a:schemeClr val="bg1"/>
                </a:solidFill>
              </a:rPr>
              <a:t>例</a:t>
            </a:r>
            <a:r>
              <a:rPr lang="en-US" altLang="zh-CN" dirty="0" smtClean="0">
                <a:solidFill>
                  <a:schemeClr val="bg1"/>
                </a:solidFill>
              </a:rPr>
              <a:t>5【</a:t>
            </a:r>
            <a:r>
              <a:rPr lang="zh-CN" altLang="en-US" dirty="0" smtClean="0">
                <a:solidFill>
                  <a:schemeClr val="bg1"/>
                </a:solidFill>
              </a:rPr>
              <a:t>基础过关</a:t>
            </a:r>
            <a:r>
              <a:rPr lang="en-US" altLang="zh-CN" dirty="0" smtClean="0">
                <a:solidFill>
                  <a:schemeClr val="bg1"/>
                </a:solidFill>
              </a:rPr>
              <a:t>9</a:t>
            </a:r>
            <a:r>
              <a:rPr lang="en-US" altLang="zh-CN" dirty="0">
                <a:solidFill>
                  <a:schemeClr val="bg1"/>
                </a:solidFill>
              </a:rPr>
              <a:t>】</a:t>
            </a:r>
            <a:r>
              <a:rPr lang="zh-CN" altLang="zh-CN" dirty="0" smtClean="0">
                <a:solidFill>
                  <a:schemeClr val="bg1"/>
                </a:solidFill>
              </a:rPr>
              <a:t>据</a:t>
            </a:r>
            <a:r>
              <a:rPr lang="zh-CN" altLang="zh-CN" dirty="0">
                <a:solidFill>
                  <a:schemeClr val="bg1"/>
                </a:solidFill>
              </a:rPr>
              <a:t>报道</a:t>
            </a:r>
            <a:r>
              <a:rPr lang="en-US" altLang="zh-CN" dirty="0">
                <a:solidFill>
                  <a:schemeClr val="bg1"/>
                </a:solidFill>
              </a:rPr>
              <a:t>,</a:t>
            </a:r>
            <a:r>
              <a:rPr lang="zh-CN" altLang="zh-CN" dirty="0">
                <a:solidFill>
                  <a:schemeClr val="bg1"/>
                </a:solidFill>
              </a:rPr>
              <a:t>某国一集团拟在太空建造巨大的集光装置</a:t>
            </a:r>
            <a:r>
              <a:rPr lang="en-US" altLang="zh-CN" dirty="0">
                <a:solidFill>
                  <a:schemeClr val="bg1"/>
                </a:solidFill>
              </a:rPr>
              <a:t>,</a:t>
            </a:r>
            <a:r>
              <a:rPr lang="zh-CN" altLang="zh-CN" dirty="0">
                <a:solidFill>
                  <a:schemeClr val="bg1"/>
                </a:solidFill>
              </a:rPr>
              <a:t>把太阳光变成激光用于分解海水制氢</a:t>
            </a:r>
            <a:r>
              <a:rPr lang="en-US" altLang="zh-CN" dirty="0">
                <a:solidFill>
                  <a:schemeClr val="bg1"/>
                </a:solidFill>
              </a:rPr>
              <a:t>:</a:t>
            </a:r>
            <a:r>
              <a:rPr lang="en-US" altLang="zh-CN" dirty="0" smtClean="0">
                <a:solidFill>
                  <a:schemeClr val="bg1"/>
                </a:solidFill>
              </a:rPr>
              <a:t>2H</a:t>
            </a:r>
            <a:r>
              <a:rPr lang="en-US" altLang="zh-CN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dirty="0" smtClean="0">
                <a:solidFill>
                  <a:schemeClr val="bg1"/>
                </a:solidFill>
              </a:rPr>
              <a:t>O         </a:t>
            </a:r>
            <a:r>
              <a:rPr lang="en-US" altLang="zh-CN" dirty="0" smtClean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2H</a:t>
            </a:r>
            <a:r>
              <a:rPr lang="en-US" altLang="zh-CN" baseline="-25000" dirty="0" smtClean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NEU-BZ-S92"/>
                <a:cs typeface="Times New Roman" panose="02020603050405020304" pitchFamily="18" charset="0"/>
              </a:rPr>
              <a:t>↑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+O</a:t>
            </a:r>
            <a:r>
              <a:rPr lang="en-US" altLang="zh-CN" baseline="-25000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NEU-BZ-S92"/>
                <a:cs typeface="Times New Roman" panose="02020603050405020304" pitchFamily="18" charset="0"/>
              </a:rPr>
              <a:t>↑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下列说法中正确的是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dirty="0">
              <a:solidFill>
                <a:schemeClr val="bg1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水的分解反应是放热反应</a:t>
            </a:r>
            <a:endParaRPr lang="zh-CN" altLang="zh-CN" dirty="0">
              <a:solidFill>
                <a:schemeClr val="bg1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氢气是一级能源</a:t>
            </a:r>
            <a:endParaRPr lang="zh-CN" altLang="zh-CN" dirty="0">
              <a:solidFill>
                <a:schemeClr val="bg1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使用氢气作燃料有助于控制温室效应</a:t>
            </a:r>
            <a:endParaRPr lang="zh-CN" altLang="zh-CN" dirty="0">
              <a:solidFill>
                <a:schemeClr val="bg1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此反应的目的是用生成的氢气与空气中多余的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CO</a:t>
            </a:r>
            <a:r>
              <a:rPr lang="en-US" altLang="zh-CN" baseline="-25000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反应生成甲醇储存起来</a:t>
            </a:r>
            <a:r>
              <a:rPr lang="en-US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改善生存</a:t>
            </a:r>
            <a:r>
              <a:rPr lang="zh-CN" altLang="zh-CN" dirty="0" smtClean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环境</a:t>
            </a:r>
            <a:endParaRPr lang="en-US" altLang="zh-CN" dirty="0" smtClean="0">
              <a:solidFill>
                <a:schemeClr val="bg1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 smtClean="0">
                <a:solidFill>
                  <a:schemeClr val="bg1"/>
                </a:solidFill>
                <a:effectLst/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E.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在点燃或光照的条件下，氢气和氧气生成水的反应热不同</a:t>
            </a:r>
            <a:endParaRPr lang="en-US" altLang="zh-CN" dirty="0" smtClean="0">
              <a:solidFill>
                <a:schemeClr val="bg1"/>
              </a:solidFill>
              <a:effectLst/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F.</a:t>
            </a:r>
            <a:r>
              <a:rPr lang="zh-CN" altLang="en-US" dirty="0" smtClean="0">
                <a:solidFill>
                  <a:schemeClr val="bg1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该反应反应物的键能总和大于生成物的键能总和</a:t>
            </a:r>
            <a:endParaRPr lang="zh-CN" altLang="zh-CN" dirty="0">
              <a:solidFill>
                <a:schemeClr val="bg1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16" name="图片 15"/>
          <p:cNvPicPr/>
          <p:nvPr/>
        </p:nvPicPr>
        <p:blipFill>
          <a:blip r:embed="rId2"/>
          <a:stretch>
            <a:fillRect/>
          </a:stretch>
        </p:blipFill>
        <p:spPr>
          <a:xfrm>
            <a:off x="6516216" y="1340768"/>
            <a:ext cx="504056" cy="43204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5220072" y="3522535"/>
                <a:ext cx="371897" cy="5292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zh-CN" altLang="en-US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522535"/>
                <a:ext cx="371897" cy="52924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6665543" y="5795760"/>
                <a:ext cx="371897" cy="5292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zh-CN" altLang="en-US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5543" y="5795760"/>
                <a:ext cx="371897" cy="52924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4801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theme/theme1.xml><?xml version="1.0" encoding="utf-8"?>
<a:theme xmlns:a="http://schemas.openxmlformats.org/drawingml/2006/main" name="Artsy">
  <a:themeElements>
    <a:clrScheme name="Artsy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Artsy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Artsy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707</TotalTime>
  <Words>339</Words>
  <Application>Microsoft Office PowerPoint</Application>
  <PresentationFormat>全屏显示(4:3)</PresentationFormat>
  <Paragraphs>60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MS Mincho</vt:lpstr>
      <vt:lpstr>NEU-BZ</vt:lpstr>
      <vt:lpstr>NEU-BZ-S92</vt:lpstr>
      <vt:lpstr>方正书宋_GBK</vt:lpstr>
      <vt:lpstr>隶书</vt:lpstr>
      <vt:lpstr>宋体</vt:lpstr>
      <vt:lpstr>Arial</vt:lpstr>
      <vt:lpstr>Calibri</vt:lpstr>
      <vt:lpstr>Cambria Math</vt:lpstr>
      <vt:lpstr>Times New Roman</vt:lpstr>
      <vt:lpstr>Wingdings</vt:lpstr>
      <vt:lpstr>Artsy</vt:lpstr>
      <vt:lpstr>第一章  化学反应与能量  第二节 燃烧热与能源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yz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fl</dc:creator>
  <cp:lastModifiedBy>XiaZaiMa.COM</cp:lastModifiedBy>
  <cp:revision>61</cp:revision>
  <dcterms:created xsi:type="dcterms:W3CDTF">1980-01-03T12:53:51Z</dcterms:created>
  <dcterms:modified xsi:type="dcterms:W3CDTF">2019-09-05T08:01:24Z</dcterms:modified>
</cp:coreProperties>
</file>