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60" r:id="rId2"/>
    <p:sldId id="273" r:id="rId3"/>
    <p:sldId id="258" r:id="rId4"/>
    <p:sldId id="324" r:id="rId5"/>
    <p:sldId id="285" r:id="rId6"/>
    <p:sldId id="312" r:id="rId7"/>
    <p:sldId id="323" r:id="rId8"/>
    <p:sldId id="313" r:id="rId9"/>
    <p:sldId id="315" r:id="rId10"/>
    <p:sldId id="316" r:id="rId11"/>
    <p:sldId id="325" r:id="rId12"/>
    <p:sldId id="317" r:id="rId13"/>
    <p:sldId id="326" r:id="rId14"/>
    <p:sldId id="327" r:id="rId15"/>
    <p:sldId id="321" r:id="rId16"/>
    <p:sldId id="318" r:id="rId17"/>
    <p:sldId id="322" r:id="rId18"/>
    <p:sldId id="319" r:id="rId19"/>
    <p:sldId id="320"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74">
          <p15:clr>
            <a:srgbClr val="A4A3A4"/>
          </p15:clr>
        </p15:guide>
        <p15:guide id="2" pos="3874">
          <p15:clr>
            <a:srgbClr val="A4A3A4"/>
          </p15:clr>
        </p15:guide>
        <p15:guide id="3" pos="535">
          <p15:clr>
            <a:srgbClr val="A4A3A4"/>
          </p15:clr>
        </p15:guide>
        <p15:guide id="4" orient="horz" pos="301">
          <p15:clr>
            <a:srgbClr val="A4A3A4"/>
          </p15:clr>
        </p15:guide>
        <p15:guide id="5" orient="horz" pos="4025">
          <p15:clr>
            <a:srgbClr val="A4A3A4"/>
          </p15:clr>
        </p15:guide>
        <p15:guide id="6" pos="7280">
          <p15:clr>
            <a:srgbClr val="A4A3A4"/>
          </p15:clr>
        </p15:guide>
        <p15:guide id="7" pos="3019">
          <p15:clr>
            <a:srgbClr val="A4A3A4"/>
          </p15:clr>
        </p15:guide>
        <p15:guide id="8" pos="4240">
          <p15:clr>
            <a:srgbClr val="A4A3A4"/>
          </p15:clr>
        </p15:guide>
        <p15:guide id="9" pos="59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3A3A"/>
    <a:srgbClr val="3D3D3D"/>
    <a:srgbClr val="424242"/>
    <a:srgbClr val="404040"/>
    <a:srgbClr val="3B3B3B"/>
    <a:srgbClr val="424345"/>
    <a:srgbClr val="525252"/>
    <a:srgbClr val="5F5C5C"/>
    <a:srgbClr val="303031"/>
    <a:srgbClr val="7671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21" autoAdjust="0"/>
    <p:restoredTop sz="94660"/>
  </p:normalViewPr>
  <p:slideViewPr>
    <p:cSldViewPr snapToGrid="0" showGuides="1">
      <p:cViewPr varScale="1">
        <p:scale>
          <a:sx n="68" d="100"/>
          <a:sy n="68" d="100"/>
        </p:scale>
        <p:origin x="692" y="68"/>
      </p:cViewPr>
      <p:guideLst>
        <p:guide orient="horz" pos="2074"/>
        <p:guide pos="3874"/>
        <p:guide pos="535"/>
        <p:guide orient="horz" pos="301"/>
        <p:guide orient="horz" pos="4025"/>
        <p:guide pos="7280"/>
        <p:guide pos="3019"/>
        <p:guide pos="4240"/>
        <p:guide pos="594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3" d="100"/>
          <a:sy n="53" d="100"/>
        </p:scale>
        <p:origin x="-290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4104D3-38B3-4441-BBF0-3852E067B39E}" type="doc">
      <dgm:prSet loTypeId="urn:microsoft.com/office/officeart/2005/8/layout/hierarchy2" loCatId="hierarchy" qsTypeId="urn:microsoft.com/office/officeart/2005/8/quickstyle/simple1" qsCatId="simple" csTypeId="urn:microsoft.com/office/officeart/2005/8/colors/accent0_1" csCatId="mainScheme" phldr="1"/>
      <dgm:spPr/>
      <dgm:t>
        <a:bodyPr/>
        <a:lstStyle/>
        <a:p>
          <a:endParaRPr lang="zh-CN" altLang="en-US"/>
        </a:p>
      </dgm:t>
    </dgm:pt>
    <dgm:pt modelId="{444A16C8-5916-461F-A605-F245520679C7}">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说</a:t>
          </a:r>
        </a:p>
      </dgm:t>
    </dgm:pt>
    <dgm:pt modelId="{D1FC99A4-D070-4590-A5B6-5BC37BAD4E5C}" type="parTrans" cxnId="{E245C71C-3EBD-40B8-AA62-3C3B1B2D2B32}">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2F2FDC29-260F-4040-9EA7-37F12FA26BE9}" type="sibTrans" cxnId="{E245C71C-3EBD-40B8-AA62-3C3B1B2D2B32}">
      <dgm:prSet/>
      <dgm:spPr/>
      <dgm:t>
        <a:bodyPr/>
        <a:lstStyle/>
        <a:p>
          <a:endParaRPr lang="zh-CN" altLang="en-US" sz="3600">
            <a:solidFill>
              <a:schemeClr val="bg1"/>
            </a:solidFill>
            <a:latin typeface="隶书" pitchFamily="49" charset="-122"/>
            <a:ea typeface="隶书" pitchFamily="49" charset="-122"/>
          </a:endParaRPr>
        </a:p>
      </dgm:t>
    </dgm:pt>
    <dgm:pt modelId="{8F8B3D4B-0811-4733-9F61-350ECF19D6E3}">
      <dgm:prSet phldrT="[文本]" custT="1"/>
      <dgm:spPr>
        <a:noFill/>
        <a:ln>
          <a:solidFill>
            <a:schemeClr val="bg1"/>
          </a:solidFill>
        </a:ln>
      </dgm:spPr>
      <dgm:t>
        <a:bodyPr/>
        <a:lstStyle/>
        <a:p>
          <a:r>
            <a:rPr lang="zh-CN" altLang="en-US" sz="2800" dirty="0">
              <a:solidFill>
                <a:schemeClr val="bg1"/>
              </a:solidFill>
              <a:latin typeface="隶书" pitchFamily="49" charset="-122"/>
              <a:ea typeface="隶书" pitchFamily="49" charset="-122"/>
            </a:rPr>
            <a:t>“人家说了再做，我是做了再说”</a:t>
          </a:r>
          <a:endParaRPr lang="en-US" altLang="zh-CN" sz="2800" dirty="0">
            <a:solidFill>
              <a:schemeClr val="bg1"/>
            </a:solidFill>
            <a:latin typeface="隶书" pitchFamily="49" charset="-122"/>
            <a:ea typeface="隶书" pitchFamily="49" charset="-122"/>
          </a:endParaRPr>
        </a:p>
        <a:p>
          <a:r>
            <a:rPr lang="zh-CN" altLang="en-US" sz="2800" dirty="0">
              <a:solidFill>
                <a:schemeClr val="bg1"/>
              </a:solidFill>
              <a:latin typeface="隶书" pitchFamily="49" charset="-122"/>
              <a:ea typeface="隶书" pitchFamily="49" charset="-122"/>
            </a:rPr>
            <a:t>“人家说了也不一定做，我是做了也不一定说”</a:t>
          </a:r>
        </a:p>
      </dgm:t>
    </dgm:pt>
    <dgm:pt modelId="{AEEFA00C-DA26-4264-8AC0-C1F1748B5E6A}" type="parTrans" cxnId="{8B2BA32C-A891-473D-9769-2E0DB969E040}">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793DF7BA-3CDD-4225-A02B-AE40C73DF1AD}" type="sibTrans" cxnId="{8B2BA32C-A891-473D-9769-2E0DB969E040}">
      <dgm:prSet/>
      <dgm:spPr/>
      <dgm:t>
        <a:bodyPr/>
        <a:lstStyle/>
        <a:p>
          <a:endParaRPr lang="zh-CN" altLang="en-US" sz="3600">
            <a:solidFill>
              <a:schemeClr val="bg1"/>
            </a:solidFill>
            <a:latin typeface="隶书" pitchFamily="49" charset="-122"/>
            <a:ea typeface="隶书" pitchFamily="49" charset="-122"/>
          </a:endParaRPr>
        </a:p>
      </dgm:t>
    </dgm:pt>
    <dgm:pt modelId="{4EC44BD6-5CD0-4105-9BCA-AA4B32BE95C7}">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学者</a:t>
          </a:r>
        </a:p>
      </dgm:t>
    </dgm:pt>
    <dgm:pt modelId="{96F89C56-4A9E-4BD3-8272-F0C7BA40EB03}" type="sibTrans" cxnId="{5BA2E422-F2AC-4AF9-8CD3-6FAFABB93D82}">
      <dgm:prSet/>
      <dgm:spPr/>
      <dgm:t>
        <a:bodyPr/>
        <a:lstStyle/>
        <a:p>
          <a:endParaRPr lang="zh-CN" altLang="en-US" sz="3600">
            <a:solidFill>
              <a:schemeClr val="bg1"/>
            </a:solidFill>
            <a:latin typeface="隶书" pitchFamily="49" charset="-122"/>
            <a:ea typeface="隶书" pitchFamily="49" charset="-122"/>
          </a:endParaRPr>
        </a:p>
      </dgm:t>
    </dgm:pt>
    <dgm:pt modelId="{FA0683CE-D41A-4277-A070-585ED1E9D23C}" type="parTrans" cxnId="{5BA2E422-F2AC-4AF9-8CD3-6FAFABB93D82}">
      <dgm:prSet/>
      <dgm:spPr/>
      <dgm:t>
        <a:bodyPr/>
        <a:lstStyle/>
        <a:p>
          <a:endParaRPr lang="zh-CN" altLang="en-US" sz="3600">
            <a:solidFill>
              <a:schemeClr val="bg1"/>
            </a:solidFill>
            <a:latin typeface="隶书" pitchFamily="49" charset="-122"/>
            <a:ea typeface="隶书" pitchFamily="49" charset="-122"/>
          </a:endParaRPr>
        </a:p>
      </dgm:t>
    </dgm:pt>
    <dgm:pt modelId="{8D413967-060C-4027-9BF2-368DB7910BF3}">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做</a:t>
          </a:r>
        </a:p>
      </dgm:t>
    </dgm:pt>
    <dgm:pt modelId="{6DE72CD9-6EB5-414F-AEDE-7EEDD3C1B326}" type="parTrans" cxnId="{83BC2184-A1FA-4967-9413-396D3B1ACD73}">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573ECEE9-A012-45E9-885F-4D20BF7681CB}" type="sibTrans" cxnId="{83BC2184-A1FA-4967-9413-396D3B1ACD73}">
      <dgm:prSet/>
      <dgm:spPr/>
      <dgm:t>
        <a:bodyPr/>
        <a:lstStyle/>
        <a:p>
          <a:endParaRPr lang="zh-CN" altLang="en-US" sz="3600">
            <a:solidFill>
              <a:schemeClr val="bg1"/>
            </a:solidFill>
            <a:latin typeface="隶书" pitchFamily="49" charset="-122"/>
            <a:ea typeface="隶书" pitchFamily="49" charset="-122"/>
          </a:endParaRPr>
        </a:p>
      </dgm:t>
    </dgm:pt>
    <dgm:pt modelId="{5418AA3A-706F-42A1-8CB2-F378403B6B40}">
      <dgm:prSet phldrT="[文本]" custT="1"/>
      <dgm:spPr>
        <a:noFill/>
        <a:ln>
          <a:solidFill>
            <a:schemeClr val="bg1"/>
          </a:solidFill>
        </a:ln>
      </dgm:spPr>
      <dgm:t>
        <a:bodyPr/>
        <a:lstStyle/>
        <a:p>
          <a:r>
            <a:rPr lang="zh-CN" altLang="en-US" sz="2800" dirty="0">
              <a:solidFill>
                <a:schemeClr val="bg1"/>
              </a:solidFill>
              <a:latin typeface="隶书" pitchFamily="49" charset="-122"/>
              <a:ea typeface="隶书" pitchFamily="49" charset="-122"/>
            </a:rPr>
            <a:t>写了</a:t>
          </a:r>
          <a:r>
            <a:rPr lang="en-US" altLang="zh-CN" sz="2800" dirty="0">
              <a:solidFill>
                <a:schemeClr val="bg1"/>
              </a:solidFill>
              <a:latin typeface="隶书" pitchFamily="49" charset="-122"/>
              <a:ea typeface="隶书" pitchFamily="49" charset="-122"/>
            </a:rPr>
            <a:t>《</a:t>
          </a:r>
          <a:r>
            <a:rPr lang="zh-CN" altLang="en-US" sz="2800" dirty="0">
              <a:solidFill>
                <a:schemeClr val="bg1"/>
              </a:solidFill>
              <a:latin typeface="隶书" pitchFamily="49" charset="-122"/>
              <a:ea typeface="隶书" pitchFamily="49" charset="-122"/>
            </a:rPr>
            <a:t>唐诗杂论</a:t>
          </a:r>
          <a:r>
            <a:rPr lang="en-US" altLang="zh-CN" sz="2800" dirty="0">
              <a:solidFill>
                <a:schemeClr val="bg1"/>
              </a:solidFill>
              <a:latin typeface="隶书" pitchFamily="49" charset="-122"/>
              <a:ea typeface="隶书" pitchFamily="49" charset="-122"/>
            </a:rPr>
            <a:t>》《</a:t>
          </a:r>
          <a:r>
            <a:rPr lang="zh-CN" altLang="en-US" sz="2800" dirty="0">
              <a:solidFill>
                <a:schemeClr val="bg1"/>
              </a:solidFill>
              <a:latin typeface="隶书" pitchFamily="49" charset="-122"/>
              <a:ea typeface="隶书" pitchFamily="49" charset="-122"/>
            </a:rPr>
            <a:t>楚辞校补</a:t>
          </a:r>
          <a:r>
            <a:rPr lang="en-US" altLang="zh-CN" sz="2800" dirty="0">
              <a:solidFill>
                <a:schemeClr val="bg1"/>
              </a:solidFill>
              <a:latin typeface="隶书" pitchFamily="49" charset="-122"/>
              <a:ea typeface="隶书" pitchFamily="49" charset="-122"/>
            </a:rPr>
            <a:t>》《</a:t>
          </a:r>
          <a:r>
            <a:rPr lang="zh-CN" altLang="en-US" sz="2800" dirty="0">
              <a:solidFill>
                <a:schemeClr val="bg1"/>
              </a:solidFill>
              <a:latin typeface="隶书" pitchFamily="49" charset="-122"/>
              <a:ea typeface="隶书" pitchFamily="49" charset="-122"/>
            </a:rPr>
            <a:t>古典新义</a:t>
          </a:r>
          <a:r>
            <a:rPr lang="en-US" altLang="zh-CN" sz="2800" dirty="0">
              <a:solidFill>
                <a:schemeClr val="bg1"/>
              </a:solidFill>
              <a:latin typeface="隶书" pitchFamily="49" charset="-122"/>
              <a:ea typeface="隶书" pitchFamily="49" charset="-122"/>
            </a:rPr>
            <a:t>》</a:t>
          </a:r>
          <a:endParaRPr lang="zh-CN" altLang="en-US" sz="2800" dirty="0">
            <a:solidFill>
              <a:schemeClr val="bg1"/>
            </a:solidFill>
            <a:latin typeface="隶书" pitchFamily="49" charset="-122"/>
            <a:ea typeface="隶书" pitchFamily="49" charset="-122"/>
          </a:endParaRPr>
        </a:p>
      </dgm:t>
    </dgm:pt>
    <dgm:pt modelId="{2379239B-A8F4-4022-BBF8-FA09CD744AC8}" type="parTrans" cxnId="{B4B496CF-F847-4CDF-941E-89C26E45FE9A}">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9A1989DB-97E1-4884-B621-621C6BF49128}" type="sibTrans" cxnId="{B4B496CF-F847-4CDF-941E-89C26E45FE9A}">
      <dgm:prSet/>
      <dgm:spPr/>
      <dgm:t>
        <a:bodyPr/>
        <a:lstStyle/>
        <a:p>
          <a:endParaRPr lang="zh-CN" altLang="en-US" sz="3600">
            <a:solidFill>
              <a:schemeClr val="bg1"/>
            </a:solidFill>
            <a:latin typeface="隶书" pitchFamily="49" charset="-122"/>
            <a:ea typeface="隶书" pitchFamily="49" charset="-122"/>
          </a:endParaRPr>
        </a:p>
      </dgm:t>
    </dgm:pt>
    <dgm:pt modelId="{68F5F802-A2B0-42BD-B098-5E421BFD477D}" type="pres">
      <dgm:prSet presAssocID="{CB4104D3-38B3-4441-BBF0-3852E067B39E}" presName="diagram" presStyleCnt="0">
        <dgm:presLayoutVars>
          <dgm:chPref val="1"/>
          <dgm:dir/>
          <dgm:animOne val="branch"/>
          <dgm:animLvl val="lvl"/>
          <dgm:resizeHandles val="exact"/>
        </dgm:presLayoutVars>
      </dgm:prSet>
      <dgm:spPr/>
    </dgm:pt>
    <dgm:pt modelId="{574384AE-81D1-4ACF-8406-46BB88EF29A0}" type="pres">
      <dgm:prSet presAssocID="{4EC44BD6-5CD0-4105-9BCA-AA4B32BE95C7}" presName="root1" presStyleCnt="0"/>
      <dgm:spPr/>
    </dgm:pt>
    <dgm:pt modelId="{421AD794-4FFA-455F-9113-B13E41338D25}" type="pres">
      <dgm:prSet presAssocID="{4EC44BD6-5CD0-4105-9BCA-AA4B32BE95C7}" presName="LevelOneTextNode" presStyleLbl="node0" presStyleIdx="0" presStyleCnt="1" custScaleX="53765" custScaleY="68196">
        <dgm:presLayoutVars>
          <dgm:chPref val="3"/>
        </dgm:presLayoutVars>
      </dgm:prSet>
      <dgm:spPr/>
    </dgm:pt>
    <dgm:pt modelId="{F023396B-D452-41AF-9BCC-38ACB18C4A55}" type="pres">
      <dgm:prSet presAssocID="{4EC44BD6-5CD0-4105-9BCA-AA4B32BE95C7}" presName="level2hierChild" presStyleCnt="0"/>
      <dgm:spPr/>
    </dgm:pt>
    <dgm:pt modelId="{1ED765A0-9C15-4E1E-B8B4-3D46FE7FC768}" type="pres">
      <dgm:prSet presAssocID="{D1FC99A4-D070-4590-A5B6-5BC37BAD4E5C}" presName="conn2-1" presStyleLbl="parChTrans1D2" presStyleIdx="0" presStyleCnt="2"/>
      <dgm:spPr/>
    </dgm:pt>
    <dgm:pt modelId="{C9FCC4E1-079B-4708-8B27-6F8EEE77A6E1}" type="pres">
      <dgm:prSet presAssocID="{D1FC99A4-D070-4590-A5B6-5BC37BAD4E5C}" presName="connTx" presStyleLbl="parChTrans1D2" presStyleIdx="0" presStyleCnt="2"/>
      <dgm:spPr/>
    </dgm:pt>
    <dgm:pt modelId="{2B262333-5A19-4C2D-9458-160BDB8767E7}" type="pres">
      <dgm:prSet presAssocID="{444A16C8-5916-461F-A605-F245520679C7}" presName="root2" presStyleCnt="0"/>
      <dgm:spPr/>
    </dgm:pt>
    <dgm:pt modelId="{E300D9F5-0DE1-46A0-A6BE-D9781CE63ABA}" type="pres">
      <dgm:prSet presAssocID="{444A16C8-5916-461F-A605-F245520679C7}" presName="LevelTwoTextNode" presStyleLbl="node2" presStyleIdx="0" presStyleCnt="2" custScaleX="35894" custScaleY="54661" custLinFactNeighborX="-20669" custLinFactNeighborY="940">
        <dgm:presLayoutVars>
          <dgm:chPref val="3"/>
        </dgm:presLayoutVars>
      </dgm:prSet>
      <dgm:spPr/>
    </dgm:pt>
    <dgm:pt modelId="{9A4C9D37-F1BA-4FEE-95E7-7758A9FEB47E}" type="pres">
      <dgm:prSet presAssocID="{444A16C8-5916-461F-A605-F245520679C7}" presName="level3hierChild" presStyleCnt="0"/>
      <dgm:spPr/>
    </dgm:pt>
    <dgm:pt modelId="{5043F518-AB0F-4C40-9534-24AF311FCC7B}" type="pres">
      <dgm:prSet presAssocID="{AEEFA00C-DA26-4264-8AC0-C1F1748B5E6A}" presName="conn2-1" presStyleLbl="parChTrans1D3" presStyleIdx="0" presStyleCnt="2"/>
      <dgm:spPr/>
    </dgm:pt>
    <dgm:pt modelId="{C945098B-1933-47EE-A4F3-1573A65ADB4E}" type="pres">
      <dgm:prSet presAssocID="{AEEFA00C-DA26-4264-8AC0-C1F1748B5E6A}" presName="connTx" presStyleLbl="parChTrans1D3" presStyleIdx="0" presStyleCnt="2"/>
      <dgm:spPr/>
    </dgm:pt>
    <dgm:pt modelId="{ED5186D7-31E4-4826-8528-96A7ABE3AB71}" type="pres">
      <dgm:prSet presAssocID="{8F8B3D4B-0811-4733-9F61-350ECF19D6E3}" presName="root2" presStyleCnt="0"/>
      <dgm:spPr/>
    </dgm:pt>
    <dgm:pt modelId="{EF0BDD14-27A2-40C4-A834-FEA8CD7A40BD}" type="pres">
      <dgm:prSet presAssocID="{8F8B3D4B-0811-4733-9F61-350ECF19D6E3}" presName="LevelTwoTextNode" presStyleLbl="node3" presStyleIdx="0" presStyleCnt="2" custScaleX="382857" custScaleY="99207" custLinFactNeighborX="-35987" custLinFactNeighborY="525">
        <dgm:presLayoutVars>
          <dgm:chPref val="3"/>
        </dgm:presLayoutVars>
      </dgm:prSet>
      <dgm:spPr/>
    </dgm:pt>
    <dgm:pt modelId="{82CB849B-AB48-441C-BDA6-EE62B907D41D}" type="pres">
      <dgm:prSet presAssocID="{8F8B3D4B-0811-4733-9F61-350ECF19D6E3}" presName="level3hierChild" presStyleCnt="0"/>
      <dgm:spPr/>
    </dgm:pt>
    <dgm:pt modelId="{0B0B6566-82C0-48A6-8713-37D4D25795B9}" type="pres">
      <dgm:prSet presAssocID="{6DE72CD9-6EB5-414F-AEDE-7EEDD3C1B326}" presName="conn2-1" presStyleLbl="parChTrans1D2" presStyleIdx="1" presStyleCnt="2"/>
      <dgm:spPr/>
    </dgm:pt>
    <dgm:pt modelId="{35C8FF1E-5C1B-4D20-8D4A-7DBF4E652814}" type="pres">
      <dgm:prSet presAssocID="{6DE72CD9-6EB5-414F-AEDE-7EEDD3C1B326}" presName="connTx" presStyleLbl="parChTrans1D2" presStyleIdx="1" presStyleCnt="2"/>
      <dgm:spPr/>
    </dgm:pt>
    <dgm:pt modelId="{3B3286AF-E8DB-40A3-8EEA-0AB1EEFBEF5D}" type="pres">
      <dgm:prSet presAssocID="{8D413967-060C-4027-9BF2-368DB7910BF3}" presName="root2" presStyleCnt="0"/>
      <dgm:spPr/>
    </dgm:pt>
    <dgm:pt modelId="{1413E019-A5D5-4BF9-BECA-A2130AA9C718}" type="pres">
      <dgm:prSet presAssocID="{8D413967-060C-4027-9BF2-368DB7910BF3}" presName="LevelTwoTextNode" presStyleLbl="node2" presStyleIdx="1" presStyleCnt="2" custScaleX="35726" custScaleY="53650" custLinFactNeighborX="-18632" custLinFactNeighborY="3655">
        <dgm:presLayoutVars>
          <dgm:chPref val="3"/>
        </dgm:presLayoutVars>
      </dgm:prSet>
      <dgm:spPr/>
    </dgm:pt>
    <dgm:pt modelId="{1C375B64-A9D8-4B9B-8881-8B1B3E777291}" type="pres">
      <dgm:prSet presAssocID="{8D413967-060C-4027-9BF2-368DB7910BF3}" presName="level3hierChild" presStyleCnt="0"/>
      <dgm:spPr/>
    </dgm:pt>
    <dgm:pt modelId="{02047A29-F9A7-47C9-B2F8-1A972A9E1E24}" type="pres">
      <dgm:prSet presAssocID="{2379239B-A8F4-4022-BBF8-FA09CD744AC8}" presName="conn2-1" presStyleLbl="parChTrans1D3" presStyleIdx="1" presStyleCnt="2"/>
      <dgm:spPr/>
    </dgm:pt>
    <dgm:pt modelId="{6DC976AF-54C6-47DF-9833-77C3EBA0B9B2}" type="pres">
      <dgm:prSet presAssocID="{2379239B-A8F4-4022-BBF8-FA09CD744AC8}" presName="connTx" presStyleLbl="parChTrans1D3" presStyleIdx="1" presStyleCnt="2"/>
      <dgm:spPr/>
    </dgm:pt>
    <dgm:pt modelId="{BEDE2AE9-30E8-4541-B227-C12841B1B7A5}" type="pres">
      <dgm:prSet presAssocID="{5418AA3A-706F-42A1-8CB2-F378403B6B40}" presName="root2" presStyleCnt="0"/>
      <dgm:spPr/>
    </dgm:pt>
    <dgm:pt modelId="{6654F19C-63B0-4C17-A977-6D24021DAB29}" type="pres">
      <dgm:prSet presAssocID="{5418AA3A-706F-42A1-8CB2-F378403B6B40}" presName="LevelTwoTextNode" presStyleLbl="node3" presStyleIdx="1" presStyleCnt="2" custScaleX="384201" custScaleY="98698" custLinFactNeighborX="-35299" custLinFactNeighborY="3993">
        <dgm:presLayoutVars>
          <dgm:chPref val="3"/>
        </dgm:presLayoutVars>
      </dgm:prSet>
      <dgm:spPr/>
    </dgm:pt>
    <dgm:pt modelId="{3F33859C-2BBB-4F26-8E5C-2E89908EFF87}" type="pres">
      <dgm:prSet presAssocID="{5418AA3A-706F-42A1-8CB2-F378403B6B40}" presName="level3hierChild" presStyleCnt="0"/>
      <dgm:spPr/>
    </dgm:pt>
  </dgm:ptLst>
  <dgm:cxnLst>
    <dgm:cxn modelId="{92C92C00-567C-42DA-B586-0B9FFFF156FF}" type="presOf" srcId="{AEEFA00C-DA26-4264-8AC0-C1F1748B5E6A}" destId="{5043F518-AB0F-4C40-9534-24AF311FCC7B}" srcOrd="0" destOrd="0" presId="urn:microsoft.com/office/officeart/2005/8/layout/hierarchy2"/>
    <dgm:cxn modelId="{E245C71C-3EBD-40B8-AA62-3C3B1B2D2B32}" srcId="{4EC44BD6-5CD0-4105-9BCA-AA4B32BE95C7}" destId="{444A16C8-5916-461F-A605-F245520679C7}" srcOrd="0" destOrd="0" parTransId="{D1FC99A4-D070-4590-A5B6-5BC37BAD4E5C}" sibTransId="{2F2FDC29-260F-4040-9EA7-37F12FA26BE9}"/>
    <dgm:cxn modelId="{5BA2E422-F2AC-4AF9-8CD3-6FAFABB93D82}" srcId="{CB4104D3-38B3-4441-BBF0-3852E067B39E}" destId="{4EC44BD6-5CD0-4105-9BCA-AA4B32BE95C7}" srcOrd="0" destOrd="0" parTransId="{FA0683CE-D41A-4277-A070-585ED1E9D23C}" sibTransId="{96F89C56-4A9E-4BD3-8272-F0C7BA40EB03}"/>
    <dgm:cxn modelId="{8B2BA32C-A891-473D-9769-2E0DB969E040}" srcId="{444A16C8-5916-461F-A605-F245520679C7}" destId="{8F8B3D4B-0811-4733-9F61-350ECF19D6E3}" srcOrd="0" destOrd="0" parTransId="{AEEFA00C-DA26-4264-8AC0-C1F1748B5E6A}" sibTransId="{793DF7BA-3CDD-4225-A02B-AE40C73DF1AD}"/>
    <dgm:cxn modelId="{21D95562-7A51-43E3-8D1F-180068A42DB8}" type="presOf" srcId="{5418AA3A-706F-42A1-8CB2-F378403B6B40}" destId="{6654F19C-63B0-4C17-A977-6D24021DAB29}" srcOrd="0" destOrd="0" presId="urn:microsoft.com/office/officeart/2005/8/layout/hierarchy2"/>
    <dgm:cxn modelId="{26E1FF4E-F0A4-4021-9E9C-1FD64F8BC50D}" type="presOf" srcId="{2379239B-A8F4-4022-BBF8-FA09CD744AC8}" destId="{6DC976AF-54C6-47DF-9833-77C3EBA0B9B2}" srcOrd="1" destOrd="0" presId="urn:microsoft.com/office/officeart/2005/8/layout/hierarchy2"/>
    <dgm:cxn modelId="{85B80B75-E741-4FC4-87DD-4147004331EF}" type="presOf" srcId="{444A16C8-5916-461F-A605-F245520679C7}" destId="{E300D9F5-0DE1-46A0-A6BE-D9781CE63ABA}" srcOrd="0" destOrd="0" presId="urn:microsoft.com/office/officeart/2005/8/layout/hierarchy2"/>
    <dgm:cxn modelId="{A13FD37A-453B-4ED2-B018-7DD8AFD057D3}" type="presOf" srcId="{CB4104D3-38B3-4441-BBF0-3852E067B39E}" destId="{68F5F802-A2B0-42BD-B098-5E421BFD477D}" srcOrd="0" destOrd="0" presId="urn:microsoft.com/office/officeart/2005/8/layout/hierarchy2"/>
    <dgm:cxn modelId="{83BC2184-A1FA-4967-9413-396D3B1ACD73}" srcId="{4EC44BD6-5CD0-4105-9BCA-AA4B32BE95C7}" destId="{8D413967-060C-4027-9BF2-368DB7910BF3}" srcOrd="1" destOrd="0" parTransId="{6DE72CD9-6EB5-414F-AEDE-7EEDD3C1B326}" sibTransId="{573ECEE9-A012-45E9-885F-4D20BF7681CB}"/>
    <dgm:cxn modelId="{DBC00B85-7118-4C5A-B2C4-1DC547910219}" type="presOf" srcId="{8D413967-060C-4027-9BF2-368DB7910BF3}" destId="{1413E019-A5D5-4BF9-BECA-A2130AA9C718}" srcOrd="0" destOrd="0" presId="urn:microsoft.com/office/officeart/2005/8/layout/hierarchy2"/>
    <dgm:cxn modelId="{84CBB98B-6968-4C2E-9DB3-D7FCDF6F089A}" type="presOf" srcId="{D1FC99A4-D070-4590-A5B6-5BC37BAD4E5C}" destId="{C9FCC4E1-079B-4708-8B27-6F8EEE77A6E1}" srcOrd="1" destOrd="0" presId="urn:microsoft.com/office/officeart/2005/8/layout/hierarchy2"/>
    <dgm:cxn modelId="{53499AB1-157A-44AC-8821-405B5AB30B5C}" type="presOf" srcId="{D1FC99A4-D070-4590-A5B6-5BC37BAD4E5C}" destId="{1ED765A0-9C15-4E1E-B8B4-3D46FE7FC768}" srcOrd="0" destOrd="0" presId="urn:microsoft.com/office/officeart/2005/8/layout/hierarchy2"/>
    <dgm:cxn modelId="{1C162CB3-D227-46A3-9909-859A48FE847D}" type="presOf" srcId="{4EC44BD6-5CD0-4105-9BCA-AA4B32BE95C7}" destId="{421AD794-4FFA-455F-9113-B13E41338D25}" srcOrd="0" destOrd="0" presId="urn:microsoft.com/office/officeart/2005/8/layout/hierarchy2"/>
    <dgm:cxn modelId="{8BF359B6-960C-4541-868F-82A6E56FCC3C}" type="presOf" srcId="{2379239B-A8F4-4022-BBF8-FA09CD744AC8}" destId="{02047A29-F9A7-47C9-B2F8-1A972A9E1E24}" srcOrd="0" destOrd="0" presId="urn:microsoft.com/office/officeart/2005/8/layout/hierarchy2"/>
    <dgm:cxn modelId="{F1146FCC-60C1-4D1E-8719-457A5F9C6333}" type="presOf" srcId="{AEEFA00C-DA26-4264-8AC0-C1F1748B5E6A}" destId="{C945098B-1933-47EE-A4F3-1573A65ADB4E}" srcOrd="1" destOrd="0" presId="urn:microsoft.com/office/officeart/2005/8/layout/hierarchy2"/>
    <dgm:cxn modelId="{B4B496CF-F847-4CDF-941E-89C26E45FE9A}" srcId="{8D413967-060C-4027-9BF2-368DB7910BF3}" destId="{5418AA3A-706F-42A1-8CB2-F378403B6B40}" srcOrd="0" destOrd="0" parTransId="{2379239B-A8F4-4022-BBF8-FA09CD744AC8}" sibTransId="{9A1989DB-97E1-4884-B621-621C6BF49128}"/>
    <dgm:cxn modelId="{E2D8C7E4-2B70-4E03-BF59-245666DD426A}" type="presOf" srcId="{8F8B3D4B-0811-4733-9F61-350ECF19D6E3}" destId="{EF0BDD14-27A2-40C4-A834-FEA8CD7A40BD}" srcOrd="0" destOrd="0" presId="urn:microsoft.com/office/officeart/2005/8/layout/hierarchy2"/>
    <dgm:cxn modelId="{99C6AAEB-1E3E-4B1A-83FC-E5735D568A0D}" type="presOf" srcId="{6DE72CD9-6EB5-414F-AEDE-7EEDD3C1B326}" destId="{0B0B6566-82C0-48A6-8713-37D4D25795B9}" srcOrd="0" destOrd="0" presId="urn:microsoft.com/office/officeart/2005/8/layout/hierarchy2"/>
    <dgm:cxn modelId="{BFEDB1F5-3FD8-4313-9F85-4C0C1EA0D9F1}" type="presOf" srcId="{6DE72CD9-6EB5-414F-AEDE-7EEDD3C1B326}" destId="{35C8FF1E-5C1B-4D20-8D4A-7DBF4E652814}" srcOrd="1" destOrd="0" presId="urn:microsoft.com/office/officeart/2005/8/layout/hierarchy2"/>
    <dgm:cxn modelId="{B45D6593-1269-4B55-AF81-9D27E3FFDBDF}" type="presParOf" srcId="{68F5F802-A2B0-42BD-B098-5E421BFD477D}" destId="{574384AE-81D1-4ACF-8406-46BB88EF29A0}" srcOrd="0" destOrd="0" presId="urn:microsoft.com/office/officeart/2005/8/layout/hierarchy2"/>
    <dgm:cxn modelId="{0957419F-2B45-4FDA-9DC1-D64F9ECFC009}" type="presParOf" srcId="{574384AE-81D1-4ACF-8406-46BB88EF29A0}" destId="{421AD794-4FFA-455F-9113-B13E41338D25}" srcOrd="0" destOrd="0" presId="urn:microsoft.com/office/officeart/2005/8/layout/hierarchy2"/>
    <dgm:cxn modelId="{470CCCF1-5820-411E-8C30-426003C015BE}" type="presParOf" srcId="{574384AE-81D1-4ACF-8406-46BB88EF29A0}" destId="{F023396B-D452-41AF-9BCC-38ACB18C4A55}" srcOrd="1" destOrd="0" presId="urn:microsoft.com/office/officeart/2005/8/layout/hierarchy2"/>
    <dgm:cxn modelId="{10BD51E3-BD73-4529-9983-5C449901A4AE}" type="presParOf" srcId="{F023396B-D452-41AF-9BCC-38ACB18C4A55}" destId="{1ED765A0-9C15-4E1E-B8B4-3D46FE7FC768}" srcOrd="0" destOrd="0" presId="urn:microsoft.com/office/officeart/2005/8/layout/hierarchy2"/>
    <dgm:cxn modelId="{B624DEF0-F97A-4AD2-9AE8-50CA07E07D77}" type="presParOf" srcId="{1ED765A0-9C15-4E1E-B8B4-3D46FE7FC768}" destId="{C9FCC4E1-079B-4708-8B27-6F8EEE77A6E1}" srcOrd="0" destOrd="0" presId="urn:microsoft.com/office/officeart/2005/8/layout/hierarchy2"/>
    <dgm:cxn modelId="{357FCF48-9C92-4DE0-8163-E904F3FD1484}" type="presParOf" srcId="{F023396B-D452-41AF-9BCC-38ACB18C4A55}" destId="{2B262333-5A19-4C2D-9458-160BDB8767E7}" srcOrd="1" destOrd="0" presId="urn:microsoft.com/office/officeart/2005/8/layout/hierarchy2"/>
    <dgm:cxn modelId="{4BA9B5EC-AE84-4957-8D80-3D636099DC63}" type="presParOf" srcId="{2B262333-5A19-4C2D-9458-160BDB8767E7}" destId="{E300D9F5-0DE1-46A0-A6BE-D9781CE63ABA}" srcOrd="0" destOrd="0" presId="urn:microsoft.com/office/officeart/2005/8/layout/hierarchy2"/>
    <dgm:cxn modelId="{0B477DE8-7F4D-4833-A8E8-28D0406B5C4E}" type="presParOf" srcId="{2B262333-5A19-4C2D-9458-160BDB8767E7}" destId="{9A4C9D37-F1BA-4FEE-95E7-7758A9FEB47E}" srcOrd="1" destOrd="0" presId="urn:microsoft.com/office/officeart/2005/8/layout/hierarchy2"/>
    <dgm:cxn modelId="{3BF6BB22-C9C7-4405-806C-84DBB72EE99F}" type="presParOf" srcId="{9A4C9D37-F1BA-4FEE-95E7-7758A9FEB47E}" destId="{5043F518-AB0F-4C40-9534-24AF311FCC7B}" srcOrd="0" destOrd="0" presId="urn:microsoft.com/office/officeart/2005/8/layout/hierarchy2"/>
    <dgm:cxn modelId="{690BA264-9119-4098-AB7D-37692F7E9B22}" type="presParOf" srcId="{5043F518-AB0F-4C40-9534-24AF311FCC7B}" destId="{C945098B-1933-47EE-A4F3-1573A65ADB4E}" srcOrd="0" destOrd="0" presId="urn:microsoft.com/office/officeart/2005/8/layout/hierarchy2"/>
    <dgm:cxn modelId="{9CEA4FC4-B941-4779-BA6A-CAE896F37B19}" type="presParOf" srcId="{9A4C9D37-F1BA-4FEE-95E7-7758A9FEB47E}" destId="{ED5186D7-31E4-4826-8528-96A7ABE3AB71}" srcOrd="1" destOrd="0" presId="urn:microsoft.com/office/officeart/2005/8/layout/hierarchy2"/>
    <dgm:cxn modelId="{AC8E448D-283A-4D73-AC67-EE9FB543688E}" type="presParOf" srcId="{ED5186D7-31E4-4826-8528-96A7ABE3AB71}" destId="{EF0BDD14-27A2-40C4-A834-FEA8CD7A40BD}" srcOrd="0" destOrd="0" presId="urn:microsoft.com/office/officeart/2005/8/layout/hierarchy2"/>
    <dgm:cxn modelId="{A17A1A7E-840F-4F25-913F-1A76673F1ED5}" type="presParOf" srcId="{ED5186D7-31E4-4826-8528-96A7ABE3AB71}" destId="{82CB849B-AB48-441C-BDA6-EE62B907D41D}" srcOrd="1" destOrd="0" presId="urn:microsoft.com/office/officeart/2005/8/layout/hierarchy2"/>
    <dgm:cxn modelId="{8898EE23-FED8-4E5A-AA3B-21466DDDCE54}" type="presParOf" srcId="{F023396B-D452-41AF-9BCC-38ACB18C4A55}" destId="{0B0B6566-82C0-48A6-8713-37D4D25795B9}" srcOrd="2" destOrd="0" presId="urn:microsoft.com/office/officeart/2005/8/layout/hierarchy2"/>
    <dgm:cxn modelId="{6AF61A90-45F2-4968-AA19-306A8882F4FF}" type="presParOf" srcId="{0B0B6566-82C0-48A6-8713-37D4D25795B9}" destId="{35C8FF1E-5C1B-4D20-8D4A-7DBF4E652814}" srcOrd="0" destOrd="0" presId="urn:microsoft.com/office/officeart/2005/8/layout/hierarchy2"/>
    <dgm:cxn modelId="{A7677F7A-B287-4622-A805-41681963DDB8}" type="presParOf" srcId="{F023396B-D452-41AF-9BCC-38ACB18C4A55}" destId="{3B3286AF-E8DB-40A3-8EEA-0AB1EEFBEF5D}" srcOrd="3" destOrd="0" presId="urn:microsoft.com/office/officeart/2005/8/layout/hierarchy2"/>
    <dgm:cxn modelId="{C7FEDB1E-1E41-4DC8-BD59-3BC89127DD2E}" type="presParOf" srcId="{3B3286AF-E8DB-40A3-8EEA-0AB1EEFBEF5D}" destId="{1413E019-A5D5-4BF9-BECA-A2130AA9C718}" srcOrd="0" destOrd="0" presId="urn:microsoft.com/office/officeart/2005/8/layout/hierarchy2"/>
    <dgm:cxn modelId="{C0754563-88EE-4A27-B1DE-CC60650CB3E9}" type="presParOf" srcId="{3B3286AF-E8DB-40A3-8EEA-0AB1EEFBEF5D}" destId="{1C375B64-A9D8-4B9B-8881-8B1B3E777291}" srcOrd="1" destOrd="0" presId="urn:microsoft.com/office/officeart/2005/8/layout/hierarchy2"/>
    <dgm:cxn modelId="{B9690393-92AD-4D8F-AE43-B0421A3024EE}" type="presParOf" srcId="{1C375B64-A9D8-4B9B-8881-8B1B3E777291}" destId="{02047A29-F9A7-47C9-B2F8-1A972A9E1E24}" srcOrd="0" destOrd="0" presId="urn:microsoft.com/office/officeart/2005/8/layout/hierarchy2"/>
    <dgm:cxn modelId="{86377CCB-D174-41D5-9D9A-25C6CB0EFC0D}" type="presParOf" srcId="{02047A29-F9A7-47C9-B2F8-1A972A9E1E24}" destId="{6DC976AF-54C6-47DF-9833-77C3EBA0B9B2}" srcOrd="0" destOrd="0" presId="urn:microsoft.com/office/officeart/2005/8/layout/hierarchy2"/>
    <dgm:cxn modelId="{ECE7D054-7270-41CF-9DA8-792267DE1622}" type="presParOf" srcId="{1C375B64-A9D8-4B9B-8881-8B1B3E777291}" destId="{BEDE2AE9-30E8-4541-B227-C12841B1B7A5}" srcOrd="1" destOrd="0" presId="urn:microsoft.com/office/officeart/2005/8/layout/hierarchy2"/>
    <dgm:cxn modelId="{618B0AE2-FFAB-4D6C-A37D-EC9030B009A5}" type="presParOf" srcId="{BEDE2AE9-30E8-4541-B227-C12841B1B7A5}" destId="{6654F19C-63B0-4C17-A977-6D24021DAB29}" srcOrd="0" destOrd="0" presId="urn:microsoft.com/office/officeart/2005/8/layout/hierarchy2"/>
    <dgm:cxn modelId="{08299D4B-F4C0-41FF-8CDE-E49EE4815343}" type="presParOf" srcId="{BEDE2AE9-30E8-4541-B227-C12841B1B7A5}" destId="{3F33859C-2BBB-4F26-8E5C-2E89908EFF87}" srcOrd="1" destOrd="0" presId="urn:microsoft.com/office/officeart/2005/8/layout/hierarchy2"/>
  </dgm:cxnLst>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4104D3-38B3-4441-BBF0-3852E067B39E}" type="doc">
      <dgm:prSet loTypeId="urn:microsoft.com/office/officeart/2005/8/layout/hierarchy2" loCatId="hierarchy" qsTypeId="urn:microsoft.com/office/officeart/2005/8/quickstyle/simple1" qsCatId="simple" csTypeId="urn:microsoft.com/office/officeart/2005/8/colors/accent0_1" csCatId="mainScheme" phldr="1"/>
      <dgm:spPr/>
      <dgm:t>
        <a:bodyPr/>
        <a:lstStyle/>
        <a:p>
          <a:endParaRPr lang="zh-CN" altLang="en-US"/>
        </a:p>
      </dgm:t>
    </dgm:pt>
    <dgm:pt modelId="{444A16C8-5916-461F-A605-F245520679C7}">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说</a:t>
          </a:r>
        </a:p>
      </dgm:t>
    </dgm:pt>
    <dgm:pt modelId="{D1FC99A4-D070-4590-A5B6-5BC37BAD4E5C}" type="parTrans" cxnId="{E245C71C-3EBD-40B8-AA62-3C3B1B2D2B32}">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2F2FDC29-260F-4040-9EA7-37F12FA26BE9}" type="sibTrans" cxnId="{E245C71C-3EBD-40B8-AA62-3C3B1B2D2B32}">
      <dgm:prSet/>
      <dgm:spPr/>
      <dgm:t>
        <a:bodyPr/>
        <a:lstStyle/>
        <a:p>
          <a:endParaRPr lang="zh-CN" altLang="en-US" sz="3600">
            <a:solidFill>
              <a:schemeClr val="bg1"/>
            </a:solidFill>
            <a:latin typeface="隶书" pitchFamily="49" charset="-122"/>
            <a:ea typeface="隶书" pitchFamily="49" charset="-122"/>
          </a:endParaRPr>
        </a:p>
      </dgm:t>
    </dgm:pt>
    <dgm:pt modelId="{8F8B3D4B-0811-4733-9F61-350ECF19D6E3}">
      <dgm:prSet phldrT="[文本]" custT="1"/>
      <dgm:spPr>
        <a:noFill/>
        <a:ln>
          <a:solidFill>
            <a:schemeClr val="bg1"/>
          </a:solidFill>
        </a:ln>
      </dgm:spPr>
      <dgm:t>
        <a:bodyPr/>
        <a:lstStyle/>
        <a:p>
          <a:r>
            <a:rPr lang="zh-CN" altLang="en-US" sz="2000" dirty="0">
              <a:solidFill>
                <a:schemeClr val="bg1"/>
              </a:solidFill>
              <a:latin typeface="隶书" pitchFamily="49" charset="-122"/>
              <a:ea typeface="隶书" pitchFamily="49" charset="-122"/>
            </a:rPr>
            <a:t>“此身别无长处，既然有一颗心，有一张嘴，讲话定要讲个痛快</a:t>
          </a:r>
          <a:r>
            <a:rPr lang="en-US" altLang="en-US" sz="2000" dirty="0">
              <a:solidFill>
                <a:schemeClr val="bg1"/>
              </a:solidFill>
              <a:latin typeface="隶书" pitchFamily="49" charset="-122"/>
              <a:ea typeface="隶书" pitchFamily="49" charset="-122"/>
            </a:rPr>
            <a:t>”</a:t>
          </a:r>
        </a:p>
        <a:p>
          <a:r>
            <a:rPr lang="en-US" altLang="en-US" sz="2000" dirty="0">
              <a:solidFill>
                <a:schemeClr val="bg1"/>
              </a:solidFill>
              <a:latin typeface="隶书" pitchFamily="49" charset="-122"/>
              <a:ea typeface="隶书" pitchFamily="49" charset="-122"/>
            </a:rPr>
            <a:t>“</a:t>
          </a:r>
          <a:r>
            <a:rPr lang="zh-CN" altLang="en-US" sz="2000" dirty="0">
              <a:solidFill>
                <a:schemeClr val="bg1"/>
              </a:solidFill>
              <a:latin typeface="隶书" pitchFamily="49" charset="-122"/>
              <a:ea typeface="隶书" pitchFamily="49" charset="-122"/>
            </a:rPr>
            <a:t>你们站出来 </a:t>
          </a:r>
          <a:r>
            <a:rPr lang="en-US" altLang="en-US" sz="2000" dirty="0">
              <a:solidFill>
                <a:schemeClr val="bg1"/>
              </a:solidFill>
              <a:latin typeface="隶书" pitchFamily="49" charset="-122"/>
              <a:ea typeface="隶书" pitchFamily="49" charset="-122"/>
            </a:rPr>
            <a:t>! </a:t>
          </a:r>
          <a:r>
            <a:rPr lang="zh-CN" altLang="en-US" sz="2000" dirty="0">
              <a:solidFill>
                <a:schemeClr val="bg1"/>
              </a:solidFill>
              <a:latin typeface="隶书" pitchFamily="49" charset="-122"/>
              <a:ea typeface="隶书" pitchFamily="49" charset="-122"/>
            </a:rPr>
            <a:t>你们站出来 </a:t>
          </a:r>
          <a:r>
            <a:rPr lang="en-US" altLang="en-US" sz="2000" dirty="0">
              <a:solidFill>
                <a:schemeClr val="bg1"/>
              </a:solidFill>
              <a:latin typeface="隶书" pitchFamily="49" charset="-122"/>
              <a:ea typeface="隶书" pitchFamily="49" charset="-122"/>
            </a:rPr>
            <a:t>!”</a:t>
          </a:r>
        </a:p>
        <a:p>
          <a:r>
            <a:rPr lang="en-US" altLang="en-US" sz="2000" dirty="0">
              <a:solidFill>
                <a:schemeClr val="bg1"/>
              </a:solidFill>
              <a:latin typeface="隶书" pitchFamily="49" charset="-122"/>
              <a:ea typeface="隶书" pitchFamily="49" charset="-122"/>
            </a:rPr>
            <a:t>“</a:t>
          </a:r>
          <a:r>
            <a:rPr lang="zh-CN" altLang="en-US" sz="2000" dirty="0">
              <a:solidFill>
                <a:schemeClr val="bg1"/>
              </a:solidFill>
              <a:latin typeface="隶书" pitchFamily="49" charset="-122"/>
              <a:ea typeface="隶书" pitchFamily="49" charset="-122"/>
            </a:rPr>
            <a:t>我们要准备像李先生一样，前脚跨出大门，后脚就不准备再跨进大门。”</a:t>
          </a:r>
        </a:p>
      </dgm:t>
    </dgm:pt>
    <dgm:pt modelId="{AEEFA00C-DA26-4264-8AC0-C1F1748B5E6A}" type="parTrans" cxnId="{8B2BA32C-A891-473D-9769-2E0DB969E040}">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793DF7BA-3CDD-4225-A02B-AE40C73DF1AD}" type="sibTrans" cxnId="{8B2BA32C-A891-473D-9769-2E0DB969E040}">
      <dgm:prSet/>
      <dgm:spPr/>
      <dgm:t>
        <a:bodyPr/>
        <a:lstStyle/>
        <a:p>
          <a:endParaRPr lang="zh-CN" altLang="en-US" sz="3600">
            <a:solidFill>
              <a:schemeClr val="bg1"/>
            </a:solidFill>
            <a:latin typeface="隶书" pitchFamily="49" charset="-122"/>
            <a:ea typeface="隶书" pitchFamily="49" charset="-122"/>
          </a:endParaRPr>
        </a:p>
      </dgm:t>
    </dgm:pt>
    <dgm:pt modelId="{4EC44BD6-5CD0-4105-9BCA-AA4B32BE95C7}">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革命家</a:t>
          </a:r>
        </a:p>
      </dgm:t>
    </dgm:pt>
    <dgm:pt modelId="{96F89C56-4A9E-4BD3-8272-F0C7BA40EB03}" type="sibTrans" cxnId="{5BA2E422-F2AC-4AF9-8CD3-6FAFABB93D82}">
      <dgm:prSet/>
      <dgm:spPr/>
      <dgm:t>
        <a:bodyPr/>
        <a:lstStyle/>
        <a:p>
          <a:endParaRPr lang="zh-CN" altLang="en-US" sz="3600">
            <a:solidFill>
              <a:schemeClr val="bg1"/>
            </a:solidFill>
            <a:latin typeface="隶书" pitchFamily="49" charset="-122"/>
            <a:ea typeface="隶书" pitchFamily="49" charset="-122"/>
          </a:endParaRPr>
        </a:p>
      </dgm:t>
    </dgm:pt>
    <dgm:pt modelId="{FA0683CE-D41A-4277-A070-585ED1E9D23C}" type="parTrans" cxnId="{5BA2E422-F2AC-4AF9-8CD3-6FAFABB93D82}">
      <dgm:prSet/>
      <dgm:spPr/>
      <dgm:t>
        <a:bodyPr/>
        <a:lstStyle/>
        <a:p>
          <a:endParaRPr lang="zh-CN" altLang="en-US" sz="3600">
            <a:solidFill>
              <a:schemeClr val="bg1"/>
            </a:solidFill>
            <a:latin typeface="隶书" pitchFamily="49" charset="-122"/>
            <a:ea typeface="隶书" pitchFamily="49" charset="-122"/>
          </a:endParaRPr>
        </a:p>
      </dgm:t>
    </dgm:pt>
    <dgm:pt modelId="{8D413967-060C-4027-9BF2-368DB7910BF3}">
      <dgm:prSet phldrT="[文本]" custT="1"/>
      <dgm:spPr>
        <a:noFill/>
        <a:ln>
          <a:solidFill>
            <a:schemeClr val="bg1"/>
          </a:solidFill>
        </a:ln>
      </dgm:spPr>
      <dgm:t>
        <a:bodyPr/>
        <a:lstStyle/>
        <a:p>
          <a:r>
            <a:rPr lang="zh-CN" altLang="en-US" sz="3600" dirty="0">
              <a:solidFill>
                <a:schemeClr val="bg1"/>
              </a:solidFill>
              <a:latin typeface="隶书" pitchFamily="49" charset="-122"/>
              <a:ea typeface="隶书" pitchFamily="49" charset="-122"/>
            </a:rPr>
            <a:t>做</a:t>
          </a:r>
        </a:p>
      </dgm:t>
    </dgm:pt>
    <dgm:pt modelId="{6DE72CD9-6EB5-414F-AEDE-7EEDD3C1B326}" type="parTrans" cxnId="{83BC2184-A1FA-4967-9413-396D3B1ACD73}">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573ECEE9-A012-45E9-885F-4D20BF7681CB}" type="sibTrans" cxnId="{83BC2184-A1FA-4967-9413-396D3B1ACD73}">
      <dgm:prSet/>
      <dgm:spPr/>
      <dgm:t>
        <a:bodyPr/>
        <a:lstStyle/>
        <a:p>
          <a:endParaRPr lang="zh-CN" altLang="en-US" sz="3600">
            <a:solidFill>
              <a:schemeClr val="bg1"/>
            </a:solidFill>
            <a:latin typeface="隶书" pitchFamily="49" charset="-122"/>
            <a:ea typeface="隶书" pitchFamily="49" charset="-122"/>
          </a:endParaRPr>
        </a:p>
      </dgm:t>
    </dgm:pt>
    <dgm:pt modelId="{5418AA3A-706F-42A1-8CB2-F378403B6B40}">
      <dgm:prSet phldrT="[文本]" custT="1"/>
      <dgm:spPr>
        <a:noFill/>
        <a:ln>
          <a:solidFill>
            <a:schemeClr val="bg1"/>
          </a:solidFill>
        </a:ln>
      </dgm:spPr>
      <dgm:t>
        <a:bodyPr/>
        <a:lstStyle/>
        <a:p>
          <a:r>
            <a:rPr lang="zh-CN" altLang="en-US" sz="2400" dirty="0">
              <a:solidFill>
                <a:schemeClr val="bg1"/>
              </a:solidFill>
              <a:latin typeface="隶书" pitchFamily="49" charset="-122"/>
              <a:ea typeface="隶书" pitchFamily="49" charset="-122"/>
            </a:rPr>
            <a:t>宣传革命，写传单；在群众大会演讲；昂首挺胸去游行。</a:t>
          </a:r>
        </a:p>
      </dgm:t>
    </dgm:pt>
    <dgm:pt modelId="{2379239B-A8F4-4022-BBF8-FA09CD744AC8}" type="parTrans" cxnId="{B4B496CF-F847-4CDF-941E-89C26E45FE9A}">
      <dgm:prSet custT="1"/>
      <dgm:spPr>
        <a:ln>
          <a:solidFill>
            <a:schemeClr val="bg1"/>
          </a:solidFill>
        </a:ln>
      </dgm:spPr>
      <dgm:t>
        <a:bodyPr/>
        <a:lstStyle/>
        <a:p>
          <a:endParaRPr lang="zh-CN" altLang="en-US" sz="3600">
            <a:solidFill>
              <a:schemeClr val="bg1"/>
            </a:solidFill>
            <a:latin typeface="隶书" pitchFamily="49" charset="-122"/>
            <a:ea typeface="隶书" pitchFamily="49" charset="-122"/>
          </a:endParaRPr>
        </a:p>
      </dgm:t>
    </dgm:pt>
    <dgm:pt modelId="{9A1989DB-97E1-4884-B621-621C6BF49128}" type="sibTrans" cxnId="{B4B496CF-F847-4CDF-941E-89C26E45FE9A}">
      <dgm:prSet/>
      <dgm:spPr/>
      <dgm:t>
        <a:bodyPr/>
        <a:lstStyle/>
        <a:p>
          <a:endParaRPr lang="zh-CN" altLang="en-US" sz="3600">
            <a:solidFill>
              <a:schemeClr val="bg1"/>
            </a:solidFill>
            <a:latin typeface="隶书" pitchFamily="49" charset="-122"/>
            <a:ea typeface="隶书" pitchFamily="49" charset="-122"/>
          </a:endParaRPr>
        </a:p>
      </dgm:t>
    </dgm:pt>
    <dgm:pt modelId="{68F5F802-A2B0-42BD-B098-5E421BFD477D}" type="pres">
      <dgm:prSet presAssocID="{CB4104D3-38B3-4441-BBF0-3852E067B39E}" presName="diagram" presStyleCnt="0">
        <dgm:presLayoutVars>
          <dgm:chPref val="1"/>
          <dgm:dir/>
          <dgm:animOne val="branch"/>
          <dgm:animLvl val="lvl"/>
          <dgm:resizeHandles val="exact"/>
        </dgm:presLayoutVars>
      </dgm:prSet>
      <dgm:spPr/>
    </dgm:pt>
    <dgm:pt modelId="{574384AE-81D1-4ACF-8406-46BB88EF29A0}" type="pres">
      <dgm:prSet presAssocID="{4EC44BD6-5CD0-4105-9BCA-AA4B32BE95C7}" presName="root1" presStyleCnt="0"/>
      <dgm:spPr/>
    </dgm:pt>
    <dgm:pt modelId="{421AD794-4FFA-455F-9113-B13E41338D25}" type="pres">
      <dgm:prSet presAssocID="{4EC44BD6-5CD0-4105-9BCA-AA4B32BE95C7}" presName="LevelOneTextNode" presStyleLbl="node0" presStyleIdx="0" presStyleCnt="1" custScaleX="53765" custScaleY="201174" custLinFactNeighborX="16684" custLinFactNeighborY="-9268">
        <dgm:presLayoutVars>
          <dgm:chPref val="3"/>
        </dgm:presLayoutVars>
      </dgm:prSet>
      <dgm:spPr/>
    </dgm:pt>
    <dgm:pt modelId="{F023396B-D452-41AF-9BCC-38ACB18C4A55}" type="pres">
      <dgm:prSet presAssocID="{4EC44BD6-5CD0-4105-9BCA-AA4B32BE95C7}" presName="level2hierChild" presStyleCnt="0"/>
      <dgm:spPr/>
    </dgm:pt>
    <dgm:pt modelId="{1ED765A0-9C15-4E1E-B8B4-3D46FE7FC768}" type="pres">
      <dgm:prSet presAssocID="{D1FC99A4-D070-4590-A5B6-5BC37BAD4E5C}" presName="conn2-1" presStyleLbl="parChTrans1D2" presStyleIdx="0" presStyleCnt="2"/>
      <dgm:spPr/>
    </dgm:pt>
    <dgm:pt modelId="{C9FCC4E1-079B-4708-8B27-6F8EEE77A6E1}" type="pres">
      <dgm:prSet presAssocID="{D1FC99A4-D070-4590-A5B6-5BC37BAD4E5C}" presName="connTx" presStyleLbl="parChTrans1D2" presStyleIdx="0" presStyleCnt="2"/>
      <dgm:spPr/>
    </dgm:pt>
    <dgm:pt modelId="{2B262333-5A19-4C2D-9458-160BDB8767E7}" type="pres">
      <dgm:prSet presAssocID="{444A16C8-5916-461F-A605-F245520679C7}" presName="root2" presStyleCnt="0"/>
      <dgm:spPr/>
    </dgm:pt>
    <dgm:pt modelId="{E300D9F5-0DE1-46A0-A6BE-D9781CE63ABA}" type="pres">
      <dgm:prSet presAssocID="{444A16C8-5916-461F-A605-F245520679C7}" presName="LevelTwoTextNode" presStyleLbl="node2" presStyleIdx="0" presStyleCnt="2" custScaleX="53172" custScaleY="90179" custLinFactNeighborX="5462" custLinFactNeighborY="-11620">
        <dgm:presLayoutVars>
          <dgm:chPref val="3"/>
        </dgm:presLayoutVars>
      </dgm:prSet>
      <dgm:spPr/>
    </dgm:pt>
    <dgm:pt modelId="{9A4C9D37-F1BA-4FEE-95E7-7758A9FEB47E}" type="pres">
      <dgm:prSet presAssocID="{444A16C8-5916-461F-A605-F245520679C7}" presName="level3hierChild" presStyleCnt="0"/>
      <dgm:spPr/>
    </dgm:pt>
    <dgm:pt modelId="{5043F518-AB0F-4C40-9534-24AF311FCC7B}" type="pres">
      <dgm:prSet presAssocID="{AEEFA00C-DA26-4264-8AC0-C1F1748B5E6A}" presName="conn2-1" presStyleLbl="parChTrans1D3" presStyleIdx="0" presStyleCnt="2"/>
      <dgm:spPr/>
    </dgm:pt>
    <dgm:pt modelId="{C945098B-1933-47EE-A4F3-1573A65ADB4E}" type="pres">
      <dgm:prSet presAssocID="{AEEFA00C-DA26-4264-8AC0-C1F1748B5E6A}" presName="connTx" presStyleLbl="parChTrans1D3" presStyleIdx="0" presStyleCnt="2"/>
      <dgm:spPr/>
    </dgm:pt>
    <dgm:pt modelId="{ED5186D7-31E4-4826-8528-96A7ABE3AB71}" type="pres">
      <dgm:prSet presAssocID="{8F8B3D4B-0811-4733-9F61-350ECF19D6E3}" presName="root2" presStyleCnt="0"/>
      <dgm:spPr/>
    </dgm:pt>
    <dgm:pt modelId="{EF0BDD14-27A2-40C4-A834-FEA8CD7A40BD}" type="pres">
      <dgm:prSet presAssocID="{8F8B3D4B-0811-4733-9F61-350ECF19D6E3}" presName="LevelTwoTextNode" presStyleLbl="node3" presStyleIdx="0" presStyleCnt="2" custScaleX="566111" custScaleY="161379" custLinFactNeighborX="-4210" custLinFactNeighborY="-10399">
        <dgm:presLayoutVars>
          <dgm:chPref val="3"/>
        </dgm:presLayoutVars>
      </dgm:prSet>
      <dgm:spPr/>
    </dgm:pt>
    <dgm:pt modelId="{82CB849B-AB48-441C-BDA6-EE62B907D41D}" type="pres">
      <dgm:prSet presAssocID="{8F8B3D4B-0811-4733-9F61-350ECF19D6E3}" presName="level3hierChild" presStyleCnt="0"/>
      <dgm:spPr/>
    </dgm:pt>
    <dgm:pt modelId="{0B0B6566-82C0-48A6-8713-37D4D25795B9}" type="pres">
      <dgm:prSet presAssocID="{6DE72CD9-6EB5-414F-AEDE-7EEDD3C1B326}" presName="conn2-1" presStyleLbl="parChTrans1D2" presStyleIdx="1" presStyleCnt="2"/>
      <dgm:spPr/>
    </dgm:pt>
    <dgm:pt modelId="{35C8FF1E-5C1B-4D20-8D4A-7DBF4E652814}" type="pres">
      <dgm:prSet presAssocID="{6DE72CD9-6EB5-414F-AEDE-7EEDD3C1B326}" presName="connTx" presStyleLbl="parChTrans1D2" presStyleIdx="1" presStyleCnt="2"/>
      <dgm:spPr/>
    </dgm:pt>
    <dgm:pt modelId="{3B3286AF-E8DB-40A3-8EEA-0AB1EEFBEF5D}" type="pres">
      <dgm:prSet presAssocID="{8D413967-060C-4027-9BF2-368DB7910BF3}" presName="root2" presStyleCnt="0"/>
      <dgm:spPr/>
    </dgm:pt>
    <dgm:pt modelId="{1413E019-A5D5-4BF9-BECA-A2130AA9C718}" type="pres">
      <dgm:prSet presAssocID="{8D413967-060C-4027-9BF2-368DB7910BF3}" presName="LevelTwoTextNode" presStyleLbl="node2" presStyleIdx="1" presStyleCnt="2" custScaleX="52593" custScaleY="87342" custLinFactNeighborX="3613" custLinFactNeighborY="-1906">
        <dgm:presLayoutVars>
          <dgm:chPref val="3"/>
        </dgm:presLayoutVars>
      </dgm:prSet>
      <dgm:spPr/>
    </dgm:pt>
    <dgm:pt modelId="{1C375B64-A9D8-4B9B-8881-8B1B3E777291}" type="pres">
      <dgm:prSet presAssocID="{8D413967-060C-4027-9BF2-368DB7910BF3}" presName="level3hierChild" presStyleCnt="0"/>
      <dgm:spPr/>
    </dgm:pt>
    <dgm:pt modelId="{02047A29-F9A7-47C9-B2F8-1A972A9E1E24}" type="pres">
      <dgm:prSet presAssocID="{2379239B-A8F4-4022-BBF8-FA09CD744AC8}" presName="conn2-1" presStyleLbl="parChTrans1D3" presStyleIdx="1" presStyleCnt="2"/>
      <dgm:spPr/>
    </dgm:pt>
    <dgm:pt modelId="{6DC976AF-54C6-47DF-9833-77C3EBA0B9B2}" type="pres">
      <dgm:prSet presAssocID="{2379239B-A8F4-4022-BBF8-FA09CD744AC8}" presName="connTx" presStyleLbl="parChTrans1D3" presStyleIdx="1" presStyleCnt="2"/>
      <dgm:spPr/>
    </dgm:pt>
    <dgm:pt modelId="{BEDE2AE9-30E8-4541-B227-C12841B1B7A5}" type="pres">
      <dgm:prSet presAssocID="{5418AA3A-706F-42A1-8CB2-F378403B6B40}" presName="root2" presStyleCnt="0"/>
      <dgm:spPr/>
    </dgm:pt>
    <dgm:pt modelId="{6654F19C-63B0-4C17-A977-6D24021DAB29}" type="pres">
      <dgm:prSet presAssocID="{5418AA3A-706F-42A1-8CB2-F378403B6B40}" presName="LevelTwoTextNode" presStyleLbl="node3" presStyleIdx="1" presStyleCnt="2" custScaleX="571144" custScaleY="98698" custLinFactNeighborX="-3838" custLinFactNeighborY="-1517">
        <dgm:presLayoutVars>
          <dgm:chPref val="3"/>
        </dgm:presLayoutVars>
      </dgm:prSet>
      <dgm:spPr/>
    </dgm:pt>
    <dgm:pt modelId="{3F33859C-2BBB-4F26-8E5C-2E89908EFF87}" type="pres">
      <dgm:prSet presAssocID="{5418AA3A-706F-42A1-8CB2-F378403B6B40}" presName="level3hierChild" presStyleCnt="0"/>
      <dgm:spPr/>
    </dgm:pt>
  </dgm:ptLst>
  <dgm:cxnLst>
    <dgm:cxn modelId="{79D27607-36D0-402A-A411-8B1689DCEDDA}" type="presOf" srcId="{CB4104D3-38B3-4441-BBF0-3852E067B39E}" destId="{68F5F802-A2B0-42BD-B098-5E421BFD477D}" srcOrd="0" destOrd="0" presId="urn:microsoft.com/office/officeart/2005/8/layout/hierarchy2"/>
    <dgm:cxn modelId="{26D7850F-3380-4E27-BD0C-ADAF37A75912}" type="presOf" srcId="{AEEFA00C-DA26-4264-8AC0-C1F1748B5E6A}" destId="{5043F518-AB0F-4C40-9534-24AF311FCC7B}" srcOrd="0" destOrd="0" presId="urn:microsoft.com/office/officeart/2005/8/layout/hierarchy2"/>
    <dgm:cxn modelId="{27C21319-D020-4806-BB52-B5399D9A116E}" type="presOf" srcId="{8D413967-060C-4027-9BF2-368DB7910BF3}" destId="{1413E019-A5D5-4BF9-BECA-A2130AA9C718}" srcOrd="0" destOrd="0" presId="urn:microsoft.com/office/officeart/2005/8/layout/hierarchy2"/>
    <dgm:cxn modelId="{E245C71C-3EBD-40B8-AA62-3C3B1B2D2B32}" srcId="{4EC44BD6-5CD0-4105-9BCA-AA4B32BE95C7}" destId="{444A16C8-5916-461F-A605-F245520679C7}" srcOrd="0" destOrd="0" parTransId="{D1FC99A4-D070-4590-A5B6-5BC37BAD4E5C}" sibTransId="{2F2FDC29-260F-4040-9EA7-37F12FA26BE9}"/>
    <dgm:cxn modelId="{5BA2E422-F2AC-4AF9-8CD3-6FAFABB93D82}" srcId="{CB4104D3-38B3-4441-BBF0-3852E067B39E}" destId="{4EC44BD6-5CD0-4105-9BCA-AA4B32BE95C7}" srcOrd="0" destOrd="0" parTransId="{FA0683CE-D41A-4277-A070-585ED1E9D23C}" sibTransId="{96F89C56-4A9E-4BD3-8272-F0C7BA40EB03}"/>
    <dgm:cxn modelId="{97EC402A-A3DF-4781-B96E-91DC89D63EFE}" type="presOf" srcId="{6DE72CD9-6EB5-414F-AEDE-7EEDD3C1B326}" destId="{35C8FF1E-5C1B-4D20-8D4A-7DBF4E652814}" srcOrd="1" destOrd="0" presId="urn:microsoft.com/office/officeart/2005/8/layout/hierarchy2"/>
    <dgm:cxn modelId="{8B2BA32C-A891-473D-9769-2E0DB969E040}" srcId="{444A16C8-5916-461F-A605-F245520679C7}" destId="{8F8B3D4B-0811-4733-9F61-350ECF19D6E3}" srcOrd="0" destOrd="0" parTransId="{AEEFA00C-DA26-4264-8AC0-C1F1748B5E6A}" sibTransId="{793DF7BA-3CDD-4225-A02B-AE40C73DF1AD}"/>
    <dgm:cxn modelId="{51107563-B2CE-4BEB-810C-721C56838962}" type="presOf" srcId="{444A16C8-5916-461F-A605-F245520679C7}" destId="{E300D9F5-0DE1-46A0-A6BE-D9781CE63ABA}" srcOrd="0" destOrd="0" presId="urn:microsoft.com/office/officeart/2005/8/layout/hierarchy2"/>
    <dgm:cxn modelId="{4E519163-8824-4375-9E24-A2F9AB12D0EB}" type="presOf" srcId="{4EC44BD6-5CD0-4105-9BCA-AA4B32BE95C7}" destId="{421AD794-4FFA-455F-9113-B13E41338D25}" srcOrd="0" destOrd="0" presId="urn:microsoft.com/office/officeart/2005/8/layout/hierarchy2"/>
    <dgm:cxn modelId="{65EADC66-8EC9-432E-823B-E65E68DBA695}" type="presOf" srcId="{AEEFA00C-DA26-4264-8AC0-C1F1748B5E6A}" destId="{C945098B-1933-47EE-A4F3-1573A65ADB4E}" srcOrd="1" destOrd="0" presId="urn:microsoft.com/office/officeart/2005/8/layout/hierarchy2"/>
    <dgm:cxn modelId="{61CEB374-DA86-4C9D-B11C-A1228726C64A}" type="presOf" srcId="{2379239B-A8F4-4022-BBF8-FA09CD744AC8}" destId="{02047A29-F9A7-47C9-B2F8-1A972A9E1E24}" srcOrd="0" destOrd="0" presId="urn:microsoft.com/office/officeart/2005/8/layout/hierarchy2"/>
    <dgm:cxn modelId="{83BC2184-A1FA-4967-9413-396D3B1ACD73}" srcId="{4EC44BD6-5CD0-4105-9BCA-AA4B32BE95C7}" destId="{8D413967-060C-4027-9BF2-368DB7910BF3}" srcOrd="1" destOrd="0" parTransId="{6DE72CD9-6EB5-414F-AEDE-7EEDD3C1B326}" sibTransId="{573ECEE9-A012-45E9-885F-4D20BF7681CB}"/>
    <dgm:cxn modelId="{F9DD2D8F-1C7F-43BA-94D9-318CDBADF666}" type="presOf" srcId="{8F8B3D4B-0811-4733-9F61-350ECF19D6E3}" destId="{EF0BDD14-27A2-40C4-A834-FEA8CD7A40BD}" srcOrd="0" destOrd="0" presId="urn:microsoft.com/office/officeart/2005/8/layout/hierarchy2"/>
    <dgm:cxn modelId="{FBE115A9-CCA4-4A95-8E12-7055A8C269D6}" type="presOf" srcId="{2379239B-A8F4-4022-BBF8-FA09CD744AC8}" destId="{6DC976AF-54C6-47DF-9833-77C3EBA0B9B2}" srcOrd="1" destOrd="0" presId="urn:microsoft.com/office/officeart/2005/8/layout/hierarchy2"/>
    <dgm:cxn modelId="{0A23DAB6-CF46-49DB-9408-D6E2FBF04E15}" type="presOf" srcId="{6DE72CD9-6EB5-414F-AEDE-7EEDD3C1B326}" destId="{0B0B6566-82C0-48A6-8713-37D4D25795B9}" srcOrd="0" destOrd="0" presId="urn:microsoft.com/office/officeart/2005/8/layout/hierarchy2"/>
    <dgm:cxn modelId="{DAD146B9-0D61-4154-8CE6-BACB10FC8566}" type="presOf" srcId="{D1FC99A4-D070-4590-A5B6-5BC37BAD4E5C}" destId="{C9FCC4E1-079B-4708-8B27-6F8EEE77A6E1}" srcOrd="1" destOrd="0" presId="urn:microsoft.com/office/officeart/2005/8/layout/hierarchy2"/>
    <dgm:cxn modelId="{B4B496CF-F847-4CDF-941E-89C26E45FE9A}" srcId="{8D413967-060C-4027-9BF2-368DB7910BF3}" destId="{5418AA3A-706F-42A1-8CB2-F378403B6B40}" srcOrd="0" destOrd="0" parTransId="{2379239B-A8F4-4022-BBF8-FA09CD744AC8}" sibTransId="{9A1989DB-97E1-4884-B621-621C6BF49128}"/>
    <dgm:cxn modelId="{A74B54F1-5337-4A37-87CE-98B6B2CA6B1A}" type="presOf" srcId="{5418AA3A-706F-42A1-8CB2-F378403B6B40}" destId="{6654F19C-63B0-4C17-A977-6D24021DAB29}" srcOrd="0" destOrd="0" presId="urn:microsoft.com/office/officeart/2005/8/layout/hierarchy2"/>
    <dgm:cxn modelId="{CA3280FE-C08C-4E44-BF84-49D6292DF0DA}" type="presOf" srcId="{D1FC99A4-D070-4590-A5B6-5BC37BAD4E5C}" destId="{1ED765A0-9C15-4E1E-B8B4-3D46FE7FC768}" srcOrd="0" destOrd="0" presId="urn:microsoft.com/office/officeart/2005/8/layout/hierarchy2"/>
    <dgm:cxn modelId="{EF1AE3EE-73B2-4693-BEB1-06EC7C7DCE07}" type="presParOf" srcId="{68F5F802-A2B0-42BD-B098-5E421BFD477D}" destId="{574384AE-81D1-4ACF-8406-46BB88EF29A0}" srcOrd="0" destOrd="0" presId="urn:microsoft.com/office/officeart/2005/8/layout/hierarchy2"/>
    <dgm:cxn modelId="{868B7456-5772-4DAC-A60C-44AD40E70AD4}" type="presParOf" srcId="{574384AE-81D1-4ACF-8406-46BB88EF29A0}" destId="{421AD794-4FFA-455F-9113-B13E41338D25}" srcOrd="0" destOrd="0" presId="urn:microsoft.com/office/officeart/2005/8/layout/hierarchy2"/>
    <dgm:cxn modelId="{748874AA-CA00-4970-A241-6FCA0780260C}" type="presParOf" srcId="{574384AE-81D1-4ACF-8406-46BB88EF29A0}" destId="{F023396B-D452-41AF-9BCC-38ACB18C4A55}" srcOrd="1" destOrd="0" presId="urn:microsoft.com/office/officeart/2005/8/layout/hierarchy2"/>
    <dgm:cxn modelId="{6A9471A7-5CBE-41F6-B6EA-6BF9DE43F27C}" type="presParOf" srcId="{F023396B-D452-41AF-9BCC-38ACB18C4A55}" destId="{1ED765A0-9C15-4E1E-B8B4-3D46FE7FC768}" srcOrd="0" destOrd="0" presId="urn:microsoft.com/office/officeart/2005/8/layout/hierarchy2"/>
    <dgm:cxn modelId="{E3A4FBB1-EEC1-4B04-A38F-BC0B15D3DB0F}" type="presParOf" srcId="{1ED765A0-9C15-4E1E-B8B4-3D46FE7FC768}" destId="{C9FCC4E1-079B-4708-8B27-6F8EEE77A6E1}" srcOrd="0" destOrd="0" presId="urn:microsoft.com/office/officeart/2005/8/layout/hierarchy2"/>
    <dgm:cxn modelId="{91678045-B4C7-4004-B5BD-53D864291A22}" type="presParOf" srcId="{F023396B-D452-41AF-9BCC-38ACB18C4A55}" destId="{2B262333-5A19-4C2D-9458-160BDB8767E7}" srcOrd="1" destOrd="0" presId="urn:microsoft.com/office/officeart/2005/8/layout/hierarchy2"/>
    <dgm:cxn modelId="{4F957EFD-5916-4B08-A34F-47F17AD2545C}" type="presParOf" srcId="{2B262333-5A19-4C2D-9458-160BDB8767E7}" destId="{E300D9F5-0DE1-46A0-A6BE-D9781CE63ABA}" srcOrd="0" destOrd="0" presId="urn:microsoft.com/office/officeart/2005/8/layout/hierarchy2"/>
    <dgm:cxn modelId="{8CD712B4-3673-4817-A27C-455B184260D5}" type="presParOf" srcId="{2B262333-5A19-4C2D-9458-160BDB8767E7}" destId="{9A4C9D37-F1BA-4FEE-95E7-7758A9FEB47E}" srcOrd="1" destOrd="0" presId="urn:microsoft.com/office/officeart/2005/8/layout/hierarchy2"/>
    <dgm:cxn modelId="{36F70E8C-7576-4DE4-AB45-750BB8F13C81}" type="presParOf" srcId="{9A4C9D37-F1BA-4FEE-95E7-7758A9FEB47E}" destId="{5043F518-AB0F-4C40-9534-24AF311FCC7B}" srcOrd="0" destOrd="0" presId="urn:microsoft.com/office/officeart/2005/8/layout/hierarchy2"/>
    <dgm:cxn modelId="{AE9468D1-DE45-46A4-9ECB-7D6C23E33A3A}" type="presParOf" srcId="{5043F518-AB0F-4C40-9534-24AF311FCC7B}" destId="{C945098B-1933-47EE-A4F3-1573A65ADB4E}" srcOrd="0" destOrd="0" presId="urn:microsoft.com/office/officeart/2005/8/layout/hierarchy2"/>
    <dgm:cxn modelId="{3379FC74-ED7A-4E10-8D5B-8B350A1B0ED4}" type="presParOf" srcId="{9A4C9D37-F1BA-4FEE-95E7-7758A9FEB47E}" destId="{ED5186D7-31E4-4826-8528-96A7ABE3AB71}" srcOrd="1" destOrd="0" presId="urn:microsoft.com/office/officeart/2005/8/layout/hierarchy2"/>
    <dgm:cxn modelId="{0D7BCA8F-33F7-4923-9316-ACC3BC6B570B}" type="presParOf" srcId="{ED5186D7-31E4-4826-8528-96A7ABE3AB71}" destId="{EF0BDD14-27A2-40C4-A834-FEA8CD7A40BD}" srcOrd="0" destOrd="0" presId="urn:microsoft.com/office/officeart/2005/8/layout/hierarchy2"/>
    <dgm:cxn modelId="{577BA2F0-36E6-4616-B765-E3D5E89E9778}" type="presParOf" srcId="{ED5186D7-31E4-4826-8528-96A7ABE3AB71}" destId="{82CB849B-AB48-441C-BDA6-EE62B907D41D}" srcOrd="1" destOrd="0" presId="urn:microsoft.com/office/officeart/2005/8/layout/hierarchy2"/>
    <dgm:cxn modelId="{41695B3E-DB6A-4DB6-9F95-B04DB06482C2}" type="presParOf" srcId="{F023396B-D452-41AF-9BCC-38ACB18C4A55}" destId="{0B0B6566-82C0-48A6-8713-37D4D25795B9}" srcOrd="2" destOrd="0" presId="urn:microsoft.com/office/officeart/2005/8/layout/hierarchy2"/>
    <dgm:cxn modelId="{2606D231-1D48-4492-865E-482C8E1458C7}" type="presParOf" srcId="{0B0B6566-82C0-48A6-8713-37D4D25795B9}" destId="{35C8FF1E-5C1B-4D20-8D4A-7DBF4E652814}" srcOrd="0" destOrd="0" presId="urn:microsoft.com/office/officeart/2005/8/layout/hierarchy2"/>
    <dgm:cxn modelId="{A9826C81-2D75-4653-B10F-4A70E0566DD5}" type="presParOf" srcId="{F023396B-D452-41AF-9BCC-38ACB18C4A55}" destId="{3B3286AF-E8DB-40A3-8EEA-0AB1EEFBEF5D}" srcOrd="3" destOrd="0" presId="urn:microsoft.com/office/officeart/2005/8/layout/hierarchy2"/>
    <dgm:cxn modelId="{02B733F0-445A-459B-AD5F-503023C88E30}" type="presParOf" srcId="{3B3286AF-E8DB-40A3-8EEA-0AB1EEFBEF5D}" destId="{1413E019-A5D5-4BF9-BECA-A2130AA9C718}" srcOrd="0" destOrd="0" presId="urn:microsoft.com/office/officeart/2005/8/layout/hierarchy2"/>
    <dgm:cxn modelId="{980CBF8E-ABAE-4869-B81D-8184E7E3FB6B}" type="presParOf" srcId="{3B3286AF-E8DB-40A3-8EEA-0AB1EEFBEF5D}" destId="{1C375B64-A9D8-4B9B-8881-8B1B3E777291}" srcOrd="1" destOrd="0" presId="urn:microsoft.com/office/officeart/2005/8/layout/hierarchy2"/>
    <dgm:cxn modelId="{DBDCBBFC-CF40-48CC-AC2F-E88F37EFDE02}" type="presParOf" srcId="{1C375B64-A9D8-4B9B-8881-8B1B3E777291}" destId="{02047A29-F9A7-47C9-B2F8-1A972A9E1E24}" srcOrd="0" destOrd="0" presId="urn:microsoft.com/office/officeart/2005/8/layout/hierarchy2"/>
    <dgm:cxn modelId="{C4E63E43-438C-46F0-AFB8-8879649EC3C4}" type="presParOf" srcId="{02047A29-F9A7-47C9-B2F8-1A972A9E1E24}" destId="{6DC976AF-54C6-47DF-9833-77C3EBA0B9B2}" srcOrd="0" destOrd="0" presId="urn:microsoft.com/office/officeart/2005/8/layout/hierarchy2"/>
    <dgm:cxn modelId="{F6D356E7-4C4E-45B8-A455-25F1839D4B94}" type="presParOf" srcId="{1C375B64-A9D8-4B9B-8881-8B1B3E777291}" destId="{BEDE2AE9-30E8-4541-B227-C12841B1B7A5}" srcOrd="1" destOrd="0" presId="urn:microsoft.com/office/officeart/2005/8/layout/hierarchy2"/>
    <dgm:cxn modelId="{E37466F9-9318-4CD4-B3F4-05109CA5CF0F}" type="presParOf" srcId="{BEDE2AE9-30E8-4541-B227-C12841B1B7A5}" destId="{6654F19C-63B0-4C17-A977-6D24021DAB29}" srcOrd="0" destOrd="0" presId="urn:microsoft.com/office/officeart/2005/8/layout/hierarchy2"/>
    <dgm:cxn modelId="{3A0B8BFD-1C0E-4EBE-819B-8C229D04AD97}" type="presParOf" srcId="{BEDE2AE9-30E8-4541-B227-C12841B1B7A5}" destId="{3F33859C-2BBB-4F26-8E5C-2E89908EFF87}" srcOrd="1" destOrd="0" presId="urn:microsoft.com/office/officeart/2005/8/layout/hierarchy2"/>
  </dgm:cxnLst>
  <dgm:bg/>
  <dgm:whole>
    <a:ln>
      <a:noFill/>
    </a:ln>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1AD794-4FFA-455F-9113-B13E41338D25}">
      <dsp:nvSpPr>
        <dsp:cNvPr id="0" name=""/>
        <dsp:cNvSpPr/>
      </dsp:nvSpPr>
      <dsp:spPr>
        <a:xfrm>
          <a:off x="11140" y="972258"/>
          <a:ext cx="1083203" cy="686972"/>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学者</a:t>
          </a:r>
        </a:p>
      </dsp:txBody>
      <dsp:txXfrm>
        <a:off x="31261" y="992379"/>
        <a:ext cx="1042961" cy="646730"/>
      </dsp:txXfrm>
    </dsp:sp>
    <dsp:sp modelId="{1ED765A0-9C15-4E1E-B8B4-3D46FE7FC768}">
      <dsp:nvSpPr>
        <dsp:cNvPr id="0" name=""/>
        <dsp:cNvSpPr/>
      </dsp:nvSpPr>
      <dsp:spPr>
        <a:xfrm rot="18283486">
          <a:off x="947222" y="1000357"/>
          <a:ext cx="683704" cy="68838"/>
        </a:xfrm>
        <a:custGeom>
          <a:avLst/>
          <a:gdLst/>
          <a:ahLst/>
          <a:cxnLst/>
          <a:rect l="0" t="0" r="0" b="0"/>
          <a:pathLst>
            <a:path>
              <a:moveTo>
                <a:pt x="0" y="34419"/>
              </a:moveTo>
              <a:lnTo>
                <a:pt x="683704" y="3441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1271982" y="1017684"/>
        <a:ext cx="34185" cy="34185"/>
      </dsp:txXfrm>
    </dsp:sp>
    <dsp:sp modelId="{E300D9F5-0DE1-46A0-A6BE-D9781CE63ABA}">
      <dsp:nvSpPr>
        <dsp:cNvPr id="0" name=""/>
        <dsp:cNvSpPr/>
      </dsp:nvSpPr>
      <dsp:spPr>
        <a:xfrm>
          <a:off x="1483805" y="478495"/>
          <a:ext cx="723156" cy="550627"/>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说</a:t>
          </a:r>
        </a:p>
      </dsp:txBody>
      <dsp:txXfrm>
        <a:off x="1499932" y="494622"/>
        <a:ext cx="690902" cy="518373"/>
      </dsp:txXfrm>
    </dsp:sp>
    <dsp:sp modelId="{5043F518-AB0F-4C40-9534-24AF311FCC7B}">
      <dsp:nvSpPr>
        <dsp:cNvPr id="0" name=""/>
        <dsp:cNvSpPr/>
      </dsp:nvSpPr>
      <dsp:spPr>
        <a:xfrm rot="21571100">
          <a:off x="2206953" y="717299"/>
          <a:ext cx="497285" cy="68838"/>
        </a:xfrm>
        <a:custGeom>
          <a:avLst/>
          <a:gdLst/>
          <a:ahLst/>
          <a:cxnLst/>
          <a:rect l="0" t="0" r="0" b="0"/>
          <a:pathLst>
            <a:path>
              <a:moveTo>
                <a:pt x="0" y="34419"/>
              </a:moveTo>
              <a:lnTo>
                <a:pt x="497285" y="3441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2443164" y="739287"/>
        <a:ext cx="24864" cy="24864"/>
      </dsp:txXfrm>
    </dsp:sp>
    <dsp:sp modelId="{EF0BDD14-27A2-40C4-A834-FEA8CD7A40BD}">
      <dsp:nvSpPr>
        <dsp:cNvPr id="0" name=""/>
        <dsp:cNvSpPr/>
      </dsp:nvSpPr>
      <dsp:spPr>
        <a:xfrm>
          <a:off x="2704231" y="249947"/>
          <a:ext cx="7713422" cy="999362"/>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solidFill>
                <a:schemeClr val="bg1"/>
              </a:solidFill>
              <a:latin typeface="隶书" pitchFamily="49" charset="-122"/>
              <a:ea typeface="隶书" pitchFamily="49" charset="-122"/>
            </a:rPr>
            <a:t>“人家说了再做，我是做了再说”</a:t>
          </a:r>
          <a:endParaRPr lang="en-US" altLang="zh-CN" sz="2800" kern="1200" dirty="0">
            <a:solidFill>
              <a:schemeClr val="bg1"/>
            </a:solidFill>
            <a:latin typeface="隶书" pitchFamily="49" charset="-122"/>
            <a:ea typeface="隶书" pitchFamily="49" charset="-122"/>
          </a:endParaRPr>
        </a:p>
        <a:p>
          <a:pPr marL="0" lvl="0" indent="0" algn="ctr" defTabSz="1244600">
            <a:lnSpc>
              <a:spcPct val="90000"/>
            </a:lnSpc>
            <a:spcBef>
              <a:spcPct val="0"/>
            </a:spcBef>
            <a:spcAft>
              <a:spcPct val="35000"/>
            </a:spcAft>
            <a:buNone/>
          </a:pPr>
          <a:r>
            <a:rPr lang="zh-CN" altLang="en-US" sz="2800" kern="1200" dirty="0">
              <a:solidFill>
                <a:schemeClr val="bg1"/>
              </a:solidFill>
              <a:latin typeface="隶书" pitchFamily="49" charset="-122"/>
              <a:ea typeface="隶书" pitchFamily="49" charset="-122"/>
            </a:rPr>
            <a:t>“人家说了也不一定做，我是做了也不一定说”</a:t>
          </a:r>
        </a:p>
      </dsp:txBody>
      <dsp:txXfrm>
        <a:off x="2733501" y="279217"/>
        <a:ext cx="7654882" cy="940822"/>
      </dsp:txXfrm>
    </dsp:sp>
    <dsp:sp modelId="{0B0B6566-82C0-48A6-8713-37D4D25795B9}">
      <dsp:nvSpPr>
        <dsp:cNvPr id="0" name=""/>
        <dsp:cNvSpPr/>
      </dsp:nvSpPr>
      <dsp:spPr>
        <a:xfrm rot="3296041">
          <a:off x="934932" y="1587982"/>
          <a:ext cx="749324" cy="68838"/>
        </a:xfrm>
        <a:custGeom>
          <a:avLst/>
          <a:gdLst/>
          <a:ahLst/>
          <a:cxnLst/>
          <a:rect l="0" t="0" r="0" b="0"/>
          <a:pathLst>
            <a:path>
              <a:moveTo>
                <a:pt x="0" y="34419"/>
              </a:moveTo>
              <a:lnTo>
                <a:pt x="749324" y="3441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1290861" y="1603669"/>
        <a:ext cx="37466" cy="37466"/>
      </dsp:txXfrm>
    </dsp:sp>
    <dsp:sp modelId="{1413E019-A5D5-4BF9-BECA-A2130AA9C718}">
      <dsp:nvSpPr>
        <dsp:cNvPr id="0" name=""/>
        <dsp:cNvSpPr/>
      </dsp:nvSpPr>
      <dsp:spPr>
        <a:xfrm>
          <a:off x="1524845" y="1658838"/>
          <a:ext cx="719771" cy="540443"/>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做</a:t>
          </a:r>
        </a:p>
      </dsp:txBody>
      <dsp:txXfrm>
        <a:off x="1540674" y="1674667"/>
        <a:ext cx="688113" cy="508785"/>
      </dsp:txXfrm>
    </dsp:sp>
    <dsp:sp modelId="{02047A29-F9A7-47C9-B2F8-1A972A9E1E24}">
      <dsp:nvSpPr>
        <dsp:cNvPr id="0" name=""/>
        <dsp:cNvSpPr/>
      </dsp:nvSpPr>
      <dsp:spPr>
        <a:xfrm rot="24899">
          <a:off x="2244611" y="1896342"/>
          <a:ext cx="470102" cy="68838"/>
        </a:xfrm>
        <a:custGeom>
          <a:avLst/>
          <a:gdLst/>
          <a:ahLst/>
          <a:cxnLst/>
          <a:rect l="0" t="0" r="0" b="0"/>
          <a:pathLst>
            <a:path>
              <a:moveTo>
                <a:pt x="0" y="34419"/>
              </a:moveTo>
              <a:lnTo>
                <a:pt x="470102" y="3441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2467909" y="1919009"/>
        <a:ext cx="23505" cy="23505"/>
      </dsp:txXfrm>
    </dsp:sp>
    <dsp:sp modelId="{6654F19C-63B0-4C17-A977-6D24021DAB29}">
      <dsp:nvSpPr>
        <dsp:cNvPr id="0" name=""/>
        <dsp:cNvSpPr/>
      </dsp:nvSpPr>
      <dsp:spPr>
        <a:xfrm>
          <a:off x="2714707" y="1435347"/>
          <a:ext cx="7740499" cy="994234"/>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solidFill>
                <a:schemeClr val="bg1"/>
              </a:solidFill>
              <a:latin typeface="隶书" pitchFamily="49" charset="-122"/>
              <a:ea typeface="隶书" pitchFamily="49" charset="-122"/>
            </a:rPr>
            <a:t>写了</a:t>
          </a:r>
          <a:r>
            <a:rPr lang="en-US" altLang="zh-CN" sz="2800" kern="1200" dirty="0">
              <a:solidFill>
                <a:schemeClr val="bg1"/>
              </a:solidFill>
              <a:latin typeface="隶书" pitchFamily="49" charset="-122"/>
              <a:ea typeface="隶书" pitchFamily="49" charset="-122"/>
            </a:rPr>
            <a:t>《</a:t>
          </a:r>
          <a:r>
            <a:rPr lang="zh-CN" altLang="en-US" sz="2800" kern="1200" dirty="0">
              <a:solidFill>
                <a:schemeClr val="bg1"/>
              </a:solidFill>
              <a:latin typeface="隶书" pitchFamily="49" charset="-122"/>
              <a:ea typeface="隶书" pitchFamily="49" charset="-122"/>
            </a:rPr>
            <a:t>唐诗杂论</a:t>
          </a:r>
          <a:r>
            <a:rPr lang="en-US" altLang="zh-CN" sz="2800" kern="1200" dirty="0">
              <a:solidFill>
                <a:schemeClr val="bg1"/>
              </a:solidFill>
              <a:latin typeface="隶书" pitchFamily="49" charset="-122"/>
              <a:ea typeface="隶书" pitchFamily="49" charset="-122"/>
            </a:rPr>
            <a:t>》《</a:t>
          </a:r>
          <a:r>
            <a:rPr lang="zh-CN" altLang="en-US" sz="2800" kern="1200" dirty="0">
              <a:solidFill>
                <a:schemeClr val="bg1"/>
              </a:solidFill>
              <a:latin typeface="隶书" pitchFamily="49" charset="-122"/>
              <a:ea typeface="隶书" pitchFamily="49" charset="-122"/>
            </a:rPr>
            <a:t>楚辞校补</a:t>
          </a:r>
          <a:r>
            <a:rPr lang="en-US" altLang="zh-CN" sz="2800" kern="1200" dirty="0">
              <a:solidFill>
                <a:schemeClr val="bg1"/>
              </a:solidFill>
              <a:latin typeface="隶书" pitchFamily="49" charset="-122"/>
              <a:ea typeface="隶书" pitchFamily="49" charset="-122"/>
            </a:rPr>
            <a:t>》《</a:t>
          </a:r>
          <a:r>
            <a:rPr lang="zh-CN" altLang="en-US" sz="2800" kern="1200" dirty="0">
              <a:solidFill>
                <a:schemeClr val="bg1"/>
              </a:solidFill>
              <a:latin typeface="隶书" pitchFamily="49" charset="-122"/>
              <a:ea typeface="隶书" pitchFamily="49" charset="-122"/>
            </a:rPr>
            <a:t>古典新义</a:t>
          </a:r>
          <a:r>
            <a:rPr lang="en-US" altLang="zh-CN" sz="2800" kern="1200" dirty="0">
              <a:solidFill>
                <a:schemeClr val="bg1"/>
              </a:solidFill>
              <a:latin typeface="隶书" pitchFamily="49" charset="-122"/>
              <a:ea typeface="隶书" pitchFamily="49" charset="-122"/>
            </a:rPr>
            <a:t>》</a:t>
          </a:r>
          <a:endParaRPr lang="zh-CN" altLang="en-US" sz="2800" kern="1200" dirty="0">
            <a:solidFill>
              <a:schemeClr val="bg1"/>
            </a:solidFill>
            <a:latin typeface="隶书" pitchFamily="49" charset="-122"/>
            <a:ea typeface="隶书" pitchFamily="49" charset="-122"/>
          </a:endParaRPr>
        </a:p>
      </dsp:txBody>
      <dsp:txXfrm>
        <a:off x="2743827" y="1464467"/>
        <a:ext cx="7682259" cy="9359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1AD794-4FFA-455F-9113-B13E41338D25}">
      <dsp:nvSpPr>
        <dsp:cNvPr id="0" name=""/>
        <dsp:cNvSpPr/>
      </dsp:nvSpPr>
      <dsp:spPr>
        <a:xfrm>
          <a:off x="257398" y="618361"/>
          <a:ext cx="791678" cy="1481122"/>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革命家</a:t>
          </a:r>
        </a:p>
      </dsp:txBody>
      <dsp:txXfrm>
        <a:off x="280585" y="641548"/>
        <a:ext cx="745304" cy="1434748"/>
      </dsp:txXfrm>
    </dsp:sp>
    <dsp:sp modelId="{1ED765A0-9C15-4E1E-B8B4-3D46FE7FC768}">
      <dsp:nvSpPr>
        <dsp:cNvPr id="0" name=""/>
        <dsp:cNvSpPr/>
      </dsp:nvSpPr>
      <dsp:spPr>
        <a:xfrm rot="18468870">
          <a:off x="915375" y="1060762"/>
          <a:ext cx="691151" cy="50312"/>
        </a:xfrm>
        <a:custGeom>
          <a:avLst/>
          <a:gdLst/>
          <a:ahLst/>
          <a:cxnLst/>
          <a:rect l="0" t="0" r="0" b="0"/>
          <a:pathLst>
            <a:path>
              <a:moveTo>
                <a:pt x="0" y="25156"/>
              </a:moveTo>
              <a:lnTo>
                <a:pt x="691151" y="25156"/>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1243672" y="1068639"/>
        <a:ext cx="34557" cy="34557"/>
      </dsp:txXfrm>
    </dsp:sp>
    <dsp:sp modelId="{E300D9F5-0DE1-46A0-A6BE-D9781CE63ABA}">
      <dsp:nvSpPr>
        <dsp:cNvPr id="0" name=""/>
        <dsp:cNvSpPr/>
      </dsp:nvSpPr>
      <dsp:spPr>
        <a:xfrm>
          <a:off x="1472826" y="480946"/>
          <a:ext cx="782946" cy="663933"/>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说</a:t>
          </a:r>
        </a:p>
      </dsp:txBody>
      <dsp:txXfrm>
        <a:off x="1492272" y="500392"/>
        <a:ext cx="744054" cy="625041"/>
      </dsp:txXfrm>
    </dsp:sp>
    <dsp:sp modelId="{5043F518-AB0F-4C40-9534-24AF311FCC7B}">
      <dsp:nvSpPr>
        <dsp:cNvPr id="0" name=""/>
        <dsp:cNvSpPr/>
      </dsp:nvSpPr>
      <dsp:spPr>
        <a:xfrm rot="69192">
          <a:off x="2255727" y="792251"/>
          <a:ext cx="446663" cy="50312"/>
        </a:xfrm>
        <a:custGeom>
          <a:avLst/>
          <a:gdLst/>
          <a:ahLst/>
          <a:cxnLst/>
          <a:rect l="0" t="0" r="0" b="0"/>
          <a:pathLst>
            <a:path>
              <a:moveTo>
                <a:pt x="0" y="25156"/>
              </a:moveTo>
              <a:lnTo>
                <a:pt x="446663" y="25156"/>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2467893" y="806241"/>
        <a:ext cx="22333" cy="22333"/>
      </dsp:txXfrm>
    </dsp:sp>
    <dsp:sp modelId="{EF0BDD14-27A2-40C4-A834-FEA8CD7A40BD}">
      <dsp:nvSpPr>
        <dsp:cNvPr id="0" name=""/>
        <dsp:cNvSpPr/>
      </dsp:nvSpPr>
      <dsp:spPr>
        <a:xfrm>
          <a:off x="2702346" y="227834"/>
          <a:ext cx="8335865" cy="1188135"/>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solidFill>
                <a:schemeClr val="bg1"/>
              </a:solidFill>
              <a:latin typeface="隶书" pitchFamily="49" charset="-122"/>
              <a:ea typeface="隶书" pitchFamily="49" charset="-122"/>
            </a:rPr>
            <a:t>“此身别无长处，既然有一颗心，有一张嘴，讲话定要讲个痛快</a:t>
          </a:r>
          <a:r>
            <a:rPr lang="en-US" altLang="en-US" sz="2000" kern="1200" dirty="0">
              <a:solidFill>
                <a:schemeClr val="bg1"/>
              </a:solidFill>
              <a:latin typeface="隶书" pitchFamily="49" charset="-122"/>
              <a:ea typeface="隶书" pitchFamily="49" charset="-122"/>
            </a:rPr>
            <a:t>”</a:t>
          </a:r>
        </a:p>
        <a:p>
          <a:pPr marL="0" lvl="0" indent="0" algn="ctr" defTabSz="889000">
            <a:lnSpc>
              <a:spcPct val="90000"/>
            </a:lnSpc>
            <a:spcBef>
              <a:spcPct val="0"/>
            </a:spcBef>
            <a:spcAft>
              <a:spcPct val="35000"/>
            </a:spcAft>
            <a:buNone/>
          </a:pPr>
          <a:r>
            <a:rPr lang="en-US" altLang="en-US" sz="2000" kern="1200" dirty="0">
              <a:solidFill>
                <a:schemeClr val="bg1"/>
              </a:solidFill>
              <a:latin typeface="隶书" pitchFamily="49" charset="-122"/>
              <a:ea typeface="隶书" pitchFamily="49" charset="-122"/>
            </a:rPr>
            <a:t>“</a:t>
          </a:r>
          <a:r>
            <a:rPr lang="zh-CN" altLang="en-US" sz="2000" kern="1200" dirty="0">
              <a:solidFill>
                <a:schemeClr val="bg1"/>
              </a:solidFill>
              <a:latin typeface="隶书" pitchFamily="49" charset="-122"/>
              <a:ea typeface="隶书" pitchFamily="49" charset="-122"/>
            </a:rPr>
            <a:t>你们站出来 </a:t>
          </a:r>
          <a:r>
            <a:rPr lang="en-US" altLang="en-US" sz="2000" kern="1200" dirty="0">
              <a:solidFill>
                <a:schemeClr val="bg1"/>
              </a:solidFill>
              <a:latin typeface="隶书" pitchFamily="49" charset="-122"/>
              <a:ea typeface="隶书" pitchFamily="49" charset="-122"/>
            </a:rPr>
            <a:t>! </a:t>
          </a:r>
          <a:r>
            <a:rPr lang="zh-CN" altLang="en-US" sz="2000" kern="1200" dirty="0">
              <a:solidFill>
                <a:schemeClr val="bg1"/>
              </a:solidFill>
              <a:latin typeface="隶书" pitchFamily="49" charset="-122"/>
              <a:ea typeface="隶书" pitchFamily="49" charset="-122"/>
            </a:rPr>
            <a:t>你们站出来 </a:t>
          </a:r>
          <a:r>
            <a:rPr lang="en-US" altLang="en-US" sz="2000" kern="1200" dirty="0">
              <a:solidFill>
                <a:schemeClr val="bg1"/>
              </a:solidFill>
              <a:latin typeface="隶书" pitchFamily="49" charset="-122"/>
              <a:ea typeface="隶书" pitchFamily="49" charset="-122"/>
            </a:rPr>
            <a:t>!”</a:t>
          </a:r>
        </a:p>
        <a:p>
          <a:pPr marL="0" lvl="0" indent="0" algn="ctr" defTabSz="889000">
            <a:lnSpc>
              <a:spcPct val="90000"/>
            </a:lnSpc>
            <a:spcBef>
              <a:spcPct val="0"/>
            </a:spcBef>
            <a:spcAft>
              <a:spcPct val="35000"/>
            </a:spcAft>
            <a:buNone/>
          </a:pPr>
          <a:r>
            <a:rPr lang="en-US" altLang="en-US" sz="2000" kern="1200" dirty="0">
              <a:solidFill>
                <a:schemeClr val="bg1"/>
              </a:solidFill>
              <a:latin typeface="隶书" pitchFamily="49" charset="-122"/>
              <a:ea typeface="隶书" pitchFamily="49" charset="-122"/>
            </a:rPr>
            <a:t>“</a:t>
          </a:r>
          <a:r>
            <a:rPr lang="zh-CN" altLang="en-US" sz="2000" kern="1200" dirty="0">
              <a:solidFill>
                <a:schemeClr val="bg1"/>
              </a:solidFill>
              <a:latin typeface="隶书" pitchFamily="49" charset="-122"/>
              <a:ea typeface="隶书" pitchFamily="49" charset="-122"/>
            </a:rPr>
            <a:t>我们要准备像李先生一样，前脚跨出大门，后脚就不准备再跨进大门。”</a:t>
          </a:r>
        </a:p>
      </dsp:txBody>
      <dsp:txXfrm>
        <a:off x="2737145" y="262633"/>
        <a:ext cx="8266267" cy="1118537"/>
      </dsp:txXfrm>
    </dsp:sp>
    <dsp:sp modelId="{0B0B6566-82C0-48A6-8713-37D4D25795B9}">
      <dsp:nvSpPr>
        <dsp:cNvPr id="0" name=""/>
        <dsp:cNvSpPr/>
      </dsp:nvSpPr>
      <dsp:spPr>
        <a:xfrm rot="3374730">
          <a:off x="890518" y="1630436"/>
          <a:ext cx="713640" cy="50312"/>
        </a:xfrm>
        <a:custGeom>
          <a:avLst/>
          <a:gdLst/>
          <a:ahLst/>
          <a:cxnLst/>
          <a:rect l="0" t="0" r="0" b="0"/>
          <a:pathLst>
            <a:path>
              <a:moveTo>
                <a:pt x="0" y="25156"/>
              </a:moveTo>
              <a:lnTo>
                <a:pt x="713640" y="25156"/>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1229497" y="1637751"/>
        <a:ext cx="35682" cy="35682"/>
      </dsp:txXfrm>
    </dsp:sp>
    <dsp:sp modelId="{1413E019-A5D5-4BF9-BECA-A2130AA9C718}">
      <dsp:nvSpPr>
        <dsp:cNvPr id="0" name=""/>
        <dsp:cNvSpPr/>
      </dsp:nvSpPr>
      <dsp:spPr>
        <a:xfrm>
          <a:off x="1445600" y="1630739"/>
          <a:ext cx="774420" cy="643046"/>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zh-CN" altLang="en-US" sz="3600" kern="1200" dirty="0">
              <a:solidFill>
                <a:schemeClr val="bg1"/>
              </a:solidFill>
              <a:latin typeface="隶书" pitchFamily="49" charset="-122"/>
              <a:ea typeface="隶书" pitchFamily="49" charset="-122"/>
            </a:rPr>
            <a:t>做</a:t>
          </a:r>
        </a:p>
      </dsp:txBody>
      <dsp:txXfrm>
        <a:off x="1464434" y="1649573"/>
        <a:ext cx="736752" cy="605378"/>
      </dsp:txXfrm>
    </dsp:sp>
    <dsp:sp modelId="{02047A29-F9A7-47C9-B2F8-1A972A9E1E24}">
      <dsp:nvSpPr>
        <dsp:cNvPr id="0" name=""/>
        <dsp:cNvSpPr/>
      </dsp:nvSpPr>
      <dsp:spPr>
        <a:xfrm rot="20542">
          <a:off x="2220016" y="1928538"/>
          <a:ext cx="479285" cy="50312"/>
        </a:xfrm>
        <a:custGeom>
          <a:avLst/>
          <a:gdLst/>
          <a:ahLst/>
          <a:cxnLst/>
          <a:rect l="0" t="0" r="0" b="0"/>
          <a:pathLst>
            <a:path>
              <a:moveTo>
                <a:pt x="0" y="25156"/>
              </a:moveTo>
              <a:lnTo>
                <a:pt x="479285" y="25156"/>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600200">
            <a:lnSpc>
              <a:spcPct val="90000"/>
            </a:lnSpc>
            <a:spcBef>
              <a:spcPct val="0"/>
            </a:spcBef>
            <a:spcAft>
              <a:spcPct val="35000"/>
            </a:spcAft>
            <a:buNone/>
          </a:pPr>
          <a:endParaRPr lang="zh-CN" altLang="en-US" sz="3600" kern="1200">
            <a:solidFill>
              <a:schemeClr val="bg1"/>
            </a:solidFill>
            <a:latin typeface="隶书" pitchFamily="49" charset="-122"/>
            <a:ea typeface="隶书" pitchFamily="49" charset="-122"/>
          </a:endParaRPr>
        </a:p>
      </dsp:txBody>
      <dsp:txXfrm>
        <a:off x="2447677" y="1941712"/>
        <a:ext cx="23964" cy="23964"/>
      </dsp:txXfrm>
    </dsp:sp>
    <dsp:sp modelId="{6654F19C-63B0-4C17-A977-6D24021DAB29}">
      <dsp:nvSpPr>
        <dsp:cNvPr id="0" name=""/>
        <dsp:cNvSpPr/>
      </dsp:nvSpPr>
      <dsp:spPr>
        <a:xfrm>
          <a:off x="2699298" y="1591799"/>
          <a:ext cx="8409974" cy="726653"/>
        </a:xfrm>
        <a:prstGeom prst="roundRect">
          <a:avLst>
            <a:gd name="adj" fmla="val 10000"/>
          </a:avLst>
        </a:prstGeom>
        <a:no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solidFill>
                <a:schemeClr val="bg1"/>
              </a:solidFill>
              <a:latin typeface="隶书" pitchFamily="49" charset="-122"/>
              <a:ea typeface="隶书" pitchFamily="49" charset="-122"/>
            </a:rPr>
            <a:t>宣传革命，写传单；在群众大会演讲；昂首挺胸去游行。</a:t>
          </a:r>
        </a:p>
      </dsp:txBody>
      <dsp:txXfrm>
        <a:off x="2720581" y="1613082"/>
        <a:ext cx="8367408" cy="68408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val="1801529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44613" y="1143000"/>
            <a:ext cx="4181475" cy="2352675"/>
          </a:xfrm>
        </p:spPr>
      </p:sp>
      <p:sp>
        <p:nvSpPr>
          <p:cNvPr id="3" name="备注占位符 2"/>
          <p:cNvSpPr>
            <a:spLocks noGrp="1"/>
          </p:cNvSpPr>
          <p:nvPr>
            <p:ph type="body" idx="1"/>
          </p:nvPr>
        </p:nvSpPr>
        <p:spPr>
          <a:xfrm>
            <a:off x="578224" y="3970243"/>
            <a:ext cx="5894294" cy="1283074"/>
          </a:xfrm>
        </p:spPr>
        <p:txBody>
          <a:bodyPr>
            <a:noAutofit/>
          </a:bodyPr>
          <a:lstStyle/>
          <a:p>
            <a:r>
              <a:rPr lang="zh-CN" altLang="en-US" sz="2000" dirty="0"/>
              <a:t>有人说，大学是城市的文化名片，雕塑是大学的精神丰碑。如果你曾走进过多所大学，就会发现有一位名人的雕塑（屏显各大学的闻一多雕塑），在青岛大学、山东大学、中国海洋大学有，在武汉大学、昆明大学、云南大学有，在著名的清华大学也有。这位名人就是闻一多。先生辞世已 </a:t>
            </a:r>
            <a:r>
              <a:rPr lang="en-US" altLang="zh-CN" sz="2000" dirty="0"/>
              <a:t>74</a:t>
            </a:r>
            <a:r>
              <a:rPr lang="zh-CN" altLang="en-US" sz="2000" dirty="0"/>
              <a:t>年，是什么让他屹立在北国南疆的文化高地，被当代学子膜拜呢？今天，我们就一起学习一篇写先生的文章。作者不是别人，正是先生的高足、爱徒</a:t>
            </a:r>
            <a:r>
              <a:rPr lang="en-US" altLang="zh-CN" sz="2000" dirty="0"/>
              <a:t>——</a:t>
            </a:r>
            <a:r>
              <a:rPr lang="zh-CN" altLang="en-US" sz="2000" dirty="0"/>
              <a:t>臧克家。</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sz="1800" dirty="0"/>
              <a:t>         他是诗人，却撂下写诗的笔，埋头研究古代文学，期望从古书中寻到济世救国的良方。抗战爆发后，他投身革命斗争，蓄了胡子，发誓不取得抗战胜利不剃须。在悼念爱国人士李公朴的大会上，他发表了气壮山河的</a:t>
            </a:r>
            <a:r>
              <a:rPr lang="en-US" altLang="zh-CN" sz="1800" dirty="0"/>
              <a:t>《</a:t>
            </a:r>
            <a:r>
              <a:rPr lang="zh-CN" altLang="en-US" sz="1800" dirty="0"/>
              <a:t>最后一次演讲</a:t>
            </a:r>
            <a:r>
              <a:rPr lang="en-US" altLang="zh-CN" sz="1800" dirty="0"/>
              <a:t>》</a:t>
            </a:r>
            <a:r>
              <a:rPr lang="zh-CN" altLang="en-US" sz="1800" dirty="0"/>
              <a:t>，怒斥国民党特务，当天下午就被特务杀害。他，就是著名诗人、学者、民主战士闻一多。</a:t>
            </a:r>
            <a:endParaRPr lang="en-US" altLang="zh-CN" sz="1800" dirty="0"/>
          </a:p>
          <a:p>
            <a:r>
              <a:rPr lang="zh-CN" altLang="en-US" sz="1800" dirty="0"/>
              <a:t>         臧克家 </a:t>
            </a:r>
            <a:r>
              <a:rPr lang="en-US" altLang="zh-CN" sz="1800" dirty="0"/>
              <a:t>1930 </a:t>
            </a:r>
            <a:r>
              <a:rPr lang="zh-CN" altLang="en-US" sz="1800" dirty="0"/>
              <a:t>年报考青岛大学的时候，因三句诗得闻一多的赏识，从此与闻先生结下了一生的情谊。闻一多牺牲后，他曾写文表达沉痛的悼念。</a:t>
            </a:r>
            <a:r>
              <a:rPr lang="en-US" altLang="zh-CN" sz="1800" dirty="0"/>
              <a:t>1980 </a:t>
            </a:r>
            <a:r>
              <a:rPr lang="zh-CN" altLang="en-US" sz="1800" dirty="0"/>
              <a:t>年，再次写下本文缅怀先生。</a:t>
            </a:r>
          </a:p>
        </p:txBody>
      </p:sp>
    </p:spTree>
    <p:extLst>
      <p:ext uri="{BB962C8B-B14F-4D97-AF65-F5344CB8AC3E}">
        <p14:creationId xmlns:p14="http://schemas.microsoft.com/office/powerpoint/2010/main" val="188739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sz="1800" dirty="0"/>
              <a:t>         他是诗人，却撂下写诗的笔，埋头研究古代文学，期望从古书中寻到济世救国的良方。抗战爆发后，他投身革命斗争，蓄了胡子，发誓不取得抗战胜利不剃须。在悼念爱国人士李公朴的大会上，他发表了气壮山河的</a:t>
            </a:r>
            <a:r>
              <a:rPr lang="en-US" altLang="zh-CN" sz="1800" dirty="0"/>
              <a:t>《</a:t>
            </a:r>
            <a:r>
              <a:rPr lang="zh-CN" altLang="en-US" sz="1800" dirty="0"/>
              <a:t>最后一次演讲</a:t>
            </a:r>
            <a:r>
              <a:rPr lang="en-US" altLang="zh-CN" sz="1800" dirty="0"/>
              <a:t>》</a:t>
            </a:r>
            <a:r>
              <a:rPr lang="zh-CN" altLang="en-US" sz="1800" dirty="0"/>
              <a:t>，怒斥国民党特务，当天下午就被特务杀害。他，就是著名诗人、学者、民主战士闻一多。</a:t>
            </a:r>
            <a:endParaRPr lang="en-US" altLang="zh-CN" sz="1800" dirty="0"/>
          </a:p>
          <a:p>
            <a:r>
              <a:rPr lang="zh-CN" altLang="en-US" sz="1800" dirty="0"/>
              <a:t>         臧克家 </a:t>
            </a:r>
            <a:r>
              <a:rPr lang="en-US" altLang="zh-CN" sz="1800" dirty="0"/>
              <a:t>1930 </a:t>
            </a:r>
            <a:r>
              <a:rPr lang="zh-CN" altLang="en-US" sz="1800" dirty="0"/>
              <a:t>年报考青岛大学的时候，因三句诗得闻一多的赏识，从此与闻先生结下了一生的情谊。闻一多牺牲后，他曾写文表达沉痛的悼念。</a:t>
            </a:r>
            <a:r>
              <a:rPr lang="en-US" altLang="zh-CN" sz="1800" dirty="0"/>
              <a:t>1980 </a:t>
            </a:r>
            <a:r>
              <a:rPr lang="zh-CN" altLang="en-US" sz="1800" dirty="0"/>
              <a:t>年，再次写下本文缅怀先生。</a:t>
            </a:r>
          </a:p>
        </p:txBody>
      </p:sp>
    </p:spTree>
    <p:extLst>
      <p:ext uri="{BB962C8B-B14F-4D97-AF65-F5344CB8AC3E}">
        <p14:creationId xmlns:p14="http://schemas.microsoft.com/office/powerpoint/2010/main" val="1862429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extLst>
      <p:ext uri="{BB962C8B-B14F-4D97-AF65-F5344CB8AC3E}">
        <p14:creationId xmlns:p14="http://schemas.microsoft.com/office/powerpoint/2010/main" val="853191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见杨翠梅的论文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见杨翠梅的论文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val="8847223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见杨翠梅的论文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val="2729420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见杨翠梅的论文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508829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见孙秋备的论文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见孙秋备的论文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val="1457904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见孙秋备的论文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2400" dirty="0"/>
              <a:t>见孙秋备的论文</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BC8A3-C638-48B3-B1C0-78A1B9F2EA24}"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14346-4D2D-4992-A7E5-70483F613B50}" type="datetimeFigureOut">
              <a:rPr lang="zh-CN" altLang="en-US" smtClean="0"/>
              <a:pPr/>
              <a:t>2020/3/11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CBC8A3-C638-48B3-B1C0-78A1B9F2EA2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jp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s://www.bilibili.com/video/av16639583?p=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51" name="文本框 50"/>
          <p:cNvSpPr txBox="1"/>
          <p:nvPr/>
        </p:nvSpPr>
        <p:spPr>
          <a:xfrm>
            <a:off x="1635267" y="1165100"/>
            <a:ext cx="6340197" cy="2677656"/>
          </a:xfrm>
          <a:prstGeom prst="rect">
            <a:avLst/>
          </a:prstGeom>
          <a:noFill/>
        </p:spPr>
        <p:txBody>
          <a:bodyPr wrap="none" rtlCol="0">
            <a:spAutoFit/>
          </a:bodyPr>
          <a:lstStyle/>
          <a:p>
            <a:pPr>
              <a:lnSpc>
                <a:spcPct val="150000"/>
              </a:lnSpc>
            </a:pPr>
            <a:r>
              <a:rPr lang="zh-CN" altLang="en-US" sz="7200" dirty="0">
                <a:solidFill>
                  <a:schemeClr val="bg1"/>
                </a:solidFill>
                <a:latin typeface="Arial" panose="020B0604020202020204"/>
                <a:ea typeface="微软雅黑" panose="020B0503020204020204" charset="-122"/>
                <a:sym typeface="Arial" panose="020B0604020202020204"/>
              </a:rPr>
              <a:t>说和做</a:t>
            </a:r>
          </a:p>
          <a:p>
            <a:pPr>
              <a:lnSpc>
                <a:spcPct val="150000"/>
              </a:lnSpc>
            </a:pPr>
            <a:r>
              <a:rPr lang="en-US" altLang="zh-CN" sz="4000" dirty="0">
                <a:solidFill>
                  <a:schemeClr val="bg1"/>
                </a:solidFill>
                <a:latin typeface="Arial" panose="020B0604020202020204"/>
                <a:ea typeface="微软雅黑" panose="020B0503020204020204" charset="-122"/>
                <a:sym typeface="Arial" panose="020B0604020202020204"/>
              </a:rPr>
              <a:t>——</a:t>
            </a:r>
            <a:r>
              <a:rPr lang="zh-CN" altLang="en-US" sz="4000" dirty="0">
                <a:solidFill>
                  <a:schemeClr val="bg1"/>
                </a:solidFill>
                <a:latin typeface="Arial" panose="020B0604020202020204"/>
                <a:ea typeface="微软雅黑" panose="020B0503020204020204" charset="-122"/>
                <a:sym typeface="Arial" panose="020B0604020202020204"/>
              </a:rPr>
              <a:t>记闻一多先生言行片段</a:t>
            </a:r>
          </a:p>
        </p:txBody>
      </p:sp>
      <p:sp>
        <p:nvSpPr>
          <p:cNvPr id="4" name="文本框 3"/>
          <p:cNvSpPr txBox="1"/>
          <p:nvPr/>
        </p:nvSpPr>
        <p:spPr>
          <a:xfrm>
            <a:off x="2926080" y="4343400"/>
            <a:ext cx="184731" cy="369332"/>
          </a:xfrm>
          <a:prstGeom prst="rect">
            <a:avLst/>
          </a:prstGeom>
          <a:noFill/>
        </p:spPr>
        <p:txBody>
          <a:bodyPr wrap="none" rtlCol="0">
            <a:spAutoFit/>
          </a:bodyPr>
          <a:lstStyle/>
          <a:p>
            <a:endParaRPr lang="zh-CN" altLang="en-US" dirty="0"/>
          </a:p>
        </p:txBody>
      </p:sp>
      <p:sp>
        <p:nvSpPr>
          <p:cNvPr id="12" name="TextBox 11"/>
          <p:cNvSpPr txBox="1"/>
          <p:nvPr/>
        </p:nvSpPr>
        <p:spPr>
          <a:xfrm>
            <a:off x="4285394" y="4476465"/>
            <a:ext cx="2538483" cy="707886"/>
          </a:xfrm>
          <a:prstGeom prst="rect">
            <a:avLst/>
          </a:prstGeom>
          <a:noFill/>
        </p:spPr>
        <p:txBody>
          <a:bodyPr wrap="square" rtlCol="0">
            <a:spAutoFit/>
          </a:bodyPr>
          <a:lstStyle/>
          <a:p>
            <a:r>
              <a:rPr lang="zh-CN" altLang="en-US" sz="4000" dirty="0">
                <a:solidFill>
                  <a:schemeClr val="bg1"/>
                </a:solidFill>
                <a:latin typeface="楷体" pitchFamily="49" charset="-122"/>
                <a:ea typeface="楷体" pitchFamily="49" charset="-122"/>
              </a:rPr>
              <a:t>臧克家</a:t>
            </a:r>
          </a:p>
        </p:txBody>
      </p:sp>
      <p:pic>
        <p:nvPicPr>
          <p:cNvPr id="30722" name="Picture 2" descr="https://timgsa.baidu.com/timg?image&amp;quality=80&amp;size=b9999_10000&amp;sec=1580556365104&amp;di=5e41efcfa169ffcd3f1f9d93368ea85c&amp;imgtype=0&amp;src=http%3A%2F%2F5b0988e595225.cdn.sohucs.com%2Fimages%2F20181224%2F81116ecb8dc546f8b35e13e894c41186.jpeg"/>
          <p:cNvPicPr>
            <a:picLocks noChangeAspect="1" noChangeArrowheads="1"/>
          </p:cNvPicPr>
          <p:nvPr/>
        </p:nvPicPr>
        <p:blipFill>
          <a:blip r:embed="rId4"/>
          <a:srcRect/>
          <a:stretch>
            <a:fillRect/>
          </a:stretch>
        </p:blipFill>
        <p:spPr bwMode="auto">
          <a:xfrm>
            <a:off x="8702375" y="450376"/>
            <a:ext cx="3004324" cy="60186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anim calcmode="lin" valueType="num">
                                      <p:cBhvr>
                                        <p:cTn id="9"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10"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394250" y="190082"/>
            <a:ext cx="1840996" cy="1743460"/>
          </a:xfrm>
          <a:prstGeom prst="rect">
            <a:avLst/>
          </a:prstGeom>
        </p:spPr>
      </p:pic>
      <p:pic>
        <p:nvPicPr>
          <p:cNvPr id="29698" name="Picture 2" descr="https://timgsa.baidu.com/timg?image&amp;quality=80&amp;size=b9999_10000&amp;sec=1580556808932&amp;di=a1f8cb3113f0f15348792b231734c681&amp;imgtype=0&amp;src=http%3A%2F%2Fart.people.com.cn%2FNMediaFile%2F2013%2F0427%2FMAIN201304271612365823703262619.jpg"/>
          <p:cNvPicPr>
            <a:picLocks noChangeAspect="1" noChangeArrowheads="1"/>
          </p:cNvPicPr>
          <p:nvPr/>
        </p:nvPicPr>
        <p:blipFill>
          <a:blip r:embed="rId5"/>
          <a:srcRect/>
          <a:stretch>
            <a:fillRect/>
          </a:stretch>
        </p:blipFill>
        <p:spPr bwMode="auto">
          <a:xfrm>
            <a:off x="7989390" y="1296537"/>
            <a:ext cx="3657600" cy="3819525"/>
          </a:xfrm>
          <a:prstGeom prst="rect">
            <a:avLst/>
          </a:prstGeom>
          <a:noFill/>
        </p:spPr>
      </p:pic>
      <p:pic>
        <p:nvPicPr>
          <p:cNvPr id="29700" name="Picture 4" descr="https://timgsa.baidu.com/timg?image&amp;quality=80&amp;size=b9999_10000&amp;sec=1580556916716&amp;di=a9c2b91fc2f3cf97402af0a51c672392&amp;imgtype=0&amp;src=http%3A%2F%2F5b0988e595225.cdn.sohucs.com%2Fimages%2F20170922%2F04b4db54834f41f58b0a272c0231c877.jpeg"/>
          <p:cNvPicPr>
            <a:picLocks noChangeAspect="1" noChangeArrowheads="1"/>
          </p:cNvPicPr>
          <p:nvPr/>
        </p:nvPicPr>
        <p:blipFill>
          <a:blip r:embed="rId6"/>
          <a:srcRect/>
          <a:stretch>
            <a:fillRect/>
          </a:stretch>
        </p:blipFill>
        <p:spPr bwMode="auto">
          <a:xfrm>
            <a:off x="5273486" y="1128215"/>
            <a:ext cx="6667500" cy="4448175"/>
          </a:xfrm>
          <a:prstGeom prst="rect">
            <a:avLst/>
          </a:prstGeom>
          <a:noFill/>
        </p:spPr>
      </p:pic>
      <p:pic>
        <p:nvPicPr>
          <p:cNvPr id="29702" name="Picture 6" descr="https://timgsa.baidu.com/timg?image&amp;quality=80&amp;size=b9999_10000&amp;sec=1580556989210&amp;di=05b48aa15af39a517ccb29094741a134&amp;imgtype=0&amp;src=http%3A%2F%2Fimg1.gtimg.com%2Fedu%2Fpics%2F19210%2F19210330.jpg"/>
          <p:cNvPicPr>
            <a:picLocks noChangeAspect="1" noChangeArrowheads="1"/>
          </p:cNvPicPr>
          <p:nvPr/>
        </p:nvPicPr>
        <p:blipFill>
          <a:blip r:embed="rId7"/>
          <a:srcRect/>
          <a:stretch>
            <a:fillRect/>
          </a:stretch>
        </p:blipFill>
        <p:spPr bwMode="auto">
          <a:xfrm>
            <a:off x="5257279" y="1112292"/>
            <a:ext cx="6704462" cy="4469641"/>
          </a:xfrm>
          <a:prstGeom prst="rect">
            <a:avLst/>
          </a:prstGeom>
          <a:noFill/>
        </p:spPr>
      </p:pic>
      <p:pic>
        <p:nvPicPr>
          <p:cNvPr id="29704" name="Picture 8" descr="https://timgsa.baidu.com/timg?image&amp;quality=80&amp;size=b9999_10000&amp;sec=1580558250720&amp;di=4ef94fc055884a21d9cd5b4035608dd8&amp;imgtype=0&amp;src=http%3A%2F%2F5b0988e595225.cdn.sohucs.com%2Fimages%2F20171127%2Fc282780dfdcc43cd8d5561d8cc0ecd1b.jpeg"/>
          <p:cNvPicPr>
            <a:picLocks noChangeAspect="1" noChangeArrowheads="1"/>
          </p:cNvPicPr>
          <p:nvPr/>
        </p:nvPicPr>
        <p:blipFill>
          <a:blip r:embed="rId8"/>
          <a:srcRect/>
          <a:stretch>
            <a:fillRect/>
          </a:stretch>
        </p:blipFill>
        <p:spPr bwMode="auto">
          <a:xfrm>
            <a:off x="5614679" y="889402"/>
            <a:ext cx="6096000" cy="5267326"/>
          </a:xfrm>
          <a:prstGeom prst="rect">
            <a:avLst/>
          </a:prstGeom>
          <a:noFill/>
        </p:spPr>
      </p:pic>
      <p:pic>
        <p:nvPicPr>
          <p:cNvPr id="29706" name="Picture 10" descr="https://timgsa.baidu.com/timg?image&amp;quality=80&amp;size=b9999_10000&amp;sec=1580558320320&amp;di=008f09fc92edbc76671313dea603ceaf&amp;imgtype=0&amp;src=http%3A%2F%2F5b0988e595225.cdn.sohucs.com%2Fimages%2F20181112%2F88ed623b7e19410fabdf010d73ae2663.jpeg"/>
          <p:cNvPicPr>
            <a:picLocks noChangeAspect="1" noChangeArrowheads="1"/>
          </p:cNvPicPr>
          <p:nvPr/>
        </p:nvPicPr>
        <p:blipFill>
          <a:blip r:embed="rId9"/>
          <a:srcRect/>
          <a:stretch>
            <a:fillRect/>
          </a:stretch>
        </p:blipFill>
        <p:spPr bwMode="auto">
          <a:xfrm>
            <a:off x="3308208" y="586213"/>
            <a:ext cx="8667750" cy="575310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additive="base">
                                        <p:cTn id="7" dur="500" fill="hold"/>
                                        <p:tgtEl>
                                          <p:spTgt spid="29698"/>
                                        </p:tgtEl>
                                        <p:attrNameLst>
                                          <p:attrName>ppt_x</p:attrName>
                                        </p:attrNameLst>
                                      </p:cBhvr>
                                      <p:tavLst>
                                        <p:tav tm="0">
                                          <p:val>
                                            <p:strVal val="#ppt_x"/>
                                          </p:val>
                                        </p:tav>
                                        <p:tav tm="100000">
                                          <p:val>
                                            <p:strVal val="#ppt_x"/>
                                          </p:val>
                                        </p:tav>
                                      </p:tavLst>
                                    </p:anim>
                                    <p:anim calcmode="lin" valueType="num">
                                      <p:cBhvr additive="base">
                                        <p:cTn id="8" dur="500" fill="hold"/>
                                        <p:tgtEl>
                                          <p:spTgt spid="296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9700"/>
                                        </p:tgtEl>
                                        <p:attrNameLst>
                                          <p:attrName>style.visibility</p:attrName>
                                        </p:attrNameLst>
                                      </p:cBhvr>
                                      <p:to>
                                        <p:strVal val="visible"/>
                                      </p:to>
                                    </p:set>
                                    <p:animEffect transition="in" filter="blinds(horizontal)">
                                      <p:cBhvr>
                                        <p:cTn id="13" dur="500"/>
                                        <p:tgtEl>
                                          <p:spTgt spid="29700"/>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29702"/>
                                        </p:tgtEl>
                                        <p:attrNameLst>
                                          <p:attrName>style.visibility</p:attrName>
                                        </p:attrNameLst>
                                      </p:cBhvr>
                                      <p:to>
                                        <p:strVal val="visible"/>
                                      </p:to>
                                    </p:set>
                                    <p:animEffect transition="in" filter="box(in)">
                                      <p:cBhvr>
                                        <p:cTn id="18" dur="500"/>
                                        <p:tgtEl>
                                          <p:spTgt spid="29702"/>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9704"/>
                                        </p:tgtEl>
                                        <p:attrNameLst>
                                          <p:attrName>style.visibility</p:attrName>
                                        </p:attrNameLst>
                                      </p:cBhvr>
                                      <p:to>
                                        <p:strVal val="visible"/>
                                      </p:to>
                                    </p:set>
                                    <p:animEffect transition="in" filter="diamond(in)">
                                      <p:cBhvr>
                                        <p:cTn id="23" dur="2000"/>
                                        <p:tgtEl>
                                          <p:spTgt spid="29704"/>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29706"/>
                                        </p:tgtEl>
                                        <p:attrNameLst>
                                          <p:attrName>style.visibility</p:attrName>
                                        </p:attrNameLst>
                                      </p:cBhvr>
                                      <p:to>
                                        <p:strVal val="visible"/>
                                      </p:to>
                                    </p:set>
                                    <p:animEffect transition="in" filter="checkerboard(across)">
                                      <p:cBhvr>
                                        <p:cTn id="28" dur="500"/>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9" name="TextBox 8"/>
          <p:cNvSpPr txBox="1"/>
          <p:nvPr/>
        </p:nvSpPr>
        <p:spPr>
          <a:xfrm>
            <a:off x="1528550" y="1091821"/>
            <a:ext cx="9184943" cy="4524315"/>
          </a:xfrm>
          <a:prstGeom prst="rect">
            <a:avLst/>
          </a:prstGeom>
          <a:noFill/>
          <a:ln w="12700">
            <a:solidFill>
              <a:schemeClr val="bg1"/>
            </a:solidFill>
          </a:ln>
        </p:spPr>
        <p:txBody>
          <a:bodyPr wrap="square" rtlCol="0">
            <a:spAutoFit/>
          </a:bodyPr>
          <a:lstStyle/>
          <a:p>
            <a:r>
              <a:rPr lang="zh-CN" altLang="en-US" sz="3200" dirty="0">
                <a:solidFill>
                  <a:schemeClr val="bg1"/>
                </a:solidFill>
              </a:rPr>
              <a:t>         </a:t>
            </a:r>
            <a:r>
              <a:rPr lang="zh-CN" altLang="en-US" sz="3600" dirty="0">
                <a:solidFill>
                  <a:schemeClr val="bg1"/>
                </a:solidFill>
                <a:latin typeface="隶书" pitchFamily="49" charset="-122"/>
                <a:ea typeface="隶书" pitchFamily="49" charset="-122"/>
              </a:rPr>
              <a:t>闻一多（</a:t>
            </a:r>
            <a:r>
              <a:rPr lang="en-US" altLang="zh-CN" sz="3600" dirty="0">
                <a:solidFill>
                  <a:schemeClr val="bg1"/>
                </a:solidFill>
                <a:latin typeface="隶书" pitchFamily="49" charset="-122"/>
                <a:ea typeface="隶书" pitchFamily="49" charset="-122"/>
              </a:rPr>
              <a:t>1899 </a:t>
            </a:r>
            <a:r>
              <a:rPr lang="zh-CN" altLang="en-US" sz="3600" dirty="0">
                <a:solidFill>
                  <a:schemeClr val="bg1"/>
                </a:solidFill>
                <a:latin typeface="隶书" pitchFamily="49" charset="-122"/>
                <a:ea typeface="隶书" pitchFamily="49" charset="-122"/>
              </a:rPr>
              <a:t>年 </a:t>
            </a:r>
            <a:r>
              <a:rPr lang="en-US" altLang="zh-CN" sz="3600" dirty="0">
                <a:solidFill>
                  <a:schemeClr val="bg1"/>
                </a:solidFill>
                <a:latin typeface="隶书" pitchFamily="49" charset="-122"/>
                <a:ea typeface="隶书" pitchFamily="49" charset="-122"/>
              </a:rPr>
              <a:t>-1946 </a:t>
            </a:r>
            <a:r>
              <a:rPr lang="zh-CN" altLang="en-US" sz="3600" dirty="0">
                <a:solidFill>
                  <a:schemeClr val="bg1"/>
                </a:solidFill>
                <a:latin typeface="隶书" pitchFamily="49" charset="-122"/>
                <a:ea typeface="隶书" pitchFamily="49" charset="-122"/>
              </a:rPr>
              <a:t>年）身处中国近现代，那是外敌入侵、国内风雨变幻、中国社会急剧动荡的时代。</a:t>
            </a:r>
            <a:r>
              <a:rPr lang="en-US" altLang="zh-CN" sz="3600" dirty="0">
                <a:solidFill>
                  <a:schemeClr val="bg1"/>
                </a:solidFill>
                <a:latin typeface="隶书" pitchFamily="49" charset="-122"/>
                <a:ea typeface="隶书" pitchFamily="49" charset="-122"/>
              </a:rPr>
              <a:t>1937 </a:t>
            </a:r>
            <a:r>
              <a:rPr lang="zh-CN" altLang="en-US" sz="3600" dirty="0">
                <a:solidFill>
                  <a:schemeClr val="bg1"/>
                </a:solidFill>
                <a:latin typeface="隶书" pitchFamily="49" charset="-122"/>
                <a:ea typeface="隶书" pitchFamily="49" charset="-122"/>
              </a:rPr>
              <a:t>年全面抗战开始，他在昆明西南联大任教。抗战八年中，他留了胡子，发誓不取得抗战的胜利不剃去，表达了抗战到底的决心。</a:t>
            </a:r>
            <a:r>
              <a:rPr lang="en-US" altLang="zh-CN" sz="3600" dirty="0">
                <a:solidFill>
                  <a:schemeClr val="bg1"/>
                </a:solidFill>
                <a:latin typeface="隶书" pitchFamily="49" charset="-122"/>
                <a:ea typeface="隶书" pitchFamily="49" charset="-122"/>
              </a:rPr>
              <a:t>1943 </a:t>
            </a:r>
            <a:r>
              <a:rPr lang="zh-CN" altLang="en-US" sz="3600" dirty="0">
                <a:solidFill>
                  <a:schemeClr val="bg1"/>
                </a:solidFill>
                <a:latin typeface="隶书" pitchFamily="49" charset="-122"/>
                <a:ea typeface="隶书" pitchFamily="49" charset="-122"/>
              </a:rPr>
              <a:t>年后，他目睹国民党政府的腐败，于是奋然而起，积极参加反对独裁、争取民主的斗争。</a:t>
            </a:r>
            <a:endParaRPr lang="zh-CN" altLang="en-US" sz="3200" dirty="0">
              <a:solidFill>
                <a:schemeClr val="bg1"/>
              </a:solidFill>
              <a:latin typeface="隶书" pitchFamily="49" charset="-122"/>
              <a:ea typeface="隶书"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9" name="TextBox 8"/>
          <p:cNvSpPr txBox="1"/>
          <p:nvPr/>
        </p:nvSpPr>
        <p:spPr>
          <a:xfrm>
            <a:off x="1528550" y="1091821"/>
            <a:ext cx="9184943" cy="4524315"/>
          </a:xfrm>
          <a:prstGeom prst="rect">
            <a:avLst/>
          </a:prstGeom>
          <a:noFill/>
          <a:ln w="12700">
            <a:solidFill>
              <a:schemeClr val="bg1"/>
            </a:solidFill>
          </a:ln>
        </p:spPr>
        <p:txBody>
          <a:bodyPr wrap="square" rtlCol="0">
            <a:spAutoFit/>
          </a:bodyPr>
          <a:lstStyle/>
          <a:p>
            <a:r>
              <a:rPr lang="zh-CN" altLang="en-US" sz="3200" dirty="0">
                <a:solidFill>
                  <a:schemeClr val="bg1"/>
                </a:solidFill>
              </a:rPr>
              <a:t>         </a:t>
            </a:r>
            <a:r>
              <a:rPr lang="en-US" altLang="zh-CN" sz="3600" dirty="0">
                <a:solidFill>
                  <a:schemeClr val="bg1"/>
                </a:solidFill>
                <a:latin typeface="隶书" pitchFamily="49" charset="-122"/>
                <a:ea typeface="隶书" pitchFamily="49" charset="-122"/>
              </a:rPr>
              <a:t>1916</a:t>
            </a:r>
            <a:r>
              <a:rPr lang="zh-CN" altLang="en-US" sz="3600" dirty="0">
                <a:solidFill>
                  <a:schemeClr val="bg1"/>
                </a:solidFill>
                <a:latin typeface="隶书" pitchFamily="49" charset="-122"/>
                <a:ea typeface="隶书" pitchFamily="49" charset="-122"/>
              </a:rPr>
              <a:t>年开始在</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清华周刊</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上发表系列读书笔记。</a:t>
            </a:r>
            <a:r>
              <a:rPr lang="en-US" altLang="zh-CN" sz="3600" dirty="0">
                <a:solidFill>
                  <a:schemeClr val="bg1"/>
                </a:solidFill>
                <a:latin typeface="隶书" pitchFamily="49" charset="-122"/>
                <a:ea typeface="隶书" pitchFamily="49" charset="-122"/>
              </a:rPr>
              <a:t>1925</a:t>
            </a:r>
            <a:r>
              <a:rPr lang="zh-CN" altLang="en-US" sz="3600" dirty="0">
                <a:solidFill>
                  <a:schemeClr val="bg1"/>
                </a:solidFill>
                <a:latin typeface="隶书" pitchFamily="49" charset="-122"/>
                <a:ea typeface="隶书" pitchFamily="49" charset="-122"/>
              </a:rPr>
              <a:t>年</a:t>
            </a:r>
            <a:r>
              <a:rPr lang="en-US" altLang="zh-CN" sz="3600" dirty="0">
                <a:solidFill>
                  <a:schemeClr val="bg1"/>
                </a:solidFill>
                <a:latin typeface="隶书" pitchFamily="49" charset="-122"/>
                <a:ea typeface="隶书" pitchFamily="49" charset="-122"/>
              </a:rPr>
              <a:t>3</a:t>
            </a:r>
            <a:r>
              <a:rPr lang="zh-CN" altLang="en-US" sz="3600" dirty="0">
                <a:solidFill>
                  <a:schemeClr val="bg1"/>
                </a:solidFill>
                <a:latin typeface="隶书" pitchFamily="49" charset="-122"/>
                <a:ea typeface="隶书" pitchFamily="49" charset="-122"/>
              </a:rPr>
              <a:t>月在美国留学期间创作</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七子之歌</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a:t>
            </a:r>
            <a:r>
              <a:rPr lang="en-US" altLang="zh-CN" sz="3600" dirty="0">
                <a:solidFill>
                  <a:schemeClr val="bg1"/>
                </a:solidFill>
                <a:latin typeface="隶书" pitchFamily="49" charset="-122"/>
                <a:ea typeface="隶书" pitchFamily="49" charset="-122"/>
              </a:rPr>
              <a:t>1944</a:t>
            </a:r>
            <a:r>
              <a:rPr lang="zh-CN" altLang="en-US" sz="3600" dirty="0">
                <a:solidFill>
                  <a:schemeClr val="bg1"/>
                </a:solidFill>
                <a:latin typeface="隶书" pitchFamily="49" charset="-122"/>
                <a:ea typeface="隶书" pitchFamily="49" charset="-122"/>
              </a:rPr>
              <a:t>年加入中国民主同盟，成为积极的民主斗士。</a:t>
            </a:r>
            <a:r>
              <a:rPr lang="en-US" altLang="zh-CN" sz="3600" dirty="0">
                <a:solidFill>
                  <a:schemeClr val="bg1"/>
                </a:solidFill>
                <a:latin typeface="隶书" pitchFamily="49" charset="-122"/>
                <a:ea typeface="隶书" pitchFamily="49" charset="-122"/>
              </a:rPr>
              <a:t>1945</a:t>
            </a:r>
            <a:r>
              <a:rPr lang="zh-CN" altLang="en-US" sz="3600" dirty="0">
                <a:solidFill>
                  <a:schemeClr val="bg1"/>
                </a:solidFill>
                <a:latin typeface="隶书" pitchFamily="49" charset="-122"/>
                <a:ea typeface="隶书" pitchFamily="49" charset="-122"/>
              </a:rPr>
              <a:t>年</a:t>
            </a:r>
            <a:r>
              <a:rPr lang="en-US" altLang="zh-CN" sz="3600" dirty="0">
                <a:solidFill>
                  <a:schemeClr val="bg1"/>
                </a:solidFill>
                <a:latin typeface="隶书" pitchFamily="49" charset="-122"/>
                <a:ea typeface="隶书" pitchFamily="49" charset="-122"/>
              </a:rPr>
              <a:t>12</a:t>
            </a:r>
            <a:r>
              <a:rPr lang="zh-CN" altLang="en-US" sz="3600" dirty="0">
                <a:solidFill>
                  <a:schemeClr val="bg1"/>
                </a:solidFill>
                <a:latin typeface="隶书" pitchFamily="49" charset="-122"/>
                <a:ea typeface="隶书" pitchFamily="49" charset="-122"/>
              </a:rPr>
              <a:t>月</a:t>
            </a:r>
            <a:r>
              <a:rPr lang="en-US" altLang="zh-CN" sz="3600" dirty="0">
                <a:solidFill>
                  <a:schemeClr val="bg1"/>
                </a:solidFill>
                <a:latin typeface="隶书" pitchFamily="49" charset="-122"/>
                <a:ea typeface="隶书" pitchFamily="49" charset="-122"/>
              </a:rPr>
              <a:t>1</a:t>
            </a:r>
            <a:r>
              <a:rPr lang="zh-CN" altLang="en-US" sz="3600" dirty="0">
                <a:solidFill>
                  <a:schemeClr val="bg1"/>
                </a:solidFill>
                <a:latin typeface="隶书" pitchFamily="49" charset="-122"/>
                <a:ea typeface="隶书" pitchFamily="49" charset="-122"/>
              </a:rPr>
              <a:t>日，昆明爆发“一二一”惨案，闻一多为死难者书写挽词，并撰写</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一二一运动始末记</a:t>
            </a:r>
            <a:r>
              <a:rPr lang="en-US" altLang="zh-CN" sz="3600" dirty="0">
                <a:solidFill>
                  <a:schemeClr val="bg1"/>
                </a:solidFill>
                <a:latin typeface="隶书" pitchFamily="49" charset="-122"/>
                <a:ea typeface="隶书" pitchFamily="49" charset="-122"/>
              </a:rPr>
              <a:t>》</a:t>
            </a:r>
            <a:r>
              <a:rPr lang="zh-CN" altLang="en-US" sz="3600" dirty="0">
                <a:solidFill>
                  <a:schemeClr val="bg1"/>
                </a:solidFill>
                <a:latin typeface="隶书" pitchFamily="49" charset="-122"/>
                <a:ea typeface="隶书" pitchFamily="49" charset="-122"/>
              </a:rPr>
              <a:t>揭露真相。</a:t>
            </a:r>
            <a:r>
              <a:rPr lang="en-US" altLang="zh-CN" sz="3600" dirty="0">
                <a:solidFill>
                  <a:schemeClr val="bg1"/>
                </a:solidFill>
                <a:latin typeface="隶书" pitchFamily="49" charset="-122"/>
                <a:ea typeface="隶书" pitchFamily="49" charset="-122"/>
              </a:rPr>
              <a:t>1946</a:t>
            </a:r>
            <a:r>
              <a:rPr lang="zh-CN" altLang="en-US" sz="3600" dirty="0">
                <a:solidFill>
                  <a:schemeClr val="bg1"/>
                </a:solidFill>
                <a:latin typeface="隶书" pitchFamily="49" charset="-122"/>
                <a:ea typeface="隶书" pitchFamily="49" charset="-122"/>
              </a:rPr>
              <a:t>年</a:t>
            </a:r>
            <a:r>
              <a:rPr lang="en-US" altLang="zh-CN" sz="3600" dirty="0">
                <a:solidFill>
                  <a:schemeClr val="bg1"/>
                </a:solidFill>
                <a:latin typeface="隶书" pitchFamily="49" charset="-122"/>
                <a:ea typeface="隶书" pitchFamily="49" charset="-122"/>
              </a:rPr>
              <a:t>7</a:t>
            </a:r>
            <a:r>
              <a:rPr lang="zh-CN" altLang="en-US" sz="3600" dirty="0">
                <a:solidFill>
                  <a:schemeClr val="bg1"/>
                </a:solidFill>
                <a:latin typeface="隶书" pitchFamily="49" charset="-122"/>
                <a:ea typeface="隶书" pitchFamily="49" charset="-122"/>
              </a:rPr>
              <a:t>月</a:t>
            </a:r>
            <a:r>
              <a:rPr lang="en-US" altLang="zh-CN" sz="3600" dirty="0">
                <a:solidFill>
                  <a:schemeClr val="bg1"/>
                </a:solidFill>
                <a:latin typeface="隶书" pitchFamily="49" charset="-122"/>
                <a:ea typeface="隶书" pitchFamily="49" charset="-122"/>
              </a:rPr>
              <a:t>15</a:t>
            </a:r>
            <a:r>
              <a:rPr lang="zh-CN" altLang="en-US" sz="3600" dirty="0">
                <a:solidFill>
                  <a:schemeClr val="bg1"/>
                </a:solidFill>
                <a:latin typeface="隶书" pitchFamily="49" charset="-122"/>
                <a:ea typeface="隶书" pitchFamily="49" charset="-122"/>
              </a:rPr>
              <a:t>日在云南昆明被国民党特务暗杀。</a:t>
            </a:r>
            <a:endParaRPr lang="zh-CN" altLang="en-US" sz="3200" dirty="0">
              <a:solidFill>
                <a:schemeClr val="bg1"/>
              </a:solidFill>
              <a:latin typeface="隶书" pitchFamily="49" charset="-122"/>
              <a:ea typeface="隶书" pitchFamily="49" charset="-122"/>
            </a:endParaRPr>
          </a:p>
        </p:txBody>
      </p:sp>
    </p:spTree>
    <p:extLst>
      <p:ext uri="{BB962C8B-B14F-4D97-AF65-F5344CB8AC3E}">
        <p14:creationId xmlns:p14="http://schemas.microsoft.com/office/powerpoint/2010/main" val="4015719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45"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读读写写</a:t>
            </a:r>
          </a:p>
        </p:txBody>
      </p:sp>
      <p:sp>
        <p:nvSpPr>
          <p:cNvPr id="27" name="TextBox 26"/>
          <p:cNvSpPr txBox="1"/>
          <p:nvPr/>
        </p:nvSpPr>
        <p:spPr>
          <a:xfrm>
            <a:off x="2236251" y="1995975"/>
            <a:ext cx="9644607" cy="646331"/>
          </a:xfrm>
          <a:prstGeom prst="rect">
            <a:avLst/>
          </a:prstGeom>
          <a:noFill/>
        </p:spPr>
        <p:txBody>
          <a:bodyPr wrap="square" rtlCol="0">
            <a:spAutoFit/>
          </a:bodyPr>
          <a:lstStyle/>
          <a:p>
            <a:r>
              <a:rPr lang="zh-CN" altLang="en-US" sz="3600" b="1" dirty="0">
                <a:solidFill>
                  <a:srgbClr val="FF0000"/>
                </a:solidFill>
                <a:latin typeface="楷体" pitchFamily="49" charset="-122"/>
                <a:ea typeface="楷体" pitchFamily="49" charset="-122"/>
              </a:rPr>
              <a:t>抱</a:t>
            </a:r>
            <a:r>
              <a:rPr lang="zh-CN" altLang="en-US" sz="3600" b="1" dirty="0">
                <a:solidFill>
                  <a:schemeClr val="bg1"/>
                </a:solidFill>
                <a:latin typeface="楷体" pitchFamily="49" charset="-122"/>
                <a:ea typeface="楷体" pitchFamily="49" charset="-122"/>
              </a:rPr>
              <a:t>歉　地壳　深</a:t>
            </a:r>
            <a:r>
              <a:rPr lang="zh-CN" altLang="en-US" sz="3600" b="1" dirty="0">
                <a:solidFill>
                  <a:srgbClr val="FF0000"/>
                </a:solidFill>
                <a:latin typeface="楷体" pitchFamily="49" charset="-122"/>
                <a:ea typeface="楷体" pitchFamily="49" charset="-122"/>
              </a:rPr>
              <a:t>宵</a:t>
            </a:r>
            <a:r>
              <a:rPr lang="zh-CN" altLang="en-US" sz="3600" b="1" dirty="0">
                <a:solidFill>
                  <a:schemeClr val="bg1"/>
                </a:solidFill>
                <a:latin typeface="楷体" pitchFamily="49" charset="-122"/>
                <a:ea typeface="楷体" pitchFamily="49" charset="-122"/>
              </a:rPr>
              <a:t>　赫然　函寄  卓越  迭起</a:t>
            </a:r>
          </a:p>
        </p:txBody>
      </p:sp>
      <p:sp>
        <p:nvSpPr>
          <p:cNvPr id="28" name="TextBox 27"/>
          <p:cNvSpPr txBox="1"/>
          <p:nvPr/>
        </p:nvSpPr>
        <p:spPr>
          <a:xfrm>
            <a:off x="1990013" y="3204574"/>
            <a:ext cx="9388139" cy="2455480"/>
          </a:xfrm>
          <a:prstGeom prst="rect">
            <a:avLst/>
          </a:prstGeom>
          <a:noFill/>
        </p:spPr>
        <p:txBody>
          <a:bodyPr wrap="square" rtlCol="0">
            <a:spAutoFit/>
          </a:bodyPr>
          <a:lstStyle/>
          <a:p>
            <a:pPr>
              <a:lnSpc>
                <a:spcPct val="150000"/>
              </a:lnSpc>
            </a:pPr>
            <a:r>
              <a:rPr lang="zh-CN" altLang="en-US" sz="3600" b="1" dirty="0">
                <a:solidFill>
                  <a:schemeClr val="bg1"/>
                </a:solidFill>
                <a:latin typeface="楷体" pitchFamily="49" charset="-122"/>
                <a:ea typeface="楷体" pitchFamily="49" charset="-122"/>
              </a:rPr>
              <a:t>锲而不舍　</a:t>
            </a:r>
            <a:r>
              <a:rPr lang="zh-CN" altLang="en-US" sz="3600" b="1" dirty="0">
                <a:solidFill>
                  <a:srgbClr val="FF0000"/>
                </a:solidFill>
                <a:latin typeface="楷体" pitchFamily="49" charset="-122"/>
                <a:ea typeface="楷体" pitchFamily="49" charset="-122"/>
              </a:rPr>
              <a:t>炯</a:t>
            </a:r>
            <a:r>
              <a:rPr lang="zh-CN" altLang="en-US" sz="3600" b="1" dirty="0">
                <a:solidFill>
                  <a:schemeClr val="bg1"/>
                </a:solidFill>
                <a:latin typeface="楷体" pitchFamily="49" charset="-122"/>
                <a:ea typeface="楷体" pitchFamily="49" charset="-122"/>
              </a:rPr>
              <a:t>炯目光　</a:t>
            </a:r>
            <a:r>
              <a:rPr lang="zh-CN" altLang="en-US" sz="3600" b="1" dirty="0">
                <a:solidFill>
                  <a:srgbClr val="FF0000"/>
                </a:solidFill>
                <a:latin typeface="楷体" pitchFamily="49" charset="-122"/>
                <a:ea typeface="楷体" pitchFamily="49" charset="-122"/>
              </a:rPr>
              <a:t>沥</a:t>
            </a:r>
            <a:r>
              <a:rPr lang="zh-CN" altLang="en-US" sz="3600" b="1" dirty="0">
                <a:solidFill>
                  <a:schemeClr val="bg1"/>
                </a:solidFill>
                <a:latin typeface="楷体" pitchFamily="49" charset="-122"/>
                <a:ea typeface="楷体" pitchFamily="49" charset="-122"/>
              </a:rPr>
              <a:t>尽心血　潜心贯注</a:t>
            </a:r>
          </a:p>
          <a:p>
            <a:pPr>
              <a:lnSpc>
                <a:spcPct val="150000"/>
              </a:lnSpc>
            </a:pPr>
            <a:r>
              <a:rPr lang="zh-CN" altLang="en-US" sz="3600" b="1" dirty="0">
                <a:solidFill>
                  <a:schemeClr val="bg1"/>
                </a:solidFill>
                <a:latin typeface="楷体" pitchFamily="49" charset="-122"/>
                <a:ea typeface="楷体" pitchFamily="49" charset="-122"/>
              </a:rPr>
              <a:t>目不</a:t>
            </a:r>
            <a:r>
              <a:rPr lang="zh-CN" altLang="en-US" sz="3600" b="1" dirty="0">
                <a:solidFill>
                  <a:srgbClr val="FF0000"/>
                </a:solidFill>
                <a:latin typeface="楷体" pitchFamily="49" charset="-122"/>
                <a:ea typeface="楷体" pitchFamily="49" charset="-122"/>
              </a:rPr>
              <a:t>窥</a:t>
            </a:r>
            <a:r>
              <a:rPr lang="zh-CN" altLang="en-US" sz="3600" b="1" dirty="0">
                <a:solidFill>
                  <a:schemeClr val="bg1"/>
                </a:solidFill>
                <a:latin typeface="楷体" pitchFamily="49" charset="-122"/>
                <a:ea typeface="楷体" pitchFamily="49" charset="-122"/>
              </a:rPr>
              <a:t>园  心不在</a:t>
            </a:r>
            <a:r>
              <a:rPr lang="zh-CN" altLang="en-US" sz="3600" b="1" dirty="0">
                <a:solidFill>
                  <a:srgbClr val="FF0000"/>
                </a:solidFill>
                <a:latin typeface="楷体" pitchFamily="49" charset="-122"/>
                <a:ea typeface="楷体" pitchFamily="49" charset="-122"/>
              </a:rPr>
              <a:t>焉</a:t>
            </a:r>
            <a:r>
              <a:rPr lang="zh-CN" altLang="en-US" sz="3600" b="1" dirty="0">
                <a:solidFill>
                  <a:schemeClr val="bg1"/>
                </a:solidFill>
                <a:latin typeface="楷体" pitchFamily="49" charset="-122"/>
                <a:ea typeface="楷体" pitchFamily="49" charset="-122"/>
              </a:rPr>
              <a:t>　　慷慨淋漓</a:t>
            </a:r>
          </a:p>
          <a:p>
            <a:pPr>
              <a:lnSpc>
                <a:spcPct val="150000"/>
              </a:lnSpc>
            </a:pPr>
            <a:r>
              <a:rPr lang="zh-CN" altLang="en-US" sz="3600" b="1" dirty="0">
                <a:solidFill>
                  <a:schemeClr val="bg1"/>
                </a:solidFill>
                <a:latin typeface="楷体" pitchFamily="49" charset="-122"/>
                <a:ea typeface="楷体" pitchFamily="49" charset="-122"/>
              </a:rPr>
              <a:t>气冲斗牛　</a:t>
            </a:r>
          </a:p>
        </p:txBody>
      </p:sp>
      <p:sp>
        <p:nvSpPr>
          <p:cNvPr id="2" name="矩形 1">
            <a:extLst>
              <a:ext uri="{FF2B5EF4-FFF2-40B4-BE49-F238E27FC236}">
                <a16:creationId xmlns:a16="http://schemas.microsoft.com/office/drawing/2014/main" id="{F138852A-5F7B-402A-B4E8-753054271589}"/>
              </a:ext>
            </a:extLst>
          </p:cNvPr>
          <p:cNvSpPr/>
          <p:nvPr/>
        </p:nvSpPr>
        <p:spPr>
          <a:xfrm>
            <a:off x="4022846" y="1634890"/>
            <a:ext cx="816249"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qiào</a:t>
            </a:r>
            <a:endParaRPr lang="zh-CN" altLang="en-US" sz="2400" b="1" dirty="0">
              <a:solidFill>
                <a:schemeClr val="bg1"/>
              </a:solidFill>
            </a:endParaRPr>
          </a:p>
        </p:txBody>
      </p:sp>
      <p:sp>
        <p:nvSpPr>
          <p:cNvPr id="3" name="矩形 2">
            <a:extLst>
              <a:ext uri="{FF2B5EF4-FFF2-40B4-BE49-F238E27FC236}">
                <a16:creationId xmlns:a16="http://schemas.microsoft.com/office/drawing/2014/main" id="{0C00CCE5-F2ED-43F0-8AF7-5EF925CC8EBC}"/>
              </a:ext>
            </a:extLst>
          </p:cNvPr>
          <p:cNvSpPr/>
          <p:nvPr/>
        </p:nvSpPr>
        <p:spPr>
          <a:xfrm>
            <a:off x="6370434" y="1616291"/>
            <a:ext cx="816249" cy="461665"/>
          </a:xfrm>
          <a:prstGeom prst="rect">
            <a:avLst/>
          </a:prstGeom>
        </p:spPr>
        <p:txBody>
          <a:bodyPr wrap="square">
            <a:spAutoFit/>
          </a:bodyPr>
          <a:lstStyle/>
          <a:p>
            <a:r>
              <a:rPr lang="en-US" altLang="zh-CN" sz="2400" b="1" dirty="0" err="1">
                <a:solidFill>
                  <a:schemeClr val="bg1"/>
                </a:solidFill>
                <a:latin typeface="arial" panose="020B0604020202020204" pitchFamily="34" charset="0"/>
              </a:rPr>
              <a:t>hè</a:t>
            </a:r>
            <a:endParaRPr lang="zh-CN" altLang="en-US" sz="2400" b="1" dirty="0">
              <a:solidFill>
                <a:schemeClr val="bg1"/>
              </a:solidFill>
              <a:latin typeface="arial" panose="020B0604020202020204" pitchFamily="34" charset="0"/>
            </a:endParaRPr>
          </a:p>
        </p:txBody>
      </p:sp>
      <p:sp>
        <p:nvSpPr>
          <p:cNvPr id="4" name="矩形 3">
            <a:extLst>
              <a:ext uri="{FF2B5EF4-FFF2-40B4-BE49-F238E27FC236}">
                <a16:creationId xmlns:a16="http://schemas.microsoft.com/office/drawing/2014/main" id="{B9B9E39E-49E6-457F-8C0E-E40A597F1B43}"/>
              </a:ext>
            </a:extLst>
          </p:cNvPr>
          <p:cNvSpPr/>
          <p:nvPr/>
        </p:nvSpPr>
        <p:spPr>
          <a:xfrm>
            <a:off x="7743455" y="1637157"/>
            <a:ext cx="731290"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hán</a:t>
            </a:r>
            <a:endParaRPr lang="zh-CN" altLang="en-US" sz="2400" b="1" dirty="0">
              <a:solidFill>
                <a:schemeClr val="bg1"/>
              </a:solidFill>
              <a:latin typeface="arial" panose="020B0604020202020204" pitchFamily="34" charset="0"/>
            </a:endParaRPr>
          </a:p>
        </p:txBody>
      </p:sp>
      <p:sp>
        <p:nvSpPr>
          <p:cNvPr id="5" name="矩形 4">
            <a:extLst>
              <a:ext uri="{FF2B5EF4-FFF2-40B4-BE49-F238E27FC236}">
                <a16:creationId xmlns:a16="http://schemas.microsoft.com/office/drawing/2014/main" id="{6456207B-39E6-47BB-A71E-C2822EB02670}"/>
              </a:ext>
            </a:extLst>
          </p:cNvPr>
          <p:cNvSpPr/>
          <p:nvPr/>
        </p:nvSpPr>
        <p:spPr>
          <a:xfrm>
            <a:off x="9031517" y="1654935"/>
            <a:ext cx="901209" cy="461665"/>
          </a:xfrm>
          <a:prstGeom prst="rect">
            <a:avLst/>
          </a:prstGeom>
        </p:spPr>
        <p:txBody>
          <a:bodyPr wrap="square">
            <a:spAutoFit/>
          </a:bodyPr>
          <a:lstStyle/>
          <a:p>
            <a:r>
              <a:rPr lang="en-US" altLang="zh-CN" sz="2400" b="1" dirty="0" err="1">
                <a:solidFill>
                  <a:schemeClr val="bg1"/>
                </a:solidFill>
                <a:latin typeface="arial" panose="020B0604020202020204" pitchFamily="34" charset="0"/>
              </a:rPr>
              <a:t>zhuó</a:t>
            </a:r>
            <a:endParaRPr lang="zh-CN" altLang="en-US" sz="2400" b="1" dirty="0">
              <a:solidFill>
                <a:schemeClr val="bg1"/>
              </a:solidFill>
              <a:latin typeface="arial" panose="020B0604020202020204" pitchFamily="34" charset="0"/>
            </a:endParaRPr>
          </a:p>
        </p:txBody>
      </p:sp>
      <p:sp>
        <p:nvSpPr>
          <p:cNvPr id="6" name="矩形 5">
            <a:extLst>
              <a:ext uri="{FF2B5EF4-FFF2-40B4-BE49-F238E27FC236}">
                <a16:creationId xmlns:a16="http://schemas.microsoft.com/office/drawing/2014/main" id="{7712FEC9-0138-4871-92CF-60DE9810F420}"/>
              </a:ext>
            </a:extLst>
          </p:cNvPr>
          <p:cNvSpPr/>
          <p:nvPr/>
        </p:nvSpPr>
        <p:spPr>
          <a:xfrm>
            <a:off x="2031108" y="3021765"/>
            <a:ext cx="628698"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qiè</a:t>
            </a:r>
            <a:endParaRPr lang="zh-CN" altLang="en-US" sz="2400" b="1" dirty="0">
              <a:solidFill>
                <a:schemeClr val="bg1"/>
              </a:solidFill>
              <a:latin typeface="arial" panose="020B0604020202020204" pitchFamily="34" charset="0"/>
            </a:endParaRPr>
          </a:p>
        </p:txBody>
      </p:sp>
      <p:sp>
        <p:nvSpPr>
          <p:cNvPr id="7" name="矩形 6">
            <a:extLst>
              <a:ext uri="{FF2B5EF4-FFF2-40B4-BE49-F238E27FC236}">
                <a16:creationId xmlns:a16="http://schemas.microsoft.com/office/drawing/2014/main" id="{2E85E42F-8E9F-4165-8371-8650BCFFC430}"/>
              </a:ext>
            </a:extLst>
          </p:cNvPr>
          <p:cNvSpPr/>
          <p:nvPr/>
        </p:nvSpPr>
        <p:spPr>
          <a:xfrm>
            <a:off x="4251722" y="3004897"/>
            <a:ext cx="917239"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jiǒng</a:t>
            </a:r>
            <a:endParaRPr lang="zh-CN" altLang="en-US" sz="2400" b="1" dirty="0">
              <a:solidFill>
                <a:schemeClr val="bg1"/>
              </a:solidFill>
              <a:latin typeface="arial" panose="020B0604020202020204" pitchFamily="34" charset="0"/>
            </a:endParaRPr>
          </a:p>
        </p:txBody>
      </p:sp>
      <p:sp>
        <p:nvSpPr>
          <p:cNvPr id="8" name="矩形 7">
            <a:extLst>
              <a:ext uri="{FF2B5EF4-FFF2-40B4-BE49-F238E27FC236}">
                <a16:creationId xmlns:a16="http://schemas.microsoft.com/office/drawing/2014/main" id="{276017D7-B797-4D13-9556-7478CD3BF9F7}"/>
              </a:ext>
            </a:extLst>
          </p:cNvPr>
          <p:cNvSpPr/>
          <p:nvPr/>
        </p:nvSpPr>
        <p:spPr>
          <a:xfrm>
            <a:off x="6758472" y="3097230"/>
            <a:ext cx="383438" cy="523220"/>
          </a:xfrm>
          <a:prstGeom prst="rect">
            <a:avLst/>
          </a:prstGeom>
        </p:spPr>
        <p:txBody>
          <a:bodyPr wrap="none">
            <a:spAutoFit/>
          </a:bodyPr>
          <a:lstStyle/>
          <a:p>
            <a:r>
              <a:rPr lang="en-US" altLang="zh-CN" sz="2800" b="1" dirty="0" err="1">
                <a:solidFill>
                  <a:schemeClr val="bg1"/>
                </a:solidFill>
                <a:latin typeface="arial" panose="020B0604020202020204" pitchFamily="34" charset="0"/>
              </a:rPr>
              <a:t>lì</a:t>
            </a:r>
            <a:endParaRPr lang="zh-CN" altLang="en-US" sz="2800" b="1" dirty="0">
              <a:solidFill>
                <a:schemeClr val="bg1"/>
              </a:solidFill>
            </a:endParaRPr>
          </a:p>
        </p:txBody>
      </p:sp>
      <p:sp>
        <p:nvSpPr>
          <p:cNvPr id="9" name="矩形 8">
            <a:extLst>
              <a:ext uri="{FF2B5EF4-FFF2-40B4-BE49-F238E27FC236}">
                <a16:creationId xmlns:a16="http://schemas.microsoft.com/office/drawing/2014/main" id="{5FEC64A7-CD6E-4F3C-A914-54A897345244}"/>
              </a:ext>
            </a:extLst>
          </p:cNvPr>
          <p:cNvSpPr/>
          <p:nvPr/>
        </p:nvSpPr>
        <p:spPr>
          <a:xfrm>
            <a:off x="8859502" y="2973741"/>
            <a:ext cx="816249"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qián</a:t>
            </a:r>
            <a:endParaRPr lang="zh-CN" altLang="en-US" sz="2400" b="1" dirty="0">
              <a:solidFill>
                <a:schemeClr val="bg1"/>
              </a:solidFill>
              <a:latin typeface="arial" panose="020B0604020202020204" pitchFamily="34" charset="0"/>
            </a:endParaRPr>
          </a:p>
        </p:txBody>
      </p:sp>
      <p:sp>
        <p:nvSpPr>
          <p:cNvPr id="10" name="矩形 9">
            <a:extLst>
              <a:ext uri="{FF2B5EF4-FFF2-40B4-BE49-F238E27FC236}">
                <a16:creationId xmlns:a16="http://schemas.microsoft.com/office/drawing/2014/main" id="{2CA2854E-F0B6-490C-B754-66958E91197B}"/>
              </a:ext>
            </a:extLst>
          </p:cNvPr>
          <p:cNvSpPr/>
          <p:nvPr/>
        </p:nvSpPr>
        <p:spPr>
          <a:xfrm>
            <a:off x="10489498" y="1584600"/>
            <a:ext cx="628698"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dié</a:t>
            </a:r>
            <a:endParaRPr lang="zh-CN" altLang="en-US" sz="2400" b="1" dirty="0">
              <a:solidFill>
                <a:schemeClr val="bg1"/>
              </a:solidFill>
              <a:latin typeface="arial" panose="020B0604020202020204" pitchFamily="34" charset="0"/>
            </a:endParaRPr>
          </a:p>
        </p:txBody>
      </p:sp>
      <p:sp>
        <p:nvSpPr>
          <p:cNvPr id="11" name="矩形 10">
            <a:extLst>
              <a:ext uri="{FF2B5EF4-FFF2-40B4-BE49-F238E27FC236}">
                <a16:creationId xmlns:a16="http://schemas.microsoft.com/office/drawing/2014/main" id="{F18505D5-FE92-4DDB-B0B8-4533A3D93B79}"/>
              </a:ext>
            </a:extLst>
          </p:cNvPr>
          <p:cNvSpPr/>
          <p:nvPr/>
        </p:nvSpPr>
        <p:spPr>
          <a:xfrm>
            <a:off x="2947654" y="4728774"/>
            <a:ext cx="747320" cy="461665"/>
          </a:xfrm>
          <a:prstGeom prst="rect">
            <a:avLst/>
          </a:prstGeom>
        </p:spPr>
        <p:txBody>
          <a:bodyPr wrap="none">
            <a:spAutoFit/>
          </a:bodyPr>
          <a:lstStyle/>
          <a:p>
            <a:r>
              <a:rPr lang="en-US" altLang="zh-CN" sz="2400" b="1" dirty="0" err="1">
                <a:solidFill>
                  <a:schemeClr val="bg1"/>
                </a:solidFill>
                <a:latin typeface="arial" panose="020B0604020202020204" pitchFamily="34" charset="0"/>
              </a:rPr>
              <a:t>dǒu</a:t>
            </a:r>
            <a:endParaRPr lang="zh-CN" altLang="en-US" sz="2400" b="1" dirty="0">
              <a:solidFill>
                <a:schemeClr val="bg1"/>
              </a:solidFill>
              <a:latin typeface="arial" panose="020B060402020202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500" fill="hold"/>
                                        <p:tgtEl>
                                          <p:spTgt spid="27"/>
                                        </p:tgtEl>
                                        <p:attrNameLst>
                                          <p:attrName>ppt_x</p:attrName>
                                        </p:attrNameLst>
                                      </p:cBhvr>
                                      <p:tavLst>
                                        <p:tav tm="0">
                                          <p:val>
                                            <p:strVal val="#ppt_x"/>
                                          </p:val>
                                        </p:tav>
                                        <p:tav tm="100000">
                                          <p:val>
                                            <p:strVal val="#ppt_x"/>
                                          </p:val>
                                        </p:tav>
                                      </p:tavLst>
                                    </p:anim>
                                    <p:anim calcmode="lin" valueType="num">
                                      <p:cBhvr additive="base">
                                        <p:cTn id="1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fill="hold"/>
                                        <p:tgtEl>
                                          <p:spTgt spid="2"/>
                                        </p:tgtEl>
                                        <p:attrNameLst>
                                          <p:attrName>ppt_x</p:attrName>
                                        </p:attrNameLst>
                                      </p:cBhvr>
                                      <p:tavLst>
                                        <p:tav tm="0">
                                          <p:val>
                                            <p:strVal val="#ppt_x"/>
                                          </p:val>
                                        </p:tav>
                                        <p:tav tm="100000">
                                          <p:val>
                                            <p:strVal val="#ppt_x"/>
                                          </p:val>
                                        </p:tav>
                                      </p:tavLst>
                                    </p:anim>
                                    <p:anim calcmode="lin" valueType="num">
                                      <p:cBhvr additive="base">
                                        <p:cTn id="2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ppt_x"/>
                                          </p:val>
                                        </p:tav>
                                        <p:tav tm="100000">
                                          <p:val>
                                            <p:strVal val="#ppt_x"/>
                                          </p:val>
                                        </p:tav>
                                      </p:tavLst>
                                    </p:anim>
                                    <p:anim calcmode="lin" valueType="num">
                                      <p:cBhvr additive="base">
                                        <p:cTn id="5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500" fill="hold"/>
                                        <p:tgtEl>
                                          <p:spTgt spid="6"/>
                                        </p:tgtEl>
                                        <p:attrNameLst>
                                          <p:attrName>ppt_x</p:attrName>
                                        </p:attrNameLst>
                                      </p:cBhvr>
                                      <p:tavLst>
                                        <p:tav tm="0">
                                          <p:val>
                                            <p:strVal val="#ppt_x"/>
                                          </p:val>
                                        </p:tav>
                                        <p:tav tm="100000">
                                          <p:val>
                                            <p:strVal val="#ppt_x"/>
                                          </p:val>
                                        </p:tav>
                                      </p:tavLst>
                                    </p:anim>
                                    <p:anim calcmode="lin" valueType="num">
                                      <p:cBhvr additive="base">
                                        <p:cTn id="6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500" fill="hold"/>
                                        <p:tgtEl>
                                          <p:spTgt spid="7"/>
                                        </p:tgtEl>
                                        <p:attrNameLst>
                                          <p:attrName>ppt_x</p:attrName>
                                        </p:attrNameLst>
                                      </p:cBhvr>
                                      <p:tavLst>
                                        <p:tav tm="0">
                                          <p:val>
                                            <p:strVal val="#ppt_x"/>
                                          </p:val>
                                        </p:tav>
                                        <p:tav tm="100000">
                                          <p:val>
                                            <p:strVal val="#ppt_x"/>
                                          </p:val>
                                        </p:tav>
                                      </p:tavLst>
                                    </p:anim>
                                    <p:anim calcmode="lin" valueType="num">
                                      <p:cBhvr additive="base">
                                        <p:cTn id="6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500" fill="hold"/>
                                        <p:tgtEl>
                                          <p:spTgt spid="8"/>
                                        </p:tgtEl>
                                        <p:attrNameLst>
                                          <p:attrName>ppt_x</p:attrName>
                                        </p:attrNameLst>
                                      </p:cBhvr>
                                      <p:tavLst>
                                        <p:tav tm="0">
                                          <p:val>
                                            <p:strVal val="#ppt_x"/>
                                          </p:val>
                                        </p:tav>
                                        <p:tav tm="100000">
                                          <p:val>
                                            <p:strVal val="#ppt_x"/>
                                          </p:val>
                                        </p:tav>
                                      </p:tavLst>
                                    </p:anim>
                                    <p:anim calcmode="lin" valueType="num">
                                      <p:cBhvr additive="base">
                                        <p:cTn id="7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500" fill="hold"/>
                                        <p:tgtEl>
                                          <p:spTgt spid="9"/>
                                        </p:tgtEl>
                                        <p:attrNameLst>
                                          <p:attrName>ppt_x</p:attrName>
                                        </p:attrNameLst>
                                      </p:cBhvr>
                                      <p:tavLst>
                                        <p:tav tm="0">
                                          <p:val>
                                            <p:strVal val="#ppt_x"/>
                                          </p:val>
                                        </p:tav>
                                        <p:tav tm="100000">
                                          <p:val>
                                            <p:strVal val="#ppt_x"/>
                                          </p:val>
                                        </p:tav>
                                      </p:tavLst>
                                    </p:anim>
                                    <p:anim calcmode="lin" valueType="num">
                                      <p:cBhvr additive="base">
                                        <p:cTn id="7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500" fill="hold"/>
                                        <p:tgtEl>
                                          <p:spTgt spid="11"/>
                                        </p:tgtEl>
                                        <p:attrNameLst>
                                          <p:attrName>ppt_x</p:attrName>
                                        </p:attrNameLst>
                                      </p:cBhvr>
                                      <p:tavLst>
                                        <p:tav tm="0">
                                          <p:val>
                                            <p:strVal val="#ppt_x"/>
                                          </p:val>
                                        </p:tav>
                                        <p:tav tm="100000">
                                          <p:val>
                                            <p:strVal val="#ppt_x"/>
                                          </p:val>
                                        </p:tav>
                                      </p:tavLst>
                                    </p:anim>
                                    <p:anim calcmode="lin" valueType="num">
                                      <p:cBhvr additive="base">
                                        <p:cTn id="8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P spid="27" grpId="0"/>
      <p:bldP spid="28" grpId="0"/>
      <p:bldP spid="2" grpId="0"/>
      <p:bldP spid="3" grpId="0"/>
      <p:bldP spid="4" grpId="0"/>
      <p:bldP spid="5" grpId="0"/>
      <p:bldP spid="6" grpId="0"/>
      <p:bldP spid="7" grpId="0"/>
      <p:bldP spid="8"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29182" y="-983844"/>
            <a:ext cx="3741610" cy="3105259"/>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271948" y="450183"/>
            <a:ext cx="1147966" cy="1077218"/>
          </a:xfrm>
          <a:prstGeom prst="rect">
            <a:avLst/>
          </a:prstGeom>
          <a:noFill/>
          <a:ln w="9525">
            <a:noFill/>
            <a:miter lim="800000"/>
          </a:ln>
        </p:spPr>
        <p:txBody>
          <a:bodyPr wrap="square">
            <a:spAutoFit/>
          </a:bodyPr>
          <a:lstStyle/>
          <a:p>
            <a:r>
              <a:rPr lang="zh-CN" altLang="en-US" sz="3200" b="1" dirty="0">
                <a:solidFill>
                  <a:schemeClr val="bg1"/>
                </a:solidFill>
                <a:latin typeface="Arial" panose="020B0604020202020204"/>
                <a:ea typeface="微软雅黑" panose="020B0503020204020204" charset="-122"/>
                <a:sym typeface="Arial" panose="020B0604020202020204"/>
              </a:rPr>
              <a:t>读读写写</a:t>
            </a:r>
          </a:p>
        </p:txBody>
      </p:sp>
      <p:sp>
        <p:nvSpPr>
          <p:cNvPr id="3" name="矩形 2">
            <a:extLst>
              <a:ext uri="{FF2B5EF4-FFF2-40B4-BE49-F238E27FC236}">
                <a16:creationId xmlns:a16="http://schemas.microsoft.com/office/drawing/2014/main" id="{18C8D75E-2384-4231-91EA-E5384D845795}"/>
              </a:ext>
            </a:extLst>
          </p:cNvPr>
          <p:cNvSpPr/>
          <p:nvPr/>
        </p:nvSpPr>
        <p:spPr>
          <a:xfrm>
            <a:off x="233503" y="2047015"/>
            <a:ext cx="11724993" cy="4401205"/>
          </a:xfrm>
          <a:prstGeom prst="rect">
            <a:avLst/>
          </a:prstGeom>
        </p:spPr>
        <p:txBody>
          <a:bodyPr wrap="square">
            <a:spAutoFit/>
          </a:bodyPr>
          <a:lstStyle/>
          <a:p>
            <a:r>
              <a:rPr lang="zh-CN" altLang="en-US" sz="3200" b="1" dirty="0">
                <a:solidFill>
                  <a:srgbClr val="FF0000"/>
                </a:solidFill>
                <a:latin typeface="arial" panose="020B0604020202020204" pitchFamily="34" charset="0"/>
              </a:rPr>
              <a:t>气冲斗牛：</a:t>
            </a:r>
            <a:r>
              <a:rPr lang="zh-CN" altLang="en-US" sz="2400" dirty="0">
                <a:solidFill>
                  <a:schemeClr val="bg1"/>
                </a:solidFill>
                <a:latin typeface="arial" panose="020B0604020202020204" pitchFamily="34" charset="0"/>
              </a:rPr>
              <a:t>气势；牛、斗：即牵牛星和北斗星，指天空。形容怒气冲天或气势很大。</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赫然：</a:t>
            </a:r>
            <a:r>
              <a:rPr lang="zh-CN" altLang="en-US" sz="2400" dirty="0">
                <a:solidFill>
                  <a:schemeClr val="bg1"/>
                </a:solidFill>
                <a:latin typeface="arial" panose="020B0604020202020204" pitchFamily="34" charset="0"/>
              </a:rPr>
              <a:t>光明、显耀的样子。</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函寄：</a:t>
            </a:r>
            <a:r>
              <a:rPr lang="zh-CN" altLang="en-US" sz="2400" dirty="0">
                <a:solidFill>
                  <a:schemeClr val="bg1"/>
                </a:solidFill>
                <a:latin typeface="arial" panose="020B0604020202020204" pitchFamily="34" charset="0"/>
              </a:rPr>
              <a:t>邮寄</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迭起：</a:t>
            </a:r>
            <a:r>
              <a:rPr lang="zh-CN" altLang="en-US" sz="2400" dirty="0">
                <a:solidFill>
                  <a:schemeClr val="bg1"/>
                </a:solidFill>
                <a:latin typeface="arial" panose="020B0604020202020204" pitchFamily="34" charset="0"/>
              </a:rPr>
              <a:t>屡次，连着</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锲而不舍：</a:t>
            </a:r>
            <a:r>
              <a:rPr lang="zh-CN" altLang="en-US" sz="2400" dirty="0">
                <a:solidFill>
                  <a:schemeClr val="bg1"/>
                </a:solidFill>
                <a:latin typeface="arial" panose="020B0604020202020204" pitchFamily="34" charset="0"/>
              </a:rPr>
              <a:t>锲：镂刻；舍：停止。 不断地镂刻。比喻有恒心，有毅力。</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沥尽心血：</a:t>
            </a:r>
            <a:r>
              <a:rPr lang="zh-CN" altLang="en-US" sz="2400" dirty="0">
                <a:solidFill>
                  <a:schemeClr val="bg1"/>
                </a:solidFill>
                <a:latin typeface="arial" panose="020B0604020202020204" pitchFamily="34" charset="0"/>
              </a:rPr>
              <a:t>比喻付出了全部精力、用尽了自己毕生的精力。</a:t>
            </a:r>
            <a:endParaRPr lang="en-US" altLang="zh-CN" sz="2400" dirty="0">
              <a:solidFill>
                <a:schemeClr val="bg1"/>
              </a:solidFill>
              <a:latin typeface="arial" panose="020B0604020202020204" pitchFamily="34" charset="0"/>
            </a:endParaRPr>
          </a:p>
          <a:p>
            <a:r>
              <a:rPr lang="zh-CN" altLang="en-US" sz="3200" b="1" dirty="0">
                <a:solidFill>
                  <a:srgbClr val="FF0000"/>
                </a:solidFill>
                <a:latin typeface="arial" panose="020B0604020202020204" pitchFamily="34" charset="0"/>
              </a:rPr>
              <a:t>目不窥园：</a:t>
            </a:r>
            <a:r>
              <a:rPr lang="zh-CN" altLang="en-US" sz="2400" dirty="0">
                <a:solidFill>
                  <a:schemeClr val="bg1"/>
                </a:solidFill>
                <a:latin typeface="arial" panose="020B0604020202020204" pitchFamily="34" charset="0"/>
              </a:rPr>
              <a:t>形容专心致志，埋头苦读。</a:t>
            </a:r>
            <a:endParaRPr lang="en-US" altLang="zh-CN" sz="2400" dirty="0">
              <a:solidFill>
                <a:schemeClr val="bg1"/>
              </a:solidFill>
              <a:latin typeface="arial" panose="020B0604020202020204" pitchFamily="34" charset="0"/>
            </a:endParaRPr>
          </a:p>
          <a:p>
            <a:endParaRPr lang="en-US" altLang="zh-CN" sz="2400" dirty="0">
              <a:solidFill>
                <a:schemeClr val="bg1"/>
              </a:solidFill>
              <a:latin typeface="arial" panose="020B0604020202020204" pitchFamily="34" charset="0"/>
            </a:endParaRPr>
          </a:p>
          <a:p>
            <a:endParaRPr lang="zh-CN" altLang="en-US" sz="3200" b="1" dirty="0">
              <a:solidFill>
                <a:srgbClr val="FF0000"/>
              </a:solidFill>
              <a:latin typeface="arial" panose="020B060402020202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融情于诵</a:t>
            </a:r>
          </a:p>
        </p:txBody>
      </p:sp>
      <p:sp>
        <p:nvSpPr>
          <p:cNvPr id="27" name="TextBox 26"/>
          <p:cNvSpPr txBox="1"/>
          <p:nvPr/>
        </p:nvSpPr>
        <p:spPr>
          <a:xfrm>
            <a:off x="2565777" y="723331"/>
            <a:ext cx="8024885" cy="1200329"/>
          </a:xfrm>
          <a:prstGeom prst="rect">
            <a:avLst/>
          </a:prstGeom>
          <a:noFill/>
        </p:spPr>
        <p:txBody>
          <a:bodyPr wrap="square" rtlCol="0">
            <a:spAutoFit/>
          </a:bodyPr>
          <a:lstStyle/>
          <a:p>
            <a:r>
              <a:rPr lang="zh-CN" altLang="en-US" sz="3600" b="1" dirty="0">
                <a:solidFill>
                  <a:schemeClr val="bg1"/>
                </a:solidFill>
                <a:latin typeface="楷体" pitchFamily="49" charset="-122"/>
                <a:ea typeface="楷体" pitchFamily="49" charset="-122"/>
              </a:rPr>
              <a:t>    </a:t>
            </a:r>
            <a:r>
              <a:rPr lang="zh-CN" altLang="en-US" sz="3600" b="1" dirty="0">
                <a:solidFill>
                  <a:schemeClr val="bg1"/>
                </a:solidFill>
                <a:latin typeface="隶书" pitchFamily="49" charset="-122"/>
                <a:ea typeface="隶书" pitchFamily="49" charset="-122"/>
              </a:rPr>
              <a:t>带着赞颂的情感，用回忆的口吻来朗读这篇文章。</a:t>
            </a:r>
          </a:p>
        </p:txBody>
      </p:sp>
      <p:sp>
        <p:nvSpPr>
          <p:cNvPr id="14" name="TextBox 13"/>
          <p:cNvSpPr txBox="1"/>
          <p:nvPr/>
        </p:nvSpPr>
        <p:spPr>
          <a:xfrm>
            <a:off x="1064525" y="3411940"/>
            <a:ext cx="10058400" cy="1754326"/>
          </a:xfrm>
          <a:prstGeom prst="rect">
            <a:avLst/>
          </a:prstGeom>
          <a:noFill/>
          <a:ln w="28575">
            <a:solidFill>
              <a:schemeClr val="bg1"/>
            </a:solidFill>
          </a:ln>
        </p:spPr>
        <p:txBody>
          <a:bodyPr wrap="square" rtlCol="0">
            <a:spAutoFit/>
          </a:bodyPr>
          <a:lstStyle/>
          <a:p>
            <a:r>
              <a:rPr lang="zh-CN" altLang="en-US" sz="3600" b="1" dirty="0">
                <a:solidFill>
                  <a:schemeClr val="bg1"/>
                </a:solidFill>
                <a:latin typeface="微软雅黑" pitchFamily="34" charset="-122"/>
                <a:ea typeface="微软雅黑" pitchFamily="34" charset="-122"/>
              </a:rPr>
              <a:t>       边听读边思考：文章从哪些方面记述了闻一多先生的说和做？说了什么？做了什么？请画出相关词句。</a:t>
            </a:r>
          </a:p>
        </p:txBody>
      </p:sp>
    </p:spTree>
    <p:extLst>
      <p:ext uri="{BB962C8B-B14F-4D97-AF65-F5344CB8AC3E}">
        <p14:creationId xmlns:p14="http://schemas.microsoft.com/office/powerpoint/2010/main" val="14637227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lide(fromBottom)">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sp>
        <p:nvSpPr>
          <p:cNvPr id="14" name="TextBox 13"/>
          <p:cNvSpPr txBox="1"/>
          <p:nvPr/>
        </p:nvSpPr>
        <p:spPr>
          <a:xfrm>
            <a:off x="818863" y="696035"/>
            <a:ext cx="10645256" cy="646331"/>
          </a:xfrm>
          <a:prstGeom prst="rect">
            <a:avLst/>
          </a:prstGeom>
          <a:noFill/>
          <a:ln w="28575">
            <a:solidFill>
              <a:schemeClr val="bg1"/>
            </a:solidFill>
          </a:ln>
        </p:spPr>
        <p:txBody>
          <a:bodyPr wrap="square" rtlCol="0">
            <a:spAutoFit/>
          </a:bodyPr>
          <a:lstStyle/>
          <a:p>
            <a:r>
              <a:rPr lang="zh-CN" altLang="en-US" sz="3600" b="1" dirty="0">
                <a:solidFill>
                  <a:schemeClr val="bg1"/>
                </a:solidFill>
                <a:latin typeface="微软雅黑" pitchFamily="34" charset="-122"/>
                <a:ea typeface="微软雅黑" pitchFamily="34" charset="-122"/>
              </a:rPr>
              <a:t>文章从哪些方面记述了闻一多先生的说和做？</a:t>
            </a:r>
          </a:p>
        </p:txBody>
      </p:sp>
      <p:graphicFrame>
        <p:nvGraphicFramePr>
          <p:cNvPr id="15" name="图示 14"/>
          <p:cNvGraphicFramePr/>
          <p:nvPr/>
        </p:nvGraphicFramePr>
        <p:xfrm>
          <a:off x="764275" y="1651379"/>
          <a:ext cx="11177517" cy="26340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8" name="图示 17"/>
          <p:cNvGraphicFramePr/>
          <p:nvPr/>
        </p:nvGraphicFramePr>
        <p:xfrm>
          <a:off x="602777" y="4042012"/>
          <a:ext cx="11177517" cy="263401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 name="文本框 1">
            <a:extLst>
              <a:ext uri="{FF2B5EF4-FFF2-40B4-BE49-F238E27FC236}">
                <a16:creationId xmlns:a16="http://schemas.microsoft.com/office/drawing/2014/main" id="{BA8AD4D0-0CD3-4B17-ADEF-5BCAF8B7E926}"/>
              </a:ext>
            </a:extLst>
          </p:cNvPr>
          <p:cNvSpPr txBox="1"/>
          <p:nvPr/>
        </p:nvSpPr>
        <p:spPr>
          <a:xfrm>
            <a:off x="11122379" y="2104449"/>
            <a:ext cx="738664" cy="2114850"/>
          </a:xfrm>
          <a:prstGeom prst="rect">
            <a:avLst/>
          </a:prstGeom>
          <a:noFill/>
        </p:spPr>
        <p:txBody>
          <a:bodyPr vert="eaVert" wrap="square" rtlCol="0">
            <a:spAutoFit/>
          </a:bodyPr>
          <a:lstStyle/>
          <a:p>
            <a:r>
              <a:rPr lang="zh-CN" altLang="en-US" sz="3600" b="1" dirty="0">
                <a:solidFill>
                  <a:srgbClr val="FF0000"/>
                </a:solidFill>
              </a:rPr>
              <a:t>务实谦逊</a:t>
            </a:r>
          </a:p>
        </p:txBody>
      </p:sp>
      <p:sp>
        <p:nvSpPr>
          <p:cNvPr id="7" name="文本框 6">
            <a:extLst>
              <a:ext uri="{FF2B5EF4-FFF2-40B4-BE49-F238E27FC236}">
                <a16:creationId xmlns:a16="http://schemas.microsoft.com/office/drawing/2014/main" id="{C39FCA0E-E7B8-4ACD-84EB-F9132BECC528}"/>
              </a:ext>
            </a:extLst>
          </p:cNvPr>
          <p:cNvSpPr txBox="1"/>
          <p:nvPr/>
        </p:nvSpPr>
        <p:spPr>
          <a:xfrm>
            <a:off x="10942892" y="4357190"/>
            <a:ext cx="1292662" cy="2114850"/>
          </a:xfrm>
          <a:prstGeom prst="rect">
            <a:avLst/>
          </a:prstGeom>
          <a:noFill/>
        </p:spPr>
        <p:txBody>
          <a:bodyPr vert="eaVert" wrap="square" rtlCol="0">
            <a:spAutoFit/>
          </a:bodyPr>
          <a:lstStyle/>
          <a:p>
            <a:r>
              <a:rPr lang="zh-CN" altLang="en-US" sz="3600" b="1" dirty="0">
                <a:solidFill>
                  <a:srgbClr val="FF0000"/>
                </a:solidFill>
              </a:rPr>
              <a:t>大无畏的革命精神</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diamond(in)">
                                      <p:cBhvr>
                                        <p:cTn id="13" dur="20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Graphic spid="18" grpId="0">
        <p:bldAsOne/>
      </p:bldGraphic>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sp>
        <p:nvSpPr>
          <p:cNvPr id="14" name="TextBox 13"/>
          <p:cNvSpPr txBox="1"/>
          <p:nvPr/>
        </p:nvSpPr>
        <p:spPr>
          <a:xfrm>
            <a:off x="409434" y="696035"/>
            <a:ext cx="11368584" cy="2308324"/>
          </a:xfrm>
          <a:prstGeom prst="rect">
            <a:avLst/>
          </a:prstGeom>
          <a:noFill/>
          <a:ln w="28575">
            <a:solidFill>
              <a:schemeClr val="bg1"/>
            </a:solidFill>
          </a:ln>
        </p:spPr>
        <p:txBody>
          <a:bodyPr wrap="square" rtlCol="0">
            <a:spAutoFit/>
          </a:bodyPr>
          <a:lstStyle/>
          <a:p>
            <a:r>
              <a:rPr lang="zh-CN" altLang="en-US" sz="3600" b="1" dirty="0">
                <a:solidFill>
                  <a:schemeClr val="bg1"/>
                </a:solidFill>
                <a:latin typeface="微软雅黑" pitchFamily="34" charset="-122"/>
                <a:ea typeface="微软雅黑" pitchFamily="34" charset="-122"/>
              </a:rPr>
              <a:t>       作为学者，闻一多先生“做”了再“说”，“做”了不“说”，作为革命家，闻一多先生“说”了就“做”，闻一多先生对于文学事业和革命事业为什么有着如此截然不同的两种态度？</a:t>
            </a:r>
          </a:p>
        </p:txBody>
      </p:sp>
      <p:sp>
        <p:nvSpPr>
          <p:cNvPr id="6" name="TextBox 5"/>
          <p:cNvSpPr txBox="1"/>
          <p:nvPr/>
        </p:nvSpPr>
        <p:spPr>
          <a:xfrm>
            <a:off x="300251" y="3370997"/>
            <a:ext cx="11709779" cy="2554545"/>
          </a:xfrm>
          <a:prstGeom prst="rect">
            <a:avLst/>
          </a:prstGeom>
          <a:noFill/>
        </p:spPr>
        <p:txBody>
          <a:bodyPr wrap="square" rtlCol="0">
            <a:spAutoFit/>
          </a:bodyPr>
          <a:lstStyle/>
          <a:p>
            <a:r>
              <a:rPr lang="zh-CN" altLang="en-US" sz="2800" dirty="0">
                <a:solidFill>
                  <a:schemeClr val="bg1"/>
                </a:solidFill>
                <a:latin typeface="隶书" pitchFamily="49" charset="-122"/>
                <a:ea typeface="隶书" pitchFamily="49" charset="-122"/>
              </a:rPr>
              <a:t>     </a:t>
            </a:r>
            <a:r>
              <a:rPr lang="zh-CN" altLang="en-US" sz="3200" dirty="0">
                <a:solidFill>
                  <a:schemeClr val="bg1"/>
                </a:solidFill>
                <a:latin typeface="隶书" pitchFamily="49" charset="-122"/>
                <a:ea typeface="隶书" pitchFamily="49" charset="-122"/>
              </a:rPr>
              <a:t>作为学者，他要给我们衰微的民族开一剂救济的文化药方；</a:t>
            </a:r>
            <a:endParaRPr lang="en-US" altLang="zh-CN" sz="3200" dirty="0">
              <a:solidFill>
                <a:schemeClr val="bg1"/>
              </a:solidFill>
              <a:latin typeface="隶书" pitchFamily="49" charset="-122"/>
              <a:ea typeface="隶书" pitchFamily="49" charset="-122"/>
            </a:endParaRPr>
          </a:p>
          <a:p>
            <a:r>
              <a:rPr lang="zh-CN" altLang="en-US" sz="3200" dirty="0">
                <a:solidFill>
                  <a:schemeClr val="bg1"/>
                </a:solidFill>
                <a:latin typeface="隶书" pitchFamily="49" charset="-122"/>
                <a:ea typeface="隶书" pitchFamily="49" charset="-122"/>
              </a:rPr>
              <a:t>    作为革命家，他想通过自己的“说”和“做”踏出一条救国救民的血路。</a:t>
            </a:r>
            <a:endParaRPr lang="en-US" altLang="zh-CN" sz="3200" dirty="0">
              <a:solidFill>
                <a:schemeClr val="bg1"/>
              </a:solidFill>
              <a:latin typeface="隶书" pitchFamily="49" charset="-122"/>
              <a:ea typeface="隶书" pitchFamily="49" charset="-122"/>
            </a:endParaRPr>
          </a:p>
          <a:p>
            <a:r>
              <a:rPr lang="zh-CN" altLang="en-US" sz="3200" dirty="0">
                <a:solidFill>
                  <a:schemeClr val="bg1"/>
                </a:solidFill>
                <a:latin typeface="隶书" pitchFamily="49" charset="-122"/>
                <a:ea typeface="隶书" pitchFamily="49" charset="-122"/>
              </a:rPr>
              <a:t>    这两种看似不同的态度其实源于一个精神核心</a:t>
            </a:r>
            <a:r>
              <a:rPr lang="en-US" altLang="zh-CN" sz="3200" dirty="0">
                <a:solidFill>
                  <a:schemeClr val="bg1"/>
                </a:solidFill>
                <a:latin typeface="隶书" pitchFamily="49" charset="-122"/>
                <a:ea typeface="隶书" pitchFamily="49" charset="-122"/>
              </a:rPr>
              <a:t>——</a:t>
            </a:r>
            <a:r>
              <a:rPr lang="zh-CN" altLang="en-US" sz="3200" dirty="0">
                <a:solidFill>
                  <a:srgbClr val="FFFF00"/>
                </a:solidFill>
                <a:latin typeface="隶书" pitchFamily="49" charset="-122"/>
                <a:ea typeface="隶书" pitchFamily="49" charset="-122"/>
              </a:rPr>
              <a:t>爱国情和使命感。</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析读精段</a:t>
            </a:r>
          </a:p>
        </p:txBody>
      </p:sp>
      <p:sp>
        <p:nvSpPr>
          <p:cNvPr id="27" name="TextBox 26"/>
          <p:cNvSpPr txBox="1"/>
          <p:nvPr/>
        </p:nvSpPr>
        <p:spPr>
          <a:xfrm>
            <a:off x="2646355" y="-18857"/>
            <a:ext cx="9157648" cy="1754326"/>
          </a:xfrm>
          <a:prstGeom prst="rect">
            <a:avLst/>
          </a:prstGeom>
          <a:noFill/>
        </p:spPr>
        <p:txBody>
          <a:bodyPr wrap="square" rtlCol="0">
            <a:spAutoFit/>
          </a:bodyPr>
          <a:lstStyle/>
          <a:p>
            <a:r>
              <a:rPr lang="zh-CN" altLang="en-US" sz="3600" b="1" dirty="0">
                <a:solidFill>
                  <a:schemeClr val="bg1"/>
                </a:solidFill>
                <a:latin typeface="隶书" pitchFamily="49" charset="-122"/>
                <a:ea typeface="隶书" pitchFamily="49" charset="-122"/>
              </a:rPr>
              <a:t>对这些主内容的连缀，作者也相当善于运用关键句，诸如总起句、过渡句、总结句。你们能找到吗？找找看。</a:t>
            </a:r>
          </a:p>
        </p:txBody>
      </p:sp>
      <p:sp>
        <p:nvSpPr>
          <p:cNvPr id="28" name="TextBox 27"/>
          <p:cNvSpPr txBox="1"/>
          <p:nvPr/>
        </p:nvSpPr>
        <p:spPr>
          <a:xfrm>
            <a:off x="818866" y="1972690"/>
            <a:ext cx="10945504" cy="3085460"/>
          </a:xfrm>
          <a:prstGeom prst="rect">
            <a:avLst/>
          </a:prstGeom>
          <a:noFill/>
        </p:spPr>
        <p:txBody>
          <a:bodyPr wrap="square" rtlCol="0">
            <a:spAutoFit/>
          </a:bodyPr>
          <a:lstStyle/>
          <a:p>
            <a:pPr>
              <a:lnSpc>
                <a:spcPct val="125000"/>
              </a:lnSpc>
            </a:pPr>
            <a:r>
              <a:rPr lang="zh-CN" altLang="en-US" sz="3200" b="1" dirty="0">
                <a:solidFill>
                  <a:schemeClr val="bg1"/>
                </a:solidFill>
                <a:latin typeface="楷体" pitchFamily="49" charset="-122"/>
                <a:ea typeface="楷体" pitchFamily="49" charset="-122"/>
              </a:rPr>
              <a:t>    做了再说，做了不说，这</a:t>
            </a:r>
            <a:r>
              <a:rPr lang="zh-CN" altLang="en-US" sz="3200" b="1" dirty="0">
                <a:solidFill>
                  <a:srgbClr val="FFFF00"/>
                </a:solidFill>
                <a:latin typeface="楷体" pitchFamily="49" charset="-122"/>
                <a:ea typeface="楷体" pitchFamily="49" charset="-122"/>
              </a:rPr>
              <a:t>仅是</a:t>
            </a:r>
            <a:r>
              <a:rPr lang="zh-CN" altLang="en-US" sz="3200" b="1" dirty="0">
                <a:solidFill>
                  <a:schemeClr val="bg1"/>
                </a:solidFill>
                <a:latin typeface="楷体" pitchFamily="49" charset="-122"/>
                <a:ea typeface="楷体" pitchFamily="49" charset="-122"/>
              </a:rPr>
              <a:t>闻一多先生的</a:t>
            </a:r>
            <a:r>
              <a:rPr lang="zh-CN" altLang="en-US" sz="3200" b="1" dirty="0">
                <a:solidFill>
                  <a:srgbClr val="FFFF00"/>
                </a:solidFill>
                <a:latin typeface="楷体" pitchFamily="49" charset="-122"/>
                <a:ea typeface="楷体" pitchFamily="49" charset="-122"/>
              </a:rPr>
              <a:t>一个方面</a:t>
            </a:r>
            <a:r>
              <a:rPr lang="zh-CN" altLang="en-US" sz="3200" b="1" dirty="0">
                <a:solidFill>
                  <a:schemeClr val="bg1"/>
                </a:solidFill>
                <a:latin typeface="楷体" pitchFamily="49" charset="-122"/>
                <a:ea typeface="楷体" pitchFamily="49" charset="-122"/>
              </a:rPr>
              <a:t>，</a:t>
            </a:r>
            <a:r>
              <a:rPr lang="en-US" altLang="zh-CN" sz="3200" b="1" dirty="0">
                <a:solidFill>
                  <a:schemeClr val="bg1"/>
                </a:solidFill>
                <a:latin typeface="楷体" pitchFamily="49" charset="-122"/>
                <a:ea typeface="楷体" pitchFamily="49" charset="-122"/>
              </a:rPr>
              <a:t>——</a:t>
            </a:r>
            <a:r>
              <a:rPr lang="zh-CN" altLang="en-US" sz="3200" b="1" dirty="0">
                <a:solidFill>
                  <a:schemeClr val="bg1"/>
                </a:solidFill>
                <a:latin typeface="楷体" pitchFamily="49" charset="-122"/>
                <a:ea typeface="楷体" pitchFamily="49" charset="-122"/>
              </a:rPr>
              <a:t>作为学者的方面。</a:t>
            </a:r>
            <a:endParaRPr lang="en-US" altLang="zh-CN" sz="3200" b="1" dirty="0">
              <a:solidFill>
                <a:schemeClr val="bg1"/>
              </a:solidFill>
              <a:latin typeface="楷体" pitchFamily="49" charset="-122"/>
              <a:ea typeface="楷体" pitchFamily="49" charset="-122"/>
            </a:endParaRPr>
          </a:p>
          <a:p>
            <a:pPr>
              <a:lnSpc>
                <a:spcPct val="125000"/>
              </a:lnSpc>
            </a:pPr>
            <a:r>
              <a:rPr lang="en-US" altLang="zh-CN" sz="3200" b="1" dirty="0">
                <a:solidFill>
                  <a:schemeClr val="bg1"/>
                </a:solidFill>
                <a:latin typeface="楷体" pitchFamily="49" charset="-122"/>
                <a:ea typeface="楷体" pitchFamily="49" charset="-122"/>
              </a:rPr>
              <a:t>              </a:t>
            </a:r>
            <a:endParaRPr lang="zh-CN" altLang="en-US" sz="3200" b="1" dirty="0">
              <a:solidFill>
                <a:schemeClr val="bg1"/>
              </a:solidFill>
              <a:latin typeface="楷体" pitchFamily="49" charset="-122"/>
              <a:ea typeface="楷体" pitchFamily="49" charset="-122"/>
            </a:endParaRPr>
          </a:p>
          <a:p>
            <a:pPr>
              <a:lnSpc>
                <a:spcPct val="125000"/>
              </a:lnSpc>
            </a:pPr>
            <a:r>
              <a:rPr lang="zh-CN" altLang="en-US" sz="3200" b="1" dirty="0">
                <a:solidFill>
                  <a:schemeClr val="bg1"/>
                </a:solidFill>
                <a:latin typeface="楷体" pitchFamily="49" charset="-122"/>
                <a:ea typeface="楷体" pitchFamily="49" charset="-122"/>
              </a:rPr>
              <a:t>    闻一多先生</a:t>
            </a:r>
            <a:r>
              <a:rPr lang="zh-CN" altLang="en-US" sz="3200" b="1" dirty="0">
                <a:solidFill>
                  <a:srgbClr val="FFFF00"/>
                </a:solidFill>
                <a:latin typeface="楷体" pitchFamily="49" charset="-122"/>
                <a:ea typeface="楷体" pitchFamily="49" charset="-122"/>
              </a:rPr>
              <a:t>还有另外一个方面</a:t>
            </a:r>
            <a:r>
              <a:rPr lang="zh-CN" altLang="en-US" sz="3200" b="1" dirty="0">
                <a:solidFill>
                  <a:schemeClr val="bg1"/>
                </a:solidFill>
                <a:latin typeface="楷体" pitchFamily="49" charset="-122"/>
                <a:ea typeface="楷体" pitchFamily="49" charset="-122"/>
              </a:rPr>
              <a:t>，</a:t>
            </a:r>
            <a:r>
              <a:rPr lang="en-US" altLang="zh-CN" sz="3200" b="1" dirty="0">
                <a:solidFill>
                  <a:schemeClr val="bg1"/>
                </a:solidFill>
                <a:latin typeface="楷体" pitchFamily="49" charset="-122"/>
                <a:ea typeface="楷体" pitchFamily="49" charset="-122"/>
              </a:rPr>
              <a:t>——</a:t>
            </a:r>
            <a:r>
              <a:rPr lang="zh-CN" altLang="en-US" sz="3200" b="1" dirty="0">
                <a:solidFill>
                  <a:schemeClr val="bg1"/>
                </a:solidFill>
                <a:latin typeface="楷体" pitchFamily="49" charset="-122"/>
                <a:ea typeface="楷体" pitchFamily="49" charset="-122"/>
              </a:rPr>
              <a:t>作为革命家的方面。</a:t>
            </a:r>
          </a:p>
          <a:p>
            <a:pPr>
              <a:lnSpc>
                <a:spcPct val="125000"/>
              </a:lnSpc>
            </a:pPr>
            <a:r>
              <a:rPr lang="zh-CN" altLang="en-US" sz="3200" b="1" dirty="0">
                <a:solidFill>
                  <a:schemeClr val="bg1"/>
                </a:solidFill>
                <a:latin typeface="楷体" pitchFamily="49" charset="-122"/>
                <a:ea typeface="楷体" pitchFamily="49" charset="-122"/>
              </a:rPr>
              <a:t>    这个方面，情况就迥乎不同，而且一反既往了。  </a:t>
            </a:r>
          </a:p>
        </p:txBody>
      </p:sp>
      <p:sp>
        <p:nvSpPr>
          <p:cNvPr id="14" name="TextBox 13"/>
          <p:cNvSpPr txBox="1"/>
          <p:nvPr/>
        </p:nvSpPr>
        <p:spPr>
          <a:xfrm>
            <a:off x="1705970" y="5070816"/>
            <a:ext cx="10058400" cy="1200329"/>
          </a:xfrm>
          <a:prstGeom prst="rect">
            <a:avLst/>
          </a:prstGeom>
          <a:noFill/>
          <a:ln w="28575">
            <a:solidFill>
              <a:schemeClr val="bg1"/>
            </a:solidFill>
          </a:ln>
        </p:spPr>
        <p:txBody>
          <a:bodyPr wrap="square" rtlCol="0">
            <a:spAutoFit/>
          </a:bodyPr>
          <a:lstStyle/>
          <a:p>
            <a:r>
              <a:rPr lang="zh-CN" altLang="en-US" sz="3600" b="1" dirty="0">
                <a:solidFill>
                  <a:schemeClr val="bg1"/>
                </a:solidFill>
                <a:latin typeface="微软雅黑" pitchFamily="34" charset="-122"/>
                <a:ea typeface="微软雅黑" pitchFamily="34" charset="-122"/>
              </a:rPr>
              <a:t>结构严谨、脉络清晰、连缀紧密，过渡衔接得十</a:t>
            </a:r>
          </a:p>
          <a:p>
            <a:r>
              <a:rPr lang="zh-CN" altLang="en-US" sz="3600" b="1" dirty="0">
                <a:solidFill>
                  <a:schemeClr val="bg1"/>
                </a:solidFill>
                <a:latin typeface="微软雅黑" pitchFamily="34" charset="-122"/>
                <a:ea typeface="微软雅黑" pitchFamily="34" charset="-122"/>
              </a:rPr>
              <a:t>分贴切自然。</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down)">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P spid="28"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67D2D191-9B45-435E-998C-C2426C65487A}"/>
              </a:ext>
            </a:extLst>
          </p:cNvPr>
          <p:cNvSpPr txBox="1"/>
          <p:nvPr/>
        </p:nvSpPr>
        <p:spPr>
          <a:xfrm>
            <a:off x="933253" y="546753"/>
            <a:ext cx="10001840" cy="4524315"/>
          </a:xfrm>
          <a:prstGeom prst="rect">
            <a:avLst/>
          </a:prstGeom>
          <a:noFill/>
        </p:spPr>
        <p:txBody>
          <a:bodyPr wrap="square" rtlCol="0">
            <a:spAutoFit/>
          </a:bodyPr>
          <a:lstStyle/>
          <a:p>
            <a:r>
              <a:rPr lang="zh-CN" altLang="en-US" sz="3600" dirty="0">
                <a:solidFill>
                  <a:srgbClr val="FF0000"/>
                </a:solidFill>
              </a:rPr>
              <a:t>诗歌接龙</a:t>
            </a:r>
            <a:endParaRPr lang="en-US" altLang="zh-CN" sz="3600" dirty="0">
              <a:solidFill>
                <a:srgbClr val="FF0000"/>
              </a:solidFill>
            </a:endParaRPr>
          </a:p>
          <a:p>
            <a:r>
              <a:rPr lang="zh-CN" altLang="en-US" sz="3600" dirty="0"/>
              <a:t>规则：</a:t>
            </a:r>
            <a:endParaRPr lang="en-US" altLang="zh-CN" sz="3600" dirty="0"/>
          </a:p>
          <a:p>
            <a:r>
              <a:rPr lang="en-US" altLang="zh-CN" sz="3600" dirty="0"/>
              <a:t>1.</a:t>
            </a:r>
            <a:r>
              <a:rPr lang="zh-CN" altLang="en-US" sz="3600" dirty="0"/>
              <a:t>接诗歌的最后一个字，不可用谐音。</a:t>
            </a:r>
            <a:endParaRPr lang="en-US" altLang="zh-CN" sz="3600" dirty="0"/>
          </a:p>
          <a:p>
            <a:r>
              <a:rPr lang="en-US" altLang="zh-CN" sz="3600" dirty="0"/>
              <a:t>2.</a:t>
            </a:r>
            <a:r>
              <a:rPr lang="zh-CN" altLang="en-US" sz="3600" dirty="0"/>
              <a:t>必须是上下完整的两句。</a:t>
            </a:r>
            <a:endParaRPr lang="en-US" altLang="zh-CN" sz="3600" dirty="0"/>
          </a:p>
          <a:p>
            <a:r>
              <a:rPr lang="en-US" altLang="zh-CN" sz="3600" dirty="0"/>
              <a:t>3.</a:t>
            </a:r>
            <a:r>
              <a:rPr lang="zh-CN" altLang="en-US" sz="3600" dirty="0"/>
              <a:t>不可查阅资料。</a:t>
            </a:r>
            <a:endParaRPr lang="en-US" altLang="zh-CN" sz="3600" dirty="0"/>
          </a:p>
          <a:p>
            <a:endParaRPr lang="en-US" altLang="zh-CN" sz="3600" dirty="0"/>
          </a:p>
          <a:p>
            <a:r>
              <a:rPr lang="zh-CN" altLang="en-US" sz="3600" dirty="0"/>
              <a:t>出题：</a:t>
            </a:r>
            <a:endParaRPr lang="en-US" altLang="zh-CN" sz="3600" dirty="0"/>
          </a:p>
          <a:p>
            <a:r>
              <a:rPr lang="zh-CN" altLang="en-US" sz="3600" dirty="0">
                <a:latin typeface="华文行楷" panose="02010800040101010101" pitchFamily="2" charset="-122"/>
                <a:ea typeface="华文行楷" panose="02010800040101010101" pitchFamily="2" charset="-122"/>
              </a:rPr>
              <a:t>江南无所有，聊赠一枝春。</a:t>
            </a:r>
            <a:endParaRPr lang="en-US" altLang="zh-CN" sz="3600" dirty="0">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13711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感悟形象</a:t>
            </a:r>
          </a:p>
        </p:txBody>
      </p:sp>
      <p:sp>
        <p:nvSpPr>
          <p:cNvPr id="27" name="TextBox 26"/>
          <p:cNvSpPr txBox="1"/>
          <p:nvPr/>
        </p:nvSpPr>
        <p:spPr>
          <a:xfrm>
            <a:off x="2576338" y="731616"/>
            <a:ext cx="9157648" cy="2123658"/>
          </a:xfrm>
          <a:prstGeom prst="rect">
            <a:avLst/>
          </a:prstGeom>
          <a:noFill/>
        </p:spPr>
        <p:txBody>
          <a:bodyPr wrap="square" rtlCol="0">
            <a:spAutoFit/>
          </a:bodyPr>
          <a:lstStyle/>
          <a:p>
            <a:r>
              <a:rPr lang="zh-CN" altLang="en-US" sz="4400" b="1" dirty="0">
                <a:solidFill>
                  <a:schemeClr val="bg1"/>
                </a:solidFill>
                <a:latin typeface="隶书" pitchFamily="49" charset="-122"/>
                <a:ea typeface="隶书" pitchFamily="49" charset="-122"/>
              </a:rPr>
              <a:t>    你觉得文章中哪些词句很好地表现出闻一多先生的精神品质，请你找出来，分析一下这些词句好在哪？</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512B9C20-DC28-4435-83A0-61191C12AA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7955" y="198851"/>
            <a:ext cx="4596586" cy="6128781"/>
          </a:xfrm>
          <a:prstGeom prst="rect">
            <a:avLst/>
          </a:prstGeom>
        </p:spPr>
      </p:pic>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感悟形象</a:t>
            </a:r>
          </a:p>
        </p:txBody>
      </p:sp>
      <p:pic>
        <p:nvPicPr>
          <p:cNvPr id="6" name="图片 5">
            <a:extLst>
              <a:ext uri="{FF2B5EF4-FFF2-40B4-BE49-F238E27FC236}">
                <a16:creationId xmlns:a16="http://schemas.microsoft.com/office/drawing/2014/main" id="{71041913-365F-450E-82D0-97244FAC62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2824" y="112537"/>
            <a:ext cx="4974694" cy="6632925"/>
          </a:xfrm>
          <a:prstGeom prst="rect">
            <a:avLst/>
          </a:prstGeom>
        </p:spPr>
      </p:pic>
    </p:spTree>
    <p:extLst>
      <p:ext uri="{BB962C8B-B14F-4D97-AF65-F5344CB8AC3E}">
        <p14:creationId xmlns:p14="http://schemas.microsoft.com/office/powerpoint/2010/main" val="36914298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6FB8E454-CD02-4558-AC0F-E1837804D2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1214" y="473827"/>
            <a:ext cx="4772975" cy="6363967"/>
          </a:xfrm>
          <a:prstGeom prst="rect">
            <a:avLst/>
          </a:prstGeom>
        </p:spPr>
      </p:pic>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感悟形象</a:t>
            </a:r>
          </a:p>
        </p:txBody>
      </p:sp>
      <p:pic>
        <p:nvPicPr>
          <p:cNvPr id="8" name="图片 7">
            <a:extLst>
              <a:ext uri="{FF2B5EF4-FFF2-40B4-BE49-F238E27FC236}">
                <a16:creationId xmlns:a16="http://schemas.microsoft.com/office/drawing/2014/main" id="{A914623A-0671-4791-8915-A804526351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95237" y="249596"/>
            <a:ext cx="4620629" cy="6160838"/>
          </a:xfrm>
          <a:prstGeom prst="rect">
            <a:avLst/>
          </a:prstGeom>
        </p:spPr>
      </p:pic>
    </p:spTree>
    <p:extLst>
      <p:ext uri="{BB962C8B-B14F-4D97-AF65-F5344CB8AC3E}">
        <p14:creationId xmlns:p14="http://schemas.microsoft.com/office/powerpoint/2010/main" val="929049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品析人物</a:t>
            </a:r>
          </a:p>
        </p:txBody>
      </p:sp>
      <p:sp>
        <p:nvSpPr>
          <p:cNvPr id="27" name="TextBox 26"/>
          <p:cNvSpPr txBox="1"/>
          <p:nvPr/>
        </p:nvSpPr>
        <p:spPr>
          <a:xfrm>
            <a:off x="2662079" y="36428"/>
            <a:ext cx="9157648" cy="1446550"/>
          </a:xfrm>
          <a:prstGeom prst="rect">
            <a:avLst/>
          </a:prstGeom>
          <a:noFill/>
        </p:spPr>
        <p:txBody>
          <a:bodyPr wrap="square" rtlCol="0">
            <a:spAutoFit/>
          </a:bodyPr>
          <a:lstStyle/>
          <a:p>
            <a:r>
              <a:rPr lang="zh-CN" altLang="en-US" sz="4400" b="1" dirty="0">
                <a:solidFill>
                  <a:schemeClr val="bg1"/>
                </a:solidFill>
                <a:latin typeface="隶书" pitchFamily="49" charset="-122"/>
                <a:ea typeface="隶书" pitchFamily="49" charset="-122"/>
              </a:rPr>
              <a:t>    你觉得文章中哪些词句很好地表现出闻一多先生的精神品质？</a:t>
            </a:r>
          </a:p>
        </p:txBody>
      </p:sp>
      <p:sp>
        <p:nvSpPr>
          <p:cNvPr id="3" name="文本框 2">
            <a:extLst>
              <a:ext uri="{FF2B5EF4-FFF2-40B4-BE49-F238E27FC236}">
                <a16:creationId xmlns:a16="http://schemas.microsoft.com/office/drawing/2014/main" id="{FF38EE20-4174-4E84-A5F2-0C8D0D930268}"/>
              </a:ext>
            </a:extLst>
          </p:cNvPr>
          <p:cNvSpPr txBox="1"/>
          <p:nvPr/>
        </p:nvSpPr>
        <p:spPr>
          <a:xfrm>
            <a:off x="2006221" y="1606569"/>
            <a:ext cx="10469364" cy="5139869"/>
          </a:xfrm>
          <a:prstGeom prst="rect">
            <a:avLst/>
          </a:prstGeom>
          <a:noFill/>
        </p:spPr>
        <p:txBody>
          <a:bodyPr wrap="square" rtlCol="0">
            <a:spAutoFit/>
          </a:bodyPr>
          <a:lstStyle/>
          <a:p>
            <a:r>
              <a:rPr lang="zh-CN" altLang="en-US" sz="2800" dirty="0">
                <a:solidFill>
                  <a:schemeClr val="bg1"/>
                </a:solidFill>
                <a:latin typeface="仿宋" panose="02010609060101010101" pitchFamily="49" charset="-122"/>
                <a:ea typeface="仿宋" panose="02010609060101010101" pitchFamily="49" charset="-122"/>
              </a:rPr>
              <a:t>目不窥园，足不下楼，兀兀穷年，沥尽心血。</a:t>
            </a:r>
            <a:endParaRPr lang="en-US" altLang="zh-CN" sz="2800" dirty="0">
              <a:solidFill>
                <a:schemeClr val="bg1"/>
              </a:solidFill>
              <a:latin typeface="仿宋" panose="02010609060101010101" pitchFamily="49" charset="-122"/>
              <a:ea typeface="仿宋" panose="02010609060101010101" pitchFamily="49" charset="-122"/>
            </a:endParaRPr>
          </a:p>
          <a:p>
            <a:r>
              <a:rPr lang="en-US" altLang="zh-CN" sz="2400" b="1" dirty="0">
                <a:solidFill>
                  <a:schemeClr val="bg1"/>
                </a:solidFill>
              </a:rPr>
              <a:t>——</a:t>
            </a:r>
            <a:r>
              <a:rPr lang="zh-CN" altLang="en-US" sz="2400" b="1" dirty="0">
                <a:solidFill>
                  <a:schemeClr val="bg1"/>
                </a:solidFill>
              </a:rPr>
              <a:t>句式整齐，强调闻一多先生致力于学术研究的刻苦认真、坚持不懈。</a:t>
            </a:r>
            <a:endParaRPr lang="en-US" altLang="zh-CN" sz="2400" b="1" dirty="0">
              <a:solidFill>
                <a:schemeClr val="bg1"/>
              </a:solidFill>
            </a:endParaRPr>
          </a:p>
          <a:p>
            <a:endParaRPr lang="en-US" altLang="zh-CN" sz="2800" b="1" dirty="0">
              <a:solidFill>
                <a:schemeClr val="bg1"/>
              </a:solidFill>
            </a:endParaRPr>
          </a:p>
          <a:p>
            <a:r>
              <a:rPr lang="zh-CN" altLang="en-US" sz="2800" dirty="0">
                <a:solidFill>
                  <a:schemeClr val="bg1"/>
                </a:solidFill>
                <a:latin typeface="仿宋" panose="02010609060101010101" pitchFamily="49" charset="-122"/>
                <a:ea typeface="仿宋" panose="02010609060101010101" pitchFamily="49" charset="-122"/>
              </a:rPr>
              <a:t>头发凌乱、凌乱不堪、众物腾怨、饭几乎忘了吃、觉睡得很少、贪、惜</a:t>
            </a:r>
            <a:endParaRPr lang="en-US" altLang="zh-CN" sz="2800" dirty="0">
              <a:solidFill>
                <a:schemeClr val="bg1"/>
              </a:solidFill>
              <a:latin typeface="仿宋" panose="02010609060101010101" pitchFamily="49" charset="-122"/>
              <a:ea typeface="仿宋" panose="02010609060101010101" pitchFamily="49" charset="-122"/>
            </a:endParaRPr>
          </a:p>
          <a:p>
            <a:r>
              <a:rPr lang="en-US" altLang="zh-CN" sz="2400" b="1" dirty="0">
                <a:solidFill>
                  <a:schemeClr val="bg1"/>
                </a:solidFill>
              </a:rPr>
              <a:t>——</a:t>
            </a:r>
            <a:r>
              <a:rPr lang="zh-CN" altLang="en-US" sz="2400" b="1" dirty="0">
                <a:solidFill>
                  <a:schemeClr val="bg1"/>
                </a:solidFill>
              </a:rPr>
              <a:t>细节描写，体现了了闻一多先生钻研学术的认真投入、如痴如醉</a:t>
            </a:r>
            <a:endParaRPr lang="en-US" altLang="zh-CN" sz="2400" b="1" dirty="0">
              <a:solidFill>
                <a:schemeClr val="bg1"/>
              </a:solidFill>
            </a:endParaRPr>
          </a:p>
          <a:p>
            <a:endParaRPr lang="en-US" altLang="zh-CN" sz="2800" dirty="0">
              <a:solidFill>
                <a:schemeClr val="bg1"/>
              </a:solidFill>
            </a:endParaRPr>
          </a:p>
          <a:p>
            <a:r>
              <a:rPr lang="zh-CN" altLang="en-US" sz="2800" dirty="0">
                <a:solidFill>
                  <a:schemeClr val="bg1"/>
                </a:solidFill>
                <a:latin typeface="仿宋" panose="02010609060101010101" pitchFamily="49" charset="-122"/>
                <a:ea typeface="仿宋" panose="02010609060101010101" pitchFamily="49" charset="-122"/>
              </a:rPr>
              <a:t>写满了密密麻麻的小楷，如群蚁排衙。</a:t>
            </a:r>
            <a:endParaRPr lang="en-US" altLang="zh-CN" sz="2800" dirty="0">
              <a:solidFill>
                <a:schemeClr val="bg1"/>
              </a:solidFill>
              <a:latin typeface="仿宋" panose="02010609060101010101" pitchFamily="49" charset="-122"/>
              <a:ea typeface="仿宋" panose="02010609060101010101" pitchFamily="49" charset="-122"/>
            </a:endParaRPr>
          </a:p>
          <a:p>
            <a:r>
              <a:rPr lang="en-US" altLang="zh-CN" sz="2400" b="1" dirty="0">
                <a:solidFill>
                  <a:schemeClr val="bg1"/>
                </a:solidFill>
              </a:rPr>
              <a:t>——</a:t>
            </a:r>
            <a:r>
              <a:rPr lang="zh-CN" altLang="en-US" sz="2400" b="1" dirty="0">
                <a:solidFill>
                  <a:schemeClr val="bg1"/>
                </a:solidFill>
              </a:rPr>
              <a:t>细节描写，一丝不苟、严谨认真</a:t>
            </a:r>
            <a:endParaRPr lang="en-US" altLang="zh-CN" sz="2400" b="1" dirty="0">
              <a:solidFill>
                <a:schemeClr val="bg1"/>
              </a:solidFill>
            </a:endParaRPr>
          </a:p>
          <a:p>
            <a:endParaRPr lang="en-US" altLang="zh-CN" sz="2800" b="1" dirty="0">
              <a:solidFill>
                <a:schemeClr val="bg1"/>
              </a:solidFill>
            </a:endParaRPr>
          </a:p>
          <a:p>
            <a:r>
              <a:rPr lang="zh-CN" altLang="en-US" sz="2800" dirty="0">
                <a:solidFill>
                  <a:schemeClr val="bg1"/>
                </a:solidFill>
                <a:latin typeface="仿宋" panose="02010609060101010101" pitchFamily="49" charset="-122"/>
                <a:ea typeface="仿宋" panose="02010609060101010101" pitchFamily="49" charset="-122"/>
              </a:rPr>
              <a:t>昂首挺胸，长须飘飘</a:t>
            </a:r>
            <a:endParaRPr lang="en-US" altLang="zh-CN" sz="2800" dirty="0">
              <a:solidFill>
                <a:schemeClr val="bg1"/>
              </a:solidFill>
              <a:latin typeface="仿宋" panose="02010609060101010101" pitchFamily="49" charset="-122"/>
              <a:ea typeface="仿宋" panose="02010609060101010101" pitchFamily="49" charset="-122"/>
            </a:endParaRPr>
          </a:p>
          <a:p>
            <a:r>
              <a:rPr lang="en-US" altLang="zh-CN" sz="2400" b="1" dirty="0">
                <a:solidFill>
                  <a:schemeClr val="bg1"/>
                </a:solidFill>
              </a:rPr>
              <a:t>——</a:t>
            </a:r>
            <a:r>
              <a:rPr lang="zh-CN" altLang="en-US" sz="2400" b="1" dirty="0">
                <a:solidFill>
                  <a:schemeClr val="bg1"/>
                </a:solidFill>
              </a:rPr>
              <a:t>细节描写，从容姿态，大无畏的革命精神</a:t>
            </a:r>
          </a:p>
        </p:txBody>
      </p:sp>
    </p:spTree>
    <p:extLst>
      <p:ext uri="{BB962C8B-B14F-4D97-AF65-F5344CB8AC3E}">
        <p14:creationId xmlns:p14="http://schemas.microsoft.com/office/powerpoint/2010/main" val="24116178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slide(fromBottom)">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 calcmode="lin" valueType="num">
                                      <p:cBhvr additive="base">
                                        <p:cTn id="48"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 calcmode="lin" valueType="num">
                                      <p:cBhvr additive="base">
                                        <p:cTn id="5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品读词句</a:t>
            </a:r>
          </a:p>
        </p:txBody>
      </p:sp>
      <p:sp>
        <p:nvSpPr>
          <p:cNvPr id="11" name="TextBox 10"/>
          <p:cNvSpPr txBox="1"/>
          <p:nvPr/>
        </p:nvSpPr>
        <p:spPr>
          <a:xfrm>
            <a:off x="1255594" y="1733266"/>
            <a:ext cx="10140287" cy="4524315"/>
          </a:xfrm>
          <a:prstGeom prst="rect">
            <a:avLst/>
          </a:prstGeom>
          <a:noFill/>
          <a:ln>
            <a:solidFill>
              <a:schemeClr val="bg1"/>
            </a:solidFill>
          </a:ln>
        </p:spPr>
        <p:txBody>
          <a:bodyPr wrap="square" rtlCol="0">
            <a:spAutoFit/>
          </a:bodyPr>
          <a:lstStyle/>
          <a:p>
            <a:r>
              <a:rPr lang="zh-CN" altLang="en-US" sz="3200" dirty="0">
                <a:solidFill>
                  <a:schemeClr val="bg1"/>
                </a:solidFill>
                <a:latin typeface="隶书" pitchFamily="49" charset="-122"/>
                <a:ea typeface="隶书" pitchFamily="49" charset="-122"/>
              </a:rPr>
              <a:t>    仰之弥高，越高，攀得越起劲；钻之弥坚，越坚，钻得越锲而不舍。</a:t>
            </a:r>
          </a:p>
          <a:p>
            <a:r>
              <a:rPr lang="zh-CN" altLang="en-US" sz="3200" dirty="0">
                <a:solidFill>
                  <a:schemeClr val="bg1"/>
                </a:solidFill>
                <a:latin typeface="隶书" pitchFamily="49" charset="-122"/>
                <a:ea typeface="隶书" pitchFamily="49" charset="-122"/>
              </a:rPr>
              <a:t>    他要给我们衰微的民族开一剂救济的文化药方。</a:t>
            </a:r>
          </a:p>
          <a:p>
            <a:r>
              <a:rPr lang="zh-CN" altLang="en-US" sz="3200" dirty="0">
                <a:solidFill>
                  <a:schemeClr val="bg1"/>
                </a:solidFill>
                <a:latin typeface="隶书" pitchFamily="49" charset="-122"/>
                <a:ea typeface="隶书" pitchFamily="49" charset="-122"/>
              </a:rPr>
              <a:t>    深宵灯火是他的伴侣，因它大开光明之路，“漂白了四壁”。</a:t>
            </a:r>
          </a:p>
          <a:p>
            <a:r>
              <a:rPr lang="zh-CN" altLang="en-US" sz="3200" dirty="0">
                <a:solidFill>
                  <a:schemeClr val="bg1"/>
                </a:solidFill>
                <a:latin typeface="隶书" pitchFamily="49" charset="-122"/>
                <a:ea typeface="隶书" pitchFamily="49" charset="-122"/>
              </a:rPr>
              <a:t>    他潜心贯注，心会神凝，成了“何妨一下楼”的主人。</a:t>
            </a:r>
          </a:p>
          <a:p>
            <a:r>
              <a:rPr lang="zh-CN" altLang="en-US" sz="3200" dirty="0">
                <a:solidFill>
                  <a:schemeClr val="bg1"/>
                </a:solidFill>
                <a:latin typeface="隶书" pitchFamily="49" charset="-122"/>
                <a:ea typeface="隶书" pitchFamily="49" charset="-122"/>
              </a:rPr>
              <a:t>    说得真痛快，动人心，鼓壮志，气冲斗牛，声震天地 </a:t>
            </a:r>
            <a:r>
              <a:rPr lang="en-US" altLang="zh-CN" sz="3200" dirty="0">
                <a:solidFill>
                  <a:schemeClr val="bg1"/>
                </a:solidFill>
                <a:latin typeface="隶书" pitchFamily="49" charset="-122"/>
                <a:ea typeface="隶书" pitchFamily="49" charset="-122"/>
              </a:rPr>
              <a:t>!</a:t>
            </a:r>
            <a:endParaRPr lang="zh-CN" altLang="en-US" sz="3200" dirty="0">
              <a:solidFill>
                <a:schemeClr val="bg1"/>
              </a:solidFill>
              <a:latin typeface="隶书" pitchFamily="49" charset="-122"/>
              <a:ea typeface="隶书" pitchFamily="49" charset="-122"/>
            </a:endParaRPr>
          </a:p>
        </p:txBody>
      </p:sp>
      <p:sp>
        <p:nvSpPr>
          <p:cNvPr id="12" name="TextBox 11"/>
          <p:cNvSpPr txBox="1"/>
          <p:nvPr/>
        </p:nvSpPr>
        <p:spPr>
          <a:xfrm>
            <a:off x="2961564" y="436728"/>
            <a:ext cx="8598090" cy="1077218"/>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       请大家再读一读文章中精美如诗的句子，品一品它们表达的情感和表达效果。</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horizontal)">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品读词句</a:t>
            </a:r>
          </a:p>
        </p:txBody>
      </p:sp>
      <p:sp>
        <p:nvSpPr>
          <p:cNvPr id="11" name="TextBox 10"/>
          <p:cNvSpPr txBox="1"/>
          <p:nvPr/>
        </p:nvSpPr>
        <p:spPr>
          <a:xfrm>
            <a:off x="1349589" y="1716722"/>
            <a:ext cx="10140287" cy="5816977"/>
          </a:xfrm>
          <a:prstGeom prst="rect">
            <a:avLst/>
          </a:prstGeom>
          <a:noFill/>
          <a:ln>
            <a:solidFill>
              <a:schemeClr val="bg1"/>
            </a:solidFill>
          </a:ln>
        </p:spPr>
        <p:txBody>
          <a:bodyPr wrap="square" rtlCol="0">
            <a:spAutoFit/>
          </a:bodyPr>
          <a:lstStyle/>
          <a:p>
            <a:r>
              <a:rPr lang="zh-CN" altLang="en-US" sz="2800" dirty="0">
                <a:solidFill>
                  <a:schemeClr val="bg1"/>
                </a:solidFill>
                <a:latin typeface="隶书" pitchFamily="49" charset="-122"/>
                <a:ea typeface="隶书" pitchFamily="49" charset="-122"/>
              </a:rPr>
              <a:t>    仰之弥高，越高，攀得越起劲；钻之弥坚，越坚，钻得越锲而不舍。</a:t>
            </a:r>
            <a:endParaRPr lang="en-US" altLang="zh-CN" sz="2800" dirty="0">
              <a:solidFill>
                <a:schemeClr val="bg1"/>
              </a:solidFill>
              <a:latin typeface="隶书" pitchFamily="49" charset="-122"/>
              <a:ea typeface="隶书" pitchFamily="49" charset="-122"/>
            </a:endParaRPr>
          </a:p>
          <a:p>
            <a:r>
              <a:rPr lang="en-US" altLang="zh-CN" sz="2800" dirty="0">
                <a:solidFill>
                  <a:schemeClr val="bg1"/>
                </a:solidFill>
                <a:latin typeface="隶书" pitchFamily="49" charset="-122"/>
                <a:ea typeface="隶书" pitchFamily="49" charset="-122"/>
              </a:rPr>
              <a:t>   </a:t>
            </a:r>
            <a:r>
              <a:rPr lang="en-US" altLang="zh-CN" sz="2400" dirty="0">
                <a:solidFill>
                  <a:srgbClr val="FF0000"/>
                </a:solidFill>
                <a:latin typeface="隶书" pitchFamily="49" charset="-122"/>
                <a:ea typeface="隶书" pitchFamily="49" charset="-122"/>
              </a:rPr>
              <a:t>——</a:t>
            </a:r>
            <a:r>
              <a:rPr lang="zh-CN" altLang="en-US" sz="2400" dirty="0">
                <a:solidFill>
                  <a:srgbClr val="FF0000"/>
                </a:solidFill>
                <a:latin typeface="隶书" pitchFamily="49" charset="-122"/>
                <a:ea typeface="隶书" pitchFamily="49" charset="-122"/>
              </a:rPr>
              <a:t>“钻探”本是钻挖勘探寻找宝藏的意思，和后面的“地壳” 相呼应，运用比喻的修辞手法，表现了闻一多先生潜心钻研学问的形象和锲而不舍的治学精神。</a:t>
            </a:r>
            <a:endParaRPr lang="en-US" altLang="zh-CN" sz="2400" dirty="0">
              <a:solidFill>
                <a:srgbClr val="FF0000"/>
              </a:solidFill>
              <a:latin typeface="隶书" pitchFamily="49" charset="-122"/>
              <a:ea typeface="隶书" pitchFamily="49" charset="-122"/>
            </a:endParaRPr>
          </a:p>
          <a:p>
            <a:r>
              <a:rPr lang="zh-CN" altLang="en-US" sz="2800" dirty="0">
                <a:solidFill>
                  <a:schemeClr val="bg1"/>
                </a:solidFill>
                <a:latin typeface="隶书" pitchFamily="49" charset="-122"/>
                <a:ea typeface="隶书" pitchFamily="49" charset="-122"/>
              </a:rPr>
              <a:t>   他要给我们衰微的民族开一剂救济的文化药方。</a:t>
            </a:r>
            <a:endParaRPr lang="en-US" altLang="zh-CN" sz="2800" dirty="0">
              <a:solidFill>
                <a:schemeClr val="bg1"/>
              </a:solidFill>
              <a:latin typeface="隶书" pitchFamily="49" charset="-122"/>
              <a:ea typeface="隶书" pitchFamily="49" charset="-122"/>
            </a:endParaRPr>
          </a:p>
          <a:p>
            <a:r>
              <a:rPr lang="en-US" altLang="zh-CN" sz="2400" dirty="0">
                <a:solidFill>
                  <a:srgbClr val="FF0000"/>
                </a:solidFill>
                <a:latin typeface="隶书" pitchFamily="49" charset="-122"/>
                <a:ea typeface="隶书" pitchFamily="49" charset="-122"/>
              </a:rPr>
              <a:t>——</a:t>
            </a:r>
            <a:r>
              <a:rPr lang="zh-CN" altLang="en-US" sz="2400" dirty="0">
                <a:solidFill>
                  <a:srgbClr val="FF0000"/>
                </a:solidFill>
                <a:latin typeface="隶书" pitchFamily="49" charset="-122"/>
                <a:ea typeface="隶书" pitchFamily="49" charset="-122"/>
              </a:rPr>
              <a:t>比喻， 指寻找能让我国民族文化繁荣昌盛起来的方法。闻一多先生过了十多年的“书斋生活”，试图从文化上 寻找到振兴民族的途径。 体现其爱国之心。</a:t>
            </a:r>
            <a:endParaRPr lang="en-US" altLang="zh-CN" sz="2400" dirty="0">
              <a:solidFill>
                <a:srgbClr val="FF0000"/>
              </a:solidFill>
              <a:latin typeface="隶书" pitchFamily="49" charset="-122"/>
              <a:ea typeface="隶书" pitchFamily="49" charset="-122"/>
            </a:endParaRPr>
          </a:p>
          <a:p>
            <a:r>
              <a:rPr lang="zh-CN" altLang="en-US" sz="2800" dirty="0">
                <a:solidFill>
                  <a:schemeClr val="bg1"/>
                </a:solidFill>
                <a:latin typeface="隶书" pitchFamily="49" charset="-122"/>
                <a:ea typeface="隶书" pitchFamily="49" charset="-122"/>
              </a:rPr>
              <a:t>  说得真痛快，动人心，鼓壮志，气冲斗牛，声震天地 </a:t>
            </a:r>
            <a:r>
              <a:rPr lang="en-US" altLang="zh-CN" sz="2800" dirty="0">
                <a:solidFill>
                  <a:schemeClr val="bg1"/>
                </a:solidFill>
                <a:latin typeface="隶书" pitchFamily="49" charset="-122"/>
                <a:ea typeface="隶书" pitchFamily="49" charset="-122"/>
              </a:rPr>
              <a:t>!</a:t>
            </a:r>
          </a:p>
          <a:p>
            <a:r>
              <a:rPr lang="en-US" altLang="zh-CN" sz="2400" dirty="0">
                <a:solidFill>
                  <a:srgbClr val="FF0000"/>
                </a:solidFill>
                <a:latin typeface="隶书" pitchFamily="49" charset="-122"/>
                <a:ea typeface="隶书" pitchFamily="49" charset="-122"/>
              </a:rPr>
              <a:t>——</a:t>
            </a:r>
            <a:r>
              <a:rPr lang="zh-CN" altLang="en-US" sz="2400" dirty="0">
                <a:solidFill>
                  <a:srgbClr val="FF0000"/>
                </a:solidFill>
                <a:latin typeface="隶书" pitchFamily="49" charset="-122"/>
                <a:ea typeface="隶书" pitchFamily="49" charset="-122"/>
              </a:rPr>
              <a:t>用结构相同、含义相近的词语，表现了闻一多先生勇敢无畏、慷慨激昂的形象，强化情感，增强气势。</a:t>
            </a:r>
          </a:p>
          <a:p>
            <a:endParaRPr lang="en-US" altLang="zh-CN" sz="2800" dirty="0">
              <a:solidFill>
                <a:srgbClr val="FF0000"/>
              </a:solidFill>
              <a:latin typeface="隶书" pitchFamily="49" charset="-122"/>
              <a:ea typeface="隶书" pitchFamily="49" charset="-122"/>
            </a:endParaRPr>
          </a:p>
          <a:p>
            <a:r>
              <a:rPr lang="zh-CN" altLang="en-US" sz="2800" dirty="0">
                <a:solidFill>
                  <a:srgbClr val="FF0000"/>
                </a:solidFill>
                <a:latin typeface="隶书" pitchFamily="49" charset="-122"/>
                <a:ea typeface="隶书" pitchFamily="49" charset="-122"/>
              </a:rPr>
              <a:t>  </a:t>
            </a:r>
          </a:p>
        </p:txBody>
      </p:sp>
      <p:sp>
        <p:nvSpPr>
          <p:cNvPr id="12" name="TextBox 11"/>
          <p:cNvSpPr txBox="1"/>
          <p:nvPr/>
        </p:nvSpPr>
        <p:spPr>
          <a:xfrm>
            <a:off x="2961564" y="436728"/>
            <a:ext cx="8598090" cy="1077218"/>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       请大家再读一读文章中精美如诗的句子，品一品它们表达的情感和表达效果。</a:t>
            </a:r>
          </a:p>
        </p:txBody>
      </p:sp>
    </p:spTree>
    <p:extLst>
      <p:ext uri="{BB962C8B-B14F-4D97-AF65-F5344CB8AC3E}">
        <p14:creationId xmlns:p14="http://schemas.microsoft.com/office/powerpoint/2010/main" val="17554524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3" end="3"/>
                                            </p:txEl>
                                          </p:spTgt>
                                        </p:tgtEl>
                                        <p:attrNameLst>
                                          <p:attrName>style.visibility</p:attrName>
                                        </p:attrNameLst>
                                      </p:cBhvr>
                                      <p:to>
                                        <p:strVal val="visible"/>
                                      </p:to>
                                    </p:set>
                                    <p:anim calcmode="lin" valueType="num">
                                      <p:cBhvr additive="base">
                                        <p:cTn id="13"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5" end="5"/>
                                            </p:txEl>
                                          </p:spTgt>
                                        </p:tgtEl>
                                        <p:attrNameLst>
                                          <p:attrName>style.visibility</p:attrName>
                                        </p:attrNameLst>
                                      </p:cBhvr>
                                      <p:to>
                                        <p:strVal val="visible"/>
                                      </p:to>
                                    </p:set>
                                    <p:anim calcmode="lin" valueType="num">
                                      <p:cBhvr additive="base">
                                        <p:cTn id="19"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xEl>
                                              <p:pRg st="7" end="7"/>
                                            </p:txEl>
                                          </p:spTgt>
                                        </p:tgtEl>
                                        <p:attrNameLst>
                                          <p:attrName>style.visibility</p:attrName>
                                        </p:attrNameLst>
                                      </p:cBhvr>
                                      <p:to>
                                        <p:strVal val="visible"/>
                                      </p:to>
                                    </p:set>
                                    <p:anim calcmode="lin" valueType="num">
                                      <p:cBhvr additive="base">
                                        <p:cTn id="23"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品读词句</a:t>
            </a:r>
          </a:p>
        </p:txBody>
      </p:sp>
      <p:sp>
        <p:nvSpPr>
          <p:cNvPr id="11" name="TextBox 10"/>
          <p:cNvSpPr txBox="1"/>
          <p:nvPr/>
        </p:nvSpPr>
        <p:spPr>
          <a:xfrm>
            <a:off x="2497541" y="2333768"/>
            <a:ext cx="8161362" cy="2062103"/>
          </a:xfrm>
          <a:prstGeom prst="rect">
            <a:avLst/>
          </a:prstGeom>
          <a:noFill/>
          <a:ln>
            <a:solidFill>
              <a:schemeClr val="bg1"/>
            </a:solidFill>
          </a:ln>
        </p:spPr>
        <p:txBody>
          <a:bodyPr wrap="square" rtlCol="0">
            <a:spAutoFit/>
          </a:bodyPr>
          <a:lstStyle/>
          <a:p>
            <a:r>
              <a:rPr lang="zh-CN" altLang="en-US" sz="3200" dirty="0">
                <a:solidFill>
                  <a:schemeClr val="bg1"/>
                </a:solidFill>
                <a:latin typeface="隶书" pitchFamily="49" charset="-122"/>
                <a:ea typeface="隶书" pitchFamily="49" charset="-122"/>
              </a:rPr>
              <a:t>目不窥园　足不下楼　兀兀穷年　沥尽心血</a:t>
            </a:r>
          </a:p>
          <a:p>
            <a:r>
              <a:rPr lang="zh-CN" altLang="en-US" sz="3200" dirty="0">
                <a:solidFill>
                  <a:schemeClr val="bg1"/>
                </a:solidFill>
                <a:latin typeface="隶书" pitchFamily="49" charset="-122"/>
                <a:ea typeface="隶书" pitchFamily="49" charset="-122"/>
              </a:rPr>
              <a:t>不动不响　无声无闻　潜心贯注　心会神凝</a:t>
            </a:r>
          </a:p>
          <a:p>
            <a:r>
              <a:rPr lang="zh-CN" altLang="en-US" sz="3200" dirty="0">
                <a:solidFill>
                  <a:schemeClr val="bg1"/>
                </a:solidFill>
                <a:latin typeface="隶书" pitchFamily="49" charset="-122"/>
                <a:ea typeface="隶书" pitchFamily="49" charset="-122"/>
              </a:rPr>
              <a:t>慷慨淋漓　气冲斗牛　声震天地　昂首挺胸</a:t>
            </a:r>
          </a:p>
          <a:p>
            <a:r>
              <a:rPr lang="zh-CN" altLang="en-US" sz="3200" dirty="0">
                <a:solidFill>
                  <a:schemeClr val="bg1"/>
                </a:solidFill>
                <a:latin typeface="隶书" pitchFamily="49" charset="-122"/>
                <a:ea typeface="隶书" pitchFamily="49" charset="-122"/>
              </a:rPr>
              <a:t>长须飘飘</a:t>
            </a:r>
          </a:p>
        </p:txBody>
      </p:sp>
      <p:sp>
        <p:nvSpPr>
          <p:cNvPr id="12" name="TextBox 11"/>
          <p:cNvSpPr txBox="1"/>
          <p:nvPr/>
        </p:nvSpPr>
        <p:spPr>
          <a:xfrm>
            <a:off x="2702257" y="928047"/>
            <a:ext cx="8598090"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请大家再读一读文章中精致凝练的用词。</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horizontal)">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1" name="TextBox 30"/>
          <p:cNvSpPr txBox="1">
            <a:spLocks noChangeArrowheads="1"/>
          </p:cNvSpPr>
          <p:nvPr/>
        </p:nvSpPr>
        <p:spPr bwMode="auto">
          <a:xfrm>
            <a:off x="583943" y="359475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500" dirty="0">
                <a:solidFill>
                  <a:schemeClr val="tx1">
                    <a:lumMod val="85000"/>
                    <a:lumOff val="15000"/>
                  </a:schemeClr>
                </a:solidFill>
                <a:latin typeface="Arial" panose="020B0604020202020204"/>
                <a:ea typeface="微软雅黑" panose="020B0503020204020204" charset="-122"/>
                <a:sym typeface="Arial" panose="020B0604020202020204"/>
              </a:rPr>
              <a:t>添加文本</a:t>
            </a:r>
          </a:p>
        </p:txBody>
      </p:sp>
      <p:grpSp>
        <p:nvGrpSpPr>
          <p:cNvPr id="2" name="组合 44"/>
          <p:cNvGrpSpPr/>
          <p:nvPr/>
        </p:nvGrpSpPr>
        <p:grpSpPr>
          <a:xfrm rot="600000">
            <a:off x="103505" y="-984885"/>
            <a:ext cx="3755390" cy="3399790"/>
            <a:chOff x="5000" y="1146"/>
            <a:chExt cx="4393" cy="3977"/>
          </a:xfrm>
        </p:grpSpPr>
        <p:sp>
          <p:nvSpPr>
            <p:cNvPr id="46" name="任意多边形: 形状 63"/>
            <p:cNvSpPr/>
            <p:nvPr/>
          </p:nvSpPr>
          <p:spPr>
            <a:xfrm rot="20940000">
              <a:off x="5720" y="2818"/>
              <a:ext cx="2373" cy="2274"/>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sp>
          <p:nvSpPr>
            <p:cNvPr id="47" name="任意多边形: 形状 65"/>
            <p:cNvSpPr/>
            <p:nvPr/>
          </p:nvSpPr>
          <p:spPr>
            <a:xfrm rot="480000">
              <a:off x="5000" y="3812"/>
              <a:ext cx="2284" cy="1158"/>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48" name="直接连接符 47"/>
            <p:cNvCxnSpPr/>
            <p:nvPr/>
          </p:nvCxnSpPr>
          <p:spPr>
            <a:xfrm flipH="1">
              <a:off x="5281" y="4077"/>
              <a:ext cx="1102" cy="10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任意多边形: 形状 69"/>
            <p:cNvSpPr/>
            <p:nvPr/>
          </p:nvSpPr>
          <p:spPr>
            <a:xfrm rot="480000">
              <a:off x="6910" y="2645"/>
              <a:ext cx="247" cy="243"/>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cxnSp>
          <p:nvCxnSpPr>
            <p:cNvPr id="50" name="直接连接符 49"/>
            <p:cNvCxnSpPr/>
            <p:nvPr/>
          </p:nvCxnSpPr>
          <p:spPr>
            <a:xfrm flipH="1">
              <a:off x="7761" y="1146"/>
              <a:ext cx="1632" cy="15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任意多边形: 形状 64"/>
            <p:cNvSpPr/>
            <p:nvPr/>
          </p:nvSpPr>
          <p:spPr>
            <a:xfrm rot="540000">
              <a:off x="6470" y="2447"/>
              <a:ext cx="839" cy="638"/>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a:ea typeface="微软雅黑" panose="020B0503020204020204" charset="-122"/>
                <a:sym typeface="Arial" panose="020B0604020202020204"/>
              </a:endParaRPr>
            </a:p>
          </p:txBody>
        </p:sp>
      </p:grpSp>
      <p:sp>
        <p:nvSpPr>
          <p:cNvPr id="55" name="文本框 20">
            <a:hlinkClick r:id="rId4"/>
          </p:cNvPr>
          <p:cNvSpPr txBox="1">
            <a:spLocks noChangeArrowheads="1"/>
          </p:cNvSpPr>
          <p:nvPr/>
        </p:nvSpPr>
        <p:spPr bwMode="auto">
          <a:xfrm>
            <a:off x="1172153" y="535140"/>
            <a:ext cx="1147966" cy="1200329"/>
          </a:xfrm>
          <a:prstGeom prst="rect">
            <a:avLst/>
          </a:prstGeom>
          <a:noFill/>
          <a:ln w="9525">
            <a:noFill/>
            <a:miter lim="800000"/>
          </a:ln>
        </p:spPr>
        <p:txBody>
          <a:bodyPr wrap="square">
            <a:spAutoFit/>
          </a:bodyPr>
          <a:lstStyle/>
          <a:p>
            <a:r>
              <a:rPr lang="zh-CN" altLang="en-US" sz="3600" b="1" dirty="0">
                <a:solidFill>
                  <a:schemeClr val="bg1"/>
                </a:solidFill>
                <a:latin typeface="Arial" panose="020B0604020202020204"/>
                <a:ea typeface="微软雅黑" panose="020B0503020204020204" charset="-122"/>
                <a:sym typeface="Arial" panose="020B0604020202020204"/>
              </a:rPr>
              <a:t>体悟精神</a:t>
            </a:r>
          </a:p>
        </p:txBody>
      </p:sp>
      <p:sp>
        <p:nvSpPr>
          <p:cNvPr id="12" name="TextBox 11"/>
          <p:cNvSpPr txBox="1"/>
          <p:nvPr/>
        </p:nvSpPr>
        <p:spPr>
          <a:xfrm>
            <a:off x="2606722" y="777922"/>
            <a:ext cx="9143999"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请大家观看一段视频，来感受闻一多先生的精神。</a:t>
            </a:r>
          </a:p>
        </p:txBody>
      </p:sp>
      <p:sp>
        <p:nvSpPr>
          <p:cNvPr id="13" name="TextBox 12"/>
          <p:cNvSpPr txBox="1"/>
          <p:nvPr/>
        </p:nvSpPr>
        <p:spPr>
          <a:xfrm>
            <a:off x="2156347" y="1596788"/>
            <a:ext cx="9335069" cy="3108543"/>
          </a:xfrm>
          <a:prstGeom prst="rect">
            <a:avLst/>
          </a:prstGeom>
          <a:noFill/>
          <a:ln>
            <a:solidFill>
              <a:schemeClr val="bg1"/>
            </a:solidFill>
          </a:ln>
        </p:spPr>
        <p:txBody>
          <a:bodyPr wrap="square" rtlCol="0">
            <a:spAutoFit/>
          </a:bodyPr>
          <a:lstStyle/>
          <a:p>
            <a:r>
              <a:rPr lang="zh-CN" altLang="en-US" sz="2800" dirty="0">
                <a:solidFill>
                  <a:schemeClr val="bg1"/>
                </a:solidFill>
                <a:latin typeface="隶书" pitchFamily="49" charset="-122"/>
                <a:ea typeface="隶书" pitchFamily="49" charset="-122"/>
              </a:rPr>
              <a:t>    他“说”了。说得真痛快，动人心，鼓壮志，气冲斗牛，声震天地！</a:t>
            </a:r>
          </a:p>
          <a:p>
            <a:r>
              <a:rPr lang="zh-CN" altLang="en-US" sz="2800" dirty="0">
                <a:solidFill>
                  <a:schemeClr val="bg1"/>
                </a:solidFill>
                <a:latin typeface="隶书" pitchFamily="49" charset="-122"/>
                <a:ea typeface="隶书" pitchFamily="49" charset="-122"/>
              </a:rPr>
              <a:t>    他“说”了：“我们要准备像李先生一样，前脚跨出大门，后脚就不准备再跨进大门。”</a:t>
            </a:r>
          </a:p>
          <a:p>
            <a:r>
              <a:rPr lang="zh-CN" altLang="en-US" sz="2800" dirty="0">
                <a:solidFill>
                  <a:schemeClr val="bg1"/>
                </a:solidFill>
                <a:latin typeface="隶书" pitchFamily="49" charset="-122"/>
                <a:ea typeface="隶书" pitchFamily="49" charset="-122"/>
              </a:rPr>
              <a:t>    他“做”了，在情况紧急的生死关头，他走到游行示威队伍的前头，昂首挺胸，长须飘飘。他终于以宝贵的生命，实证了他的“言”和“行”。</a:t>
            </a:r>
          </a:p>
        </p:txBody>
      </p:sp>
      <p:sp>
        <p:nvSpPr>
          <p:cNvPr id="14" name="TextBox 13"/>
          <p:cNvSpPr txBox="1"/>
          <p:nvPr/>
        </p:nvSpPr>
        <p:spPr>
          <a:xfrm>
            <a:off x="1228298" y="5104263"/>
            <a:ext cx="10331355" cy="1569660"/>
          </a:xfrm>
          <a:prstGeom prst="rect">
            <a:avLst/>
          </a:prstGeom>
          <a:noFill/>
          <a:ln>
            <a:solidFill>
              <a:schemeClr val="bg1"/>
            </a:solidFill>
          </a:ln>
        </p:spPr>
        <p:txBody>
          <a:bodyPr wrap="square" rtlCol="0">
            <a:spAutoFit/>
          </a:bodyPr>
          <a:lstStyle/>
          <a:p>
            <a:r>
              <a:rPr lang="zh-CN" altLang="en-US" sz="2800" dirty="0">
                <a:solidFill>
                  <a:schemeClr val="bg1"/>
                </a:solidFill>
                <a:latin typeface="隶书" pitchFamily="49" charset="-122"/>
                <a:ea typeface="隶书" pitchFamily="49" charset="-122"/>
              </a:rPr>
              <a:t>    </a:t>
            </a:r>
            <a:r>
              <a:rPr lang="zh-CN" altLang="en-US" sz="3200" dirty="0">
                <a:solidFill>
                  <a:schemeClr val="bg1"/>
                </a:solidFill>
                <a:latin typeface="隶书" pitchFamily="49" charset="-122"/>
                <a:ea typeface="隶书" pitchFamily="49" charset="-122"/>
              </a:rPr>
              <a:t>闻一多先生，是卓越的学者，热情澎湃的优秀诗人，大勇的革命烈士。 </a:t>
            </a:r>
            <a:endParaRPr lang="en-US" altLang="zh-CN" sz="3200" dirty="0">
              <a:solidFill>
                <a:schemeClr val="bg1"/>
              </a:solidFill>
              <a:latin typeface="隶书" pitchFamily="49" charset="-122"/>
              <a:ea typeface="隶书" pitchFamily="49" charset="-122"/>
            </a:endParaRPr>
          </a:p>
          <a:p>
            <a:r>
              <a:rPr lang="zh-CN" altLang="en-US" sz="3200" dirty="0">
                <a:solidFill>
                  <a:schemeClr val="bg1"/>
                </a:solidFill>
                <a:latin typeface="隶书" pitchFamily="49" charset="-122"/>
                <a:ea typeface="隶书" pitchFamily="49" charset="-122"/>
              </a:rPr>
              <a:t>    他，是口的巨人。他，是行的高标。</a:t>
            </a:r>
            <a:endParaRPr lang="zh-CN" altLang="en-US" sz="20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anim calcmode="lin" valueType="num">
                                      <p:cBhvr>
                                        <p:cTn id="8" dur="500" fill="hold"/>
                                        <p:tgtEl>
                                          <p:spTgt spid="81"/>
                                        </p:tgtEl>
                                        <p:attrNameLst>
                                          <p:attrName>ppt_x</p:attrName>
                                        </p:attrNameLst>
                                      </p:cBhvr>
                                      <p:tavLst>
                                        <p:tav tm="0">
                                          <p:val>
                                            <p:strVal val="#ppt_x"/>
                                          </p:val>
                                        </p:tav>
                                        <p:tav tm="100000">
                                          <p:val>
                                            <p:strVal val="#ppt_x"/>
                                          </p:val>
                                        </p:tav>
                                      </p:tavLst>
                                    </p:anim>
                                    <p:anim calcmode="lin" valueType="num">
                                      <p:cBhvr>
                                        <p:cTn id="9" dur="5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linds(horizontal)">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utoUpdateAnimBg="0"/>
      <p:bldP spid="13" grpId="0" animBg="1"/>
      <p:bldP spid="14"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1140</TotalTime>
  <Words>1916</Words>
  <Application>Microsoft Office PowerPoint</Application>
  <PresentationFormat>宽屏</PresentationFormat>
  <Paragraphs>156</Paragraphs>
  <Slides>19</Slides>
  <Notes>18</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19</vt:i4>
      </vt:variant>
    </vt:vector>
  </HeadingPairs>
  <TitlesOfParts>
    <vt:vector size="29" baseType="lpstr">
      <vt:lpstr>仿宋</vt:lpstr>
      <vt:lpstr>华文行楷</vt:lpstr>
      <vt:lpstr>楷体</vt:lpstr>
      <vt:lpstr>隶书</vt:lpstr>
      <vt:lpstr>微软雅黑</vt:lpstr>
      <vt:lpstr>Arial</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谢 文源</cp:lastModifiedBy>
  <cp:revision>138</cp:revision>
  <dcterms:created xsi:type="dcterms:W3CDTF">2017-02-12T13:27:00Z</dcterms:created>
  <dcterms:modified xsi:type="dcterms:W3CDTF">2020-03-11T08:42:23Z</dcterms:modified>
  <cp:contentStatus>13种风格 只要5.2元 永久免费更新</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