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851" r:id="rId2"/>
    <p:sldId id="855" r:id="rId3"/>
    <p:sldId id="852" r:id="rId4"/>
    <p:sldId id="856" r:id="rId5"/>
    <p:sldId id="854" r:id="rId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59516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06533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29145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2020/9/2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77569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2020/9/2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15178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2020/9/2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165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2020/9/2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8516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2020/9/2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73415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2020/9/2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88262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968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73602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37FC4-8375-4243-9B30-42BD37343466}" type="datetimeFigureOut">
              <a:rPr kumimoji="1" lang="zh-CN" altLang="en-US" smtClean="0"/>
              <a:t>2020/9/2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52228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38666" y="1466777"/>
            <a:ext cx="11674981" cy="623985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</a:t>
            </a: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P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学评 </a:t>
            </a: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46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</a:t>
            </a:r>
            <a:endParaRPr kumimoji="0" lang="en-US" altLang="zh-CN" sz="3735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皇佑二年，吴中大饥，殍殣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枕路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，是时范文正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领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浙西，发粟及募民存饷，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为术甚备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，吴人喜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竞渡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，好为佛事。希文乃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纵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民竞渡，太守日出宴于湖上，自春至夏，居民空巷出游。又召诸佛寺主首，谕之曰：“饥岁工价至贱，可以大兴土木之役。”于是诸寺工作鼎兴。又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新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敖仓吏舍，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日役千夫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。</a:t>
            </a:r>
            <a:endParaRPr kumimoji="0" lang="en-US" altLang="zh-CN" sz="3735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40963" name="组合 27"/>
          <p:cNvGrpSpPr/>
          <p:nvPr/>
        </p:nvGrpSpPr>
        <p:grpSpPr>
          <a:xfrm>
            <a:off x="268817" y="196851"/>
            <a:ext cx="3426883" cy="914400"/>
            <a:chOff x="2747226" y="536189"/>
            <a:chExt cx="2458107" cy="604628"/>
          </a:xfrm>
        </p:grpSpPr>
        <p:sp>
          <p:nvSpPr>
            <p:cNvPr id="7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</a:p>
          </p:txBody>
        </p:sp>
        <p:sp>
          <p:nvSpPr>
            <p:cNvPr id="8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外</a:t>
              </a:r>
            </a:p>
          </p:txBody>
        </p:sp>
        <p:sp>
          <p:nvSpPr>
            <p:cNvPr id="9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  <p:sp>
          <p:nvSpPr>
            <p:cNvPr id="10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言</a:t>
              </a:r>
            </a:p>
          </p:txBody>
        </p:sp>
      </p:grpSp>
      <p:sp>
        <p:nvSpPr>
          <p:cNvPr id="2" name="矩形: 圆角 28">
            <a:extLst>
              <a:ext uri="{FF2B5EF4-FFF2-40B4-BE49-F238E27FC236}">
                <a16:creationId xmlns:a16="http://schemas.microsoft.com/office/drawing/2014/main" id="{7D080824-6B07-411A-98A6-7FD75894D07C}"/>
              </a:ext>
            </a:extLst>
          </p:cNvPr>
          <p:cNvSpPr/>
          <p:nvPr/>
        </p:nvSpPr>
        <p:spPr bwMode="auto">
          <a:xfrm rot="1609828">
            <a:off x="3785462" y="342901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文</a:t>
            </a:r>
          </a:p>
        </p:txBody>
      </p:sp>
    </p:spTree>
    <p:extLst>
      <p:ext uri="{BB962C8B-B14F-4D97-AF65-F5344CB8AC3E}">
        <p14:creationId xmlns:p14="http://schemas.microsoft.com/office/powerpoint/2010/main" val="4040610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38667" y="1587726"/>
            <a:ext cx="11468100" cy="4199611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皇佑二年，吴中发生大饥荒，饿死者的尸体遍布于道路。这时范仲淹主管浙西，调发国家仓库粮食，募集民间所存的钱物来赈济灾民，救荒之术很是完备。吴中百姓喜欢比赛舟船，爱作佛事，范仲淹就鼓励民间多举办赛事，太守每日出游宴饮于西湖上。自春天到夏天，城中居民大规模出游，尽情玩赏。又召集各寺院住持僧人，告谕他们说：“灾荒年间民工工价最低廉，可以趁此时机大力兴建土木工程。”于是各个寺院的修建工程都非常兴盛。官府也翻修仓库和官吏住舍，每天雇役一千多人。</a:t>
            </a:r>
          </a:p>
        </p:txBody>
      </p:sp>
      <p:grpSp>
        <p:nvGrpSpPr>
          <p:cNvPr id="6" name="组合 27">
            <a:extLst>
              <a:ext uri="{FF2B5EF4-FFF2-40B4-BE49-F238E27FC236}">
                <a16:creationId xmlns:a16="http://schemas.microsoft.com/office/drawing/2014/main" id="{A67059C5-251C-4A95-AF49-7E2A323F9989}"/>
              </a:ext>
            </a:extLst>
          </p:cNvPr>
          <p:cNvGrpSpPr/>
          <p:nvPr/>
        </p:nvGrpSpPr>
        <p:grpSpPr>
          <a:xfrm>
            <a:off x="382220" y="257762"/>
            <a:ext cx="1694330" cy="737319"/>
            <a:chOff x="2893460" y="-19422"/>
            <a:chExt cx="1215345" cy="487537"/>
          </a:xfrm>
        </p:grpSpPr>
        <p:sp>
          <p:nvSpPr>
            <p:cNvPr id="9" name="矩形: 圆角 28">
              <a:extLst>
                <a:ext uri="{FF2B5EF4-FFF2-40B4-BE49-F238E27FC236}">
                  <a16:creationId xmlns:a16="http://schemas.microsoft.com/office/drawing/2014/main" id="{256B04DB-6D86-4A3F-BB3F-2B64BBA89BBB}"/>
                </a:ext>
              </a:extLst>
            </p:cNvPr>
            <p:cNvSpPr/>
            <p:nvPr/>
          </p:nvSpPr>
          <p:spPr bwMode="auto">
            <a:xfrm rot="20527566">
              <a:off x="2893460" y="-3550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译</a:t>
              </a:r>
            </a:p>
          </p:txBody>
        </p:sp>
        <p:sp>
          <p:nvSpPr>
            <p:cNvPr id="10" name="矩形: 圆角 29">
              <a:extLst>
                <a:ext uri="{FF2B5EF4-FFF2-40B4-BE49-F238E27FC236}">
                  <a16:creationId xmlns:a16="http://schemas.microsoft.com/office/drawing/2014/main" id="{4E3FE7D5-76DB-45E7-AF06-E68401E915DA}"/>
                </a:ext>
              </a:extLst>
            </p:cNvPr>
            <p:cNvSpPr/>
            <p:nvPr/>
          </p:nvSpPr>
          <p:spPr bwMode="auto">
            <a:xfrm rot="294411">
              <a:off x="3544002" y="-19422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66452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38667" y="1088586"/>
            <a:ext cx="11468100" cy="5571269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监司奏劾杭州不恤荒政，嬉游不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节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，及公私兴造，伤耗民力，文正乃自条叙所以宴游及兴造，皆欲以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发有余之财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，以惠贫者。贸易、饮食、工技、服力之人，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仰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食于公私者，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日无虑数万人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。</a:t>
            </a:r>
            <a:r>
              <a:rPr kumimoji="0" lang="zh-CN" altLang="en-US" sz="3735" b="1" i="0" u="sng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荒政之施，莫此为大。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是岁，两浙唯杭州晏然，民不流徙，皆文正之惠也。岁饥发司农之粟，募民兴利，近岁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遂着为令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。</a:t>
            </a:r>
            <a:r>
              <a:rPr kumimoji="0" lang="zh-CN" altLang="en-US" sz="3735" b="1" i="0" u="sng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既已恤饥因之以成就民利此先生之美泽也。</a:t>
            </a:r>
          </a:p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（选自</a:t>
            </a: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《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梦溪笔谈</a:t>
            </a: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》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，有删改）</a:t>
            </a:r>
          </a:p>
        </p:txBody>
      </p:sp>
      <p:grpSp>
        <p:nvGrpSpPr>
          <p:cNvPr id="40963" name="组合 27"/>
          <p:cNvGrpSpPr/>
          <p:nvPr/>
        </p:nvGrpSpPr>
        <p:grpSpPr>
          <a:xfrm>
            <a:off x="268815" y="306917"/>
            <a:ext cx="1672166" cy="749300"/>
            <a:chOff x="2747226" y="608968"/>
            <a:chExt cx="1199447" cy="495459"/>
          </a:xfrm>
        </p:grpSpPr>
        <p:sp>
          <p:nvSpPr>
            <p:cNvPr id="7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译</a:t>
              </a:r>
            </a:p>
          </p:txBody>
        </p:sp>
        <p:sp>
          <p:nvSpPr>
            <p:cNvPr id="8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</p:grpSp>
      <p:grpSp>
        <p:nvGrpSpPr>
          <p:cNvPr id="11" name="组合 27">
            <a:extLst>
              <a:ext uri="{FF2B5EF4-FFF2-40B4-BE49-F238E27FC236}">
                <a16:creationId xmlns:a16="http://schemas.microsoft.com/office/drawing/2014/main" id="{F3AC1426-79DC-47C5-BBCB-EB7AFC7F701D}"/>
              </a:ext>
            </a:extLst>
          </p:cNvPr>
          <p:cNvGrpSpPr/>
          <p:nvPr/>
        </p:nvGrpSpPr>
        <p:grpSpPr>
          <a:xfrm>
            <a:off x="268817" y="196851"/>
            <a:ext cx="3426883" cy="914400"/>
            <a:chOff x="2747226" y="536189"/>
            <a:chExt cx="2458107" cy="604628"/>
          </a:xfrm>
        </p:grpSpPr>
        <p:sp>
          <p:nvSpPr>
            <p:cNvPr id="12" name="矩形: 圆角 28">
              <a:extLst>
                <a:ext uri="{FF2B5EF4-FFF2-40B4-BE49-F238E27FC236}">
                  <a16:creationId xmlns:a16="http://schemas.microsoft.com/office/drawing/2014/main" id="{8E66F925-5BAD-4D7F-968B-8F453CAFA53C}"/>
                </a:ext>
              </a:extLst>
            </p:cNvPr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</a:p>
          </p:txBody>
        </p:sp>
        <p:sp>
          <p:nvSpPr>
            <p:cNvPr id="13" name="矩形: 圆角 29">
              <a:extLst>
                <a:ext uri="{FF2B5EF4-FFF2-40B4-BE49-F238E27FC236}">
                  <a16:creationId xmlns:a16="http://schemas.microsoft.com/office/drawing/2014/main" id="{A1540190-512E-40F3-90F9-DFB248696493}"/>
                </a:ext>
              </a:extLst>
            </p:cNvPr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外</a:t>
              </a:r>
            </a:p>
          </p:txBody>
        </p:sp>
        <p:sp>
          <p:nvSpPr>
            <p:cNvPr id="14" name="矩形: 圆角 30">
              <a:extLst>
                <a:ext uri="{FF2B5EF4-FFF2-40B4-BE49-F238E27FC236}">
                  <a16:creationId xmlns:a16="http://schemas.microsoft.com/office/drawing/2014/main" id="{2A4D9E80-7277-450C-9924-B08B481265BB}"/>
                </a:ext>
              </a:extLst>
            </p:cNvPr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  <p:sp>
          <p:nvSpPr>
            <p:cNvPr id="15" name="矩形: 圆角 31">
              <a:extLst>
                <a:ext uri="{FF2B5EF4-FFF2-40B4-BE49-F238E27FC236}">
                  <a16:creationId xmlns:a16="http://schemas.microsoft.com/office/drawing/2014/main" id="{0BEF038B-D9B1-4DE0-8590-A24AB486C4DB}"/>
                </a:ext>
              </a:extLst>
            </p:cNvPr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言</a:t>
              </a:r>
            </a:p>
          </p:txBody>
        </p:sp>
      </p:grpSp>
      <p:sp>
        <p:nvSpPr>
          <p:cNvPr id="2" name="矩形: 圆角 28">
            <a:extLst>
              <a:ext uri="{FF2B5EF4-FFF2-40B4-BE49-F238E27FC236}">
                <a16:creationId xmlns:a16="http://schemas.microsoft.com/office/drawing/2014/main" id="{43028F8E-741F-4793-9245-44277C83498A}"/>
              </a:ext>
            </a:extLst>
          </p:cNvPr>
          <p:cNvSpPr/>
          <p:nvPr/>
        </p:nvSpPr>
        <p:spPr bwMode="auto">
          <a:xfrm rot="1609828">
            <a:off x="3785462" y="342901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文</a:t>
            </a:r>
          </a:p>
        </p:txBody>
      </p:sp>
    </p:spTree>
    <p:extLst>
      <p:ext uri="{BB962C8B-B14F-4D97-AF65-F5344CB8AC3E}">
        <p14:creationId xmlns:p14="http://schemas.microsoft.com/office/powerpoint/2010/main" val="2319379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38667" y="1438545"/>
            <a:ext cx="11468100" cy="4716676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监察机关弹劾杭州长官不体恤荒政，嬉戏游乐而无节制，以及官府、私家兴建房舍，伤耗民间财力。范仲淹于是自己草拟奏章，申述所以饮宴和兴造房舍的缘由，是要调发有余的钱财，来救济贫民。那些从事贸易、饮食行业的人，工匠、民夫，仰仗官府、私家养活的，每天大概可达几万人。救济灾荒的措施，没有比这一做法更好的了。这一年两浙路灾区唯有杭州平安无事，百姓没有流亡的，这都是范文正公的恩惠。饥荒年份打开司农寺粮仓的粮食赈济灾民，募集民间财力为地方兴利，近年来已定为法令。这种措施，既赈救了饥荒，又趁荒年替民间兴利，这是先王的功绩。</a:t>
            </a:r>
          </a:p>
        </p:txBody>
      </p:sp>
      <p:grpSp>
        <p:nvGrpSpPr>
          <p:cNvPr id="11" name="组合 27">
            <a:extLst>
              <a:ext uri="{FF2B5EF4-FFF2-40B4-BE49-F238E27FC236}">
                <a16:creationId xmlns:a16="http://schemas.microsoft.com/office/drawing/2014/main" id="{390D46E6-16C2-4E1C-B7FD-C6A23382A7BE}"/>
              </a:ext>
            </a:extLst>
          </p:cNvPr>
          <p:cNvGrpSpPr/>
          <p:nvPr/>
        </p:nvGrpSpPr>
        <p:grpSpPr>
          <a:xfrm>
            <a:off x="382220" y="257762"/>
            <a:ext cx="1694330" cy="737319"/>
            <a:chOff x="2893460" y="-19422"/>
            <a:chExt cx="1215345" cy="487537"/>
          </a:xfrm>
        </p:grpSpPr>
        <p:sp>
          <p:nvSpPr>
            <p:cNvPr id="12" name="矩形: 圆角 28">
              <a:extLst>
                <a:ext uri="{FF2B5EF4-FFF2-40B4-BE49-F238E27FC236}">
                  <a16:creationId xmlns:a16="http://schemas.microsoft.com/office/drawing/2014/main" id="{B61DD778-D770-4E38-B47E-DC3C9DCE40EC}"/>
                </a:ext>
              </a:extLst>
            </p:cNvPr>
            <p:cNvSpPr/>
            <p:nvPr/>
          </p:nvSpPr>
          <p:spPr bwMode="auto">
            <a:xfrm rot="20527566">
              <a:off x="2893460" y="-3550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译</a:t>
              </a:r>
            </a:p>
          </p:txBody>
        </p:sp>
        <p:sp>
          <p:nvSpPr>
            <p:cNvPr id="13" name="矩形: 圆角 29">
              <a:extLst>
                <a:ext uri="{FF2B5EF4-FFF2-40B4-BE49-F238E27FC236}">
                  <a16:creationId xmlns:a16="http://schemas.microsoft.com/office/drawing/2014/main" id="{97462750-D236-415A-9F45-131BA9C7A6C7}"/>
                </a:ext>
              </a:extLst>
            </p:cNvPr>
            <p:cNvSpPr/>
            <p:nvPr/>
          </p:nvSpPr>
          <p:spPr bwMode="auto">
            <a:xfrm rot="294411">
              <a:off x="3544002" y="-19422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01778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38667" y="1088586"/>
            <a:ext cx="11468100" cy="4716676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补充题目：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1.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请翻译“是岁，两浙唯杭州宴然，民不流徙，皆文正之惠也”。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这一年两浙路灾区唯有杭州平安无事，百姓没有流亡的，这都是范文正公的恩惠。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2.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下列句子中，加点词的意义相同的一组是（    ）。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A.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以</a:t>
            </a:r>
            <a:r>
              <a:rPr kumimoji="0" lang="zh-CN" altLang="en-US" sz="2800" b="1" i="0" u="dotted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惠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贫者     皆文正之</a:t>
            </a:r>
            <a:r>
              <a:rPr kumimoji="0" lang="zh-CN" altLang="en-US" sz="2800" b="1" i="0" u="dotted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惠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B.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其人</a:t>
            </a:r>
            <a:r>
              <a:rPr kumimoji="0" lang="zh-CN" altLang="en-US" sz="2800" b="1" i="0" u="dotted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舍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然大喜      又新敖仓</a:t>
            </a:r>
            <a:r>
              <a:rPr kumimoji="0" lang="zh-CN" altLang="en-US" sz="2800" b="1" i="0" u="dotted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吏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舍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C.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百废俱</a:t>
            </a:r>
            <a:r>
              <a:rPr kumimoji="0" lang="zh-CN" altLang="en-US" sz="2800" b="1" i="0" u="dotted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兴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于是诸寺工作鼎</a:t>
            </a:r>
            <a:r>
              <a:rPr kumimoji="0" lang="zh-CN" altLang="en-US" sz="2800" b="1" i="0" u="dotted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兴</a:t>
            </a:r>
            <a:endParaRPr kumimoji="0" lang="en-US" altLang="zh-CN" sz="2800" b="1" i="0" u="dotted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D.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为术甚</a:t>
            </a:r>
            <a:r>
              <a:rPr kumimoji="0" lang="zh-CN" altLang="en-US" sz="2800" b="1" i="0" u="dotted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备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前人之述</a:t>
            </a:r>
            <a:r>
              <a:rPr kumimoji="0" lang="zh-CN" altLang="en-US" sz="2800" b="1" i="0" u="dotted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备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矣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grpSp>
        <p:nvGrpSpPr>
          <p:cNvPr id="40963" name="组合 27"/>
          <p:cNvGrpSpPr/>
          <p:nvPr/>
        </p:nvGrpSpPr>
        <p:grpSpPr>
          <a:xfrm>
            <a:off x="268817" y="196851"/>
            <a:ext cx="3426883" cy="914400"/>
            <a:chOff x="2747226" y="536189"/>
            <a:chExt cx="2458107" cy="604628"/>
          </a:xfrm>
        </p:grpSpPr>
        <p:sp>
          <p:nvSpPr>
            <p:cNvPr id="7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</a:p>
          </p:txBody>
        </p:sp>
        <p:sp>
          <p:nvSpPr>
            <p:cNvPr id="8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外</a:t>
              </a:r>
            </a:p>
          </p:txBody>
        </p:sp>
        <p:sp>
          <p:nvSpPr>
            <p:cNvPr id="9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  <p:sp>
          <p:nvSpPr>
            <p:cNvPr id="10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言</a:t>
              </a:r>
            </a:p>
          </p:txBody>
        </p:sp>
      </p:grpSp>
      <p:sp>
        <p:nvSpPr>
          <p:cNvPr id="2" name="矩形: 圆角 28">
            <a:extLst>
              <a:ext uri="{FF2B5EF4-FFF2-40B4-BE49-F238E27FC236}">
                <a16:creationId xmlns:a16="http://schemas.microsoft.com/office/drawing/2014/main" id="{7D080824-6B07-411A-98A6-7FD75894D07C}"/>
              </a:ext>
            </a:extLst>
          </p:cNvPr>
          <p:cNvSpPr/>
          <p:nvPr/>
        </p:nvSpPr>
        <p:spPr bwMode="auto">
          <a:xfrm rot="1609828">
            <a:off x="3785462" y="342901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文</a:t>
            </a:r>
          </a:p>
        </p:txBody>
      </p:sp>
      <p:sp>
        <p:nvSpPr>
          <p:cNvPr id="3" name="矩形: 圆角 28">
            <a:extLst>
              <a:ext uri="{FF2B5EF4-FFF2-40B4-BE49-F238E27FC236}">
                <a16:creationId xmlns:a16="http://schemas.microsoft.com/office/drawing/2014/main" id="{EF0EBF19-35CB-4D9A-A5EF-87E9E141DDB9}"/>
              </a:ext>
            </a:extLst>
          </p:cNvPr>
          <p:cNvSpPr/>
          <p:nvPr/>
        </p:nvSpPr>
        <p:spPr bwMode="auto">
          <a:xfrm>
            <a:off x="7143399" y="3072342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C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913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711</Words>
  <Application>Microsoft Office PowerPoint</Application>
  <PresentationFormat>宽屏</PresentationFormat>
  <Paragraphs>36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3" baseType="lpstr">
      <vt:lpstr>黑体</vt:lpstr>
      <vt:lpstr>华文楷体</vt:lpstr>
      <vt:lpstr>华文新魏</vt:lpstr>
      <vt:lpstr>Arial</vt:lpstr>
      <vt:lpstr>Calibri</vt:lpstr>
      <vt:lpstr>Calibri Light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优优 胡</dc:creator>
  <cp:lastModifiedBy>优优 胡</cp:lastModifiedBy>
  <cp:revision>1</cp:revision>
  <dcterms:created xsi:type="dcterms:W3CDTF">2020-09-02T03:19:19Z</dcterms:created>
  <dcterms:modified xsi:type="dcterms:W3CDTF">2020-09-02T03:19:30Z</dcterms:modified>
</cp:coreProperties>
</file>