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4"/>
  </p:notesMasterIdLst>
  <p:sldIdLst>
    <p:sldId id="256" r:id="rId2"/>
    <p:sldId id="269" r:id="rId3"/>
    <p:sldId id="276" r:id="rId4"/>
    <p:sldId id="277" r:id="rId5"/>
    <p:sldId id="278" r:id="rId6"/>
    <p:sldId id="258" r:id="rId7"/>
    <p:sldId id="274" r:id="rId8"/>
    <p:sldId id="279" r:id="rId9"/>
    <p:sldId id="281" r:id="rId10"/>
    <p:sldId id="272" r:id="rId11"/>
    <p:sldId id="267" r:id="rId12"/>
    <p:sldId id="280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CC"/>
    <a:srgbClr val="CCECFF"/>
    <a:srgbClr val="3333FF"/>
    <a:srgbClr val="CCFFFF"/>
    <a:srgbClr val="FF0000"/>
    <a:srgbClr val="00FF99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2718" autoAdjust="0"/>
  </p:normalViewPr>
  <p:slideViewPr>
    <p:cSldViewPr>
      <p:cViewPr varScale="1">
        <p:scale>
          <a:sx n="80" d="100"/>
          <a:sy n="80" d="100"/>
        </p:scale>
        <p:origin x="1522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03ACE810-9BEA-457E-8CB6-C67FAC4E47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05186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59974-E974-4661-80EA-887B9885489E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A657685-F8F1-4DF8-AF6D-E1EE6F901BE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0CAF3-081C-494E-808F-AC52EE50D5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CCA81-743A-434B-BD5B-BF0B6E0C008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BB10A-FC1D-4EAE-9390-386CE48D78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6CEA2-BA04-4B82-8F0D-E723C7423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580CC-A62F-41A7-BDB1-E415BC3871E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7D580-C59B-4A80-B1DB-FAF7742E5E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33DE1-813D-4614-9799-0D67FAF9BEA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E20F8-7536-4361-B925-9E3CF9E0B7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E9C04B-4EAA-4F6C-9607-3DEC48992E9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76BBE-ED4A-42D3-8C34-A275E11038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E9A3104F-E570-45D2-996A-CC1225A746C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39135;&#30416;&#28342;&#35299;.sw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39135;&#30416;&#28342;&#35299;.swf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0017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pic>
        <p:nvPicPr>
          <p:cNvPr id="2054" name="Picture 6" descr="图9-3 溶液具有广泛的用途（图）"/>
          <p:cNvPicPr>
            <a:picLocks noChangeAspect="1" noChangeArrowheads="1"/>
          </p:cNvPicPr>
          <p:nvPr/>
        </p:nvPicPr>
        <p:blipFill>
          <a:blip r:embed="rId3"/>
          <a:srcRect r="76271"/>
          <a:stretch>
            <a:fillRect/>
          </a:stretch>
        </p:blipFill>
        <p:spPr bwMode="auto">
          <a:xfrm>
            <a:off x="971550" y="2420938"/>
            <a:ext cx="2843213" cy="3384550"/>
          </a:xfrm>
          <a:prstGeom prst="rect">
            <a:avLst/>
          </a:prstGeom>
          <a:noFill/>
        </p:spPr>
      </p:pic>
      <p:pic>
        <p:nvPicPr>
          <p:cNvPr id="2055" name="Picture 7" descr="溶液的组成"/>
          <p:cNvPicPr>
            <a:picLocks noChangeAspect="1" noChangeArrowheads="1"/>
          </p:cNvPicPr>
          <p:nvPr/>
        </p:nvPicPr>
        <p:blipFill>
          <a:blip r:embed="rId4"/>
          <a:srcRect l="13567" t="8353" r="14099" b="25969"/>
          <a:stretch>
            <a:fillRect/>
          </a:stretch>
        </p:blipFill>
        <p:spPr bwMode="auto">
          <a:xfrm>
            <a:off x="4716463" y="2420938"/>
            <a:ext cx="3071812" cy="3384550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300788" y="6237288"/>
            <a:ext cx="2343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2020</a:t>
            </a:r>
            <a:r>
              <a:rPr lang="zh-CN" altLang="en-US" dirty="0">
                <a:solidFill>
                  <a:srgbClr val="FF0000"/>
                </a:solidFill>
              </a:rPr>
              <a:t>年</a:t>
            </a:r>
            <a:r>
              <a:rPr lang="en-US" altLang="zh-CN" dirty="0">
                <a:solidFill>
                  <a:srgbClr val="FF0000"/>
                </a:solidFill>
              </a:rPr>
              <a:t>12</a:t>
            </a:r>
            <a:r>
              <a:rPr lang="zh-CN" altLang="en-US" dirty="0">
                <a:solidFill>
                  <a:srgbClr val="FF0000"/>
                </a:solidFill>
              </a:rPr>
              <a:t>月</a:t>
            </a:r>
            <a:r>
              <a:rPr lang="en-US" altLang="zh-CN" dirty="0">
                <a:solidFill>
                  <a:srgbClr val="FF0000"/>
                </a:solidFill>
              </a:rPr>
              <a:t>30</a:t>
            </a:r>
            <a:r>
              <a:rPr lang="zh-CN" altLang="en-US" dirty="0">
                <a:solidFill>
                  <a:srgbClr val="FF0000"/>
                </a:solidFill>
              </a:rPr>
              <a:t>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5832475" cy="4572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Arial" charset="0"/>
              </a:rPr>
              <a:t>提问：什么是溶液？溶液是怎样形成的？</a:t>
            </a:r>
          </a:p>
        </p:txBody>
      </p:sp>
      <p:grpSp>
        <p:nvGrpSpPr>
          <p:cNvPr id="34829" name="Group 13"/>
          <p:cNvGrpSpPr>
            <a:grpSpLocks/>
          </p:cNvGrpSpPr>
          <p:nvPr/>
        </p:nvGrpSpPr>
        <p:grpSpPr bwMode="auto">
          <a:xfrm>
            <a:off x="1403350" y="2941638"/>
            <a:ext cx="6696075" cy="3656012"/>
            <a:chOff x="885" y="1853"/>
            <a:chExt cx="4218" cy="2303"/>
          </a:xfrm>
        </p:grpSpPr>
        <p:pic>
          <p:nvPicPr>
            <p:cNvPr id="34822" name="Picture 6" descr="图9-2 蔗糖溶解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85" y="1853"/>
              <a:ext cx="4218" cy="1940"/>
            </a:xfrm>
            <a:prstGeom prst="rect">
              <a:avLst/>
            </a:prstGeom>
            <a:noFill/>
          </p:spPr>
        </p:pic>
        <p:sp>
          <p:nvSpPr>
            <p:cNvPr id="34823" name="Text Box 7"/>
            <p:cNvSpPr txBox="1">
              <a:spLocks noChangeArrowheads="1"/>
            </p:cNvSpPr>
            <p:nvPr/>
          </p:nvSpPr>
          <p:spPr bwMode="auto">
            <a:xfrm>
              <a:off x="1791" y="3868"/>
              <a:ext cx="27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latin typeface="Arial" charset="0"/>
                </a:rPr>
                <a:t>       </a:t>
              </a:r>
              <a:r>
                <a:rPr lang="zh-CN" altLang="en-US">
                  <a:latin typeface="Arial" charset="0"/>
                </a:rPr>
                <a:t>图</a:t>
              </a:r>
              <a:r>
                <a:rPr lang="en-US" altLang="zh-CN">
                  <a:latin typeface="Arial" charset="0"/>
                </a:rPr>
                <a:t>9-2  </a:t>
              </a:r>
              <a:r>
                <a:rPr lang="zh-CN" altLang="en-US">
                  <a:latin typeface="Arial" charset="0"/>
                </a:rPr>
                <a:t>蔗糖溶液</a:t>
              </a:r>
            </a:p>
          </p:txBody>
        </p:sp>
      </p:grpSp>
      <p:grpSp>
        <p:nvGrpSpPr>
          <p:cNvPr id="34830" name="Group 14"/>
          <p:cNvGrpSpPr>
            <a:grpSpLocks/>
          </p:cNvGrpSpPr>
          <p:nvPr/>
        </p:nvGrpSpPr>
        <p:grpSpPr bwMode="auto">
          <a:xfrm>
            <a:off x="323850" y="1412875"/>
            <a:ext cx="8299450" cy="1254125"/>
            <a:chOff x="204" y="890"/>
            <a:chExt cx="5228" cy="790"/>
          </a:xfrm>
        </p:grpSpPr>
        <p:sp>
          <p:nvSpPr>
            <p:cNvPr id="34821" name="Text Box 5">
              <a:hlinkClick r:id="rId3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204" y="890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【</a:t>
              </a:r>
              <a:r>
                <a:rPr lang="zh-CN" altLang="en-US">
                  <a:solidFill>
                    <a:srgbClr val="0000FF"/>
                  </a:solidFill>
                  <a:latin typeface="Arial" charset="0"/>
                </a:rPr>
                <a:t>演示实验</a:t>
              </a:r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9-1】</a:t>
              </a:r>
            </a:p>
          </p:txBody>
        </p:sp>
        <p:sp>
          <p:nvSpPr>
            <p:cNvPr id="34828" name="Text Box 12"/>
            <p:cNvSpPr txBox="1">
              <a:spLocks noChangeArrowheads="1"/>
            </p:cNvSpPr>
            <p:nvPr/>
          </p:nvSpPr>
          <p:spPr bwMode="auto">
            <a:xfrm>
              <a:off x="612" y="1162"/>
              <a:ext cx="482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在</a:t>
              </a:r>
              <a:r>
                <a:rPr lang="zh-CN" altLang="en-US">
                  <a:solidFill>
                    <a:srgbClr val="FF0000"/>
                  </a:solidFill>
                </a:rPr>
                <a:t>装有</a:t>
              </a:r>
              <a:r>
                <a:rPr lang="en-US" altLang="zh-CN"/>
                <a:t>20mL</a:t>
              </a:r>
              <a:r>
                <a:rPr lang="zh-CN" altLang="en-US"/>
                <a:t>水的</a:t>
              </a:r>
              <a:r>
                <a:rPr lang="zh-CN" altLang="en-US">
                  <a:solidFill>
                    <a:srgbClr val="FF0000"/>
                  </a:solidFill>
                </a:rPr>
                <a:t>烧杯</a:t>
              </a:r>
              <a:r>
                <a:rPr lang="zh-CN" altLang="en-US"/>
                <a:t>中加入一药匙蔗糖，用</a:t>
              </a:r>
              <a:r>
                <a:rPr lang="zh-CN" altLang="en-US">
                  <a:solidFill>
                    <a:srgbClr val="0000CC"/>
                  </a:solidFill>
                </a:rPr>
                <a:t>玻璃棒不断</a:t>
              </a:r>
            </a:p>
            <a:p>
              <a:r>
                <a:rPr lang="zh-CN" altLang="en-US">
                  <a:solidFill>
                    <a:srgbClr val="0000CC"/>
                  </a:solidFill>
                </a:rPr>
                <a:t>搅拌</a:t>
              </a:r>
              <a:r>
                <a:rPr lang="zh-CN" altLang="en-US"/>
                <a:t>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75" name="Group 23"/>
          <p:cNvGraphicFramePr>
            <a:graphicFrameLocks noGrp="1"/>
          </p:cNvGraphicFramePr>
          <p:nvPr/>
        </p:nvGraphicFramePr>
        <p:xfrm>
          <a:off x="755650" y="404813"/>
          <a:ext cx="7632700" cy="1239838"/>
        </p:xfrm>
        <a:graphic>
          <a:graphicData uri="http://schemas.openxmlformats.org/drawingml/2006/table">
            <a:tbl>
              <a:tblPr/>
              <a:tblGrid>
                <a:gridCol w="1457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7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形成什么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2413000" y="45243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蔗糖溶解了</a:t>
            </a:r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3995738" y="452438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（蔗糖消失了）</a:t>
            </a: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2413000" y="1052513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糖水</a:t>
            </a: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539750" y="1865313"/>
            <a:ext cx="643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1】</a:t>
            </a:r>
            <a:r>
              <a:rPr lang="zh-CN" altLang="en-US"/>
              <a:t>你能从微观角度来解释这一现象吗？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690563" y="2349500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蔗糖分子和水分子不断运动，进入了彼此的分子间隔中</a:t>
            </a:r>
          </a:p>
        </p:txBody>
      </p:sp>
      <p:sp>
        <p:nvSpPr>
          <p:cNvPr id="49181" name="Text Box 29"/>
          <p:cNvSpPr txBox="1">
            <a:spLocks noChangeArrowheads="1"/>
          </p:cNvSpPr>
          <p:nvPr/>
        </p:nvSpPr>
        <p:spPr bwMode="auto">
          <a:xfrm>
            <a:off x="539750" y="2895327"/>
            <a:ext cx="76851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2】</a:t>
            </a:r>
            <a:r>
              <a:rPr lang="zh-CN" altLang="en-US" dirty="0"/>
              <a:t>你能画出两种分子共存一体的模拟图形吗？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DEF88CB4-E666-4A6D-8F78-5D33432E8382}"/>
              </a:ext>
            </a:extLst>
          </p:cNvPr>
          <p:cNvGrpSpPr/>
          <p:nvPr/>
        </p:nvGrpSpPr>
        <p:grpSpPr>
          <a:xfrm>
            <a:off x="6588224" y="4172422"/>
            <a:ext cx="1824732" cy="461665"/>
            <a:chOff x="6588224" y="3812382"/>
            <a:chExt cx="1824732" cy="461665"/>
          </a:xfrm>
        </p:grpSpPr>
        <p:sp>
          <p:nvSpPr>
            <p:cNvPr id="58" name="Oval 30">
              <a:extLst>
                <a:ext uri="{FF2B5EF4-FFF2-40B4-BE49-F238E27FC236}">
                  <a16:creationId xmlns:a16="http://schemas.microsoft.com/office/drawing/2014/main" id="{566AE051-C125-46D6-BAB0-DE62DC5F9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8224" y="3891756"/>
              <a:ext cx="287338" cy="28733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FB6F439B-29A0-403A-9877-BBD1AC69C245}"/>
                </a:ext>
              </a:extLst>
            </p:cNvPr>
            <p:cNvSpPr txBox="1"/>
            <p:nvPr/>
          </p:nvSpPr>
          <p:spPr>
            <a:xfrm>
              <a:off x="6974680" y="3812382"/>
              <a:ext cx="143827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rgbClr val="0000FF"/>
                  </a:solidFill>
                </a:rPr>
                <a:t>蔗糖分子</a:t>
              </a:r>
              <a:endParaRPr lang="zh-CN" altLang="en-US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6FB25FB8-4705-4644-94BD-B45BB9978A91}"/>
              </a:ext>
            </a:extLst>
          </p:cNvPr>
          <p:cNvGrpSpPr/>
          <p:nvPr/>
        </p:nvGrpSpPr>
        <p:grpSpPr>
          <a:xfrm>
            <a:off x="6588348" y="4767535"/>
            <a:ext cx="1800002" cy="461665"/>
            <a:chOff x="6588348" y="4332188"/>
            <a:chExt cx="1800002" cy="461665"/>
          </a:xfrm>
        </p:grpSpPr>
        <p:sp>
          <p:nvSpPr>
            <p:cNvPr id="61" name="Oval 31">
              <a:extLst>
                <a:ext uri="{FF2B5EF4-FFF2-40B4-BE49-F238E27FC236}">
                  <a16:creationId xmlns:a16="http://schemas.microsoft.com/office/drawing/2014/main" id="{FEC617B2-1F87-4172-86D5-72E1B0738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8348" y="4437236"/>
              <a:ext cx="215900" cy="2159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id="{8A1CBCC8-2988-41D1-A842-5EE479D29B98}"/>
                </a:ext>
              </a:extLst>
            </p:cNvPr>
            <p:cNvSpPr txBox="1"/>
            <p:nvPr/>
          </p:nvSpPr>
          <p:spPr>
            <a:xfrm>
              <a:off x="6972300" y="4332188"/>
              <a:ext cx="141605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rgbClr val="FF0000"/>
                  </a:solidFill>
                </a:rPr>
                <a:t>水分子</a:t>
              </a:r>
              <a:endParaRPr lang="zh-CN" altLang="en-US" dirty="0"/>
            </a:p>
          </p:txBody>
        </p:sp>
      </p:grpSp>
      <p:grpSp>
        <p:nvGrpSpPr>
          <p:cNvPr id="67" name="Group 97">
            <a:extLst>
              <a:ext uri="{FF2B5EF4-FFF2-40B4-BE49-F238E27FC236}">
                <a16:creationId xmlns:a16="http://schemas.microsoft.com/office/drawing/2014/main" id="{4CC26AA5-A7FB-4501-B759-7657CA2A9BDE}"/>
              </a:ext>
            </a:extLst>
          </p:cNvPr>
          <p:cNvGrpSpPr>
            <a:grpSpLocks/>
          </p:cNvGrpSpPr>
          <p:nvPr/>
        </p:nvGrpSpPr>
        <p:grpSpPr bwMode="auto">
          <a:xfrm>
            <a:off x="2700338" y="3573463"/>
            <a:ext cx="3529012" cy="2062162"/>
            <a:chOff x="1746" y="2840"/>
            <a:chExt cx="2223" cy="1299"/>
          </a:xfrm>
        </p:grpSpPr>
        <p:pic>
          <p:nvPicPr>
            <p:cNvPr id="68" name="Picture 33">
              <a:extLst>
                <a:ext uri="{FF2B5EF4-FFF2-40B4-BE49-F238E27FC236}">
                  <a16:creationId xmlns:a16="http://schemas.microsoft.com/office/drawing/2014/main" id="{205AC3EB-DBC7-49F1-94A1-7BD3C38DBF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69" name="Line 95">
              <a:extLst>
                <a:ext uri="{FF2B5EF4-FFF2-40B4-BE49-F238E27FC236}">
                  <a16:creationId xmlns:a16="http://schemas.microsoft.com/office/drawing/2014/main" id="{29039F2F-1AF9-4895-AAF7-560F52F64F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0" name="Oval 34">
            <a:extLst>
              <a:ext uri="{FF2B5EF4-FFF2-40B4-BE49-F238E27FC236}">
                <a16:creationId xmlns:a16="http://schemas.microsoft.com/office/drawing/2014/main" id="{7C10F12B-FEA9-4087-B40D-75216347A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" name="Oval 35">
            <a:extLst>
              <a:ext uri="{FF2B5EF4-FFF2-40B4-BE49-F238E27FC236}">
                <a16:creationId xmlns:a16="http://schemas.microsoft.com/office/drawing/2014/main" id="{675C009D-2AFF-4433-B1B5-1D9C1EB7A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48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2" name="Oval 37">
            <a:extLst>
              <a:ext uri="{FF2B5EF4-FFF2-40B4-BE49-F238E27FC236}">
                <a16:creationId xmlns:a16="http://schemas.microsoft.com/office/drawing/2014/main" id="{E01BCD86-5858-4347-AA55-00F5D2AE11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28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" name="Oval 38">
            <a:extLst>
              <a:ext uri="{FF2B5EF4-FFF2-40B4-BE49-F238E27FC236}">
                <a16:creationId xmlns:a16="http://schemas.microsoft.com/office/drawing/2014/main" id="{B6509DC4-4EBE-449E-AB3D-D57342079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" name="Oval 39">
            <a:extLst>
              <a:ext uri="{FF2B5EF4-FFF2-40B4-BE49-F238E27FC236}">
                <a16:creationId xmlns:a16="http://schemas.microsoft.com/office/drawing/2014/main" id="{A03F0C48-9B94-4658-BDD7-FD6E194C80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" name="Oval 40">
            <a:extLst>
              <a:ext uri="{FF2B5EF4-FFF2-40B4-BE49-F238E27FC236}">
                <a16:creationId xmlns:a16="http://schemas.microsoft.com/office/drawing/2014/main" id="{4A390ABE-465C-4577-9B13-46BE7BB8A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6" name="Oval 41">
            <a:extLst>
              <a:ext uri="{FF2B5EF4-FFF2-40B4-BE49-F238E27FC236}">
                <a16:creationId xmlns:a16="http://schemas.microsoft.com/office/drawing/2014/main" id="{FF06D3FD-F536-43E7-89A5-2CED42BFD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7" name="Oval 42">
            <a:extLst>
              <a:ext uri="{FF2B5EF4-FFF2-40B4-BE49-F238E27FC236}">
                <a16:creationId xmlns:a16="http://schemas.microsoft.com/office/drawing/2014/main" id="{5C365E7F-26E8-4999-AB39-3203DDEE9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" name="Oval 43">
            <a:extLst>
              <a:ext uri="{FF2B5EF4-FFF2-40B4-BE49-F238E27FC236}">
                <a16:creationId xmlns:a16="http://schemas.microsoft.com/office/drawing/2014/main" id="{1685B80A-B976-4377-9A85-C611409ADF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550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9" name="Oval 44">
            <a:extLst>
              <a:ext uri="{FF2B5EF4-FFF2-40B4-BE49-F238E27FC236}">
                <a16:creationId xmlns:a16="http://schemas.microsoft.com/office/drawing/2014/main" id="{ECFA5ED7-186E-4669-B48E-C031523C1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7188" y="52308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0" name="Oval 45">
            <a:extLst>
              <a:ext uri="{FF2B5EF4-FFF2-40B4-BE49-F238E27FC236}">
                <a16:creationId xmlns:a16="http://schemas.microsoft.com/office/drawing/2014/main" id="{14E940B8-6048-46BA-8968-0905F0A318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4800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" name="Oval 46">
            <a:extLst>
              <a:ext uri="{FF2B5EF4-FFF2-40B4-BE49-F238E27FC236}">
                <a16:creationId xmlns:a16="http://schemas.microsoft.com/office/drawing/2014/main" id="{4641E6B6-66CA-4208-8B5C-74EC0E7CD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3725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" name="Oval 47">
            <a:extLst>
              <a:ext uri="{FF2B5EF4-FFF2-40B4-BE49-F238E27FC236}">
                <a16:creationId xmlns:a16="http://schemas.microsoft.com/office/drawing/2014/main" id="{6FEB7215-0825-4C98-9E97-7C01BCCFE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3" name="Oval 48">
            <a:extLst>
              <a:ext uri="{FF2B5EF4-FFF2-40B4-BE49-F238E27FC236}">
                <a16:creationId xmlns:a16="http://schemas.microsoft.com/office/drawing/2014/main" id="{AD4875DA-D6CA-4A8F-91CD-C586D4809F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28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4" name="Oval 49">
            <a:extLst>
              <a:ext uri="{FF2B5EF4-FFF2-40B4-BE49-F238E27FC236}">
                <a16:creationId xmlns:a16="http://schemas.microsoft.com/office/drawing/2014/main" id="{8495CC83-A939-4967-A964-D2078F0F2F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" name="Oval 50">
            <a:extLst>
              <a:ext uri="{FF2B5EF4-FFF2-40B4-BE49-F238E27FC236}">
                <a16:creationId xmlns:a16="http://schemas.microsoft.com/office/drawing/2014/main" id="{B11C101B-D904-4D49-820C-B963F259B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6" name="Oval 51">
            <a:extLst>
              <a:ext uri="{FF2B5EF4-FFF2-40B4-BE49-F238E27FC236}">
                <a16:creationId xmlns:a16="http://schemas.microsoft.com/office/drawing/2014/main" id="{C0C54E92-520C-430A-85AC-E46E3D668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7" name="Oval 52">
            <a:extLst>
              <a:ext uri="{FF2B5EF4-FFF2-40B4-BE49-F238E27FC236}">
                <a16:creationId xmlns:a16="http://schemas.microsoft.com/office/drawing/2014/main" id="{59D3A56D-75DD-49A9-8A2D-80844336A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9850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" name="Oval 53">
            <a:extLst>
              <a:ext uri="{FF2B5EF4-FFF2-40B4-BE49-F238E27FC236}">
                <a16:creationId xmlns:a16="http://schemas.microsoft.com/office/drawing/2014/main" id="{B680630C-9783-493D-90DB-5A7C3140D8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" name="Oval 54">
            <a:extLst>
              <a:ext uri="{FF2B5EF4-FFF2-40B4-BE49-F238E27FC236}">
                <a16:creationId xmlns:a16="http://schemas.microsoft.com/office/drawing/2014/main" id="{411AFDAA-1E7B-4258-A185-E9CBE996C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550" y="49418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" name="Oval 55">
            <a:extLst>
              <a:ext uri="{FF2B5EF4-FFF2-40B4-BE49-F238E27FC236}">
                <a16:creationId xmlns:a16="http://schemas.microsoft.com/office/drawing/2014/main" id="{042A29A6-DE58-46D9-8846-84034A206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1" name="Oval 56">
            <a:extLst>
              <a:ext uri="{FF2B5EF4-FFF2-40B4-BE49-F238E27FC236}">
                <a16:creationId xmlns:a16="http://schemas.microsoft.com/office/drawing/2014/main" id="{3793CF0F-8CAB-481F-9E3F-B9D7BF07EB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48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" name="Oval 57">
            <a:extLst>
              <a:ext uri="{FF2B5EF4-FFF2-40B4-BE49-F238E27FC236}">
                <a16:creationId xmlns:a16="http://schemas.microsoft.com/office/drawing/2014/main" id="{DE178B7B-4C4C-4CB3-8C5B-C25D4287C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28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3" name="Oval 58">
            <a:extLst>
              <a:ext uri="{FF2B5EF4-FFF2-40B4-BE49-F238E27FC236}">
                <a16:creationId xmlns:a16="http://schemas.microsoft.com/office/drawing/2014/main" id="{E13490E1-68A7-4434-86AA-2EC22ED1F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" name="Oval 59">
            <a:extLst>
              <a:ext uri="{FF2B5EF4-FFF2-40B4-BE49-F238E27FC236}">
                <a16:creationId xmlns:a16="http://schemas.microsoft.com/office/drawing/2014/main" id="{6FB3DB79-8F8B-4379-B7A2-41440110D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5" name="Oval 60">
            <a:extLst>
              <a:ext uri="{FF2B5EF4-FFF2-40B4-BE49-F238E27FC236}">
                <a16:creationId xmlns:a16="http://schemas.microsoft.com/office/drawing/2014/main" id="{06DBD290-C43A-4245-9CB4-684042571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6" name="Oval 61">
            <a:extLst>
              <a:ext uri="{FF2B5EF4-FFF2-40B4-BE49-F238E27FC236}">
                <a16:creationId xmlns:a16="http://schemas.microsoft.com/office/drawing/2014/main" id="{19BB1AE1-7779-48A6-98D1-847B1B275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7" name="Oval 62">
            <a:extLst>
              <a:ext uri="{FF2B5EF4-FFF2-40B4-BE49-F238E27FC236}">
                <a16:creationId xmlns:a16="http://schemas.microsoft.com/office/drawing/2014/main" id="{0367FF12-F338-44EF-ADE7-E55F45640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8" name="Oval 63">
            <a:extLst>
              <a:ext uri="{FF2B5EF4-FFF2-40B4-BE49-F238E27FC236}">
                <a16:creationId xmlns:a16="http://schemas.microsoft.com/office/drawing/2014/main" id="{2C155214-D704-4300-A686-A5D556EB13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550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9" name="Oval 64">
            <a:extLst>
              <a:ext uri="{FF2B5EF4-FFF2-40B4-BE49-F238E27FC236}">
                <a16:creationId xmlns:a16="http://schemas.microsoft.com/office/drawing/2014/main" id="{15B6FFCB-A370-4381-9F10-912F5F404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7188" y="45831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0" name="Oval 65">
            <a:extLst>
              <a:ext uri="{FF2B5EF4-FFF2-40B4-BE49-F238E27FC236}">
                <a16:creationId xmlns:a16="http://schemas.microsoft.com/office/drawing/2014/main" id="{8FF275A8-416A-47AF-BAA1-8958C0B4D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4800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Oval 66">
            <a:extLst>
              <a:ext uri="{FF2B5EF4-FFF2-40B4-BE49-F238E27FC236}">
                <a16:creationId xmlns:a16="http://schemas.microsoft.com/office/drawing/2014/main" id="{0DE0157C-C7AB-48A3-865A-84E7F9212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3725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Oval 67">
            <a:extLst>
              <a:ext uri="{FF2B5EF4-FFF2-40B4-BE49-F238E27FC236}">
                <a16:creationId xmlns:a16="http://schemas.microsoft.com/office/drawing/2014/main" id="{98B1A3F5-C690-4F3D-82FA-6865BF726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" name="Oval 68">
            <a:extLst>
              <a:ext uri="{FF2B5EF4-FFF2-40B4-BE49-F238E27FC236}">
                <a16:creationId xmlns:a16="http://schemas.microsoft.com/office/drawing/2014/main" id="{D90A7C26-9B7F-4CEF-89F0-B05F1B877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28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" name="Oval 69">
            <a:extLst>
              <a:ext uri="{FF2B5EF4-FFF2-40B4-BE49-F238E27FC236}">
                <a16:creationId xmlns:a16="http://schemas.microsoft.com/office/drawing/2014/main" id="{32FBAE92-D229-4908-A8B1-2A6E84F76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Oval 70">
            <a:extLst>
              <a:ext uri="{FF2B5EF4-FFF2-40B4-BE49-F238E27FC236}">
                <a16:creationId xmlns:a16="http://schemas.microsoft.com/office/drawing/2014/main" id="{A4A5EDC6-6A69-4E9A-9C5D-9402A6A7A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" name="Oval 71">
            <a:extLst>
              <a:ext uri="{FF2B5EF4-FFF2-40B4-BE49-F238E27FC236}">
                <a16:creationId xmlns:a16="http://schemas.microsoft.com/office/drawing/2014/main" id="{FEF504BA-66A5-4F5A-8722-FB27B4CA9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7" name="Oval 72">
            <a:extLst>
              <a:ext uri="{FF2B5EF4-FFF2-40B4-BE49-F238E27FC236}">
                <a16:creationId xmlns:a16="http://schemas.microsoft.com/office/drawing/2014/main" id="{88C98A34-5680-4D23-B2D1-1875C87CD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9850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8" name="Oval 73">
            <a:extLst>
              <a:ext uri="{FF2B5EF4-FFF2-40B4-BE49-F238E27FC236}">
                <a16:creationId xmlns:a16="http://schemas.microsoft.com/office/drawing/2014/main" id="{621C0EE0-AEBF-4421-BD3D-5D59B5928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9" name="Oval 74">
            <a:extLst>
              <a:ext uri="{FF2B5EF4-FFF2-40B4-BE49-F238E27FC236}">
                <a16:creationId xmlns:a16="http://schemas.microsoft.com/office/drawing/2014/main" id="{A5081175-BABF-41CF-A050-5F43E0714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550" y="42941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0" name="Text Box 98">
            <a:extLst>
              <a:ext uri="{FF2B5EF4-FFF2-40B4-BE49-F238E27FC236}">
                <a16:creationId xmlns:a16="http://schemas.microsoft.com/office/drawing/2014/main" id="{AFBB86F6-6164-4767-8CAF-20B208CA61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375" y="5775325"/>
            <a:ext cx="85186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3】</a:t>
            </a:r>
            <a:r>
              <a:rPr lang="zh-CN" altLang="en-US" dirty="0"/>
              <a:t>如果将上述实验中的蔗糖改为食盐（主要成分是</a:t>
            </a:r>
            <a:endParaRPr lang="en-US" altLang="zh-CN" dirty="0"/>
          </a:p>
          <a:p>
            <a:r>
              <a:rPr lang="en-US" altLang="zh-CN" dirty="0"/>
              <a:t>         </a:t>
            </a:r>
            <a:r>
              <a:rPr lang="zh-CN" altLang="en-US" dirty="0"/>
              <a:t>          </a:t>
            </a:r>
            <a:r>
              <a:rPr lang="en-US" altLang="zh-CN" dirty="0" err="1"/>
              <a:t>NaCl</a:t>
            </a:r>
            <a:r>
              <a:rPr lang="zh-CN" altLang="en-US" dirty="0"/>
              <a:t>），你还能画出食盐水中粒子存在的情况吗？</a:t>
            </a:r>
          </a:p>
        </p:txBody>
      </p:sp>
      <p:sp>
        <p:nvSpPr>
          <p:cNvPr id="111" name="圆角矩形标注 2">
            <a:extLst>
              <a:ext uri="{FF2B5EF4-FFF2-40B4-BE49-F238E27FC236}">
                <a16:creationId xmlns:a16="http://schemas.microsoft.com/office/drawing/2014/main" id="{73697D61-CC33-483C-818B-BF3A2D84FB85}"/>
              </a:ext>
            </a:extLst>
          </p:cNvPr>
          <p:cNvSpPr/>
          <p:nvPr/>
        </p:nvSpPr>
        <p:spPr bwMode="auto">
          <a:xfrm>
            <a:off x="6616849" y="3380580"/>
            <a:ext cx="1865213" cy="577032"/>
          </a:xfrm>
          <a:prstGeom prst="wedgeRoundRectCallout">
            <a:avLst>
              <a:gd name="adj1" fmla="val -39193"/>
              <a:gd name="adj2" fmla="val 124145"/>
              <a:gd name="adj3" fmla="val 16667"/>
            </a:avLst>
          </a:prstGeom>
          <a:solidFill>
            <a:srgbClr val="00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你标注了吗？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8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3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/>
      <p:bldP spid="49177" grpId="0"/>
      <p:bldP spid="49178" grpId="0"/>
      <p:bldP spid="49179" grpId="0"/>
      <p:bldP spid="49180" grpId="0"/>
      <p:bldP spid="49181" grpId="0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/>
      <p:bldP spid="1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1835150" y="1797050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氯化钠在水中以什么粒子形式存在？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6893445" y="1772816"/>
            <a:ext cx="1350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Na</a:t>
            </a:r>
            <a:r>
              <a:rPr lang="en-US" altLang="zh-CN" baseline="30000">
                <a:solidFill>
                  <a:srgbClr val="FF0000"/>
                </a:solidFill>
              </a:rPr>
              <a:t>+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Cl</a:t>
            </a:r>
            <a:r>
              <a:rPr lang="en-US" altLang="zh-CN" baseline="30000">
                <a:solidFill>
                  <a:srgbClr val="FF0000"/>
                </a:solidFill>
              </a:rPr>
              <a:t>-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57" name="Text Box 98"/>
          <p:cNvSpPr txBox="1">
            <a:spLocks noChangeArrowheads="1"/>
          </p:cNvSpPr>
          <p:nvPr/>
        </p:nvSpPr>
        <p:spPr bwMode="auto">
          <a:xfrm>
            <a:off x="395536" y="653787"/>
            <a:ext cx="85186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3】</a:t>
            </a:r>
            <a:r>
              <a:rPr lang="zh-CN" altLang="en-US" dirty="0"/>
              <a:t>如果将上述实验中的蔗糖改为食盐（主要成分是</a:t>
            </a:r>
            <a:endParaRPr lang="en-US" altLang="zh-CN" dirty="0"/>
          </a:p>
          <a:p>
            <a:r>
              <a:rPr lang="en-US" altLang="zh-CN" dirty="0"/>
              <a:t>         </a:t>
            </a:r>
            <a:r>
              <a:rPr lang="zh-CN" altLang="en-US" dirty="0"/>
              <a:t>          </a:t>
            </a:r>
            <a:r>
              <a:rPr lang="en-US" altLang="zh-CN" dirty="0" err="1"/>
              <a:t>NaCl</a:t>
            </a:r>
            <a:r>
              <a:rPr lang="zh-CN" altLang="en-US" dirty="0"/>
              <a:t>），你还能画出食盐水中粒子存在的情况吗？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D1A5B660-329E-4B16-A200-79107BD2B65C}"/>
              </a:ext>
            </a:extLst>
          </p:cNvPr>
          <p:cNvGrpSpPr/>
          <p:nvPr/>
        </p:nvGrpSpPr>
        <p:grpSpPr>
          <a:xfrm>
            <a:off x="6480969" y="3356992"/>
            <a:ext cx="1187375" cy="461665"/>
            <a:chOff x="6480969" y="3429000"/>
            <a:chExt cx="1187375" cy="461665"/>
          </a:xfrm>
        </p:grpSpPr>
        <p:sp>
          <p:nvSpPr>
            <p:cNvPr id="58" name="Oval 11">
              <a:extLst>
                <a:ext uri="{FF2B5EF4-FFF2-40B4-BE49-F238E27FC236}">
                  <a16:creationId xmlns:a16="http://schemas.microsoft.com/office/drawing/2014/main" id="{8E0CC36E-2BF2-4E19-A543-7CB4C88E4F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80969" y="3613150"/>
              <a:ext cx="144463" cy="144463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id="{D95E6F53-1C1F-4DC1-A940-272291A68AF0}"/>
                </a:ext>
              </a:extLst>
            </p:cNvPr>
            <p:cNvSpPr txBox="1"/>
            <p:nvPr/>
          </p:nvSpPr>
          <p:spPr>
            <a:xfrm>
              <a:off x="6823794" y="3429000"/>
              <a:ext cx="84455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rgbClr val="0000FF"/>
                  </a:solidFill>
                </a:rPr>
                <a:t>Na</a:t>
              </a:r>
              <a:r>
                <a:rPr lang="en-US" altLang="zh-CN" baseline="30000" dirty="0">
                  <a:solidFill>
                    <a:srgbClr val="0000FF"/>
                  </a:solidFill>
                </a:rPr>
                <a:t>+</a:t>
              </a:r>
              <a:endParaRPr lang="zh-CN" altLang="en-US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987CFECD-DA12-4EA3-B4CD-DEDBDEF22B17}"/>
              </a:ext>
            </a:extLst>
          </p:cNvPr>
          <p:cNvGrpSpPr/>
          <p:nvPr/>
        </p:nvGrpSpPr>
        <p:grpSpPr>
          <a:xfrm>
            <a:off x="6427787" y="3936430"/>
            <a:ext cx="1134270" cy="461665"/>
            <a:chOff x="6427787" y="4008438"/>
            <a:chExt cx="1134270" cy="461665"/>
          </a:xfrm>
        </p:grpSpPr>
        <p:sp>
          <p:nvSpPr>
            <p:cNvPr id="60" name="Oval 7">
              <a:extLst>
                <a:ext uri="{FF2B5EF4-FFF2-40B4-BE49-F238E27FC236}">
                  <a16:creationId xmlns:a16="http://schemas.microsoft.com/office/drawing/2014/main" id="{0E6A05E4-D1EF-40A0-B270-B0846F6CC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27787" y="4059238"/>
              <a:ext cx="287338" cy="287338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8CAB18F8-242E-445B-A76E-8B06866F925F}"/>
                </a:ext>
              </a:extLst>
            </p:cNvPr>
            <p:cNvSpPr txBox="1"/>
            <p:nvPr/>
          </p:nvSpPr>
          <p:spPr>
            <a:xfrm>
              <a:off x="6824663" y="4008438"/>
              <a:ext cx="73739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dirty="0"/>
                <a:t>Cl</a:t>
              </a:r>
              <a:r>
                <a:rPr lang="en-US" altLang="zh-CN" baseline="30000" dirty="0"/>
                <a:t>-</a:t>
              </a:r>
              <a:endParaRPr lang="zh-CN" altLang="en-US" dirty="0"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FB893E86-400D-407A-A14F-100D9D536103}"/>
              </a:ext>
            </a:extLst>
          </p:cNvPr>
          <p:cNvGrpSpPr/>
          <p:nvPr/>
        </p:nvGrpSpPr>
        <p:grpSpPr>
          <a:xfrm>
            <a:off x="6445250" y="4479503"/>
            <a:ext cx="1655142" cy="461665"/>
            <a:chOff x="6445250" y="4551511"/>
            <a:chExt cx="1655142" cy="461665"/>
          </a:xfrm>
        </p:grpSpPr>
        <p:sp>
          <p:nvSpPr>
            <p:cNvPr id="63" name="Oval 8">
              <a:extLst>
                <a:ext uri="{FF2B5EF4-FFF2-40B4-BE49-F238E27FC236}">
                  <a16:creationId xmlns:a16="http://schemas.microsoft.com/office/drawing/2014/main" id="{845B7489-03FF-415B-BA43-15BEA9CE42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5250" y="4629301"/>
              <a:ext cx="215900" cy="2159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dirty="0"/>
            </a:p>
          </p:txBody>
        </p:sp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id="{DCF77438-81AE-4467-8183-FBFAE4ED005C}"/>
                </a:ext>
              </a:extLst>
            </p:cNvPr>
            <p:cNvSpPr txBox="1"/>
            <p:nvPr/>
          </p:nvSpPr>
          <p:spPr>
            <a:xfrm>
              <a:off x="6822455" y="4551511"/>
              <a:ext cx="1277937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rgbClr val="FF0000"/>
                  </a:solidFill>
                </a:rPr>
                <a:t>水分子</a:t>
              </a:r>
              <a:endParaRPr lang="zh-CN" altLang="en-US" dirty="0"/>
            </a:p>
          </p:txBody>
        </p:sp>
      </p:grpSp>
      <p:grpSp>
        <p:nvGrpSpPr>
          <p:cNvPr id="69" name="Group 16">
            <a:extLst>
              <a:ext uri="{FF2B5EF4-FFF2-40B4-BE49-F238E27FC236}">
                <a16:creationId xmlns:a16="http://schemas.microsoft.com/office/drawing/2014/main" id="{B08A8760-5169-435B-A9C3-8ED1429BC012}"/>
              </a:ext>
            </a:extLst>
          </p:cNvPr>
          <p:cNvGrpSpPr>
            <a:grpSpLocks/>
          </p:cNvGrpSpPr>
          <p:nvPr/>
        </p:nvGrpSpPr>
        <p:grpSpPr bwMode="auto">
          <a:xfrm>
            <a:off x="2700338" y="2924175"/>
            <a:ext cx="3384550" cy="2062163"/>
            <a:chOff x="1746" y="2840"/>
            <a:chExt cx="2223" cy="1299"/>
          </a:xfrm>
        </p:grpSpPr>
        <p:pic>
          <p:nvPicPr>
            <p:cNvPr id="70" name="Picture 17">
              <a:extLst>
                <a:ext uri="{FF2B5EF4-FFF2-40B4-BE49-F238E27FC236}">
                  <a16:creationId xmlns:a16="http://schemas.microsoft.com/office/drawing/2014/main" id="{E52FB93E-0F80-464A-972A-9735228F0C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71" name="Line 18">
              <a:extLst>
                <a:ext uri="{FF2B5EF4-FFF2-40B4-BE49-F238E27FC236}">
                  <a16:creationId xmlns:a16="http://schemas.microsoft.com/office/drawing/2014/main" id="{0B1761F7-CED5-4542-B382-D3FCC28DFC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2" name="Oval 12">
            <a:extLst>
              <a:ext uri="{FF2B5EF4-FFF2-40B4-BE49-F238E27FC236}">
                <a16:creationId xmlns:a16="http://schemas.microsoft.com/office/drawing/2014/main" id="{F41E3071-4880-4D67-98AB-50634BE29E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" name="Oval 13">
            <a:extLst>
              <a:ext uri="{FF2B5EF4-FFF2-40B4-BE49-F238E27FC236}">
                <a16:creationId xmlns:a16="http://schemas.microsoft.com/office/drawing/2014/main" id="{9ECF0682-D330-4D53-AE9B-3E1656DBCA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" name="Oval 14">
            <a:extLst>
              <a:ext uri="{FF2B5EF4-FFF2-40B4-BE49-F238E27FC236}">
                <a16:creationId xmlns:a16="http://schemas.microsoft.com/office/drawing/2014/main" id="{7487E5DF-50A0-4527-8CC7-941CD20E4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46529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" name="Oval 19">
            <a:extLst>
              <a:ext uri="{FF2B5EF4-FFF2-40B4-BE49-F238E27FC236}">
                <a16:creationId xmlns:a16="http://schemas.microsoft.com/office/drawing/2014/main" id="{C736764D-9A07-416B-93E2-657971F752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6" name="Oval 20">
            <a:extLst>
              <a:ext uri="{FF2B5EF4-FFF2-40B4-BE49-F238E27FC236}">
                <a16:creationId xmlns:a16="http://schemas.microsoft.com/office/drawing/2014/main" id="{8B4A626F-E5C6-48CC-AD4B-74BA21825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7325" y="45815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7" name="Oval 21">
            <a:extLst>
              <a:ext uri="{FF2B5EF4-FFF2-40B4-BE49-F238E27FC236}">
                <a16:creationId xmlns:a16="http://schemas.microsoft.com/office/drawing/2014/main" id="{5A223B4B-F2F2-4154-9E81-B21F900DF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" name="Oval 22">
            <a:extLst>
              <a:ext uri="{FF2B5EF4-FFF2-40B4-BE49-F238E27FC236}">
                <a16:creationId xmlns:a16="http://schemas.microsoft.com/office/drawing/2014/main" id="{4316527F-DA35-408F-9D60-2AFD4BD9F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9" name="Oval 23">
            <a:extLst>
              <a:ext uri="{FF2B5EF4-FFF2-40B4-BE49-F238E27FC236}">
                <a16:creationId xmlns:a16="http://schemas.microsoft.com/office/drawing/2014/main" id="{69693C14-5DA0-4282-8929-96359768F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0" name="Oval 24">
            <a:extLst>
              <a:ext uri="{FF2B5EF4-FFF2-40B4-BE49-F238E27FC236}">
                <a16:creationId xmlns:a16="http://schemas.microsoft.com/office/drawing/2014/main" id="{D731FEC3-5A3A-427B-931D-4B1BD1F70F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" name="Oval 25">
            <a:extLst>
              <a:ext uri="{FF2B5EF4-FFF2-40B4-BE49-F238E27FC236}">
                <a16:creationId xmlns:a16="http://schemas.microsoft.com/office/drawing/2014/main" id="{5FDE650B-969B-4CCE-81B3-A8216307B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" name="Oval 26">
            <a:extLst>
              <a:ext uri="{FF2B5EF4-FFF2-40B4-BE49-F238E27FC236}">
                <a16:creationId xmlns:a16="http://schemas.microsoft.com/office/drawing/2014/main" id="{ECB992DB-EA4A-4930-8F04-3D2CD631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5963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3" name="Oval 27">
            <a:extLst>
              <a:ext uri="{FF2B5EF4-FFF2-40B4-BE49-F238E27FC236}">
                <a16:creationId xmlns:a16="http://schemas.microsoft.com/office/drawing/2014/main" id="{DCFB21B5-D95C-4CEF-AE72-F2042BB96D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4" name="Oval 28">
            <a:extLst>
              <a:ext uri="{FF2B5EF4-FFF2-40B4-BE49-F238E27FC236}">
                <a16:creationId xmlns:a16="http://schemas.microsoft.com/office/drawing/2014/main" id="{82C54DCB-A2D2-4C74-84CD-739291DFA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5" name="Oval 30">
            <a:extLst>
              <a:ext uri="{FF2B5EF4-FFF2-40B4-BE49-F238E27FC236}">
                <a16:creationId xmlns:a16="http://schemas.microsoft.com/office/drawing/2014/main" id="{D5BB6442-6F6A-457D-9E36-697EBCEE3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6" name="Oval 31">
            <a:extLst>
              <a:ext uri="{FF2B5EF4-FFF2-40B4-BE49-F238E27FC236}">
                <a16:creationId xmlns:a16="http://schemas.microsoft.com/office/drawing/2014/main" id="{6D3A00C5-65C5-4F1F-BBDC-5F4ECD7EF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7" name="Oval 32">
            <a:extLst>
              <a:ext uri="{FF2B5EF4-FFF2-40B4-BE49-F238E27FC236}">
                <a16:creationId xmlns:a16="http://schemas.microsoft.com/office/drawing/2014/main" id="{95246FC5-0327-4A4A-97D6-2DF425D6D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876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" name="Oval 33">
            <a:extLst>
              <a:ext uri="{FF2B5EF4-FFF2-40B4-BE49-F238E27FC236}">
                <a16:creationId xmlns:a16="http://schemas.microsoft.com/office/drawing/2014/main" id="{5314AA11-94B4-417D-994A-523C8DA3D4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" name="Oval 34">
            <a:extLst>
              <a:ext uri="{FF2B5EF4-FFF2-40B4-BE49-F238E27FC236}">
                <a16:creationId xmlns:a16="http://schemas.microsoft.com/office/drawing/2014/main" id="{27BFA813-36E6-4A66-B9A1-0BEEF488E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" name="Oval 35">
            <a:extLst>
              <a:ext uri="{FF2B5EF4-FFF2-40B4-BE49-F238E27FC236}">
                <a16:creationId xmlns:a16="http://schemas.microsoft.com/office/drawing/2014/main" id="{03DC9400-8D1D-4364-A660-30DF51AF4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1" name="Oval 36">
            <a:extLst>
              <a:ext uri="{FF2B5EF4-FFF2-40B4-BE49-F238E27FC236}">
                <a16:creationId xmlns:a16="http://schemas.microsoft.com/office/drawing/2014/main" id="{F3BD1AAC-3AC7-47B6-9181-0226CBA76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" name="Oval 37">
            <a:extLst>
              <a:ext uri="{FF2B5EF4-FFF2-40B4-BE49-F238E27FC236}">
                <a16:creationId xmlns:a16="http://schemas.microsoft.com/office/drawing/2014/main" id="{0ABF9083-3323-43A2-8A1C-D0A32098B2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038" y="43656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3" name="Oval 38">
            <a:extLst>
              <a:ext uri="{FF2B5EF4-FFF2-40B4-BE49-F238E27FC236}">
                <a16:creationId xmlns:a16="http://schemas.microsoft.com/office/drawing/2014/main" id="{9C5EB8EB-5317-4940-88E8-8D4070B9F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" name="Oval 39">
            <a:extLst>
              <a:ext uri="{FF2B5EF4-FFF2-40B4-BE49-F238E27FC236}">
                <a16:creationId xmlns:a16="http://schemas.microsoft.com/office/drawing/2014/main" id="{BD3E5044-4652-4EF1-8F5C-FFD0A1EC0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5" name="Oval 40">
            <a:extLst>
              <a:ext uri="{FF2B5EF4-FFF2-40B4-BE49-F238E27FC236}">
                <a16:creationId xmlns:a16="http://schemas.microsoft.com/office/drawing/2014/main" id="{D721EB8F-E5CF-4F65-8813-EA47E8B89D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6" name="Oval 41">
            <a:extLst>
              <a:ext uri="{FF2B5EF4-FFF2-40B4-BE49-F238E27FC236}">
                <a16:creationId xmlns:a16="http://schemas.microsoft.com/office/drawing/2014/main" id="{0EE5CB21-51D3-43B9-8F45-79167A1BF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40052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7" name="Oval 42">
            <a:extLst>
              <a:ext uri="{FF2B5EF4-FFF2-40B4-BE49-F238E27FC236}">
                <a16:creationId xmlns:a16="http://schemas.microsoft.com/office/drawing/2014/main" id="{E9BFDEDF-4459-48AD-8DCC-C026554AC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8" name="Oval 43">
            <a:extLst>
              <a:ext uri="{FF2B5EF4-FFF2-40B4-BE49-F238E27FC236}">
                <a16:creationId xmlns:a16="http://schemas.microsoft.com/office/drawing/2014/main" id="{2E08398A-4276-4E09-997F-AE0D82474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7325" y="39338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9" name="Oval 44">
            <a:extLst>
              <a:ext uri="{FF2B5EF4-FFF2-40B4-BE49-F238E27FC236}">
                <a16:creationId xmlns:a16="http://schemas.microsoft.com/office/drawing/2014/main" id="{A89F3A99-EB03-4628-82FE-44ED0B8D0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0" name="Oval 45">
            <a:extLst>
              <a:ext uri="{FF2B5EF4-FFF2-40B4-BE49-F238E27FC236}">
                <a16:creationId xmlns:a16="http://schemas.microsoft.com/office/drawing/2014/main" id="{EE74181E-F5F3-4B11-80A7-B9D35BF21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Oval 46">
            <a:extLst>
              <a:ext uri="{FF2B5EF4-FFF2-40B4-BE49-F238E27FC236}">
                <a16:creationId xmlns:a16="http://schemas.microsoft.com/office/drawing/2014/main" id="{874C7F14-0310-473D-88B4-3949174F0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Oval 47">
            <a:extLst>
              <a:ext uri="{FF2B5EF4-FFF2-40B4-BE49-F238E27FC236}">
                <a16:creationId xmlns:a16="http://schemas.microsoft.com/office/drawing/2014/main" id="{F2080AB5-DEB0-419F-ADED-28AD3FA92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" name="Oval 48">
            <a:extLst>
              <a:ext uri="{FF2B5EF4-FFF2-40B4-BE49-F238E27FC236}">
                <a16:creationId xmlns:a16="http://schemas.microsoft.com/office/drawing/2014/main" id="{3DE2E884-B6DE-406C-BBBF-855C4272A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" name="Oval 49">
            <a:extLst>
              <a:ext uri="{FF2B5EF4-FFF2-40B4-BE49-F238E27FC236}">
                <a16:creationId xmlns:a16="http://schemas.microsoft.com/office/drawing/2014/main" id="{C2095F1D-1C30-4AB2-B3E6-7801766B7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5963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Oval 50">
            <a:extLst>
              <a:ext uri="{FF2B5EF4-FFF2-40B4-BE49-F238E27FC236}">
                <a16:creationId xmlns:a16="http://schemas.microsoft.com/office/drawing/2014/main" id="{4D536C33-0B0F-4A14-9B9F-21B65AC19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" name="Oval 51">
            <a:extLst>
              <a:ext uri="{FF2B5EF4-FFF2-40B4-BE49-F238E27FC236}">
                <a16:creationId xmlns:a16="http://schemas.microsoft.com/office/drawing/2014/main" id="{AF99FF04-CDA2-44C1-AC7E-C1C74EDDF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7" name="Oval 52">
            <a:extLst>
              <a:ext uri="{FF2B5EF4-FFF2-40B4-BE49-F238E27FC236}">
                <a16:creationId xmlns:a16="http://schemas.microsoft.com/office/drawing/2014/main" id="{206E0EE9-5CF3-461B-AA6F-491468DB34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8" name="Oval 53">
            <a:extLst>
              <a:ext uri="{FF2B5EF4-FFF2-40B4-BE49-F238E27FC236}">
                <a16:creationId xmlns:a16="http://schemas.microsoft.com/office/drawing/2014/main" id="{9695B531-AC13-42E0-B35B-AD9C5D2973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9" name="Oval 54">
            <a:extLst>
              <a:ext uri="{FF2B5EF4-FFF2-40B4-BE49-F238E27FC236}">
                <a16:creationId xmlns:a16="http://schemas.microsoft.com/office/drawing/2014/main" id="{487B9C28-3205-4DC8-9872-5397592AD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876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0" name="Oval 55">
            <a:extLst>
              <a:ext uri="{FF2B5EF4-FFF2-40B4-BE49-F238E27FC236}">
                <a16:creationId xmlns:a16="http://schemas.microsoft.com/office/drawing/2014/main" id="{957666B3-BE37-4FC9-A4D3-3068ACD64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1" name="Oval 56">
            <a:extLst>
              <a:ext uri="{FF2B5EF4-FFF2-40B4-BE49-F238E27FC236}">
                <a16:creationId xmlns:a16="http://schemas.microsoft.com/office/drawing/2014/main" id="{20E8A950-CECC-4533-9B52-527D68EE6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" name="Oval 57">
            <a:extLst>
              <a:ext uri="{FF2B5EF4-FFF2-40B4-BE49-F238E27FC236}">
                <a16:creationId xmlns:a16="http://schemas.microsoft.com/office/drawing/2014/main" id="{D8681498-9CC4-49CF-B6A4-9C62D6E40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925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3" name="Oval 58">
            <a:extLst>
              <a:ext uri="{FF2B5EF4-FFF2-40B4-BE49-F238E27FC236}">
                <a16:creationId xmlns:a16="http://schemas.microsoft.com/office/drawing/2014/main" id="{517176DE-F6AD-4A3A-8F07-F6D09B374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4" name="Oval 59">
            <a:extLst>
              <a:ext uri="{FF2B5EF4-FFF2-40B4-BE49-F238E27FC236}">
                <a16:creationId xmlns:a16="http://schemas.microsoft.com/office/drawing/2014/main" id="{FC88B2B7-8A1A-4983-8DE8-F249A9D8F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038" y="37179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5" name="Oval 60">
            <a:extLst>
              <a:ext uri="{FF2B5EF4-FFF2-40B4-BE49-F238E27FC236}">
                <a16:creationId xmlns:a16="http://schemas.microsoft.com/office/drawing/2014/main" id="{0208C57F-E19A-472C-B0E3-730F17EA41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  <p:bldP spid="50186" grpId="0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94" name="Group 94"/>
          <p:cNvGrpSpPr>
            <a:grpSpLocks/>
          </p:cNvGrpSpPr>
          <p:nvPr/>
        </p:nvGrpSpPr>
        <p:grpSpPr bwMode="auto">
          <a:xfrm>
            <a:off x="1403350" y="333375"/>
            <a:ext cx="2808288" cy="1511300"/>
            <a:chOff x="340" y="210"/>
            <a:chExt cx="2223" cy="1299"/>
          </a:xfrm>
        </p:grpSpPr>
        <p:grpSp>
          <p:nvGrpSpPr>
            <p:cNvPr id="51204" name="Group 4"/>
            <p:cNvGrpSpPr>
              <a:grpSpLocks/>
            </p:cNvGrpSpPr>
            <p:nvPr/>
          </p:nvGrpSpPr>
          <p:grpSpPr bwMode="auto">
            <a:xfrm>
              <a:off x="340" y="210"/>
              <a:ext cx="2223" cy="1299"/>
              <a:chOff x="1746" y="2840"/>
              <a:chExt cx="2223" cy="1299"/>
            </a:xfrm>
          </p:grpSpPr>
          <p:pic>
            <p:nvPicPr>
              <p:cNvPr id="51205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206" name="Line 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207" name="Oval 7"/>
            <p:cNvSpPr>
              <a:spLocks noChangeArrowheads="1"/>
            </p:cNvSpPr>
            <p:nvPr/>
          </p:nvSpPr>
          <p:spPr bwMode="auto">
            <a:xfrm>
              <a:off x="65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8" name="Oval 8"/>
            <p:cNvSpPr>
              <a:spLocks noChangeArrowheads="1"/>
            </p:cNvSpPr>
            <p:nvPr/>
          </p:nvSpPr>
          <p:spPr bwMode="auto">
            <a:xfrm>
              <a:off x="431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auto">
            <a:xfrm>
              <a:off x="106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0" name="Oval 10"/>
            <p:cNvSpPr>
              <a:spLocks noChangeArrowheads="1"/>
            </p:cNvSpPr>
            <p:nvPr/>
          </p:nvSpPr>
          <p:spPr bwMode="auto">
            <a:xfrm>
              <a:off x="839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1" name="Oval 11"/>
            <p:cNvSpPr>
              <a:spLocks noChangeArrowheads="1"/>
            </p:cNvSpPr>
            <p:nvPr/>
          </p:nvSpPr>
          <p:spPr bwMode="auto">
            <a:xfrm>
              <a:off x="147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auto">
            <a:xfrm>
              <a:off x="1247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3" name="Oval 13"/>
            <p:cNvSpPr>
              <a:spLocks noChangeArrowheads="1"/>
            </p:cNvSpPr>
            <p:nvPr/>
          </p:nvSpPr>
          <p:spPr bwMode="auto">
            <a:xfrm>
              <a:off x="188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4" name="Oval 14"/>
            <p:cNvSpPr>
              <a:spLocks noChangeArrowheads="1"/>
            </p:cNvSpPr>
            <p:nvPr/>
          </p:nvSpPr>
          <p:spPr bwMode="auto">
            <a:xfrm>
              <a:off x="1655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auto">
            <a:xfrm>
              <a:off x="2291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6" name="Oval 16"/>
            <p:cNvSpPr>
              <a:spLocks noChangeArrowheads="1"/>
            </p:cNvSpPr>
            <p:nvPr/>
          </p:nvSpPr>
          <p:spPr bwMode="auto">
            <a:xfrm>
              <a:off x="2064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7" name="Oval 17"/>
            <p:cNvSpPr>
              <a:spLocks noChangeArrowheads="1"/>
            </p:cNvSpPr>
            <p:nvPr/>
          </p:nvSpPr>
          <p:spPr bwMode="auto">
            <a:xfrm>
              <a:off x="43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auto">
            <a:xfrm>
              <a:off x="61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9" name="Oval 19"/>
            <p:cNvSpPr>
              <a:spLocks noChangeArrowheads="1"/>
            </p:cNvSpPr>
            <p:nvPr/>
          </p:nvSpPr>
          <p:spPr bwMode="auto">
            <a:xfrm>
              <a:off x="88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0" name="Oval 20"/>
            <p:cNvSpPr>
              <a:spLocks noChangeArrowheads="1"/>
            </p:cNvSpPr>
            <p:nvPr/>
          </p:nvSpPr>
          <p:spPr bwMode="auto">
            <a:xfrm>
              <a:off x="1066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1" name="Oval 21"/>
            <p:cNvSpPr>
              <a:spLocks noChangeArrowheads="1"/>
            </p:cNvSpPr>
            <p:nvPr/>
          </p:nvSpPr>
          <p:spPr bwMode="auto">
            <a:xfrm>
              <a:off x="129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2" name="Oval 22"/>
            <p:cNvSpPr>
              <a:spLocks noChangeArrowheads="1"/>
            </p:cNvSpPr>
            <p:nvPr/>
          </p:nvSpPr>
          <p:spPr bwMode="auto">
            <a:xfrm>
              <a:off x="1474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3" name="Oval 23"/>
            <p:cNvSpPr>
              <a:spLocks noChangeArrowheads="1"/>
            </p:cNvSpPr>
            <p:nvPr/>
          </p:nvSpPr>
          <p:spPr bwMode="auto">
            <a:xfrm>
              <a:off x="170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4" name="Oval 24"/>
            <p:cNvSpPr>
              <a:spLocks noChangeArrowheads="1"/>
            </p:cNvSpPr>
            <p:nvPr/>
          </p:nvSpPr>
          <p:spPr bwMode="auto">
            <a:xfrm>
              <a:off x="188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5" name="Oval 25"/>
            <p:cNvSpPr>
              <a:spLocks noChangeArrowheads="1"/>
            </p:cNvSpPr>
            <p:nvPr/>
          </p:nvSpPr>
          <p:spPr bwMode="auto">
            <a:xfrm>
              <a:off x="210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6" name="Oval 26"/>
            <p:cNvSpPr>
              <a:spLocks noChangeArrowheads="1"/>
            </p:cNvSpPr>
            <p:nvPr/>
          </p:nvSpPr>
          <p:spPr bwMode="auto">
            <a:xfrm>
              <a:off x="2291" y="1072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7" name="Oval 27"/>
            <p:cNvSpPr>
              <a:spLocks noChangeArrowheads="1"/>
            </p:cNvSpPr>
            <p:nvPr/>
          </p:nvSpPr>
          <p:spPr bwMode="auto">
            <a:xfrm>
              <a:off x="65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8" name="Oval 28"/>
            <p:cNvSpPr>
              <a:spLocks noChangeArrowheads="1"/>
            </p:cNvSpPr>
            <p:nvPr/>
          </p:nvSpPr>
          <p:spPr bwMode="auto">
            <a:xfrm>
              <a:off x="431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9" name="Oval 29"/>
            <p:cNvSpPr>
              <a:spLocks noChangeArrowheads="1"/>
            </p:cNvSpPr>
            <p:nvPr/>
          </p:nvSpPr>
          <p:spPr bwMode="auto">
            <a:xfrm>
              <a:off x="106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0" name="Oval 30"/>
            <p:cNvSpPr>
              <a:spLocks noChangeArrowheads="1"/>
            </p:cNvSpPr>
            <p:nvPr/>
          </p:nvSpPr>
          <p:spPr bwMode="auto">
            <a:xfrm>
              <a:off x="839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1" name="Oval 31"/>
            <p:cNvSpPr>
              <a:spLocks noChangeArrowheads="1"/>
            </p:cNvSpPr>
            <p:nvPr/>
          </p:nvSpPr>
          <p:spPr bwMode="auto">
            <a:xfrm>
              <a:off x="147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2" name="Oval 32"/>
            <p:cNvSpPr>
              <a:spLocks noChangeArrowheads="1"/>
            </p:cNvSpPr>
            <p:nvPr/>
          </p:nvSpPr>
          <p:spPr bwMode="auto">
            <a:xfrm>
              <a:off x="1247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3" name="Oval 33"/>
            <p:cNvSpPr>
              <a:spLocks noChangeArrowheads="1"/>
            </p:cNvSpPr>
            <p:nvPr/>
          </p:nvSpPr>
          <p:spPr bwMode="auto">
            <a:xfrm>
              <a:off x="188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4" name="Oval 34"/>
            <p:cNvSpPr>
              <a:spLocks noChangeArrowheads="1"/>
            </p:cNvSpPr>
            <p:nvPr/>
          </p:nvSpPr>
          <p:spPr bwMode="auto">
            <a:xfrm>
              <a:off x="1655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5" name="Oval 35"/>
            <p:cNvSpPr>
              <a:spLocks noChangeArrowheads="1"/>
            </p:cNvSpPr>
            <p:nvPr/>
          </p:nvSpPr>
          <p:spPr bwMode="auto">
            <a:xfrm>
              <a:off x="2291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6" name="Oval 36"/>
            <p:cNvSpPr>
              <a:spLocks noChangeArrowheads="1"/>
            </p:cNvSpPr>
            <p:nvPr/>
          </p:nvSpPr>
          <p:spPr bwMode="auto">
            <a:xfrm>
              <a:off x="2064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7" name="Oval 37"/>
            <p:cNvSpPr>
              <a:spLocks noChangeArrowheads="1"/>
            </p:cNvSpPr>
            <p:nvPr/>
          </p:nvSpPr>
          <p:spPr bwMode="auto">
            <a:xfrm>
              <a:off x="43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8" name="Oval 38"/>
            <p:cNvSpPr>
              <a:spLocks noChangeArrowheads="1"/>
            </p:cNvSpPr>
            <p:nvPr/>
          </p:nvSpPr>
          <p:spPr bwMode="auto">
            <a:xfrm>
              <a:off x="61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9" name="Oval 39"/>
            <p:cNvSpPr>
              <a:spLocks noChangeArrowheads="1"/>
            </p:cNvSpPr>
            <p:nvPr/>
          </p:nvSpPr>
          <p:spPr bwMode="auto">
            <a:xfrm>
              <a:off x="88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0" name="Oval 40"/>
            <p:cNvSpPr>
              <a:spLocks noChangeArrowheads="1"/>
            </p:cNvSpPr>
            <p:nvPr/>
          </p:nvSpPr>
          <p:spPr bwMode="auto">
            <a:xfrm>
              <a:off x="1066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1" name="Oval 41"/>
            <p:cNvSpPr>
              <a:spLocks noChangeArrowheads="1"/>
            </p:cNvSpPr>
            <p:nvPr/>
          </p:nvSpPr>
          <p:spPr bwMode="auto">
            <a:xfrm>
              <a:off x="129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2" name="Oval 42"/>
            <p:cNvSpPr>
              <a:spLocks noChangeArrowheads="1"/>
            </p:cNvSpPr>
            <p:nvPr/>
          </p:nvSpPr>
          <p:spPr bwMode="auto">
            <a:xfrm>
              <a:off x="1474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3" name="Oval 43"/>
            <p:cNvSpPr>
              <a:spLocks noChangeArrowheads="1"/>
            </p:cNvSpPr>
            <p:nvPr/>
          </p:nvSpPr>
          <p:spPr bwMode="auto">
            <a:xfrm>
              <a:off x="170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4" name="Oval 44"/>
            <p:cNvSpPr>
              <a:spLocks noChangeArrowheads="1"/>
            </p:cNvSpPr>
            <p:nvPr/>
          </p:nvSpPr>
          <p:spPr bwMode="auto">
            <a:xfrm>
              <a:off x="188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5" name="Oval 45"/>
            <p:cNvSpPr>
              <a:spLocks noChangeArrowheads="1"/>
            </p:cNvSpPr>
            <p:nvPr/>
          </p:nvSpPr>
          <p:spPr bwMode="auto">
            <a:xfrm>
              <a:off x="210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6" name="Oval 46"/>
            <p:cNvSpPr>
              <a:spLocks noChangeArrowheads="1"/>
            </p:cNvSpPr>
            <p:nvPr/>
          </p:nvSpPr>
          <p:spPr bwMode="auto">
            <a:xfrm>
              <a:off x="2291" y="66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8" name="Group 168"/>
          <p:cNvGrpSpPr>
            <a:grpSpLocks/>
          </p:cNvGrpSpPr>
          <p:nvPr/>
        </p:nvGrpSpPr>
        <p:grpSpPr bwMode="auto">
          <a:xfrm>
            <a:off x="1258888" y="1916113"/>
            <a:ext cx="2638425" cy="836612"/>
            <a:chOff x="793" y="1207"/>
            <a:chExt cx="1662" cy="527"/>
          </a:xfrm>
        </p:grpSpPr>
        <p:sp>
          <p:nvSpPr>
            <p:cNvPr id="51296" name="Text Box 96"/>
            <p:cNvSpPr txBox="1">
              <a:spLocks noChangeArrowheads="1"/>
            </p:cNvSpPr>
            <p:nvPr/>
          </p:nvSpPr>
          <p:spPr bwMode="auto">
            <a:xfrm>
              <a:off x="793" y="1207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糖水：</a:t>
              </a:r>
            </a:p>
          </p:txBody>
        </p:sp>
        <p:sp>
          <p:nvSpPr>
            <p:cNvPr id="51299" name="Oval 99"/>
            <p:cNvSpPr>
              <a:spLocks noChangeArrowheads="1"/>
            </p:cNvSpPr>
            <p:nvPr/>
          </p:nvSpPr>
          <p:spPr bwMode="auto">
            <a:xfrm>
              <a:off x="1388" y="1273"/>
              <a:ext cx="146" cy="13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0" name="Oval 100"/>
            <p:cNvSpPr>
              <a:spLocks noChangeArrowheads="1"/>
            </p:cNvSpPr>
            <p:nvPr/>
          </p:nvSpPr>
          <p:spPr bwMode="auto">
            <a:xfrm>
              <a:off x="1388" y="1516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1" name="Rectangle 101"/>
            <p:cNvSpPr>
              <a:spLocks noChangeArrowheads="1"/>
            </p:cNvSpPr>
            <p:nvPr/>
          </p:nvSpPr>
          <p:spPr bwMode="auto">
            <a:xfrm>
              <a:off x="1571" y="1207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</a:p>
          </p:txBody>
        </p:sp>
        <p:sp>
          <p:nvSpPr>
            <p:cNvPr id="51302" name="Rectangle 102"/>
            <p:cNvSpPr>
              <a:spLocks noChangeArrowheads="1"/>
            </p:cNvSpPr>
            <p:nvPr/>
          </p:nvSpPr>
          <p:spPr bwMode="auto">
            <a:xfrm>
              <a:off x="1571" y="1446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grpSp>
        <p:nvGrpSpPr>
          <p:cNvPr id="51359" name="Group 159"/>
          <p:cNvGrpSpPr>
            <a:grpSpLocks/>
          </p:cNvGrpSpPr>
          <p:nvPr/>
        </p:nvGrpSpPr>
        <p:grpSpPr bwMode="auto">
          <a:xfrm>
            <a:off x="4932363" y="333375"/>
            <a:ext cx="2735262" cy="1511300"/>
            <a:chOff x="3107" y="210"/>
            <a:chExt cx="2132" cy="1299"/>
          </a:xfrm>
        </p:grpSpPr>
        <p:grpSp>
          <p:nvGrpSpPr>
            <p:cNvPr id="51304" name="Group 104"/>
            <p:cNvGrpSpPr>
              <a:grpSpLocks/>
            </p:cNvGrpSpPr>
            <p:nvPr/>
          </p:nvGrpSpPr>
          <p:grpSpPr bwMode="auto">
            <a:xfrm>
              <a:off x="3107" y="210"/>
              <a:ext cx="2132" cy="1299"/>
              <a:chOff x="1746" y="2840"/>
              <a:chExt cx="2223" cy="1299"/>
            </a:xfrm>
          </p:grpSpPr>
          <p:pic>
            <p:nvPicPr>
              <p:cNvPr id="51305" name="Picture 10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306" name="Line 10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307" name="Oval 107"/>
            <p:cNvSpPr>
              <a:spLocks noChangeArrowheads="1"/>
            </p:cNvSpPr>
            <p:nvPr/>
          </p:nvSpPr>
          <p:spPr bwMode="auto">
            <a:xfrm>
              <a:off x="3197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8" name="Oval 108"/>
            <p:cNvSpPr>
              <a:spLocks noChangeArrowheads="1"/>
            </p:cNvSpPr>
            <p:nvPr/>
          </p:nvSpPr>
          <p:spPr bwMode="auto">
            <a:xfrm>
              <a:off x="342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9" name="Oval 109"/>
            <p:cNvSpPr>
              <a:spLocks noChangeArrowheads="1"/>
            </p:cNvSpPr>
            <p:nvPr/>
          </p:nvSpPr>
          <p:spPr bwMode="auto">
            <a:xfrm>
              <a:off x="3606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0" name="Oval 110"/>
            <p:cNvSpPr>
              <a:spLocks noChangeArrowheads="1"/>
            </p:cNvSpPr>
            <p:nvPr/>
          </p:nvSpPr>
          <p:spPr bwMode="auto">
            <a:xfrm>
              <a:off x="374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1" name="Oval 111"/>
            <p:cNvSpPr>
              <a:spLocks noChangeArrowheads="1"/>
            </p:cNvSpPr>
            <p:nvPr/>
          </p:nvSpPr>
          <p:spPr bwMode="auto">
            <a:xfrm>
              <a:off x="3924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2" name="Oval 112"/>
            <p:cNvSpPr>
              <a:spLocks noChangeArrowheads="1"/>
            </p:cNvSpPr>
            <p:nvPr/>
          </p:nvSpPr>
          <p:spPr bwMode="auto">
            <a:xfrm>
              <a:off x="4150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3" name="Oval 113"/>
            <p:cNvSpPr>
              <a:spLocks noChangeArrowheads="1"/>
            </p:cNvSpPr>
            <p:nvPr/>
          </p:nvSpPr>
          <p:spPr bwMode="auto">
            <a:xfrm>
              <a:off x="4331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4" name="Oval 114"/>
            <p:cNvSpPr>
              <a:spLocks noChangeArrowheads="1"/>
            </p:cNvSpPr>
            <p:nvPr/>
          </p:nvSpPr>
          <p:spPr bwMode="auto">
            <a:xfrm>
              <a:off x="446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5" name="Oval 115"/>
            <p:cNvSpPr>
              <a:spLocks noChangeArrowheads="1"/>
            </p:cNvSpPr>
            <p:nvPr/>
          </p:nvSpPr>
          <p:spPr bwMode="auto">
            <a:xfrm>
              <a:off x="4649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6" name="Oval 116"/>
            <p:cNvSpPr>
              <a:spLocks noChangeArrowheads="1"/>
            </p:cNvSpPr>
            <p:nvPr/>
          </p:nvSpPr>
          <p:spPr bwMode="auto">
            <a:xfrm>
              <a:off x="487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7" name="Oval 117"/>
            <p:cNvSpPr>
              <a:spLocks noChangeArrowheads="1"/>
            </p:cNvSpPr>
            <p:nvPr/>
          </p:nvSpPr>
          <p:spPr bwMode="auto">
            <a:xfrm>
              <a:off x="5057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8" name="Oval 118"/>
            <p:cNvSpPr>
              <a:spLocks noChangeArrowheads="1"/>
            </p:cNvSpPr>
            <p:nvPr/>
          </p:nvSpPr>
          <p:spPr bwMode="auto">
            <a:xfrm>
              <a:off x="3197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9" name="Oval 119"/>
            <p:cNvSpPr>
              <a:spLocks noChangeArrowheads="1"/>
            </p:cNvSpPr>
            <p:nvPr/>
          </p:nvSpPr>
          <p:spPr bwMode="auto">
            <a:xfrm>
              <a:off x="3424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0" name="Oval 120"/>
            <p:cNvSpPr>
              <a:spLocks noChangeArrowheads="1"/>
            </p:cNvSpPr>
            <p:nvPr/>
          </p:nvSpPr>
          <p:spPr bwMode="auto">
            <a:xfrm>
              <a:off x="3560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1" name="Oval 121"/>
            <p:cNvSpPr>
              <a:spLocks noChangeArrowheads="1"/>
            </p:cNvSpPr>
            <p:nvPr/>
          </p:nvSpPr>
          <p:spPr bwMode="auto">
            <a:xfrm>
              <a:off x="3742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2" name="Oval 122"/>
            <p:cNvSpPr>
              <a:spLocks noChangeArrowheads="1"/>
            </p:cNvSpPr>
            <p:nvPr/>
          </p:nvSpPr>
          <p:spPr bwMode="auto">
            <a:xfrm>
              <a:off x="396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3" name="Oval 123"/>
            <p:cNvSpPr>
              <a:spLocks noChangeArrowheads="1"/>
            </p:cNvSpPr>
            <p:nvPr/>
          </p:nvSpPr>
          <p:spPr bwMode="auto">
            <a:xfrm>
              <a:off x="4150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4" name="Oval 124"/>
            <p:cNvSpPr>
              <a:spLocks noChangeArrowheads="1"/>
            </p:cNvSpPr>
            <p:nvPr/>
          </p:nvSpPr>
          <p:spPr bwMode="auto">
            <a:xfrm>
              <a:off x="4286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5" name="Oval 125"/>
            <p:cNvSpPr>
              <a:spLocks noChangeArrowheads="1"/>
            </p:cNvSpPr>
            <p:nvPr/>
          </p:nvSpPr>
          <p:spPr bwMode="auto">
            <a:xfrm>
              <a:off x="4468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6" name="Oval 126"/>
            <p:cNvSpPr>
              <a:spLocks noChangeArrowheads="1"/>
            </p:cNvSpPr>
            <p:nvPr/>
          </p:nvSpPr>
          <p:spPr bwMode="auto">
            <a:xfrm>
              <a:off x="469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7" name="Oval 127"/>
            <p:cNvSpPr>
              <a:spLocks noChangeArrowheads="1"/>
            </p:cNvSpPr>
            <p:nvPr/>
          </p:nvSpPr>
          <p:spPr bwMode="auto">
            <a:xfrm>
              <a:off x="4875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8" name="Oval 128"/>
            <p:cNvSpPr>
              <a:spLocks noChangeArrowheads="1"/>
            </p:cNvSpPr>
            <p:nvPr/>
          </p:nvSpPr>
          <p:spPr bwMode="auto">
            <a:xfrm>
              <a:off x="501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9" name="Oval 129"/>
            <p:cNvSpPr>
              <a:spLocks noChangeArrowheads="1"/>
            </p:cNvSpPr>
            <p:nvPr/>
          </p:nvSpPr>
          <p:spPr bwMode="auto">
            <a:xfrm>
              <a:off x="3197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0" name="Oval 130"/>
            <p:cNvSpPr>
              <a:spLocks noChangeArrowheads="1"/>
            </p:cNvSpPr>
            <p:nvPr/>
          </p:nvSpPr>
          <p:spPr bwMode="auto">
            <a:xfrm>
              <a:off x="342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1" name="Oval 131"/>
            <p:cNvSpPr>
              <a:spLocks noChangeArrowheads="1"/>
            </p:cNvSpPr>
            <p:nvPr/>
          </p:nvSpPr>
          <p:spPr bwMode="auto">
            <a:xfrm>
              <a:off x="3606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2" name="Oval 132"/>
            <p:cNvSpPr>
              <a:spLocks noChangeArrowheads="1"/>
            </p:cNvSpPr>
            <p:nvPr/>
          </p:nvSpPr>
          <p:spPr bwMode="auto">
            <a:xfrm>
              <a:off x="374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3" name="Oval 133"/>
            <p:cNvSpPr>
              <a:spLocks noChangeArrowheads="1"/>
            </p:cNvSpPr>
            <p:nvPr/>
          </p:nvSpPr>
          <p:spPr bwMode="auto">
            <a:xfrm>
              <a:off x="3924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4" name="Oval 134"/>
            <p:cNvSpPr>
              <a:spLocks noChangeArrowheads="1"/>
            </p:cNvSpPr>
            <p:nvPr/>
          </p:nvSpPr>
          <p:spPr bwMode="auto">
            <a:xfrm>
              <a:off x="4150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5" name="Oval 135"/>
            <p:cNvSpPr>
              <a:spLocks noChangeArrowheads="1"/>
            </p:cNvSpPr>
            <p:nvPr/>
          </p:nvSpPr>
          <p:spPr bwMode="auto">
            <a:xfrm>
              <a:off x="4331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6" name="Oval 136"/>
            <p:cNvSpPr>
              <a:spLocks noChangeArrowheads="1"/>
            </p:cNvSpPr>
            <p:nvPr/>
          </p:nvSpPr>
          <p:spPr bwMode="auto">
            <a:xfrm>
              <a:off x="446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7" name="Oval 137"/>
            <p:cNvSpPr>
              <a:spLocks noChangeArrowheads="1"/>
            </p:cNvSpPr>
            <p:nvPr/>
          </p:nvSpPr>
          <p:spPr bwMode="auto">
            <a:xfrm>
              <a:off x="4649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8" name="Oval 138"/>
            <p:cNvSpPr>
              <a:spLocks noChangeArrowheads="1"/>
            </p:cNvSpPr>
            <p:nvPr/>
          </p:nvSpPr>
          <p:spPr bwMode="auto">
            <a:xfrm>
              <a:off x="487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9" name="Oval 139"/>
            <p:cNvSpPr>
              <a:spLocks noChangeArrowheads="1"/>
            </p:cNvSpPr>
            <p:nvPr/>
          </p:nvSpPr>
          <p:spPr bwMode="auto">
            <a:xfrm>
              <a:off x="5057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0" name="Oval 140"/>
            <p:cNvSpPr>
              <a:spLocks noChangeArrowheads="1"/>
            </p:cNvSpPr>
            <p:nvPr/>
          </p:nvSpPr>
          <p:spPr bwMode="auto">
            <a:xfrm>
              <a:off x="3197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1" name="Oval 141"/>
            <p:cNvSpPr>
              <a:spLocks noChangeArrowheads="1"/>
            </p:cNvSpPr>
            <p:nvPr/>
          </p:nvSpPr>
          <p:spPr bwMode="auto">
            <a:xfrm>
              <a:off x="3424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2" name="Oval 142"/>
            <p:cNvSpPr>
              <a:spLocks noChangeArrowheads="1"/>
            </p:cNvSpPr>
            <p:nvPr/>
          </p:nvSpPr>
          <p:spPr bwMode="auto">
            <a:xfrm>
              <a:off x="3560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3" name="Oval 143"/>
            <p:cNvSpPr>
              <a:spLocks noChangeArrowheads="1"/>
            </p:cNvSpPr>
            <p:nvPr/>
          </p:nvSpPr>
          <p:spPr bwMode="auto">
            <a:xfrm>
              <a:off x="3742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4" name="Oval 144"/>
            <p:cNvSpPr>
              <a:spLocks noChangeArrowheads="1"/>
            </p:cNvSpPr>
            <p:nvPr/>
          </p:nvSpPr>
          <p:spPr bwMode="auto">
            <a:xfrm>
              <a:off x="396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5" name="Oval 145"/>
            <p:cNvSpPr>
              <a:spLocks noChangeArrowheads="1"/>
            </p:cNvSpPr>
            <p:nvPr/>
          </p:nvSpPr>
          <p:spPr bwMode="auto">
            <a:xfrm>
              <a:off x="4150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6" name="Oval 146"/>
            <p:cNvSpPr>
              <a:spLocks noChangeArrowheads="1"/>
            </p:cNvSpPr>
            <p:nvPr/>
          </p:nvSpPr>
          <p:spPr bwMode="auto">
            <a:xfrm>
              <a:off x="4286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7" name="Oval 147"/>
            <p:cNvSpPr>
              <a:spLocks noChangeArrowheads="1"/>
            </p:cNvSpPr>
            <p:nvPr/>
          </p:nvSpPr>
          <p:spPr bwMode="auto">
            <a:xfrm>
              <a:off x="4468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8" name="Oval 148"/>
            <p:cNvSpPr>
              <a:spLocks noChangeArrowheads="1"/>
            </p:cNvSpPr>
            <p:nvPr/>
          </p:nvSpPr>
          <p:spPr bwMode="auto">
            <a:xfrm>
              <a:off x="469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9" name="Oval 149"/>
            <p:cNvSpPr>
              <a:spLocks noChangeArrowheads="1"/>
            </p:cNvSpPr>
            <p:nvPr/>
          </p:nvSpPr>
          <p:spPr bwMode="auto">
            <a:xfrm>
              <a:off x="4875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0" name="Oval 150"/>
            <p:cNvSpPr>
              <a:spLocks noChangeArrowheads="1"/>
            </p:cNvSpPr>
            <p:nvPr/>
          </p:nvSpPr>
          <p:spPr bwMode="auto">
            <a:xfrm>
              <a:off x="501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9" name="Group 169"/>
          <p:cNvGrpSpPr>
            <a:grpSpLocks/>
          </p:cNvGrpSpPr>
          <p:nvPr/>
        </p:nvGrpSpPr>
        <p:grpSpPr bwMode="auto">
          <a:xfrm>
            <a:off x="4859338" y="1844675"/>
            <a:ext cx="2736850" cy="1042988"/>
            <a:chOff x="3061" y="1162"/>
            <a:chExt cx="1724" cy="657"/>
          </a:xfrm>
        </p:grpSpPr>
        <p:sp>
          <p:nvSpPr>
            <p:cNvPr id="51351" name="Text Box 151"/>
            <p:cNvSpPr txBox="1">
              <a:spLocks noChangeArrowheads="1"/>
            </p:cNvSpPr>
            <p:nvPr/>
          </p:nvSpPr>
          <p:spPr bwMode="auto">
            <a:xfrm>
              <a:off x="3061" y="1162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食盐水：</a:t>
              </a:r>
            </a:p>
          </p:txBody>
        </p:sp>
        <p:sp>
          <p:nvSpPr>
            <p:cNvPr id="51352" name="Oval 152"/>
            <p:cNvSpPr>
              <a:spLocks noChangeArrowheads="1"/>
            </p:cNvSpPr>
            <p:nvPr/>
          </p:nvSpPr>
          <p:spPr bwMode="auto">
            <a:xfrm>
              <a:off x="3868" y="1431"/>
              <a:ext cx="146" cy="139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3" name="Oval 153"/>
            <p:cNvSpPr>
              <a:spLocks noChangeArrowheads="1"/>
            </p:cNvSpPr>
            <p:nvPr/>
          </p:nvSpPr>
          <p:spPr bwMode="auto">
            <a:xfrm>
              <a:off x="3896" y="1298"/>
              <a:ext cx="73" cy="69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4" name="Oval 154"/>
            <p:cNvSpPr>
              <a:spLocks noChangeArrowheads="1"/>
            </p:cNvSpPr>
            <p:nvPr/>
          </p:nvSpPr>
          <p:spPr bwMode="auto">
            <a:xfrm>
              <a:off x="3878" y="1648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5" name="Text Box 155"/>
            <p:cNvSpPr txBox="1">
              <a:spLocks noChangeArrowheads="1"/>
            </p:cNvSpPr>
            <p:nvPr/>
          </p:nvSpPr>
          <p:spPr bwMode="auto">
            <a:xfrm>
              <a:off x="4120" y="1162"/>
              <a:ext cx="4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Na</a:t>
              </a:r>
              <a:r>
                <a:rPr lang="en-US" altLang="zh-CN" baseline="30000"/>
                <a:t>+</a:t>
              </a:r>
              <a:endParaRPr lang="en-US" altLang="zh-CN"/>
            </a:p>
          </p:txBody>
        </p:sp>
        <p:sp>
          <p:nvSpPr>
            <p:cNvPr id="51356" name="Text Box 156"/>
            <p:cNvSpPr txBox="1">
              <a:spLocks noChangeArrowheads="1"/>
            </p:cNvSpPr>
            <p:nvPr/>
          </p:nvSpPr>
          <p:spPr bwMode="auto">
            <a:xfrm>
              <a:off x="4117" y="1344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endParaRPr lang="en-US" altLang="zh-CN"/>
            </a:p>
          </p:txBody>
        </p:sp>
        <p:sp>
          <p:nvSpPr>
            <p:cNvPr id="51357" name="Rectangle 157"/>
            <p:cNvSpPr>
              <a:spLocks noChangeArrowheads="1"/>
            </p:cNvSpPr>
            <p:nvPr/>
          </p:nvSpPr>
          <p:spPr bwMode="auto">
            <a:xfrm>
              <a:off x="4093" y="1531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sp>
        <p:nvSpPr>
          <p:cNvPr id="51360" name="Text Box 160"/>
          <p:cNvSpPr txBox="1">
            <a:spLocks noChangeArrowheads="1"/>
          </p:cNvSpPr>
          <p:nvPr/>
        </p:nvSpPr>
        <p:spPr bwMode="auto">
          <a:xfrm>
            <a:off x="179388" y="2492375"/>
            <a:ext cx="84963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4】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        </a:t>
            </a:r>
            <a:r>
              <a:rPr lang="zh-CN" altLang="en-US">
                <a:latin typeface="Arial" charset="0"/>
              </a:rPr>
              <a:t>蔗糖与氯化钠两种物质形成溶液后有什么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区别</a:t>
            </a:r>
            <a:r>
              <a:rPr lang="zh-CN" altLang="en-US">
                <a:latin typeface="Arial" charset="0"/>
              </a:rPr>
              <a:t>与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联系</a:t>
            </a:r>
            <a:r>
              <a:rPr lang="zh-CN" altLang="en-US">
                <a:latin typeface="Arial" charset="0"/>
              </a:rPr>
              <a:t>？</a:t>
            </a:r>
          </a:p>
        </p:txBody>
      </p:sp>
      <p:sp>
        <p:nvSpPr>
          <p:cNvPr id="51361" name="Text Box 161"/>
          <p:cNvSpPr txBox="1">
            <a:spLocks noChangeArrowheads="1"/>
          </p:cNvSpPr>
          <p:nvPr/>
        </p:nvSpPr>
        <p:spPr bwMode="auto">
          <a:xfrm>
            <a:off x="827088" y="3576638"/>
            <a:ext cx="756126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区别：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蔗糖</a:t>
            </a:r>
            <a:r>
              <a:rPr lang="zh-CN" altLang="en-US">
                <a:latin typeface="Arial" charset="0"/>
              </a:rPr>
              <a:t>在水中是以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     而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氯化钠</a:t>
            </a:r>
            <a:r>
              <a:rPr lang="zh-CN" altLang="en-US">
                <a:latin typeface="Arial" charset="0"/>
              </a:rPr>
              <a:t>则是以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形式存在。</a:t>
            </a:r>
          </a:p>
        </p:txBody>
      </p:sp>
      <p:sp>
        <p:nvSpPr>
          <p:cNvPr id="51362" name="Text Box 162"/>
          <p:cNvSpPr txBox="1">
            <a:spLocks noChangeArrowheads="1"/>
          </p:cNvSpPr>
          <p:nvPr/>
        </p:nvSpPr>
        <p:spPr bwMode="auto">
          <a:xfrm>
            <a:off x="827088" y="4613275"/>
            <a:ext cx="788831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联系：两种溶液只要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水分不被蒸发</a:t>
            </a:r>
            <a:r>
              <a:rPr lang="zh-CN" altLang="en-US" dirty="0">
                <a:latin typeface="Arial" charset="0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温度不发生变化</a:t>
            </a:r>
            <a:r>
              <a:rPr lang="zh-CN" altLang="en-US" dirty="0">
                <a:latin typeface="Arial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蔗糖或氯化钠与水不会分离，取出其中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任意一部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          分</a:t>
            </a:r>
            <a:r>
              <a:rPr lang="zh-CN" altLang="en-US" dirty="0">
                <a:latin typeface="Arial" charset="0"/>
              </a:rPr>
              <a:t>进行比较，它们的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组成</a:t>
            </a:r>
            <a:r>
              <a:rPr lang="zh-CN" altLang="en-US" dirty="0">
                <a:latin typeface="Arial" charset="0"/>
              </a:rPr>
              <a:t>完全</a:t>
            </a:r>
            <a:r>
              <a:rPr lang="zh-CN" altLang="en-US" u="sng" dirty="0">
                <a:latin typeface="Arial" charset="0"/>
              </a:rPr>
              <a:t>             </a:t>
            </a:r>
            <a:r>
              <a:rPr lang="zh-CN" altLang="en-US" dirty="0">
                <a:latin typeface="Arial" charset="0"/>
              </a:rPr>
              <a:t>（填“相同” 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或“不相同”）。</a:t>
            </a:r>
          </a:p>
        </p:txBody>
      </p:sp>
      <p:sp>
        <p:nvSpPr>
          <p:cNvPr id="51363" name="Text Box 163"/>
          <p:cNvSpPr txBox="1">
            <a:spLocks noChangeArrowheads="1"/>
          </p:cNvSpPr>
          <p:nvPr/>
        </p:nvSpPr>
        <p:spPr bwMode="auto">
          <a:xfrm>
            <a:off x="3835400" y="62579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**</a:t>
            </a:r>
            <a:r>
              <a:rPr lang="zh-CN" altLang="en-US">
                <a:solidFill>
                  <a:srgbClr val="0000FF"/>
                </a:solidFill>
              </a:rPr>
              <a:t>两混合物都是</a:t>
            </a:r>
            <a:r>
              <a:rPr lang="zh-CN" altLang="en-US">
                <a:solidFill>
                  <a:srgbClr val="FF0000"/>
                </a:solidFill>
              </a:rPr>
              <a:t>稳定的</a:t>
            </a:r>
          </a:p>
        </p:txBody>
      </p:sp>
      <p:sp>
        <p:nvSpPr>
          <p:cNvPr id="51364" name="Rectangle 164"/>
          <p:cNvSpPr>
            <a:spLocks noChangeArrowheads="1"/>
          </p:cNvSpPr>
          <p:nvPr/>
        </p:nvSpPr>
        <p:spPr bwMode="auto">
          <a:xfrm>
            <a:off x="7092950" y="623728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、均一的</a:t>
            </a:r>
          </a:p>
        </p:txBody>
      </p:sp>
      <p:sp>
        <p:nvSpPr>
          <p:cNvPr id="51370" name="Rectangle 170"/>
          <p:cNvSpPr>
            <a:spLocks noChangeArrowheads="1"/>
          </p:cNvSpPr>
          <p:nvPr/>
        </p:nvSpPr>
        <p:spPr bwMode="auto">
          <a:xfrm>
            <a:off x="4067175" y="3500438"/>
            <a:ext cx="100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分子</a:t>
            </a:r>
          </a:p>
        </p:txBody>
      </p:sp>
      <p:sp>
        <p:nvSpPr>
          <p:cNvPr id="51372" name="Rectangle 172"/>
          <p:cNvSpPr>
            <a:spLocks noChangeArrowheads="1"/>
          </p:cNvSpPr>
          <p:nvPr/>
        </p:nvSpPr>
        <p:spPr bwMode="auto">
          <a:xfrm>
            <a:off x="4052888" y="4051300"/>
            <a:ext cx="102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离子</a:t>
            </a:r>
          </a:p>
        </p:txBody>
      </p:sp>
      <p:sp>
        <p:nvSpPr>
          <p:cNvPr id="51373" name="Rectangle 173"/>
          <p:cNvSpPr>
            <a:spLocks noChangeArrowheads="1"/>
          </p:cNvSpPr>
          <p:nvPr/>
        </p:nvSpPr>
        <p:spPr bwMode="auto">
          <a:xfrm>
            <a:off x="5940425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相同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1" grpId="0"/>
      <p:bldP spid="51362" grpId="0"/>
      <p:bldP spid="51363" grpId="0"/>
      <p:bldP spid="51364" grpId="0"/>
      <p:bldP spid="51370" grpId="0"/>
      <p:bldP spid="51372" grpId="0"/>
      <p:bldP spid="513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68313" y="2433638"/>
            <a:ext cx="194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  1</a:t>
            </a:r>
            <a:r>
              <a:rPr kumimoji="1" lang="zh-CN" altLang="en-US"/>
              <a:t>、概念：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55650" y="3465513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、溶液的组成：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00338" y="4689475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被溶解的物质。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779838" y="5251450"/>
            <a:ext cx="2233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a</a:t>
            </a:r>
            <a:r>
              <a:rPr kumimoji="1" lang="zh-CN" altLang="en-US">
                <a:solidFill>
                  <a:srgbClr val="0000FF"/>
                </a:solidFill>
              </a:rPr>
              <a:t>、均一性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5508625" y="5251450"/>
            <a:ext cx="157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b</a:t>
            </a:r>
            <a:r>
              <a:rPr kumimoji="1" lang="zh-CN" altLang="en-US">
                <a:solidFill>
                  <a:srgbClr val="0000FF"/>
                </a:solidFill>
              </a:rPr>
              <a:t>、稳定性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3203575" y="3429000"/>
            <a:ext cx="5111750" cy="46672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液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=</a:t>
            </a:r>
            <a:r>
              <a:rPr kumimoji="1" lang="en-US" altLang="zh-CN">
                <a:solidFill>
                  <a:schemeClr val="bg1"/>
                </a:solidFill>
              </a:rPr>
              <a:t>  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剂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+</a:t>
            </a: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（溶质）  </a:t>
            </a:r>
          </a:p>
        </p:txBody>
      </p:sp>
      <p:sp>
        <p:nvSpPr>
          <p:cNvPr id="5134" name="Text Box 1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11188" y="1857375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一、什么是溶液？</a:t>
            </a: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2286000" y="2457450"/>
            <a:ext cx="6318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/>
              <a:t>一种或几种物质</a:t>
            </a:r>
            <a:r>
              <a:rPr kumimoji="1" lang="zh-CN" altLang="en-US">
                <a:solidFill>
                  <a:srgbClr val="FF0000"/>
                </a:solidFill>
              </a:rPr>
              <a:t>分散到</a:t>
            </a:r>
            <a:r>
              <a:rPr kumimoji="1" lang="zh-CN" altLang="en-US"/>
              <a:t>另一种物质</a:t>
            </a:r>
            <a:r>
              <a:rPr kumimoji="1" lang="zh-CN" altLang="en-US">
                <a:solidFill>
                  <a:srgbClr val="FF0000"/>
                </a:solidFill>
              </a:rPr>
              <a:t>里，形成</a:t>
            </a:r>
          </a:p>
          <a:p>
            <a:r>
              <a:rPr kumimoji="1" lang="zh-CN" altLang="en-US">
                <a:solidFill>
                  <a:srgbClr val="0000FF"/>
                </a:solidFill>
              </a:rPr>
              <a:t>均一</a:t>
            </a:r>
            <a:r>
              <a:rPr kumimoji="1" lang="zh-CN" altLang="en-US"/>
              <a:t>的、</a:t>
            </a:r>
            <a:r>
              <a:rPr kumimoji="1" lang="zh-CN" altLang="en-US">
                <a:solidFill>
                  <a:srgbClr val="0000FF"/>
                </a:solidFill>
              </a:rPr>
              <a:t>稳定</a:t>
            </a:r>
            <a:r>
              <a:rPr kumimoji="1" lang="zh-CN" altLang="en-US"/>
              <a:t>的</a:t>
            </a:r>
            <a:r>
              <a:rPr kumimoji="1" lang="zh-CN" altLang="en-US">
                <a:solidFill>
                  <a:srgbClr val="FF0000"/>
                </a:solidFill>
              </a:rPr>
              <a:t>混合物。</a:t>
            </a: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1287463" y="4713288"/>
            <a:ext cx="1573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b</a:t>
            </a:r>
            <a:r>
              <a:rPr kumimoji="1" lang="zh-CN" altLang="en-US"/>
              <a:t>、溶质：</a:t>
            </a: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1258888" y="4154488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a</a:t>
            </a:r>
            <a:r>
              <a:rPr kumimoji="1" lang="zh-CN" altLang="en-US"/>
              <a:t>、溶剂：</a:t>
            </a: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2700338" y="4113213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能溶解其它物质的物质。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84213" y="527685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3</a:t>
            </a:r>
            <a:r>
              <a:rPr kumimoji="1" lang="zh-CN" altLang="en-US"/>
              <a:t>、溶液的宏观特征：</a:t>
            </a:r>
          </a:p>
        </p:txBody>
      </p:sp>
      <p:sp>
        <p:nvSpPr>
          <p:cNvPr id="5141" name="WordArt 21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601186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如：水、酒精、汽油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7" grpId="0"/>
      <p:bldP spid="5128" grpId="1"/>
      <p:bldP spid="5129" grpId="0"/>
      <p:bldP spid="5130" grpId="0"/>
      <p:bldP spid="5132" grpId="0" animBg="1"/>
      <p:bldP spid="5135" grpId="0"/>
      <p:bldP spid="5136" grpId="0"/>
      <p:bldP spid="5137" grpId="0"/>
      <p:bldP spid="5138" grpId="0"/>
      <p:bldP spid="5124" grpId="0"/>
      <p:bldP spid="5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034" name="Group 98"/>
          <p:cNvGraphicFramePr>
            <a:graphicFrameLocks noGrp="1"/>
          </p:cNvGraphicFramePr>
          <p:nvPr/>
        </p:nvGraphicFramePr>
        <p:xfrm>
          <a:off x="395288" y="1412875"/>
          <a:ext cx="8280400" cy="1936750"/>
        </p:xfrm>
        <a:graphic>
          <a:graphicData uri="http://schemas.openxmlformats.org/drawingml/2006/table">
            <a:tbl>
              <a:tblPr/>
              <a:tblGrid>
                <a:gridCol w="2016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5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蔗糖溶液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碘的酒精溶液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氯化钠溶液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硫酸铜溶液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油脂的汽油溶液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氢氧化钠溶液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9990" name="Group 54"/>
          <p:cNvGrpSpPr>
            <a:grpSpLocks/>
          </p:cNvGrpSpPr>
          <p:nvPr/>
        </p:nvGrpSpPr>
        <p:grpSpPr bwMode="auto">
          <a:xfrm>
            <a:off x="250825" y="3644900"/>
            <a:ext cx="8637588" cy="1766888"/>
            <a:chOff x="295" y="297"/>
            <a:chExt cx="5441" cy="902"/>
          </a:xfrm>
        </p:grpSpPr>
        <p:sp>
          <p:nvSpPr>
            <p:cNvPr id="39991" name="Text Box 55"/>
            <p:cNvSpPr txBox="1">
              <a:spLocks noChangeArrowheads="1"/>
            </p:cNvSpPr>
            <p:nvPr/>
          </p:nvSpPr>
          <p:spPr bwMode="auto">
            <a:xfrm>
              <a:off x="295" y="297"/>
              <a:ext cx="98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5】</a:t>
              </a:r>
            </a:p>
          </p:txBody>
        </p:sp>
        <p:sp>
          <p:nvSpPr>
            <p:cNvPr id="39992" name="Text Box 56"/>
            <p:cNvSpPr txBox="1">
              <a:spLocks noChangeArrowheads="1"/>
            </p:cNvSpPr>
            <p:nvPr/>
          </p:nvSpPr>
          <p:spPr bwMode="auto">
            <a:xfrm>
              <a:off x="340" y="602"/>
              <a:ext cx="5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1</a:t>
              </a:r>
              <a:r>
                <a:rPr lang="zh-CN" altLang="en-US"/>
                <a:t>、溶液一定是无色透明的吗？无色透明的液体一定是溶液吗？</a:t>
              </a:r>
            </a:p>
          </p:txBody>
        </p:sp>
        <p:sp>
          <p:nvSpPr>
            <p:cNvPr id="39993" name="Text Box 57"/>
            <p:cNvSpPr txBox="1">
              <a:spLocks noChangeArrowheads="1"/>
            </p:cNvSpPr>
            <p:nvPr/>
          </p:nvSpPr>
          <p:spPr bwMode="auto">
            <a:xfrm>
              <a:off x="340" y="965"/>
              <a:ext cx="4628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2</a:t>
              </a:r>
              <a:r>
                <a:rPr lang="zh-CN" altLang="en-US"/>
                <a:t>、溶液一定是均一的吗？均一的液体一定是溶液吗？</a:t>
              </a:r>
            </a:p>
          </p:txBody>
        </p:sp>
      </p:grpSp>
      <p:sp>
        <p:nvSpPr>
          <p:cNvPr id="39998" name="Text Box 62"/>
          <p:cNvSpPr txBox="1">
            <a:spLocks noChangeArrowheads="1"/>
          </p:cNvSpPr>
          <p:nvPr/>
        </p:nvSpPr>
        <p:spPr bwMode="auto">
          <a:xfrm>
            <a:off x="611188" y="6207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练习</a:t>
            </a:r>
            <a:r>
              <a:rPr lang="en-US" altLang="zh-CN"/>
              <a:t>】</a:t>
            </a:r>
            <a:r>
              <a:rPr lang="zh-CN" altLang="en-US"/>
              <a:t>指出下列溶液中的溶质和溶剂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2246" name="Group 22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2244" name="Picture 2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2245" name="Text Box 21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graphicFrame>
        <p:nvGraphicFramePr>
          <p:cNvPr id="52286" name="Group 62"/>
          <p:cNvGraphicFramePr>
            <a:graphicFrameLocks noGrp="1"/>
          </p:cNvGraphicFramePr>
          <p:nvPr/>
        </p:nvGraphicFramePr>
        <p:xfrm>
          <a:off x="395288" y="3429000"/>
          <a:ext cx="8497887" cy="2736850"/>
        </p:xfrm>
        <a:graphic>
          <a:graphicData uri="http://schemas.openxmlformats.org/drawingml/2006/table">
            <a:tbl>
              <a:tblPr/>
              <a:tblGrid>
                <a:gridCol w="1728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16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3348038" y="4005263"/>
            <a:ext cx="42066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碘几乎不溶解</a:t>
            </a:r>
            <a:r>
              <a:rPr lang="zh-CN" altLang="en-US" dirty="0">
                <a:solidFill>
                  <a:srgbClr val="FF0000"/>
                </a:solidFill>
              </a:rPr>
              <a:t>或没有明显变化</a:t>
            </a:r>
          </a:p>
        </p:txBody>
      </p:sp>
      <p:sp>
        <p:nvSpPr>
          <p:cNvPr id="52282" name="Text Box 58"/>
          <p:cNvSpPr txBox="1">
            <a:spLocks noChangeArrowheads="1"/>
          </p:cNvSpPr>
          <p:nvPr/>
        </p:nvSpPr>
        <p:spPr bwMode="auto">
          <a:xfrm>
            <a:off x="3348038" y="45561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碘溶解，溶液呈现棕色</a:t>
            </a:r>
          </a:p>
        </p:txBody>
      </p:sp>
      <p:sp>
        <p:nvSpPr>
          <p:cNvPr id="52283" name="Text Box 59"/>
          <p:cNvSpPr txBox="1">
            <a:spLocks noChangeArrowheads="1"/>
          </p:cNvSpPr>
          <p:nvPr/>
        </p:nvSpPr>
        <p:spPr bwMode="auto">
          <a:xfrm>
            <a:off x="3348038" y="5084763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高锰酸钾溶解，溶液呈现紫红色</a:t>
            </a:r>
          </a:p>
        </p:txBody>
      </p:sp>
      <p:sp>
        <p:nvSpPr>
          <p:cNvPr id="52284" name="Text Box 60"/>
          <p:cNvSpPr txBox="1">
            <a:spLocks noChangeArrowheads="1"/>
          </p:cNvSpPr>
          <p:nvPr/>
        </p:nvSpPr>
        <p:spPr bwMode="auto">
          <a:xfrm>
            <a:off x="3348038" y="5635625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高锰酸钾不溶解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81" grpId="0"/>
      <p:bldP spid="52282" grpId="0"/>
      <p:bldP spid="52283" grpId="0"/>
      <p:bldP spid="522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4000" y="3527425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7】</a:t>
            </a:r>
            <a:r>
              <a:rPr lang="zh-CN" altLang="en-US"/>
              <a:t>本试验中共有几组对比？每一组对比分别控制了什么</a:t>
            </a:r>
          </a:p>
          <a:p>
            <a:r>
              <a:rPr lang="zh-CN" altLang="en-US"/>
              <a:t>                  变量？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771775" y="3862388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各组对比中的变量又分别是什么？</a:t>
            </a: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5309" name="Group 13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5310" name="Picture 1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5311" name="Text Box 15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254000" y="4487863"/>
            <a:ext cx="8413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1】_____________________________________________</a:t>
            </a:r>
          </a:p>
          <a:p>
            <a:r>
              <a:rPr lang="en-US" altLang="zh-CN"/>
              <a:t>                  _____________________________________________</a:t>
            </a:r>
            <a:endParaRPr lang="en-US" altLang="zh-CN">
              <a:solidFill>
                <a:srgbClr val="0000CC"/>
              </a:solidFill>
            </a:endParaRPr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1628775" y="443706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同一物质在不同溶剂中的溶解性不同，</a:t>
            </a:r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1646238" y="4462463"/>
            <a:ext cx="6889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                                                                    </a:t>
            </a:r>
            <a:r>
              <a:rPr lang="zh-CN" altLang="en-US">
                <a:solidFill>
                  <a:srgbClr val="0000CC"/>
                </a:solidFill>
              </a:rPr>
              <a:t>不同物质在</a:t>
            </a:r>
          </a:p>
          <a:p>
            <a:r>
              <a:rPr lang="zh-CN" altLang="en-US">
                <a:solidFill>
                  <a:srgbClr val="0000CC"/>
                </a:solidFill>
              </a:rPr>
              <a:t>同一溶剂中的溶解性也不同。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254000" y="5419725"/>
            <a:ext cx="853284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2】_____________________________________________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1768474" y="5373688"/>
            <a:ext cx="75898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300" dirty="0">
                <a:solidFill>
                  <a:srgbClr val="0000CC"/>
                </a:solidFill>
              </a:rPr>
              <a:t>一定温度下，</a:t>
            </a:r>
            <a:r>
              <a:rPr lang="zh-CN" altLang="en-US" sz="2300" dirty="0">
                <a:solidFill>
                  <a:srgbClr val="FF0000"/>
                </a:solidFill>
              </a:rPr>
              <a:t>溶质的溶解性与溶质、溶剂的种类相关。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12" grpId="0"/>
      <p:bldP spid="55314" grpId="0"/>
      <p:bldP spid="55315" grpId="0"/>
      <p:bldP spid="55316" grpId="0"/>
      <p:bldP spid="55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6" name="Group 8"/>
          <p:cNvGrpSpPr>
            <a:grpSpLocks/>
          </p:cNvGrpSpPr>
          <p:nvPr/>
        </p:nvGrpSpPr>
        <p:grpSpPr bwMode="auto">
          <a:xfrm>
            <a:off x="1763713" y="1628775"/>
            <a:ext cx="5545137" cy="3073400"/>
            <a:chOff x="1111" y="754"/>
            <a:chExt cx="3855" cy="2167"/>
          </a:xfrm>
        </p:grpSpPr>
        <p:pic>
          <p:nvPicPr>
            <p:cNvPr id="37892" name="Picture 4" descr="图9-5 水和乙醇能够互溶吗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11" y="754"/>
              <a:ext cx="3311" cy="1754"/>
            </a:xfrm>
            <a:prstGeom prst="rect">
              <a:avLst/>
            </a:prstGeom>
            <a:noFill/>
          </p:spPr>
        </p:pic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1156" y="2598"/>
              <a:ext cx="3810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F0000"/>
                  </a:solidFill>
                </a:rPr>
                <a:t>实验</a:t>
              </a:r>
              <a:r>
                <a:rPr lang="en-US" altLang="zh-CN">
                  <a:solidFill>
                    <a:srgbClr val="FF0000"/>
                  </a:solidFill>
                </a:rPr>
                <a:t>9-3</a:t>
              </a:r>
              <a:r>
                <a:rPr lang="en-US" altLang="zh-CN"/>
                <a:t>       </a:t>
              </a:r>
              <a:r>
                <a:rPr lang="zh-CN" altLang="en-US"/>
                <a:t>图</a:t>
              </a:r>
              <a:r>
                <a:rPr lang="en-US" altLang="zh-CN"/>
                <a:t>9-4 </a:t>
              </a:r>
              <a:r>
                <a:rPr lang="zh-CN" altLang="en-US"/>
                <a:t>乙醇能溶于水吗？</a:t>
              </a:r>
            </a:p>
          </p:txBody>
        </p:sp>
      </p:grp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539750" y="620713"/>
            <a:ext cx="431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8】</a:t>
            </a:r>
            <a:r>
              <a:rPr lang="zh-CN" altLang="en-US"/>
              <a:t>溶质一定是固体吗？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250825" y="4941888"/>
            <a:ext cx="6005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】</a:t>
            </a:r>
            <a:r>
              <a:rPr lang="zh-CN" altLang="en-US">
                <a:solidFill>
                  <a:srgbClr val="0000CC"/>
                </a:solidFill>
              </a:rPr>
              <a:t>溶质不一定是固体，可以是液体，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6084888" y="494188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也可以是气体；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1476375" y="5446713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如盐酸</a:t>
            </a:r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2484438" y="544671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、碳酸饮料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  <p:bldP spid="37898" grpId="0"/>
      <p:bldP spid="37899" grpId="0"/>
      <p:bldP spid="379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03" name="AutoShape 95"/>
          <p:cNvSpPr>
            <a:spLocks noChangeArrowheads="1"/>
          </p:cNvSpPr>
          <p:nvPr/>
        </p:nvSpPr>
        <p:spPr bwMode="auto">
          <a:xfrm>
            <a:off x="5435600" y="188913"/>
            <a:ext cx="2232025" cy="865187"/>
          </a:xfrm>
          <a:prstGeom prst="wedgeRoundRectCallout">
            <a:avLst>
              <a:gd name="adj1" fmla="val 30440"/>
              <a:gd name="adj2" fmla="val 283394"/>
              <a:gd name="adj3" fmla="val 16667"/>
            </a:avLst>
          </a:prstGeom>
          <a:solidFill>
            <a:srgbClr val="FF0000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无论水的体积为多少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520700" y="550863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归纳</a:t>
            </a:r>
            <a:r>
              <a:rPr lang="en-US" altLang="zh-CN"/>
              <a:t>】</a:t>
            </a:r>
            <a:r>
              <a:rPr kumimoji="1" lang="zh-CN" altLang="en-US"/>
              <a:t>溶液中</a:t>
            </a:r>
            <a:r>
              <a:rPr kumimoji="1" lang="zh-CN" altLang="en-US">
                <a:solidFill>
                  <a:srgbClr val="FF0000"/>
                </a:solidFill>
              </a:rPr>
              <a:t>溶质</a:t>
            </a:r>
            <a:r>
              <a:rPr kumimoji="1" lang="zh-CN" altLang="en-US"/>
              <a:t>和</a:t>
            </a:r>
            <a:r>
              <a:rPr kumimoji="1" lang="zh-CN" altLang="en-US">
                <a:solidFill>
                  <a:srgbClr val="FF0000"/>
                </a:solidFill>
              </a:rPr>
              <a:t>溶剂</a:t>
            </a:r>
            <a:r>
              <a:rPr kumimoji="1" lang="zh-CN" altLang="en-US"/>
              <a:t>的确定</a:t>
            </a:r>
            <a:endParaRPr lang="zh-CN" altLang="en-US">
              <a:solidFill>
                <a:srgbClr val="0000FF"/>
              </a:solidFill>
            </a:endParaRPr>
          </a:p>
        </p:txBody>
      </p:sp>
      <p:graphicFrame>
        <p:nvGraphicFramePr>
          <p:cNvPr id="17546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548300"/>
              </p:ext>
            </p:extLst>
          </p:nvPr>
        </p:nvGraphicFramePr>
        <p:xfrm>
          <a:off x="539750" y="1052513"/>
          <a:ext cx="8066088" cy="2438400"/>
        </p:xfrm>
        <a:graphic>
          <a:graphicData uri="http://schemas.openxmlformats.org/drawingml/2006/table">
            <a:tbl>
              <a:tblPr/>
              <a:tblGrid>
                <a:gridCol w="1728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2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36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0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体   系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气 </a:t>
                      </a:r>
                      <a:r>
                        <a:rPr kumimoji="1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固 </a:t>
                      </a:r>
                      <a:r>
                        <a:rPr kumimoji="1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21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 </a:t>
                      </a:r>
                      <a:r>
                        <a:rPr kumimoji="1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没有水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有水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94" name="Text Box 86"/>
          <p:cNvSpPr txBox="1">
            <a:spLocks noChangeArrowheads="1"/>
          </p:cNvSpPr>
          <p:nvPr/>
        </p:nvSpPr>
        <p:spPr bwMode="auto">
          <a:xfrm>
            <a:off x="4572000" y="1566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气体</a:t>
            </a:r>
          </a:p>
        </p:txBody>
      </p:sp>
      <p:sp>
        <p:nvSpPr>
          <p:cNvPr id="17495" name="Text Box 87"/>
          <p:cNvSpPr txBox="1">
            <a:spLocks noChangeArrowheads="1"/>
          </p:cNvSpPr>
          <p:nvPr/>
        </p:nvSpPr>
        <p:spPr bwMode="auto">
          <a:xfrm>
            <a:off x="6948488" y="156686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  <a:endParaRPr kumimoji="1" lang="zh-CN" altLang="en-US"/>
          </a:p>
        </p:txBody>
      </p:sp>
      <p:sp>
        <p:nvSpPr>
          <p:cNvPr id="17496" name="Text Box 88"/>
          <p:cNvSpPr txBox="1">
            <a:spLocks noChangeArrowheads="1"/>
          </p:cNvSpPr>
          <p:nvPr/>
        </p:nvSpPr>
        <p:spPr bwMode="auto">
          <a:xfrm>
            <a:off x="4572000" y="2060575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固体</a:t>
            </a:r>
          </a:p>
        </p:txBody>
      </p:sp>
      <p:sp>
        <p:nvSpPr>
          <p:cNvPr id="17497" name="Text Box 89"/>
          <p:cNvSpPr txBox="1">
            <a:spLocks noChangeArrowheads="1"/>
          </p:cNvSpPr>
          <p:nvPr/>
        </p:nvSpPr>
        <p:spPr bwMode="auto">
          <a:xfrm>
            <a:off x="6932613" y="2060575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</a:p>
        </p:txBody>
      </p:sp>
      <p:sp>
        <p:nvSpPr>
          <p:cNvPr id="17498" name="Text Box 90"/>
          <p:cNvSpPr txBox="1">
            <a:spLocks noChangeArrowheads="1"/>
          </p:cNvSpPr>
          <p:nvPr/>
        </p:nvSpPr>
        <p:spPr bwMode="auto">
          <a:xfrm>
            <a:off x="4572000" y="256381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量少</a:t>
            </a:r>
          </a:p>
        </p:txBody>
      </p:sp>
      <p:sp>
        <p:nvSpPr>
          <p:cNvPr id="17499" name="Text Box 91"/>
          <p:cNvSpPr txBox="1">
            <a:spLocks noChangeArrowheads="1"/>
          </p:cNvSpPr>
          <p:nvPr/>
        </p:nvSpPr>
        <p:spPr bwMode="auto">
          <a:xfrm>
            <a:off x="6935788" y="257175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量多</a:t>
            </a:r>
            <a:endParaRPr kumimoji="1" lang="zh-CN" altLang="en-US"/>
          </a:p>
        </p:txBody>
      </p:sp>
      <p:sp>
        <p:nvSpPr>
          <p:cNvPr id="17500" name="Text Box 92"/>
          <p:cNvSpPr txBox="1">
            <a:spLocks noChangeArrowheads="1"/>
          </p:cNvSpPr>
          <p:nvPr/>
        </p:nvSpPr>
        <p:spPr bwMode="auto">
          <a:xfrm>
            <a:off x="4284663" y="3011488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非水物质</a:t>
            </a:r>
            <a:endParaRPr kumimoji="1" lang="zh-CN" altLang="en-US"/>
          </a:p>
        </p:txBody>
      </p:sp>
      <p:sp>
        <p:nvSpPr>
          <p:cNvPr id="17501" name="Text Box 93"/>
          <p:cNvSpPr txBox="1">
            <a:spLocks noChangeArrowheads="1"/>
          </p:cNvSpPr>
          <p:nvPr/>
        </p:nvSpPr>
        <p:spPr bwMode="auto">
          <a:xfrm>
            <a:off x="7019925" y="299720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水</a:t>
            </a:r>
          </a:p>
        </p:txBody>
      </p:sp>
      <p:sp>
        <p:nvSpPr>
          <p:cNvPr id="17507" name="Text Box 99"/>
          <p:cNvSpPr txBox="1">
            <a:spLocks noChangeArrowheads="1"/>
          </p:cNvSpPr>
          <p:nvPr/>
        </p:nvSpPr>
        <p:spPr bwMode="auto">
          <a:xfrm>
            <a:off x="468313" y="364490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1】</a:t>
            </a:r>
            <a:endParaRPr lang="en-US" altLang="zh-CN">
              <a:solidFill>
                <a:srgbClr val="0000FF"/>
              </a:solidFill>
            </a:endParaRPr>
          </a:p>
        </p:txBody>
      </p:sp>
      <p:graphicFrame>
        <p:nvGraphicFramePr>
          <p:cNvPr id="17508" name="Group 100"/>
          <p:cNvGraphicFramePr>
            <a:graphicFrameLocks noGrp="1"/>
          </p:cNvGraphicFramePr>
          <p:nvPr/>
        </p:nvGraphicFramePr>
        <p:xfrm>
          <a:off x="468313" y="4138613"/>
          <a:ext cx="8280400" cy="2343912"/>
        </p:xfrm>
        <a:graphic>
          <a:graphicData uri="http://schemas.openxmlformats.org/drawingml/2006/table">
            <a:tbl>
              <a:tblPr/>
              <a:tblGrid>
                <a:gridCol w="1739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17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澄清石灰水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10ml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汽油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90ml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煤油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碳酸钠溶液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53°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的白酒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03" grpId="0" animBg="1"/>
      <p:bldP spid="17494" grpId="0" autoUpdateAnimBg="0"/>
      <p:bldP spid="17495" grpId="0" autoUpdateAnimBg="0"/>
      <p:bldP spid="17496" grpId="0" autoUpdateAnimBg="0"/>
      <p:bldP spid="17497" grpId="0" autoUpdateAnimBg="0"/>
      <p:bldP spid="17498" grpId="0" autoUpdateAnimBg="0"/>
      <p:bldP spid="17499" grpId="0" autoUpdateAnimBg="0"/>
      <p:bldP spid="17500" grpId="0" autoUpdateAnimBg="0"/>
      <p:bldP spid="17501" grpId="0" autoUpdateAnimBg="0"/>
      <p:bldP spid="17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09" name="Rectangle 137"/>
          <p:cNvSpPr>
            <a:spLocks noChangeArrowheads="1"/>
          </p:cNvSpPr>
          <p:nvPr/>
        </p:nvSpPr>
        <p:spPr bwMode="auto">
          <a:xfrm>
            <a:off x="342900" y="1300163"/>
            <a:ext cx="84137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小红感冒发烧去医院输液，护士在给她输液前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先用碘酒擦拭</a:t>
            </a:r>
          </a:p>
          <a:p>
            <a:r>
              <a:rPr kumimoji="1" lang="zh-CN" altLang="en-US">
                <a:latin typeface="宋体" pitchFamily="2" charset="-122"/>
              </a:rPr>
              <a:t>后，又用蘸取</a:t>
            </a:r>
            <a:r>
              <a:rPr kumimoji="1" lang="en-US" altLang="zh-CN">
                <a:latin typeface="宋体" pitchFamily="2" charset="-122"/>
              </a:rPr>
              <a:t>75%</a:t>
            </a:r>
            <a:r>
              <a:rPr kumimoji="1" lang="zh-CN" altLang="en-US">
                <a:latin typeface="宋体" pitchFamily="2" charset="-122"/>
              </a:rPr>
              <a:t>的酒精的棉球擦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输液后还帮她补充了一小瓶</a:t>
            </a:r>
          </a:p>
          <a:p>
            <a:r>
              <a:rPr kumimoji="1" lang="zh-CN" altLang="en-US">
                <a:latin typeface="宋体" pitchFamily="2" charset="-122"/>
              </a:rPr>
              <a:t>的</a:t>
            </a:r>
            <a:r>
              <a:rPr kumimoji="1" lang="en-US" altLang="zh-CN">
                <a:latin typeface="宋体" pitchFamily="2" charset="-122"/>
              </a:rPr>
              <a:t>0.9%</a:t>
            </a:r>
            <a:r>
              <a:rPr kumimoji="1" lang="zh-CN" altLang="en-US">
                <a:latin typeface="宋体" pitchFamily="2" charset="-122"/>
              </a:rPr>
              <a:t>的生理盐水。小红接触了哪些溶液呢？ 它们的溶质和</a:t>
            </a:r>
          </a:p>
          <a:p>
            <a:r>
              <a:rPr kumimoji="1" lang="zh-CN" altLang="en-US">
                <a:latin typeface="宋体" pitchFamily="2" charset="-122"/>
              </a:rPr>
              <a:t>溶剂分别是什么？</a:t>
            </a:r>
          </a:p>
        </p:txBody>
      </p:sp>
      <p:sp>
        <p:nvSpPr>
          <p:cNvPr id="54410" name="Text Box 138"/>
          <p:cNvSpPr txBox="1">
            <a:spLocks noChangeArrowheads="1"/>
          </p:cNvSpPr>
          <p:nvPr/>
        </p:nvSpPr>
        <p:spPr bwMode="auto">
          <a:xfrm>
            <a:off x="250825" y="69215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2】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54493" name="Text Box 221"/>
          <p:cNvSpPr txBox="1">
            <a:spLocks noChangeArrowheads="1"/>
          </p:cNvSpPr>
          <p:nvPr/>
        </p:nvSpPr>
        <p:spPr bwMode="auto">
          <a:xfrm>
            <a:off x="755650" y="4228935"/>
            <a:ext cx="52854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作业：</a:t>
            </a:r>
            <a:r>
              <a:rPr lang="en-US" altLang="zh-CN" dirty="0">
                <a:solidFill>
                  <a:srgbClr val="0000CC"/>
                </a:solidFill>
              </a:rPr>
              <a:t>1</a:t>
            </a:r>
            <a:r>
              <a:rPr lang="zh-CN" altLang="en-US" dirty="0">
                <a:solidFill>
                  <a:srgbClr val="0000CC"/>
                </a:solidFill>
              </a:rPr>
              <a:t>：</a:t>
            </a:r>
            <a:r>
              <a:rPr lang="en-US" altLang="zh-CN" dirty="0">
                <a:solidFill>
                  <a:srgbClr val="0000CC"/>
                </a:solidFill>
              </a:rPr>
              <a:t>《</a:t>
            </a:r>
            <a:r>
              <a:rPr lang="zh-CN" altLang="en-US" dirty="0">
                <a:solidFill>
                  <a:srgbClr val="0000CC"/>
                </a:solidFill>
              </a:rPr>
              <a:t>一遍过</a:t>
            </a:r>
            <a:r>
              <a:rPr lang="en-US" altLang="zh-CN" dirty="0">
                <a:solidFill>
                  <a:srgbClr val="0000CC"/>
                </a:solidFill>
              </a:rPr>
              <a:t>》</a:t>
            </a:r>
            <a:r>
              <a:rPr lang="zh-CN" altLang="en-US" dirty="0">
                <a:solidFill>
                  <a:srgbClr val="0000CC"/>
                </a:solidFill>
              </a:rPr>
              <a:t>课题</a:t>
            </a:r>
            <a:r>
              <a:rPr lang="en-US" altLang="zh-CN" dirty="0">
                <a:solidFill>
                  <a:srgbClr val="0000CC"/>
                </a:solidFill>
              </a:rPr>
              <a:t>1  </a:t>
            </a:r>
            <a:r>
              <a:rPr lang="zh-CN" altLang="en-US" dirty="0">
                <a:solidFill>
                  <a:srgbClr val="0000CC"/>
                </a:solidFill>
              </a:rPr>
              <a:t>第</a:t>
            </a:r>
            <a:r>
              <a:rPr lang="en-US" altLang="zh-CN" dirty="0">
                <a:solidFill>
                  <a:srgbClr val="0000CC"/>
                </a:solidFill>
              </a:rPr>
              <a:t>1</a:t>
            </a:r>
            <a:r>
              <a:rPr lang="zh-CN" altLang="en-US" dirty="0">
                <a:solidFill>
                  <a:srgbClr val="0000CC"/>
                </a:solidFill>
              </a:rPr>
              <a:t>课时</a:t>
            </a:r>
            <a:endParaRPr lang="en-US" altLang="zh-CN" dirty="0">
              <a:solidFill>
                <a:srgbClr val="0000CC"/>
              </a:solidFill>
            </a:endParaRPr>
          </a:p>
          <a:p>
            <a:endParaRPr lang="en-US" altLang="zh-CN" dirty="0">
              <a:solidFill>
                <a:srgbClr val="0000CC"/>
              </a:solidFill>
            </a:endParaRPr>
          </a:p>
          <a:p>
            <a:r>
              <a:rPr lang="en-US" altLang="zh-CN" dirty="0">
                <a:solidFill>
                  <a:srgbClr val="0000CC"/>
                </a:solidFill>
              </a:rPr>
              <a:t>             2</a:t>
            </a:r>
            <a:r>
              <a:rPr lang="zh-CN" altLang="en-US" dirty="0">
                <a:solidFill>
                  <a:srgbClr val="0000CC"/>
                </a:solidFill>
              </a:rPr>
              <a:t>：</a:t>
            </a:r>
            <a:r>
              <a:rPr lang="en-US" altLang="zh-CN" dirty="0">
                <a:solidFill>
                  <a:srgbClr val="0000CC"/>
                </a:solidFill>
              </a:rPr>
              <a:t>P</a:t>
            </a:r>
            <a:r>
              <a:rPr lang="en-US" altLang="zh-CN" baseline="-25000" dirty="0">
                <a:solidFill>
                  <a:srgbClr val="0000CC"/>
                </a:solidFill>
              </a:rPr>
              <a:t>32</a:t>
            </a:r>
            <a:r>
              <a:rPr lang="en-US" altLang="zh-CN" dirty="0">
                <a:solidFill>
                  <a:srgbClr val="0000CC"/>
                </a:solidFill>
              </a:rPr>
              <a:t> </a:t>
            </a:r>
            <a:r>
              <a:rPr lang="zh-CN" altLang="en-US" dirty="0">
                <a:solidFill>
                  <a:srgbClr val="0000CC"/>
                </a:solidFill>
              </a:rPr>
              <a:t>：</a:t>
            </a:r>
            <a:r>
              <a:rPr lang="zh-CN" altLang="en-US" dirty="0"/>
              <a:t> </a:t>
            </a:r>
            <a:r>
              <a:rPr lang="en-US" altLang="zh-CN" dirty="0">
                <a:solidFill>
                  <a:srgbClr val="0000CC"/>
                </a:solidFill>
              </a:rPr>
              <a:t>1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2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3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5</a:t>
            </a:r>
            <a:r>
              <a:rPr lang="zh-CN" altLang="en-US" dirty="0">
                <a:solidFill>
                  <a:srgbClr val="0000CC"/>
                </a:solidFill>
              </a:rPr>
              <a:t>（书上）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907" y="3071810"/>
            <a:ext cx="88232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</a:t>
            </a:r>
            <a:r>
              <a:rPr lang="zh-CN" altLang="en-US" dirty="0"/>
              <a:t>在</a:t>
            </a:r>
            <a:r>
              <a:rPr lang="en-US" altLang="zh-CN" dirty="0"/>
              <a:t>10mL</a:t>
            </a:r>
            <a:r>
              <a:rPr lang="zh-CN" altLang="en-US" dirty="0"/>
              <a:t>稀硫酸溶液中加入少量</a:t>
            </a:r>
            <a:r>
              <a:rPr lang="en-US" altLang="zh-CN" dirty="0"/>
              <a:t>Zn</a:t>
            </a:r>
            <a:r>
              <a:rPr lang="zh-CN" altLang="en-US" dirty="0"/>
              <a:t>粒，</a:t>
            </a:r>
            <a:r>
              <a:rPr lang="en-US" altLang="zh-CN" dirty="0"/>
              <a:t>Zn</a:t>
            </a:r>
            <a:r>
              <a:rPr lang="zh-CN" altLang="en-US" dirty="0"/>
              <a:t>粒完全溶解，</a:t>
            </a:r>
            <a:endParaRPr lang="en-US" altLang="zh-CN" dirty="0"/>
          </a:p>
          <a:p>
            <a:r>
              <a:rPr lang="en-US" altLang="zh-CN" dirty="0"/>
              <a:t>                 </a:t>
            </a:r>
            <a:r>
              <a:rPr lang="zh-CN" altLang="en-US" dirty="0"/>
              <a:t>请问</a:t>
            </a:r>
            <a:r>
              <a:rPr lang="zh-CN" altLang="en-US" dirty="0">
                <a:solidFill>
                  <a:srgbClr val="FF0000"/>
                </a:solidFill>
              </a:rPr>
              <a:t>得到什么溶液</a:t>
            </a:r>
            <a:r>
              <a:rPr lang="zh-CN" altLang="en-US" dirty="0"/>
              <a:t>？</a:t>
            </a:r>
            <a:r>
              <a:rPr lang="zh-CN" altLang="en-US" dirty="0">
                <a:solidFill>
                  <a:srgbClr val="0000CC"/>
                </a:solidFill>
              </a:rPr>
              <a:t>溶质是什么？溶剂是什么</a:t>
            </a:r>
            <a:r>
              <a:rPr lang="zh-CN" altLang="en-US" dirty="0"/>
              <a:t>？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4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93" grpId="0"/>
      <p:bldP spid="5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2384</TotalTime>
  <Words>894</Words>
  <Application>Microsoft Office PowerPoint</Application>
  <PresentationFormat>全屏显示(4:3)</PresentationFormat>
  <Paragraphs>158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宋体</vt:lpstr>
      <vt:lpstr>Arial</vt:lpstr>
      <vt:lpstr>Garamond</vt:lpstr>
      <vt:lpstr>Times New Roman</vt:lpstr>
      <vt:lpstr>Wingdings</vt:lpstr>
      <vt:lpstr>Edge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邓 作逵</cp:lastModifiedBy>
  <cp:revision>164</cp:revision>
  <dcterms:created xsi:type="dcterms:W3CDTF">2000-09-07T23:32:50Z</dcterms:created>
  <dcterms:modified xsi:type="dcterms:W3CDTF">2020-12-29T12:05:34Z</dcterms:modified>
</cp:coreProperties>
</file>