
<file path=[Content_Types].xml><?xml version="1.0" encoding="utf-8"?>
<Types xmlns="http://schemas.openxmlformats.org/package/2006/content-types">
  <Default Extension="jpeg" ContentType="image/jpeg"/>
  <Default Extension="JPG" ContentType="image/.jp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14"/>
  </p:notesMasterIdLst>
  <p:sldIdLst>
    <p:sldId id="274" r:id="rId4"/>
    <p:sldId id="283" r:id="rId5"/>
    <p:sldId id="282" r:id="rId6"/>
    <p:sldId id="284" r:id="rId7"/>
    <p:sldId id="256" r:id="rId8"/>
    <p:sldId id="257" r:id="rId9"/>
    <p:sldId id="259" r:id="rId10"/>
    <p:sldId id="297" r:id="rId11"/>
    <p:sldId id="336" r:id="rId12"/>
    <p:sldId id="338" r:id="rId13"/>
    <p:sldId id="285" r:id="rId15"/>
    <p:sldId id="260" r:id="rId16"/>
    <p:sldId id="317" r:id="rId17"/>
    <p:sldId id="318" r:id="rId18"/>
    <p:sldId id="262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75" r:id="rId28"/>
    <p:sldId id="294" r:id="rId29"/>
    <p:sldId id="266" r:id="rId30"/>
    <p:sldId id="267" r:id="rId31"/>
    <p:sldId id="295" r:id="rId32"/>
    <p:sldId id="268" r:id="rId33"/>
    <p:sldId id="270" r:id="rId34"/>
    <p:sldId id="296" r:id="rId35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6600"/>
    <a:srgbClr val="CC00FF"/>
    <a:srgbClr val="800000"/>
    <a:srgbClr val="0000FF"/>
    <a:srgbClr val="9900CC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-1704" y="-78"/>
      </p:cViewPr>
      <p:guideLst>
        <p:guide orient="horz" pos="2159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833D0854-01B3-4112-A64E-ACBBBDB34669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71D898F5-36BD-446B-8C1E-7EDE7F782A2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bg>
      <p:bgPr>
        <a:solidFill>
          <a:srgbClr val="FB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tags" Target="../tags/tag9.xml"/><Relationship Id="rId7" Type="http://schemas.openxmlformats.org/officeDocument/2006/relationships/image" Target="../media/image7.png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image" Target="../media/image6.png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tags" Target="../tags/tag17.xml"/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0" Type="http://schemas.openxmlformats.org/officeDocument/2006/relationships/notesSlide" Target="../notesSlides/notesSlide1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061720" y="1316355"/>
            <a:ext cx="10337800" cy="36347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云南怒江大峡谷，被称为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东方大峡谷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。峡谷的东面是被称为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万瀑千湖之山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的碧罗雪山，西面是中缅边境千里边防的高黎贡山，谷底是奔腾咆哮的怒江。怒江没有船，惊涛怒浪上小船无法横渡，两岸居民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过江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，从前主要靠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溜索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桥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。那么，什么是溜索呢？</a:t>
            </a: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让我们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跟随作者的描述去感受这种让人惊心动魄的过江方式。</a:t>
            </a:r>
            <a:endParaRPr lang="zh-CN" altLang="zh-CN" sz="32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Picture 4" descr="C:\Documents and Settings\Administrator\桌面\timg (1)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6043" y="1118553"/>
            <a:ext cx="6918325" cy="3892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7031528" y="1216174"/>
            <a:ext cx="2011680" cy="645160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3600" strike="noStrike" cap="none" spc="0" noProof="1" dirty="0" smtClean="0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前半部分</a:t>
            </a:r>
            <a:endParaRPr lang="zh-CN" altLang="en-US" sz="3600" strike="noStrike" cap="none" spc="0" noProof="1" dirty="0">
              <a:ln w="11430"/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Picture 3" descr="C:\Documents and Settings\Administrator\桌面\timg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4643" y="1193800"/>
            <a:ext cx="5908675" cy="3938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2863972" y="4226148"/>
            <a:ext cx="2011680" cy="645160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3600" strike="noStrike" cap="none" spc="0" noProof="1" dirty="0" smtClean="0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后半部分</a:t>
            </a:r>
            <a:endParaRPr lang="zh-CN" altLang="en-US" sz="3600" strike="noStrike" cap="none" spc="0" noProof="1" dirty="0">
              <a:ln w="11430"/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3" y="1408880"/>
            <a:ext cx="4871909" cy="36566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760730" y="1833880"/>
            <a:ext cx="4561205" cy="31921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动物过溜索：用绳子缚住其四脚或者腰部，前半部，留有长绳由人携带或放于随身携带的竹筐，待到下半部分时，人和绳子先过，然后用力拉长绳，帮助动物过河。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Picture 2" descr="C:\Documents and Settings\Administrator\桌面\timg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36063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1565524" y="14288"/>
            <a:ext cx="1706880" cy="1784013"/>
            <a:chOff x="41524" y="14288"/>
            <a:chExt cx="1706880" cy="1784013"/>
          </a:xfrm>
        </p:grpSpPr>
        <p:sp>
          <p:nvSpPr>
            <p:cNvPr id="7" name="矩形 6"/>
            <p:cNvSpPr/>
            <p:nvPr/>
          </p:nvSpPr>
          <p:spPr>
            <a:xfrm>
              <a:off x="41524" y="14288"/>
              <a:ext cx="1706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6000" strike="noStrike" cap="none" spc="0" noProof="1" dirty="0" smtClean="0">
                  <a:ln w="11430"/>
                  <a:solidFill>
                    <a:srgbClr val="00B05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溜索</a:t>
              </a:r>
              <a:endParaRPr lang="zh-CN" altLang="en-US" sz="6000" strike="noStrike" cap="none" spc="0" noProof="1" dirty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44724" y="1029951"/>
              <a:ext cx="1300480" cy="7683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4400" strike="noStrike" cap="none" spc="0" noProof="1" dirty="0" smtClean="0">
                  <a:ln w="11430"/>
                  <a:solidFill>
                    <a:srgbClr val="FFC00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阿城</a:t>
              </a:r>
              <a:endParaRPr lang="zh-CN" altLang="en-US" sz="4400" strike="noStrike" cap="none" spc="0" noProof="1" dirty="0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5" name="文本框 4"/>
          <p:cNvSpPr txBox="1">
            <a:spLocks noChangeArrowheads="1"/>
          </p:cNvSpPr>
          <p:nvPr/>
        </p:nvSpPr>
        <p:spPr bwMode="auto">
          <a:xfrm>
            <a:off x="1833880" y="2068830"/>
            <a:ext cx="8959215" cy="3700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en-US" altLang="zh-CN" sz="3600" strike="noStrike" noProof="1" dirty="0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1.</a:t>
            </a:r>
            <a:r>
              <a:rPr lang="zh-CN" altLang="en-US" sz="3600" strike="noStrike" noProof="1" dirty="0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能够把握文章情节脉络。</a:t>
            </a:r>
            <a:endParaRPr lang="zh-CN" altLang="en-US" sz="3600" strike="noStrike" noProof="1" dirty="0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zh-CN" altLang="en-US" sz="3600" strike="noStrike" noProof="1" dirty="0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2.学会品味文章语言，体会语言风格。</a:t>
            </a:r>
            <a:endParaRPr lang="zh-CN" altLang="en-US" sz="3600" strike="noStrike" noProof="1" dirty="0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en-US" altLang="zh-CN" sz="3600" strike="noStrike" noProof="1" dirty="0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3.</a:t>
            </a:r>
            <a:r>
              <a:rPr lang="zh-CN" altLang="en-US" sz="3600" strike="noStrike" noProof="1" dirty="0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分析人物形象，理解对比、映衬等艺术手法，体会环境描写的作用。</a:t>
            </a:r>
            <a:endParaRPr lang="zh-CN" altLang="en-US" sz="3600" strike="noStrike" noProof="1" dirty="0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194" name="AutoShape 14" descr="u=659003504,3790867401&amp;fm=214&amp;gp=0"/>
          <p:cNvSpPr>
            <a:spLocks noChangeAspect="1"/>
          </p:cNvSpPr>
          <p:nvPr/>
        </p:nvSpPr>
        <p:spPr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8195" name="AutoShape 16" descr="u=659003504,3790867401&amp;fm=214&amp;gp=0"/>
          <p:cNvSpPr>
            <a:spLocks noChangeAspect="1"/>
          </p:cNvSpPr>
          <p:nvPr/>
        </p:nvSpPr>
        <p:spPr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185920" y="76215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学习目标</a:t>
            </a:r>
            <a:endParaRPr lang="zh-CN" altLang="en-US" sz="6000" strike="noStrike" cap="none" spc="0" noProof="1" dirty="0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14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charRg st="33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5" grpId="0" uiExpand="1" build="p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6" name="矩形 4"/>
          <p:cNvSpPr/>
          <p:nvPr/>
        </p:nvSpPr>
        <p:spPr>
          <a:xfrm>
            <a:off x="1453515" y="2214880"/>
            <a:ext cx="545401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>
              <a:lnSpc>
                <a:spcPct val="120000"/>
              </a:lnSpc>
            </a:pP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【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阿城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】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原名钟阿城，生于北京，籍贯为重庆江津，中国当代作家。发表小说集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棋王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，获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1984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年福建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中短篇小说选刊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优秀作品奖和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1983-1984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年全国优秀中篇小说奖。</a:t>
            </a:r>
            <a:endParaRPr lang="zh-CN" altLang="en-US" sz="30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92516" name="Picture 4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546975" y="1842770"/>
            <a:ext cx="3564255" cy="4341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矩形 7"/>
          <p:cNvSpPr/>
          <p:nvPr/>
        </p:nvSpPr>
        <p:spPr>
          <a:xfrm>
            <a:off x="4611578" y="57148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8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关于阿城</a:t>
            </a:r>
            <a:endParaRPr lang="zh-CN" altLang="en-US" sz="6000" strike="noStrike" cap="none" spc="0" noProof="1" dirty="0">
              <a:ln w="11430"/>
              <a:solidFill>
                <a:srgbClr val="80008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480562" y="55006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字词检测</a:t>
            </a:r>
            <a:endParaRPr lang="en-US" altLang="zh-CN" sz="6000" strike="noStrike" cap="none" spc="0" noProof="1" dirty="0" smtClean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43990" y="1659255"/>
            <a:ext cx="886460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腮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sāi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坠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zhuì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呕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ǒu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跺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duò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盘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桓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huán</a:t>
            </a:r>
            <a:endParaRPr lang="zh-CN" altLang="en-US" sz="36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涓涓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juān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探视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俯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身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fǔ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扭绞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niǔ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jiǎo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顷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刻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qǐng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寻思     拳打脚踢    千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钧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之力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jūn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战战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兢兢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jīng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蓦地</a:t>
            </a:r>
            <a:r>
              <a:rPr lang="zh-CN" altLang="en-US" sz="36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mò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dì 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锱铢</a:t>
            </a:r>
            <a:r>
              <a:rPr lang="zh-CN" altLang="en-US" sz="36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zī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zhū</a:t>
            </a:r>
            <a:endParaRPr lang="zh-CN" altLang="en-US" sz="36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女2疑问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0218"/>
          <a:stretch>
            <a:fillRect/>
          </a:stretch>
        </p:blipFill>
        <p:spPr>
          <a:xfrm>
            <a:off x="9334500" y="3990340"/>
            <a:ext cx="1691640" cy="2390775"/>
          </a:xfrm>
          <a:prstGeom prst="rect">
            <a:avLst/>
          </a:prstGeom>
        </p:spPr>
      </p:pic>
      <p:sp>
        <p:nvSpPr>
          <p:cNvPr id="5" name="云形标注 4"/>
          <p:cNvSpPr/>
          <p:nvPr>
            <p:custDataLst>
              <p:tags r:id="rId3"/>
            </p:custDataLst>
          </p:nvPr>
        </p:nvSpPr>
        <p:spPr>
          <a:xfrm flipH="1">
            <a:off x="852170" y="1283260"/>
            <a:ext cx="9777730" cy="2707080"/>
          </a:xfrm>
          <a:prstGeom prst="cloudCallout">
            <a:avLst>
              <a:gd name="adj1" fmla="val -34697"/>
              <a:gd name="adj2" fmla="val 58052"/>
            </a:avLst>
          </a:prstGeom>
          <a:solidFill>
            <a:srgbClr val="FFD8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2120900" y="1777365"/>
            <a:ext cx="76415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这篇小说的情节分为开端、发展、高潮和结局四个部分，请用简洁的语言概括每一部分的内容。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5338825" y="483979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整体感知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pic>
        <p:nvPicPr>
          <p:cNvPr id="14" name="图片 13" descr="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611370" y="0"/>
            <a:ext cx="1129665" cy="1129665"/>
          </a:xfrm>
          <a:prstGeom prst="rect">
            <a:avLst/>
          </a:prstGeom>
        </p:spPr>
      </p:pic>
      <p:sp>
        <p:nvSpPr>
          <p:cNvPr id="3" name="圆角矩形 2"/>
          <p:cNvSpPr/>
          <p:nvPr>
            <p:custDataLst>
              <p:tags r:id="rId8"/>
            </p:custDataLst>
          </p:nvPr>
        </p:nvSpPr>
        <p:spPr>
          <a:xfrm>
            <a:off x="50800" y="128905"/>
            <a:ext cx="1800860" cy="535940"/>
          </a:xfrm>
          <a:prstGeom prst="round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初读课文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圆角矩形 28"/>
          <p:cNvSpPr/>
          <p:nvPr>
            <p:custDataLst>
              <p:tags r:id="rId1"/>
            </p:custDataLst>
          </p:nvPr>
        </p:nvSpPr>
        <p:spPr>
          <a:xfrm>
            <a:off x="1239520" y="789940"/>
            <a:ext cx="2017395" cy="64676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开端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21" name="圆角矩形 20"/>
          <p:cNvSpPr/>
          <p:nvPr>
            <p:custDataLst>
              <p:tags r:id="rId2"/>
            </p:custDataLst>
          </p:nvPr>
        </p:nvSpPr>
        <p:spPr>
          <a:xfrm>
            <a:off x="1239520" y="2222500"/>
            <a:ext cx="2016125" cy="64670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发展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22" name="圆角矩形 21"/>
          <p:cNvSpPr/>
          <p:nvPr>
            <p:custDataLst>
              <p:tags r:id="rId3"/>
            </p:custDataLst>
          </p:nvPr>
        </p:nvSpPr>
        <p:spPr>
          <a:xfrm>
            <a:off x="1240155" y="3655695"/>
            <a:ext cx="2014855" cy="64670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高潮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5" name="圆角矩形 4"/>
          <p:cNvSpPr/>
          <p:nvPr>
            <p:custDataLst>
              <p:tags r:id="rId4"/>
            </p:custDataLst>
          </p:nvPr>
        </p:nvSpPr>
        <p:spPr>
          <a:xfrm>
            <a:off x="3502660" y="638872"/>
            <a:ext cx="7422515" cy="9493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  马帮抵达怒江边，等待溜索过江。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6" name="圆角矩形 5"/>
          <p:cNvSpPr/>
          <p:nvPr>
            <p:custDataLst>
              <p:tags r:id="rId5"/>
            </p:custDataLst>
          </p:nvPr>
        </p:nvSpPr>
        <p:spPr>
          <a:xfrm>
            <a:off x="3502660" y="1967039"/>
            <a:ext cx="7423150" cy="11563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065" marR="0" lvl="0" indent="-120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马帮的汉子们溜索，将牛以及驮子熟练沉着地运到对岸。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7" name="圆角矩形 6"/>
          <p:cNvSpPr/>
          <p:nvPr>
            <p:custDataLst>
              <p:tags r:id="rId6"/>
            </p:custDataLst>
          </p:nvPr>
        </p:nvSpPr>
        <p:spPr>
          <a:xfrm>
            <a:off x="3502661" y="3405252"/>
            <a:ext cx="7423150" cy="114681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“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我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+mn-ea"/>
              </a:rPr>
              <a:t>”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在首领的指导下胆战心惊地溜索。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" name="圆角矩形 1"/>
          <p:cNvSpPr/>
          <p:nvPr>
            <p:custDataLst>
              <p:tags r:id="rId7"/>
            </p:custDataLst>
          </p:nvPr>
        </p:nvSpPr>
        <p:spPr>
          <a:xfrm>
            <a:off x="1239520" y="4954905"/>
            <a:ext cx="2015490" cy="646701"/>
          </a:xfrm>
          <a:prstGeom prst="roundRect">
            <a:avLst/>
          </a:prstGeom>
          <a:solidFill>
            <a:srgbClr val="C4C3D5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结局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</p:txBody>
      </p:sp>
      <p:sp>
        <p:nvSpPr>
          <p:cNvPr id="4" name="圆角矩形 3"/>
          <p:cNvSpPr/>
          <p:nvPr>
            <p:custDataLst>
              <p:tags r:id="rId8"/>
            </p:custDataLst>
          </p:nvPr>
        </p:nvSpPr>
        <p:spPr>
          <a:xfrm>
            <a:off x="3502026" y="4803775"/>
            <a:ext cx="7423150" cy="1146810"/>
          </a:xfrm>
          <a:prstGeom prst="roundRect">
            <a:avLst/>
          </a:prstGeom>
          <a:solidFill>
            <a:srgbClr val="C4C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全队顺利到达对岸，再次上路。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  <p:bldP spid="21" grpId="0" bldLvl="0" animBg="1"/>
      <p:bldP spid="22" grpId="0" bldLvl="0" animBg="1"/>
      <p:bldP spid="5" grpId="0" bldLvl="0" animBg="1"/>
      <p:bldP spid="6" grpId="0" bldLvl="0" animBg="1"/>
      <p:bldP spid="7" grpId="0" bldLvl="0" animBg="1"/>
      <p:bldP spid="2" grpId="0" bldLvl="0" animBg="1"/>
      <p:bldP spid="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7" name="文本框 1"/>
          <p:cNvSpPr txBox="1"/>
          <p:nvPr/>
        </p:nvSpPr>
        <p:spPr>
          <a:xfrm>
            <a:off x="2098675" y="1781493"/>
            <a:ext cx="7240588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阅读全文，并</a:t>
            </a:r>
            <a:r>
              <a:rPr lang="zh-CN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用一句话概括主要内容。</a:t>
            </a:r>
            <a:endParaRPr lang="zh-CN" altLang="zh-CN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1"/>
          <p:cNvSpPr txBox="1"/>
          <p:nvPr/>
        </p:nvSpPr>
        <p:spPr>
          <a:xfrm>
            <a:off x="2640013" y="5697538"/>
            <a:ext cx="74866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zh-CN" altLang="zh-CN" sz="2800"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马帮首领带领驮队和“我”一起溜索过怒江。</a:t>
            </a:r>
            <a:endParaRPr lang="zh-CN" altLang="zh-CN" sz="2800"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80767" y="60862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 dirty="0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11" name="图片 3"/>
          <p:cNvPicPr>
            <a:picLocks noChangeAspect="1" noChangeArrowheads="1"/>
          </p:cNvPicPr>
          <p:nvPr/>
        </p:nvPicPr>
        <p:blipFill>
          <a:blip r:embed="rId1" cstate="print"/>
          <a:srcRect b="10022"/>
          <a:stretch>
            <a:fillRect/>
          </a:stretch>
        </p:blipFill>
        <p:spPr bwMode="auto">
          <a:xfrm>
            <a:off x="3658781" y="2518540"/>
            <a:ext cx="4368649" cy="28382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9" name="Rectangle 5"/>
          <p:cNvSpPr/>
          <p:nvPr/>
        </p:nvSpPr>
        <p:spPr>
          <a:xfrm>
            <a:off x="1524000" y="1783715"/>
            <a:ext cx="9144000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用简洁的语言概括本文的开端、发展、高潮和结局。</a:t>
            </a:r>
            <a:endParaRPr lang="zh-CN" altLang="zh-CN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68702" y="28350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 dirty="0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1524000" y="2936240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2599055" indent="-2599055"/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开端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1-9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马帮来到怒江边，准备过溜索。</a:t>
            </a:r>
            <a:endParaRPr lang="zh-CN" altLang="zh-CN" sz="28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"/>
          <p:cNvSpPr txBox="1"/>
          <p:nvPr/>
        </p:nvSpPr>
        <p:spPr>
          <a:xfrm>
            <a:off x="1524000" y="3790315"/>
            <a:ext cx="9288463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2687955" indent="-2687955"/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发展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10-17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zh-CN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驮队的汉子们溜索，将牛们以及驮子熟练沉着地运到对岸。</a:t>
            </a:r>
            <a:endParaRPr lang="zh-CN" altLang="zh-CN" sz="28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1524000" y="5014278"/>
            <a:ext cx="92662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2687955" indent="-2687955"/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高潮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18-22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zh-CN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“我”在领队的指导下胆颤心惊地溜索。</a:t>
            </a:r>
            <a:endParaRPr lang="zh-CN" altLang="zh-CN" sz="28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" name="文本框 1"/>
          <p:cNvSpPr txBox="1"/>
          <p:nvPr/>
        </p:nvSpPr>
        <p:spPr>
          <a:xfrm>
            <a:off x="1524000" y="5852478"/>
            <a:ext cx="88487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结局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23-25</a:t>
            </a:r>
            <a:r>
              <a:rPr lang="zh-CN" altLang="en-US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r>
              <a:rPr lang="zh-CN" altLang="zh-CN" sz="2800" b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zh-CN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全队顺利到达对岸，再次上路。</a:t>
            </a:r>
            <a:endParaRPr lang="zh-CN" altLang="zh-CN" sz="28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640" y="2092325"/>
            <a:ext cx="9570720" cy="374904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480767" y="60862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 dirty="0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矩形 9"/>
          <p:cNvSpPr/>
          <p:nvPr/>
        </p:nvSpPr>
        <p:spPr>
          <a:xfrm>
            <a:off x="4746197" y="20349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出题训练</a:t>
            </a:r>
            <a:endParaRPr lang="zh-CN" altLang="en-US" sz="6000" strike="noStrike" cap="none" spc="0" noProof="1" dirty="0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7585" name="Rectangle 5"/>
          <p:cNvSpPr/>
          <p:nvPr/>
        </p:nvSpPr>
        <p:spPr>
          <a:xfrm>
            <a:off x="1526540" y="1217613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假设你是广州市中考语文组出题人，面对这样一篇小说，你能出几道题考考初三学子吗？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56080" y="2232660"/>
            <a:ext cx="901001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出题角度提示：</a:t>
            </a:r>
            <a:endParaRPr lang="zh-CN" altLang="en-US" sz="30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环境描写</a:t>
            </a:r>
            <a:endParaRPr lang="zh-CN" altLang="en-US" sz="30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语言鉴赏</a:t>
            </a:r>
            <a:endParaRPr lang="zh-CN" altLang="en-US" sz="30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人物分析：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、瘦小汉子（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）、首领</a:t>
            </a:r>
            <a:endParaRPr lang="zh-CN" altLang="en-US" sz="30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写法分析：对比映衬</a:t>
            </a:r>
            <a:endParaRPr lang="zh-CN" altLang="en-US" sz="30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你能想到的其他题型</a:t>
            </a:r>
            <a:endParaRPr lang="zh-CN" altLang="en-US" sz="30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179705" y="5093970"/>
            <a:ext cx="1180020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6-</a:t>
            </a:r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8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人一组（每班共</a:t>
            </a:r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组），每组拟好</a:t>
            </a:r>
            <a:r>
              <a:rPr lang="en-US" altLang="zh-CN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道题目，要有分值，并做好答案（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标注好得分点或答题思路</a:t>
            </a:r>
            <a:r>
              <a:rPr lang="zh-CN" altLang="en-US" sz="30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），每组选出一名同学负责讲解，各组互考互评。</a:t>
            </a:r>
            <a:endParaRPr lang="zh-CN" altLang="en-US" sz="3000" b="1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7585" grpId="0"/>
      <p:bldP spid="8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Rectangle 5"/>
          <p:cNvSpPr/>
          <p:nvPr/>
        </p:nvSpPr>
        <p:spPr>
          <a:xfrm>
            <a:off x="1525905" y="1968183"/>
            <a:ext cx="9139238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这篇文章人物众多，有第一人称的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，首先溜索的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精瘦短小汉子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驮队的首领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以及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驮队中的其他人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。这些人中，谁才是文章的主人公？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07795" y="4903470"/>
            <a:ext cx="777240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83977" name="Picture 9" descr="http://thumbs.dreamstime.com/x/none-419450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0195" y="3444558"/>
            <a:ext cx="2090738" cy="2727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4468702" y="857232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986691" y="3789541"/>
            <a:ext cx="2418080" cy="7683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400" strike="noStrike" cap="none" spc="0" noProof="1" dirty="0" smtClean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驮队首领</a:t>
            </a:r>
            <a:endParaRPr lang="zh-CN" altLang="en-US" sz="4400" strike="noStrike" cap="none" spc="0" noProof="1" dirty="0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5" grpId="0"/>
      <p:bldP spid="8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718892" y="69244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29080" y="2000885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6147"/>
          <p:cNvSpPr txBox="1"/>
          <p:nvPr/>
        </p:nvSpPr>
        <p:spPr>
          <a:xfrm>
            <a:off x="1533843" y="3388360"/>
            <a:ext cx="913447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首领也只是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懒懒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地说是怒江，要过溜索了（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稳稳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坐在马上，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笑一笑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文本框 6147"/>
          <p:cNvSpPr txBox="1"/>
          <p:nvPr/>
        </p:nvSpPr>
        <p:spPr>
          <a:xfrm>
            <a:off x="1913890" y="4949825"/>
            <a:ext cx="904303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“懒懒”“稳稳”“笑一笑”，与“我”和牛的恐惧形成对比，衬托出领队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从容不迫、胸有成竹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的性格。</a:t>
            </a:r>
            <a:endParaRPr lang="zh-CN" altLang="en-US" sz="30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480562" y="69547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5362" name="矩形 3"/>
          <p:cNvSpPr/>
          <p:nvPr/>
        </p:nvSpPr>
        <p:spPr>
          <a:xfrm>
            <a:off x="1524000" y="1918970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147"/>
          <p:cNvSpPr txBox="1"/>
          <p:nvPr/>
        </p:nvSpPr>
        <p:spPr>
          <a:xfrm>
            <a:off x="1528763" y="3144520"/>
            <a:ext cx="913447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首领缓缓移下马，拐着腿走到索前，举手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敲一敲那索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文本框 6147"/>
          <p:cNvSpPr txBox="1"/>
          <p:nvPr/>
        </p:nvSpPr>
        <p:spPr>
          <a:xfrm>
            <a:off x="2136140" y="4453890"/>
            <a:ext cx="82994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3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溜索前领队下马用手“敲一敲那索”，体现了他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细心、认真、负责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的性格特征。</a:t>
            </a:r>
            <a:endParaRPr lang="zh-CN" altLang="zh-CN" sz="30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540140" y="56957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6386" name="矩形 3"/>
          <p:cNvSpPr/>
          <p:nvPr/>
        </p:nvSpPr>
        <p:spPr>
          <a:xfrm>
            <a:off x="1524000" y="2277745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6147"/>
          <p:cNvSpPr txBox="1"/>
          <p:nvPr/>
        </p:nvSpPr>
        <p:spPr>
          <a:xfrm>
            <a:off x="1516063" y="3587433"/>
            <a:ext cx="913923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（我）战战兢兢跨上角框，首领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吼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一声：“往下看不得，命在天上！”（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文本框 6147"/>
          <p:cNvSpPr txBox="1"/>
          <p:nvPr/>
        </p:nvSpPr>
        <p:spPr>
          <a:xfrm>
            <a:off x="1516380" y="4897120"/>
            <a:ext cx="88493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3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带“我”溜索时提醒“我”不要看下面，体现了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认真负责、关爱部下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的性格特点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zh-CN" sz="30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540140" y="35431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7410" name="矩形 3"/>
          <p:cNvSpPr/>
          <p:nvPr/>
        </p:nvSpPr>
        <p:spPr>
          <a:xfrm>
            <a:off x="1586230" y="1590675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147"/>
          <p:cNvSpPr txBox="1"/>
          <p:nvPr/>
        </p:nvSpPr>
        <p:spPr>
          <a:xfrm>
            <a:off x="1586230" y="2902268"/>
            <a:ext cx="9139238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猛听得空中一声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呼哨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，尖得直入脑髓，腰背颤一下。回身却见首领早已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飞到索头，抽身跃下，拐着腿弹一弹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，走到汉子们跟前。（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文本框 6147"/>
          <p:cNvSpPr txBox="1"/>
          <p:nvPr/>
        </p:nvSpPr>
        <p:spPr>
          <a:xfrm>
            <a:off x="2794953" y="5140008"/>
            <a:ext cx="67214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表现出领队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英雄气概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粗犷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豪迈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</a:t>
            </a:r>
            <a:endParaRPr lang="zh-CN" altLang="zh-CN" sz="30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480767" y="60418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8434" name="矩形 3"/>
          <p:cNvSpPr/>
          <p:nvPr/>
        </p:nvSpPr>
        <p:spPr>
          <a:xfrm>
            <a:off x="1642110" y="1816418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6147" name="Picture 3" descr="C:\Documents and Settings\Administrator\桌面\timg (1)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1428433" y="2954973"/>
            <a:ext cx="4968875" cy="2809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6795770" y="2837180"/>
            <a:ext cx="410400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首领是一个认真负责、关爱他人、身手非凡、从容不迫、具有领袖气质的人。</a:t>
            </a:r>
            <a:endParaRPr lang="zh-CN" altLang="en-US" sz="3200" b="1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540140" y="40352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85913" y="1712595"/>
            <a:ext cx="913923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跳读课文，找出文中描写环境的语句，分析这些语句的表达作用。</a:t>
            </a:r>
            <a:endParaRPr lang="zh-CN" altLang="zh-CN" sz="30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2650" y="3215640"/>
            <a:ext cx="7886700" cy="2491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30000"/>
              </a:lnSpc>
            </a:pPr>
            <a:r>
              <a:rPr lang="zh-CN" altLang="zh-CN" sz="3000" b="1" strike="noStrike" noProof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①</a:t>
            </a:r>
            <a:r>
              <a:rPr lang="zh-CN" altLang="zh-CN" sz="3000" b="1" strike="noStrike" noProof="1" dirty="0" smtClean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万丈</a:t>
            </a:r>
            <a:r>
              <a:rPr lang="zh-CN" altLang="zh-CN" sz="3000" b="1" strike="noStrike" noProof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绝壁飞快垂下去</a:t>
            </a:r>
            <a:r>
              <a:rPr lang="zh-CN" altLang="zh-CN" sz="3000" b="1" strike="noStrike" noProof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，马帮原来就在这壁顶上</a:t>
            </a:r>
            <a:r>
              <a:rPr lang="en-US" altLang="zh-CN" sz="3000" b="1" strike="noStrike" noProof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……</a:t>
            </a:r>
            <a:r>
              <a:rPr lang="zh-CN" altLang="en-US" sz="3000" b="1" strike="noStrike" noProof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lang="en-US" altLang="zh-CN" sz="3000" b="1" strike="noStrike" noProof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5</a:t>
            </a:r>
            <a:r>
              <a:rPr lang="zh-CN" altLang="en-US" sz="3000" b="1" strike="noStrike" noProof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r>
              <a:rPr lang="zh-CN" altLang="zh-CN" sz="3000" b="1" strike="noStrike" noProof="1" dirty="0" smtClean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怒江</a:t>
            </a:r>
            <a:r>
              <a:rPr lang="zh-CN" altLang="zh-CN" sz="3000" b="1" strike="noStrike" noProof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自西北天际亮亮而来，深远似涓涓细流，</a:t>
            </a:r>
            <a:r>
              <a:rPr lang="zh-CN" altLang="zh-CN" sz="3000" b="1" strike="noStrike" noProof="1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隐隐喧声腾上来</a:t>
            </a:r>
            <a:r>
              <a:rPr lang="zh-CN" altLang="zh-CN" sz="3000" b="1" strike="noStrike" noProof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lang="zh-CN" altLang="zh-CN" sz="3000" b="1" strike="noStrike" noProof="1" dirty="0">
                <a:solidFill>
                  <a:schemeClr val="accent3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着一派森气。</a:t>
            </a:r>
            <a:r>
              <a:rPr lang="zh-CN" altLang="zh-CN" sz="3000" b="1" strike="noStrike" noProof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俯望那江</a:t>
            </a:r>
            <a:r>
              <a:rPr lang="zh-CN" altLang="zh-CN" sz="3000" b="1" strike="noStrike" noProof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lang="zh-CN" altLang="zh-CN" sz="3000" b="1" strike="noStrike" noProof="1" dirty="0">
                <a:solidFill>
                  <a:schemeClr val="accent3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蓦地心中一颤</a:t>
            </a:r>
            <a:r>
              <a:rPr lang="zh-CN" altLang="zh-CN" sz="3000" b="1" strike="noStrike" noProof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，惨叫一声</a:t>
            </a:r>
            <a:r>
              <a:rPr lang="zh-CN" altLang="zh-CN" sz="3000" b="1" strike="noStrike" noProof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  <a:r>
              <a:rPr lang="zh-CN" altLang="en-US" sz="3000" b="1" strike="noStrike" noProof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lang="en-US" altLang="zh-CN" sz="3000" b="1" strike="noStrike" noProof="1" smtClean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6</a:t>
            </a:r>
            <a:r>
              <a:rPr lang="zh-CN" altLang="en-US" sz="3000" b="1" strike="noStrike" noProof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endParaRPr lang="en-US" altLang="zh-CN" sz="3000" b="1" strike="noStrike" noProof="1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24689" y="3214479"/>
            <a:ext cx="1198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 dirty="0" smtClean="0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视觉</a:t>
            </a:r>
            <a:endParaRPr lang="zh-CN" altLang="en-US" sz="4000" strike="noStrike" cap="none" spc="0" noProof="1" dirty="0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65750" y="4368140"/>
            <a:ext cx="1198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 dirty="0" smtClean="0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听觉</a:t>
            </a:r>
            <a:endParaRPr lang="zh-CN" altLang="en-US" sz="4000" strike="noStrike" cap="none" spc="0" noProof="1" dirty="0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50086" y="5098062"/>
            <a:ext cx="2214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 dirty="0" smtClean="0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心理描写</a:t>
            </a:r>
            <a:endParaRPr lang="zh-CN" altLang="en-US" sz="4000" strike="noStrike" cap="none" spc="0" noProof="1" dirty="0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027549" y="3270107"/>
            <a:ext cx="8136904" cy="2553335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en-US" sz="3200" b="1" strike="noStrike" noProof="1" dirty="0" smtClean="0">
                <a:solidFill>
                  <a:schemeClr val="bg1"/>
                </a:solidFill>
                <a:latin typeface="Calibri" panose="020F0502020204030204"/>
                <a:ea typeface="华文楷体" panose="02010600040101010101" pitchFamily="2" charset="-122"/>
                <a:cs typeface="Calibri" panose="020F0502020204030204"/>
              </a:rPr>
              <a:t>❶</a:t>
            </a:r>
            <a:r>
              <a:rPr lang="zh-CN" altLang="zh-CN" sz="32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视觉</a:t>
            </a:r>
            <a:r>
              <a:rPr lang="zh-CN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描写和听觉描写相结合，写出了怒江峡谷壁顶孤悬、高峻、险恶的特点</a:t>
            </a:r>
            <a:r>
              <a:rPr lang="zh-CN" altLang="zh-CN" sz="32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lang="zh-CN" altLang="en-US" sz="3200" b="1" strike="noStrike" noProof="1" dirty="0">
                <a:solidFill>
                  <a:schemeClr val="bg1"/>
                </a:solidFill>
                <a:latin typeface="+mn-lt"/>
                <a:ea typeface="华文楷体" panose="02010600040101010101" pitchFamily="2" charset="-122"/>
                <a:cs typeface="Calibri" panose="020F0502020204030204"/>
              </a:rPr>
              <a:t>❷ </a:t>
            </a:r>
            <a:r>
              <a:rPr lang="en-US" altLang="zh-CN" sz="32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一派森气</a:t>
            </a:r>
            <a:r>
              <a:rPr lang="en-US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”“</a:t>
            </a:r>
            <a:r>
              <a:rPr lang="zh-CN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蓦地心中一颤</a:t>
            </a:r>
            <a:r>
              <a:rPr lang="en-US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等心理方面的细节描写充分抒发了</a:t>
            </a:r>
            <a:r>
              <a:rPr lang="en-US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我</a:t>
            </a:r>
            <a:r>
              <a:rPr lang="en-US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初次直面峡谷时的震颤、惊恐之情，让读者如临其境。</a:t>
            </a:r>
            <a:endParaRPr lang="zh-CN" altLang="zh-CN" sz="3200" b="1" strike="noStrike" noProof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  <p:bldP spid="11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396106" y="37162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0482" name="矩形 3"/>
          <p:cNvSpPr/>
          <p:nvPr/>
        </p:nvSpPr>
        <p:spPr>
          <a:xfrm>
            <a:off x="1524000" y="1679575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跳读课文，找出文中描写环境的语句，分析这些语句的表达作用。</a:t>
            </a:r>
            <a:endParaRPr lang="zh-CN" altLang="zh-CN" sz="30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7175" y="2757488"/>
            <a:ext cx="9139238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②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牛们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早卧在地下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两眼哀哀地慢慢眨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。两个汉子拽起一条牛，骂着赶到索头。那牛软下去，淌出两滴泪，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大眼失了神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皮肉开始抖起来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。汉子们缚了它的四蹄，挂在角框上，又将绳扣住框，发一声喊，猛力一推。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牛嘴咧开，叫不出声，皮肉抖得模糊一层，屎尿尽数撒泄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过了索子一多半，那边的汉子们用力飞快地收绳，牛倒垂着，升到对岸。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67718" y="3261935"/>
            <a:ext cx="7651799" cy="3107690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en-US" sz="2800" b="1" strike="noStrike" noProof="1" dirty="0" smtClean="0">
                <a:solidFill>
                  <a:schemeClr val="bg1"/>
                </a:solidFill>
                <a:latin typeface="Calibri" panose="020F0502020204030204"/>
                <a:ea typeface="华文楷体" panose="02010600040101010101" pitchFamily="2" charset="-122"/>
                <a:cs typeface="Calibri" panose="020F0502020204030204"/>
              </a:rPr>
              <a:t>❶</a:t>
            </a:r>
            <a:r>
              <a:rPr lang="zh-CN" altLang="zh-CN" sz="2800" b="1" strike="noStrike" noProof="1" dirty="0" smtClean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牛</a:t>
            </a:r>
            <a:r>
              <a:rPr lang="zh-CN" altLang="zh-CN" sz="2800" b="1" strike="noStrike" noProof="1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溜索前</a:t>
            </a:r>
            <a:r>
              <a:rPr lang="en-US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早卧在地下</a:t>
            </a:r>
            <a:r>
              <a:rPr lang="en-US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”“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两眼哀哀地慢慢眨</a:t>
            </a:r>
            <a:r>
              <a:rPr lang="en-US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”“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大眼失了神</a:t>
            </a:r>
            <a:r>
              <a:rPr lang="en-US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”“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皮肉开始抖起来</a:t>
            </a:r>
            <a:r>
              <a:rPr lang="en-US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lang="zh-CN" altLang="zh-CN" sz="2800" b="1" strike="noStrike" noProof="1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溜索中</a:t>
            </a:r>
            <a:r>
              <a:rPr lang="en-US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牛嘴咧开，叫不出声，皮肉抖得模糊一层，屎尿尽数撒泄</a:t>
            </a:r>
            <a:r>
              <a:rPr lang="en-US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逼真地描写出牛溜索前后惊恐失态之状</a:t>
            </a:r>
            <a:r>
              <a:rPr lang="zh-CN" altLang="zh-CN" sz="28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，烘托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出峡谷的险恶</a:t>
            </a:r>
            <a:r>
              <a:rPr lang="zh-CN" altLang="zh-CN" sz="28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；</a:t>
            </a:r>
            <a:r>
              <a:rPr lang="zh-CN" altLang="en-US" sz="2800" b="1" strike="noStrike" noProof="1" dirty="0">
                <a:solidFill>
                  <a:schemeClr val="bg1"/>
                </a:solidFill>
                <a:latin typeface="+mn-lt"/>
                <a:ea typeface="华文楷体" panose="02010600040101010101" pitchFamily="2" charset="-122"/>
                <a:cs typeface="Calibri" panose="020F0502020204030204"/>
              </a:rPr>
              <a:t>❷</a:t>
            </a:r>
            <a:r>
              <a:rPr lang="zh-CN" altLang="zh-CN" sz="28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而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这些牛们又反衬出这些赶牛溜索的汉子们的沉着、果断。</a:t>
            </a:r>
            <a:endParaRPr lang="zh-CN" altLang="zh-CN" sz="2800" b="1" strike="noStrike" noProof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480562" y="79136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1506" name="矩形 3"/>
          <p:cNvSpPr/>
          <p:nvPr/>
        </p:nvSpPr>
        <p:spPr>
          <a:xfrm>
            <a:off x="1528763" y="2025650"/>
            <a:ext cx="913923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跳读课文，找出文中描写环境的语句，分析这些语句的表达作用。</a:t>
            </a:r>
            <a:endParaRPr lang="zh-CN" altLang="zh-CN" sz="30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97025" y="3251200"/>
            <a:ext cx="9144000" cy="1564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4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③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牛们终于又上了驮，铃铛朗朗响着，</a:t>
            </a:r>
            <a:r>
              <a:rPr lang="zh-CN" altLang="zh-CN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急急地要离开这里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。上得马上，才觉出一身黏汗，风吹得身子抖起来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顺风扩一扩腮，出一口长气，又觉出闷雷原来一直响着。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25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14170" y="5077082"/>
            <a:ext cx="9110663" cy="1073785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>
              <a:lnSpc>
                <a:spcPct val="114000"/>
              </a:lnSpc>
            </a:pPr>
            <a:r>
              <a:rPr lang="zh-CN" altLang="zh-CN" sz="28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牛</a:t>
            </a:r>
            <a:r>
              <a:rPr lang="zh-CN" altLang="zh-CN" sz="28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们溜索后急急地要离开峡谷边显示出它们仍然惊魂未定，这里从侧面烘托出怒江峡谷非同寻常的险恶。</a:t>
            </a:r>
            <a:endParaRPr lang="zh-CN" altLang="zh-CN" sz="2800" b="1" strike="noStrike" noProof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095500" y="3072130"/>
            <a:ext cx="7996238" cy="26149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4000"/>
              </a:lnSpc>
            </a:pPr>
            <a:r>
              <a:rPr lang="zh-CN" altLang="zh-CN" sz="36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总结：本文的环境描写，既有多感官多角度描写，又有对比烘托，</a:t>
            </a:r>
            <a:r>
              <a:rPr lang="zh-CN" altLang="en-US" sz="3600" dirty="0">
                <a:solidFill>
                  <a:srgbClr val="0000FF"/>
                </a:solidFill>
                <a:latin typeface="Calibri" panose="020F0502020204030204"/>
                <a:ea typeface="华文琥珀" panose="02010800040101010101" pitchFamily="2" charset="-122"/>
              </a:rPr>
              <a:t>❶</a:t>
            </a:r>
            <a:r>
              <a:rPr lang="zh-CN" altLang="zh-CN" sz="36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既突出了怒江峡谷环境的险恶，</a:t>
            </a:r>
            <a:r>
              <a:rPr lang="zh-CN" altLang="en-US" sz="3600" dirty="0">
                <a:solidFill>
                  <a:srgbClr val="0000FF"/>
                </a:solidFill>
                <a:latin typeface="Calibri" panose="020F0502020204030204" charset="0"/>
                <a:ea typeface="华文琥珀" panose="02010800040101010101" pitchFamily="2" charset="-122"/>
              </a:rPr>
              <a:t>❷</a:t>
            </a:r>
            <a:r>
              <a:rPr lang="zh-CN" altLang="zh-CN" sz="36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又表现出了马帮汉子们的从容不迫、沉着稳重。</a:t>
            </a:r>
            <a:endParaRPr lang="zh-CN" altLang="zh-CN" sz="3600" dirty="0">
              <a:solidFill>
                <a:srgbClr val="0000FF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80562" y="48021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 dirty="0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2531" name="矩形 4"/>
          <p:cNvSpPr/>
          <p:nvPr/>
        </p:nvSpPr>
        <p:spPr>
          <a:xfrm>
            <a:off x="1524000" y="1778318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跳读课文，找出文中描写环境的语句，分析这些语句的表达作用。</a:t>
            </a:r>
            <a:endParaRPr lang="zh-CN" altLang="zh-CN" sz="30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311576" y="69471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 dirty="0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24000" y="1878648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第一段：“首领也不多说，用小腿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磕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了一下马”，这里的“磕”能不能换成“打”？为什么？</a:t>
            </a:r>
            <a:endParaRPr lang="zh-CN" altLang="zh-CN" sz="30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8761" y="3070983"/>
            <a:ext cx="9139239" cy="1014730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en-US" sz="30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品析词语</a:t>
            </a:r>
            <a:r>
              <a:rPr lang="zh-CN" altLang="en-US" sz="30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❶解释词语意思❷用在句中表示</a:t>
            </a:r>
            <a:r>
              <a:rPr lang="en-US" altLang="zh-CN" sz="30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…</a:t>
            </a:r>
            <a:r>
              <a:rPr lang="zh-CN" altLang="en-US" sz="30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❸体现了</a:t>
            </a:r>
            <a:r>
              <a:rPr lang="en-US" altLang="zh-CN" sz="30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…</a:t>
            </a:r>
            <a:r>
              <a:rPr lang="zh-CN" altLang="en-US" sz="30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❹而“</a:t>
            </a:r>
            <a:r>
              <a:rPr lang="en-US" altLang="zh-CN" sz="30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X</a:t>
            </a:r>
            <a:r>
              <a:rPr lang="zh-CN" altLang="en-US" sz="30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”字没有这样的表达效果，所以不能换</a:t>
            </a:r>
            <a:endParaRPr lang="zh-CN" altLang="zh-CN" sz="3000" b="1" strike="noStrike" noProof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33563" y="4305935"/>
            <a:ext cx="849312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indent="719455"/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❶ “磕”的意思是“轻敲、轻打”❷用在句中表示首领用小腿轻轻敲打了一下马❸表现了首领和马的默契关系和对马的怜爱，也写出了首领对马的熟练驾驭❹而“打”没有这样的表达效果，所以不能换。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ldLvl="0" animBg="1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4311576" y="26418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 dirty="0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92250" y="1489393"/>
            <a:ext cx="9123363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第五段：写峡谷的陡峭：“万丈绝壁飞快垂下去”“绝壁”本来是静止的，作者却用了一个“飞快地”，这是化静为动的手法，有什么作用？</a:t>
            </a:r>
            <a:endParaRPr lang="zh-CN" altLang="en-US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11655" y="3136900"/>
            <a:ext cx="5262880" cy="2209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3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化静为动：赋予绝壁以动态感，</a:t>
            </a:r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有力地表现了峡谷的深邃陡峭的特点，让人触目惊心，</a:t>
            </a:r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  <a:ea typeface="华文楷体" panose="02010600040101010101" pitchFamily="2" charset="-122"/>
              </a:rPr>
              <a:t>❷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为后文写牛马的胆怯做了有力的铺垫。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8194" name="Picture 2" descr="C:\Documents and Settings\Administrator\桌面\timg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99243" y="2743447"/>
            <a:ext cx="2127294" cy="299695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4311576" y="40769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 dirty="0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92250" y="1632903"/>
            <a:ext cx="9123363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小说写汉子过溜索的动作，三次使用“小”字，找出来仔细体会“小”字的妙处。</a:t>
            </a:r>
            <a:endParaRPr lang="zh-CN" altLang="en-US" sz="32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16063" y="2855278"/>
            <a:ext cx="91440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第一次：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写精瘦的汉子“脚一用力，飞身离岸，嗖的一下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过去”（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2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16063" y="4080828"/>
            <a:ext cx="7951787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第二次：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“三个汉子一个一个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过去”（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14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2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92250" y="4919028"/>
            <a:ext cx="90932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第三次：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“之后是运驮子，就玩一般了。这岸边的汉子们也一个接一个飞身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过去”。（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17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2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11624" y="3158092"/>
            <a:ext cx="6768752" cy="2453640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indent="719455" fontAlgn="auto">
              <a:lnSpc>
                <a:spcPct val="120000"/>
              </a:lnSpc>
            </a:pPr>
            <a:r>
              <a:rPr lang="zh-CN" altLang="en-US" sz="32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这</a:t>
            </a:r>
            <a:r>
              <a:rPr lang="zh-CN" altLang="en-US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几个“小”</a:t>
            </a:r>
            <a:r>
              <a:rPr lang="zh-CN" altLang="en-US" sz="32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字，</a:t>
            </a:r>
            <a:r>
              <a:rPr lang="zh-CN" altLang="en-US" sz="3200" b="1" strike="noStrike" noProof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将人在溜索之上，快速划过怒江峡谷时，人愈来愈小的视觉感受和情状传神地表现出来</a:t>
            </a:r>
            <a:r>
              <a:rPr lang="zh-CN" altLang="en-US" sz="3200" b="1" strike="noStrike" noProof="1" dirty="0" smtClean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，体现了作者对语言运用的精妙。</a:t>
            </a:r>
            <a:endParaRPr lang="zh-CN" altLang="en-US" sz="3200" b="1" strike="noStrike" noProof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3" grpId="0"/>
      <p:bldP spid="4" grpId="0"/>
      <p:bldP spid="11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4311576" y="62296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 dirty="0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4000" y="1862455"/>
            <a:ext cx="91440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段：“铃铛们又慌慌响起来，马帮如极稠的粥，慢慢流向那个山口”请从修辞的角度对这句话加以分析。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3780" y="3293745"/>
            <a:ext cx="3945255" cy="2330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运用了比喻的修辞手法，将前行的马帮比作“极稠的粥”形象写出了马帮前行速度极慢的状态。</a:t>
            </a:r>
            <a:endParaRPr lang="zh-CN" altLang="en-US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921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1328" y="3150235"/>
            <a:ext cx="4013200" cy="2720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4311576" y="47945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 dirty="0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55140" y="3757295"/>
            <a:ext cx="859409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运用了比喻的修辞手法，将“万丈下的怒江”比作“一股尿水，细细流着”看似粗俗，实则形象逼真。</a:t>
            </a:r>
            <a:r>
              <a:rPr lang="zh-CN" altLang="en-US" sz="2800" b="1" dirty="0">
                <a:solidFill>
                  <a:srgbClr val="663300"/>
                </a:solidFill>
                <a:latin typeface="Calibri" panose="020F0502020204030204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既写出了马帮汉子们俯瞰万丈峡谷之下的怒江情景，</a:t>
            </a:r>
            <a:r>
              <a:rPr lang="zh-CN" altLang="en-US" sz="2800" b="1" dirty="0">
                <a:solidFill>
                  <a:srgbClr val="663300"/>
                </a:solidFill>
                <a:latin typeface="Calibri" panose="020F0502020204030204" charset="0"/>
                <a:ea typeface="华文楷体" panose="02010600040101010101" pitchFamily="2" charset="-122"/>
              </a:rPr>
              <a:t>❷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也表现了马帮汉子的豪放粗野的个性。</a:t>
            </a:r>
            <a:endParaRPr lang="zh-CN" altLang="en-US" sz="2800" b="1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24000" y="1731645"/>
            <a:ext cx="914400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23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段：“首领与两个汉子走到绝壁前，扯下裤腰，弯弯地撒出一道尿，落下不到几尺，就被风吹得散开，顺峡向东南飘走。万丈下的怒江，倒像是一股尿水，细细流着”请从修辞的角度对这句话加以分析。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4311576" y="47945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 dirty="0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4000" y="1731645"/>
            <a:ext cx="914400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小说第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段写“我”在怒江峡谷前的紧张畏惧；第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18-22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段写“我”溜索的具体过程，纵观全文，是什么表现手法？“我”在文章中有什么作用？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81820" y="3481615"/>
            <a:ext cx="859790" cy="2326640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400" strike="noStrike" cap="none" spc="0" noProof="1" dirty="0" smtClean="0">
                <a:ln w="11430"/>
                <a:solidFill>
                  <a:srgbClr val="0066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对比反衬</a:t>
            </a:r>
            <a:endParaRPr lang="zh-CN" altLang="en-US" sz="4400" strike="noStrike" cap="none" spc="0" noProof="1" dirty="0">
              <a:ln w="11430"/>
              <a:solidFill>
                <a:srgbClr val="0066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48075" y="3431858"/>
            <a:ext cx="5903913" cy="2460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Calibri" panose="020F0502020204030204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以“我”在怒江峡谷前的紧张畏惧和溜索时的“战战兢兢”反衬出首领和汉子们的身手矫健、无所畏惧。</a:t>
            </a:r>
            <a:endParaRPr lang="en-US" altLang="zh-CN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Calibri" panose="020F0502020204030204" charset="0"/>
                <a:ea typeface="华文楷体" panose="02010600040101010101" pitchFamily="2" charset="-122"/>
              </a:rPr>
              <a:t>❷通过“我”的视角记叙，使事件和感受更真实。</a:t>
            </a:r>
            <a:endParaRPr lang="zh-CN" altLang="en-US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4329858" y="90872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auto"/>
            <a:r>
              <a:rPr lang="zh-CN" altLang="en-US" sz="6000" strike="noStrike" cap="none" spc="0" noProof="1" dirty="0" smtClean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文章主旨</a:t>
            </a:r>
            <a:endParaRPr lang="zh-CN" altLang="en-US" sz="6000" strike="noStrike" cap="none" spc="0" noProof="1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82775" y="2108200"/>
            <a:ext cx="8426450" cy="3241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60000"/>
              </a:lnSpc>
            </a:pP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en-US" altLang="zh-CN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小说通过“我”的观察和感受，写了在怒江奇险的环境中，一群马帮汉子过江溜索的经历，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赞扬了原始、野性的阳刚之美，赞美了不惧困难、勇往直前的乐观向上的人生态度。</a:t>
            </a:r>
            <a:endParaRPr lang="zh-CN" altLang="en-US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p="http://schemas.openxmlformats.org/presentationml/2006/main">
  <p:tag name="AS_UNIQUEID" val="32"/>
</p:tagLst>
</file>

<file path=ppt/tags/tag2.xml><?xml version="1.0" encoding="utf-8"?>
<p:tagLst xmlns:p="http://schemas.openxmlformats.org/presentationml/2006/main">
  <p:tag name="AS_UNIQUEID" val="33"/>
</p:tagLst>
</file>

<file path=ppt/tags/tag3.xml><?xml version="1.0" encoding="utf-8"?>
<p:tagLst xmlns:p="http://schemas.openxmlformats.org/presentationml/2006/main">
  <p:tag name="AS_UNIQUEID" val="34"/>
</p:tagLst>
</file>

<file path=ppt/tags/tag4.xml><?xml version="1.0" encoding="utf-8"?>
<p:tagLst xmlns:p="http://schemas.openxmlformats.org/presentationml/2006/main">
  <p:tag name="AS_UNIQUEID" val="148"/>
</p:tagLst>
</file>

<file path=ppt/tags/tag5.xml><?xml version="1.0" encoding="utf-8"?>
<p:tagLst xmlns:p="http://schemas.openxmlformats.org/presentationml/2006/main">
  <p:tag name="AS_UNIQUEID" val="149"/>
</p:tagLst>
</file>

<file path=ppt/tags/tag6.xml><?xml version="1.0" encoding="utf-8"?>
<p:tagLst xmlns:p="http://schemas.openxmlformats.org/presentationml/2006/main">
  <p:tag name="AS_UNIQUEID" val="150"/>
</p:tagLst>
</file>

<file path=ppt/tags/tag7.xml><?xml version="1.0" encoding="utf-8"?>
<p:tagLst xmlns:p="http://schemas.openxmlformats.org/presentationml/2006/main">
  <p:tag name="AS_UNIQUEID" val="151"/>
</p:tagLst>
</file>

<file path=ppt/tags/tag8.xml><?xml version="1.0" encoding="utf-8"?>
<p:tagLst xmlns:p="http://schemas.openxmlformats.org/presentationml/2006/main">
  <p:tag name="AS_UNIQUEID" val="152"/>
</p:tagLst>
</file>

<file path=ppt/tags/tag9.xml><?xml version="1.0" encoding="utf-8"?>
<p:tagLst xmlns:p="http://schemas.openxmlformats.org/presentationml/2006/main">
  <p:tag name="AS_UNIQUEID" val="153"/>
</p:tagLst>
</file>

<file path=ppt/tags/tag10.xml><?xml version="1.0" encoding="utf-8"?>
<p:tagLst xmlns:p="http://schemas.openxmlformats.org/presentationml/2006/main">
  <p:tag name="AS_UNIQUEID" val="158"/>
</p:tagLst>
</file>

<file path=ppt/tags/tag11.xml><?xml version="1.0" encoding="utf-8"?>
<p:tagLst xmlns:p="http://schemas.openxmlformats.org/presentationml/2006/main">
  <p:tag name="AS_UNIQUEID" val="159"/>
</p:tagLst>
</file>

<file path=ppt/tags/tag12.xml><?xml version="1.0" encoding="utf-8"?>
<p:tagLst xmlns:p="http://schemas.openxmlformats.org/presentationml/2006/main">
  <p:tag name="AS_UNIQUEID" val="160"/>
</p:tagLst>
</file>

<file path=ppt/tags/tag13.xml><?xml version="1.0" encoding="utf-8"?>
<p:tagLst xmlns:p="http://schemas.openxmlformats.org/presentationml/2006/main">
  <p:tag name="AS_UNIQUEID" val="161"/>
</p:tagLst>
</file>

<file path=ppt/tags/tag14.xml><?xml version="1.0" encoding="utf-8"?>
<p:tagLst xmlns:p="http://schemas.openxmlformats.org/presentationml/2006/main">
  <p:tag name="AS_UNIQUEID" val="162"/>
</p:tagLst>
</file>

<file path=ppt/tags/tag15.xml><?xml version="1.0" encoding="utf-8"?>
<p:tagLst xmlns:p="http://schemas.openxmlformats.org/presentationml/2006/main">
  <p:tag name="AS_UNIQUEID" val="163"/>
</p:tagLst>
</file>

<file path=ppt/tags/tag16.xml><?xml version="1.0" encoding="utf-8"?>
<p:tagLst xmlns:p="http://schemas.openxmlformats.org/presentationml/2006/main">
  <p:tag name="AS_UNIQUEID" val="164"/>
</p:tagLst>
</file>

<file path=ppt/tags/tag17.xml><?xml version="1.0" encoding="utf-8"?>
<p:tagLst xmlns:p="http://schemas.openxmlformats.org/presentationml/2006/main">
  <p:tag name="AS_UNIQUEID" val="165"/>
</p:tagLst>
</file>

<file path=ppt/tags/tag18.xml><?xml version="1.0" encoding="utf-8"?>
<p:tagLst xmlns:p="http://schemas.openxmlformats.org/presentationml/2006/main">
  <p:tag name="AS_UNIQUEID" val="155"/>
</p:tagLst>
</file>

<file path=ppt/tags/tag19.xml><?xml version="1.0" encoding="utf-8"?>
<p:tagLst xmlns:p="http://schemas.openxmlformats.org/presentationml/2006/main">
  <p:tag name="AS_UNIQUEID" val="15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微软雅黑">
      <a:majorFont>
        <a:latin typeface="微软雅黑"/>
        <a:ea typeface="微软雅黑"/>
        <a:cs typeface="Arial"/>
      </a:majorFont>
      <a:minorFont>
        <a:latin typeface="微软雅黑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3476</Words>
  <Application>WPS 演示</Application>
  <PresentationFormat>全屏显示(4:3)</PresentationFormat>
  <Paragraphs>216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44" baseType="lpstr">
      <vt:lpstr>Arial</vt:lpstr>
      <vt:lpstr>宋体</vt:lpstr>
      <vt:lpstr>Wingdings</vt:lpstr>
      <vt:lpstr>Calibri</vt:lpstr>
      <vt:lpstr>华文楷体</vt:lpstr>
      <vt:lpstr>华文琥珀</vt:lpstr>
      <vt:lpstr>微软雅黑</vt:lpstr>
      <vt:lpstr>Arial Unicode MS</vt:lpstr>
      <vt:lpstr>Wingdings</vt:lpstr>
      <vt:lpstr>Calibri</vt:lpstr>
      <vt:lpstr>Arial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lenovo</cp:lastModifiedBy>
  <cp:revision>38</cp:revision>
  <dcterms:created xsi:type="dcterms:W3CDTF">2019-01-16T01:16:00Z</dcterms:created>
  <dcterms:modified xsi:type="dcterms:W3CDTF">2022-02-28T05:19:30Z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1794052944944174B1DC339F1E3A1106</vt:lpwstr>
  </property>
</Properties>
</file>