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wav" ContentType="audio/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4" r:id="rId2"/>
  </p:sldMasterIdLst>
  <p:notesMasterIdLst>
    <p:notesMasterId r:id="rId43"/>
  </p:notesMasterIdLst>
  <p:sldIdLst>
    <p:sldId id="257" r:id="rId3"/>
    <p:sldId id="289" r:id="rId4"/>
    <p:sldId id="290" r:id="rId5"/>
    <p:sldId id="291" r:id="rId6"/>
    <p:sldId id="292" r:id="rId7"/>
    <p:sldId id="293" r:id="rId8"/>
    <p:sldId id="294" r:id="rId9"/>
    <p:sldId id="295" r:id="rId10"/>
    <p:sldId id="296" r:id="rId11"/>
    <p:sldId id="297" r:id="rId12"/>
    <p:sldId id="298" r:id="rId13"/>
    <p:sldId id="299" r:id="rId14"/>
    <p:sldId id="312" r:id="rId15"/>
    <p:sldId id="452" r:id="rId16"/>
    <p:sldId id="280" r:id="rId17"/>
    <p:sldId id="455" r:id="rId18"/>
    <p:sldId id="457" r:id="rId19"/>
    <p:sldId id="458" r:id="rId20"/>
    <p:sldId id="461" r:id="rId21"/>
    <p:sldId id="459" r:id="rId22"/>
    <p:sldId id="463" r:id="rId23"/>
    <p:sldId id="465" r:id="rId24"/>
    <p:sldId id="466" r:id="rId25"/>
    <p:sldId id="467" r:id="rId26"/>
    <p:sldId id="430" r:id="rId27"/>
    <p:sldId id="487" r:id="rId28"/>
    <p:sldId id="431" r:id="rId29"/>
    <p:sldId id="432" r:id="rId30"/>
    <p:sldId id="470" r:id="rId31"/>
    <p:sldId id="612" r:id="rId32"/>
    <p:sldId id="471" r:id="rId33"/>
    <p:sldId id="433" r:id="rId34"/>
    <p:sldId id="474" r:id="rId35"/>
    <p:sldId id="475" r:id="rId36"/>
    <p:sldId id="479" r:id="rId37"/>
    <p:sldId id="480" r:id="rId38"/>
    <p:sldId id="435" r:id="rId39"/>
    <p:sldId id="609" r:id="rId40"/>
    <p:sldId id="610" r:id="rId41"/>
    <p:sldId id="611" r:id="rId42"/>
  </p:sldIdLst>
  <p:sldSz cx="12192000" cy="6858000"/>
  <p:notesSz cx="6858000" cy="9144000"/>
  <p:custDataLst>
    <p:tags r:id="rId4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76AADB"/>
    <a:srgbClr val="70AD47"/>
    <a:srgbClr val="F7B63E"/>
    <a:srgbClr val="FF3E3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805" autoAdjust="0"/>
    <p:restoredTop sz="94660"/>
  </p:normalViewPr>
  <p:slideViewPr>
    <p:cSldViewPr snapToGrid="0">
      <p:cViewPr varScale="1">
        <p:scale>
          <a:sx n="160" d="100"/>
          <a:sy n="160" d="100"/>
        </p:scale>
        <p:origin x="108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gs" Target="tags/tag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Relationship Id="rId48" Type="http://schemas.openxmlformats.org/officeDocument/2006/relationships/tableStyles" Target="tableStyle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CB93D7-575E-4195-A0BD-90E2C727CDE2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D03FA2-A613-42FA-9687-609A920DA77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51934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D03FA2-A613-42FA-9687-609A920DA77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76461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  <a:pPr/>
              <a:t>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54347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09820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379-79C3-48C0-9079-1DFBF469841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27902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379-79C3-48C0-9079-1DFBF469841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4131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379-79C3-48C0-9079-1DFBF469841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44737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A077379-79C3-48C0-9079-1DFBF469841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94352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84203-20BB-4E94-8778-90C0AA34F379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37736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幻灯片图像占位符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4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76803" name="灯片编号占位符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C6D4A97-B3A9-4347-872E-EDB9A7358FD1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720920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0233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307815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84203-20BB-4E94-8778-90C0AA34F379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921807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784203-20BB-4E94-8778-90C0AA34F379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51974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9D43B-8A00-44B8-9B81-0C251BDB1F3E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33520-50DC-46AA-9E66-3DCD1E1152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8862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9D43B-8A00-44B8-9B81-0C251BDB1F3E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33520-50DC-46AA-9E66-3DCD1E1152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34399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9D43B-8A00-44B8-9B81-0C251BDB1F3E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33520-50DC-46AA-9E66-3DCD1E1152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3223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9D43B-8A00-44B8-9B81-0C251BDB1F3E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33520-50DC-46AA-9E66-3DCD1E1152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9200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9D43B-8A00-44B8-9B81-0C251BDB1F3E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33520-50DC-46AA-9E66-3DCD1E1152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3189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9D43B-8A00-44B8-9B81-0C251BDB1F3E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33520-50DC-46AA-9E66-3DCD1E1152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77899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9D43B-8A00-44B8-9B81-0C251BDB1F3E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33520-50DC-46AA-9E66-3DCD1E1152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5679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9D43B-8A00-44B8-9B81-0C251BDB1F3E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33520-50DC-46AA-9E66-3DCD1E1152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1669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9D43B-8A00-44B8-9B81-0C251BDB1F3E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33520-50DC-46AA-9E66-3DCD1E1152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97418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9D43B-8A00-44B8-9B81-0C251BDB1F3E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33520-50DC-46AA-9E66-3DCD1E1152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9113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9D43B-8A00-44B8-9B81-0C251BDB1F3E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33520-50DC-46AA-9E66-3DCD1E1152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40940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Free Blank With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lowchart: Off-page Connector 4"/>
          <p:cNvSpPr/>
          <p:nvPr userDrawn="1"/>
        </p:nvSpPr>
        <p:spPr>
          <a:xfrm rot="5400000">
            <a:off x="11674812" y="6247142"/>
            <a:ext cx="455692" cy="565726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4" dirty="0"/>
          </a:p>
        </p:txBody>
      </p:sp>
      <p:sp>
        <p:nvSpPr>
          <p:cNvPr id="9" name="Slide Number Placeholder 4"/>
          <p:cNvSpPr txBox="1">
            <a:spLocks/>
          </p:cNvSpPr>
          <p:nvPr userDrawn="1"/>
        </p:nvSpPr>
        <p:spPr>
          <a:xfrm>
            <a:off x="11636729" y="6340868"/>
            <a:ext cx="610241" cy="366183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marL="0" algn="ctr" defTabSz="1375261" rtl="0" eaLnBrk="1" latinLnBrk="0" hangingPunct="1">
              <a:defRPr sz="1600" b="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7630" algn="l" defTabSz="1375261" rtl="0" eaLnBrk="1" latinLnBrk="0" hangingPunct="1">
              <a:defRPr sz="26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75261" algn="l" defTabSz="1375261" rtl="0" eaLnBrk="1" latinLnBrk="0" hangingPunct="1">
              <a:defRPr sz="26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062891" algn="l" defTabSz="1375261" rtl="0" eaLnBrk="1" latinLnBrk="0" hangingPunct="1">
              <a:defRPr sz="26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50521" algn="l" defTabSz="1375261" rtl="0" eaLnBrk="1" latinLnBrk="0" hangingPunct="1">
              <a:defRPr sz="26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438152" algn="l" defTabSz="1375261" rtl="0" eaLnBrk="1" latinLnBrk="0" hangingPunct="1">
              <a:defRPr sz="26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25782" algn="l" defTabSz="1375261" rtl="0" eaLnBrk="1" latinLnBrk="0" hangingPunct="1">
              <a:defRPr sz="26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3412" algn="l" defTabSz="1375261" rtl="0" eaLnBrk="1" latinLnBrk="0" hangingPunct="1">
              <a:defRPr sz="26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501042" algn="l" defTabSz="1375261" rtl="0" eaLnBrk="1" latinLnBrk="0" hangingPunct="1">
              <a:defRPr sz="26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136B7D2-B98C-44FD-8D04-7EC62A564975}" type="slidenum">
              <a:rPr lang="en-US" sz="1600" smtClean="0"/>
              <a:pPr/>
              <a:t>‹#›</a:t>
            </a:fld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3818275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Free Blank With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2336801" y="356629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ctr">
              <a:defRPr sz="3199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3352801" y="825951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ctr">
              <a:buNone/>
              <a:defRPr sz="16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448" indent="0">
              <a:buNone/>
              <a:defRPr sz="1600"/>
            </a:lvl2pPr>
            <a:lvl3pPr marL="1218895" indent="0">
              <a:buNone/>
              <a:defRPr sz="1333"/>
            </a:lvl3pPr>
            <a:lvl4pPr marL="1828343" indent="0">
              <a:buNone/>
              <a:defRPr sz="1200"/>
            </a:lvl4pPr>
            <a:lvl5pPr marL="2437790" indent="0">
              <a:buNone/>
              <a:defRPr sz="1200"/>
            </a:lvl5pPr>
            <a:lvl6pPr marL="3047238" indent="0">
              <a:buNone/>
              <a:defRPr sz="1200"/>
            </a:lvl6pPr>
            <a:lvl7pPr marL="3656686" indent="0">
              <a:buNone/>
              <a:defRPr sz="1200"/>
            </a:lvl7pPr>
            <a:lvl8pPr marL="4266133" indent="0">
              <a:buNone/>
              <a:defRPr sz="1200"/>
            </a:lvl8pPr>
            <a:lvl9pPr marL="4875581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  <p:sp>
        <p:nvSpPr>
          <p:cNvPr id="8" name="Flowchart: Off-page Connector 6"/>
          <p:cNvSpPr/>
          <p:nvPr userDrawn="1"/>
        </p:nvSpPr>
        <p:spPr>
          <a:xfrm rot="5400000">
            <a:off x="11705984" y="6244110"/>
            <a:ext cx="455692" cy="565726"/>
          </a:xfrm>
          <a:prstGeom prst="flowChartOffpageConnector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4" dirty="0"/>
          </a:p>
        </p:txBody>
      </p:sp>
      <p:sp>
        <p:nvSpPr>
          <p:cNvPr id="9" name="Slide Number Placeholder 4"/>
          <p:cNvSpPr txBox="1">
            <a:spLocks/>
          </p:cNvSpPr>
          <p:nvPr userDrawn="1"/>
        </p:nvSpPr>
        <p:spPr>
          <a:xfrm>
            <a:off x="11667901" y="6337836"/>
            <a:ext cx="610241" cy="366183"/>
          </a:xfrm>
          <a:prstGeom prst="rect">
            <a:avLst/>
          </a:prstGeom>
        </p:spPr>
        <p:txBody>
          <a:bodyPr anchor="ctr"/>
          <a:lstStyle>
            <a:defPPr>
              <a:defRPr lang="en-US"/>
            </a:defPPr>
            <a:lvl1pPr marL="0" algn="ctr" defTabSz="1375261" rtl="0" eaLnBrk="1" latinLnBrk="0" hangingPunct="1">
              <a:defRPr sz="1600" b="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7630" algn="l" defTabSz="1375261" rtl="0" eaLnBrk="1" latinLnBrk="0" hangingPunct="1">
              <a:defRPr sz="26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75261" algn="l" defTabSz="1375261" rtl="0" eaLnBrk="1" latinLnBrk="0" hangingPunct="1">
              <a:defRPr sz="26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062891" algn="l" defTabSz="1375261" rtl="0" eaLnBrk="1" latinLnBrk="0" hangingPunct="1">
              <a:defRPr sz="26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750521" algn="l" defTabSz="1375261" rtl="0" eaLnBrk="1" latinLnBrk="0" hangingPunct="1">
              <a:defRPr sz="26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438152" algn="l" defTabSz="1375261" rtl="0" eaLnBrk="1" latinLnBrk="0" hangingPunct="1">
              <a:defRPr sz="26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4125782" algn="l" defTabSz="1375261" rtl="0" eaLnBrk="1" latinLnBrk="0" hangingPunct="1">
              <a:defRPr sz="26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813412" algn="l" defTabSz="1375261" rtl="0" eaLnBrk="1" latinLnBrk="0" hangingPunct="1">
              <a:defRPr sz="26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501042" algn="l" defTabSz="1375261" rtl="0" eaLnBrk="1" latinLnBrk="0" hangingPunct="1">
              <a:defRPr sz="266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C136B7D2-B98C-44FD-8D04-7EC62A564975}" type="slidenum">
              <a:rPr lang="en-US" sz="1600" smtClean="0"/>
              <a:pPr/>
              <a:t>‹#›</a:t>
            </a:fld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503297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07074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</a:p>
          <a:p>
            <a:pPr lvl="1"/>
            <a:r>
              <a:rPr lang="zh-CN" altLang="en-US" noProof="1"/>
              <a:t>第二级</a:t>
            </a:r>
          </a:p>
          <a:p>
            <a:pPr lvl="2"/>
            <a:r>
              <a:rPr lang="zh-CN" altLang="en-US" noProof="1"/>
              <a:t>第三级</a:t>
            </a:r>
          </a:p>
          <a:p>
            <a:pPr lvl="3"/>
            <a:r>
              <a:rPr lang="zh-CN" altLang="en-US" noProof="1"/>
              <a:t>第四级</a:t>
            </a:r>
          </a:p>
          <a:p>
            <a:pPr lvl="4"/>
            <a:r>
              <a:rPr lang="zh-CN" altLang="en-US" noProof="1"/>
              <a:t>第五级</a:t>
            </a:r>
          </a:p>
        </p:txBody>
      </p:sp>
      <p:sp>
        <p:nvSpPr>
          <p:cNvPr id="4" name="日期占位符 1027">
            <a:extLst>
              <a:ext uri="{FF2B5EF4-FFF2-40B4-BE49-F238E27FC236}">
                <a16:creationId xmlns:a16="http://schemas.microsoft.com/office/drawing/2014/main" id="{270328CD-D660-4445-A34B-86123496BC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>
            <a:extLst>
              <a:ext uri="{FF2B5EF4-FFF2-40B4-BE49-F238E27FC236}">
                <a16:creationId xmlns:a16="http://schemas.microsoft.com/office/drawing/2014/main" id="{E0DF3C7B-3E79-4D47-AC1C-F00A61B4A2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/>
          </a:p>
        </p:txBody>
      </p:sp>
      <p:sp>
        <p:nvSpPr>
          <p:cNvPr id="6" name="灯片编号占位符 1029">
            <a:extLst>
              <a:ext uri="{FF2B5EF4-FFF2-40B4-BE49-F238E27FC236}">
                <a16:creationId xmlns:a16="http://schemas.microsoft.com/office/drawing/2014/main" id="{2C187B19-09F2-40A8-93A3-853644148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C6F4AB4-1206-4151-A827-D0BBE99EF0C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06912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2CDFAC5-F5F0-4DC4-BC10-4F093717588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98749022"/>
      </p:ext>
    </p:extLst>
  </p:cSld>
  <p:clrMapOvr>
    <a:masterClrMapping/>
  </p:clrMapOvr>
  <p:transition spd="med">
    <p:wheel spokes="8"/>
    <p:sndAc>
      <p:stSnd>
        <p:snd r:embed="rId1" name="No New Messages.wav"/>
      </p:stSnd>
    </p:sndAc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01C9DC0-1C87-41F2-9B0C-DEAF0EB0356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1720287"/>
      </p:ext>
    </p:extLst>
  </p:cSld>
  <p:clrMapOvr>
    <a:masterClrMapping/>
  </p:clrMapOvr>
  <p:transition spd="med">
    <p:wheel spokes="8"/>
    <p:sndAc>
      <p:stSnd>
        <p:snd r:embed="rId1" name="No New Messages.wav"/>
      </p:stSnd>
    </p:sndAc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6578EB5-CB35-4561-B190-08E4137CC0C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02578831"/>
      </p:ext>
    </p:extLst>
  </p:cSld>
  <p:clrMapOvr>
    <a:masterClrMapping/>
  </p:clrMapOvr>
  <p:transition spd="med">
    <p:wheel spokes="8"/>
    <p:sndAc>
      <p:stSnd>
        <p:snd r:embed="rId1" name="No New Messages.wav"/>
      </p:stSnd>
    </p:sndAc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E43A436-FC72-4D6C-BE52-9CBCACBBF5E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879817937"/>
      </p:ext>
    </p:extLst>
  </p:cSld>
  <p:clrMapOvr>
    <a:masterClrMapping/>
  </p:clrMapOvr>
  <p:transition spd="med">
    <p:wheel spokes="8"/>
    <p:sndAc>
      <p:stSnd>
        <p:snd r:embed="rId1" name="No New Messages.wav"/>
      </p:stSnd>
    </p:sndAc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5133EA4-B70C-41AD-9566-97F94238ED2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28066135"/>
      </p:ext>
    </p:extLst>
  </p:cSld>
  <p:clrMapOvr>
    <a:masterClrMapping/>
  </p:clrMapOvr>
  <p:transition spd="med">
    <p:wheel spokes="8"/>
    <p:sndAc>
      <p:stSnd>
        <p:snd r:embed="rId1" name="No New Messages.wav"/>
      </p:stSnd>
    </p:sndAc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4BBB9EF-8B91-4E18-BFBF-5AAC51561B9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21806332"/>
      </p:ext>
    </p:extLst>
  </p:cSld>
  <p:clrMapOvr>
    <a:masterClrMapping/>
  </p:clrMapOvr>
  <p:transition spd="med">
    <p:wheel spokes="8"/>
    <p:sndAc>
      <p:stSnd>
        <p:snd r:embed="rId1" name="No New Messages.wav"/>
      </p:stSnd>
    </p:sndAc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3CA185A-E24E-4BB3-9B99-286E1099986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45555001"/>
      </p:ext>
    </p:extLst>
  </p:cSld>
  <p:clrMapOvr>
    <a:masterClrMapping/>
  </p:clrMapOvr>
  <p:transition spd="med">
    <p:wheel spokes="8"/>
    <p:sndAc>
      <p:stSnd>
        <p:snd r:embed="rId1" name="No New Messages.wav"/>
      </p:stSnd>
    </p:sndAc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5B2A1F7-F328-423C-A752-BBB6F301295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23097047"/>
      </p:ext>
    </p:extLst>
  </p:cSld>
  <p:clrMapOvr>
    <a:masterClrMapping/>
  </p:clrMapOvr>
  <p:transition spd="med">
    <p:wheel spokes="8"/>
    <p:sndAc>
      <p:stSnd>
        <p:snd r:embed="rId1" name="No New Messages.wav"/>
      </p:stSnd>
    </p:sndAc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7A59D57-A3AC-409D-9EC2-14A375B1E2E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84788659"/>
      </p:ext>
    </p:extLst>
  </p:cSld>
  <p:clrMapOvr>
    <a:masterClrMapping/>
  </p:clrMapOvr>
  <p:transition spd="med">
    <p:wheel spokes="8"/>
    <p:sndAc>
      <p:stSnd>
        <p:snd r:embed="rId1" name="No New Messages.wav"/>
      </p:stSnd>
    </p:sndAc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AAA5998-81B0-490A-9C93-B27FCE87365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072565015"/>
      </p:ext>
    </p:extLst>
  </p:cSld>
  <p:clrMapOvr>
    <a:masterClrMapping/>
  </p:clrMapOvr>
  <p:transition spd="med">
    <p:wheel spokes="8"/>
    <p:sndAc>
      <p:stSnd>
        <p:snd r:embed="rId1" name="No New Messages.wav"/>
      </p:stSnd>
    </p:sndAc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754DB01-4B88-49E8-90EF-BDF961033D2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0566377"/>
      </p:ext>
    </p:extLst>
  </p:cSld>
  <p:clrMapOvr>
    <a:masterClrMapping/>
  </p:clrMapOvr>
  <p:transition spd="med">
    <p:wheel spokes="8"/>
    <p:sndAc>
      <p:stSnd>
        <p:snd r:embed="rId1" name="No New Messag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5.xml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99D43B-8A00-44B8-9B81-0C251BDB1F3E}" type="datetimeFigureOut">
              <a:rPr lang="zh-CN" altLang="en-US" smtClean="0"/>
              <a:t>2019/4/4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433520-50DC-46AA-9E66-3DCD1E1152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3622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/>
          <a:lstStyle>
            <a:lvl1pPr algn="l">
              <a:defRPr sz="1400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>
                <a:solidFill>
                  <a:srgbClr val="000000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>
                <a:solidFill>
                  <a:srgbClr val="000000"/>
                </a:solidFill>
                <a:latin typeface="Arial" panose="020B0604020202020204" pitchFamily="34" charset="0"/>
                <a:ea typeface="+mn-ea"/>
              </a:defRPr>
            </a:lvl1pPr>
          </a:lstStyle>
          <a:p>
            <a:pPr>
              <a:defRPr/>
            </a:pPr>
            <a:fld id="{3D110050-37DA-4215-8F21-D610270F6E2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24107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p:transition spd="med">
    <p:wheel spokes="8"/>
    <p:sndAc>
      <p:stSnd>
        <p:snd r:embed="rId13" name="No New Messages.wav"/>
      </p:stSnd>
    </p:sndAc>
  </p:transition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tif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文本框 5"/>
          <p:cNvSpPr txBox="1">
            <a:spLocks noChangeArrowheads="1"/>
          </p:cNvSpPr>
          <p:nvPr/>
        </p:nvSpPr>
        <p:spPr bwMode="auto">
          <a:xfrm>
            <a:off x="2651998" y="3903438"/>
            <a:ext cx="7583294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 Light" panose="020F0302020204030204" pitchFamily="34" charset="0"/>
                <a:ea typeface="方正宋刻本秀楷简体" panose="02000000000000000000" pitchFamily="2" charset="-122"/>
              </a:defRPr>
            </a:lvl9pPr>
          </a:lstStyle>
          <a:p>
            <a:pPr algn="ctr" defTabSz="51435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4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Unit4 </a:t>
            </a:r>
          </a:p>
          <a:p>
            <a:pPr algn="ctr" defTabSz="51435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4400" b="1" dirty="0">
                <a:blipFill>
                  <a:blip r:embed="rId3"/>
                  <a:stretch>
                    <a:fillRect/>
                  </a:stretch>
                </a:blipFill>
                <a:latin typeface="幼圆" panose="02010509060101010101" pitchFamily="49" charset="-122"/>
                <a:ea typeface="幼圆" panose="02010509060101010101" pitchFamily="49" charset="-122"/>
              </a:rPr>
              <a:t>Cartoons and comic strips</a:t>
            </a:r>
            <a:endParaRPr lang="zh-CN" altLang="en-US" sz="4400" b="1" dirty="0">
              <a:blipFill>
                <a:blip r:embed="rId3"/>
                <a:stretch>
                  <a:fillRect/>
                </a:stretch>
              </a:blip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pic>
        <p:nvPicPr>
          <p:cNvPr id="169" name="图片 168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4700"/>
                    </a14:imgEffect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452" y="2740235"/>
            <a:ext cx="1430484" cy="1396667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75" r="4867" b="17241"/>
          <a:stretch/>
        </p:blipFill>
        <p:spPr>
          <a:xfrm>
            <a:off x="950293" y="0"/>
            <a:ext cx="5436900" cy="3599543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75" r="4867" b="17241"/>
          <a:stretch/>
        </p:blipFill>
        <p:spPr>
          <a:xfrm>
            <a:off x="3661578" y="0"/>
            <a:ext cx="5436900" cy="3599543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775" r="4867" b="17241"/>
          <a:stretch/>
        </p:blipFill>
        <p:spPr>
          <a:xfrm>
            <a:off x="6260285" y="0"/>
            <a:ext cx="5436900" cy="359954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C0E74360-ED69-3540-B7F0-ABD060B1C969}"/>
              </a:ext>
            </a:extLst>
          </p:cNvPr>
          <p:cNvSpPr txBox="1"/>
          <p:nvPr/>
        </p:nvSpPr>
        <p:spPr>
          <a:xfrm>
            <a:off x="5279900" y="5436158"/>
            <a:ext cx="288508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000" dirty="0">
                <a:solidFill>
                  <a:srgbClr val="7030A0"/>
                </a:solidFill>
                <a:latin typeface="Matura MT Script Capitals" panose="03020802060602070202" pitchFamily="66" charset="0"/>
              </a:rPr>
              <a:t>Vocabulary</a:t>
            </a:r>
            <a:endParaRPr kumimoji="1" lang="zh-CN" altLang="en-US" sz="4000" dirty="0">
              <a:solidFill>
                <a:srgbClr val="7030A0"/>
              </a:solidFill>
              <a:latin typeface="Matura MT Script Capitals" panose="03020802060602070202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18443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drap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 tmFilter="0,0; .5, 1; 1, 1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图片 3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8E1A40BF-0EA2-7946-AA1A-E8CE722EC95A}"/>
              </a:ext>
            </a:extLst>
          </p:cNvPr>
          <p:cNvSpPr/>
          <p:nvPr/>
        </p:nvSpPr>
        <p:spPr>
          <a:xfrm>
            <a:off x="1199456" y="771754"/>
            <a:ext cx="989643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3200" b="1" dirty="0">
                <a:sym typeface="Arial" panose="020B0604020202020204" pitchFamily="34" charset="0"/>
              </a:rPr>
              <a:t>1. </a:t>
            </a:r>
            <a:r>
              <a:rPr lang="zh-CN" altLang="en-US" sz="3200" b="1" dirty="0">
                <a:sym typeface="Arial" panose="020B0604020202020204" pitchFamily="34" charset="0"/>
              </a:rPr>
              <a:t>cartoon </a:t>
            </a:r>
            <a:r>
              <a:rPr lang="en-US" altLang="zh-CN" sz="3200" b="1" dirty="0">
                <a:sym typeface="Arial" panose="020B0604020202020204" pitchFamily="34" charset="0"/>
              </a:rPr>
              <a:t>		</a:t>
            </a:r>
            <a:r>
              <a:rPr lang="en-US" altLang="zh-CN" sz="3200" b="1" dirty="0">
                <a:highlight>
                  <a:srgbClr val="FFFF00"/>
                </a:highlight>
                <a:sym typeface="Arial" panose="020B0604020202020204" pitchFamily="34" charset="0"/>
              </a:rPr>
              <a:t>[C]</a:t>
            </a:r>
            <a:r>
              <a:rPr lang="zh-CN" altLang="en-US" sz="3200" b="1" dirty="0">
                <a:sym typeface="Arial" panose="020B0604020202020204" pitchFamily="34" charset="0"/>
              </a:rPr>
              <a:t> 动画片；卡通片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 marL="742950" indent="-742950">
              <a:defRPr/>
            </a:pPr>
            <a:endParaRPr lang="en-US" altLang="zh-CN" sz="3200" dirty="0"/>
          </a:p>
          <a:p>
            <a:r>
              <a:rPr lang="en-US" altLang="zh-CN" sz="3200" b="1" dirty="0">
                <a:sym typeface="Arial" panose="020B0604020202020204" pitchFamily="34" charset="0"/>
              </a:rPr>
              <a:t>2. </a:t>
            </a:r>
            <a:r>
              <a:rPr lang="en-US" altLang="zh-CN" sz="3200" b="1" dirty="0"/>
              <a:t>comic strip</a:t>
            </a:r>
            <a:r>
              <a:rPr lang="en" altLang="zh-CN" sz="3200" dirty="0">
                <a:solidFill>
                  <a:srgbClr val="333333"/>
                </a:solidFill>
                <a:latin typeface="arial" panose="020B0604020202020204" pitchFamily="34" charset="0"/>
              </a:rPr>
              <a:t> </a:t>
            </a:r>
            <a:r>
              <a:rPr lang="en" altLang="zh-CN" sz="3200" dirty="0">
                <a:latin typeface="arial" panose="020B0604020202020204" pitchFamily="34" charset="0"/>
              </a:rPr>
              <a:t>[</a:t>
            </a:r>
            <a:r>
              <a:rPr lang="en" altLang="zh-CN" sz="3200" dirty="0" err="1">
                <a:latin typeface="arial" panose="020B0604020202020204" pitchFamily="34" charset="0"/>
              </a:rPr>
              <a:t>strɪp</a:t>
            </a:r>
            <a:r>
              <a:rPr lang="en" altLang="zh-CN" sz="3200" dirty="0">
                <a:latin typeface="arial" panose="020B0604020202020204" pitchFamily="34" charset="0"/>
              </a:rPr>
              <a:t>] </a:t>
            </a:r>
            <a:r>
              <a:rPr lang="en-US" altLang="zh-CN" sz="3200" b="1" dirty="0"/>
              <a:t>		</a:t>
            </a:r>
            <a:r>
              <a:rPr lang="en-US" altLang="zh-CN" sz="3200" b="1" dirty="0">
                <a:highlight>
                  <a:srgbClr val="FFFF00"/>
                </a:highlight>
              </a:rPr>
              <a:t>[C]</a:t>
            </a:r>
            <a:r>
              <a:rPr lang="zh-CN" altLang="en-US" sz="3200" b="1" dirty="0"/>
              <a:t>连环漫画</a:t>
            </a:r>
            <a:endParaRPr lang="en-US" altLang="zh-CN" sz="3200" b="1" dirty="0"/>
          </a:p>
          <a:p>
            <a:r>
              <a:rPr lang="en-US" altLang="zh-CN" sz="3200" dirty="0"/>
              <a:t>comic		adj. </a:t>
            </a:r>
            <a:r>
              <a:rPr lang="zh-CN" altLang="en-US" sz="3200" dirty="0"/>
              <a:t>滑稽的；好笑的</a:t>
            </a:r>
            <a:endParaRPr lang="en-US" altLang="zh-CN" sz="3200" dirty="0"/>
          </a:p>
          <a:p>
            <a:r>
              <a:rPr lang="zh-CN" altLang="en-US" sz="3200" dirty="0"/>
              <a:t>喜剧作家</a:t>
            </a:r>
            <a:endParaRPr lang="en-US" altLang="zh-CN" sz="3200" dirty="0"/>
          </a:p>
          <a:p>
            <a:pPr>
              <a:defRPr/>
            </a:pPr>
            <a:r>
              <a:rPr lang="zh-CN" altLang="en-US" sz="3200" dirty="0"/>
              <a:t>喜剧</a:t>
            </a:r>
            <a:endParaRPr lang="en-US" altLang="zh-CN" sz="3200" dirty="0"/>
          </a:p>
          <a:p>
            <a:pPr>
              <a:defRPr/>
            </a:pPr>
            <a:r>
              <a:rPr lang="en-US" altLang="zh-CN" sz="3200" dirty="0"/>
              <a:t>strip			[C] </a:t>
            </a:r>
            <a:r>
              <a:rPr lang="zh-CN" altLang="en-US" sz="3200" dirty="0"/>
              <a:t>连环漫画</a:t>
            </a:r>
            <a:endParaRPr lang="en-US" altLang="zh-CN" sz="3200" dirty="0"/>
          </a:p>
          <a:p>
            <a:pPr>
              <a:defRPr/>
            </a:pPr>
            <a:endParaRPr lang="en-US" altLang="zh-CN" sz="3200" dirty="0"/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9F6103E-BE9F-3945-A62E-FF8D6AE61F7B}"/>
              </a:ext>
            </a:extLst>
          </p:cNvPr>
          <p:cNvSpPr txBox="1"/>
          <p:nvPr/>
        </p:nvSpPr>
        <p:spPr>
          <a:xfrm>
            <a:off x="3446584" y="2672862"/>
            <a:ext cx="22703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dirty="0"/>
              <a:t>comic writer</a:t>
            </a:r>
            <a:endParaRPr kumimoji="1" lang="zh-CN" altLang="en-US" sz="3200" dirty="0"/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id="{B56C588B-14CC-D147-A831-537663BDFF31}"/>
              </a:ext>
            </a:extLst>
          </p:cNvPr>
          <p:cNvSpPr txBox="1"/>
          <p:nvPr/>
        </p:nvSpPr>
        <p:spPr>
          <a:xfrm>
            <a:off x="3446584" y="3136612"/>
            <a:ext cx="150534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dirty="0">
                <a:highlight>
                  <a:srgbClr val="FFFF00"/>
                </a:highlight>
              </a:rPr>
              <a:t>come</a:t>
            </a:r>
            <a:r>
              <a:rPr kumimoji="1" lang="en-US" altLang="zh-CN" sz="3200" dirty="0">
                <a:highlight>
                  <a:srgbClr val="00FFFF"/>
                </a:highlight>
              </a:rPr>
              <a:t>dy</a:t>
            </a:r>
            <a:endParaRPr kumimoji="1" lang="zh-CN" altLang="en-US" sz="3200" dirty="0">
              <a:highlight>
                <a:srgbClr val="00FFFF"/>
              </a:highlight>
            </a:endParaRPr>
          </a:p>
        </p:txBody>
      </p:sp>
      <p:pic>
        <p:nvPicPr>
          <p:cNvPr id="39" name="Picture 6" descr="c:\documents and settings\administrator\application data\360se6\User Data\temp\a91ca96c-5366-459f-9855-b59ae4986546.jpg">
            <a:extLst>
              <a:ext uri="{FF2B5EF4-FFF2-40B4-BE49-F238E27FC236}">
                <a16:creationId xmlns:a16="http://schemas.microsoft.com/office/drawing/2014/main" id="{445706E4-01DD-2442-A9C2-9AEE0ECFCB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5108" y="3021145"/>
            <a:ext cx="3856892" cy="3856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DFA21293-ACEE-7142-9173-4E6352C7356C}"/>
              </a:ext>
            </a:extLst>
          </p:cNvPr>
          <p:cNvSpPr/>
          <p:nvPr/>
        </p:nvSpPr>
        <p:spPr>
          <a:xfrm>
            <a:off x="4939055" y="3198166"/>
            <a:ext cx="15359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" altLang="zh-CN" sz="2400" dirty="0">
                <a:latin typeface="arial" panose="020B0604020202020204" pitchFamily="34" charset="0"/>
              </a:rPr>
              <a:t>[ˈ</a:t>
            </a:r>
            <a:r>
              <a:rPr lang="en" altLang="zh-CN" sz="2400" dirty="0" err="1">
                <a:latin typeface="arial" panose="020B0604020202020204" pitchFamily="34" charset="0"/>
              </a:rPr>
              <a:t>kɑ:mədi</a:t>
            </a:r>
            <a:r>
              <a:rPr lang="en" altLang="zh-CN" sz="2400" dirty="0">
                <a:latin typeface="arial" panose="020B0604020202020204" pitchFamily="34" charset="0"/>
              </a:rPr>
              <a:t>]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428719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8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图片 4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3A29E83C-FA58-804C-B3C3-A89BF884D1D7}"/>
              </a:ext>
            </a:extLst>
          </p:cNvPr>
          <p:cNvSpPr/>
          <p:nvPr/>
        </p:nvSpPr>
        <p:spPr>
          <a:xfrm>
            <a:off x="1477108" y="1195754"/>
            <a:ext cx="9267092" cy="349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altLang="zh-CN" sz="3200" b="1" dirty="0">
                <a:sym typeface="Arial" panose="020B0604020202020204" pitchFamily="34" charset="0"/>
              </a:rPr>
              <a:t>3. </a:t>
            </a:r>
            <a:r>
              <a:rPr lang="zh-CN" altLang="en-US" sz="3200" b="1" dirty="0">
                <a:sym typeface="Arial" panose="020B0604020202020204" pitchFamily="34" charset="0"/>
              </a:rPr>
              <a:t>warning  </a:t>
            </a:r>
            <a:r>
              <a:rPr lang="en-US" altLang="zh-CN" sz="3200" b="1" dirty="0">
                <a:sym typeface="Arial" panose="020B0604020202020204" pitchFamily="34" charset="0"/>
              </a:rPr>
              <a:t>		[</a:t>
            </a:r>
            <a:r>
              <a:rPr lang="en-US" altLang="zh-CN" sz="3200" b="1" dirty="0">
                <a:highlight>
                  <a:srgbClr val="FFFF00"/>
                </a:highlight>
                <a:sym typeface="Arial" panose="020B0604020202020204" pitchFamily="34" charset="0"/>
              </a:rPr>
              <a:t>C</a:t>
            </a:r>
            <a:r>
              <a:rPr lang="en-US" altLang="zh-CN" sz="3200" b="1" dirty="0">
                <a:sym typeface="Arial" panose="020B0604020202020204" pitchFamily="34" charset="0"/>
              </a:rPr>
              <a:t>,U]</a:t>
            </a:r>
            <a:r>
              <a:rPr lang="zh-CN" altLang="en-US" sz="3200" b="1" dirty="0">
                <a:sym typeface="Arial" panose="020B0604020202020204" pitchFamily="34" charset="0"/>
              </a:rPr>
              <a:t> 警告；警示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altLang="zh-CN" sz="3200" b="1" dirty="0"/>
              <a:t>    </a:t>
            </a:r>
            <a:r>
              <a:rPr lang="zh-CN" altLang="en-US" sz="3200" b="1" dirty="0"/>
              <a:t>洪水警报</a:t>
            </a:r>
            <a:endParaRPr lang="en-US" altLang="zh-CN" sz="3200" b="1" dirty="0"/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altLang="zh-CN" sz="3200" b="1" dirty="0"/>
              <a:t>   </a:t>
            </a:r>
            <a:r>
              <a:rPr lang="zh-CN" altLang="en-US" sz="3200" b="1" dirty="0"/>
              <a:t> 发出警报</a:t>
            </a:r>
            <a:endParaRPr lang="en-US" altLang="zh-CN" sz="3200" b="1" dirty="0"/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altLang="zh-CN" sz="3200" b="1" dirty="0"/>
              <a:t>warn				v. </a:t>
            </a:r>
            <a:r>
              <a:rPr lang="zh-CN" altLang="zh-CN" sz="3200" b="1" dirty="0"/>
              <a:t>警告；提醒；告诫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altLang="zh-CN" sz="3200" dirty="0"/>
              <a:t>①</a:t>
            </a:r>
            <a:r>
              <a:rPr lang="zh-CN" altLang="zh-CN" sz="3200" dirty="0"/>
              <a:t>警告某人（不）做某事</a:t>
            </a:r>
            <a:endParaRPr lang="en-US" altLang="zh-CN" sz="3200" dirty="0"/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altLang="zh-CN" sz="3200" dirty="0"/>
              <a:t>②</a:t>
            </a:r>
            <a:r>
              <a:rPr lang="zh-CN" altLang="zh-CN" sz="3200" dirty="0"/>
              <a:t>警告</a:t>
            </a:r>
            <a:r>
              <a:rPr lang="en-US" altLang="zh-CN" sz="3200" dirty="0"/>
              <a:t>/</a:t>
            </a:r>
            <a:r>
              <a:rPr lang="zh-CN" altLang="zh-CN" sz="3200" dirty="0"/>
              <a:t>通知某人某事</a:t>
            </a:r>
            <a:endParaRPr lang="en-US" altLang="zh-CN" sz="3200" dirty="0">
              <a:solidFill>
                <a:srgbClr val="0000FF"/>
              </a:solidFill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FFE1EE2B-92FE-9C47-9026-0CD76DDD9690}"/>
              </a:ext>
            </a:extLst>
          </p:cNvPr>
          <p:cNvSpPr txBox="1"/>
          <p:nvPr/>
        </p:nvSpPr>
        <p:spPr>
          <a:xfrm>
            <a:off x="5169877" y="1670539"/>
            <a:ext cx="322094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dirty="0"/>
              <a:t>a warning </a:t>
            </a:r>
            <a:r>
              <a:rPr kumimoji="1" lang="en-US" altLang="zh-CN" sz="3200" dirty="0">
                <a:highlight>
                  <a:srgbClr val="FFFF00"/>
                </a:highlight>
              </a:rPr>
              <a:t>of</a:t>
            </a:r>
            <a:r>
              <a:rPr kumimoji="1" lang="en-US" altLang="zh-CN" sz="3200" dirty="0"/>
              <a:t> flood</a:t>
            </a:r>
            <a:endParaRPr kumimoji="1" lang="zh-CN" altLang="en-US" sz="3200" dirty="0"/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id="{C25D8936-D206-FC44-A626-98A9766DD79C}"/>
              </a:ext>
            </a:extLst>
          </p:cNvPr>
          <p:cNvSpPr txBox="1"/>
          <p:nvPr/>
        </p:nvSpPr>
        <p:spPr>
          <a:xfrm>
            <a:off x="5169877" y="2145324"/>
            <a:ext cx="25917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dirty="0"/>
              <a:t>give a warning</a:t>
            </a:r>
            <a:endParaRPr kumimoji="1" lang="zh-CN" altLang="en-US" sz="3200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620F336A-335C-B840-80BA-FA113F8B268E}"/>
              </a:ext>
            </a:extLst>
          </p:cNvPr>
          <p:cNvSpPr/>
          <p:nvPr/>
        </p:nvSpPr>
        <p:spPr>
          <a:xfrm>
            <a:off x="6943927" y="3378826"/>
            <a:ext cx="42863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warn sb. (not) </a:t>
            </a:r>
            <a:r>
              <a:rPr lang="en-US" altLang="zh-CN" sz="3200" dirty="0">
                <a:solidFill>
                  <a:srgbClr val="0000FF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to do </a:t>
            </a:r>
            <a:r>
              <a:rPr lang="en-US" altLang="zh-CN" sz="3200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sth</a:t>
            </a:r>
            <a:r>
              <a:rPr lang="en-US" altLang="zh-CN" sz="32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E9C25FEC-C1F3-FD47-8D80-BD5837814F3B}"/>
              </a:ext>
            </a:extLst>
          </p:cNvPr>
          <p:cNvSpPr/>
          <p:nvPr/>
        </p:nvSpPr>
        <p:spPr>
          <a:xfrm>
            <a:off x="6943927" y="3931012"/>
            <a:ext cx="373050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kern="0" dirty="0">
                <a:solidFill>
                  <a:srgbClr val="0000FF"/>
                </a:solidFill>
                <a:latin typeface="Times New Roman" panose="02020603050405020304" pitchFamily="18" charset="0"/>
                <a:ea typeface="宋体"/>
                <a:cs typeface="Times New Roman" panose="02020603050405020304" pitchFamily="18" charset="0"/>
              </a:rPr>
              <a:t>warn sb. </a:t>
            </a:r>
            <a:r>
              <a:rPr lang="en-US" altLang="zh-CN" sz="3200" kern="0" dirty="0">
                <a:solidFill>
                  <a:srgbClr val="0000FF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宋体"/>
                <a:cs typeface="Times New Roman" panose="02020603050405020304" pitchFamily="18" charset="0"/>
              </a:rPr>
              <a:t>of/about </a:t>
            </a:r>
            <a:r>
              <a:rPr lang="en-US" altLang="zh-CN" sz="3200" kern="0" dirty="0" err="1">
                <a:solidFill>
                  <a:srgbClr val="0000FF"/>
                </a:solidFill>
                <a:latin typeface="Times New Roman" panose="02020603050405020304" pitchFamily="18" charset="0"/>
                <a:ea typeface="宋体"/>
                <a:cs typeface="Times New Roman" panose="02020603050405020304" pitchFamily="18" charset="0"/>
              </a:rPr>
              <a:t>sth</a:t>
            </a:r>
            <a:r>
              <a:rPr lang="en-US" altLang="zh-CN" sz="3200" kern="0" dirty="0">
                <a:solidFill>
                  <a:srgbClr val="0000FF"/>
                </a:solidFill>
                <a:latin typeface="Times New Roman" panose="02020603050405020304" pitchFamily="18" charset="0"/>
                <a:ea typeface="宋体"/>
                <a:cs typeface="Times New Roman" panose="02020603050405020304" pitchFamily="18" charset="0"/>
              </a:rPr>
              <a:t>.</a:t>
            </a:r>
            <a:endParaRPr lang="zh-CN" alt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BB57A5B2-FFB1-AC4B-8A36-04C8A493E186}"/>
              </a:ext>
            </a:extLst>
          </p:cNvPr>
          <p:cNvSpPr/>
          <p:nvPr/>
        </p:nvSpPr>
        <p:spPr>
          <a:xfrm>
            <a:off x="1477108" y="4577125"/>
            <a:ext cx="6096000" cy="11541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73050" lvl="0" indent="-273050" fontAlgn="base">
              <a:spcBef>
                <a:spcPts val="300"/>
              </a:spcBef>
              <a:spcAft>
                <a:spcPts val="300"/>
              </a:spcAft>
              <a:buClr>
                <a:srgbClr val="0BD0D9"/>
              </a:buClr>
              <a:buSzPct val="95000"/>
            </a:pPr>
            <a:r>
              <a:rPr lang="en-US" altLang="zh-CN" sz="3200" kern="0" dirty="0">
                <a:solidFill>
                  <a:srgbClr val="000000"/>
                </a:solidFill>
                <a:latin typeface="Times New Roman"/>
                <a:ea typeface="宋体"/>
              </a:rPr>
              <a:t>③</a:t>
            </a:r>
            <a:r>
              <a:rPr lang="zh-CN" altLang="zh-CN" sz="3200" kern="0" dirty="0">
                <a:solidFill>
                  <a:srgbClr val="000000"/>
                </a:solidFill>
                <a:latin typeface="Times New Roman"/>
                <a:ea typeface="宋体"/>
              </a:rPr>
              <a:t>警告</a:t>
            </a:r>
            <a:r>
              <a:rPr lang="en-US" altLang="zh-CN" sz="3200" kern="0" dirty="0">
                <a:solidFill>
                  <a:srgbClr val="000000"/>
                </a:solidFill>
                <a:latin typeface="Times New Roman"/>
                <a:ea typeface="宋体"/>
                <a:sym typeface="Arial" panose="020B0604020202020204" pitchFamily="34" charset="0"/>
              </a:rPr>
              <a:t>/</a:t>
            </a:r>
            <a:r>
              <a:rPr lang="zh-CN" altLang="en-US" sz="3200" kern="0" dirty="0">
                <a:solidFill>
                  <a:srgbClr val="000000"/>
                </a:solidFill>
                <a:latin typeface="Times New Roman"/>
                <a:ea typeface="宋体"/>
                <a:sym typeface="Arial" panose="020B0604020202020204" pitchFamily="34" charset="0"/>
              </a:rPr>
              <a:t>告诫某人不要做某事</a:t>
            </a:r>
            <a:endParaRPr lang="en-US" altLang="zh-CN" sz="3200" kern="0" dirty="0">
              <a:solidFill>
                <a:srgbClr val="0000FF"/>
              </a:solidFill>
              <a:latin typeface="Times New Roman"/>
              <a:ea typeface="宋体"/>
            </a:endParaRPr>
          </a:p>
          <a:p>
            <a:pPr marL="273050" lvl="0" indent="-273050" fontAlgn="base">
              <a:spcBef>
                <a:spcPts val="300"/>
              </a:spcBef>
              <a:spcAft>
                <a:spcPts val="300"/>
              </a:spcAft>
              <a:buClr>
                <a:srgbClr val="0BD0D9"/>
              </a:buClr>
              <a:buSzPct val="95000"/>
            </a:pPr>
            <a:r>
              <a:rPr lang="en-US" altLang="zh-CN" sz="3200" kern="0" dirty="0">
                <a:solidFill>
                  <a:srgbClr val="000000"/>
                </a:solidFill>
                <a:latin typeface="Times New Roman"/>
                <a:ea typeface="宋体"/>
              </a:rPr>
              <a:t>	</a:t>
            </a:r>
            <a:endParaRPr lang="zh-CN" altLang="en-US" sz="1600" dirty="0"/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id="{86148371-1AD7-734D-9CDE-B2BEB0B997A8}"/>
              </a:ext>
            </a:extLst>
          </p:cNvPr>
          <p:cNvSpPr/>
          <p:nvPr/>
        </p:nvSpPr>
        <p:spPr>
          <a:xfrm>
            <a:off x="6943927" y="4544536"/>
            <a:ext cx="466666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kern="0" dirty="0">
                <a:solidFill>
                  <a:srgbClr val="0000FF"/>
                </a:solidFill>
                <a:latin typeface="Times New Roman" panose="02020603050405020304" pitchFamily="18" charset="0"/>
                <a:ea typeface="宋体"/>
                <a:cs typeface="Times New Roman" panose="02020603050405020304" pitchFamily="18" charset="0"/>
              </a:rPr>
              <a:t>warn sb. </a:t>
            </a:r>
            <a:r>
              <a:rPr lang="en-US" altLang="zh-CN" sz="3200" kern="0" dirty="0">
                <a:solidFill>
                  <a:srgbClr val="0000FF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宋体"/>
                <a:cs typeface="Times New Roman" panose="02020603050405020304" pitchFamily="18" charset="0"/>
              </a:rPr>
              <a:t>against doing </a:t>
            </a:r>
            <a:r>
              <a:rPr lang="en-US" altLang="zh-CN" sz="3200" kern="0" dirty="0" err="1">
                <a:solidFill>
                  <a:srgbClr val="0000FF"/>
                </a:solidFill>
                <a:latin typeface="Times New Roman" panose="02020603050405020304" pitchFamily="18" charset="0"/>
                <a:ea typeface="宋体"/>
                <a:cs typeface="Times New Roman" panose="02020603050405020304" pitchFamily="18" charset="0"/>
              </a:rPr>
              <a:t>sth</a:t>
            </a:r>
            <a:r>
              <a:rPr lang="en-US" altLang="zh-CN" sz="3200" kern="0" dirty="0">
                <a:solidFill>
                  <a:srgbClr val="0000FF"/>
                </a:solidFill>
                <a:latin typeface="Times New Roman" panose="02020603050405020304" pitchFamily="18" charset="0"/>
                <a:ea typeface="宋体"/>
                <a:cs typeface="Times New Roman" panose="02020603050405020304" pitchFamily="18" charset="0"/>
              </a:rPr>
              <a:t>. </a:t>
            </a:r>
            <a:endParaRPr lang="zh-CN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62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5" grpId="0"/>
      <p:bldP spid="4" grpId="0"/>
      <p:bldP spid="4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700D0908-8B74-BE4E-84A7-0700E0E6A274}"/>
              </a:ext>
            </a:extLst>
          </p:cNvPr>
          <p:cNvSpPr/>
          <p:nvPr/>
        </p:nvSpPr>
        <p:spPr>
          <a:xfrm>
            <a:off x="1834661" y="2586607"/>
            <a:ext cx="9777045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zh-CN" altLang="en-US" sz="2800" dirty="0">
                <a:sym typeface="Arial" panose="020B0604020202020204" pitchFamily="34" charset="0"/>
              </a:rPr>
              <a:t>我们告诫孩子们不要在薄冰上行走。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altLang="en-US" sz="2800" dirty="0">
                <a:solidFill>
                  <a:srgbClr val="FF0000"/>
                </a:solidFill>
                <a:sym typeface="Arial" panose="020B0604020202020204" pitchFamily="34" charset="0"/>
              </a:rPr>
              <a:t>We _______ the children ___ ___walk on the thin ice.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446EFAD5-E7D2-0349-B26A-C7F5BF7EB08E}"/>
              </a:ext>
            </a:extLst>
          </p:cNvPr>
          <p:cNvSpPr/>
          <p:nvPr/>
        </p:nvSpPr>
        <p:spPr>
          <a:xfrm>
            <a:off x="1834661" y="1371919"/>
            <a:ext cx="9777045" cy="11689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zh-CN" altLang="en-US" sz="2800" dirty="0"/>
              <a:t>父母警告儿子当心大型动物。</a:t>
            </a:r>
            <a:endParaRPr lang="en-US" altLang="zh-CN" sz="2800" dirty="0"/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2800" dirty="0">
                <a:solidFill>
                  <a:srgbClr val="FF0000"/>
                </a:solidFill>
              </a:rPr>
              <a:t>The parents _______ their son _______the big animals.</a:t>
            </a:r>
            <a:endParaRPr lang="zh-CN" altLang="zh-CN" sz="2800" dirty="0">
              <a:solidFill>
                <a:srgbClr val="FF0000"/>
              </a:solidFill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CF5D85BC-E5A7-D74B-B748-6F6311908115}"/>
              </a:ext>
            </a:extLst>
          </p:cNvPr>
          <p:cNvSpPr/>
          <p:nvPr/>
        </p:nvSpPr>
        <p:spPr>
          <a:xfrm>
            <a:off x="1881554" y="3712681"/>
            <a:ext cx="9777045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zh-CN" altLang="en-US" sz="2800" dirty="0">
                <a:sym typeface="Arial" panose="020B0604020202020204" pitchFamily="34" charset="0"/>
              </a:rPr>
              <a:t>我们的老师警告过我们不要在河里游泳。</a:t>
            </a:r>
            <a:endParaRPr lang="en-US" altLang="zh-CN" sz="2800" dirty="0"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altLang="zh-CN" sz="2800" dirty="0">
                <a:solidFill>
                  <a:srgbClr val="FF0000"/>
                </a:solidFill>
                <a:sym typeface="Arial" panose="020B0604020202020204" pitchFamily="34" charset="0"/>
              </a:rPr>
              <a:t>Our teacher ______ us_______  _______ in the river.</a:t>
            </a:r>
            <a:endParaRPr lang="zh-CN" altLang="en-US" sz="2800" dirty="0">
              <a:solidFill>
                <a:srgbClr val="FF0000"/>
              </a:solidFill>
              <a:sym typeface="Arial" panose="020B0604020202020204" pitchFamily="34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D92E50EF-86E0-F14B-9276-200ADB2F17B1}"/>
              </a:ext>
            </a:extLst>
          </p:cNvPr>
          <p:cNvSpPr/>
          <p:nvPr/>
        </p:nvSpPr>
        <p:spPr>
          <a:xfrm>
            <a:off x="3723916" y="1968364"/>
            <a:ext cx="41392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</a:rPr>
              <a:t>warned 	         of/about </a:t>
            </a:r>
            <a:endParaRPr lang="zh-CN" altLang="en-US" dirty="0">
              <a:solidFill>
                <a:srgbClr val="0000FF"/>
              </a:solidFill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29D567E2-C4EF-784B-9A66-9B99267B28B0}"/>
              </a:ext>
            </a:extLst>
          </p:cNvPr>
          <p:cNvSpPr/>
          <p:nvPr/>
        </p:nvSpPr>
        <p:spPr>
          <a:xfrm>
            <a:off x="2551335" y="3057766"/>
            <a:ext cx="42495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>
                <a:solidFill>
                  <a:srgbClr val="0000FF"/>
                </a:solidFill>
                <a:sym typeface="Arial" panose="020B0604020202020204" pitchFamily="34" charset="0"/>
              </a:rPr>
              <a:t>warned 		    not to </a:t>
            </a:r>
            <a:endParaRPr lang="zh-CN" altLang="en-US" dirty="0">
              <a:solidFill>
                <a:srgbClr val="0000FF"/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3E43DB63-974D-7846-881F-B08DB1A6174C}"/>
              </a:ext>
            </a:extLst>
          </p:cNvPr>
          <p:cNvSpPr/>
          <p:nvPr/>
        </p:nvSpPr>
        <p:spPr>
          <a:xfrm>
            <a:off x="3723916" y="4178057"/>
            <a:ext cx="454919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sym typeface="Arial" panose="020B0604020202020204" pitchFamily="34" charset="0"/>
              </a:rPr>
              <a:t>warned      against swimming </a:t>
            </a:r>
            <a:endParaRPr lang="zh-CN" altLang="en-US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99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图片 4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  <p:sp>
        <p:nvSpPr>
          <p:cNvPr id="47" name="内容占位符 2">
            <a:extLst>
              <a:ext uri="{FF2B5EF4-FFF2-40B4-BE49-F238E27FC236}">
                <a16:creationId xmlns:a16="http://schemas.microsoft.com/office/drawing/2014/main" id="{47A8375D-8860-D147-9B9D-02214DAEACA8}"/>
              </a:ext>
            </a:extLst>
          </p:cNvPr>
          <p:cNvSpPr txBox="1">
            <a:spLocks noChangeArrowheads="1"/>
          </p:cNvSpPr>
          <p:nvPr/>
        </p:nvSpPr>
        <p:spPr>
          <a:xfrm>
            <a:off x="1199456" y="84624"/>
            <a:ext cx="10992544" cy="264752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 b="1" dirty="0"/>
              <a:t>4. </a:t>
            </a:r>
            <a:r>
              <a:rPr lang="zh-CN" altLang="en-US" sz="3200" b="1" dirty="0"/>
              <a:t>role-play  </a:t>
            </a:r>
            <a:r>
              <a:rPr lang="en-US" altLang="zh-CN" sz="3200" b="1" dirty="0"/>
              <a:t>		</a:t>
            </a:r>
            <a:r>
              <a:rPr lang="zh-CN" altLang="en-US" sz="3200" b="1" dirty="0"/>
              <a:t>v. 角色扮演</a:t>
            </a:r>
            <a:r>
              <a:rPr lang="en-US" altLang="zh-CN" sz="3200" b="1" dirty="0"/>
              <a:t> </a:t>
            </a: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 b="1" dirty="0"/>
              <a:t>					n. </a:t>
            </a:r>
            <a:r>
              <a:rPr lang="zh-CN" altLang="en-US" sz="3200" b="1" dirty="0"/>
              <a:t>角色扮演</a:t>
            </a:r>
            <a:endParaRPr lang="en-US" altLang="zh-CN" sz="3200" b="1" dirty="0"/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分角色扮演故事很有趣。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It is fun to role-play stories.</a:t>
            </a:r>
            <a:endParaRPr lang="zh-CN" altLang="en-US" sz="3200" dirty="0">
              <a:solidFill>
                <a:srgbClr val="FF0000"/>
              </a:solidFill>
              <a:sym typeface="Arial" panose="020B0604020202020204" pitchFamily="34" charset="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613929C1-1991-2F4C-AF60-B69A2EF75E00}"/>
              </a:ext>
            </a:extLst>
          </p:cNvPr>
          <p:cNvSpPr/>
          <p:nvPr/>
        </p:nvSpPr>
        <p:spPr>
          <a:xfrm>
            <a:off x="1199456" y="2762172"/>
            <a:ext cx="11330354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lvl="0" indent="-273050" fontAlgn="base">
              <a:spcBef>
                <a:spcPts val="300"/>
              </a:spcBef>
              <a:spcAft>
                <a:spcPts val="300"/>
              </a:spcAft>
              <a:buClr>
                <a:srgbClr val="0BD0D9"/>
              </a:buClr>
              <a:buSzPct val="95000"/>
            </a:pPr>
            <a:r>
              <a:rPr lang="en-US" altLang="zh-CN" sz="3200" b="1" kern="0" dirty="0">
                <a:solidFill>
                  <a:srgbClr val="000000"/>
                </a:solidFill>
                <a:latin typeface="Times New Roman"/>
                <a:ea typeface="宋体"/>
                <a:sym typeface="Arial" panose="020B0604020202020204" pitchFamily="34" charset="0"/>
              </a:rPr>
              <a:t>5. </a:t>
            </a:r>
            <a:r>
              <a:rPr lang="zh-CN" altLang="en-US" sz="3200" b="1" kern="0" dirty="0">
                <a:solidFill>
                  <a:srgbClr val="000000"/>
                </a:solidFill>
                <a:latin typeface="Times New Roman"/>
                <a:ea typeface="宋体"/>
                <a:sym typeface="Arial" panose="020B0604020202020204" pitchFamily="34" charset="0"/>
              </a:rPr>
              <a:t>symbol  </a:t>
            </a:r>
            <a:r>
              <a:rPr lang="en-US" altLang="zh-CN" sz="3200" b="1" kern="0" dirty="0">
                <a:solidFill>
                  <a:srgbClr val="000000"/>
                </a:solidFill>
                <a:latin typeface="Times New Roman"/>
                <a:ea typeface="宋体"/>
                <a:sym typeface="Arial" panose="020B0604020202020204" pitchFamily="34" charset="0"/>
              </a:rPr>
              <a:t>	[C]	</a:t>
            </a:r>
          </a:p>
          <a:p>
            <a:pPr marL="273050" lvl="0" indent="-273050" fontAlgn="base">
              <a:spcBef>
                <a:spcPts val="300"/>
              </a:spcBef>
              <a:spcAft>
                <a:spcPts val="300"/>
              </a:spcAft>
              <a:buClr>
                <a:srgbClr val="0BD0D9"/>
              </a:buClr>
              <a:buSzPct val="95000"/>
            </a:pPr>
            <a:r>
              <a:rPr lang="zh-CN" altLang="en-US" sz="3200" kern="0" dirty="0">
                <a:solidFill>
                  <a:srgbClr val="000000"/>
                </a:solidFill>
                <a:latin typeface="Times New Roman"/>
                <a:ea typeface="宋体"/>
                <a:sym typeface="宋体" panose="02010600030101010101" pitchFamily="2" charset="-122"/>
              </a:rPr>
              <a:t>①</a:t>
            </a:r>
            <a:r>
              <a:rPr lang="zh-CN" altLang="en-US" sz="3200" kern="0" dirty="0">
                <a:solidFill>
                  <a:srgbClr val="000000"/>
                </a:solidFill>
                <a:latin typeface="Times New Roman"/>
                <a:ea typeface="宋体"/>
                <a:sym typeface="Arial" panose="020B0604020202020204" pitchFamily="34" charset="0"/>
              </a:rPr>
              <a:t> 符号；记号</a:t>
            </a:r>
            <a:endParaRPr lang="en-US" altLang="zh-CN" sz="3200" kern="0" dirty="0">
              <a:solidFill>
                <a:srgbClr val="000000"/>
              </a:solidFill>
              <a:highlight>
                <a:srgbClr val="FFFF00"/>
              </a:highlight>
              <a:latin typeface="Times New Roman"/>
              <a:ea typeface="宋体"/>
            </a:endParaRPr>
          </a:p>
          <a:p>
            <a:pPr marL="273050" lvl="0" indent="-273050" fontAlgn="base">
              <a:spcBef>
                <a:spcPts val="300"/>
              </a:spcBef>
              <a:spcAft>
                <a:spcPts val="300"/>
              </a:spcAft>
              <a:buClr>
                <a:srgbClr val="0BD0D9"/>
              </a:buClr>
              <a:buSzPct val="95000"/>
            </a:pPr>
            <a:r>
              <a:rPr lang="zh-CN" altLang="zh-CN" sz="3200" kern="0" dirty="0">
                <a:solidFill>
                  <a:srgbClr val="000000"/>
                </a:solidFill>
                <a:latin typeface="Times New Roman"/>
                <a:ea typeface="宋体"/>
                <a:sym typeface="宋体" panose="02010600030101010101" pitchFamily="2" charset="-122"/>
              </a:rPr>
              <a:t>在地图上，十字符号代表教堂。</a:t>
            </a:r>
          </a:p>
          <a:p>
            <a:pPr marL="273050" lvl="0" indent="-273050" fontAlgn="base">
              <a:spcBef>
                <a:spcPts val="300"/>
              </a:spcBef>
              <a:spcAft>
                <a:spcPts val="300"/>
              </a:spcAft>
              <a:buClr>
                <a:srgbClr val="0BD0D9"/>
              </a:buClr>
              <a:buSzPct val="95000"/>
            </a:pPr>
            <a:r>
              <a:rPr lang="en-US" altLang="zh-CN" sz="3200" kern="0" dirty="0">
                <a:solidFill>
                  <a:srgbClr val="FF0000"/>
                </a:solidFill>
                <a:latin typeface="Times New Roman"/>
                <a:ea typeface="宋体"/>
                <a:sym typeface="宋体" panose="02010600030101010101" pitchFamily="2" charset="-122"/>
              </a:rPr>
              <a:t>On maps, a cross is the symbol for a church.</a:t>
            </a:r>
          </a:p>
          <a:p>
            <a:pPr marL="273050" lvl="0" indent="-273050" fontAlgn="base">
              <a:spcBef>
                <a:spcPts val="300"/>
              </a:spcBef>
              <a:spcAft>
                <a:spcPts val="300"/>
              </a:spcAft>
              <a:buClr>
                <a:srgbClr val="0BD0D9"/>
              </a:buClr>
              <a:buSzPct val="95000"/>
            </a:pPr>
            <a:r>
              <a:rPr lang="zh-CN" altLang="en-US" sz="3200" kern="0" dirty="0">
                <a:solidFill>
                  <a:srgbClr val="000000"/>
                </a:solidFill>
                <a:latin typeface="Times New Roman"/>
                <a:ea typeface="宋体"/>
                <a:sym typeface="宋体" panose="02010600030101010101" pitchFamily="2" charset="-122"/>
              </a:rPr>
              <a:t>②</a:t>
            </a:r>
            <a:r>
              <a:rPr lang="zh-CN" altLang="zh-CN" sz="3200" kern="0" dirty="0">
                <a:solidFill>
                  <a:srgbClr val="000000"/>
                </a:solidFill>
                <a:latin typeface="Times New Roman"/>
                <a:ea typeface="宋体"/>
              </a:rPr>
              <a:t> </a:t>
            </a:r>
            <a:r>
              <a:rPr lang="zh-CN" altLang="en-US" sz="3200" kern="0" dirty="0">
                <a:solidFill>
                  <a:srgbClr val="000000"/>
                </a:solidFill>
                <a:latin typeface="Times New Roman"/>
                <a:ea typeface="宋体"/>
              </a:rPr>
              <a:t>象征</a:t>
            </a:r>
            <a:endParaRPr lang="zh-CN" altLang="zh-CN" sz="3200" kern="0" dirty="0">
              <a:solidFill>
                <a:srgbClr val="000000"/>
              </a:solidFill>
              <a:highlight>
                <a:srgbClr val="FFFF00"/>
              </a:highlight>
              <a:latin typeface="Times New Roman"/>
              <a:ea typeface="宋体"/>
              <a:sym typeface="宋体" panose="02010600030101010101" pitchFamily="2" charset="-122"/>
            </a:endParaRPr>
          </a:p>
          <a:p>
            <a:pPr marL="273050" lvl="0" indent="-273050" fontAlgn="base">
              <a:spcBef>
                <a:spcPts val="300"/>
              </a:spcBef>
              <a:spcAft>
                <a:spcPts val="300"/>
              </a:spcAft>
              <a:buClr>
                <a:srgbClr val="0BD0D9"/>
              </a:buClr>
              <a:buSzPct val="95000"/>
            </a:pPr>
            <a:r>
              <a:rPr lang="zh-CN" altLang="en-US" sz="3200" kern="0" dirty="0">
                <a:solidFill>
                  <a:srgbClr val="000000"/>
                </a:solidFill>
                <a:latin typeface="Times New Roman"/>
                <a:ea typeface="宋体"/>
                <a:sym typeface="宋体" panose="02010600030101010101" pitchFamily="2" charset="-122"/>
              </a:rPr>
              <a:t>鸽子是和平的象征</a:t>
            </a:r>
            <a:r>
              <a:rPr lang="zh-CN" altLang="zh-CN" sz="3200" kern="0" dirty="0">
                <a:solidFill>
                  <a:srgbClr val="000000"/>
                </a:solidFill>
                <a:latin typeface="Times New Roman"/>
                <a:ea typeface="宋体"/>
                <a:sym typeface="宋体" panose="02010600030101010101" pitchFamily="2" charset="-122"/>
              </a:rPr>
              <a:t>。</a:t>
            </a:r>
          </a:p>
          <a:p>
            <a:pPr marL="273050" lvl="0" indent="-273050" fontAlgn="base">
              <a:spcBef>
                <a:spcPts val="300"/>
              </a:spcBef>
              <a:spcAft>
                <a:spcPts val="300"/>
              </a:spcAft>
              <a:buClr>
                <a:srgbClr val="0BD0D9"/>
              </a:buClr>
              <a:buSzPct val="95000"/>
            </a:pPr>
            <a:r>
              <a:rPr lang="en-US" altLang="zh-CN" sz="3200" kern="0" dirty="0">
                <a:solidFill>
                  <a:srgbClr val="FF0000"/>
                </a:solidFill>
                <a:latin typeface="Times New Roman"/>
                <a:ea typeface="宋体"/>
                <a:sym typeface="宋体" panose="02010600030101010101" pitchFamily="2" charset="-122"/>
              </a:rPr>
              <a:t>The dove is the symbol of peace.</a:t>
            </a:r>
            <a:endParaRPr lang="zh-CN" altLang="en-US" sz="3200" kern="0" dirty="0">
              <a:solidFill>
                <a:srgbClr val="000000"/>
              </a:solidFill>
              <a:latin typeface="Times New Roman"/>
              <a:ea typeface="宋体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2E963E15-2DE0-0447-8C38-1395A16A102D}"/>
              </a:ext>
            </a:extLst>
          </p:cNvPr>
          <p:cNvSpPr/>
          <p:nvPr/>
        </p:nvSpPr>
        <p:spPr>
          <a:xfrm>
            <a:off x="4418290" y="3253152"/>
            <a:ext cx="48926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kern="0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/>
                <a:sym typeface="Arial" panose="020B0604020202020204" pitchFamily="34" charset="0"/>
              </a:rPr>
              <a:t>a symbol for </a:t>
            </a:r>
            <a:r>
              <a:rPr lang="en-US" altLang="zh-CN" sz="3200" kern="0" dirty="0" err="1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/>
                <a:sym typeface="Arial" panose="020B0604020202020204" pitchFamily="34" charset="0"/>
              </a:rPr>
              <a:t>sth</a:t>
            </a:r>
            <a:r>
              <a:rPr lang="en-US" altLang="zh-CN" sz="3200" kern="0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/>
                <a:sym typeface="宋体" panose="02010600030101010101" pitchFamily="2" charset="-122"/>
              </a:rPr>
              <a:t>……</a:t>
            </a:r>
            <a:r>
              <a:rPr lang="zh-CN" altLang="en-US" sz="3200" kern="0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/>
                <a:sym typeface="宋体" panose="02010600030101010101" pitchFamily="2" charset="-122"/>
              </a:rPr>
              <a:t>的符号</a:t>
            </a:r>
            <a:endParaRPr lang="zh-CN" altLang="en-US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4FE6FBE4-1F47-B04B-BC32-8D9277D88ADD}"/>
              </a:ext>
            </a:extLst>
          </p:cNvPr>
          <p:cNvSpPr/>
          <p:nvPr/>
        </p:nvSpPr>
        <p:spPr>
          <a:xfrm>
            <a:off x="2860404" y="5008209"/>
            <a:ext cx="48590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kern="0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/>
              </a:rPr>
              <a:t>a symbol of </a:t>
            </a:r>
            <a:r>
              <a:rPr lang="en-US" altLang="zh-CN" sz="3200" kern="0" dirty="0" err="1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/>
              </a:rPr>
              <a:t>sth</a:t>
            </a:r>
            <a:r>
              <a:rPr lang="en-US" altLang="zh-CN" sz="3200" kern="0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/>
                <a:sym typeface="宋体" panose="02010600030101010101" pitchFamily="2" charset="-122"/>
              </a:rPr>
              <a:t> ……</a:t>
            </a:r>
            <a:r>
              <a:rPr lang="zh-CN" altLang="en-US" sz="3200" kern="0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/>
                <a:sym typeface="宋体" panose="02010600030101010101" pitchFamily="2" charset="-122"/>
              </a:rPr>
              <a:t>的象征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438228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974A7A7D-A525-6144-BD3E-C8828A0047B6}"/>
              </a:ext>
            </a:extLst>
          </p:cNvPr>
          <p:cNvSpPr/>
          <p:nvPr/>
        </p:nvSpPr>
        <p:spPr>
          <a:xfrm>
            <a:off x="756138" y="1095733"/>
            <a:ext cx="11435862" cy="3431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altLang="zh-CN" sz="3200" b="1" dirty="0">
                <a:sym typeface="Arial" panose="020B0604020202020204" pitchFamily="34" charset="0"/>
              </a:rPr>
              <a:t>6. This is a “speech bubble” for the words that the character says. 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zh-CN" altLang="en-US" sz="3200" b="1" dirty="0">
                <a:sym typeface="Arial" panose="020B0604020202020204" pitchFamily="34" charset="0"/>
              </a:rPr>
              <a:t>这是这个人物所说话语的一个“说话框”。</a:t>
            </a:r>
            <a:endParaRPr lang="en-US" altLang="zh-CN" sz="3200" dirty="0"/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zh-CN" altLang="en-US" sz="3200" dirty="0"/>
              <a:t>*bubble  </a:t>
            </a:r>
            <a:r>
              <a:rPr lang="en-US" altLang="zh-CN" sz="3200" dirty="0"/>
              <a:t>		[C]</a:t>
            </a:r>
            <a:r>
              <a:rPr lang="zh-CN" altLang="en-US" sz="3200" dirty="0"/>
              <a:t> 泡；气泡</a:t>
            </a:r>
            <a:endParaRPr lang="en-US" altLang="zh-CN" sz="3200" dirty="0"/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zh-CN" altLang="en-US" sz="3200" dirty="0">
                <a:sym typeface="宋体" panose="02010600030101010101" pitchFamily="2" charset="-122"/>
              </a:rPr>
              <a:t>男孩把吸管放在牛奶里吹泡泡</a:t>
            </a:r>
            <a:r>
              <a:rPr lang="zh-CN" altLang="zh-CN" sz="3200" dirty="0">
                <a:sym typeface="宋体" panose="02010600030101010101" pitchFamily="2" charset="-122"/>
              </a:rPr>
              <a:t>。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altLang="zh-CN" sz="3200" dirty="0">
                <a:solidFill>
                  <a:srgbClr val="FF0000"/>
                </a:solidFill>
                <a:sym typeface="宋体" panose="02010600030101010101" pitchFamily="2" charset="-122"/>
              </a:rPr>
              <a:t>The boy is blowing bubbles in his milk with a straw.</a:t>
            </a:r>
          </a:p>
          <a:p>
            <a:pPr>
              <a:spcBef>
                <a:spcPts val="300"/>
              </a:spcBef>
              <a:spcAft>
                <a:spcPts val="300"/>
              </a:spcAft>
            </a:pPr>
            <a:endParaRPr lang="zh-CN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7481556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图片 6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BF553FF3-AC2E-9347-9E34-FB8F3C7F2EFF}"/>
              </a:ext>
            </a:extLst>
          </p:cNvPr>
          <p:cNvSpPr/>
          <p:nvPr/>
        </p:nvSpPr>
        <p:spPr>
          <a:xfrm>
            <a:off x="1199456" y="128408"/>
            <a:ext cx="10992544" cy="45704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lvl="0" indent="-273050" fontAlgn="base">
              <a:spcBef>
                <a:spcPts val="300"/>
              </a:spcBef>
              <a:spcAft>
                <a:spcPts val="300"/>
              </a:spcAft>
              <a:buClr>
                <a:srgbClr val="0BD0D9"/>
              </a:buClr>
              <a:buSzPct val="95000"/>
            </a:pPr>
            <a:r>
              <a:rPr lang="en-US" altLang="zh-CN" sz="3200" b="1" kern="0" dirty="0">
                <a:solidFill>
                  <a:srgbClr val="000000"/>
                </a:solidFill>
                <a:latin typeface="Times New Roman"/>
                <a:ea typeface="宋体"/>
                <a:sym typeface="Arial" panose="020B0604020202020204" pitchFamily="34" charset="0"/>
              </a:rPr>
              <a:t>7. </a:t>
            </a:r>
            <a:r>
              <a:rPr lang="en-US" altLang="zh-CN" sz="3200" b="1" kern="0" dirty="0">
                <a:solidFill>
                  <a:srgbClr val="000000"/>
                </a:solidFill>
                <a:latin typeface="Times New Roman"/>
                <a:ea typeface="宋体"/>
              </a:rPr>
              <a:t>pop out	       </a:t>
            </a:r>
          </a:p>
          <a:p>
            <a:pPr marL="273050" lvl="0" indent="-273050" fontAlgn="base">
              <a:spcBef>
                <a:spcPts val="300"/>
              </a:spcBef>
              <a:spcAft>
                <a:spcPts val="300"/>
              </a:spcAft>
              <a:buClr>
                <a:srgbClr val="0BD0D9"/>
              </a:buClr>
              <a:buSzPct val="95000"/>
            </a:pPr>
            <a:r>
              <a:rPr lang="en-US" altLang="zh-CN" sz="3200" b="1" kern="0" dirty="0">
                <a:solidFill>
                  <a:srgbClr val="000000"/>
                </a:solidFill>
                <a:latin typeface="Times New Roman"/>
                <a:ea typeface="宋体"/>
              </a:rPr>
              <a:t>pop-po</a:t>
            </a:r>
            <a:r>
              <a:rPr lang="en-US" altLang="zh-CN" sz="3200" b="1" kern="0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/>
              </a:rPr>
              <a:t>pp</a:t>
            </a:r>
            <a:r>
              <a:rPr lang="en-US" altLang="zh-CN" sz="3200" b="1" kern="0" dirty="0">
                <a:solidFill>
                  <a:srgbClr val="000000"/>
                </a:solidFill>
                <a:latin typeface="Times New Roman"/>
                <a:ea typeface="宋体"/>
              </a:rPr>
              <a:t>ed-po</a:t>
            </a:r>
            <a:r>
              <a:rPr lang="en-US" altLang="zh-CN" sz="3200" b="1" kern="0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/>
              </a:rPr>
              <a:t>pp</a:t>
            </a:r>
            <a:r>
              <a:rPr lang="en-US" altLang="zh-CN" sz="3200" b="1" kern="0" dirty="0">
                <a:solidFill>
                  <a:srgbClr val="000000"/>
                </a:solidFill>
                <a:latin typeface="Times New Roman"/>
                <a:ea typeface="宋体"/>
              </a:rPr>
              <a:t>ed-po</a:t>
            </a:r>
            <a:r>
              <a:rPr lang="en-US" altLang="zh-CN" sz="3200" b="1" kern="0" dirty="0">
                <a:solidFill>
                  <a:srgbClr val="000000"/>
                </a:solidFill>
                <a:highlight>
                  <a:srgbClr val="FFFF00"/>
                </a:highlight>
                <a:latin typeface="Times New Roman"/>
                <a:ea typeface="宋体"/>
              </a:rPr>
              <a:t>pp</a:t>
            </a:r>
            <a:r>
              <a:rPr lang="en-US" altLang="zh-CN" sz="3200" b="1" kern="0" dirty="0">
                <a:solidFill>
                  <a:srgbClr val="000000"/>
                </a:solidFill>
                <a:latin typeface="Times New Roman"/>
                <a:ea typeface="宋体"/>
              </a:rPr>
              <a:t>ing</a:t>
            </a:r>
          </a:p>
          <a:p>
            <a:pPr marL="273050" lvl="0" indent="-273050" fontAlgn="base">
              <a:spcBef>
                <a:spcPts val="300"/>
              </a:spcBef>
              <a:spcAft>
                <a:spcPts val="300"/>
              </a:spcAft>
              <a:buClr>
                <a:srgbClr val="0BD0D9"/>
              </a:buClr>
              <a:buSzPct val="95000"/>
            </a:pPr>
            <a:r>
              <a:rPr lang="en-US" altLang="zh-CN" sz="3200" b="1" kern="0" dirty="0">
                <a:solidFill>
                  <a:srgbClr val="000000"/>
                </a:solidFill>
                <a:latin typeface="Times New Roman"/>
                <a:ea typeface="宋体"/>
              </a:rPr>
              <a:t>①</a:t>
            </a:r>
            <a:r>
              <a:rPr lang="zh-CN" altLang="en-US" sz="3200" b="1" kern="0" dirty="0">
                <a:solidFill>
                  <a:srgbClr val="000000"/>
                </a:solidFill>
                <a:latin typeface="Times New Roman"/>
                <a:ea typeface="宋体"/>
              </a:rPr>
              <a:t>（眼睛）（因激动、惊奇）张大；睁大；瞪起</a:t>
            </a:r>
          </a:p>
          <a:p>
            <a:pPr marL="273050" lvl="0" indent="-273050" fontAlgn="base">
              <a:spcBef>
                <a:spcPts val="300"/>
              </a:spcBef>
              <a:spcAft>
                <a:spcPts val="300"/>
              </a:spcAft>
              <a:buClr>
                <a:srgbClr val="0BD0D9"/>
              </a:buClr>
              <a:buSzPct val="95000"/>
            </a:pPr>
            <a:r>
              <a:rPr lang="zh-CN" altLang="en-US" sz="3200" kern="0" dirty="0">
                <a:solidFill>
                  <a:srgbClr val="000000"/>
                </a:solidFill>
                <a:latin typeface="Times New Roman"/>
                <a:ea typeface="宋体"/>
                <a:sym typeface="宋体" panose="02010600030101010101" pitchFamily="2" charset="-122"/>
              </a:rPr>
              <a:t>当他看到这个巨大的生物时，他的眼睛几乎瞪出来了。</a:t>
            </a:r>
            <a:endParaRPr lang="zh-CN" altLang="zh-CN" sz="3200" kern="0" dirty="0">
              <a:solidFill>
                <a:srgbClr val="000000"/>
              </a:solidFill>
              <a:latin typeface="Times New Roman"/>
              <a:ea typeface="宋体"/>
              <a:sym typeface="宋体" panose="02010600030101010101" pitchFamily="2" charset="-122"/>
            </a:endParaRPr>
          </a:p>
          <a:p>
            <a:pPr marL="273050" lvl="0" indent="-273050" fontAlgn="base">
              <a:spcBef>
                <a:spcPts val="300"/>
              </a:spcBef>
              <a:spcAft>
                <a:spcPts val="300"/>
              </a:spcAft>
              <a:buClr>
                <a:srgbClr val="0BD0D9"/>
              </a:buClr>
              <a:buSzPct val="95000"/>
            </a:pPr>
            <a:r>
              <a:rPr lang="en-US" altLang="zh-CN" sz="3200" kern="0" dirty="0">
                <a:solidFill>
                  <a:srgbClr val="FF0000"/>
                </a:solidFill>
                <a:latin typeface="Times New Roman"/>
                <a:ea typeface="宋体"/>
                <a:sym typeface="宋体" panose="02010600030101010101" pitchFamily="2" charset="-122"/>
              </a:rPr>
              <a:t>His eyes nearly popped out when he saw the giant creature.</a:t>
            </a:r>
          </a:p>
          <a:p>
            <a:pPr marL="273050" lvl="0" indent="-273050" fontAlgn="base">
              <a:spcBef>
                <a:spcPts val="300"/>
              </a:spcBef>
              <a:spcAft>
                <a:spcPts val="300"/>
              </a:spcAft>
              <a:buClr>
                <a:srgbClr val="0BD0D9"/>
              </a:buClr>
              <a:buSzPct val="95000"/>
            </a:pPr>
            <a:r>
              <a:rPr lang="en-US" altLang="zh-CN" sz="3200" b="1" kern="0" dirty="0">
                <a:solidFill>
                  <a:srgbClr val="000000"/>
                </a:solidFill>
                <a:latin typeface="Times New Roman"/>
                <a:ea typeface="宋体"/>
              </a:rPr>
              <a:t>②</a:t>
            </a:r>
            <a:r>
              <a:rPr lang="zh-CN" altLang="en-US" sz="3200" b="1" kern="0" dirty="0">
                <a:solidFill>
                  <a:srgbClr val="000000"/>
                </a:solidFill>
                <a:latin typeface="Times New Roman"/>
                <a:ea typeface="宋体"/>
              </a:rPr>
              <a:t>脱口而出</a:t>
            </a:r>
            <a:endParaRPr lang="en-US" altLang="zh-CN" sz="3200" b="1" kern="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marL="273050" lvl="0" indent="-273050" fontAlgn="base">
              <a:spcBef>
                <a:spcPts val="300"/>
              </a:spcBef>
              <a:spcAft>
                <a:spcPts val="300"/>
              </a:spcAft>
              <a:buClr>
                <a:srgbClr val="0BD0D9"/>
              </a:buClr>
              <a:buSzPct val="95000"/>
            </a:pPr>
            <a:r>
              <a:rPr lang="zh-CN" altLang="en-US" sz="3200" kern="0" dirty="0">
                <a:solidFill>
                  <a:srgbClr val="000000"/>
                </a:solidFill>
                <a:latin typeface="Times New Roman"/>
                <a:ea typeface="宋体"/>
              </a:rPr>
              <a:t>我不是有意要那样说的，说着说着就蹦出了口。</a:t>
            </a:r>
            <a:endParaRPr lang="en-US" altLang="zh-CN" sz="3200" kern="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marL="273050" lvl="0" indent="-273050" fontAlgn="base">
              <a:spcBef>
                <a:spcPts val="300"/>
              </a:spcBef>
              <a:spcAft>
                <a:spcPts val="300"/>
              </a:spcAft>
              <a:buClr>
                <a:srgbClr val="0BD0D9"/>
              </a:buClr>
              <a:buSzPct val="95000"/>
            </a:pPr>
            <a:r>
              <a:rPr lang="en-US" altLang="zh-CN" sz="3200" kern="0" dirty="0">
                <a:solidFill>
                  <a:srgbClr val="FF0000"/>
                </a:solidFill>
                <a:latin typeface="Times New Roman"/>
                <a:ea typeface="宋体"/>
              </a:rPr>
              <a:t>I didn’t mean to say it like that – it just popped out.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71AB62B-1B97-F648-A822-0CBEC062D86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41877" y="5140624"/>
            <a:ext cx="2450123" cy="1717376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1321C511-48DC-EE43-9A92-86DA6355E7AB}"/>
              </a:ext>
            </a:extLst>
          </p:cNvPr>
          <p:cNvSpPr/>
          <p:nvPr/>
        </p:nvSpPr>
        <p:spPr>
          <a:xfrm>
            <a:off x="1199456" y="4783754"/>
            <a:ext cx="6096000" cy="11541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73050" lvl="0" indent="-273050" fontAlgn="base">
              <a:spcBef>
                <a:spcPts val="300"/>
              </a:spcBef>
              <a:spcAft>
                <a:spcPts val="300"/>
              </a:spcAft>
              <a:buClr>
                <a:srgbClr val="0BD0D9"/>
              </a:buClr>
              <a:buSzPct val="95000"/>
            </a:pPr>
            <a:r>
              <a:rPr lang="en-US" altLang="zh-CN" sz="3200" b="1" kern="0" dirty="0">
                <a:solidFill>
                  <a:srgbClr val="000000"/>
                </a:solidFill>
                <a:latin typeface="Times New Roman"/>
                <a:ea typeface="宋体"/>
              </a:rPr>
              <a:t>pop	adj. </a:t>
            </a:r>
            <a:r>
              <a:rPr lang="zh-CN" altLang="en-US" sz="3200" b="1" kern="0" dirty="0">
                <a:solidFill>
                  <a:srgbClr val="000000"/>
                </a:solidFill>
                <a:latin typeface="Times New Roman"/>
                <a:ea typeface="宋体"/>
              </a:rPr>
              <a:t>流行的，通俗的</a:t>
            </a:r>
            <a:endParaRPr lang="en-US" altLang="zh-CN" sz="3200" b="1" kern="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marL="273050" lvl="0" indent="-273050" fontAlgn="base">
              <a:spcBef>
                <a:spcPts val="300"/>
              </a:spcBef>
              <a:spcAft>
                <a:spcPts val="300"/>
              </a:spcAft>
              <a:buClr>
                <a:srgbClr val="0BD0D9"/>
              </a:buClr>
              <a:buSzPct val="95000"/>
            </a:pPr>
            <a:r>
              <a:rPr lang="zh-CN" altLang="en-US" sz="3200" kern="0" dirty="0">
                <a:solidFill>
                  <a:srgbClr val="000000"/>
                </a:solidFill>
                <a:latin typeface="Times New Roman"/>
                <a:ea typeface="宋体"/>
              </a:rPr>
              <a:t>流行音乐</a:t>
            </a:r>
            <a:endParaRPr lang="en-US" altLang="zh-CN" sz="3200" kern="0" dirty="0">
              <a:solidFill>
                <a:srgbClr val="000000"/>
              </a:solidFill>
              <a:latin typeface="Times New Roman"/>
              <a:ea typeface="宋体"/>
            </a:endParaRPr>
          </a:p>
        </p:txBody>
      </p:sp>
      <p:sp>
        <p:nvSpPr>
          <p:cNvPr id="67" name="文本框 66">
            <a:extLst>
              <a:ext uri="{FF2B5EF4-FFF2-40B4-BE49-F238E27FC236}">
                <a16:creationId xmlns:a16="http://schemas.microsoft.com/office/drawing/2014/main" id="{53F4C7D1-DE70-A248-95B3-35B8E3EF9219}"/>
              </a:ext>
            </a:extLst>
          </p:cNvPr>
          <p:cNvSpPr txBox="1"/>
          <p:nvPr/>
        </p:nvSpPr>
        <p:spPr>
          <a:xfrm>
            <a:off x="3454229" y="5263717"/>
            <a:ext cx="20201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b="1" dirty="0">
                <a:solidFill>
                  <a:srgbClr val="0000FF"/>
                </a:solidFill>
              </a:rPr>
              <a:t>pop music </a:t>
            </a:r>
            <a:endParaRPr kumimoji="1" lang="zh-CN" altLang="en-US" sz="32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258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图片 3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0B529783-CB99-3A4D-8FA6-4EA76DD63FAB}"/>
              </a:ext>
            </a:extLst>
          </p:cNvPr>
          <p:cNvSpPr/>
          <p:nvPr/>
        </p:nvSpPr>
        <p:spPr>
          <a:xfrm>
            <a:off x="1524000" y="707731"/>
            <a:ext cx="9144000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lvl="0" indent="-273050" fontAlgn="base">
              <a:spcBef>
                <a:spcPts val="300"/>
              </a:spcBef>
              <a:spcAft>
                <a:spcPts val="300"/>
              </a:spcAft>
              <a:buClr>
                <a:srgbClr val="0BD0D9"/>
              </a:buClr>
              <a:buSzPct val="95000"/>
            </a:pPr>
            <a:r>
              <a:rPr lang="en-US" altLang="zh-CN" sz="3200" b="1" kern="0" dirty="0">
                <a:solidFill>
                  <a:srgbClr val="000000"/>
                </a:solidFill>
                <a:latin typeface="Times New Roman"/>
                <a:ea typeface="宋体"/>
                <a:sym typeface="Arial" panose="020B0604020202020204" pitchFamily="34" charset="0"/>
              </a:rPr>
              <a:t>8. </a:t>
            </a:r>
            <a:r>
              <a:rPr lang="zh-CN" altLang="en-US" sz="3200" b="1" kern="0" dirty="0">
                <a:solidFill>
                  <a:srgbClr val="000000"/>
                </a:solidFill>
                <a:latin typeface="Times New Roman"/>
                <a:ea typeface="宋体"/>
                <a:sym typeface="Arial" panose="020B0604020202020204" pitchFamily="34" charset="0"/>
              </a:rPr>
              <a:t>thought  </a:t>
            </a:r>
            <a:r>
              <a:rPr lang="en-US" altLang="zh-CN" sz="3200" b="1" kern="0" dirty="0">
                <a:solidFill>
                  <a:srgbClr val="000000"/>
                </a:solidFill>
                <a:latin typeface="Times New Roman"/>
                <a:ea typeface="宋体"/>
                <a:sym typeface="Arial" panose="020B0604020202020204" pitchFamily="34" charset="0"/>
              </a:rPr>
              <a:t>	[C]</a:t>
            </a:r>
            <a:r>
              <a:rPr lang="zh-CN" altLang="en-US" sz="3200" b="1" kern="0" dirty="0">
                <a:solidFill>
                  <a:srgbClr val="000000"/>
                </a:solidFill>
                <a:latin typeface="Times New Roman"/>
                <a:ea typeface="宋体"/>
                <a:sym typeface="Arial" panose="020B0604020202020204" pitchFamily="34" charset="0"/>
              </a:rPr>
              <a:t> 思想；想法；主意</a:t>
            </a:r>
            <a:r>
              <a:rPr lang="en-US" altLang="zh-CN" sz="3200" b="1" kern="0" dirty="0">
                <a:solidFill>
                  <a:srgbClr val="000000"/>
                </a:solidFill>
                <a:latin typeface="Times New Roman"/>
                <a:ea typeface="宋体"/>
                <a:sym typeface="Arial" panose="020B0604020202020204" pitchFamily="34" charset="0"/>
              </a:rPr>
              <a:t>=idea</a:t>
            </a:r>
          </a:p>
          <a:p>
            <a:pPr marL="273050" lvl="0" indent="-273050" fontAlgn="base">
              <a:spcBef>
                <a:spcPts val="300"/>
              </a:spcBef>
              <a:spcAft>
                <a:spcPts val="300"/>
              </a:spcAft>
              <a:buClr>
                <a:srgbClr val="0BD0D9"/>
              </a:buClr>
              <a:buSzPct val="95000"/>
            </a:pPr>
            <a:r>
              <a:rPr lang="zh-CN" altLang="en-US" sz="3200" b="1" kern="0" dirty="0">
                <a:solidFill>
                  <a:srgbClr val="000000"/>
                </a:solidFill>
                <a:latin typeface="Times New Roman"/>
                <a:ea typeface="宋体"/>
                <a:sym typeface="Arial" panose="020B0604020202020204" pitchFamily="34" charset="0"/>
              </a:rPr>
              <a:t>强调“你心里想的具体的事”</a:t>
            </a:r>
          </a:p>
          <a:p>
            <a:pPr marL="273050" lvl="0" indent="-273050" fontAlgn="base">
              <a:spcBef>
                <a:spcPts val="300"/>
              </a:spcBef>
              <a:spcAft>
                <a:spcPts val="300"/>
              </a:spcAft>
              <a:buClr>
                <a:srgbClr val="0BD0D9"/>
              </a:buClr>
              <a:buSzPct val="95000"/>
            </a:pPr>
            <a:r>
              <a:rPr lang="en-US" altLang="zh-CN" sz="3200" kern="0" dirty="0">
                <a:solidFill>
                  <a:srgbClr val="000000"/>
                </a:solidFill>
                <a:latin typeface="Times New Roman"/>
                <a:ea typeface="宋体"/>
              </a:rPr>
              <a:t>   </a:t>
            </a:r>
            <a:r>
              <a:rPr lang="zh-CN" altLang="en-US" sz="3200" kern="0" dirty="0">
                <a:solidFill>
                  <a:srgbClr val="000000"/>
                </a:solidFill>
                <a:latin typeface="Times New Roman"/>
                <a:ea typeface="宋体"/>
              </a:rPr>
              <a:t>有一个想法</a:t>
            </a:r>
            <a:endParaRPr lang="en-US" altLang="zh-CN" sz="3200" kern="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marL="273050" lvl="0" indent="-273050" fontAlgn="base">
              <a:spcBef>
                <a:spcPts val="300"/>
              </a:spcBef>
              <a:spcAft>
                <a:spcPts val="300"/>
              </a:spcAft>
              <a:buClr>
                <a:srgbClr val="0BD0D9"/>
              </a:buClr>
              <a:buSzPct val="95000"/>
            </a:pPr>
            <a:r>
              <a:rPr lang="en-US" altLang="zh-CN" sz="3200" kern="0" dirty="0">
                <a:solidFill>
                  <a:srgbClr val="000000"/>
                </a:solidFill>
                <a:latin typeface="Times New Roman"/>
                <a:ea typeface="宋体"/>
              </a:rPr>
              <a:t> </a:t>
            </a:r>
            <a:r>
              <a:rPr lang="en-US" altLang="zh-CN" sz="3200" b="1" kern="0" dirty="0">
                <a:solidFill>
                  <a:srgbClr val="000000"/>
                </a:solidFill>
                <a:latin typeface="Times New Roman"/>
                <a:ea typeface="宋体"/>
                <a:sym typeface="Arial" panose="020B0604020202020204" pitchFamily="34" charset="0"/>
              </a:rPr>
              <a:t>[U]</a:t>
            </a:r>
            <a:r>
              <a:rPr lang="zh-CN" altLang="en-US" sz="3200" b="1" kern="0" dirty="0">
                <a:solidFill>
                  <a:srgbClr val="000000"/>
                </a:solidFill>
                <a:latin typeface="Times New Roman"/>
                <a:ea typeface="宋体"/>
                <a:sym typeface="Arial" panose="020B0604020202020204" pitchFamily="34" charset="0"/>
              </a:rPr>
              <a:t> 考虑；思索；思维</a:t>
            </a:r>
            <a:endParaRPr lang="en-US" altLang="zh-CN" sz="3200" kern="0" dirty="0">
              <a:solidFill>
                <a:srgbClr val="000000"/>
              </a:solidFill>
              <a:latin typeface="Times New Roman"/>
              <a:ea typeface="宋体"/>
            </a:endParaRPr>
          </a:p>
          <a:p>
            <a:pPr marL="273050" lvl="0" indent="-273050" fontAlgn="base">
              <a:spcBef>
                <a:spcPts val="300"/>
              </a:spcBef>
              <a:spcAft>
                <a:spcPts val="300"/>
              </a:spcAft>
              <a:buClr>
                <a:srgbClr val="0BD0D9"/>
              </a:buClr>
              <a:buSzPct val="95000"/>
            </a:pPr>
            <a:r>
              <a:rPr lang="zh-CN" altLang="zh-CN" sz="3200" kern="0" dirty="0">
                <a:solidFill>
                  <a:srgbClr val="000000"/>
                </a:solidFill>
                <a:latin typeface="Times New Roman"/>
                <a:ea typeface="宋体"/>
              </a:rPr>
              <a:t>陷入沉思</a:t>
            </a:r>
          </a:p>
          <a:p>
            <a:pPr marL="273050" lvl="0" indent="-273050" fontAlgn="base">
              <a:spcBef>
                <a:spcPts val="300"/>
              </a:spcBef>
              <a:spcAft>
                <a:spcPts val="300"/>
              </a:spcAft>
              <a:buClr>
                <a:srgbClr val="0BD0D9"/>
              </a:buClr>
              <a:buSzPct val="95000"/>
            </a:pPr>
            <a:r>
              <a:rPr lang="zh-CN" altLang="zh-CN" sz="3200" kern="0" dirty="0">
                <a:solidFill>
                  <a:srgbClr val="000000"/>
                </a:solidFill>
                <a:latin typeface="Times New Roman"/>
                <a:ea typeface="宋体"/>
              </a:rPr>
              <a:t>他并没有花费太多心思在书本上。</a:t>
            </a:r>
          </a:p>
          <a:p>
            <a:pPr marL="273050" lvl="0" indent="-273050" fontAlgn="base">
              <a:spcBef>
                <a:spcPts val="300"/>
              </a:spcBef>
              <a:spcAft>
                <a:spcPts val="300"/>
              </a:spcAft>
              <a:buClr>
                <a:srgbClr val="0BD0D9"/>
              </a:buClr>
              <a:buSzPct val="95000"/>
            </a:pPr>
            <a:r>
              <a:rPr lang="en-US" altLang="zh-CN" sz="3200" kern="0" dirty="0">
                <a:solidFill>
                  <a:srgbClr val="FF0000"/>
                </a:solidFill>
                <a:latin typeface="Times New Roman"/>
                <a:ea typeface="宋体"/>
              </a:rPr>
              <a:t>He doesn't put much thought into his books.</a:t>
            </a:r>
          </a:p>
          <a:p>
            <a:pPr marL="273050" lvl="0" indent="-273050" fontAlgn="base">
              <a:spcBef>
                <a:spcPts val="300"/>
              </a:spcBef>
              <a:spcAft>
                <a:spcPts val="300"/>
              </a:spcAft>
              <a:buClr>
                <a:srgbClr val="0BD0D9"/>
              </a:buClr>
              <a:buSzPct val="95000"/>
            </a:pPr>
            <a:r>
              <a:rPr lang="zh-CN" altLang="en-US" sz="3200" kern="0" dirty="0">
                <a:solidFill>
                  <a:srgbClr val="000000"/>
                </a:solidFill>
                <a:latin typeface="Times New Roman"/>
                <a:ea typeface="宋体"/>
              </a:rPr>
              <a:t>你敲门的时候我正在沉思</a:t>
            </a:r>
            <a:r>
              <a:rPr lang="zh-CN" altLang="zh-CN" sz="3200" kern="0" dirty="0">
                <a:solidFill>
                  <a:srgbClr val="000000"/>
                </a:solidFill>
                <a:latin typeface="Times New Roman"/>
                <a:ea typeface="宋体"/>
              </a:rPr>
              <a:t>。</a:t>
            </a:r>
          </a:p>
          <a:p>
            <a:pPr marL="273050" lvl="0" indent="-273050" fontAlgn="base">
              <a:spcBef>
                <a:spcPts val="300"/>
              </a:spcBef>
              <a:spcAft>
                <a:spcPts val="300"/>
              </a:spcAft>
              <a:buClr>
                <a:srgbClr val="0BD0D9"/>
              </a:buClr>
              <a:buSzPct val="95000"/>
            </a:pPr>
            <a:r>
              <a:rPr lang="en-US" altLang="zh-CN" sz="3200" kern="0" dirty="0">
                <a:solidFill>
                  <a:srgbClr val="FF0000"/>
                </a:solidFill>
                <a:latin typeface="Times New Roman"/>
                <a:ea typeface="宋体"/>
              </a:rPr>
              <a:t>I was lost in thought when you knocked on the door.</a:t>
            </a:r>
          </a:p>
        </p:txBody>
      </p:sp>
      <p:pic>
        <p:nvPicPr>
          <p:cNvPr id="35" name="Picture 2" descr="c:\documents and settings\administrator\application data\360se6\User Data\temp\1793_rY71a3313IGgZfFc395y_square.jpg">
            <a:extLst>
              <a:ext uri="{FF2B5EF4-FFF2-40B4-BE49-F238E27FC236}">
                <a16:creationId xmlns:a16="http://schemas.microsoft.com/office/drawing/2014/main" id="{14391843-070F-FE4E-B3E4-6591F54E8F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2184" y="4818184"/>
            <a:ext cx="2039815" cy="2039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71E8742C-078C-5D46-BE01-1F320993D6D8}"/>
              </a:ext>
            </a:extLst>
          </p:cNvPr>
          <p:cNvSpPr txBox="1"/>
          <p:nvPr/>
        </p:nvSpPr>
        <p:spPr>
          <a:xfrm>
            <a:off x="4360984" y="1758461"/>
            <a:ext cx="26915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dirty="0"/>
              <a:t>have a thought</a:t>
            </a:r>
            <a:endParaRPr kumimoji="1" lang="zh-CN" altLang="en-US" sz="3200" dirty="0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3E3FD652-485B-884A-A870-8567E65A594E}"/>
              </a:ext>
            </a:extLst>
          </p:cNvPr>
          <p:cNvSpPr/>
          <p:nvPr/>
        </p:nvSpPr>
        <p:spPr>
          <a:xfrm>
            <a:off x="4360984" y="2977583"/>
            <a:ext cx="572464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kern="0" dirty="0">
                <a:solidFill>
                  <a:srgbClr val="000000"/>
                </a:solidFill>
                <a:latin typeface="Times New Roman"/>
                <a:ea typeface="宋体"/>
              </a:rPr>
              <a:t>be lost/deep in thought	 	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25488611"/>
      </p:ext>
    </p:extLst>
  </p:cSld>
  <p:clrMapOvr>
    <a:masterClrMapping/>
  </p:clrMapOvr>
  <p:transition spd="slow" advClick="0" advTm="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图片 5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  <p:sp>
        <p:nvSpPr>
          <p:cNvPr id="52" name="内容占位符 2">
            <a:extLst>
              <a:ext uri="{FF2B5EF4-FFF2-40B4-BE49-F238E27FC236}">
                <a16:creationId xmlns:a16="http://schemas.microsoft.com/office/drawing/2014/main" id="{F230115D-AC99-CF49-B84C-A42E9F4DBEEA}"/>
              </a:ext>
            </a:extLst>
          </p:cNvPr>
          <p:cNvSpPr txBox="1">
            <a:spLocks noChangeArrowheads="1"/>
          </p:cNvSpPr>
          <p:nvPr/>
        </p:nvSpPr>
        <p:spPr>
          <a:xfrm>
            <a:off x="1588477" y="661520"/>
            <a:ext cx="8181975" cy="2095958"/>
          </a:xfrm>
          <a:prstGeom prst="rect">
            <a:avLst/>
          </a:prstGeom>
        </p:spPr>
        <p:txBody>
          <a:bodyPr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9. </a:t>
            </a:r>
            <a:r>
              <a:rPr lang="zh-CN" altLang="en-US" sz="3200" b="1" dirty="0"/>
              <a:t>*rough  </a:t>
            </a:r>
            <a:r>
              <a:rPr lang="en-US" altLang="zh-CN" sz="3200" b="1" dirty="0"/>
              <a:t>		</a:t>
            </a:r>
            <a:r>
              <a:rPr lang="zh-CN" altLang="en-US" sz="3200" b="1" dirty="0"/>
              <a:t>adj. 粗略的；大致的</a:t>
            </a:r>
            <a:endParaRPr lang="en-US" altLang="zh-CN" sz="3200" dirty="0"/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 dirty="0"/>
              <a:t>草图</a:t>
            </a:r>
            <a:endParaRPr lang="en-US" altLang="zh-CN" sz="3200" dirty="0"/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 dirty="0"/>
              <a:t>我对这个计划有一个粗略的想法</a:t>
            </a:r>
            <a:r>
              <a:rPr lang="zh-CN" altLang="zh-CN" sz="3200" dirty="0"/>
              <a:t>。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I’ve got a rough idea of the plan.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E83AA5EA-6766-304C-9218-8E85E6FF6E80}"/>
              </a:ext>
            </a:extLst>
          </p:cNvPr>
          <p:cNvSpPr txBox="1"/>
          <p:nvPr/>
        </p:nvSpPr>
        <p:spPr>
          <a:xfrm>
            <a:off x="2883876" y="1124724"/>
            <a:ext cx="26038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3200" dirty="0"/>
              <a:t>a rough sketch</a:t>
            </a:r>
            <a:endParaRPr kumimoji="1" lang="zh-CN" altLang="en-US" sz="3200" dirty="0"/>
          </a:p>
        </p:txBody>
      </p:sp>
      <p:pic>
        <p:nvPicPr>
          <p:cNvPr id="56" name="Picture 2" descr="c:\documents and settings\administrator\application data\360se6\User Data\temp\12741_20080809231522547000.jpg">
            <a:extLst>
              <a:ext uri="{FF2B5EF4-FFF2-40B4-BE49-F238E27FC236}">
                <a16:creationId xmlns:a16="http://schemas.microsoft.com/office/drawing/2014/main" id="{47039CFA-6C53-344D-958B-098A37A26F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8855" y="4629232"/>
            <a:ext cx="2914650" cy="218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内容占位符 2">
            <a:extLst>
              <a:ext uri="{FF2B5EF4-FFF2-40B4-BE49-F238E27FC236}">
                <a16:creationId xmlns:a16="http://schemas.microsoft.com/office/drawing/2014/main" id="{2D2E84DF-173A-9347-91AD-5A6C47515A40}"/>
              </a:ext>
            </a:extLst>
          </p:cNvPr>
          <p:cNvSpPr txBox="1">
            <a:spLocks noChangeArrowheads="1"/>
          </p:cNvSpPr>
          <p:nvPr/>
        </p:nvSpPr>
        <p:spPr>
          <a:xfrm>
            <a:off x="1588477" y="3061110"/>
            <a:ext cx="8181975" cy="2616101"/>
          </a:xfrm>
          <a:prstGeom prst="rect">
            <a:avLst/>
          </a:prstGeom>
        </p:spPr>
        <p:txBody>
          <a:bodyPr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10. </a:t>
            </a:r>
            <a:r>
              <a:rPr lang="zh-CN" altLang="en-US" sz="3200" b="1" dirty="0"/>
              <a:t>*sketch  </a:t>
            </a:r>
            <a:r>
              <a:rPr lang="en-US" altLang="zh-CN" sz="3200" b="1" dirty="0"/>
              <a:t>		[C] </a:t>
            </a:r>
            <a:r>
              <a:rPr lang="zh-CN" altLang="en-US" sz="3200" b="1" dirty="0"/>
              <a:t>速写；概述</a:t>
            </a:r>
            <a:endParaRPr lang="en-US" altLang="zh-CN" sz="3200" dirty="0"/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 dirty="0"/>
              <a:t>画草图；打草稿</a:t>
            </a:r>
            <a:endParaRPr lang="en-US" altLang="zh-CN" sz="3200" dirty="0"/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 dirty="0"/>
              <a:t>画一张你的房子的草图</a:t>
            </a:r>
            <a:r>
              <a:rPr lang="zh-CN" altLang="zh-CN" sz="3200" dirty="0"/>
              <a:t>。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Make a sketch of your house. 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endParaRPr lang="en-US" altLang="zh-CN" sz="3200" dirty="0">
              <a:solidFill>
                <a:srgbClr val="FF0000"/>
              </a:solidFill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E1AC347A-B41B-E944-A0CB-7126136DC43A}"/>
              </a:ext>
            </a:extLst>
          </p:cNvPr>
          <p:cNvSpPr/>
          <p:nvPr/>
        </p:nvSpPr>
        <p:spPr>
          <a:xfrm>
            <a:off x="4319733" y="3477961"/>
            <a:ext cx="480131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prstClr val="black"/>
                </a:solidFill>
              </a:rPr>
              <a:t>	 draw/make a sketch	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26618682"/>
      </p:ext>
    </p:extLst>
  </p:cSld>
  <p:clrMapOvr>
    <a:masterClrMapping/>
  </p:clrMapOvr>
  <p:transition spd="slow" advClick="0" advTm="0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图片 3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  <p:sp>
        <p:nvSpPr>
          <p:cNvPr id="30" name="内容占位符 1">
            <a:extLst>
              <a:ext uri="{FF2B5EF4-FFF2-40B4-BE49-F238E27FC236}">
                <a16:creationId xmlns:a16="http://schemas.microsoft.com/office/drawing/2014/main" id="{693A2570-1127-4D45-880B-24C8E103B91E}"/>
              </a:ext>
            </a:extLst>
          </p:cNvPr>
          <p:cNvSpPr txBox="1">
            <a:spLocks noChangeArrowheads="1"/>
          </p:cNvSpPr>
          <p:nvPr/>
        </p:nvSpPr>
        <p:spPr>
          <a:xfrm>
            <a:off x="931985" y="619614"/>
            <a:ext cx="10814537" cy="596573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3738"/>
              </a:lnSpc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11. </a:t>
            </a:r>
            <a:r>
              <a:rPr lang="zh-CN" altLang="en-US" sz="3200" b="1" dirty="0">
                <a:sym typeface="Arial" panose="020B0604020202020204" pitchFamily="34" charset="0"/>
              </a:rPr>
              <a:t>program</a:t>
            </a:r>
            <a:r>
              <a:rPr lang="en-US" altLang="zh-CN" sz="3200" b="1" dirty="0">
                <a:sym typeface="Arial" panose="020B0604020202020204" pitchFamily="34" charset="0"/>
              </a:rPr>
              <a:t>  	① [C]</a:t>
            </a:r>
            <a:r>
              <a:rPr lang="zh-CN" altLang="en-US" sz="3200" b="1" dirty="0">
                <a:sym typeface="Arial" panose="020B0604020202020204" pitchFamily="34" charset="0"/>
              </a:rPr>
              <a:t>（计算机）程序</a:t>
            </a:r>
          </a:p>
          <a:p>
            <a:pPr>
              <a:lnSpc>
                <a:spcPts val="3738"/>
              </a:lnSpc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拉里编写了一个电脑程序并将它卖给了一家公司。</a:t>
            </a:r>
          </a:p>
          <a:p>
            <a:pPr>
              <a:lnSpc>
                <a:spcPts val="3638"/>
              </a:lnSpc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Larry wrote a computer program and sold it to a comp</a:t>
            </a: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any</a:t>
            </a: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.</a:t>
            </a:r>
          </a:p>
          <a:p>
            <a:pPr>
              <a:lnSpc>
                <a:spcPts val="3638"/>
              </a:lnSpc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②=</a:t>
            </a:r>
            <a:r>
              <a:rPr lang="en-US" altLang="zh-CN" sz="3200" b="1" dirty="0" err="1">
                <a:solidFill>
                  <a:srgbClr val="0000FF"/>
                </a:solidFill>
                <a:sym typeface="Arial" panose="020B0604020202020204" pitchFamily="34" charset="0"/>
              </a:rPr>
              <a:t>programme</a:t>
            </a:r>
            <a:r>
              <a:rPr lang="en-US" altLang="zh-CN" sz="3200" b="1" dirty="0">
                <a:solidFill>
                  <a:srgbClr val="0000FF"/>
                </a:solidFill>
                <a:sym typeface="Arial" panose="020B0604020202020204" pitchFamily="34" charset="0"/>
              </a:rPr>
              <a:t>[</a:t>
            </a:r>
            <a:r>
              <a:rPr lang="en-US" altLang="zh-CN" sz="3200" b="1" dirty="0" err="1">
                <a:solidFill>
                  <a:srgbClr val="0000FF"/>
                </a:solidFill>
                <a:sym typeface="Arial" panose="020B0604020202020204" pitchFamily="34" charset="0"/>
              </a:rPr>
              <a:t>BrE</a:t>
            </a:r>
            <a:r>
              <a:rPr lang="en-US" altLang="zh-CN" sz="3200" b="1" dirty="0">
                <a:solidFill>
                  <a:srgbClr val="0000FF"/>
                </a:solidFill>
                <a:sym typeface="Arial" panose="020B0604020202020204" pitchFamily="34" charset="0"/>
              </a:rPr>
              <a:t>] [C]</a:t>
            </a:r>
          </a:p>
          <a:p>
            <a:pPr>
              <a:lnSpc>
                <a:spcPts val="3638"/>
              </a:lnSpc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200" b="1" dirty="0">
                <a:sym typeface="Arial" panose="020B0604020202020204" pitchFamily="34" charset="0"/>
              </a:rPr>
              <a:t>n.（ 戏剧、广播、电视等</a:t>
            </a:r>
            <a:r>
              <a:rPr lang="en-US" altLang="zh-CN" sz="3200" b="1" dirty="0">
                <a:sym typeface="Arial" panose="020B0604020202020204" pitchFamily="34" charset="0"/>
              </a:rPr>
              <a:t>	</a:t>
            </a:r>
            <a:r>
              <a:rPr lang="zh-CN" altLang="en-US" sz="3200" b="1" dirty="0">
                <a:sym typeface="Arial" panose="020B0604020202020204" pitchFamily="34" charset="0"/>
              </a:rPr>
              <a:t>的）节目、表演</a:t>
            </a:r>
            <a:endParaRPr lang="zh-CN" altLang="en-US" sz="3200" dirty="0">
              <a:solidFill>
                <a:srgbClr val="0000FF"/>
              </a:solidFill>
              <a:sym typeface="Arial" panose="020B0604020202020204" pitchFamily="34" charset="0"/>
            </a:endParaRPr>
          </a:p>
          <a:p>
            <a:pPr>
              <a:lnSpc>
                <a:spcPts val="3638"/>
              </a:lnSpc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这是我最喜爱的电视节目。</a:t>
            </a:r>
          </a:p>
          <a:p>
            <a:pPr>
              <a:lnSpc>
                <a:spcPts val="3638"/>
              </a:lnSpc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This is my favorite television</a:t>
            </a: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 </a:t>
            </a: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program.</a:t>
            </a:r>
            <a:endParaRPr lang="en-US" altLang="zh-CN" sz="3200" dirty="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lnSpc>
                <a:spcPts val="3638"/>
              </a:lnSpc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n. [</a:t>
            </a:r>
            <a:r>
              <a:rPr lang="zh-CN" altLang="en-US" sz="3200" b="1" dirty="0">
                <a:sym typeface="Arial" panose="020B0604020202020204" pitchFamily="34" charset="0"/>
              </a:rPr>
              <a:t>重大的</a:t>
            </a:r>
            <a:r>
              <a:rPr lang="en-US" altLang="zh-CN" sz="3200" b="1" dirty="0">
                <a:sym typeface="Arial" panose="020B0604020202020204" pitchFamily="34" charset="0"/>
              </a:rPr>
              <a:t>]</a:t>
            </a:r>
            <a:r>
              <a:rPr lang="zh-CN" altLang="en-US" sz="3200" b="1" dirty="0">
                <a:sym typeface="Arial" panose="020B0604020202020204" pitchFamily="34" charset="0"/>
              </a:rPr>
              <a:t>计划，方案</a:t>
            </a:r>
            <a:endParaRPr lang="en-US" altLang="zh-CN" sz="3200" b="1" dirty="0">
              <a:sym typeface="Arial" panose="020B0604020202020204" pitchFamily="34" charset="0"/>
            </a:endParaRPr>
          </a:p>
          <a:p>
            <a:pPr>
              <a:lnSpc>
                <a:spcPts val="3638"/>
              </a:lnSpc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the US space program(me)</a:t>
            </a:r>
          </a:p>
          <a:p>
            <a:pPr>
              <a:lnSpc>
                <a:spcPts val="3638"/>
              </a:lnSpc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 dirty="0">
                <a:solidFill>
                  <a:srgbClr val="0000FF"/>
                </a:solidFill>
                <a:sym typeface="Arial" panose="020B0604020202020204" pitchFamily="34" charset="0"/>
              </a:rPr>
              <a:t>注意：在表示“（电脑）程序”时，只能用</a:t>
            </a:r>
            <a:r>
              <a:rPr lang="en-US" altLang="zh-CN" sz="3200" dirty="0">
                <a:solidFill>
                  <a:srgbClr val="0000FF"/>
                </a:solidFill>
                <a:sym typeface="Arial" panose="020B0604020202020204" pitchFamily="34" charset="0"/>
              </a:rPr>
              <a:t>program, </a:t>
            </a:r>
            <a:r>
              <a:rPr lang="zh-CN" altLang="en-US" sz="3200" dirty="0">
                <a:solidFill>
                  <a:srgbClr val="0000FF"/>
                </a:solidFill>
                <a:sym typeface="Arial" panose="020B0604020202020204" pitchFamily="34" charset="0"/>
              </a:rPr>
              <a:t>不能用</a:t>
            </a:r>
            <a:r>
              <a:rPr lang="en-US" altLang="zh-CN" sz="3200" dirty="0" err="1">
                <a:solidFill>
                  <a:srgbClr val="0000FF"/>
                </a:solidFill>
                <a:sym typeface="Arial" panose="020B0604020202020204" pitchFamily="34" charset="0"/>
              </a:rPr>
              <a:t>programme</a:t>
            </a:r>
            <a:r>
              <a:rPr lang="zh-CN" altLang="en-US" sz="3200" dirty="0">
                <a:solidFill>
                  <a:srgbClr val="0000FF"/>
                </a:solidFill>
                <a:sym typeface="Arial" panose="020B0604020202020204" pitchFamily="34" charset="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1206420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3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3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3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图片 4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07619" y="68135"/>
            <a:ext cx="958827" cy="1328375"/>
          </a:xfrm>
          <a:prstGeom prst="rect">
            <a:avLst/>
          </a:prstGeom>
        </p:spPr>
      </p:pic>
      <p:sp>
        <p:nvSpPr>
          <p:cNvPr id="45" name="内容占位符 1">
            <a:extLst>
              <a:ext uri="{FF2B5EF4-FFF2-40B4-BE49-F238E27FC236}">
                <a16:creationId xmlns:a16="http://schemas.microsoft.com/office/drawing/2014/main" id="{C87ABDA3-FCF1-2640-AEF3-89310A5B0B70}"/>
              </a:ext>
            </a:extLst>
          </p:cNvPr>
          <p:cNvSpPr txBox="1">
            <a:spLocks noChangeArrowheads="1"/>
          </p:cNvSpPr>
          <p:nvPr/>
        </p:nvSpPr>
        <p:spPr>
          <a:xfrm>
            <a:off x="1595071" y="176575"/>
            <a:ext cx="8388350" cy="3136243"/>
          </a:xfrm>
          <a:prstGeom prst="rect">
            <a:avLst/>
          </a:prstGeom>
        </p:spPr>
        <p:txBody>
          <a:bodyPr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12. </a:t>
            </a:r>
            <a:r>
              <a:rPr lang="en-US" altLang="zh-CN" sz="3200" b="1" dirty="0">
                <a:solidFill>
                  <a:srgbClr val="FF0000"/>
                </a:solidFill>
                <a:sym typeface="Arial" panose="020B0604020202020204" pitchFamily="34" charset="0"/>
              </a:rPr>
              <a:t>Add</a:t>
            </a:r>
            <a:r>
              <a:rPr lang="en-US" altLang="zh-CN" sz="3200" b="1" dirty="0">
                <a:sym typeface="Arial" panose="020B0604020202020204" pitchFamily="34" charset="0"/>
              </a:rPr>
              <a:t> </a:t>
            </a:r>
            <a:r>
              <a:rPr lang="en-US" altLang="zh-CN" sz="3200" b="1" dirty="0" err="1">
                <a:sym typeface="Arial" panose="020B0604020202020204" pitchFamily="34" charset="0"/>
              </a:rPr>
              <a:t>colour</a:t>
            </a:r>
            <a:r>
              <a:rPr lang="en-US" altLang="zh-CN" sz="3200" b="1" dirty="0">
                <a:sym typeface="Arial" panose="020B0604020202020204" pitchFamily="34" charset="0"/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  <a:sym typeface="Arial" panose="020B0604020202020204" pitchFamily="34" charset="0"/>
              </a:rPr>
              <a:t>to</a:t>
            </a:r>
            <a:r>
              <a:rPr lang="en-US" altLang="zh-CN" sz="3200" b="1" dirty="0">
                <a:sym typeface="Arial" panose="020B0604020202020204" pitchFamily="34" charset="0"/>
              </a:rPr>
              <a:t> the drawings.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 dirty="0">
                <a:solidFill>
                  <a:srgbClr val="0000FF"/>
                </a:solidFill>
                <a:sym typeface="Arial" panose="020B0604020202020204" pitchFamily="34" charset="0"/>
              </a:rPr>
              <a:t>辨析：</a:t>
            </a:r>
            <a:r>
              <a:rPr lang="en-US" altLang="zh-CN" sz="3200" dirty="0">
                <a:solidFill>
                  <a:srgbClr val="0000FF"/>
                </a:solidFill>
                <a:sym typeface="Arial" panose="020B0604020202020204" pitchFamily="34" charset="0"/>
              </a:rPr>
              <a:t>add…to…</a:t>
            </a:r>
            <a:r>
              <a:rPr lang="zh-CN" altLang="en-US" sz="3200" dirty="0">
                <a:solidFill>
                  <a:srgbClr val="0000FF"/>
                </a:solidFill>
                <a:sym typeface="Arial" panose="020B0604020202020204" pitchFamily="34" charset="0"/>
              </a:rPr>
              <a:t>与</a:t>
            </a:r>
            <a:r>
              <a:rPr lang="en-US" altLang="zh-CN" sz="3200" dirty="0">
                <a:solidFill>
                  <a:srgbClr val="0000FF"/>
                </a:solidFill>
                <a:sym typeface="Arial" panose="020B0604020202020204" pitchFamily="34" charset="0"/>
              </a:rPr>
              <a:t>add to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endParaRPr lang="en-US" altLang="zh-CN" sz="3200" dirty="0"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endParaRPr lang="en-US" altLang="zh-CN" sz="3200" dirty="0"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endParaRPr lang="en-US" altLang="zh-CN" sz="3200" dirty="0"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endParaRPr lang="en-US" altLang="zh-CN" sz="3200" dirty="0">
              <a:sym typeface="Arial" panose="020B0604020202020204" pitchFamily="34" charset="0"/>
            </a:endParaRPr>
          </a:p>
        </p:txBody>
      </p:sp>
      <p:graphicFrame>
        <p:nvGraphicFramePr>
          <p:cNvPr id="48" name="表格 47">
            <a:extLst>
              <a:ext uri="{FF2B5EF4-FFF2-40B4-BE49-F238E27FC236}">
                <a16:creationId xmlns:a16="http://schemas.microsoft.com/office/drawing/2014/main" id="{F1863834-F7B4-9D43-9A94-307E35C709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3452564"/>
              </p:ext>
            </p:extLst>
          </p:nvPr>
        </p:nvGraphicFramePr>
        <p:xfrm>
          <a:off x="1595071" y="1238247"/>
          <a:ext cx="9430483" cy="2133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9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026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180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en-US" altLang="zh-CN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add…to…</a:t>
                      </a:r>
                      <a:endParaRPr lang="zh-CN" altLang="en-US" sz="32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7" marR="9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把</a:t>
                      </a:r>
                      <a:r>
                        <a:rPr lang="en-US" altLang="zh-CN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…</a:t>
                      </a:r>
                      <a:r>
                        <a:rPr lang="zh-CN" altLang="en-US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加到</a:t>
                      </a:r>
                      <a:r>
                        <a:rPr lang="en-US" altLang="zh-CN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…</a:t>
                      </a:r>
                      <a:r>
                        <a:rPr lang="zh-CN" altLang="en-US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上</a:t>
                      </a:r>
                    </a:p>
                  </a:txBody>
                  <a:tcPr marL="91447" marR="9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是把前一项内容加到后一项中</a:t>
                      </a:r>
                    </a:p>
                  </a:txBody>
                  <a:tcPr marL="91447" marR="9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altLang="zh-CN" sz="3200" baseline="0" dirty="0">
                          <a:latin typeface="Times New Roman" panose="02020603050405020304" pitchFamily="18" charset="0"/>
                          <a:ea typeface="宋体" panose="02010600030101010101" pitchFamily="2" charset="-122"/>
                          <a:sym typeface="Arial" panose="020B0604020202020204" pitchFamily="34" charset="0"/>
                        </a:rPr>
                        <a:t>add to</a:t>
                      </a:r>
                      <a:endParaRPr lang="zh-CN" altLang="en-US" sz="3200" b="0" i="0" baseline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91447" marR="9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增加，增添</a:t>
                      </a:r>
                    </a:p>
                  </a:txBody>
                  <a:tcPr marL="91447" marR="9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zh-CN" altLang="en-US" sz="3200" b="0" i="0" baseline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其宾语多为困难、欢乐、名望等抽象名词</a:t>
                      </a:r>
                    </a:p>
                  </a:txBody>
                  <a:tcPr marL="91447" marR="9144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" name="矩形 1">
            <a:extLst>
              <a:ext uri="{FF2B5EF4-FFF2-40B4-BE49-F238E27FC236}">
                <a16:creationId xmlns:a16="http://schemas.microsoft.com/office/drawing/2014/main" id="{F065514C-D62C-2744-A711-468F616BB1C5}"/>
              </a:ext>
            </a:extLst>
          </p:cNvPr>
          <p:cNvSpPr/>
          <p:nvPr/>
        </p:nvSpPr>
        <p:spPr>
          <a:xfrm>
            <a:off x="1595071" y="3414862"/>
            <a:ext cx="8815021" cy="34317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ts val="300"/>
              </a:spcBef>
              <a:spcAft>
                <a:spcPts val="300"/>
              </a:spcAft>
            </a:pPr>
            <a:r>
              <a:rPr lang="zh-CN" altLang="en-US" sz="3200" dirty="0">
                <a:solidFill>
                  <a:prstClr val="black"/>
                </a:solidFill>
                <a:sym typeface="Arial" panose="020B0604020202020204" pitchFamily="34" charset="0"/>
              </a:rPr>
              <a:t>请往水里加点盐。</a:t>
            </a:r>
            <a:endParaRPr lang="en-US" altLang="zh-CN" sz="3200" dirty="0">
              <a:solidFill>
                <a:prstClr val="black"/>
              </a:solidFill>
              <a:sym typeface="Arial" panose="020B0604020202020204" pitchFamily="34" charset="0"/>
            </a:endParaRPr>
          </a:p>
          <a:p>
            <a:pPr lvl="0">
              <a:spcBef>
                <a:spcPts val="300"/>
              </a:spcBef>
              <a:spcAft>
                <a:spcPts val="300"/>
              </a:spcAft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Please add some salt to the water.</a:t>
            </a:r>
          </a:p>
          <a:p>
            <a:pPr lvl="0">
              <a:spcBef>
                <a:spcPts val="300"/>
              </a:spcBef>
              <a:spcAft>
                <a:spcPts val="300"/>
              </a:spcAft>
            </a:pPr>
            <a:r>
              <a:rPr lang="zh-CN" altLang="en-US" sz="3200" dirty="0">
                <a:sym typeface="Arial" panose="020B0604020202020204" pitchFamily="34" charset="0"/>
              </a:rPr>
              <a:t>一加一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 lvl="0">
              <a:spcBef>
                <a:spcPts val="300"/>
              </a:spcBef>
              <a:spcAft>
                <a:spcPts val="300"/>
              </a:spcAft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Add one and one.</a:t>
            </a:r>
          </a:p>
          <a:p>
            <a:pPr lvl="0">
              <a:spcBef>
                <a:spcPts val="300"/>
              </a:spcBef>
              <a:spcAft>
                <a:spcPts val="300"/>
              </a:spcAft>
            </a:pPr>
            <a:r>
              <a:rPr lang="zh-CN" altLang="en-US" sz="3200" dirty="0">
                <a:solidFill>
                  <a:prstClr val="black"/>
                </a:solidFill>
              </a:rPr>
              <a:t>恶劣的天气增加了我们的困难。</a:t>
            </a:r>
            <a:endParaRPr lang="en-US" altLang="zh-CN" sz="3200" dirty="0">
              <a:solidFill>
                <a:prstClr val="black"/>
              </a:solidFill>
              <a:sym typeface="Arial" panose="020B0604020202020204" pitchFamily="34" charset="0"/>
            </a:endParaRPr>
          </a:p>
          <a:p>
            <a:pPr lvl="0">
              <a:spcBef>
                <a:spcPts val="300"/>
              </a:spcBef>
              <a:spcAft>
                <a:spcPts val="300"/>
              </a:spcAft>
            </a:pPr>
            <a:r>
              <a:rPr lang="en-US" altLang="zh-CN" sz="3200" dirty="0">
                <a:solidFill>
                  <a:srgbClr val="FF0000"/>
                </a:solidFill>
              </a:rPr>
              <a:t>The bad weather added to our difficulties</a:t>
            </a:r>
            <a:r>
              <a:rPr lang="zh-CN" altLang="en-US" sz="3200" dirty="0">
                <a:solidFill>
                  <a:srgbClr val="FF0000"/>
                </a:solidFill>
              </a:rPr>
              <a:t>． </a:t>
            </a:r>
            <a:endParaRPr lang="en-US" altLang="zh-CN" sz="3200" dirty="0">
              <a:solidFill>
                <a:srgbClr val="FF0000"/>
              </a:solidFill>
              <a:sym typeface="Arial" panose="020B0604020202020204" pitchFamily="34" charset="0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10B2957C-6E29-9249-920A-28FDD0BB4E46}"/>
              </a:ext>
            </a:extLst>
          </p:cNvPr>
          <p:cNvSpPr txBox="1"/>
          <p:nvPr/>
        </p:nvSpPr>
        <p:spPr>
          <a:xfrm>
            <a:off x="6624515" y="1289047"/>
            <a:ext cx="4259385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kumimoji="1" lang="en-US" altLang="zh-CN" dirty="0"/>
          </a:p>
          <a:p>
            <a:endParaRPr kumimoji="1" lang="en-US" altLang="zh-CN" dirty="0"/>
          </a:p>
          <a:p>
            <a:endParaRPr kumimoji="1" lang="zh-CN" altLang="en-US" dirty="0"/>
          </a:p>
        </p:txBody>
      </p:sp>
      <p:sp>
        <p:nvSpPr>
          <p:cNvPr id="49" name="文本框 48">
            <a:extLst>
              <a:ext uri="{FF2B5EF4-FFF2-40B4-BE49-F238E27FC236}">
                <a16:creationId xmlns:a16="http://schemas.microsoft.com/office/drawing/2014/main" id="{8DC59895-79D5-3A49-8AD4-21DC42F65A19}"/>
              </a:ext>
            </a:extLst>
          </p:cNvPr>
          <p:cNvSpPr txBox="1"/>
          <p:nvPr/>
        </p:nvSpPr>
        <p:spPr>
          <a:xfrm>
            <a:off x="6637215" y="2389488"/>
            <a:ext cx="4259385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kumimoji="1" lang="en-US" altLang="zh-CN" dirty="0"/>
          </a:p>
          <a:p>
            <a:endParaRPr kumimoji="1" lang="en-US" altLang="zh-CN" dirty="0"/>
          </a:p>
          <a:p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93074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  <p:sp>
        <p:nvSpPr>
          <p:cNvPr id="32" name="内容占位符 1">
            <a:extLst>
              <a:ext uri="{FF2B5EF4-FFF2-40B4-BE49-F238E27FC236}">
                <a16:creationId xmlns:a16="http://schemas.microsoft.com/office/drawing/2014/main" id="{D5747CD6-6568-0D41-B7CE-E892CE20BCDF}"/>
              </a:ext>
            </a:extLst>
          </p:cNvPr>
          <p:cNvSpPr txBox="1">
            <a:spLocks noChangeArrowheads="1"/>
          </p:cNvSpPr>
          <p:nvPr/>
        </p:nvSpPr>
        <p:spPr>
          <a:xfrm>
            <a:off x="1409212" y="707731"/>
            <a:ext cx="9563588" cy="3656386"/>
          </a:xfrm>
          <a:prstGeom prst="rect">
            <a:avLst/>
          </a:prstGeom>
        </p:spPr>
        <p:txBody>
          <a:bodyPr wrap="square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 b="1" dirty="0">
                <a:sym typeface="宋体" panose="02010600030101010101" pitchFamily="2" charset="-122"/>
              </a:rPr>
              <a:t>13. </a:t>
            </a:r>
            <a:r>
              <a:rPr lang="zh-CN" altLang="en-US" sz="3200" b="1" dirty="0">
                <a:sym typeface="宋体" panose="02010600030101010101" pitchFamily="2" charset="-122"/>
              </a:rPr>
              <a:t>record  </a:t>
            </a:r>
            <a:r>
              <a:rPr lang="en-US" altLang="zh-CN" sz="3200" b="1" dirty="0">
                <a:sym typeface="宋体" panose="02010600030101010101" pitchFamily="2" charset="-122"/>
              </a:rPr>
              <a:t>	</a:t>
            </a:r>
            <a:r>
              <a:rPr lang="en" altLang="zh-CN" dirty="0"/>
              <a:t> </a:t>
            </a:r>
            <a:r>
              <a:rPr lang="en" altLang="zh-CN" b="1" dirty="0"/>
              <a:t>/</a:t>
            </a:r>
            <a:r>
              <a:rPr lang="en" altLang="zh-CN" b="1" dirty="0" err="1"/>
              <a:t>ri‘kɔ:d</a:t>
            </a:r>
            <a:r>
              <a:rPr lang="en" altLang="zh-CN" b="1" dirty="0"/>
              <a:t>/</a:t>
            </a:r>
            <a:r>
              <a:rPr lang="en" altLang="zh-CN" dirty="0"/>
              <a:t> </a:t>
            </a:r>
            <a:r>
              <a:rPr lang="zh-CN" altLang="en-US" sz="3200" b="1" dirty="0">
                <a:sym typeface="宋体" panose="02010600030101010101" pitchFamily="2" charset="-122"/>
              </a:rPr>
              <a:t>v. 录制；录（音）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 b="1" dirty="0">
                <a:sym typeface="Arial" panose="020B0604020202020204" pitchFamily="34" charset="0"/>
              </a:rPr>
              <a:t>			</a:t>
            </a:r>
            <a:r>
              <a:rPr lang="en-US" altLang="zh-CN" sz="3200" b="1" dirty="0">
                <a:sym typeface="Arial" panose="020B0604020202020204" pitchFamily="34" charset="0"/>
              </a:rPr>
              <a:t>	</a:t>
            </a:r>
            <a:r>
              <a:rPr lang="en" altLang="zh-CN" b="1" dirty="0"/>
              <a:t> /ˈ</a:t>
            </a:r>
            <a:r>
              <a:rPr lang="en" altLang="zh-CN" b="1" dirty="0" err="1"/>
              <a:t>rekɔ:d</a:t>
            </a:r>
            <a:r>
              <a:rPr lang="en" altLang="zh-CN" b="1" dirty="0"/>
              <a:t>/ </a:t>
            </a:r>
            <a:r>
              <a:rPr lang="zh-CN" altLang="en-US" sz="3200" b="1" dirty="0">
                <a:sym typeface="Arial" panose="020B0604020202020204" pitchFamily="34" charset="0"/>
              </a:rPr>
              <a:t>n. 唱片；记录；最高纪录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endParaRPr lang="en-US" altLang="zh-CN" sz="3200" dirty="0"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我学会了如何在电脑上录音。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I learned how to record sounds on the computer.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 dirty="0"/>
              <a:t>罗杰</a:t>
            </a:r>
            <a:r>
              <a:rPr lang="en-US" altLang="zh-CN" sz="3200" dirty="0"/>
              <a:t>·</a:t>
            </a:r>
            <a:r>
              <a:rPr lang="zh-CN" altLang="en-US" sz="3200" dirty="0"/>
              <a:t>金德姆创造了</a:t>
            </a:r>
            <a:r>
              <a:rPr lang="en-US" altLang="zh-CN" sz="3200" dirty="0"/>
              <a:t>12.92</a:t>
            </a:r>
            <a:r>
              <a:rPr lang="zh-CN" altLang="en-US" sz="3200" dirty="0"/>
              <a:t>秒的世界纪录。</a:t>
            </a:r>
            <a:endParaRPr lang="en-US" altLang="zh-CN" sz="3200" dirty="0"/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Roger Kingdom set the world record of 12.92 seconds.</a:t>
            </a:r>
            <a:endParaRPr lang="zh-CN" altLang="en-US" sz="3200" dirty="0">
              <a:solidFill>
                <a:srgbClr val="FF0000"/>
              </a:solidFill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1782239"/>
      </p:ext>
    </p:extLst>
  </p:cSld>
  <p:clrMapOvr>
    <a:masterClrMapping/>
  </p:clrMapOvr>
  <p:transition spd="slow" advClick="0" advTm="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  <p:sp>
        <p:nvSpPr>
          <p:cNvPr id="5" name="内容占位符 1">
            <a:extLst>
              <a:ext uri="{FF2B5EF4-FFF2-40B4-BE49-F238E27FC236}">
                <a16:creationId xmlns:a16="http://schemas.microsoft.com/office/drawing/2014/main" id="{D9EA882B-B016-9B46-96B8-08D52762E3C4}"/>
              </a:ext>
            </a:extLst>
          </p:cNvPr>
          <p:cNvSpPr txBox="1">
            <a:spLocks noChangeArrowheads="1"/>
          </p:cNvSpPr>
          <p:nvPr/>
        </p:nvSpPr>
        <p:spPr>
          <a:xfrm>
            <a:off x="1335088" y="707731"/>
            <a:ext cx="11796712" cy="5736955"/>
          </a:xfrm>
          <a:prstGeom prst="rect">
            <a:avLst/>
          </a:prstGeom>
        </p:spPr>
        <p:txBody>
          <a:bodyPr wrap="square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 b="1" dirty="0">
                <a:sym typeface="宋体" panose="02010600030101010101" pitchFamily="2" charset="-122"/>
              </a:rPr>
              <a:t>14. </a:t>
            </a:r>
            <a:r>
              <a:rPr lang="zh-CN" altLang="en-US" sz="3200" b="1" dirty="0">
                <a:sym typeface="Arial" panose="020B0604020202020204" pitchFamily="34" charset="0"/>
              </a:rPr>
              <a:t>*effect  </a:t>
            </a:r>
            <a:r>
              <a:rPr lang="en-US" altLang="zh-CN" sz="3200" b="1" dirty="0">
                <a:sym typeface="Arial" panose="020B0604020202020204" pitchFamily="34" charset="0"/>
              </a:rPr>
              <a:t>		[C,U]</a:t>
            </a:r>
            <a:r>
              <a:rPr lang="zh-CN" altLang="en-US" sz="3200" b="1" dirty="0">
                <a:sym typeface="Arial" panose="020B0604020202020204" pitchFamily="34" charset="0"/>
              </a:rPr>
              <a:t>效果；作用；影响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 dirty="0">
                <a:sym typeface="Arial" panose="020B0604020202020204" pitchFamily="34" charset="0"/>
              </a:rPr>
              <a:t>       sound effect		</a:t>
            </a:r>
            <a:r>
              <a:rPr lang="zh-CN" altLang="en-US" sz="3200" dirty="0">
                <a:sym typeface="Arial" panose="020B0604020202020204" pitchFamily="34" charset="0"/>
              </a:rPr>
              <a:t>音响效果；声音效果</a:t>
            </a:r>
            <a:r>
              <a:rPr lang="en-US" altLang="zh-CN" sz="3200" dirty="0">
                <a:sym typeface="Arial" panose="020B0604020202020204" pitchFamily="34" charset="0"/>
              </a:rPr>
              <a:t>	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这部电影的音响效果很好。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The sound effects in this film are quite good</a:t>
            </a: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.</a:t>
            </a:r>
            <a:endParaRPr lang="en-US" altLang="zh-CN" sz="3200" dirty="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[</a:t>
            </a: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拓展</a:t>
            </a: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]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对</a:t>
            </a:r>
            <a:r>
              <a:rPr lang="en-US" altLang="zh-CN" sz="3200" dirty="0">
                <a:sym typeface="Arial" panose="020B0604020202020204" pitchFamily="34" charset="0"/>
              </a:rPr>
              <a:t>…</a:t>
            </a:r>
            <a:r>
              <a:rPr lang="zh-CN" altLang="en-US" sz="3200" dirty="0">
                <a:sym typeface="Arial" panose="020B0604020202020204" pitchFamily="34" charset="0"/>
              </a:rPr>
              <a:t>产生作用或影响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我父母的离婚给我带来了很大的影响。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en-US" altLang="zh-CN" sz="3200" dirty="0">
                <a:sym typeface="Arial" panose="020B0604020202020204" pitchFamily="34" charset="0"/>
              </a:rPr>
              <a:t>My parents’ divorce had a big effect on me.</a:t>
            </a: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生效</a:t>
            </a:r>
            <a:r>
              <a:rPr lang="en-US" altLang="zh-CN" sz="3200" dirty="0">
                <a:sym typeface="Arial" panose="020B0604020202020204" pitchFamily="34" charset="0"/>
              </a:rPr>
              <a:t>;</a:t>
            </a:r>
            <a:r>
              <a:rPr lang="zh-CN" altLang="en-US" sz="3200" dirty="0">
                <a:sym typeface="Arial" panose="020B0604020202020204" pitchFamily="34" charset="0"/>
              </a:rPr>
              <a:t>开始起作用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endParaRPr lang="en-US" altLang="zh-CN" sz="3200" dirty="0"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Font typeface="Wingdings 2" panose="05020102010507070707" pitchFamily="18" charset="2"/>
              <a:buNone/>
            </a:pPr>
            <a:endParaRPr lang="en-US" altLang="zh-CN" sz="3200" dirty="0">
              <a:sym typeface="Arial" panose="020B0604020202020204" pitchFamily="34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F3533B5C-7540-E840-9749-B0CFEE37C2DB}"/>
              </a:ext>
            </a:extLst>
          </p:cNvPr>
          <p:cNvSpPr txBox="1"/>
          <p:nvPr/>
        </p:nvSpPr>
        <p:spPr>
          <a:xfrm>
            <a:off x="4493039" y="4182717"/>
            <a:ext cx="266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kumimoji="1" lang="zh-CN" altLang="en-US" dirty="0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22AAE940-E541-894D-AEA6-FF682E2F1261}"/>
              </a:ext>
            </a:extLst>
          </p:cNvPr>
          <p:cNvSpPr/>
          <p:nvPr/>
        </p:nvSpPr>
        <p:spPr>
          <a:xfrm>
            <a:off x="5352800" y="3229673"/>
            <a:ext cx="43915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ts val="300"/>
              </a:spcBef>
              <a:spcAft>
                <a:spcPts val="300"/>
              </a:spcAft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have</a:t>
            </a: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 </a:t>
            </a: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an effect </a:t>
            </a:r>
            <a:r>
              <a:rPr lang="en-US" altLang="zh-CN" sz="3200" dirty="0">
                <a:solidFill>
                  <a:srgbClr val="FF0000"/>
                </a:solidFill>
                <a:highlight>
                  <a:srgbClr val="FFFF00"/>
                </a:highlight>
                <a:sym typeface="Arial" panose="020B0604020202020204" pitchFamily="34" charset="0"/>
              </a:rPr>
              <a:t>on</a:t>
            </a: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 sb./</a:t>
            </a:r>
            <a:r>
              <a:rPr lang="en-US" altLang="zh-CN" sz="3200" dirty="0" err="1">
                <a:solidFill>
                  <a:srgbClr val="FF0000"/>
                </a:solidFill>
                <a:sym typeface="Arial" panose="020B0604020202020204" pitchFamily="34" charset="0"/>
              </a:rPr>
              <a:t>sth</a:t>
            </a: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.</a:t>
            </a:r>
            <a:endParaRPr lang="zh-CN" altLang="en-US" sz="3200" dirty="0">
              <a:solidFill>
                <a:srgbClr val="FF0000"/>
              </a:solidFill>
              <a:sym typeface="Arial" panose="020B0604020202020204" pitchFamily="34" charset="0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44119EAF-0087-8D44-8096-3A56FDC66935}"/>
              </a:ext>
            </a:extLst>
          </p:cNvPr>
          <p:cNvSpPr/>
          <p:nvPr/>
        </p:nvSpPr>
        <p:spPr>
          <a:xfrm>
            <a:off x="5352800" y="4678921"/>
            <a:ext cx="193437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ts val="300"/>
              </a:spcBef>
              <a:spcAft>
                <a:spcPts val="300"/>
              </a:spcAft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take</a:t>
            </a: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 </a:t>
            </a: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effect</a:t>
            </a:r>
            <a:endParaRPr lang="zh-CN" altLang="en-US" sz="3200" dirty="0">
              <a:solidFill>
                <a:srgbClr val="FF0000"/>
              </a:solidFill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2076611"/>
      </p:ext>
    </p:extLst>
  </p:cSld>
  <p:clrMapOvr>
    <a:masterClrMapping/>
  </p:clrMapOvr>
  <p:transition spd="slow" advClick="0" advTm="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>
            <a:extLst>
              <a:ext uri="{FF2B5EF4-FFF2-40B4-BE49-F238E27FC236}">
                <a16:creationId xmlns:a16="http://schemas.microsoft.com/office/drawing/2014/main" id="{7A66A74A-5D21-423A-B5C8-26A3FED46AF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63033" y="555331"/>
            <a:ext cx="11628967" cy="6777240"/>
          </a:xfrm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200" b="1" dirty="0">
                <a:sym typeface="宋体" panose="02010600030101010101" pitchFamily="2" charset="-122"/>
              </a:rPr>
              <a:t>15. </a:t>
            </a:r>
            <a:r>
              <a:rPr lang="en-US" altLang="zh-CN" sz="3200" b="1" dirty="0">
                <a:solidFill>
                  <a:srgbClr val="000000"/>
                </a:solidFill>
                <a:ea typeface="MS Gothic" panose="020B0609070205080204" pitchFamily="49" charset="-128"/>
              </a:rPr>
              <a:t>First, you </a:t>
            </a:r>
            <a:r>
              <a:rPr lang="en-US" altLang="zh-CN" sz="3200" b="1" dirty="0">
                <a:solidFill>
                  <a:srgbClr val="FF0000"/>
                </a:solidFill>
                <a:ea typeface="MS Gothic" panose="020B0609070205080204" pitchFamily="49" charset="-128"/>
              </a:rPr>
              <a:t>need to decide on </a:t>
            </a:r>
            <a:r>
              <a:rPr lang="en-US" altLang="zh-CN" sz="3200" b="1" dirty="0">
                <a:solidFill>
                  <a:srgbClr val="000000"/>
                </a:solidFill>
                <a:ea typeface="MS Gothic" panose="020B0609070205080204" pitchFamily="49" charset="-128"/>
              </a:rPr>
              <a:t>some </a:t>
            </a:r>
            <a:r>
              <a:rPr lang="en-US" altLang="zh-CN" sz="3200" b="1" dirty="0">
                <a:solidFill>
                  <a:srgbClr val="FF0000"/>
                </a:solidFill>
                <a:ea typeface="MS Gothic" panose="020B0609070205080204" pitchFamily="49" charset="-128"/>
              </a:rPr>
              <a:t>basic</a:t>
            </a:r>
            <a:r>
              <a:rPr lang="en-US" altLang="zh-CN" sz="3200" b="1" dirty="0">
                <a:solidFill>
                  <a:srgbClr val="000000"/>
                </a:solidFill>
                <a:ea typeface="MS Gothic" panose="020B0609070205080204" pitchFamily="49" charset="-128"/>
              </a:rPr>
              <a:t> ideas for a story. </a:t>
            </a: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200" b="1" dirty="0"/>
              <a:t>首先，你需要确定故事的一些基本思路。</a:t>
            </a:r>
            <a:endParaRPr lang="en-US" altLang="zh-CN" sz="3200" dirty="0">
              <a:solidFill>
                <a:srgbClr val="000000"/>
              </a:solidFill>
              <a:ea typeface="MS Gothic" panose="020B0609070205080204" pitchFamily="49" charset="-128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200" dirty="0">
                <a:sym typeface="Arial" panose="020B0604020202020204" pitchFamily="34" charset="0"/>
              </a:rPr>
              <a:t>① need </a:t>
            </a:r>
            <a:r>
              <a:rPr lang="zh-CN" altLang="en-US" sz="3200" dirty="0">
                <a:sym typeface="Arial" panose="020B0604020202020204" pitchFamily="34" charset="0"/>
              </a:rPr>
              <a:t>可用作</a:t>
            </a:r>
            <a:r>
              <a:rPr lang="zh-CN" altLang="en-US" sz="3200" dirty="0">
                <a:highlight>
                  <a:srgbClr val="FFFF00"/>
                </a:highlight>
                <a:sym typeface="Arial" panose="020B0604020202020204" pitchFamily="34" charset="0"/>
              </a:rPr>
              <a:t>实义动词</a:t>
            </a:r>
            <a:endParaRPr lang="en-US" altLang="zh-CN" sz="3200" dirty="0">
              <a:highlight>
                <a:srgbClr val="FFFF00"/>
              </a:highlight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200" u="sng" dirty="0">
                <a:sym typeface="Arial" panose="020B0604020202020204" pitchFamily="34" charset="0"/>
              </a:rPr>
              <a:t>此时，</a:t>
            </a:r>
            <a:r>
              <a:rPr lang="en-US" altLang="zh-CN" sz="3200" u="sng" dirty="0">
                <a:sym typeface="Arial" panose="020B0604020202020204" pitchFamily="34" charset="0"/>
              </a:rPr>
              <a:t>need</a:t>
            </a:r>
            <a:r>
              <a:rPr lang="zh-CN" altLang="en-US" sz="3200" u="sng" dirty="0">
                <a:sym typeface="Arial" panose="020B0604020202020204" pitchFamily="34" charset="0"/>
              </a:rPr>
              <a:t>有人称和时态的变化，变否定形式要用助动词。</a:t>
            </a:r>
            <a:endParaRPr lang="en-US" altLang="zh-CN" sz="3200" u="sng" dirty="0"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我真的需要那本书。</a:t>
            </a:r>
            <a:r>
              <a:rPr lang="en-US" altLang="zh-CN" sz="3200" dirty="0">
                <a:sym typeface="Arial" panose="020B0604020202020204" pitchFamily="34" charset="0"/>
              </a:rPr>
              <a:t>(need </a:t>
            </a:r>
            <a:r>
              <a:rPr lang="en-US" altLang="zh-CN" sz="3200" dirty="0" err="1">
                <a:sym typeface="Arial" panose="020B0604020202020204" pitchFamily="34" charset="0"/>
              </a:rPr>
              <a:t>sth</a:t>
            </a:r>
            <a:r>
              <a:rPr lang="en-US" altLang="zh-CN" sz="3200" dirty="0">
                <a:sym typeface="Arial" panose="020B0604020202020204" pitchFamily="34" charset="0"/>
              </a:rPr>
              <a:t>.)</a:t>
            </a: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I really need that book.</a:t>
            </a: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我需要告诉他不应该去那儿。</a:t>
            </a:r>
            <a:r>
              <a:rPr lang="en-US" altLang="zh-CN" sz="3200" dirty="0">
                <a:sym typeface="Arial" panose="020B0604020202020204" pitchFamily="34" charset="0"/>
              </a:rPr>
              <a:t>(need to do </a:t>
            </a:r>
            <a:r>
              <a:rPr lang="en-US" altLang="zh-CN" sz="3200" dirty="0" err="1">
                <a:sym typeface="Arial" panose="020B0604020202020204" pitchFamily="34" charset="0"/>
              </a:rPr>
              <a:t>sth</a:t>
            </a:r>
            <a:r>
              <a:rPr lang="en-US" altLang="zh-CN" sz="3200" dirty="0">
                <a:sym typeface="Arial" panose="020B0604020202020204" pitchFamily="34" charset="0"/>
              </a:rPr>
              <a:t>.)</a:t>
            </a: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I need to tell him that he shouldn’t go there.</a:t>
            </a: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200" dirty="0">
                <a:sym typeface="Arial" panose="020B0604020202020204" pitchFamily="34" charset="0"/>
              </a:rPr>
              <a:t>② need</a:t>
            </a:r>
            <a:r>
              <a:rPr lang="zh-CN" altLang="en-US" sz="3200" dirty="0">
                <a:sym typeface="Arial" panose="020B0604020202020204" pitchFamily="34" charset="0"/>
              </a:rPr>
              <a:t>可用作</a:t>
            </a:r>
            <a:r>
              <a:rPr lang="zh-CN" altLang="en-US" sz="3200" dirty="0">
                <a:highlight>
                  <a:srgbClr val="FFFF00"/>
                </a:highlight>
                <a:sym typeface="Arial" panose="020B0604020202020204" pitchFamily="34" charset="0"/>
              </a:rPr>
              <a:t>情态动词，后接动词原形；</a:t>
            </a:r>
            <a:endParaRPr lang="en-US" altLang="zh-CN" sz="3200" dirty="0">
              <a:highlight>
                <a:srgbClr val="FFFF00"/>
              </a:highlight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200" u="sng" dirty="0">
                <a:sym typeface="Arial" panose="020B0604020202020204" pitchFamily="34" charset="0"/>
              </a:rPr>
              <a:t>此时，</a:t>
            </a:r>
            <a:r>
              <a:rPr lang="en-US" altLang="zh-CN" sz="3200" u="sng" dirty="0">
                <a:sym typeface="Arial" panose="020B0604020202020204" pitchFamily="34" charset="0"/>
              </a:rPr>
              <a:t>need</a:t>
            </a:r>
            <a:r>
              <a:rPr lang="zh-CN" altLang="en-US" sz="3200" u="sng" dirty="0">
                <a:sym typeface="Arial" panose="020B0604020202020204" pitchFamily="34" charset="0"/>
              </a:rPr>
              <a:t>无人称和时态的变化，一般用于否定句或疑问句。</a:t>
            </a:r>
            <a:endParaRPr lang="en-US" altLang="zh-CN" sz="3200" u="sng" dirty="0"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200" dirty="0"/>
              <a:t>不想说话的时候，你可以不说。</a:t>
            </a:r>
            <a:r>
              <a:rPr lang="en-US" altLang="zh-CN" sz="3200" dirty="0"/>
              <a:t>(need+</a:t>
            </a:r>
            <a:r>
              <a:rPr lang="zh-CN" altLang="en-US" sz="3200" dirty="0"/>
              <a:t>动词原形</a:t>
            </a:r>
            <a:r>
              <a:rPr lang="en-US" altLang="zh-CN" sz="3200" dirty="0"/>
              <a:t>)</a:t>
            </a: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You needn't talk if you don't want to.</a:t>
            </a:r>
            <a:endParaRPr lang="zh-CN" altLang="en-US" sz="3200" dirty="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endParaRPr lang="en-US" altLang="zh-CN" sz="3200" dirty="0">
              <a:solidFill>
                <a:srgbClr val="FF0000"/>
              </a:solidFill>
              <a:sym typeface="Arial" panose="020B0604020202020204" pitchFamily="34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FDBCE1A5-2546-7648-809A-9BB9BFB14B0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929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ext Box 6"/>
          <p:cNvSpPr txBox="1">
            <a:spLocks noChangeArrowheads="1"/>
          </p:cNvSpPr>
          <p:nvPr/>
        </p:nvSpPr>
        <p:spPr bwMode="auto">
          <a:xfrm>
            <a:off x="1056218" y="5065713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zh-CN" sz="2400" b="1">
              <a:solidFill>
                <a:srgbClr val="000000"/>
              </a:solidFill>
              <a:latin typeface="Arial" charset="0"/>
              <a:ea typeface="宋体" charset="-122"/>
            </a:endParaRPr>
          </a:p>
        </p:txBody>
      </p:sp>
      <p:sp>
        <p:nvSpPr>
          <p:cNvPr id="8208" name="Text Box 16"/>
          <p:cNvSpPr txBox="1">
            <a:spLocks noChangeArrowheads="1"/>
          </p:cNvSpPr>
          <p:nvPr/>
        </p:nvSpPr>
        <p:spPr bwMode="auto">
          <a:xfrm>
            <a:off x="818093" y="325439"/>
            <a:ext cx="597693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3333FF"/>
                </a:solidFill>
                <a:latin typeface="Comic Sans MS" pitchFamily="66" charset="0"/>
                <a:ea typeface="宋体" charset="-122"/>
              </a:rPr>
              <a:t>Practice</a:t>
            </a:r>
          </a:p>
        </p:txBody>
      </p:sp>
      <p:sp>
        <p:nvSpPr>
          <p:cNvPr id="100" name="文本框 99"/>
          <p:cNvSpPr txBox="1">
            <a:spLocks noChangeArrowheads="1"/>
          </p:cNvSpPr>
          <p:nvPr/>
        </p:nvSpPr>
        <p:spPr bwMode="auto">
          <a:xfrm>
            <a:off x="710143" y="936625"/>
            <a:ext cx="9822390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dirty="0">
                <a:solidFill>
                  <a:srgbClr val="000000"/>
                </a:solidFill>
                <a:latin typeface="Calibri" pitchFamily="34" charset="0"/>
                <a:ea typeface="宋体" charset="-122"/>
                <a:cs typeface="Times New Roman" pitchFamily="18" charset="0"/>
              </a:rPr>
              <a:t>1. -Must I stay at home this afternoon?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dirty="0">
                <a:solidFill>
                  <a:srgbClr val="000000"/>
                </a:solidFill>
                <a:latin typeface="Calibri" pitchFamily="34" charset="0"/>
                <a:ea typeface="宋体" charset="-122"/>
                <a:cs typeface="Times New Roman" pitchFamily="18" charset="0"/>
              </a:rPr>
              <a:t>      -No, you </a:t>
            </a:r>
            <a:r>
              <a:rPr lang="en-US" altLang="zh-CN" sz="3200" u="sng" dirty="0">
                <a:solidFill>
                  <a:srgbClr val="000000"/>
                </a:solidFill>
                <a:latin typeface="Calibri" pitchFamily="34" charset="0"/>
                <a:ea typeface="宋体" charset="-122"/>
                <a:cs typeface="Times New Roman" pitchFamily="18" charset="0"/>
              </a:rPr>
              <a:t>       </a:t>
            </a:r>
            <a:r>
              <a:rPr lang="en-US" altLang="zh-CN" sz="3200" dirty="0">
                <a:solidFill>
                  <a:srgbClr val="000000"/>
                </a:solidFill>
                <a:latin typeface="Calibri" pitchFamily="34" charset="0"/>
                <a:ea typeface="宋体" charset="-122"/>
                <a:cs typeface="Times New Roman" pitchFamily="18" charset="0"/>
              </a:rPr>
              <a:t>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dirty="0">
                <a:solidFill>
                  <a:srgbClr val="000000"/>
                </a:solidFill>
                <a:latin typeface="Calibri" pitchFamily="34" charset="0"/>
                <a:ea typeface="宋体" charset="-122"/>
                <a:cs typeface="Times New Roman" pitchFamily="18" charset="0"/>
              </a:rPr>
              <a:t>    A. don’t    B. needn’t    C. don’t need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dirty="0">
                <a:solidFill>
                  <a:srgbClr val="000000"/>
                </a:solidFill>
                <a:latin typeface="Calibri" pitchFamily="34" charset="0"/>
                <a:ea typeface="宋体" charset="-122"/>
                <a:cs typeface="Times New Roman" pitchFamily="18" charset="0"/>
              </a:rPr>
              <a:t>2. Tom </a:t>
            </a:r>
            <a:r>
              <a:rPr lang="en-US" altLang="zh-CN" sz="3200" u="sng" dirty="0">
                <a:solidFill>
                  <a:srgbClr val="000000"/>
                </a:solidFill>
                <a:latin typeface="Calibri" pitchFamily="34" charset="0"/>
                <a:ea typeface="宋体" charset="-122"/>
                <a:cs typeface="Times New Roman" pitchFamily="18" charset="0"/>
              </a:rPr>
              <a:t>        </a:t>
            </a:r>
            <a:r>
              <a:rPr lang="en-US" altLang="zh-CN" sz="3200" dirty="0">
                <a:solidFill>
                  <a:srgbClr val="000000"/>
                </a:solidFill>
                <a:latin typeface="Calibri" pitchFamily="34" charset="0"/>
                <a:ea typeface="宋体" charset="-122"/>
                <a:cs typeface="Times New Roman" pitchFamily="18" charset="0"/>
              </a:rPr>
              <a:t>get up earlier tomorrow.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dirty="0">
                <a:solidFill>
                  <a:srgbClr val="000000"/>
                </a:solidFill>
                <a:latin typeface="Calibri" pitchFamily="34" charset="0"/>
                <a:ea typeface="宋体" charset="-122"/>
                <a:cs typeface="Times New Roman" pitchFamily="18" charset="0"/>
              </a:rPr>
              <a:t>    A. needs to   B. needs     C. need to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dirty="0">
                <a:solidFill>
                  <a:srgbClr val="000000"/>
                </a:solidFill>
                <a:latin typeface="Calibri" pitchFamily="34" charset="0"/>
                <a:ea typeface="宋体" charset="-122"/>
                <a:cs typeface="Times New Roman" pitchFamily="18" charset="0"/>
              </a:rPr>
              <a:t>3. Look! Your shirt is dirty. </a:t>
            </a:r>
            <a:r>
              <a:rPr lang="en-US" altLang="zh-CN" sz="3200" dirty="0">
                <a:solidFill>
                  <a:srgbClr val="000000"/>
                </a:solidFill>
                <a:latin typeface="Calibri" pitchFamily="34" charset="0"/>
                <a:ea typeface="宋体" charset="-122"/>
                <a:cs typeface="Times New Roman" pitchFamily="18" charset="0"/>
                <a:sym typeface="+mn-ea"/>
              </a:rPr>
              <a:t>It</a:t>
            </a:r>
            <a:r>
              <a:rPr lang="en-US" altLang="zh-CN" sz="3200" u="sng" dirty="0">
                <a:solidFill>
                  <a:srgbClr val="000000"/>
                </a:solidFill>
                <a:latin typeface="Calibri" pitchFamily="34" charset="0"/>
                <a:ea typeface="宋体" charset="-122"/>
                <a:cs typeface="Times New Roman" pitchFamily="18" charset="0"/>
                <a:sym typeface="+mn-ea"/>
              </a:rPr>
              <a:t>      .       </a:t>
            </a:r>
            <a:r>
              <a:rPr lang="en-US" altLang="zh-CN" sz="3200" u="sng" dirty="0">
                <a:solidFill>
                  <a:srgbClr val="000000"/>
                </a:solidFill>
                <a:latin typeface="Calibri" pitchFamily="34" charset="0"/>
                <a:ea typeface="宋体" charset="-122"/>
                <a:cs typeface="Times New Roman" pitchFamily="18" charset="0"/>
              </a:rPr>
              <a:t> </a:t>
            </a:r>
            <a:r>
              <a:rPr lang="en-US" altLang="zh-CN" sz="3200" u="sng" dirty="0">
                <a:solidFill>
                  <a:srgbClr val="000000"/>
                </a:solidFill>
                <a:latin typeface="Calibri" pitchFamily="34" charset="0"/>
                <a:ea typeface="宋体" charset="-122"/>
                <a:cs typeface="Times New Roman" pitchFamily="18" charset="0"/>
                <a:sym typeface="+mn-ea"/>
              </a:rPr>
              <a:t>        </a:t>
            </a:r>
            <a:r>
              <a:rPr lang="en-US" altLang="zh-CN" sz="3200" u="sng" dirty="0">
                <a:solidFill>
                  <a:srgbClr val="000000"/>
                </a:solidFill>
                <a:latin typeface="Calibri" pitchFamily="34" charset="0"/>
                <a:ea typeface="宋体" charset="-122"/>
                <a:cs typeface="Times New Roman" pitchFamily="18" charset="0"/>
              </a:rPr>
              <a:t>                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dirty="0">
                <a:solidFill>
                  <a:srgbClr val="000000"/>
                </a:solidFill>
                <a:latin typeface="Calibri" pitchFamily="34" charset="0"/>
                <a:ea typeface="宋体" charset="-122"/>
                <a:cs typeface="Times New Roman" pitchFamily="18" charset="0"/>
              </a:rPr>
              <a:t>    A. need washing   B. need to wash  C. needs washing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dirty="0">
                <a:solidFill>
                  <a:srgbClr val="000000"/>
                </a:solidFill>
                <a:latin typeface="Calibri" pitchFamily="34" charset="0"/>
                <a:ea typeface="宋体" charset="-122"/>
                <a:cs typeface="Times New Roman" pitchFamily="18" charset="0"/>
              </a:rPr>
              <a:t>4. We </a:t>
            </a:r>
            <a:r>
              <a:rPr lang="en-US" altLang="zh-CN" sz="3200" u="sng" dirty="0">
                <a:solidFill>
                  <a:srgbClr val="000000"/>
                </a:solidFill>
                <a:latin typeface="Calibri" pitchFamily="34" charset="0"/>
                <a:ea typeface="宋体" charset="-122"/>
                <a:cs typeface="Times New Roman" pitchFamily="18" charset="0"/>
              </a:rPr>
              <a:t>       </a:t>
            </a:r>
            <a:r>
              <a:rPr lang="en-US" altLang="zh-CN" sz="3200" dirty="0">
                <a:solidFill>
                  <a:srgbClr val="000000"/>
                </a:solidFill>
                <a:latin typeface="Calibri" pitchFamily="34" charset="0"/>
                <a:ea typeface="宋体" charset="-122"/>
                <a:cs typeface="Times New Roman" pitchFamily="18" charset="0"/>
              </a:rPr>
              <a:t> go to school on Sunday.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dirty="0">
                <a:solidFill>
                  <a:srgbClr val="000000"/>
                </a:solidFill>
                <a:latin typeface="Calibri" pitchFamily="34" charset="0"/>
                <a:ea typeface="宋体" charset="-122"/>
                <a:cs typeface="Times New Roman" pitchFamily="18" charset="0"/>
              </a:rPr>
              <a:t>    A. need    B needn’t to    C. needn’t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200" dirty="0">
                <a:solidFill>
                  <a:srgbClr val="000000"/>
                </a:solidFill>
                <a:latin typeface="Calibri" pitchFamily="34" charset="0"/>
                <a:ea typeface="宋体" charset="-122"/>
                <a:cs typeface="Times New Roman" pitchFamily="18" charset="0"/>
              </a:rPr>
              <a:t> </a:t>
            </a:r>
            <a:endParaRPr lang="zh-CN" altLang="en-US" sz="3200" dirty="0">
              <a:solidFill>
                <a:srgbClr val="000000"/>
              </a:solidFill>
              <a:latin typeface="Arial" charset="0"/>
              <a:ea typeface="宋体" charset="-122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2932643" y="1446214"/>
            <a:ext cx="69373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C00000"/>
                </a:solidFill>
                <a:latin typeface="Arial" charset="0"/>
                <a:ea typeface="宋体" charset="-122"/>
              </a:rPr>
              <a:t>B</a:t>
            </a: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2048932" y="2346325"/>
            <a:ext cx="69373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C00000"/>
                </a:solidFill>
                <a:latin typeface="Arial" charset="0"/>
                <a:ea typeface="宋体" charset="-122"/>
              </a:rPr>
              <a:t>A</a:t>
            </a: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5436129" y="3412067"/>
            <a:ext cx="693737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>
                <a:solidFill>
                  <a:srgbClr val="C00000"/>
                </a:solidFill>
                <a:latin typeface="Arial" charset="0"/>
                <a:ea typeface="宋体" charset="-122"/>
              </a:rPr>
              <a:t>C</a:t>
            </a: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1912940" y="4329112"/>
            <a:ext cx="693737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>
                <a:solidFill>
                  <a:srgbClr val="C00000"/>
                </a:solidFill>
                <a:latin typeface="Arial" charset="0"/>
                <a:ea typeface="宋体" charset="-122"/>
              </a:rPr>
              <a:t>C</a:t>
            </a: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0D029D40-D818-8443-A8C8-4590C7306962}"/>
              </a:ext>
            </a:extLst>
          </p:cNvPr>
          <p:cNvSpPr/>
          <p:nvPr/>
        </p:nvSpPr>
        <p:spPr>
          <a:xfrm>
            <a:off x="3626381" y="1445281"/>
            <a:ext cx="84753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C00000"/>
                </a:solidFill>
              </a:rPr>
              <a:t>need</a:t>
            </a:r>
            <a:r>
              <a:rPr lang="zh-CN" altLang="en-US" sz="2800" b="1" dirty="0">
                <a:solidFill>
                  <a:srgbClr val="C00000"/>
                </a:solidFill>
              </a:rPr>
              <a:t>此处为情态动词，用于否定回答</a:t>
            </a:r>
            <a:r>
              <a:rPr lang="en-US" altLang="zh-CN" sz="2800" b="1" dirty="0">
                <a:solidFill>
                  <a:srgbClr val="C00000"/>
                </a:solidFill>
              </a:rPr>
              <a:t>must</a:t>
            </a:r>
            <a:r>
              <a:rPr lang="zh-CN" altLang="en-US" sz="2800" b="1" dirty="0">
                <a:solidFill>
                  <a:srgbClr val="C00000"/>
                </a:solidFill>
              </a:rPr>
              <a:t>的提问。</a:t>
            </a:r>
            <a:r>
              <a:rPr lang="en-US" altLang="zh-CN" sz="2800" b="1" dirty="0">
                <a:solidFill>
                  <a:srgbClr val="C00000"/>
                </a:solidFill>
              </a:rPr>
              <a:t> </a:t>
            </a:r>
            <a:endParaRPr lang="zh-CN" altLang="en-US" sz="2800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C926EFB8-6DD5-2448-8D25-EE58074E337F}"/>
              </a:ext>
            </a:extLst>
          </p:cNvPr>
          <p:cNvSpPr/>
          <p:nvPr/>
        </p:nvSpPr>
        <p:spPr>
          <a:xfrm>
            <a:off x="7095067" y="2592221"/>
            <a:ext cx="509693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</a:rPr>
              <a:t>（某事）需要被做：</a:t>
            </a:r>
            <a:endParaRPr lang="en-US" altLang="zh-CN" sz="2800" b="1" dirty="0">
              <a:solidFill>
                <a:srgbClr val="C00000"/>
              </a:solidFill>
            </a:endParaRPr>
          </a:p>
          <a:p>
            <a:r>
              <a:rPr lang="en-US" altLang="zh-CN" sz="2800" b="1" dirty="0" err="1">
                <a:solidFill>
                  <a:srgbClr val="C00000"/>
                </a:solidFill>
              </a:rPr>
              <a:t>sth</a:t>
            </a:r>
            <a:r>
              <a:rPr lang="en-US" altLang="zh-CN" sz="2800" b="1" dirty="0">
                <a:solidFill>
                  <a:srgbClr val="C00000"/>
                </a:solidFill>
              </a:rPr>
              <a:t>. need doing</a:t>
            </a:r>
          </a:p>
          <a:p>
            <a:r>
              <a:rPr lang="en-US" altLang="zh-CN" sz="2800" b="1" dirty="0">
                <a:solidFill>
                  <a:srgbClr val="C00000"/>
                </a:solidFill>
              </a:rPr>
              <a:t>= </a:t>
            </a:r>
            <a:r>
              <a:rPr lang="en-US" altLang="zh-CN" sz="2800" b="1" dirty="0" err="1">
                <a:solidFill>
                  <a:srgbClr val="C00000"/>
                </a:solidFill>
              </a:rPr>
              <a:t>sth</a:t>
            </a:r>
            <a:r>
              <a:rPr lang="en-US" altLang="zh-CN" sz="2800" b="1" dirty="0">
                <a:solidFill>
                  <a:srgbClr val="C00000"/>
                </a:solidFill>
              </a:rPr>
              <a:t>. need to be done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63010799"/>
      </p:ext>
    </p:extLst>
  </p:cSld>
  <p:clrMapOvr>
    <a:masterClrMapping/>
  </p:clrMapOvr>
  <p:transition spd="med">
    <p:wheel spokes="8"/>
    <p:sndAc>
      <p:stSnd>
        <p:snd r:embed="rId2" name="No New Messag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2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8" grpId="0"/>
      <p:bldP spid="100" grpId="0"/>
      <p:bldP spid="4" grpId="0"/>
      <p:bldP spid="5" grpId="0"/>
      <p:bldP spid="6" grpId="0"/>
      <p:bldP spid="7" grpId="0"/>
      <p:bldP spid="2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>
            <a:extLst>
              <a:ext uri="{FF2B5EF4-FFF2-40B4-BE49-F238E27FC236}">
                <a16:creationId xmlns:a16="http://schemas.microsoft.com/office/drawing/2014/main" id="{DDBBDAA7-7893-4867-B0A4-66C22ECA610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41501" y="707731"/>
            <a:ext cx="11009870" cy="3656386"/>
          </a:xfrm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200" dirty="0">
                <a:sym typeface="Arial" panose="020B0604020202020204" pitchFamily="34" charset="0"/>
              </a:rPr>
              <a:t>② </a:t>
            </a:r>
            <a:r>
              <a:rPr lang="en-US" altLang="zh-CN" sz="3200" dirty="0"/>
              <a:t>decide on</a:t>
            </a:r>
            <a:r>
              <a:rPr lang="zh-CN" altLang="en-US" sz="3200" dirty="0"/>
              <a:t>  </a:t>
            </a:r>
            <a:r>
              <a:rPr lang="en-US" altLang="zh-CN" sz="3200" dirty="0"/>
              <a:t>		</a:t>
            </a:r>
            <a:r>
              <a:rPr lang="zh-CN" altLang="en-US" sz="3200" dirty="0"/>
              <a:t>决定；选定</a:t>
            </a:r>
            <a:endParaRPr lang="en-US" altLang="zh-CN" sz="3200" dirty="0"/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200" dirty="0">
                <a:highlight>
                  <a:srgbClr val="FFFF00"/>
                </a:highlight>
                <a:sym typeface="Arial" panose="020B0604020202020204" pitchFamily="34" charset="0"/>
              </a:rPr>
              <a:t>decide on </a:t>
            </a:r>
            <a:r>
              <a:rPr lang="en-US" altLang="zh-CN" sz="3200" dirty="0" err="1">
                <a:highlight>
                  <a:srgbClr val="FFFF00"/>
                </a:highlight>
                <a:sym typeface="Arial" panose="020B0604020202020204" pitchFamily="34" charset="0"/>
              </a:rPr>
              <a:t>sth</a:t>
            </a:r>
            <a:r>
              <a:rPr lang="en-US" altLang="zh-CN" sz="3200" dirty="0">
                <a:highlight>
                  <a:srgbClr val="FFFF00"/>
                </a:highlight>
                <a:sym typeface="Arial" panose="020B0604020202020204" pitchFamily="34" charset="0"/>
              </a:rPr>
              <a:t>.</a:t>
            </a: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最后她决定穿黄色的连衣裙，不穿绿色的。</a:t>
            </a: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Finally she decided on the yellow dress instead of the green one</a:t>
            </a: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.</a:t>
            </a:r>
            <a:endParaRPr lang="en-US" altLang="zh-CN" sz="3200" dirty="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200" dirty="0">
                <a:highlight>
                  <a:srgbClr val="FFFF00"/>
                </a:highlight>
                <a:sym typeface="Arial" panose="020B0604020202020204" pitchFamily="34" charset="0"/>
              </a:rPr>
              <a:t>decide on doing </a:t>
            </a:r>
            <a:r>
              <a:rPr lang="en-US" altLang="zh-CN" sz="3200" dirty="0" err="1">
                <a:highlight>
                  <a:srgbClr val="FFFF00"/>
                </a:highlight>
                <a:sym typeface="Arial" panose="020B0604020202020204" pitchFamily="34" charset="0"/>
              </a:rPr>
              <a:t>sth</a:t>
            </a:r>
            <a:r>
              <a:rPr lang="en-US" altLang="zh-CN" sz="3200" dirty="0">
                <a:highlight>
                  <a:srgbClr val="FFFF00"/>
                </a:highlight>
                <a:sym typeface="Arial" panose="020B0604020202020204" pitchFamily="34" charset="0"/>
              </a:rPr>
              <a:t>.</a:t>
            </a: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我已经决定要买一辆新车。</a:t>
            </a: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I’ve decided on buying a new car</a:t>
            </a: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.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5D765DB2-9762-9A4B-9EDB-5C9A3E6C34D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  <p:sp>
        <p:nvSpPr>
          <p:cNvPr id="4" name="内容占位符 1">
            <a:extLst>
              <a:ext uri="{FF2B5EF4-FFF2-40B4-BE49-F238E27FC236}">
                <a16:creationId xmlns:a16="http://schemas.microsoft.com/office/drawing/2014/main" id="{D9F4DA88-1647-C541-8148-9AEE17FA4C0D}"/>
              </a:ext>
            </a:extLst>
          </p:cNvPr>
          <p:cNvSpPr txBox="1">
            <a:spLocks noChangeArrowheads="1"/>
          </p:cNvSpPr>
          <p:nvPr/>
        </p:nvSpPr>
        <p:spPr>
          <a:xfrm>
            <a:off x="941501" y="4564609"/>
            <a:ext cx="9502345" cy="2249847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>
                <a:sym typeface="宋体" panose="02010600030101010101" pitchFamily="2" charset="-122"/>
              </a:rPr>
              <a:t>③basic </a:t>
            </a:r>
            <a:r>
              <a:rPr lang="en-US" altLang="zh-CN" sz="3200" dirty="0">
                <a:sym typeface="宋体" panose="02010600030101010101" pitchFamily="2" charset="-122"/>
              </a:rPr>
              <a:t>		</a:t>
            </a:r>
            <a:r>
              <a:rPr lang="zh-CN" altLang="en-US" sz="3200" dirty="0">
                <a:sym typeface="宋体" panose="02010600030101010101" pitchFamily="2" charset="-122"/>
              </a:rPr>
              <a:t>adj. 基本的；基础的</a:t>
            </a:r>
          </a:p>
          <a:p>
            <a:pPr>
              <a:buFont typeface="Wingdings 2" panose="05020102010507070707" pitchFamily="18" charset="2"/>
              <a:buNone/>
            </a:pPr>
            <a:r>
              <a:rPr lang="zh-CN" altLang="en-US" sz="3200" dirty="0"/>
              <a:t>按时交作业是一项基本要求。</a:t>
            </a:r>
            <a:endParaRPr lang="en-US" altLang="zh-CN" sz="3200" dirty="0"/>
          </a:p>
          <a:p>
            <a:pPr>
              <a:buFont typeface="Wingdings 2" panose="05020102010507070707" pitchFamily="18" charset="2"/>
              <a:buNone/>
            </a:pPr>
            <a:r>
              <a:rPr lang="en-US" altLang="zh-CN" sz="3200" dirty="0"/>
              <a:t>Handing in homework on time is a basic requirement.</a:t>
            </a:r>
          </a:p>
          <a:p>
            <a:pPr>
              <a:buFont typeface="Wingdings 2" panose="05020102010507070707" pitchFamily="18" charset="2"/>
              <a:buNone/>
            </a:pPr>
            <a:endParaRPr lang="en-US" altLang="zh-CN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3034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>
            <a:extLst>
              <a:ext uri="{FF2B5EF4-FFF2-40B4-BE49-F238E27FC236}">
                <a16:creationId xmlns:a16="http://schemas.microsoft.com/office/drawing/2014/main" id="{5EF8463C-3E1A-4DE7-908A-05068926472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075038" y="747713"/>
            <a:ext cx="10676237" cy="4138056"/>
          </a:xfrm>
        </p:spPr>
        <p:txBody>
          <a:bodyPr wrap="square">
            <a:spAutoFit/>
          </a:bodyPr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 b="1" dirty="0">
                <a:sym typeface="宋体" panose="02010600030101010101" pitchFamily="2" charset="-122"/>
              </a:rPr>
              <a:t>16. in the second stage	</a:t>
            </a:r>
            <a:r>
              <a:rPr lang="zh-CN" altLang="en-US" sz="3200" b="1" dirty="0">
                <a:sym typeface="宋体" panose="02010600030101010101" pitchFamily="2" charset="-122"/>
              </a:rPr>
              <a:t>第二步；在第二阶段</a:t>
            </a: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en-US" sz="3200" b="1" dirty="0"/>
              <a:t>	   </a:t>
            </a:r>
            <a:r>
              <a:rPr lang="zh-CN" altLang="en-US" sz="3200" b="1" dirty="0">
                <a:sym typeface="宋体" panose="02010600030101010101" pitchFamily="2" charset="-122"/>
              </a:rPr>
              <a:t>stage  		</a:t>
            </a:r>
            <a:r>
              <a:rPr lang="en-US" altLang="zh-CN" sz="3200" b="1" dirty="0">
                <a:sym typeface="宋体" panose="02010600030101010101" pitchFamily="2" charset="-122"/>
              </a:rPr>
              <a:t>①[C]</a:t>
            </a:r>
            <a:r>
              <a:rPr lang="zh-CN" altLang="en-US" sz="3200" b="1" dirty="0">
                <a:sym typeface="宋体" panose="02010600030101010101" pitchFamily="2" charset="-122"/>
              </a:rPr>
              <a:t> 段；步；步骤</a:t>
            </a:r>
            <a:endParaRPr lang="zh-CN" altLang="en-US" sz="3200" dirty="0"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（某事的）初期阶段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（某事的）最终阶段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每个孩子都要经历一个尴尬的阶段。</a:t>
            </a: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All children go through an awkward stage at some time</a:t>
            </a: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.</a:t>
            </a:r>
            <a:endParaRPr lang="en-US" altLang="zh-CN" sz="3200" dirty="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200" b="1" dirty="0">
                <a:sym typeface="宋体" panose="02010600030101010101" pitchFamily="2" charset="-122"/>
              </a:rPr>
              <a:t>② [C]</a:t>
            </a:r>
            <a:r>
              <a:rPr lang="zh-CN" altLang="en-US" sz="3200" b="1" dirty="0">
                <a:sym typeface="宋体" panose="02010600030101010101" pitchFamily="2" charset="-122"/>
              </a:rPr>
              <a:t> 舞台</a:t>
            </a:r>
            <a:endParaRPr lang="en-US" altLang="zh-CN" sz="3200" b="1" dirty="0"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appear on (the) stage</a:t>
            </a:r>
            <a:endParaRPr lang="zh-CN" altLang="en-US" sz="3200" dirty="0">
              <a:solidFill>
                <a:srgbClr val="FF0000"/>
              </a:solidFill>
              <a:sym typeface="Arial" panose="020B0604020202020204" pitchFamily="34" charset="0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99CA6FE6-126A-D944-9BAD-4A028D1DC44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E2EC5F96-C268-5A42-AF9F-57D07C05389D}"/>
              </a:ext>
            </a:extLst>
          </p:cNvPr>
          <p:cNvSpPr/>
          <p:nvPr/>
        </p:nvSpPr>
        <p:spPr>
          <a:xfrm>
            <a:off x="4889547" y="1736806"/>
            <a:ext cx="3934090" cy="5355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lvl="0" indent="-228600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the early stages of </a:t>
            </a:r>
            <a:r>
              <a:rPr lang="en-US" altLang="zh-CN" sz="3200" dirty="0" err="1">
                <a:solidFill>
                  <a:srgbClr val="FF0000"/>
                </a:solidFill>
                <a:sym typeface="Arial" panose="020B0604020202020204" pitchFamily="34" charset="0"/>
              </a:rPr>
              <a:t>sth</a:t>
            </a: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.</a:t>
            </a:r>
            <a:endParaRPr lang="zh-CN" altLang="en-US" sz="3200" dirty="0">
              <a:solidFill>
                <a:srgbClr val="FF0000"/>
              </a:solidFill>
              <a:sym typeface="Arial" panose="020B0604020202020204" pitchFamily="34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8241F35D-6521-AD47-97ED-62394CC6974F}"/>
              </a:ext>
            </a:extLst>
          </p:cNvPr>
          <p:cNvSpPr/>
          <p:nvPr/>
        </p:nvSpPr>
        <p:spPr>
          <a:xfrm>
            <a:off x="4889547" y="2272337"/>
            <a:ext cx="3837910" cy="5355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28600" lvl="0" indent="-228600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the final stages of </a:t>
            </a:r>
            <a:r>
              <a:rPr lang="en-US" altLang="zh-CN" sz="3200" dirty="0" err="1">
                <a:solidFill>
                  <a:srgbClr val="FF0000"/>
                </a:solidFill>
                <a:sym typeface="Arial" panose="020B0604020202020204" pitchFamily="34" charset="0"/>
              </a:rPr>
              <a:t>sth</a:t>
            </a: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.</a:t>
            </a:r>
            <a:endParaRPr lang="zh-CN" altLang="en-US" sz="3200" dirty="0">
              <a:solidFill>
                <a:srgbClr val="FF0000"/>
              </a:solidFill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1699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>
            <a:extLst>
              <a:ext uri="{FF2B5EF4-FFF2-40B4-BE49-F238E27FC236}">
                <a16:creationId xmlns:a16="http://schemas.microsoft.com/office/drawing/2014/main" id="{B0570A5B-C750-4559-9F92-EA0736CEF25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672154" y="817050"/>
            <a:ext cx="8181975" cy="1106970"/>
          </a:xfrm>
        </p:spPr>
        <p:txBody>
          <a:bodyPr>
            <a:spAutoFit/>
          </a:bodyPr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en-US" altLang="zh-CN" sz="3200" b="1" dirty="0">
                <a:sym typeface="宋体" panose="02010600030101010101" pitchFamily="2" charset="-122"/>
              </a:rPr>
              <a:t>17. </a:t>
            </a:r>
            <a:r>
              <a:rPr lang="en-US" altLang="zh-CN" sz="3200" b="1" dirty="0"/>
              <a:t>v</a:t>
            </a:r>
            <a:r>
              <a:rPr lang="en-US" altLang="zh-CN" sz="3200" b="1" dirty="0">
                <a:highlight>
                  <a:srgbClr val="FFFF00"/>
                </a:highlight>
              </a:rPr>
              <a:t>i</a:t>
            </a:r>
            <a:r>
              <a:rPr lang="en-US" altLang="zh-CN" sz="3200" b="1" dirty="0"/>
              <a:t>d</a:t>
            </a:r>
            <a:r>
              <a:rPr lang="en-US" altLang="zh-CN" sz="3200" b="1" dirty="0">
                <a:highlight>
                  <a:srgbClr val="FFFF00"/>
                </a:highlight>
              </a:rPr>
              <a:t>e</a:t>
            </a:r>
            <a:r>
              <a:rPr lang="en-US" altLang="zh-CN" sz="3200" b="1" dirty="0"/>
              <a:t>o camera</a:t>
            </a:r>
            <a:r>
              <a:rPr lang="zh-CN" altLang="en-US" sz="3200" b="1" dirty="0"/>
              <a:t>  </a:t>
            </a:r>
            <a:r>
              <a:rPr lang="en-US" altLang="zh-CN" sz="3200" b="1" dirty="0"/>
              <a:t>	</a:t>
            </a:r>
            <a:r>
              <a:rPr lang="zh-CN" altLang="en-US" sz="3200" b="1" dirty="0"/>
              <a:t>摄像机</a:t>
            </a:r>
            <a:endParaRPr lang="en-US" altLang="zh-CN" sz="3200" b="1" dirty="0"/>
          </a:p>
          <a:p>
            <a:pPr eaLnBrk="1" hangingPunct="1">
              <a:buFont typeface="Wingdings 2" panose="05020102010507070707" pitchFamily="18" charset="2"/>
              <a:buNone/>
            </a:pPr>
            <a:endParaRPr lang="en-US" altLang="zh-CN" sz="3200" dirty="0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4F325B78-98D0-7141-BB00-807870A132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55901"/>
            <a:ext cx="958827" cy="1328375"/>
          </a:xfrm>
          <a:prstGeom prst="rect">
            <a:avLst/>
          </a:prstGeom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E1ECE3DC-575F-124A-9709-2C7D31D76C5A}"/>
              </a:ext>
            </a:extLst>
          </p:cNvPr>
          <p:cNvSpPr txBox="1">
            <a:spLocks noChangeArrowheads="1"/>
          </p:cNvSpPr>
          <p:nvPr/>
        </p:nvSpPr>
        <p:spPr>
          <a:xfrm>
            <a:off x="1672154" y="1997430"/>
            <a:ext cx="9263576" cy="2673552"/>
          </a:xfrm>
          <a:prstGeom prst="rect">
            <a:avLst/>
          </a:prstGeom>
        </p:spPr>
        <p:txBody>
          <a:bodyPr vert="horz" wrap="square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3200" b="1" dirty="0"/>
              <a:t>18. Tim </a:t>
            </a:r>
            <a:r>
              <a:rPr lang="en-US" altLang="zh-CN" sz="3200" b="1" dirty="0">
                <a:solidFill>
                  <a:srgbClr val="FF0000"/>
                </a:solidFill>
              </a:rPr>
              <a:t>wears</a:t>
            </a:r>
            <a:r>
              <a:rPr lang="en-US" altLang="zh-CN" sz="3200" b="1" dirty="0">
                <a:solidFill>
                  <a:schemeClr val="hlink"/>
                </a:solidFill>
              </a:rPr>
              <a:t> </a:t>
            </a:r>
            <a:r>
              <a:rPr lang="en-US" altLang="zh-CN" sz="3200" b="1" dirty="0"/>
              <a:t>glasses, so he looks clever.</a:t>
            </a: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3200" dirty="0">
                <a:highlight>
                  <a:srgbClr val="FFFF00"/>
                </a:highlight>
              </a:rPr>
              <a:t>wear-wore-worn</a:t>
            </a:r>
            <a:endParaRPr lang="zh-CN" altLang="en-US" sz="3200" dirty="0">
              <a:highlight>
                <a:srgbClr val="FFFF00"/>
              </a:highlight>
            </a:endParaRPr>
          </a:p>
          <a:p>
            <a:pPr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altLang="zh-CN" sz="3200" dirty="0"/>
              <a:t>wear </a:t>
            </a:r>
            <a:r>
              <a:rPr lang="zh-CN" altLang="en-US" sz="3200" dirty="0"/>
              <a:t>意为“穿；戴”，强调“穿”的状态。</a:t>
            </a:r>
            <a:endParaRPr lang="en-US" altLang="zh-CN" sz="3200" dirty="0"/>
          </a:p>
          <a:p>
            <a:pPr>
              <a:buNone/>
            </a:pPr>
            <a:r>
              <a:rPr lang="en-US" altLang="zh-CN" sz="3200" dirty="0"/>
              <a:t>be in </a:t>
            </a:r>
            <a:r>
              <a:rPr lang="zh-CN" altLang="en-US" sz="3200" dirty="0"/>
              <a:t>和</a:t>
            </a:r>
            <a:r>
              <a:rPr lang="en-US" altLang="zh-CN" sz="3200" dirty="0"/>
              <a:t>put on </a:t>
            </a:r>
            <a:r>
              <a:rPr lang="zh-CN" altLang="en-US" sz="3200" dirty="0"/>
              <a:t>也可以表示“穿；戴”。</a:t>
            </a:r>
          </a:p>
          <a:p>
            <a:pPr>
              <a:buNone/>
            </a:pPr>
            <a:r>
              <a:rPr lang="en-US" altLang="zh-CN" sz="3200" dirty="0"/>
              <a:t>be in </a:t>
            </a:r>
            <a:r>
              <a:rPr lang="zh-CN" altLang="en-US" sz="3200" dirty="0"/>
              <a:t>强调</a:t>
            </a:r>
            <a:r>
              <a:rPr lang="zh-CN" altLang="en-US" sz="3200" dirty="0">
                <a:highlight>
                  <a:srgbClr val="FFFF00"/>
                </a:highlight>
              </a:rPr>
              <a:t>状态</a:t>
            </a:r>
            <a:r>
              <a:rPr lang="zh-CN" altLang="en-US" sz="3200" dirty="0"/>
              <a:t>；</a:t>
            </a:r>
            <a:r>
              <a:rPr lang="en-US" altLang="zh-CN" sz="3200" dirty="0"/>
              <a:t>put on </a:t>
            </a:r>
            <a:r>
              <a:rPr lang="zh-CN" altLang="en-US" sz="3200" dirty="0"/>
              <a:t>则强调“穿上”的</a:t>
            </a:r>
            <a:r>
              <a:rPr lang="zh-CN" altLang="en-US" sz="3200" dirty="0">
                <a:highlight>
                  <a:srgbClr val="FFFF00"/>
                </a:highlight>
              </a:rPr>
              <a:t>动作</a:t>
            </a:r>
            <a:r>
              <a:rPr lang="zh-CN" altLang="en-US" sz="3200" dirty="0"/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193708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>
            <a:extLst>
              <a:ext uri="{FF2B5EF4-FFF2-40B4-BE49-F238E27FC236}">
                <a16:creationId xmlns:a16="http://schemas.microsoft.com/office/drawing/2014/main" id="{11BB5B94-D963-43C3-AB62-5756A560DB6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19288" y="1092200"/>
            <a:ext cx="8291512" cy="5289550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200" b="1" dirty="0"/>
              <a:t>选用</a:t>
            </a:r>
            <a:r>
              <a:rPr lang="en-US" sz="3200" b="1" dirty="0"/>
              <a:t>wear, put on </a:t>
            </a:r>
            <a:r>
              <a:rPr lang="zh-CN" altLang="en-US" sz="3200" b="1" dirty="0"/>
              <a:t>或</a:t>
            </a:r>
            <a:r>
              <a:rPr lang="en-US" sz="3200" b="1" dirty="0"/>
              <a:t>in </a:t>
            </a:r>
            <a:r>
              <a:rPr lang="zh-CN" altLang="en-US" sz="3200" b="1" dirty="0"/>
              <a:t>填空，注意其形式。</a:t>
            </a:r>
            <a:endParaRPr lang="zh-CN" altLang="en-US" sz="3200" dirty="0"/>
          </a:p>
          <a:p>
            <a:pPr marL="0" indent="0">
              <a:buNone/>
              <a:defRPr/>
            </a:pPr>
            <a:r>
              <a:rPr lang="en-US" sz="3200" dirty="0"/>
              <a:t>1. I don’t know what to __________ for the </a:t>
            </a:r>
          </a:p>
          <a:p>
            <a:pPr marL="514350" indent="-514350">
              <a:buNone/>
              <a:defRPr/>
            </a:pPr>
            <a:r>
              <a:rPr lang="en-US" sz="3200" dirty="0"/>
              <a:t>     interview.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sz="3200" dirty="0"/>
              <a:t>2. __________ your coat quickly. It’s very cold 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sz="3200" dirty="0"/>
              <a:t>    today.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sz="3200" dirty="0"/>
              <a:t>3. Our Science teacher often __________ a pair 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sz="3200" dirty="0"/>
              <a:t>    of big glasses.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sz="3200" dirty="0"/>
              <a:t>4. The man is __________ a blue shirt.</a:t>
            </a:r>
            <a:endParaRPr lang="zh-CN" altLang="en-US" sz="3200" dirty="0"/>
          </a:p>
        </p:txBody>
      </p:sp>
      <p:sp>
        <p:nvSpPr>
          <p:cNvPr id="23555" name="Rectangle 3">
            <a:extLst>
              <a:ext uri="{FF2B5EF4-FFF2-40B4-BE49-F238E27FC236}">
                <a16:creationId xmlns:a16="http://schemas.microsoft.com/office/drawing/2014/main" id="{E775CA0F-9BE3-4D63-9DED-3E09A2E8FD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46348" y="4952784"/>
            <a:ext cx="23764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in / wearing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56" name="Rectangle 4">
            <a:extLst>
              <a:ext uri="{FF2B5EF4-FFF2-40B4-BE49-F238E27FC236}">
                <a16:creationId xmlns:a16="http://schemas.microsoft.com/office/drawing/2014/main" id="{4124F4AD-F8E1-4427-990C-E730930D83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92209" y="1563688"/>
            <a:ext cx="9826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wear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57" name="Rectangle 5">
            <a:extLst>
              <a:ext uri="{FF2B5EF4-FFF2-40B4-BE49-F238E27FC236}">
                <a16:creationId xmlns:a16="http://schemas.microsoft.com/office/drawing/2014/main" id="{8531264F-CF38-4902-BAFC-11DA3C23B4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31886" y="2632933"/>
            <a:ext cx="1244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Put on</a:t>
            </a:r>
          </a:p>
        </p:txBody>
      </p:sp>
      <p:sp>
        <p:nvSpPr>
          <p:cNvPr id="23558" name="Rectangle 6">
            <a:extLst>
              <a:ext uri="{FF2B5EF4-FFF2-40B4-BE49-F238E27FC236}">
                <a16:creationId xmlns:a16="http://schemas.microsoft.com/office/drawing/2014/main" id="{B9700137-FF62-4B12-AEF4-9C58E37C2D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83609" y="3736975"/>
            <a:ext cx="1439862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wears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7894" name="TextBox 6">
            <a:extLst>
              <a:ext uri="{FF2B5EF4-FFF2-40B4-BE49-F238E27FC236}">
                <a16:creationId xmlns:a16="http://schemas.microsoft.com/office/drawing/2014/main" id="{E64CB6AB-537E-4F2E-AC48-A3E286E6E6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2039" y="334963"/>
            <a:ext cx="24479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zh-CN" altLang="en-US" sz="36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F6A7934F-612C-694F-B3E4-25ACA0EDD57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0171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  <p:bldP spid="23556" grpId="0"/>
      <p:bldP spid="23557" grpId="0"/>
      <p:bldP spid="2355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>
            <a:extLst>
              <a:ext uri="{FF2B5EF4-FFF2-40B4-BE49-F238E27FC236}">
                <a16:creationId xmlns:a16="http://schemas.microsoft.com/office/drawing/2014/main" id="{EA56ADD2-99AB-4C54-9D7E-1565A5CA2B9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112108" y="836614"/>
            <a:ext cx="10280822" cy="5214937"/>
          </a:xfrm>
        </p:spPr>
        <p:txBody>
          <a:bodyPr>
            <a:norm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200" b="1" dirty="0">
                <a:sym typeface="宋体" panose="02010600030101010101" pitchFamily="2" charset="-122"/>
              </a:rPr>
              <a:t>19. </a:t>
            </a:r>
            <a:r>
              <a:rPr lang="zh-CN" altLang="en-US" sz="3200" b="1" dirty="0">
                <a:sym typeface="宋体" panose="02010600030101010101" pitchFamily="2" charset="-122"/>
              </a:rPr>
              <a:t>pleasant</a:t>
            </a:r>
            <a:r>
              <a:rPr lang="en-US" altLang="zh-CN" sz="3200" b="1" dirty="0">
                <a:sym typeface="宋体" panose="02010600030101010101" pitchFamily="2" charset="-122"/>
              </a:rPr>
              <a:t>		</a:t>
            </a:r>
            <a:r>
              <a:rPr lang="zh-CN" altLang="en-US" sz="3200" b="1" dirty="0">
                <a:sym typeface="宋体" panose="02010600030101010101" pitchFamily="2" charset="-122"/>
              </a:rPr>
              <a:t>adj. 友好的；和善的；文雅的</a:t>
            </a:r>
          </a:p>
          <a:p>
            <a:pPr>
              <a:lnSpc>
                <a:spcPts val="3925"/>
              </a:lnSpc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≠</a:t>
            </a:r>
            <a:r>
              <a:rPr lang="en-US" altLang="zh-CN" sz="3200" dirty="0">
                <a:highlight>
                  <a:srgbClr val="FFFF00"/>
                </a:highlight>
                <a:sym typeface="Arial" panose="020B0604020202020204" pitchFamily="34" charset="0"/>
              </a:rPr>
              <a:t>un</a:t>
            </a:r>
            <a:r>
              <a:rPr lang="en-US" altLang="zh-CN" sz="3200" dirty="0">
                <a:sym typeface="Arial" panose="020B0604020202020204" pitchFamily="34" charset="0"/>
              </a:rPr>
              <a:t>pleasant</a:t>
            </a:r>
          </a:p>
          <a:p>
            <a:pPr>
              <a:lnSpc>
                <a:spcPts val="3925"/>
              </a:lnSpc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她是多么友好的姑娘啊！</a:t>
            </a:r>
          </a:p>
          <a:p>
            <a:pPr>
              <a:lnSpc>
                <a:spcPts val="3925"/>
              </a:lnSpc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200" dirty="0">
                <a:sym typeface="Arial" panose="020B0604020202020204" pitchFamily="34" charset="0"/>
              </a:rPr>
              <a:t>____ _____ _____</a:t>
            </a:r>
            <a:r>
              <a:rPr lang="zh-CN" altLang="en-US" sz="3200" dirty="0">
                <a:sym typeface="Arial" panose="020B0604020202020204" pitchFamily="34" charset="0"/>
              </a:rPr>
              <a:t>girl </a:t>
            </a:r>
            <a:r>
              <a:rPr lang="en-US" altLang="zh-CN" sz="3200" dirty="0">
                <a:sym typeface="Arial" panose="020B0604020202020204" pitchFamily="34" charset="0"/>
              </a:rPr>
              <a:t>she is</a:t>
            </a:r>
            <a:r>
              <a:rPr lang="zh-CN" altLang="en-US" sz="3200" dirty="0">
                <a:sym typeface="Arial" panose="020B0604020202020204" pitchFamily="34" charset="0"/>
              </a:rPr>
              <a:t>!</a:t>
            </a:r>
          </a:p>
          <a:p>
            <a:pPr>
              <a:lnSpc>
                <a:spcPts val="3925"/>
              </a:lnSpc>
              <a:spcBef>
                <a:spcPts val="300"/>
              </a:spcBef>
              <a:spcAft>
                <a:spcPts val="300"/>
              </a:spcAft>
              <a:buNone/>
            </a:pPr>
            <a:endParaRPr lang="en-US" altLang="zh-CN" sz="3200" dirty="0">
              <a:sym typeface="Arial" panose="020B0604020202020204" pitchFamily="34" charset="0"/>
            </a:endParaRPr>
          </a:p>
          <a:p>
            <a:pPr>
              <a:lnSpc>
                <a:spcPts val="3925"/>
              </a:lnSpc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还可指“令人愉快的，惬意的”。</a:t>
            </a:r>
          </a:p>
          <a:p>
            <a:pPr>
              <a:lnSpc>
                <a:spcPts val="3925"/>
              </a:lnSpc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和他们一起工作是一件非常愉快的事情。</a:t>
            </a:r>
          </a:p>
          <a:p>
            <a:pPr>
              <a:lnSpc>
                <a:spcPts val="3925"/>
              </a:lnSpc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Working with them is a very pleasant thing.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993211F5-1C61-B947-B3D1-AA738027FF4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6F674BCA-CD57-8944-B6E2-329B06110F3D}"/>
              </a:ext>
            </a:extLst>
          </p:cNvPr>
          <p:cNvSpPr/>
          <p:nvPr/>
        </p:nvSpPr>
        <p:spPr>
          <a:xfrm>
            <a:off x="1199456" y="2403942"/>
            <a:ext cx="299357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What a pleasant 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272259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>
            <a:extLst>
              <a:ext uri="{FF2B5EF4-FFF2-40B4-BE49-F238E27FC236}">
                <a16:creationId xmlns:a16="http://schemas.microsoft.com/office/drawing/2014/main" id="{7457198B-744B-43CF-8296-4FAED607800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285953" y="1256743"/>
            <a:ext cx="10490036" cy="5214937"/>
          </a:xfrm>
        </p:spPr>
        <p:txBody>
          <a:bodyPr>
            <a:norm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200" b="1" dirty="0">
                <a:sym typeface="宋体" panose="02010600030101010101" pitchFamily="2" charset="-122"/>
              </a:rPr>
              <a:t>20. </a:t>
            </a:r>
            <a:r>
              <a:rPr lang="zh-CN" altLang="en-US" sz="3200" b="1" dirty="0">
                <a:sym typeface="Arial" panose="020B0604020202020204" pitchFamily="34" charset="0"/>
              </a:rPr>
              <a:t>*detailed  </a:t>
            </a:r>
            <a:r>
              <a:rPr lang="en-US" altLang="zh-CN" sz="3200" b="1" dirty="0">
                <a:sym typeface="Arial" panose="020B0604020202020204" pitchFamily="34" charset="0"/>
              </a:rPr>
              <a:t>		</a:t>
            </a:r>
            <a:r>
              <a:rPr lang="zh-CN" altLang="en-US" sz="3200" b="1" dirty="0">
                <a:sym typeface="Arial" panose="020B0604020202020204" pitchFamily="34" charset="0"/>
              </a:rPr>
              <a:t>adj. </a:t>
            </a:r>
            <a:r>
              <a:rPr lang="en-US" altLang="zh-CN" sz="3200" b="1" dirty="0">
                <a:sym typeface="Arial" panose="020B0604020202020204" pitchFamily="34" charset="0"/>
              </a:rPr>
              <a:t>	</a:t>
            </a:r>
            <a:r>
              <a:rPr lang="zh-CN" altLang="en-US" sz="3200" b="1" dirty="0">
                <a:sym typeface="Arial" panose="020B0604020202020204" pitchFamily="34" charset="0"/>
              </a:rPr>
              <a:t>详细的；细致的</a:t>
            </a:r>
            <a:endParaRPr lang="zh-CN" altLang="en-US" sz="3200" dirty="0"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请给我们详细介绍一下你自己。</a:t>
            </a: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Please give us a detailed introduction about yourself.</a:t>
            </a: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endParaRPr lang="en-US" altLang="zh-CN" sz="3200" b="1" dirty="0"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detail 	[C]</a:t>
            </a:r>
            <a:r>
              <a:rPr lang="zh-CN" altLang="en-US" sz="3200" b="1" dirty="0">
                <a:sym typeface="Arial" panose="020B0604020202020204" pitchFamily="34" charset="0"/>
              </a:rPr>
              <a:t>细节；细微之处</a:t>
            </a:r>
            <a:endParaRPr lang="en-US" altLang="zh-CN" sz="3200" b="1" dirty="0"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她把婚礼的所有细节都告诉了我。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200" dirty="0">
                <a:sym typeface="Arial" panose="020B0604020202020204" pitchFamily="34" charset="0"/>
              </a:rPr>
              <a:t>She told every detail of her wedding.</a:t>
            </a: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详细地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4E5847A-08B6-764C-80BF-7ED847DE499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20E7D607-4062-7543-8805-928B7EE04924}"/>
              </a:ext>
            </a:extLst>
          </p:cNvPr>
          <p:cNvSpPr/>
          <p:nvPr/>
        </p:nvSpPr>
        <p:spPr>
          <a:xfrm>
            <a:off x="2885252" y="4739501"/>
            <a:ext cx="15256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in detail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75775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7FBB2149-A07C-4F68-81A3-EA453467F32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26592" y="692151"/>
            <a:ext cx="11265408" cy="5616575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b="1" dirty="0"/>
              <a:t>21. </a:t>
            </a:r>
            <a:r>
              <a:rPr lang="en-US" altLang="zh-CN" sz="3200" b="1" dirty="0">
                <a:solidFill>
                  <a:srgbClr val="000000"/>
                </a:solidFill>
                <a:ea typeface="MS Gothic" panose="020B0609070205080204" pitchFamily="49" charset="-128"/>
              </a:rPr>
              <a:t>To make the characters and things </a:t>
            </a:r>
            <a:r>
              <a:rPr lang="en-US" altLang="zh-CN" sz="3200" b="1" dirty="0">
                <a:solidFill>
                  <a:srgbClr val="FF0000"/>
                </a:solidFill>
                <a:ea typeface="MS Gothic" panose="020B0609070205080204" pitchFamily="49" charset="-128"/>
              </a:rPr>
              <a:t>appear </a:t>
            </a:r>
            <a:r>
              <a:rPr lang="en-US" altLang="zh-CN" sz="3200" b="1" dirty="0">
                <a:solidFill>
                  <a:srgbClr val="000000"/>
                </a:solidFill>
                <a:ea typeface="MS Gothic" panose="020B0609070205080204" pitchFamily="49" charset="-128"/>
              </a:rPr>
              <a:t>to move, each picture should be made </a:t>
            </a:r>
            <a:r>
              <a:rPr lang="en-US" altLang="zh-CN" sz="3200" b="1" dirty="0">
                <a:solidFill>
                  <a:srgbClr val="FF0000"/>
                </a:solidFill>
                <a:ea typeface="MS Gothic" panose="020B0609070205080204" pitchFamily="49" charset="-128"/>
              </a:rPr>
              <a:t>a little different from </a:t>
            </a:r>
            <a:r>
              <a:rPr lang="en-US" altLang="zh-CN" sz="3200" b="1" dirty="0">
                <a:solidFill>
                  <a:srgbClr val="000000"/>
                </a:solidFill>
                <a:ea typeface="MS Gothic" panose="020B0609070205080204" pitchFamily="49" charset="-128"/>
              </a:rPr>
              <a:t>the one before it.  </a:t>
            </a:r>
            <a:endParaRPr lang="en-US" altLang="zh-CN" sz="3200" b="1" dirty="0">
              <a:solidFill>
                <a:schemeClr val="hlink"/>
              </a:solidFill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b="1" dirty="0"/>
              <a:t> </a:t>
            </a:r>
            <a:r>
              <a:rPr lang="zh-CN" altLang="en-US" sz="3200" b="1" dirty="0"/>
              <a:t>为了让人物和事物看起来好像在动，每一幅图片较之前一张图片都要有一点区别。</a:t>
            </a:r>
            <a:endParaRPr lang="en-US" altLang="zh-CN" sz="3200" dirty="0">
              <a:solidFill>
                <a:schemeClr val="hlink"/>
              </a:solidFill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①appear </a:t>
            </a:r>
            <a:r>
              <a:rPr lang="zh-CN" altLang="en-US" sz="3200" dirty="0">
                <a:sym typeface="Arial" panose="020B0604020202020204" pitchFamily="34" charset="0"/>
              </a:rPr>
              <a:t>  </a:t>
            </a:r>
            <a:r>
              <a:rPr lang="en-US" altLang="zh-CN" sz="3200" dirty="0">
                <a:sym typeface="Arial" panose="020B0604020202020204" pitchFamily="34" charset="0"/>
              </a:rPr>
              <a:t>	</a:t>
            </a:r>
            <a:r>
              <a:rPr lang="zh-CN" altLang="en-US" sz="3200" dirty="0">
                <a:sym typeface="Arial" panose="020B0604020202020204" pitchFamily="34" charset="0"/>
              </a:rPr>
              <a:t>v</a:t>
            </a:r>
            <a:r>
              <a:rPr lang="en-US" altLang="zh-CN" sz="3200" dirty="0" err="1">
                <a:sym typeface="Arial" panose="020B0604020202020204" pitchFamily="34" charset="0"/>
              </a:rPr>
              <a:t>i</a:t>
            </a:r>
            <a:r>
              <a:rPr lang="zh-CN" altLang="en-US" sz="3200" dirty="0">
                <a:sym typeface="Arial" panose="020B0604020202020204" pitchFamily="34" charset="0"/>
              </a:rPr>
              <a:t>. </a:t>
            </a:r>
            <a:r>
              <a:rPr lang="en-US" altLang="zh-CN" sz="3200" dirty="0">
                <a:sym typeface="Arial" panose="020B0604020202020204" pitchFamily="34" charset="0"/>
              </a:rPr>
              <a:t>(</a:t>
            </a:r>
            <a:r>
              <a:rPr lang="zh-CN" altLang="en-US" sz="3200" dirty="0">
                <a:sym typeface="Arial" panose="020B0604020202020204" pitchFamily="34" charset="0"/>
              </a:rPr>
              <a:t>系动词</a:t>
            </a:r>
            <a:r>
              <a:rPr lang="en-US" altLang="zh-CN" sz="3200" dirty="0">
                <a:sym typeface="Arial" panose="020B0604020202020204" pitchFamily="34" charset="0"/>
              </a:rPr>
              <a:t>)</a:t>
            </a:r>
            <a:r>
              <a:rPr lang="zh-CN" altLang="en-US" sz="3200" dirty="0">
                <a:sym typeface="Arial" panose="020B0604020202020204" pitchFamily="34" charset="0"/>
              </a:rPr>
              <a:t>显得；看来；似乎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0000FF"/>
                </a:solidFill>
              </a:rPr>
              <a:t>a. appear to be…</a:t>
            </a:r>
            <a:endParaRPr lang="en-US" altLang="zh-CN" sz="3200" dirty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dirty="0"/>
              <a:t>这位老人看起来很健康。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The old man appears to be healthy.</a:t>
            </a:r>
            <a:r>
              <a:rPr lang="en-US" altLang="zh-CN" sz="3200" dirty="0"/>
              <a:t>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dirty="0"/>
              <a:t>似乎又下大雨的迹象。</a:t>
            </a:r>
            <a:endParaRPr lang="en-US" altLang="zh-CN" sz="3200" dirty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It seems to be signs of a heavy rain.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598EED97-8C96-CB48-BBF4-1C1F52BD383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id="{F809E7FD-B4FE-D749-9EE3-665E2EA84F24}"/>
              </a:ext>
            </a:extLst>
          </p:cNvPr>
          <p:cNvSpPr/>
          <p:nvPr/>
        </p:nvSpPr>
        <p:spPr>
          <a:xfrm>
            <a:off x="6964048" y="3744206"/>
            <a:ext cx="344594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prstClr val="black"/>
                </a:solidFill>
              </a:rPr>
              <a:t>(appear to be + adj.</a:t>
            </a:r>
          </a:p>
          <a:p>
            <a:r>
              <a:rPr lang="en-US" altLang="zh-CN" sz="3200" dirty="0">
                <a:solidFill>
                  <a:prstClr val="black"/>
                </a:solidFill>
              </a:rPr>
              <a:t>=</a:t>
            </a:r>
            <a:r>
              <a:rPr lang="en-US" altLang="zh-CN" sz="3200" dirty="0">
                <a:solidFill>
                  <a:prstClr val="black"/>
                </a:solidFill>
                <a:highlight>
                  <a:srgbClr val="FFFF00"/>
                </a:highlight>
              </a:rPr>
              <a:t>appear</a:t>
            </a:r>
            <a:r>
              <a:rPr lang="zh-CN" altLang="en-US" sz="3200" dirty="0">
                <a:solidFill>
                  <a:prstClr val="black"/>
                </a:solidFill>
                <a:highlight>
                  <a:srgbClr val="FFFF00"/>
                </a:highlight>
              </a:rPr>
              <a:t> </a:t>
            </a:r>
            <a:r>
              <a:rPr lang="en-US" altLang="zh-CN" sz="3200" dirty="0">
                <a:solidFill>
                  <a:prstClr val="black"/>
                </a:solidFill>
                <a:highlight>
                  <a:srgbClr val="FFFF00"/>
                </a:highlight>
              </a:rPr>
              <a:t>+</a:t>
            </a:r>
            <a:r>
              <a:rPr lang="zh-CN" altLang="en-US" sz="3200" dirty="0">
                <a:solidFill>
                  <a:prstClr val="black"/>
                </a:solidFill>
                <a:highlight>
                  <a:srgbClr val="FFFF00"/>
                </a:highlight>
              </a:rPr>
              <a:t> </a:t>
            </a:r>
            <a:r>
              <a:rPr lang="en-US" altLang="zh-CN" sz="3200" dirty="0">
                <a:solidFill>
                  <a:prstClr val="black"/>
                </a:solidFill>
                <a:highlight>
                  <a:srgbClr val="FFFF00"/>
                </a:highlight>
              </a:rPr>
              <a:t>adj</a:t>
            </a:r>
            <a:r>
              <a:rPr lang="en-US" altLang="zh-CN" sz="3200" dirty="0">
                <a:solidFill>
                  <a:prstClr val="black"/>
                </a:solidFill>
              </a:rPr>
              <a:t>.)</a:t>
            </a:r>
            <a:endParaRPr lang="zh-CN" altLang="en-US" dirty="0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ED3AB23D-FC2D-1049-AC80-EB34CB43B817}"/>
              </a:ext>
            </a:extLst>
          </p:cNvPr>
          <p:cNvSpPr/>
          <p:nvPr/>
        </p:nvSpPr>
        <p:spPr>
          <a:xfrm>
            <a:off x="6964048" y="5177643"/>
            <a:ext cx="327602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prstClr val="black"/>
                </a:solidFill>
              </a:rPr>
              <a:t>(appear to be + n.)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129652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45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45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45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E9DC7723-FD78-4CF4-AC38-58C7DA65E94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19288" y="969963"/>
            <a:ext cx="8147050" cy="3964162"/>
          </a:xfrm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0000FF"/>
                </a:solidFill>
              </a:rPr>
              <a:t>b. appear to do </a:t>
            </a:r>
            <a:r>
              <a:rPr lang="en-US" altLang="zh-CN" sz="3200" dirty="0" err="1">
                <a:solidFill>
                  <a:srgbClr val="0000FF"/>
                </a:solidFill>
              </a:rPr>
              <a:t>sth</a:t>
            </a:r>
            <a:r>
              <a:rPr lang="en-US" altLang="zh-CN" sz="3200" dirty="0">
                <a:solidFill>
                  <a:srgbClr val="0000FF"/>
                </a:solidFill>
              </a:rPr>
              <a:t>.</a:t>
            </a:r>
            <a:endParaRPr lang="en-US" altLang="zh-CN" sz="3200" dirty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dirty="0"/>
              <a:t>你好像经常旅游。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You appear to travel quite a lot.</a:t>
            </a:r>
            <a:r>
              <a:rPr lang="en-US" altLang="zh-CN" sz="3200" dirty="0"/>
              <a:t> 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US" altLang="zh-CN" sz="3200" dirty="0">
              <a:solidFill>
                <a:srgbClr val="0000FF"/>
              </a:solidFill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0000FF"/>
                </a:solidFill>
              </a:rPr>
              <a:t>c. It appears / appeared that…</a:t>
            </a:r>
            <a:r>
              <a:rPr lang="zh-CN" altLang="en-US" sz="3200" dirty="0">
                <a:solidFill>
                  <a:srgbClr val="0000FF"/>
                </a:solidFill>
              </a:rPr>
              <a:t> </a:t>
            </a:r>
            <a:endParaRPr lang="zh-CN" altLang="en-US" sz="3200" dirty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dirty="0"/>
              <a:t>看起来他会得奖。</a:t>
            </a:r>
            <a:r>
              <a:rPr lang="en-US" altLang="zh-CN" sz="3200" dirty="0"/>
              <a:t>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It appears that he will win the prize.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pic>
        <p:nvPicPr>
          <p:cNvPr id="41986" name="图片 2" descr="大声读.jpg">
            <a:extLst>
              <a:ext uri="{FF2B5EF4-FFF2-40B4-BE49-F238E27FC236}">
                <a16:creationId xmlns:a16="http://schemas.microsoft.com/office/drawing/2014/main" id="{DF3DEA2A-1D0B-41EA-B28D-1B65C50042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8192" y="4106773"/>
            <a:ext cx="2273808" cy="2751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8BB5A831-136B-8D4E-9F00-6C774D59B71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959198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45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5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5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430B1EDA-B154-44B9-8AA2-DAB45AA7548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426464" y="692151"/>
            <a:ext cx="10204704" cy="5107039"/>
          </a:xfrm>
        </p:spPr>
        <p:txBody>
          <a:bodyPr wrap="squar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0000FF"/>
                </a:solidFill>
              </a:rPr>
              <a:t>【</a:t>
            </a:r>
            <a:r>
              <a:rPr lang="zh-CN" altLang="en-US" sz="3200" dirty="0">
                <a:solidFill>
                  <a:srgbClr val="0000FF"/>
                </a:solidFill>
              </a:rPr>
              <a:t>拓展</a:t>
            </a:r>
            <a:r>
              <a:rPr lang="en-US" altLang="zh-CN" sz="3200" dirty="0">
                <a:solidFill>
                  <a:srgbClr val="0000FF"/>
                </a:solidFill>
              </a:rPr>
              <a:t>】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seem </a:t>
            </a:r>
            <a:r>
              <a:rPr lang="zh-CN" altLang="en-US" sz="3200" dirty="0"/>
              <a:t> </a:t>
            </a:r>
            <a:r>
              <a:rPr lang="en-US" altLang="zh-CN" sz="3200" dirty="0"/>
              <a:t>	[</a:t>
            </a:r>
            <a:r>
              <a:rPr lang="zh-CN" altLang="en-US" sz="3200" dirty="0"/>
              <a:t>系动词</a:t>
            </a:r>
            <a:r>
              <a:rPr lang="en-US" altLang="zh-CN" sz="3200" dirty="0"/>
              <a:t>]</a:t>
            </a:r>
            <a:r>
              <a:rPr lang="zh-CN" altLang="en-US" sz="3200" dirty="0"/>
              <a:t>看来，似乎，好像</a:t>
            </a:r>
            <a:endParaRPr lang="en-US" altLang="zh-CN" sz="3200" dirty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dirty="0"/>
              <a:t>与</a:t>
            </a:r>
            <a:r>
              <a:rPr lang="en-US" altLang="zh-CN" sz="3200" dirty="0"/>
              <a:t>appear</a:t>
            </a:r>
            <a:r>
              <a:rPr lang="zh-CN" altLang="en-US" sz="3200" dirty="0"/>
              <a:t>的用法类似：</a:t>
            </a:r>
            <a:endParaRPr lang="en-US" altLang="zh-CN" sz="3200" dirty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dirty="0"/>
              <a:t>他似乎走过不少地方。</a:t>
            </a:r>
            <a:r>
              <a:rPr lang="en-US" altLang="zh-CN" sz="3200" dirty="0"/>
              <a:t>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He seems / appears to have travelled a lot.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【</a:t>
            </a:r>
            <a:r>
              <a:rPr lang="zh-CN" altLang="en-US" sz="3200" dirty="0"/>
              <a:t>不同</a:t>
            </a:r>
            <a:r>
              <a:rPr lang="en-US" altLang="zh-CN" sz="3200" dirty="0"/>
              <a:t>】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/>
              <a:t>seem like …</a:t>
            </a:r>
            <a:r>
              <a:rPr lang="zh-CN" altLang="en-US" sz="3200" dirty="0"/>
              <a:t>，</a:t>
            </a:r>
            <a:r>
              <a:rPr lang="en-US" altLang="zh-CN" sz="3200" dirty="0"/>
              <a:t>appear</a:t>
            </a:r>
            <a:r>
              <a:rPr lang="zh-CN" altLang="en-US" sz="3200" dirty="0"/>
              <a:t>一般无此用法</a:t>
            </a:r>
            <a:endParaRPr lang="en-US" altLang="zh-CN" sz="3200" dirty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dirty="0"/>
              <a:t>他看起来像个傻瓜。</a:t>
            </a:r>
            <a:endParaRPr lang="en-US" altLang="zh-CN" sz="3200" dirty="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He seems like a fool.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4FF7AD0-45FE-874F-9964-08702ADC45C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25645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45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45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45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>
            <a:extLst>
              <a:ext uri="{FF2B5EF4-FFF2-40B4-BE49-F238E27FC236}">
                <a16:creationId xmlns:a16="http://schemas.microsoft.com/office/drawing/2014/main" id="{638085EA-D6EA-40C0-9B7C-FB460D16595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92314" y="1163638"/>
            <a:ext cx="8218487" cy="5218112"/>
          </a:xfrm>
        </p:spPr>
        <p:txBody>
          <a:bodyPr/>
          <a:lstStyle/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zh-CN" altLang="en-US" sz="3200" b="1"/>
              <a:t>根据中文意思完成句子。</a:t>
            </a:r>
            <a:endParaRPr lang="zh-CN" altLang="en-US" sz="3200"/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1. </a:t>
            </a:r>
            <a:r>
              <a:rPr lang="zh-CN" altLang="en-US" sz="3200"/>
              <a:t>他看起来似乎很有钱，因为他总是在外面 </a:t>
            </a: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zh-CN" altLang="en-US" sz="3200"/>
              <a:t>    吃饭。</a:t>
            </a: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	He ______ ______ ______ a lot of money because he always eats out.</a:t>
            </a: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2. </a:t>
            </a:r>
            <a:r>
              <a:rPr lang="zh-CN" altLang="en-US" sz="3200"/>
              <a:t>他似乎对这本书很感兴趣。</a:t>
            </a:r>
          </a:p>
          <a:p>
            <a:pPr eaLnBrk="1" hangingPunct="1"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3200"/>
              <a:t>	 ______ ___________ ______ he was very interested in this book.</a:t>
            </a:r>
            <a:endParaRPr lang="zh-CN" altLang="en-US" sz="3200"/>
          </a:p>
        </p:txBody>
      </p:sp>
      <p:sp>
        <p:nvSpPr>
          <p:cNvPr id="25603" name="Rectangle 3">
            <a:extLst>
              <a:ext uri="{FF2B5EF4-FFF2-40B4-BE49-F238E27FC236}">
                <a16:creationId xmlns:a16="http://schemas.microsoft.com/office/drawing/2014/main" id="{665BFAD3-6330-4599-8B96-699042B2DA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54301" y="4976813"/>
            <a:ext cx="4830763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It  appeared / seemed   that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5604" name="Rectangle 4">
            <a:extLst>
              <a:ext uri="{FF2B5EF4-FFF2-40B4-BE49-F238E27FC236}">
                <a16:creationId xmlns:a16="http://schemas.microsoft.com/office/drawing/2014/main" id="{6AFA9458-8625-4B86-BC5A-8E079F7054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11451" y="3068639"/>
            <a:ext cx="4105275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appears / seems to have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4036" name="TextBox 4">
            <a:extLst>
              <a:ext uri="{FF2B5EF4-FFF2-40B4-BE49-F238E27FC236}">
                <a16:creationId xmlns:a16="http://schemas.microsoft.com/office/drawing/2014/main" id="{8BD9E183-4225-41A4-827A-BF0718638A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2039" y="334963"/>
            <a:ext cx="24479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zh-CN" altLang="en-US" sz="36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5981CFDB-4EE1-4C4E-BDBC-B0A07201202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52940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0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D441B2C6-54B8-4E35-9CB6-50741AD503C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675321" y="986854"/>
            <a:ext cx="8147050" cy="4266296"/>
          </a:xfrm>
        </p:spPr>
        <p:txBody>
          <a:bodyPr>
            <a:spAutoFit/>
          </a:bodyPr>
          <a:lstStyle/>
          <a:p>
            <a:pPr marL="742950" indent="-742950">
              <a:spcBef>
                <a:spcPts val="300"/>
              </a:spcBef>
              <a:spcAft>
                <a:spcPts val="300"/>
              </a:spcAft>
              <a:buNone/>
              <a:defRPr/>
            </a:pPr>
            <a:r>
              <a:rPr lang="zh-CN" altLang="en-US" sz="3200" dirty="0">
                <a:sym typeface="Arial" panose="020B0604020202020204" pitchFamily="34" charset="0"/>
              </a:rPr>
              <a:t>②</a:t>
            </a:r>
            <a:r>
              <a:rPr lang="en-US" altLang="zh-CN" sz="3200" dirty="0">
                <a:sym typeface="Arial" panose="020B0604020202020204" pitchFamily="34" charset="0"/>
              </a:rPr>
              <a:t>be different from	</a:t>
            </a:r>
            <a:r>
              <a:rPr lang="zh-CN" altLang="en-US" sz="3200" dirty="0">
                <a:sym typeface="Arial" panose="020B0604020202020204" pitchFamily="34" charset="0"/>
              </a:rPr>
              <a:t>与</a:t>
            </a:r>
            <a:r>
              <a:rPr lang="en-US" altLang="zh-CN" sz="3200" dirty="0">
                <a:sym typeface="Arial" panose="020B0604020202020204" pitchFamily="34" charset="0"/>
              </a:rPr>
              <a:t>……</a:t>
            </a:r>
            <a:r>
              <a:rPr lang="zh-CN" altLang="en-US" sz="3200" dirty="0">
                <a:sym typeface="Arial" panose="020B0604020202020204" pitchFamily="34" charset="0"/>
              </a:rPr>
              <a:t>不同</a:t>
            </a:r>
          </a:p>
          <a:p>
            <a:pPr marL="742950" indent="-742950">
              <a:spcBef>
                <a:spcPts val="300"/>
              </a:spcBef>
              <a:spcAft>
                <a:spcPts val="300"/>
              </a:spcAft>
              <a:buNone/>
              <a:defRPr/>
            </a:pPr>
            <a:r>
              <a:rPr lang="en-US" altLang="zh-CN" sz="3200" dirty="0">
                <a:sym typeface="Arial" panose="020B0604020202020204" pitchFamily="34" charset="0"/>
              </a:rPr>
              <a:t>    the same as		</a:t>
            </a:r>
            <a:r>
              <a:rPr lang="zh-CN" altLang="en-US" sz="3200" dirty="0">
                <a:sym typeface="Arial" panose="020B0604020202020204" pitchFamily="34" charset="0"/>
              </a:rPr>
              <a:t>和</a:t>
            </a:r>
            <a:r>
              <a:rPr lang="en-US" altLang="zh-CN" sz="3200" dirty="0">
                <a:sym typeface="Arial" panose="020B0604020202020204" pitchFamily="34" charset="0"/>
              </a:rPr>
              <a:t>……</a:t>
            </a:r>
            <a:r>
              <a:rPr lang="zh-CN" altLang="en-US" sz="3200" dirty="0">
                <a:sym typeface="Arial" panose="020B0604020202020204" pitchFamily="34" charset="0"/>
              </a:rPr>
              <a:t>一样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 marL="742950" indent="-742950">
              <a:spcBef>
                <a:spcPts val="300"/>
              </a:spcBef>
              <a:spcAft>
                <a:spcPts val="300"/>
              </a:spcAft>
              <a:buNone/>
              <a:defRPr/>
            </a:pPr>
            <a:endParaRPr lang="en-US" altLang="zh-CN" sz="3200" dirty="0"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None/>
              <a:defRPr/>
            </a:pPr>
            <a:r>
              <a:rPr lang="zh-CN" altLang="en-US" sz="3200" dirty="0"/>
              <a:t>狮子和老虎不一样。</a:t>
            </a:r>
            <a:endParaRPr lang="en-US" altLang="zh-CN" sz="3200" dirty="0"/>
          </a:p>
          <a:p>
            <a:pPr>
              <a:spcBef>
                <a:spcPts val="300"/>
              </a:spcBef>
              <a:spcAft>
                <a:spcPts val="300"/>
              </a:spcAft>
              <a:buNone/>
              <a:defRPr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A lion is different from a tiger</a:t>
            </a: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.</a:t>
            </a:r>
          </a:p>
          <a:p>
            <a:pPr>
              <a:spcBef>
                <a:spcPts val="300"/>
              </a:spcBef>
              <a:spcAft>
                <a:spcPts val="300"/>
              </a:spcAft>
              <a:buNone/>
              <a:defRPr/>
            </a:pPr>
            <a:r>
              <a:rPr lang="zh-CN" altLang="en-US" sz="3200" dirty="0">
                <a:sym typeface="Arial" panose="020B0604020202020204" pitchFamily="34" charset="0"/>
              </a:rPr>
              <a:t>我们对待男孩和女孩一样。</a:t>
            </a:r>
          </a:p>
          <a:p>
            <a:pPr>
              <a:spcBef>
                <a:spcPts val="300"/>
              </a:spcBef>
              <a:spcAft>
                <a:spcPts val="300"/>
              </a:spcAft>
              <a:buNone/>
              <a:defRPr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We treat boys exactly the same as girls</a:t>
            </a: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.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endParaRPr lang="en-US" altLang="zh-CN" sz="3200" dirty="0">
              <a:solidFill>
                <a:srgbClr val="FF0000"/>
              </a:solidFill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8CA42110-1A30-5246-88B3-E4157CEE44B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01681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5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>
            <a:extLst>
              <a:ext uri="{FF2B5EF4-FFF2-40B4-BE49-F238E27FC236}">
                <a16:creationId xmlns:a16="http://schemas.microsoft.com/office/drawing/2014/main" id="{0CE2A769-72F7-48D8-B581-778B2C0DC58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316736" y="791401"/>
            <a:ext cx="10777728" cy="3049079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en-US" sz="3200" b="1" dirty="0"/>
              <a:t>22. The </a:t>
            </a:r>
            <a:r>
              <a:rPr lang="en-US" sz="3200" b="1" dirty="0">
                <a:solidFill>
                  <a:srgbClr val="FF0000"/>
                </a:solidFill>
              </a:rPr>
              <a:t>actors</a:t>
            </a:r>
            <a:r>
              <a:rPr lang="en-US" sz="3200" b="1" dirty="0"/>
              <a:t> will </a:t>
            </a:r>
            <a:r>
              <a:rPr lang="en-US" sz="3200" b="1" dirty="0">
                <a:solidFill>
                  <a:srgbClr val="FF0000"/>
                </a:solidFill>
              </a:rPr>
              <a:t>do the characters’</a:t>
            </a:r>
            <a:r>
              <a:rPr lang="zh-CN" alt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>
                <a:solidFill>
                  <a:srgbClr val="FF0000"/>
                </a:solidFill>
              </a:rPr>
              <a:t>voices</a:t>
            </a:r>
            <a:r>
              <a:rPr lang="en-US" sz="3200" b="1" dirty="0">
                <a:solidFill>
                  <a:schemeClr val="hlink"/>
                </a:solidFill>
              </a:rPr>
              <a:t>.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  <a:defRPr/>
            </a:pPr>
            <a:r>
              <a:rPr lang="zh-CN" altLang="en-US" sz="3200" b="1" dirty="0"/>
              <a:t>      演员们会为这些人物配音。</a:t>
            </a:r>
            <a:endParaRPr lang="en-US" altLang="zh-CN" sz="3200" dirty="0"/>
          </a:p>
          <a:p>
            <a:pPr mar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None/>
              <a:defRPr/>
            </a:pPr>
            <a:r>
              <a:rPr lang="zh-CN" altLang="en-US" sz="3600" dirty="0"/>
              <a:t>①</a:t>
            </a:r>
            <a:r>
              <a:rPr lang="zh-CN" altLang="en-US" sz="3200" dirty="0">
                <a:solidFill>
                  <a:srgbClr val="000000"/>
                </a:solidFill>
                <a:sym typeface="宋体" panose="02010600030101010101" pitchFamily="2" charset="-122"/>
              </a:rPr>
              <a:t>actor  		</a:t>
            </a:r>
            <a:r>
              <a:rPr lang="en-US" altLang="zh-CN" sz="3200" dirty="0">
                <a:solidFill>
                  <a:srgbClr val="000000"/>
                </a:solidFill>
                <a:sym typeface="宋体" panose="02010600030101010101" pitchFamily="2" charset="-122"/>
              </a:rPr>
              <a:t>[C]</a:t>
            </a:r>
            <a:r>
              <a:rPr lang="zh-CN" altLang="en-US" sz="3200" dirty="0">
                <a:solidFill>
                  <a:srgbClr val="000000"/>
                </a:solidFill>
                <a:sym typeface="宋体" panose="02010600030101010101" pitchFamily="2" charset="-122"/>
              </a:rPr>
              <a:t> 演员</a:t>
            </a:r>
          </a:p>
          <a:p>
            <a:pPr mar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None/>
              <a:defRPr/>
            </a:pPr>
            <a:r>
              <a:rPr lang="zh-CN" altLang="en-US" sz="3200" dirty="0">
                <a:solidFill>
                  <a:srgbClr val="000000"/>
                </a:solidFill>
                <a:sym typeface="Arial" panose="020B0604020202020204" pitchFamily="34" charset="0"/>
              </a:rPr>
              <a:t>    actress		</a:t>
            </a:r>
            <a:r>
              <a:rPr lang="en-US" altLang="zh-CN" sz="3200" dirty="0">
                <a:solidFill>
                  <a:srgbClr val="000000"/>
                </a:solidFill>
                <a:sym typeface="Arial" panose="020B0604020202020204" pitchFamily="34" charset="0"/>
              </a:rPr>
              <a:t>[C]</a:t>
            </a:r>
            <a:r>
              <a:rPr lang="zh-CN" altLang="en-US" sz="3200" dirty="0">
                <a:solidFill>
                  <a:srgbClr val="000000"/>
                </a:solidFill>
                <a:sym typeface="Arial" panose="020B0604020202020204" pitchFamily="34" charset="0"/>
              </a:rPr>
              <a:t> 女演员</a:t>
            </a:r>
            <a:endParaRPr lang="en-US" altLang="zh-CN" sz="3200" dirty="0">
              <a:solidFill>
                <a:srgbClr val="000000"/>
              </a:solidFill>
              <a:sym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None/>
              <a:defRPr/>
            </a:pPr>
            <a:r>
              <a:rPr lang="en-US" altLang="zh-CN" sz="3200" dirty="0">
                <a:solidFill>
                  <a:srgbClr val="000000"/>
                </a:solidFill>
                <a:sym typeface="Arial" panose="020B0604020202020204" pitchFamily="34" charset="0"/>
              </a:rPr>
              <a:t>    act			v. </a:t>
            </a:r>
            <a:r>
              <a:rPr lang="zh-CN" altLang="en-US" sz="3200" dirty="0">
                <a:solidFill>
                  <a:srgbClr val="000000"/>
                </a:solidFill>
                <a:sym typeface="Arial" panose="020B0604020202020204" pitchFamily="34" charset="0"/>
              </a:rPr>
              <a:t>当演员，演出；行动</a:t>
            </a:r>
          </a:p>
        </p:txBody>
      </p:sp>
      <p:pic>
        <p:nvPicPr>
          <p:cNvPr id="47106" name="Picture 2" descr="c:\documents and settings\administrator\application data\360se6\User Data\temp\d8f9d72a6059252d398a7689329b033b5ab5b99a.jpg">
            <a:extLst>
              <a:ext uri="{FF2B5EF4-FFF2-40B4-BE49-F238E27FC236}">
                <a16:creationId xmlns:a16="http://schemas.microsoft.com/office/drawing/2014/main" id="{FCCD6F7F-EA60-4A4B-A124-6E68D382E7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5663" y="4511040"/>
            <a:ext cx="2346960" cy="2346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BF2AEFFA-1ECF-294B-BCBB-65819CC8C39F}"/>
              </a:ext>
            </a:extLst>
          </p:cNvPr>
          <p:cNvSpPr txBox="1">
            <a:spLocks noChangeArrowheads="1"/>
          </p:cNvSpPr>
          <p:nvPr/>
        </p:nvSpPr>
        <p:spPr>
          <a:xfrm>
            <a:off x="1316736" y="3739356"/>
            <a:ext cx="10046208" cy="55435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zh-CN" altLang="en-US" sz="3200" dirty="0"/>
              <a:t>② </a:t>
            </a:r>
            <a:r>
              <a:rPr lang="en-US" altLang="zh-CN" sz="3200" dirty="0"/>
              <a:t>do </a:t>
            </a:r>
            <a:r>
              <a:rPr lang="en-US" altLang="zh-CN" sz="3200" dirty="0" err="1"/>
              <a:t>sb’s</a:t>
            </a:r>
            <a:r>
              <a:rPr lang="en-US" altLang="zh-CN" sz="3200" dirty="0"/>
              <a:t> voice 		</a:t>
            </a:r>
            <a:r>
              <a:rPr lang="zh-CN" altLang="en-US" sz="3200" dirty="0"/>
              <a:t>为 </a:t>
            </a:r>
            <a:r>
              <a:rPr lang="en-US" altLang="zh-CN" sz="3200" dirty="0"/>
              <a:t>…</a:t>
            </a:r>
            <a:r>
              <a:rPr lang="zh-CN" altLang="en-US" sz="3200" dirty="0"/>
              <a:t>配音</a:t>
            </a:r>
            <a:endParaRPr lang="en-US" altLang="zh-CN" sz="3200" dirty="0"/>
          </a:p>
          <a:p>
            <a:pPr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zh-CN" altLang="en-US" sz="3200" dirty="0"/>
              <a:t> </a:t>
            </a:r>
            <a:endParaRPr lang="zh-CN" altLang="en-US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BA48E55C-A94C-A443-BA62-BE880F062B0E}"/>
              </a:ext>
            </a:extLst>
          </p:cNvPr>
          <p:cNvSpPr/>
          <p:nvPr/>
        </p:nvSpPr>
        <p:spPr>
          <a:xfrm>
            <a:off x="1499616" y="4397724"/>
            <a:ext cx="327628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200" dirty="0"/>
              <a:t>=do the voice of ...</a:t>
            </a:r>
            <a:endParaRPr lang="zh-CN" altLang="en-US" sz="3200" dirty="0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EB274F37-E83F-504E-90AF-7763D954FC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58489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66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>
            <a:extLst>
              <a:ext uri="{FF2B5EF4-FFF2-40B4-BE49-F238E27FC236}">
                <a16:creationId xmlns:a16="http://schemas.microsoft.com/office/drawing/2014/main" id="{7B071564-22A0-4471-9E52-19BCB7B5325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92314" y="1163638"/>
            <a:ext cx="8218487" cy="5289550"/>
          </a:xfrm>
        </p:spPr>
        <p:txBody>
          <a:bodyPr>
            <a:normAutofit/>
          </a:bodyPr>
          <a:lstStyle/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dirty="0"/>
              <a:t>1. </a:t>
            </a:r>
            <a:r>
              <a:rPr lang="zh-CN" altLang="en-US" sz="3200" dirty="0"/>
              <a:t>我想请你为汤姆配音。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dirty="0"/>
              <a:t>	  I want you to _____ _____ _____.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dirty="0"/>
              <a:t>2. I got a chance to do Snow White’s voice in the 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dirty="0"/>
              <a:t>    play.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dirty="0"/>
              <a:t>    I got a chance to _____ _____ _____ _____ </a:t>
            </a:r>
          </a:p>
          <a:p>
            <a:pPr eaLnBrk="1" hangingPunct="1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US" altLang="zh-CN" sz="3200" dirty="0"/>
              <a:t>    Snow White  in the play.</a:t>
            </a:r>
            <a:endParaRPr lang="zh-CN" altLang="en-US" sz="3200" dirty="0"/>
          </a:p>
        </p:txBody>
      </p:sp>
      <p:sp>
        <p:nvSpPr>
          <p:cNvPr id="27651" name="Rectangle 3">
            <a:extLst>
              <a:ext uri="{FF2B5EF4-FFF2-40B4-BE49-F238E27FC236}">
                <a16:creationId xmlns:a16="http://schemas.microsoft.com/office/drawing/2014/main" id="{7307A949-8946-4567-85A6-1F7A3D9606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69105" y="1839215"/>
            <a:ext cx="3502025" cy="58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do     Tom’s  voice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7652" name="Rectangle 4">
            <a:extLst>
              <a:ext uri="{FF2B5EF4-FFF2-40B4-BE49-F238E27FC236}">
                <a16:creationId xmlns:a16="http://schemas.microsoft.com/office/drawing/2014/main" id="{7C2D3727-CF4E-45A7-8C3D-1A9253ABE1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91646" y="4000500"/>
            <a:ext cx="43434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do       the     voice    of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9156" name="TextBox 4">
            <a:extLst>
              <a:ext uri="{FF2B5EF4-FFF2-40B4-BE49-F238E27FC236}">
                <a16:creationId xmlns:a16="http://schemas.microsoft.com/office/drawing/2014/main" id="{DAD35F82-3509-438F-AC83-E62B43DEF5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2039" y="334963"/>
            <a:ext cx="24479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zh-CN" altLang="en-US" sz="36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12E0494A-1CA8-CD42-AA1B-D9D25B793BB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32224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5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>
            <a:extLst>
              <a:ext uri="{FF2B5EF4-FFF2-40B4-BE49-F238E27FC236}">
                <a16:creationId xmlns:a16="http://schemas.microsoft.com/office/drawing/2014/main" id="{05148C1B-8AF9-4697-BF6D-A4DBDB936E1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530096" y="300451"/>
            <a:ext cx="9454896" cy="2616101"/>
          </a:xfrm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200" b="1" dirty="0">
                <a:sym typeface="宋体" panose="02010600030101010101" pitchFamily="2" charset="-122"/>
              </a:rPr>
              <a:t>23. </a:t>
            </a:r>
            <a:r>
              <a:rPr lang="zh-CN" altLang="en-US" sz="3200" b="1" dirty="0">
                <a:sym typeface="宋体" panose="02010600030101010101" pitchFamily="2" charset="-122"/>
              </a:rPr>
              <a:t>match  		v. 与……相配</a:t>
            </a:r>
            <a:endParaRPr lang="zh-CN" altLang="en-US" sz="3200" dirty="0">
              <a:solidFill>
                <a:srgbClr val="FF0000"/>
              </a:solidFill>
              <a:sym typeface="宋体" panose="02010600030101010101" pitchFamily="2" charset="-122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⚠️</a:t>
            </a: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当描述</a:t>
            </a: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A</a:t>
            </a: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与</a:t>
            </a: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B</a:t>
            </a: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相配时，</a:t>
            </a:r>
            <a:endParaRPr lang="en-US" altLang="zh-CN" sz="3200" dirty="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200" b="1" dirty="0">
                <a:solidFill>
                  <a:srgbClr val="0000FF"/>
                </a:solidFill>
                <a:sym typeface="Arial" panose="020B0604020202020204" pitchFamily="34" charset="0"/>
              </a:rPr>
              <a:t>不要说</a:t>
            </a:r>
            <a:r>
              <a:rPr lang="en-US" altLang="zh-CN" sz="3200" dirty="0">
                <a:solidFill>
                  <a:srgbClr val="0000FF"/>
                </a:solidFill>
                <a:sym typeface="Arial" panose="020B0604020202020204" pitchFamily="34" charset="0"/>
              </a:rPr>
              <a:t>A matches to B </a:t>
            </a:r>
            <a:r>
              <a:rPr lang="zh-CN" altLang="en-US" sz="3200" dirty="0">
                <a:solidFill>
                  <a:srgbClr val="0000FF"/>
                </a:solidFill>
                <a:sym typeface="Arial" panose="020B0604020202020204" pitchFamily="34" charset="0"/>
              </a:rPr>
              <a:t>或</a:t>
            </a:r>
            <a:r>
              <a:rPr lang="en-US" altLang="zh-CN" sz="3200" dirty="0">
                <a:solidFill>
                  <a:srgbClr val="0000FF"/>
                </a:solidFill>
                <a:sym typeface="Arial" panose="020B0604020202020204" pitchFamily="34" charset="0"/>
              </a:rPr>
              <a:t> A matches with B</a:t>
            </a: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200" b="1" dirty="0">
                <a:solidFill>
                  <a:srgbClr val="7030A0"/>
                </a:solidFill>
                <a:sym typeface="Arial" panose="020B0604020202020204" pitchFamily="34" charset="0"/>
              </a:rPr>
              <a:t>而要说</a:t>
            </a:r>
            <a:r>
              <a:rPr lang="en-US" altLang="zh-CN" sz="3200" u="sng" dirty="0">
                <a:solidFill>
                  <a:srgbClr val="7030A0"/>
                </a:solidFill>
                <a:sym typeface="Arial" panose="020B0604020202020204" pitchFamily="34" charset="0"/>
              </a:rPr>
              <a:t>A</a:t>
            </a:r>
            <a:r>
              <a:rPr lang="zh-CN" altLang="en-US" sz="3200" u="sng" dirty="0">
                <a:solidFill>
                  <a:srgbClr val="7030A0"/>
                </a:solidFill>
                <a:sym typeface="Arial" panose="020B0604020202020204" pitchFamily="34" charset="0"/>
              </a:rPr>
              <a:t> </a:t>
            </a:r>
            <a:r>
              <a:rPr lang="en-US" altLang="zh-CN" sz="3200" u="sng" dirty="0">
                <a:solidFill>
                  <a:srgbClr val="7030A0"/>
                </a:solidFill>
                <a:sym typeface="Arial" panose="020B0604020202020204" pitchFamily="34" charset="0"/>
              </a:rPr>
              <a:t>matches B</a:t>
            </a:r>
            <a:r>
              <a:rPr lang="zh-CN" altLang="en-US" sz="3200" dirty="0">
                <a:solidFill>
                  <a:srgbClr val="7030A0"/>
                </a:solidFill>
                <a:sym typeface="Arial" panose="020B0604020202020204" pitchFamily="34" charset="0"/>
              </a:rPr>
              <a:t>或 </a:t>
            </a:r>
            <a:r>
              <a:rPr lang="en-US" altLang="zh-CN" sz="3200" u="sng" dirty="0">
                <a:solidFill>
                  <a:srgbClr val="7030A0"/>
                </a:solidFill>
                <a:sym typeface="Arial" panose="020B0604020202020204" pitchFamily="34" charset="0"/>
              </a:rPr>
              <a:t>A</a:t>
            </a:r>
            <a:r>
              <a:rPr lang="zh-CN" altLang="en-US" sz="3200" u="sng" dirty="0">
                <a:solidFill>
                  <a:srgbClr val="7030A0"/>
                </a:solidFill>
                <a:sym typeface="Arial" panose="020B0604020202020204" pitchFamily="34" charset="0"/>
              </a:rPr>
              <a:t> </a:t>
            </a:r>
            <a:r>
              <a:rPr lang="en-US" altLang="zh-CN" sz="3200" u="sng" dirty="0">
                <a:solidFill>
                  <a:srgbClr val="7030A0"/>
                </a:solidFill>
                <a:sym typeface="Arial" panose="020B0604020202020204" pitchFamily="34" charset="0"/>
              </a:rPr>
              <a:t>and B match</a:t>
            </a:r>
            <a:r>
              <a:rPr lang="en-US" altLang="zh-CN" sz="3200" dirty="0">
                <a:solidFill>
                  <a:srgbClr val="7030A0"/>
                </a:solidFill>
                <a:sym typeface="Arial" panose="020B0604020202020204" pitchFamily="34" charset="0"/>
              </a:rPr>
              <a:t>.</a:t>
            </a: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200" b="1" dirty="0">
                <a:solidFill>
                  <a:srgbClr val="002060"/>
                </a:solidFill>
                <a:sym typeface="Arial" panose="020B0604020202020204" pitchFamily="34" charset="0"/>
              </a:rPr>
              <a:t>但是可以说 </a:t>
            </a:r>
            <a:r>
              <a:rPr lang="en-US" altLang="zh-CN" sz="3200" dirty="0">
                <a:solidFill>
                  <a:srgbClr val="002060"/>
                </a:solidFill>
                <a:sym typeface="Arial" panose="020B0604020202020204" pitchFamily="34" charset="0"/>
              </a:rPr>
              <a:t>match A with/to B</a:t>
            </a: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E906069A-33E0-9440-9A1E-29BF25153765}"/>
              </a:ext>
            </a:extLst>
          </p:cNvPr>
          <p:cNvSpPr/>
          <p:nvPr/>
        </p:nvSpPr>
        <p:spPr>
          <a:xfrm>
            <a:off x="1530096" y="3042229"/>
            <a:ext cx="8595360" cy="31362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</a:pPr>
            <a:r>
              <a:rPr lang="zh-CN" altLang="en-US" sz="3200" dirty="0">
                <a:solidFill>
                  <a:prstClr val="black"/>
                </a:solidFill>
                <a:sym typeface="宋体" panose="02010600030101010101" pitchFamily="2" charset="-122"/>
              </a:rPr>
              <a:t>这幅图和故事很相配。</a:t>
            </a:r>
          </a:p>
          <a:p>
            <a:pPr marL="228600" lvl="0" indent="-228600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</a:pPr>
            <a:endParaRPr lang="en-US" altLang="zh-CN" sz="3200" dirty="0">
              <a:solidFill>
                <a:prstClr val="black"/>
              </a:solidFill>
              <a:sym typeface="Arial" panose="020B0604020202020204" pitchFamily="34" charset="0"/>
            </a:endParaRPr>
          </a:p>
          <a:p>
            <a:pPr marL="228600" lvl="0" indent="-228600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</a:pPr>
            <a:r>
              <a:rPr lang="zh-CN" altLang="en-US" sz="3200" dirty="0">
                <a:solidFill>
                  <a:prstClr val="black"/>
                </a:solidFill>
                <a:sym typeface="Arial" panose="020B0604020202020204" pitchFamily="34" charset="0"/>
              </a:rPr>
              <a:t>你的袜子不成双。</a:t>
            </a:r>
            <a:endParaRPr lang="en-US" altLang="zh-CN" sz="3200" dirty="0">
              <a:solidFill>
                <a:prstClr val="black"/>
              </a:solidFill>
              <a:sym typeface="Arial" panose="020B0604020202020204" pitchFamily="34" charset="0"/>
            </a:endParaRPr>
          </a:p>
          <a:p>
            <a:pPr marL="228600" lvl="0" indent="-228600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</a:pPr>
            <a:endParaRPr lang="en-US" altLang="zh-CN" sz="3200" dirty="0">
              <a:solidFill>
                <a:prstClr val="black"/>
              </a:solidFill>
              <a:sym typeface="Arial" panose="020B0604020202020204" pitchFamily="34" charset="0"/>
            </a:endParaRPr>
          </a:p>
          <a:p>
            <a:pPr marL="228600" lvl="0" indent="-228600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</a:pPr>
            <a:r>
              <a:rPr lang="zh-CN" altLang="en-US" sz="3200" dirty="0">
                <a:solidFill>
                  <a:prstClr val="black"/>
                </a:solidFill>
                <a:sym typeface="Arial" panose="020B0604020202020204" pitchFamily="34" charset="0"/>
              </a:rPr>
              <a:t>你必须言行一致。</a:t>
            </a:r>
            <a:endParaRPr lang="en-US" altLang="zh-CN" sz="3200" dirty="0">
              <a:solidFill>
                <a:prstClr val="black"/>
              </a:solidFill>
              <a:sym typeface="Arial" panose="020B0604020202020204" pitchFamily="34" charset="0"/>
            </a:endParaRPr>
          </a:p>
          <a:p>
            <a:pPr marL="228600" lvl="0" indent="-228600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</a:pPr>
            <a:endParaRPr lang="en-US" altLang="zh-CN" sz="3200" dirty="0">
              <a:solidFill>
                <a:prstClr val="black"/>
              </a:solidFill>
              <a:sym typeface="Arial" panose="020B0604020202020204" pitchFamily="34" charset="0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CB085714-CB55-1B44-B2B9-507A2AE71B67}"/>
              </a:ext>
            </a:extLst>
          </p:cNvPr>
          <p:cNvSpPr/>
          <p:nvPr/>
        </p:nvSpPr>
        <p:spPr>
          <a:xfrm>
            <a:off x="1530096" y="3562371"/>
            <a:ext cx="8595360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28600" lvl="0" indent="-228600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3200" dirty="0">
                <a:solidFill>
                  <a:srgbClr val="FF0000"/>
                </a:solidFill>
                <a:sym typeface="宋体" panose="02010600030101010101" pitchFamily="2" charset="-122"/>
              </a:rPr>
              <a:t>The</a:t>
            </a:r>
            <a:r>
              <a:rPr lang="zh-CN" altLang="en-US" sz="3200" dirty="0">
                <a:solidFill>
                  <a:srgbClr val="FF0000"/>
                </a:solidFill>
                <a:sym typeface="宋体" panose="02010600030101010101" pitchFamily="2" charset="-122"/>
              </a:rPr>
              <a:t> </a:t>
            </a:r>
            <a:r>
              <a:rPr lang="en-US" altLang="zh-CN" sz="3200" dirty="0">
                <a:solidFill>
                  <a:srgbClr val="FF0000"/>
                </a:solidFill>
                <a:sym typeface="宋体" panose="02010600030101010101" pitchFamily="2" charset="-122"/>
              </a:rPr>
              <a:t>picture matches the story</a:t>
            </a:r>
            <a:r>
              <a:rPr lang="zh-CN" altLang="en-US" sz="3200" dirty="0">
                <a:solidFill>
                  <a:srgbClr val="FF0000"/>
                </a:solidFill>
                <a:sym typeface="宋体" panose="02010600030101010101" pitchFamily="2" charset="-122"/>
              </a:rPr>
              <a:t>.</a:t>
            </a:r>
            <a:endParaRPr lang="en-US" altLang="zh-CN" sz="3200" dirty="0">
              <a:solidFill>
                <a:srgbClr val="FF0000"/>
              </a:solidFill>
              <a:sym typeface="宋体" panose="02010600030101010101" pitchFamily="2" charset="-122"/>
            </a:endParaRPr>
          </a:p>
          <a:p>
            <a:pPr marL="228600" lvl="0" indent="-228600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</a:pPr>
            <a:endParaRPr lang="en-US" altLang="zh-CN" sz="3200" dirty="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 marL="228600" lvl="0" indent="-228600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Your socks don’t match.</a:t>
            </a:r>
          </a:p>
          <a:p>
            <a:pPr marL="228600" lvl="0" indent="-228600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</a:pPr>
            <a:endParaRPr lang="en-US" altLang="zh-CN" sz="3200" dirty="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 marL="228600" lvl="0" indent="-228600">
              <a:lnSpc>
                <a:spcPct val="90000"/>
              </a:lnSpc>
              <a:spcBef>
                <a:spcPts val="300"/>
              </a:spcBef>
              <a:spcAft>
                <a:spcPts val="300"/>
              </a:spcAft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You have to match your words with deeds.</a:t>
            </a:r>
            <a:endParaRPr lang="zh-CN" altLang="en-US" dirty="0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FD97A1A2-DE16-574C-9552-6E8D9EF665F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293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>
            <a:extLst>
              <a:ext uri="{FF2B5EF4-FFF2-40B4-BE49-F238E27FC236}">
                <a16:creationId xmlns:a16="http://schemas.microsoft.com/office/drawing/2014/main" id="{05148C1B-8AF9-4697-BF6D-A4DBDB936E1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456944" y="898017"/>
            <a:ext cx="9454896" cy="4176528"/>
          </a:xfrm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200" b="1" dirty="0">
                <a:sym typeface="宋体" panose="02010600030101010101" pitchFamily="2" charset="-122"/>
              </a:rPr>
              <a:t>match  	</a:t>
            </a:r>
            <a:r>
              <a:rPr lang="en-US" altLang="zh-CN" sz="3200" b="1" dirty="0">
                <a:sym typeface="宋体" panose="02010600030101010101" pitchFamily="2" charset="-122"/>
              </a:rPr>
              <a:t>[C]</a:t>
            </a:r>
            <a:r>
              <a:rPr lang="zh-CN" altLang="en-US" sz="3200" b="1" dirty="0">
                <a:sym typeface="宋体" panose="02010600030101010101" pitchFamily="2" charset="-122"/>
              </a:rPr>
              <a:t> 比赛，竞赛；火柴</a:t>
            </a: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200" dirty="0">
                <a:sym typeface="宋体" panose="02010600030101010101" pitchFamily="2" charset="-122"/>
              </a:rPr>
              <a:t>我们队赢了足球赛。</a:t>
            </a: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200" dirty="0">
                <a:solidFill>
                  <a:srgbClr val="FF0000"/>
                </a:solidFill>
                <a:sym typeface="宋体" panose="02010600030101010101" pitchFamily="2" charset="-122"/>
              </a:rPr>
              <a:t>Our team has won the football match.</a:t>
            </a: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200" dirty="0">
                <a:sym typeface="宋体" panose="02010600030101010101" pitchFamily="2" charset="-122"/>
              </a:rPr>
              <a:t>她用一根火柴点燃了雪茄。</a:t>
            </a: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She lit a cigar with a match.</a:t>
            </a:r>
            <a:endParaRPr lang="en-US" altLang="zh-CN" sz="3200" dirty="0">
              <a:solidFill>
                <a:srgbClr val="FF0000"/>
              </a:solidFill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[</a:t>
            </a:r>
            <a:r>
              <a:rPr lang="zh-CN" altLang="en-US" sz="3200" b="1" dirty="0">
                <a:sym typeface="Arial" panose="020B0604020202020204" pitchFamily="34" charset="0"/>
              </a:rPr>
              <a:t>单数</a:t>
            </a:r>
            <a:r>
              <a:rPr lang="en-US" altLang="zh-CN" sz="3200" b="1" dirty="0">
                <a:sym typeface="Arial" panose="020B0604020202020204" pitchFamily="34" charset="0"/>
              </a:rPr>
              <a:t>]</a:t>
            </a:r>
            <a:r>
              <a:rPr lang="zh-CN" altLang="en-US" sz="3200" b="1" dirty="0">
                <a:sym typeface="宋体" panose="02010600030101010101" pitchFamily="2" charset="-122"/>
              </a:rPr>
              <a:t> 强大的对手；婚姻，一对</a:t>
            </a:r>
            <a:r>
              <a:rPr lang="en-US" altLang="zh-CN" sz="3200" b="1" dirty="0">
                <a:sym typeface="宋体" panose="02010600030101010101" pitchFamily="2" charset="-122"/>
              </a:rPr>
              <a:t>[</a:t>
            </a:r>
            <a:r>
              <a:rPr lang="zh-CN" altLang="en-US" sz="3200" b="1" dirty="0">
                <a:sym typeface="宋体" panose="02010600030101010101" pitchFamily="2" charset="-122"/>
              </a:rPr>
              <a:t>配偶</a:t>
            </a:r>
            <a:r>
              <a:rPr lang="en-US" altLang="zh-CN" sz="3200" b="1" dirty="0">
                <a:sym typeface="宋体" panose="02010600030101010101" pitchFamily="2" charset="-122"/>
              </a:rPr>
              <a:t>]</a:t>
            </a: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他们是非常般配的一对。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They are a perfect match.</a:t>
            </a:r>
            <a:endParaRPr lang="zh-CN" altLang="en-US" sz="3200" dirty="0">
              <a:solidFill>
                <a:srgbClr val="FF0000"/>
              </a:solidFill>
              <a:sym typeface="Arial" panose="020B0604020202020204" pitchFamily="34" charset="0"/>
            </a:endParaRPr>
          </a:p>
        </p:txBody>
      </p:sp>
      <p:pic>
        <p:nvPicPr>
          <p:cNvPr id="50178" name="Picture 2" descr="c:\documents and settings\administrator\application data\360se6\User Data\temp\61W58PICzJB_1024.jpg">
            <a:extLst>
              <a:ext uri="{FF2B5EF4-FFF2-40B4-BE49-F238E27FC236}">
                <a16:creationId xmlns:a16="http://schemas.microsoft.com/office/drawing/2014/main" id="{A88BFB4B-B8DF-4AC7-AF8C-4473948601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1680" y="4409946"/>
            <a:ext cx="2560320" cy="241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CAA01EAE-32A9-0847-B94D-EE41BE942BB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570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>
            <a:extLst>
              <a:ext uri="{FF2B5EF4-FFF2-40B4-BE49-F238E27FC236}">
                <a16:creationId xmlns:a16="http://schemas.microsoft.com/office/drawing/2014/main" id="{B976A1EA-F2AD-4A84-8379-11E6FD71264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274064" y="387351"/>
            <a:ext cx="8229600" cy="2115066"/>
          </a:xfr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24. </a:t>
            </a:r>
            <a:r>
              <a:rPr lang="zh-CN" altLang="en-US" sz="3200" b="1" dirty="0">
                <a:sym typeface="Arial" panose="020B0604020202020204" pitchFamily="34" charset="0"/>
              </a:rPr>
              <a:t>separately       adv. 单独地；分别地</a:t>
            </a:r>
          </a:p>
          <a:p>
            <a:pPr>
              <a:lnSpc>
                <a:spcPct val="130000"/>
              </a:lnSpc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这两杯咖啡我们想</a:t>
            </a:r>
            <a:r>
              <a:rPr lang="en-US" altLang="zh-CN" sz="3200" dirty="0">
                <a:sym typeface="Arial" panose="020B0604020202020204" pitchFamily="34" charset="0"/>
              </a:rPr>
              <a:t>AA</a:t>
            </a:r>
            <a:r>
              <a:rPr lang="zh-CN" altLang="en-US" sz="3200" dirty="0">
                <a:sym typeface="Arial" panose="020B0604020202020204" pitchFamily="34" charset="0"/>
              </a:rPr>
              <a:t>制。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lnSpc>
                <a:spcPct val="130000"/>
              </a:lnSpc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We want to pay for the two coffees separately.</a:t>
            </a:r>
            <a:endParaRPr lang="zh-CN" altLang="en-US" sz="3200" dirty="0">
              <a:solidFill>
                <a:srgbClr val="FF0000"/>
              </a:solidFill>
              <a:sym typeface="Arial" panose="020B0604020202020204" pitchFamily="34" charset="0"/>
            </a:endParaRPr>
          </a:p>
        </p:txBody>
      </p:sp>
      <p:sp>
        <p:nvSpPr>
          <p:cNvPr id="3" name="内容占位符 1">
            <a:extLst>
              <a:ext uri="{FF2B5EF4-FFF2-40B4-BE49-F238E27FC236}">
                <a16:creationId xmlns:a16="http://schemas.microsoft.com/office/drawing/2014/main" id="{F5323142-6B7B-4D43-B68A-961CEBA0F1A0}"/>
              </a:ext>
            </a:extLst>
          </p:cNvPr>
          <p:cNvSpPr txBox="1">
            <a:spLocks noChangeArrowheads="1"/>
          </p:cNvSpPr>
          <p:nvPr/>
        </p:nvSpPr>
        <p:spPr>
          <a:xfrm>
            <a:off x="1274064" y="2673105"/>
            <a:ext cx="8229600" cy="2862322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None/>
            </a:pPr>
            <a:r>
              <a:rPr lang="zh-CN" altLang="en-US" sz="3200" b="1" dirty="0">
                <a:sym typeface="Arial" panose="020B0604020202020204" pitchFamily="34" charset="0"/>
              </a:rPr>
              <a:t>separate       ad</a:t>
            </a:r>
            <a:r>
              <a:rPr lang="en-US" altLang="zh-CN" sz="3200" b="1" dirty="0">
                <a:sym typeface="Arial" panose="020B0604020202020204" pitchFamily="34" charset="0"/>
              </a:rPr>
              <a:t>j</a:t>
            </a:r>
            <a:r>
              <a:rPr lang="zh-CN" altLang="en-US" sz="3200" b="1" dirty="0">
                <a:sym typeface="Arial" panose="020B0604020202020204" pitchFamily="34" charset="0"/>
              </a:rPr>
              <a:t>. 不同的；独立的；分开的</a:t>
            </a:r>
          </a:p>
          <a:p>
            <a: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这个单词有两种不同的含义。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The word has two separate meanings.</a:t>
            </a:r>
          </a:p>
          <a:p>
            <a: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我们的子女想拥有单独的房间。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Our children want to have separate rooms.</a:t>
            </a:r>
            <a:endParaRPr lang="zh-CN" altLang="en-US" sz="3200" dirty="0">
              <a:solidFill>
                <a:srgbClr val="FF0000"/>
              </a:solidFill>
              <a:sym typeface="Arial" panose="020B0604020202020204" pitchFamily="34" charset="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B3139425-0FAB-864C-BCAB-AAE10EAB2A08}"/>
              </a:ext>
            </a:extLst>
          </p:cNvPr>
          <p:cNvSpPr/>
          <p:nvPr/>
        </p:nvSpPr>
        <p:spPr>
          <a:xfrm>
            <a:off x="1274064" y="5535427"/>
            <a:ext cx="62518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prstClr val="black"/>
                </a:solidFill>
                <a:sym typeface="Arial" panose="020B0604020202020204" pitchFamily="34" charset="0"/>
              </a:rPr>
              <a:t>separate	      v. 分开；区分；隔开</a:t>
            </a:r>
            <a:endParaRPr lang="zh-CN" altLang="en-US" dirty="0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6B411068-78BE-6C42-8B81-84FECF6BCBA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78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>
            <a:extLst>
              <a:ext uri="{FF2B5EF4-FFF2-40B4-BE49-F238E27FC236}">
                <a16:creationId xmlns:a16="http://schemas.microsoft.com/office/drawing/2014/main" id="{B3D966EB-6FDD-4C82-A769-31F3ECB032F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292352" y="620714"/>
            <a:ext cx="11058144" cy="5545137"/>
          </a:xfrm>
        </p:spPr>
        <p:txBody>
          <a:bodyPr/>
          <a:lstStyle/>
          <a:p>
            <a:pPr eaLnBrk="1" hangingPunct="1">
              <a:spcBef>
                <a:spcPct val="15000"/>
              </a:spcBef>
              <a:buFont typeface="Arial" panose="020B0604020202020204" pitchFamily="34" charset="0"/>
              <a:buNone/>
            </a:pPr>
            <a:r>
              <a:rPr lang="en-US" altLang="zh-CN" sz="3200" b="1" dirty="0"/>
              <a:t>25. After </a:t>
            </a:r>
            <a:r>
              <a:rPr lang="en-US" altLang="zh-CN" sz="3200" b="1" dirty="0">
                <a:solidFill>
                  <a:srgbClr val="FF0000"/>
                </a:solidFill>
              </a:rPr>
              <a:t>everything</a:t>
            </a:r>
            <a:r>
              <a:rPr lang="en-US" altLang="zh-CN" sz="3200" b="1" dirty="0">
                <a:solidFill>
                  <a:schemeClr val="hlink"/>
                </a:solidFill>
              </a:rPr>
              <a:t> </a:t>
            </a:r>
            <a:r>
              <a:rPr lang="en-US" altLang="zh-CN" sz="3200" b="1" dirty="0">
                <a:solidFill>
                  <a:srgbClr val="FF0000"/>
                </a:solidFill>
              </a:rPr>
              <a:t>has been checked</a:t>
            </a:r>
            <a:r>
              <a:rPr lang="en-US" altLang="zh-CN" sz="3200" b="1" dirty="0"/>
              <a:t>, </a:t>
            </a:r>
            <a:r>
              <a:rPr lang="en-US" altLang="zh-CN" sz="3200" b="1" dirty="0">
                <a:solidFill>
                  <a:srgbClr val="000000"/>
                </a:solidFill>
              </a:rPr>
              <a:t>the cartoon </a:t>
            </a:r>
            <a:r>
              <a:rPr lang="en-US" altLang="zh-CN" sz="3200" b="1" dirty="0">
                <a:solidFill>
                  <a:srgbClr val="FF0000"/>
                </a:solidFill>
              </a:rPr>
              <a:t>is ready to be played</a:t>
            </a:r>
            <a:r>
              <a:rPr lang="en-US" altLang="zh-CN" sz="3200" b="1" dirty="0">
                <a:solidFill>
                  <a:srgbClr val="000000"/>
                </a:solidFill>
              </a:rPr>
              <a:t> for everyone to enjoy.</a:t>
            </a:r>
          </a:p>
          <a:p>
            <a:pPr>
              <a:lnSpc>
                <a:spcPts val="3838"/>
              </a:lnSpc>
              <a:spcBef>
                <a:spcPct val="0"/>
              </a:spcBef>
              <a:buNone/>
            </a:pPr>
            <a:r>
              <a:rPr lang="en-US" altLang="zh-CN" sz="3200" b="1" dirty="0">
                <a:solidFill>
                  <a:srgbClr val="000000"/>
                </a:solidFill>
              </a:rPr>
              <a:t>   </a:t>
            </a:r>
            <a:r>
              <a:rPr lang="zh-CN" altLang="en-US" sz="3200" b="1" dirty="0">
                <a:solidFill>
                  <a:srgbClr val="000000"/>
                </a:solidFill>
              </a:rPr>
              <a:t>当一切都检查完毕，这部动画片就可以播放给观众欣赏了。</a:t>
            </a:r>
            <a:endParaRPr lang="en-US" altLang="zh-CN" sz="3200" dirty="0">
              <a:solidFill>
                <a:srgbClr val="000000"/>
              </a:solidFill>
            </a:endParaRPr>
          </a:p>
          <a:p>
            <a:pPr>
              <a:lnSpc>
                <a:spcPts val="3838"/>
              </a:lnSpc>
              <a:spcBef>
                <a:spcPct val="0"/>
              </a:spcBef>
              <a:buNone/>
            </a:pPr>
            <a:r>
              <a:rPr lang="en-US" altLang="zh-CN" sz="3200" dirty="0"/>
              <a:t>①everything</a:t>
            </a:r>
            <a:r>
              <a:rPr lang="zh-CN" altLang="en-US" sz="3200" dirty="0"/>
              <a:t>：不定代词的用法？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E007309-DC30-F74F-8E70-3C1807BFB20B}"/>
              </a:ext>
            </a:extLst>
          </p:cNvPr>
          <p:cNvSpPr txBox="1">
            <a:spLocks noChangeArrowheads="1"/>
          </p:cNvSpPr>
          <p:nvPr/>
        </p:nvSpPr>
        <p:spPr>
          <a:xfrm>
            <a:off x="1292352" y="3193226"/>
            <a:ext cx="8569325" cy="55451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② has been checked		</a:t>
            </a:r>
            <a:r>
              <a:rPr lang="zh-CN" altLang="en-US" sz="3200" dirty="0"/>
              <a:t>已被检查</a:t>
            </a:r>
            <a:endParaRPr lang="en-US" altLang="zh-CN" sz="3200" dirty="0"/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     </a:t>
            </a:r>
            <a:r>
              <a:rPr lang="en-US" altLang="zh-CN" sz="3200" dirty="0"/>
              <a:t>is ready to be played	</a:t>
            </a:r>
            <a:r>
              <a:rPr lang="zh-CN" altLang="en-US" sz="3200" dirty="0"/>
              <a:t>准备好播放</a:t>
            </a:r>
            <a:endParaRPr lang="en-US" altLang="zh-CN" sz="3200" dirty="0"/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	</a:t>
            </a:r>
            <a:r>
              <a:rPr lang="zh-CN" altLang="en-US" sz="3200" dirty="0"/>
              <a:t>现在完成时的被动语态结构为：</a:t>
            </a:r>
            <a:endParaRPr lang="en-US" altLang="zh-CN" sz="3200" dirty="0"/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0000FF"/>
                </a:solidFill>
              </a:rPr>
              <a:t>	have/has been + </a:t>
            </a:r>
            <a:r>
              <a:rPr lang="zh-CN" altLang="en-US" sz="3200" dirty="0">
                <a:solidFill>
                  <a:srgbClr val="0000FF"/>
                </a:solidFill>
              </a:rPr>
              <a:t>动词过去分词</a:t>
            </a:r>
            <a:endParaRPr lang="en-US" altLang="zh-CN" sz="3200" dirty="0">
              <a:solidFill>
                <a:srgbClr val="0000FF"/>
              </a:solidFill>
            </a:endParaRPr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 dirty="0"/>
              <a:t>	</a:t>
            </a:r>
            <a:r>
              <a:rPr lang="zh-CN" altLang="en-US" sz="3200" dirty="0"/>
              <a:t>动词不定式的被动语态结构为：</a:t>
            </a:r>
            <a:endParaRPr lang="en-US" altLang="zh-CN" sz="3200" dirty="0"/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r>
              <a:rPr lang="en-US" altLang="zh-CN" sz="3200" dirty="0">
                <a:solidFill>
                  <a:srgbClr val="0000FF"/>
                </a:solidFill>
              </a:rPr>
              <a:t>	to be + </a:t>
            </a:r>
            <a:r>
              <a:rPr lang="zh-CN" altLang="en-US" sz="3200" dirty="0">
                <a:solidFill>
                  <a:srgbClr val="0000FF"/>
                </a:solidFill>
              </a:rPr>
              <a:t>动词过去分词</a:t>
            </a:r>
            <a:endParaRPr lang="en-US" altLang="zh-CN" sz="3200" dirty="0">
              <a:solidFill>
                <a:srgbClr val="0000FF"/>
              </a:solidFill>
            </a:endParaRPr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endParaRPr lang="en-US" altLang="zh-CN" sz="3200" dirty="0"/>
          </a:p>
          <a:p>
            <a:pPr>
              <a:spcBef>
                <a:spcPct val="15000"/>
              </a:spcBef>
              <a:buFont typeface="Wingdings 2" panose="05020102010507070707" pitchFamily="18" charset="2"/>
              <a:buNone/>
            </a:pPr>
            <a:endParaRPr lang="zh-CN" altLang="en-US" sz="3200" dirty="0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D6605527-2FEC-A749-8410-B780A6ACC0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56702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2">
            <a:extLst>
              <a:ext uri="{FF2B5EF4-FFF2-40B4-BE49-F238E27FC236}">
                <a16:creationId xmlns:a16="http://schemas.microsoft.com/office/drawing/2014/main" id="{48908D11-FD63-4E35-BADF-9BD8F0B5A7E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81200" y="1444626"/>
            <a:ext cx="8229600" cy="4535601"/>
          </a:xfrm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b="1"/>
              <a:t>选择最佳答案填空。</a:t>
            </a:r>
            <a:endParaRPr lang="zh-CN" altLang="en-US" sz="3200"/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(    )1. Everything ____ fine with us in the first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           three days but later something went    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           wrong.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		A. is 		B. are 	C. was 	D. were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(    )2. Someone ____ to see you at the gate.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		A. want 			B. wants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/>
              <a:t>		C. will want 		D. is wanting</a:t>
            </a:r>
            <a:endParaRPr lang="zh-CN" altLang="en-US" sz="3200"/>
          </a:p>
        </p:txBody>
      </p:sp>
      <p:sp>
        <p:nvSpPr>
          <p:cNvPr id="29699" name="Rectangle 3">
            <a:extLst>
              <a:ext uri="{FF2B5EF4-FFF2-40B4-BE49-F238E27FC236}">
                <a16:creationId xmlns:a16="http://schemas.microsoft.com/office/drawing/2014/main" id="{8A814D65-F1AD-42FC-8698-94C0E1FF99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9" y="4253738"/>
            <a:ext cx="458787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B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9700" name="Rectangle 4">
            <a:extLst>
              <a:ext uri="{FF2B5EF4-FFF2-40B4-BE49-F238E27FC236}">
                <a16:creationId xmlns:a16="http://schemas.microsoft.com/office/drawing/2014/main" id="{2CF737F2-E2B9-4EFD-BDFC-EC1FB31B14F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5188" y="1972882"/>
            <a:ext cx="4587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4276" name="TextBox 4">
            <a:extLst>
              <a:ext uri="{FF2B5EF4-FFF2-40B4-BE49-F238E27FC236}">
                <a16:creationId xmlns:a16="http://schemas.microsoft.com/office/drawing/2014/main" id="{614BB491-9A59-4687-BB0B-F4B042F94BD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2039" y="334963"/>
            <a:ext cx="24479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600">
                <a:solidFill>
                  <a:srgbClr val="0000FF"/>
                </a:solidFill>
                <a:latin typeface="Comic Sans MS" panose="030F0702030302020204" pitchFamily="66" charset="0"/>
              </a:rPr>
              <a:t>Practice</a:t>
            </a:r>
            <a:endParaRPr lang="zh-CN" altLang="en-US" sz="3600">
              <a:solidFill>
                <a:srgbClr val="0000FF"/>
              </a:solidFill>
              <a:latin typeface="Comic Sans MS" panose="030F0702030302020204" pitchFamily="66" charset="0"/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A763DB55-B36D-C949-AE62-E2713200159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1521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>
            <a:extLst>
              <a:ext uri="{FF2B5EF4-FFF2-40B4-BE49-F238E27FC236}">
                <a16:creationId xmlns:a16="http://schemas.microsoft.com/office/drawing/2014/main" id="{E20476FE-A201-4BCF-8F96-150D843CBCF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553528" y="1613981"/>
            <a:ext cx="8229600" cy="2115066"/>
          </a:xfrm>
        </p:spPr>
        <p:txBody>
          <a:bodyPr>
            <a:spAutoFit/>
          </a:bodyPr>
          <a:lstStyle/>
          <a:p>
            <a:pPr>
              <a:lnSpc>
                <a:spcPct val="130000"/>
              </a:lnSpc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200" dirty="0">
                <a:sym typeface="Arial" panose="020B0604020202020204" pitchFamily="34" charset="0"/>
              </a:rPr>
              <a:t>③play  			v. 播放</a:t>
            </a:r>
          </a:p>
          <a:p>
            <a:pPr>
              <a:lnSpc>
                <a:spcPct val="130000"/>
              </a:lnSpc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200" dirty="0">
                <a:sym typeface="宋体" panose="02010600030101010101" pitchFamily="2" charset="-122"/>
              </a:rPr>
              <a:t>他总是在睡觉时放这张</a:t>
            </a:r>
            <a:r>
              <a:rPr lang="en-US" altLang="zh-CN" sz="3200" dirty="0">
                <a:sym typeface="宋体" panose="02010600030101010101" pitchFamily="2" charset="-122"/>
              </a:rPr>
              <a:t>CD</a:t>
            </a:r>
            <a:r>
              <a:rPr lang="zh-CN" altLang="en-US" sz="3200" dirty="0">
                <a:sym typeface="宋体" panose="02010600030101010101" pitchFamily="2" charset="-122"/>
              </a:rPr>
              <a:t>。</a:t>
            </a:r>
          </a:p>
          <a:p>
            <a:pPr>
              <a:lnSpc>
                <a:spcPct val="130000"/>
              </a:lnSpc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He always plays the CD when he goes to bed</a:t>
            </a: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.</a:t>
            </a:r>
            <a:endParaRPr lang="en-US" altLang="zh-CN" sz="3200" dirty="0">
              <a:solidFill>
                <a:srgbClr val="FF0000"/>
              </a:solidFill>
              <a:sym typeface="Arial" panose="020B0604020202020204" pitchFamily="34" charset="0"/>
            </a:endParaRPr>
          </a:p>
        </p:txBody>
      </p:sp>
      <p:pic>
        <p:nvPicPr>
          <p:cNvPr id="56322" name="图片 4" descr="2007816163853836_2_副本.jpg">
            <a:extLst>
              <a:ext uri="{FF2B5EF4-FFF2-40B4-BE49-F238E27FC236}">
                <a16:creationId xmlns:a16="http://schemas.microsoft.com/office/drawing/2014/main" id="{FBB53366-84CC-4746-BD9E-F3E26D4336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4732" y="3939732"/>
            <a:ext cx="2171700" cy="253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786EA4F9-2035-B84A-9F61-867869D998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69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内容占位符 1">
            <a:extLst>
              <a:ext uri="{FF2B5EF4-FFF2-40B4-BE49-F238E27FC236}">
                <a16:creationId xmlns:a16="http://schemas.microsoft.com/office/drawing/2014/main" id="{2F10D3AD-25D4-4F3F-8A01-496BBC62009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63168" y="801688"/>
            <a:ext cx="10521696" cy="3502497"/>
          </a:xfrm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26. The basic idea of the story must be simple </a:t>
            </a:r>
            <a:r>
              <a:rPr lang="en-US" altLang="zh-CN" sz="3200" b="1" dirty="0">
                <a:solidFill>
                  <a:srgbClr val="FF0000"/>
                </a:solidFill>
                <a:sym typeface="Arial" panose="020B0604020202020204" pitchFamily="34" charset="0"/>
              </a:rPr>
              <a:t>as well as </a:t>
            </a:r>
            <a:r>
              <a:rPr lang="en-US" altLang="zh-CN" sz="3200" b="1" dirty="0">
                <a:sym typeface="Arial" panose="020B0604020202020204" pitchFamily="34" charset="0"/>
              </a:rPr>
              <a:t>important. (P52-C1)</a:t>
            </a: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200" b="1" dirty="0">
                <a:sym typeface="Arial" panose="020B0604020202020204" pitchFamily="34" charset="0"/>
              </a:rPr>
              <a:t>   </a:t>
            </a:r>
            <a:r>
              <a:rPr lang="zh-CN" altLang="en-US" sz="3200" b="1" dirty="0">
                <a:sym typeface="Arial" panose="020B0604020202020204" pitchFamily="34" charset="0"/>
              </a:rPr>
              <a:t>故事的基本思路必须重要而且简单。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200" dirty="0">
                <a:sym typeface="Arial" panose="020B0604020202020204" pitchFamily="34" charset="0"/>
              </a:rPr>
              <a:t>as well as		</a:t>
            </a:r>
            <a:r>
              <a:rPr lang="zh-CN" altLang="en-US" sz="3200" dirty="0">
                <a:sym typeface="Arial" panose="020B0604020202020204" pitchFamily="34" charset="0"/>
              </a:rPr>
              <a:t>并且，还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200" dirty="0">
                <a:sym typeface="Arial" panose="020B0604020202020204" pitchFamily="34" charset="0"/>
              </a:rPr>
              <a:t>as well as</a:t>
            </a: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通常不位于句首</a:t>
            </a:r>
            <a:r>
              <a:rPr lang="zh-CN" altLang="en-US" sz="3200" dirty="0">
                <a:sym typeface="Arial" panose="020B0604020202020204" pitchFamily="34" charset="0"/>
              </a:rPr>
              <a:t>。它</a:t>
            </a: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强调的是前一项</a:t>
            </a:r>
            <a:r>
              <a:rPr lang="zh-CN" altLang="en-US" sz="3200" dirty="0">
                <a:sym typeface="Arial" panose="020B0604020202020204" pitchFamily="34" charset="0"/>
              </a:rPr>
              <a:t>，后一项只是顺便提及。</a:t>
            </a:r>
            <a:endParaRPr lang="en-US" altLang="zh-CN" sz="3200" dirty="0"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200" dirty="0">
                <a:sym typeface="Arial" panose="020B0604020202020204" pitchFamily="34" charset="0"/>
              </a:rPr>
              <a:t>as well as</a:t>
            </a:r>
            <a:r>
              <a:rPr lang="zh-CN" altLang="en-US" sz="3200" dirty="0">
                <a:sym typeface="Arial" panose="020B0604020202020204" pitchFamily="34" charset="0"/>
              </a:rPr>
              <a:t>连接并列主语时，</a:t>
            </a: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谓语动词遵循</a:t>
            </a:r>
            <a:r>
              <a:rPr lang="en-US" altLang="zh-CN" sz="3200" dirty="0">
                <a:solidFill>
                  <a:srgbClr val="FF0000"/>
                </a:solidFill>
                <a:sym typeface="Arial" panose="020B0604020202020204" pitchFamily="34" charset="0"/>
              </a:rPr>
              <a:t>_______ </a:t>
            </a:r>
            <a:r>
              <a:rPr lang="zh-CN" altLang="en-US" sz="3200" dirty="0">
                <a:solidFill>
                  <a:srgbClr val="FF0000"/>
                </a:solidFill>
                <a:sym typeface="Arial" panose="020B0604020202020204" pitchFamily="34" charset="0"/>
              </a:rPr>
              <a:t>原则。</a:t>
            </a:r>
            <a:endParaRPr lang="en-US" altLang="zh-CN" sz="3200" dirty="0">
              <a:sym typeface="Arial" panose="020B0604020202020204" pitchFamily="34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D426F82F-1746-BA43-9523-F0AA0DD60EF1}"/>
              </a:ext>
            </a:extLst>
          </p:cNvPr>
          <p:cNvSpPr txBox="1"/>
          <p:nvPr/>
        </p:nvSpPr>
        <p:spPr>
          <a:xfrm>
            <a:off x="8558784" y="3633216"/>
            <a:ext cx="10054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sz="3200" b="1" dirty="0">
                <a:solidFill>
                  <a:srgbClr val="0000FF"/>
                </a:solidFill>
              </a:rPr>
              <a:t>就远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DB816973-7D13-BE4D-83CE-32D0B69215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754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939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939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>
            <a:extLst>
              <a:ext uri="{FF2B5EF4-FFF2-40B4-BE49-F238E27FC236}">
                <a16:creationId xmlns:a16="http://schemas.microsoft.com/office/drawing/2014/main" id="{E4B0C2B5-793B-4E58-B4DB-85FF3BE16FB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55800" y="1301560"/>
            <a:ext cx="8280400" cy="3468642"/>
          </a:xfrm>
        </p:spPr>
        <p:txBody>
          <a:bodyPr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600" dirty="0">
                <a:sym typeface="Arial" panose="020B0604020202020204" pitchFamily="34" charset="0"/>
              </a:rPr>
              <a:t>她既美丽又聪明。</a:t>
            </a:r>
            <a:endParaRPr lang="en-US" altLang="zh-CN" sz="3600" dirty="0"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600" dirty="0">
                <a:solidFill>
                  <a:srgbClr val="FF0000"/>
                </a:solidFill>
                <a:sym typeface="Arial" panose="020B0604020202020204" pitchFamily="34" charset="0"/>
              </a:rPr>
              <a:t>She is clever as well as beautiful.</a:t>
            </a: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600" dirty="0">
                <a:sym typeface="Arial" panose="020B0604020202020204" pitchFamily="34" charset="0"/>
              </a:rPr>
              <a:t>他们既卖报纸也卖书。</a:t>
            </a:r>
            <a:endParaRPr lang="en-US" altLang="zh-CN" sz="3600" dirty="0"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600" dirty="0">
                <a:solidFill>
                  <a:srgbClr val="FF0000"/>
                </a:solidFill>
                <a:sym typeface="Arial" panose="020B0604020202020204" pitchFamily="34" charset="0"/>
              </a:rPr>
              <a:t>They sell books as well as newspapers.</a:t>
            </a: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zh-CN" altLang="en-US" sz="3600" dirty="0">
                <a:sym typeface="Arial" panose="020B0604020202020204" pitchFamily="34" charset="0"/>
              </a:rPr>
              <a:t>不仅你而其你妻子也对我很友好。</a:t>
            </a:r>
            <a:endParaRPr lang="en-US" altLang="zh-CN" sz="3600" dirty="0">
              <a:sym typeface="Arial" panose="020B0604020202020204" pitchFamily="34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None/>
            </a:pPr>
            <a:r>
              <a:rPr lang="en-US" altLang="zh-CN" sz="3600" dirty="0">
                <a:solidFill>
                  <a:srgbClr val="FF0000"/>
                </a:solidFill>
                <a:sym typeface="Arial" panose="020B0604020202020204" pitchFamily="34" charset="0"/>
              </a:rPr>
              <a:t>Your wife as well as you is friendly to me.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08871BA2-D3A8-2241-A336-8CAC3371CB0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660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C03909D2-1D5C-4926-99E5-5AC60D06430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58368" y="620712"/>
            <a:ext cx="11070335" cy="5616575"/>
          </a:xfrm>
        </p:spPr>
        <p:txBody>
          <a:bodyPr/>
          <a:lstStyle/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b="1" dirty="0"/>
              <a:t>27. I ’ll make the cartoon myself, </a:t>
            </a:r>
            <a:r>
              <a:rPr lang="en-US" altLang="zh-CN" sz="3200" b="1" dirty="0">
                <a:solidFill>
                  <a:srgbClr val="FF0000"/>
                </a:solidFill>
              </a:rPr>
              <a:t>as</a:t>
            </a:r>
            <a:r>
              <a:rPr lang="en-US" altLang="zh-CN" sz="3200" b="1" dirty="0"/>
              <a:t> I have some basic drawing and computer skills. (P52-C2)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b="1" dirty="0"/>
              <a:t>  </a:t>
            </a:r>
            <a:r>
              <a:rPr lang="zh-CN" altLang="en-US" sz="3200" b="1" dirty="0"/>
              <a:t>鉴于我有一些画画基础和电脑技巧，我会自己来做这个动画。</a:t>
            </a:r>
            <a:endParaRPr lang="zh-CN" altLang="en-US" sz="3200" dirty="0"/>
          </a:p>
          <a:p>
            <a:pPr>
              <a:lnSpc>
                <a:spcPts val="3838"/>
              </a:lnSpc>
              <a:spcBef>
                <a:spcPct val="0"/>
              </a:spcBef>
            </a:pPr>
            <a:r>
              <a:rPr lang="en-US" altLang="zh-CN" sz="3200" dirty="0"/>
              <a:t>as 			conj.</a:t>
            </a:r>
            <a:r>
              <a:rPr lang="zh-CN" altLang="en-US" sz="3200" dirty="0"/>
              <a:t>由于；鉴于</a:t>
            </a:r>
            <a:endParaRPr lang="en-US" altLang="zh-CN" sz="3200" dirty="0"/>
          </a:p>
          <a:p>
            <a:pPr marL="0" indent="0">
              <a:lnSpc>
                <a:spcPts val="3838"/>
              </a:lnSpc>
              <a:spcBef>
                <a:spcPct val="0"/>
              </a:spcBef>
              <a:buNone/>
            </a:pPr>
            <a:r>
              <a:rPr lang="zh-CN" altLang="en-US" sz="3200" dirty="0"/>
              <a:t>引导原因状语从句，表示双方已知的事实或显而易见的原因，或者理由不是很重要，含义与</a:t>
            </a:r>
            <a:r>
              <a:rPr lang="en-US" altLang="zh-CN" sz="3200" dirty="0"/>
              <a:t>since</a:t>
            </a:r>
            <a:r>
              <a:rPr lang="zh-CN" altLang="en-US" sz="3200" dirty="0"/>
              <a:t>相同，但语气比较弱。</a:t>
            </a:r>
          </a:p>
          <a:p>
            <a:pPr>
              <a:lnSpc>
                <a:spcPts val="3838"/>
              </a:lnSpc>
              <a:spcBef>
                <a:spcPct val="0"/>
              </a:spcBef>
              <a:buNone/>
            </a:pPr>
            <a:endParaRPr lang="en-US" altLang="zh-CN" sz="3200" dirty="0"/>
          </a:p>
          <a:p>
            <a:pPr>
              <a:lnSpc>
                <a:spcPts val="3838"/>
              </a:lnSpc>
              <a:spcBef>
                <a:spcPct val="0"/>
              </a:spcBef>
              <a:buNone/>
            </a:pPr>
            <a:r>
              <a:rPr lang="zh-CN" altLang="en-US" sz="3200" dirty="0"/>
              <a:t>今天，我由于感冒没去上学。</a:t>
            </a:r>
          </a:p>
          <a:p>
            <a:pPr>
              <a:lnSpc>
                <a:spcPts val="3838"/>
              </a:lnSpc>
              <a:spcBef>
                <a:spcPct val="0"/>
              </a:spcBef>
              <a:buNone/>
            </a:pPr>
            <a:r>
              <a:rPr lang="en-US" altLang="zh-CN" sz="3200" dirty="0">
                <a:solidFill>
                  <a:srgbClr val="FF0000"/>
                </a:solidFill>
              </a:rPr>
              <a:t> As I got a cold, I didn’t go to school today. 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9840C556-A192-B445-9EC2-E4D4DA47F4D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279572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07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07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307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1" name="Rectangle 2">
            <a:extLst>
              <a:ext uri="{FF2B5EF4-FFF2-40B4-BE49-F238E27FC236}">
                <a16:creationId xmlns:a16="http://schemas.microsoft.com/office/drawing/2014/main" id="{CCFFE731-551B-41BF-A98F-4DC11EF9D07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92314" y="549275"/>
            <a:ext cx="8135937" cy="5924550"/>
          </a:xfrm>
        </p:spPr>
        <p:txBody>
          <a:bodyPr/>
          <a:lstStyle/>
          <a:p>
            <a:pPr>
              <a:lnSpc>
                <a:spcPct val="95000"/>
              </a:lnSpc>
              <a:buFont typeface="Arial" panose="020B0604020202020204" pitchFamily="34" charset="0"/>
              <a:buNone/>
            </a:pPr>
            <a:r>
              <a:rPr lang="zh-CN" altLang="en-US" b="1" dirty="0"/>
              <a:t>一、根据句意和所给首字母写出所缺单词。</a:t>
            </a:r>
            <a:endParaRPr lang="zh-CN" altLang="en-US" dirty="0"/>
          </a:p>
          <a:p>
            <a:pPr>
              <a:lnSpc>
                <a:spcPct val="95000"/>
              </a:lnSpc>
              <a:buFont typeface="Arial" panose="020B0604020202020204" pitchFamily="34" charset="0"/>
              <a:buNone/>
            </a:pPr>
            <a:r>
              <a:rPr lang="en-US" altLang="zh-CN" dirty="0"/>
              <a:t>1. First, you should learn some b______ vocabulary and grammar of this language.</a:t>
            </a:r>
          </a:p>
          <a:p>
            <a:pPr>
              <a:lnSpc>
                <a:spcPct val="95000"/>
              </a:lnSpc>
              <a:buFont typeface="Arial" panose="020B0604020202020204" pitchFamily="34" charset="0"/>
              <a:buNone/>
            </a:pPr>
            <a:r>
              <a:rPr lang="en-US" altLang="zh-CN" dirty="0"/>
              <a:t>2. She is a p______ girl, for she is always kind to others.</a:t>
            </a:r>
          </a:p>
          <a:p>
            <a:pPr>
              <a:lnSpc>
                <a:spcPct val="95000"/>
              </a:lnSpc>
              <a:buFont typeface="Arial" panose="020B0604020202020204" pitchFamily="34" charset="0"/>
              <a:buNone/>
            </a:pPr>
            <a:r>
              <a:rPr lang="en-US" altLang="zh-CN" dirty="0"/>
              <a:t>3. Dad, the red tie doesn’t m______ your shirt. I think you should try this one.</a:t>
            </a:r>
          </a:p>
          <a:p>
            <a:pPr>
              <a:lnSpc>
                <a:spcPct val="95000"/>
              </a:lnSpc>
              <a:buFont typeface="Arial" panose="020B0604020202020204" pitchFamily="34" charset="0"/>
              <a:buNone/>
            </a:pPr>
            <a:r>
              <a:rPr lang="en-US" altLang="zh-CN" dirty="0"/>
              <a:t>4. I don’t know how to p______ the video. Can you show me?</a:t>
            </a:r>
          </a:p>
          <a:p>
            <a:pPr>
              <a:lnSpc>
                <a:spcPct val="95000"/>
              </a:lnSpc>
              <a:buFont typeface="Arial" panose="020B0604020202020204" pitchFamily="34" charset="0"/>
              <a:buNone/>
            </a:pPr>
            <a:r>
              <a:rPr lang="en-US" altLang="zh-CN" dirty="0"/>
              <a:t>5. What happened to them? They a______ to be unhappy.</a:t>
            </a:r>
          </a:p>
          <a:p>
            <a:pPr>
              <a:lnSpc>
                <a:spcPct val="95000"/>
              </a:lnSpc>
              <a:buFont typeface="Arial" panose="020B0604020202020204" pitchFamily="34" charset="0"/>
              <a:buNone/>
            </a:pPr>
            <a:r>
              <a:rPr lang="en-US" altLang="zh-CN" dirty="0"/>
              <a:t>6. Mickey Mouse is one of the most famous c______ characters in the world.</a:t>
            </a:r>
            <a:endParaRPr lang="zh-CN" altLang="en-US" dirty="0"/>
          </a:p>
        </p:txBody>
      </p:sp>
      <p:sp>
        <p:nvSpPr>
          <p:cNvPr id="31747" name="Rectangle 3">
            <a:extLst>
              <a:ext uri="{FF2B5EF4-FFF2-40B4-BE49-F238E27FC236}">
                <a16:creationId xmlns:a16="http://schemas.microsoft.com/office/drawing/2014/main" id="{C97A6E76-F0C1-4452-85F7-4B4C55AE7D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43701" y="1025526"/>
            <a:ext cx="82426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asic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48" name="Rectangle 4">
            <a:extLst>
              <a:ext uri="{FF2B5EF4-FFF2-40B4-BE49-F238E27FC236}">
                <a16:creationId xmlns:a16="http://schemas.microsoft.com/office/drawing/2014/main" id="{D8B7DE6E-D8F6-49F1-BE6C-CD7EBB8F57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19513" y="1960564"/>
            <a:ext cx="132600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leasant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49" name="Rectangle 5">
            <a:extLst>
              <a:ext uri="{FF2B5EF4-FFF2-40B4-BE49-F238E27FC236}">
                <a16:creationId xmlns:a16="http://schemas.microsoft.com/office/drawing/2014/main" id="{9E8129DB-FF96-4B88-A920-D842A43CD7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97601" y="2496503"/>
            <a:ext cx="86914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atch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50" name="Rectangle 6">
            <a:extLst>
              <a:ext uri="{FF2B5EF4-FFF2-40B4-BE49-F238E27FC236}">
                <a16:creationId xmlns:a16="http://schemas.microsoft.com/office/drawing/2014/main" id="{6ADB4D4E-EC3F-47F3-B30F-C2A7C70EA9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91176" y="3450590"/>
            <a:ext cx="68640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lay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51" name="Rectangle 7">
            <a:extLst>
              <a:ext uri="{FF2B5EF4-FFF2-40B4-BE49-F238E27FC236}">
                <a16:creationId xmlns:a16="http://schemas.microsoft.com/office/drawing/2014/main" id="{2CEE9860-F332-494E-AC5C-F346C87B72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94538" y="4313302"/>
            <a:ext cx="10967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ppear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52" name="Rectangle 8">
            <a:extLst>
              <a:ext uri="{FF2B5EF4-FFF2-40B4-BE49-F238E27FC236}">
                <a16:creationId xmlns:a16="http://schemas.microsoft.com/office/drawing/2014/main" id="{D511BEFC-90CF-47FB-AE3A-8E3C499D85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74089" y="5290313"/>
            <a:ext cx="123303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 err="1">
                <a:solidFill>
                  <a:srgbClr val="FF0000"/>
                </a:solidFill>
                <a:latin typeface="Times New Roman" panose="02020603050405020304" pitchFamily="18" charset="0"/>
              </a:rPr>
              <a:t>artoon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189C6E22-FFEC-9341-9114-BDD0391AFD2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35056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8" grpId="0"/>
      <p:bldP spid="31749" grpId="0"/>
      <p:bldP spid="31750" grpId="0"/>
      <p:bldP spid="31751" grpId="0"/>
      <p:bldP spid="3175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Rectangle 2">
            <a:extLst>
              <a:ext uri="{FF2B5EF4-FFF2-40B4-BE49-F238E27FC236}">
                <a16:creationId xmlns:a16="http://schemas.microsoft.com/office/drawing/2014/main" id="{7B7A14A7-DC14-49AF-88C9-D68F10481C55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92313" y="836614"/>
            <a:ext cx="8712200" cy="4892675"/>
          </a:xfrm>
        </p:spPr>
        <p:txBody>
          <a:bodyPr>
            <a:normAutofit lnSpcReduction="10000"/>
          </a:bodyPr>
          <a:lstStyle/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zh-CN" altLang="en-US" sz="3000" b="1" dirty="0"/>
              <a:t>二、根据句意，用所给词的适当形式填空。</a:t>
            </a:r>
            <a:endParaRPr lang="zh-CN" altLang="en-US" sz="3000" dirty="0"/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3000" dirty="0"/>
              <a:t>1. Look at the ________(warn) on the wall. We can’t take photos here.</a:t>
            </a:r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3000" dirty="0"/>
              <a:t>2. His dream is to be a great ________ (act).</a:t>
            </a:r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3000" dirty="0"/>
              <a:t>3. David and his parents lived _________ (separate).</a:t>
            </a:r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3000" dirty="0"/>
              <a:t>4. The sound effects can be ________(record)</a:t>
            </a:r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3000" dirty="0"/>
              <a:t>    later.</a:t>
            </a:r>
          </a:p>
          <a:p>
            <a:pPr>
              <a:lnSpc>
                <a:spcPct val="115000"/>
              </a:lnSpc>
              <a:buFont typeface="Arial" panose="020B0604020202020204" pitchFamily="34" charset="0"/>
              <a:buNone/>
            </a:pPr>
            <a:r>
              <a:rPr lang="en-US" altLang="zh-CN" sz="3000" dirty="0"/>
              <a:t>5. This ________ (think) made him happy.</a:t>
            </a:r>
            <a:endParaRPr lang="zh-CN" altLang="en-US" sz="3000" dirty="0"/>
          </a:p>
        </p:txBody>
      </p:sp>
      <p:sp>
        <p:nvSpPr>
          <p:cNvPr id="32771" name="Rectangle 3">
            <a:extLst>
              <a:ext uri="{FF2B5EF4-FFF2-40B4-BE49-F238E27FC236}">
                <a16:creationId xmlns:a16="http://schemas.microsoft.com/office/drawing/2014/main" id="{E000E215-C12C-461A-A977-1E70A3ADC9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1813" y="4906074"/>
            <a:ext cx="16573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thought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2772" name="Rectangle 4">
            <a:extLst>
              <a:ext uri="{FF2B5EF4-FFF2-40B4-BE49-F238E27FC236}">
                <a16:creationId xmlns:a16="http://schemas.microsoft.com/office/drawing/2014/main" id="{82EBAFC7-9FAF-4F01-B364-DD9EDE160D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47007" y="1367726"/>
            <a:ext cx="15303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warning</a:t>
            </a:r>
            <a:endParaRPr lang="zh-CN" altLang="en-US" sz="32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2773" name="Rectangle 5">
            <a:extLst>
              <a:ext uri="{FF2B5EF4-FFF2-40B4-BE49-F238E27FC236}">
                <a16:creationId xmlns:a16="http://schemas.microsoft.com/office/drawing/2014/main" id="{25D3BEA8-18B3-4387-835C-349A850307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92095" y="2421636"/>
            <a:ext cx="10048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</a:rPr>
              <a:t>actor</a:t>
            </a:r>
          </a:p>
        </p:txBody>
      </p:sp>
      <p:sp>
        <p:nvSpPr>
          <p:cNvPr id="32774" name="Rectangle 6">
            <a:extLst>
              <a:ext uri="{FF2B5EF4-FFF2-40B4-BE49-F238E27FC236}">
                <a16:creationId xmlns:a16="http://schemas.microsoft.com/office/drawing/2014/main" id="{B2CABD49-2688-4FF3-9473-00BCB562A3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72264" y="3005836"/>
            <a:ext cx="18494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separately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2775" name="Rectangle 7">
            <a:extLst>
              <a:ext uri="{FF2B5EF4-FFF2-40B4-BE49-F238E27FC236}">
                <a16:creationId xmlns:a16="http://schemas.microsoft.com/office/drawing/2014/main" id="{68FA0DCA-8857-4BDB-96A0-D2B0C71379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29364" y="3642424"/>
            <a:ext cx="16208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3200">
                <a:solidFill>
                  <a:srgbClr val="FF0000"/>
                </a:solidFill>
                <a:latin typeface="Times New Roman" panose="02020603050405020304" pitchFamily="18" charset="0"/>
              </a:rPr>
              <a:t>recorded</a:t>
            </a:r>
            <a:endParaRPr lang="zh-CN" altLang="en-US" sz="32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5981D5E7-F490-BC4B-A925-C5FB9EFFD5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86835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2" grpId="0"/>
      <p:bldP spid="32773" grpId="0"/>
      <p:bldP spid="32774" grpId="0"/>
      <p:bldP spid="3277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09" name="Rectangle 2">
            <a:extLst>
              <a:ext uri="{FF2B5EF4-FFF2-40B4-BE49-F238E27FC236}">
                <a16:creationId xmlns:a16="http://schemas.microsoft.com/office/drawing/2014/main" id="{AE84DC33-2AF5-4A65-AE8D-931BAD5C48B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92314" y="620714"/>
            <a:ext cx="8218487" cy="5299075"/>
          </a:xfrm>
        </p:spPr>
        <p:txBody>
          <a:bodyPr>
            <a:normAutofit lnSpcReduction="10000"/>
          </a:bodyPr>
          <a:lstStyle/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zh-CN" altLang="en-US" b="1"/>
              <a:t>三、根据中文意思完成句子。</a:t>
            </a:r>
            <a:endParaRPr lang="zh-CN" altLang="en-US"/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/>
              <a:t>1. </a:t>
            </a:r>
            <a:r>
              <a:rPr lang="zh-CN" altLang="en-US"/>
              <a:t>这景象使她瞪大了眼睛。</a:t>
            </a:r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/>
              <a:t>	The view made her eyes _____ _____.</a:t>
            </a:r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/>
              <a:t>2. </a:t>
            </a:r>
            <a:r>
              <a:rPr lang="zh-CN" altLang="en-US"/>
              <a:t>我们应该积极思考，决定一项行动计划。</a:t>
            </a:r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/>
              <a:t>	We should think actively and ______ _____ a plan of action.</a:t>
            </a:r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/>
              <a:t>3. </a:t>
            </a:r>
            <a:r>
              <a:rPr lang="zh-CN" altLang="en-US"/>
              <a:t>我们把这些部件组合起来做一个机器人吧。</a:t>
            </a:r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/>
              <a:t>	Let ’s _____ these parts ________ to make a robot.</a:t>
            </a:r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/>
              <a:t>4. </a:t>
            </a:r>
            <a:r>
              <a:rPr lang="zh-CN" altLang="en-US"/>
              <a:t>我们需要加些色彩到这些图片上。</a:t>
            </a:r>
          </a:p>
          <a:p>
            <a:pPr>
              <a:lnSpc>
                <a:spcPct val="105000"/>
              </a:lnSpc>
              <a:buFont typeface="Arial" panose="020B0604020202020204" pitchFamily="34" charset="0"/>
              <a:buNone/>
            </a:pPr>
            <a:r>
              <a:rPr lang="en-US" altLang="zh-CN"/>
              <a:t>	We need to _____ some colours _____ these pictures.</a:t>
            </a:r>
            <a:endParaRPr lang="zh-CN" altLang="en-US"/>
          </a:p>
        </p:txBody>
      </p:sp>
      <p:sp>
        <p:nvSpPr>
          <p:cNvPr id="33795" name="Rectangle 3">
            <a:extLst>
              <a:ext uri="{FF2B5EF4-FFF2-40B4-BE49-F238E27FC236}">
                <a16:creationId xmlns:a16="http://schemas.microsoft.com/office/drawing/2014/main" id="{E7FAA8C2-D7B1-4E62-9440-C77B4F5E18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79875" y="5220491"/>
            <a:ext cx="42481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add                               to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3796" name="Rectangle 4">
            <a:extLst>
              <a:ext uri="{FF2B5EF4-FFF2-40B4-BE49-F238E27FC236}">
                <a16:creationId xmlns:a16="http://schemas.microsoft.com/office/drawing/2014/main" id="{2A052A00-3305-4A75-96E6-01F8BF69AB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87987" y="1637509"/>
            <a:ext cx="194310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pop   out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3797" name="Rectangle 5">
            <a:extLst>
              <a:ext uri="{FF2B5EF4-FFF2-40B4-BE49-F238E27FC236}">
                <a16:creationId xmlns:a16="http://schemas.microsoft.com/office/drawing/2014/main" id="{0AD18888-399F-4A19-B749-C6A99FD023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96064" y="2746375"/>
            <a:ext cx="19446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</a:rPr>
              <a:t>decide   on</a:t>
            </a:r>
            <a:endParaRPr lang="zh-CN" altLang="en-US" sz="280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3798" name="Rectangle 6">
            <a:extLst>
              <a:ext uri="{FF2B5EF4-FFF2-40B4-BE49-F238E27FC236}">
                <a16:creationId xmlns:a16="http://schemas.microsoft.com/office/drawing/2014/main" id="{08C6446F-DC2F-40B7-809E-84000581BF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5521" y="4174330"/>
            <a:ext cx="43926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</a:rPr>
              <a:t>put                       together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AC307521-9163-C54D-9A05-49F2DF2F96C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0" t="4562" r="14667" b="19390"/>
          <a:stretch/>
        </p:blipFill>
        <p:spPr>
          <a:xfrm>
            <a:off x="240629" y="43544"/>
            <a:ext cx="958827" cy="132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44175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796" grpId="0"/>
      <p:bldP spid="33797" grpId="0"/>
      <p:bldP spid="3379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手绘小人答辩"/>
</p:tagLst>
</file>

<file path=ppt/theme/theme1.xml><?xml version="1.0" encoding="utf-8"?>
<a:theme xmlns:a="http://schemas.openxmlformats.org/drawingml/2006/main" name="Office 主题">
  <a:themeElements>
    <a:clrScheme name="自定义 403">
      <a:dk1>
        <a:sysClr val="windowText" lastClr="000000"/>
      </a:dk1>
      <a:lt1>
        <a:sysClr val="window" lastClr="FFFFFF"/>
      </a:lt1>
      <a:dk2>
        <a:srgbClr val="000000"/>
      </a:dk2>
      <a:lt2>
        <a:srgbClr val="E7E6E6"/>
      </a:lt2>
      <a:accent1>
        <a:srgbClr val="7BB256"/>
      </a:accent1>
      <a:accent2>
        <a:srgbClr val="F0993A"/>
      </a:accent2>
      <a:accent3>
        <a:srgbClr val="DE2743"/>
      </a:accent3>
      <a:accent4>
        <a:srgbClr val="2A7ABC"/>
      </a:accent4>
      <a:accent5>
        <a:srgbClr val="7BB256"/>
      </a:accent5>
      <a:accent6>
        <a:srgbClr val="F0993A"/>
      </a:accent6>
      <a:hlink>
        <a:srgbClr val="DE2743"/>
      </a:hlink>
      <a:folHlink>
        <a:srgbClr val="2A7ABC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3200" b="0" i="0" u="none" strike="noStrike" cap="none" normalizeH="0" baseline="0" smtClean="0">
            <a:ln>
              <a:noFill/>
            </a:ln>
            <a:solidFill>
              <a:srgbClr val="FF3300"/>
            </a:solidFill>
            <a:effectLst/>
            <a:latin typeface="Lucida Sans" panose="020B0602030504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none" lIns="91440" tIns="45720" rIns="91440" bIns="45720" numCol="1" anchor="ctr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3200" b="0" i="0" u="none" strike="noStrike" cap="none" normalizeH="0" baseline="0" smtClean="0">
            <a:ln>
              <a:noFill/>
            </a:ln>
            <a:solidFill>
              <a:srgbClr val="FF3300"/>
            </a:solidFill>
            <a:effectLst/>
            <a:latin typeface="Lucida Sans" panose="020B0602030504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632</TotalTime>
  <Words>1532</Words>
  <Application>Microsoft Macintosh PowerPoint</Application>
  <PresentationFormat>宽屏</PresentationFormat>
  <Paragraphs>404</Paragraphs>
  <Slides>40</Slides>
  <Notes>13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40</vt:i4>
      </vt:variant>
    </vt:vector>
  </HeadingPairs>
  <TitlesOfParts>
    <vt:vector size="51" baseType="lpstr">
      <vt:lpstr>幼圆</vt:lpstr>
      <vt:lpstr>Arial</vt:lpstr>
      <vt:lpstr>Arial</vt:lpstr>
      <vt:lpstr>Calibri</vt:lpstr>
      <vt:lpstr>Calibri Light</vt:lpstr>
      <vt:lpstr>Comic Sans MS</vt:lpstr>
      <vt:lpstr>Matura MT Script Capitals</vt:lpstr>
      <vt:lpstr>Times New Roman</vt:lpstr>
      <vt:lpstr>Wingdings 2</vt:lpstr>
      <vt:lpstr>Office 主题</vt:lpstr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手绘小人答辩</dc:title>
  <dc:creator>PC</dc:creator>
  <cp:lastModifiedBy>vctj</cp:lastModifiedBy>
  <cp:revision>71</cp:revision>
  <dcterms:created xsi:type="dcterms:W3CDTF">2017-04-05T03:07:45Z</dcterms:created>
  <dcterms:modified xsi:type="dcterms:W3CDTF">2019-04-04T01:00:43Z</dcterms:modified>
</cp:coreProperties>
</file>