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4" r:id="rId3"/>
    <p:sldId id="265" r:id="rId4"/>
    <p:sldId id="257" r:id="rId5"/>
    <p:sldId id="259" r:id="rId6"/>
    <p:sldId id="261" r:id="rId7"/>
    <p:sldId id="262" r:id="rId8"/>
    <p:sldId id="266" r:id="rId9"/>
    <p:sldId id="274" r:id="rId10"/>
    <p:sldId id="260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FFFF99"/>
    <a:srgbClr val="D60093"/>
    <a:srgbClr val="FF0066"/>
    <a:srgbClr val="66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friends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950" y="638810"/>
            <a:ext cx="5437505" cy="324294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67665" y="4159250"/>
            <a:ext cx="7936083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48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What </a:t>
            </a:r>
            <a:r>
              <a:rPr lang="en-US" altLang="zh-CN" sz="4800" b="1" dirty="0" smtClean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do </a:t>
            </a:r>
            <a:r>
              <a:rPr lang="en-US" altLang="zh-CN" sz="48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friends mean to you?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67665" y="4896485"/>
            <a:ext cx="4126865" cy="1742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D60093"/>
                </a:solidFill>
              </a:rPr>
              <a:t>when you are sad...</a:t>
            </a:r>
          </a:p>
          <a:p>
            <a:r>
              <a:rPr lang="en-US" altLang="zh-CN" sz="3600">
                <a:solidFill>
                  <a:srgbClr val="D60093"/>
                </a:solidFill>
              </a:rPr>
              <a:t>                        happy...</a:t>
            </a:r>
          </a:p>
          <a:p>
            <a:r>
              <a:rPr lang="en-US" altLang="zh-CN" sz="3600">
                <a:solidFill>
                  <a:srgbClr val="D60093"/>
                </a:solidFill>
              </a:rPr>
              <a:t>                        angry...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779010" y="4897120"/>
            <a:ext cx="3099435" cy="1737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tx1"/>
                </a:solidFill>
              </a:rPr>
              <a:t>鼓励、安慰</a:t>
            </a:r>
            <a:endParaRPr lang="en-US" altLang="zh-CN" sz="3600">
              <a:solidFill>
                <a:schemeClr val="tx1"/>
              </a:solidFill>
            </a:endParaRPr>
          </a:p>
          <a:p>
            <a:r>
              <a:rPr lang="zh-CN" altLang="en-US" sz="3600">
                <a:solidFill>
                  <a:schemeClr val="tx1"/>
                </a:solidFill>
              </a:rPr>
              <a:t>分享</a:t>
            </a:r>
          </a:p>
          <a:p>
            <a:r>
              <a:rPr lang="zh-CN" altLang="en-US" sz="3600">
                <a:solidFill>
                  <a:schemeClr val="tx1"/>
                </a:solidFill>
              </a:rPr>
              <a:t>建议</a:t>
            </a:r>
          </a:p>
        </p:txBody>
      </p:sp>
      <p:sp>
        <p:nvSpPr>
          <p:cNvPr id="41986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Brainstorm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/>
          </p:cNvSpPr>
          <p:nvPr>
            <p:ph idx="1"/>
          </p:nvPr>
        </p:nvSpPr>
        <p:spPr>
          <a:xfrm>
            <a:off x="0" y="2033905"/>
            <a:ext cx="9144000" cy="4525963"/>
          </a:xfrm>
          <a:noFill/>
          <a:ln>
            <a:noFill/>
          </a:ln>
        </p:spPr>
        <p:txBody>
          <a:bodyPr>
            <a:normAutofit fontScale="90000" lnSpcReduction="20000"/>
          </a:bodyPr>
          <a:lstStyle/>
          <a:p>
            <a:pPr marL="971550" lvl="1" indent="-514350" eaLnBrk="1" hangingPunct="1">
              <a:buFont typeface="Arial" panose="020B0604020202020204" pitchFamily="34" charset="0"/>
              <a:buAutoNum type="arabicPeriod"/>
            </a:pPr>
            <a:r>
              <a:rPr lang="zh-CN" altLang="en-US" b="1" dirty="0">
                <a:latin typeface="Comic Sans MS" panose="030F0702030302020204" pitchFamily="66" charset="0"/>
              </a:rPr>
              <a:t>他来自广州。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 He _____ ____ Guangzhou.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2. </a:t>
            </a:r>
            <a:r>
              <a:rPr lang="zh-CN" altLang="en-US" b="1" dirty="0">
                <a:latin typeface="Comic Sans MS" panose="030F0702030302020204" pitchFamily="66" charset="0"/>
              </a:rPr>
              <a:t>他高大约</a:t>
            </a:r>
            <a:r>
              <a:rPr lang="en-US" altLang="zh-CN" b="1" dirty="0">
                <a:latin typeface="Comic Sans MS" panose="030F0702030302020204" pitchFamily="66" charset="0"/>
              </a:rPr>
              <a:t>170cm</a:t>
            </a:r>
            <a:r>
              <a:rPr lang="zh-CN" altLang="en-US" b="1" dirty="0">
                <a:latin typeface="Comic Sans MS" panose="030F0702030302020204" pitchFamily="66" charset="0"/>
              </a:rPr>
              <a:t>。戴眼镜。他看起来像他妈妈。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He is about 170 centimeters </a:t>
            </a:r>
            <a:r>
              <a:rPr lang="en-US" altLang="zh-CN" b="1" dirty="0" smtClean="0">
                <a:latin typeface="Comic Sans MS" panose="030F0702030302020204" pitchFamily="66" charset="0"/>
              </a:rPr>
              <a:t>_____ _____ </a:t>
            </a:r>
            <a:r>
              <a:rPr lang="en-US" altLang="zh-CN" b="1" dirty="0">
                <a:latin typeface="Comic Sans MS" panose="030F0702030302020204" pitchFamily="66" charset="0"/>
              </a:rPr>
              <a:t>____ . He _____ _____ his mother.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3. </a:t>
            </a:r>
            <a:r>
              <a:rPr lang="zh-CN" altLang="en-US" b="1" dirty="0">
                <a:latin typeface="Comic Sans MS" panose="030F0702030302020204" pitchFamily="66" charset="0"/>
              </a:rPr>
              <a:t>他是一个中学生。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He ____ a middle school student.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4. </a:t>
            </a:r>
            <a:r>
              <a:rPr lang="zh-CN" altLang="en-US" b="1" dirty="0">
                <a:latin typeface="Comic Sans MS" panose="030F0702030302020204" pitchFamily="66" charset="0"/>
              </a:rPr>
              <a:t>他</a:t>
            </a:r>
            <a:r>
              <a:rPr lang="zh-CN" altLang="en-US" b="1" dirty="0" smtClean="0">
                <a:latin typeface="Comic Sans MS" panose="030F0702030302020204" pitchFamily="66" charset="0"/>
              </a:rPr>
              <a:t>擅长打篮球</a:t>
            </a:r>
            <a:r>
              <a:rPr lang="zh-CN" altLang="en-US" b="1" dirty="0">
                <a:latin typeface="Comic Sans MS" panose="030F0702030302020204" pitchFamily="66" charset="0"/>
              </a:rPr>
              <a:t>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He ____ _____ ____ playing basketball.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solidFill>
                  <a:srgbClr val="D60093"/>
                </a:solidFill>
                <a:latin typeface="Comic Sans MS" panose="030F0702030302020204" pitchFamily="66" charset="0"/>
              </a:rPr>
              <a:t> </a:t>
            </a:r>
            <a:endParaRPr lang="zh-CN" altLang="en-US" b="1" dirty="0">
              <a:solidFill>
                <a:srgbClr val="D60093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57555" y="2316480"/>
            <a:ext cx="251904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comes     from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14942" y="3143248"/>
            <a:ext cx="3424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tall    </a:t>
            </a:r>
            <a:r>
              <a:rPr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with   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glasses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786050" y="3571876"/>
            <a:ext cx="228282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looks      like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57555" y="4351020"/>
            <a:ext cx="45402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86435" y="5234940"/>
            <a:ext cx="328739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       good         at</a:t>
            </a:r>
          </a:p>
        </p:txBody>
      </p:sp>
      <p:sp>
        <p:nvSpPr>
          <p:cNvPr id="41986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Warming up</a:t>
            </a:r>
          </a:p>
        </p:txBody>
      </p:sp>
      <p:pic>
        <p:nvPicPr>
          <p:cNvPr id="8" name="图片 7" descr="59322416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 flipV="1">
            <a:off x="5535295" y="104775"/>
            <a:ext cx="3435350" cy="192913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/>
          </p:cNvSpPr>
          <p:nvPr>
            <p:ph idx="1"/>
          </p:nvPr>
        </p:nvSpPr>
        <p:spPr>
          <a:xfrm>
            <a:off x="0" y="1000125"/>
            <a:ext cx="9144000" cy="4525963"/>
          </a:xfrm>
          <a:noFill/>
          <a:ln>
            <a:noFill/>
          </a:ln>
        </p:spPr>
        <p:txBody>
          <a:bodyPr>
            <a:normAutofit fontScale="77500" lnSpcReduction="20000"/>
          </a:bodyPr>
          <a:lstStyle/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5. </a:t>
            </a:r>
            <a:r>
              <a:rPr lang="zh-CN" altLang="en-US" b="1" dirty="0">
                <a:latin typeface="Comic Sans MS" panose="030F0702030302020204" pitchFamily="66" charset="0"/>
              </a:rPr>
              <a:t>他学习很好。对自己要求严格。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 He _____ ____ ____ his study and ____ _____ _____ himself.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6. </a:t>
            </a:r>
            <a:r>
              <a:rPr lang="zh-CN" altLang="en-US" b="1" dirty="0">
                <a:latin typeface="Comic Sans MS" panose="030F0702030302020204" pitchFamily="66" charset="0"/>
              </a:rPr>
              <a:t>长大了他梦想成为一名工程师。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His dream ____ ____ ___ an engineer when he _____ _____.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7. </a:t>
            </a:r>
            <a:r>
              <a:rPr lang="zh-CN" altLang="en-US" b="1" dirty="0">
                <a:latin typeface="Comic Sans MS" panose="030F0702030302020204" pitchFamily="66" charset="0"/>
              </a:rPr>
              <a:t>他与同学们相处融洽。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He ____ _____ ____ _____ classmates.</a:t>
            </a: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8. </a:t>
            </a:r>
            <a:r>
              <a:rPr lang="zh-CN" altLang="en-US" b="1" dirty="0">
                <a:latin typeface="Comic Sans MS" panose="030F0702030302020204" pitchFamily="66" charset="0"/>
              </a:rPr>
              <a:t>他是多么好的朋友！</a:t>
            </a: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latin typeface="Comic Sans MS" panose="030F0702030302020204" pitchFamily="66" charset="0"/>
              </a:rPr>
              <a:t>_____ ____ _____ friend he is!</a:t>
            </a:r>
          </a:p>
          <a:p>
            <a:pPr marL="514350" indent="-514350" eaLnBrk="1" hangingPunct="1">
              <a:buNone/>
            </a:pPr>
            <a:endParaRPr lang="en-US" altLang="zh-CN" b="1" dirty="0">
              <a:latin typeface="Comic Sans MS" panose="030F0702030302020204" pitchFamily="66" charset="0"/>
            </a:endParaRPr>
          </a:p>
          <a:p>
            <a:pPr marL="514350" indent="-514350" eaLnBrk="1" hangingPunct="1">
              <a:buNone/>
            </a:pPr>
            <a:r>
              <a:rPr lang="en-US" altLang="zh-CN" b="1" dirty="0">
                <a:solidFill>
                  <a:srgbClr val="D60093"/>
                </a:solidFill>
                <a:latin typeface="Comic Sans MS" panose="030F0702030302020204" pitchFamily="66" charset="0"/>
              </a:rPr>
              <a:t> </a:t>
            </a:r>
            <a:endParaRPr lang="zh-CN" altLang="en-US" b="1" dirty="0">
              <a:solidFill>
                <a:srgbClr val="D60093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8650" y="1229360"/>
            <a:ext cx="285813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does    well     in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436235" y="1229360"/>
            <a:ext cx="218503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strict with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574165" y="2357120"/>
            <a:ext cx="237299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is      to      be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850380" y="2249170"/>
            <a:ext cx="2293620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grows       up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14348" y="3500438"/>
            <a:ext cx="358076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gets   on    well  with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85720" y="4500570"/>
            <a:ext cx="25571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 a    </a:t>
            </a:r>
            <a:r>
              <a:rPr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nice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Warming up</a:t>
            </a:r>
          </a:p>
        </p:txBody>
      </p:sp>
      <p:pic>
        <p:nvPicPr>
          <p:cNvPr id="7" name="图片 6" descr="14793245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9940" y="4412615"/>
            <a:ext cx="3006090" cy="225425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流程图: 可选过程 4"/>
          <p:cNvSpPr/>
          <p:nvPr/>
        </p:nvSpPr>
        <p:spPr>
          <a:xfrm>
            <a:off x="569595" y="835660"/>
            <a:ext cx="8004810" cy="328930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zh-CN" altLang="en-US" sz="3200">
                <a:solidFill>
                  <a:srgbClr val="660066"/>
                </a:solidFill>
                <a:latin typeface="隶书" panose="02010509060101010101" charset="-122"/>
                <a:ea typeface="隶书" panose="02010509060101010101" charset="-122"/>
              </a:rPr>
              <a:t>“友谊的小船说翻就翻”是最近主流社交网络上流行的网络语言，看后同学们有何感想？</a:t>
            </a:r>
          </a:p>
          <a:p>
            <a:pPr algn="l"/>
            <a:r>
              <a:rPr lang="zh-CN" altLang="en-US" sz="3200">
                <a:solidFill>
                  <a:srgbClr val="660066"/>
                </a:solidFill>
                <a:latin typeface="隶书" panose="02010509060101010101" charset="-122"/>
                <a:ea typeface="隶书" panose="02010509060101010101" charset="-122"/>
              </a:rPr>
              <a:t>相信同学们都有自己的朋友，如何使“友谊的小船不会说翻就翻”？请你根据下面的写作要求，写一篇短文谈谈你的看法。</a:t>
            </a:r>
          </a:p>
          <a:p>
            <a:pPr algn="ctr"/>
            <a:endParaRPr lang="zh-CN" altLang="en-US" sz="3200">
              <a:solidFill>
                <a:srgbClr val="00206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4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Writing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06780" y="4415155"/>
            <a:ext cx="6362065" cy="234696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zh-CN" altLang="zh-CN" sz="2800" b="1" dirty="0" smtClean="0">
                <a:sym typeface="+mn-ea"/>
              </a:rPr>
              <a:t>内容包括</a:t>
            </a:r>
            <a:endParaRPr lang="en-US" altLang="zh-CN" sz="2800" b="1" dirty="0" smtClean="0"/>
          </a:p>
          <a:p>
            <a:pPr algn="l"/>
            <a:r>
              <a:rPr lang="en-US" altLang="zh-CN" sz="2800" dirty="0" smtClean="0">
                <a:sym typeface="+mn-ea"/>
              </a:rPr>
              <a:t>1.</a:t>
            </a:r>
            <a:r>
              <a:rPr lang="zh-CN" altLang="zh-CN" sz="2800" dirty="0" smtClean="0">
                <a:sym typeface="+mn-ea"/>
              </a:rPr>
              <a:t>我们为什么需要朋友？</a:t>
            </a:r>
            <a:endParaRPr lang="zh-CN" altLang="zh-CN" sz="2800" dirty="0" smtClean="0"/>
          </a:p>
          <a:p>
            <a:pPr algn="l"/>
            <a:r>
              <a:rPr lang="en-US" altLang="zh-CN" sz="2800" dirty="0" smtClean="0">
                <a:sym typeface="+mn-ea"/>
              </a:rPr>
              <a:t>2.</a:t>
            </a:r>
            <a:r>
              <a:rPr lang="zh-CN" altLang="zh-CN" sz="2800" dirty="0" smtClean="0">
                <a:sym typeface="+mn-ea"/>
              </a:rPr>
              <a:t>我们该如何与朋友相处？</a:t>
            </a:r>
            <a:r>
              <a:rPr lang="en-US" altLang="zh-CN" sz="2800" dirty="0" smtClean="0">
                <a:sym typeface="+mn-ea"/>
              </a:rPr>
              <a:t>(</a:t>
            </a:r>
            <a:r>
              <a:rPr lang="zh-CN" altLang="zh-CN" sz="2800" dirty="0" smtClean="0">
                <a:sym typeface="+mn-ea"/>
              </a:rPr>
              <a:t>两点建议</a:t>
            </a:r>
            <a:r>
              <a:rPr lang="en-US" altLang="zh-CN" sz="2800" dirty="0" smtClean="0">
                <a:sym typeface="+mn-ea"/>
              </a:rPr>
              <a:t>) </a:t>
            </a:r>
            <a:endParaRPr lang="zh-CN" altLang="zh-CN" sz="2800" dirty="0" smtClean="0"/>
          </a:p>
          <a:p>
            <a:pPr algn="l"/>
            <a:r>
              <a:rPr lang="en-US" altLang="zh-CN" sz="2800" dirty="0" smtClean="0">
                <a:sym typeface="+mn-ea"/>
              </a:rPr>
              <a:t>3.</a:t>
            </a:r>
            <a:r>
              <a:rPr lang="zh-CN" altLang="zh-CN" sz="2800" dirty="0" smtClean="0">
                <a:sym typeface="+mn-ea"/>
              </a:rPr>
              <a:t>呼吁同学们与朋友和睦共处。 </a:t>
            </a:r>
            <a:endParaRPr lang="zh-CN" altLang="zh-CN" sz="2800" dirty="0" smtClean="0"/>
          </a:p>
          <a:p>
            <a:pPr algn="l"/>
            <a:endParaRPr lang="zh-CN" altLang="zh-CN" dirty="0" smtClean="0"/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内容占位符 3" descr="图片书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930" y="-28575"/>
            <a:ext cx="9294495" cy="69151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/>
              <a:t>写作指导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2500" lnSpcReduction="20000"/>
          </a:bodyPr>
          <a:lstStyle/>
          <a:p>
            <a:r>
              <a:rPr lang="en-US" altLang="zh-CN" dirty="0" smtClean="0"/>
              <a:t>1.</a:t>
            </a:r>
            <a:r>
              <a:rPr lang="zh-CN" altLang="zh-CN" dirty="0" smtClean="0"/>
              <a:t>审题</a:t>
            </a:r>
            <a:r>
              <a:rPr lang="en-US" altLang="zh-CN" dirty="0" smtClean="0"/>
              <a:t>:</a:t>
            </a:r>
            <a:r>
              <a:rPr lang="zh-CN" altLang="zh-CN" dirty="0" smtClean="0"/>
              <a:t>人称，要点，时态</a:t>
            </a:r>
            <a:endParaRPr lang="en-US" altLang="zh-CN" dirty="0" smtClean="0"/>
          </a:p>
          <a:p>
            <a:r>
              <a:rPr lang="zh-CN" altLang="zh-CN" dirty="0" smtClean="0"/>
              <a:t>本文共有</a:t>
            </a:r>
            <a:r>
              <a:rPr lang="zh-CN" altLang="zh-CN" u="sng" dirty="0" smtClean="0"/>
              <a:t> </a:t>
            </a:r>
            <a:r>
              <a:rPr lang="en-US" altLang="zh-CN" u="sng" dirty="0" smtClean="0"/>
              <a:t> _</a:t>
            </a:r>
            <a:r>
              <a:rPr lang="zh-CN" altLang="zh-CN" dirty="0" smtClean="0"/>
              <a:t>个要点</a:t>
            </a:r>
            <a:endParaRPr lang="zh-CN" altLang="zh-CN" sz="2000" dirty="0" smtClean="0"/>
          </a:p>
          <a:p>
            <a:pPr lvl="1"/>
            <a:r>
              <a:rPr lang="zh-CN" altLang="zh-CN" dirty="0" smtClean="0"/>
              <a:t>时态主要采用</a:t>
            </a:r>
            <a:r>
              <a:rPr lang="zh-CN" altLang="zh-CN" u="sng" dirty="0" smtClean="0"/>
              <a:t> </a:t>
            </a:r>
            <a:r>
              <a:rPr lang="en-US" altLang="zh-CN" u="sng" dirty="0" smtClean="0"/>
              <a:t>__________</a:t>
            </a:r>
          </a:p>
          <a:p>
            <a:pPr marL="457200" lvl="1" indent="0">
              <a:buNone/>
            </a:pPr>
            <a:r>
              <a:rPr lang="en-US" altLang="zh-CN" dirty="0" smtClean="0"/>
              <a:t>—</a:t>
            </a:r>
            <a:r>
              <a:rPr lang="zh-CN" altLang="zh-CN" dirty="0" smtClean="0"/>
              <a:t>主要人称是</a:t>
            </a:r>
            <a:r>
              <a:rPr lang="en-US" altLang="zh-CN" u="sng" dirty="0" smtClean="0"/>
              <a:t>____________</a:t>
            </a:r>
            <a:endParaRPr lang="zh-CN" altLang="zh-CN" sz="2000" dirty="0" smtClean="0"/>
          </a:p>
          <a:p>
            <a:endParaRPr lang="zh-CN" altLang="zh-CN" dirty="0" smtClean="0"/>
          </a:p>
          <a:p>
            <a:r>
              <a:rPr lang="en-US" altLang="zh-CN" dirty="0" smtClean="0"/>
              <a:t>2.</a:t>
            </a:r>
            <a:r>
              <a:rPr lang="zh-CN" altLang="zh-CN" dirty="0" smtClean="0"/>
              <a:t>思路：表明观点</a:t>
            </a:r>
            <a:r>
              <a:rPr lang="en-US" altLang="zh-CN" dirty="0" smtClean="0"/>
              <a:t>——</a:t>
            </a:r>
            <a:r>
              <a:rPr lang="zh-CN" altLang="zh-CN" dirty="0" smtClean="0"/>
              <a:t>提出建议</a:t>
            </a:r>
            <a:r>
              <a:rPr lang="en-US" altLang="zh-CN" dirty="0" smtClean="0"/>
              <a:t>(2</a:t>
            </a:r>
            <a:r>
              <a:rPr lang="zh-CN" altLang="zh-CN" dirty="0" smtClean="0"/>
              <a:t>点</a:t>
            </a:r>
            <a:r>
              <a:rPr lang="en-US" altLang="zh-CN" dirty="0" smtClean="0"/>
              <a:t>)——</a:t>
            </a:r>
            <a:r>
              <a:rPr lang="zh-CN" altLang="zh-CN" dirty="0" smtClean="0"/>
              <a:t>发出呼吁。 </a:t>
            </a:r>
          </a:p>
          <a:p>
            <a:r>
              <a:rPr lang="en-US" altLang="zh-CN" dirty="0" smtClean="0"/>
              <a:t>3.</a:t>
            </a:r>
            <a:r>
              <a:rPr lang="zh-CN" altLang="zh-CN" dirty="0" smtClean="0"/>
              <a:t>高分技巧： </a:t>
            </a:r>
          </a:p>
          <a:p>
            <a:r>
              <a:rPr lang="en-US" altLang="zh-CN" dirty="0" smtClean="0"/>
              <a:t>1</a:t>
            </a:r>
            <a:r>
              <a:rPr lang="zh-CN" altLang="zh-CN" dirty="0" smtClean="0"/>
              <a:t>）表明观点时，可用</a:t>
            </a:r>
            <a:r>
              <a:rPr lang="en-US" altLang="zh-CN" dirty="0" smtClean="0"/>
              <a:t>“In my opinion...because...”“As for me...because...”</a:t>
            </a:r>
            <a:r>
              <a:rPr lang="zh-CN" altLang="zh-CN" dirty="0" smtClean="0"/>
              <a:t>句型；</a:t>
            </a:r>
          </a:p>
          <a:p>
            <a:r>
              <a:rPr lang="en-US" altLang="zh-CN" dirty="0" smtClean="0"/>
              <a:t>2</a:t>
            </a:r>
            <a:r>
              <a:rPr lang="zh-CN" altLang="zh-CN" dirty="0" smtClean="0"/>
              <a:t>） 提建议时可用</a:t>
            </a:r>
            <a:r>
              <a:rPr lang="en-US" altLang="zh-CN" dirty="0" smtClean="0"/>
              <a:t>We should...</a:t>
            </a:r>
            <a:r>
              <a:rPr lang="zh-CN" altLang="zh-CN" dirty="0" smtClean="0"/>
              <a:t>，</a:t>
            </a:r>
            <a:r>
              <a:rPr lang="en-US" altLang="zh-CN" dirty="0" smtClean="0"/>
              <a:t>we’d better...</a:t>
            </a:r>
            <a:r>
              <a:rPr lang="zh-CN" altLang="zh-CN" dirty="0" smtClean="0"/>
              <a:t>等句型，列举时可用</a:t>
            </a:r>
            <a:r>
              <a:rPr lang="en-US" altLang="zh-CN" dirty="0" smtClean="0"/>
              <a:t>First</a:t>
            </a:r>
            <a:r>
              <a:rPr lang="zh-CN" altLang="zh-CN" dirty="0" smtClean="0"/>
              <a:t>，</a:t>
            </a:r>
            <a:r>
              <a:rPr lang="en-US" altLang="zh-CN" dirty="0" smtClean="0"/>
              <a:t>second...</a:t>
            </a:r>
            <a:r>
              <a:rPr lang="zh-CN" altLang="zh-CN" dirty="0" smtClean="0"/>
              <a:t>等过渡词。</a:t>
            </a:r>
          </a:p>
          <a:p>
            <a:endParaRPr lang="zh-CN" altLang="en-US" dirty="0"/>
          </a:p>
        </p:txBody>
      </p:sp>
      <p:sp>
        <p:nvSpPr>
          <p:cNvPr id="4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Writing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14546" y="1928802"/>
            <a:ext cx="33655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69615" y="2265680"/>
            <a:ext cx="171323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一般现在时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814955" y="2719070"/>
            <a:ext cx="140716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第一人称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内容占位符 3" descr="图片书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930" y="-28575"/>
            <a:ext cx="9294495" cy="69151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/>
              <a:t>自我检查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/>
          </a:bodyPr>
          <a:lstStyle/>
          <a:p>
            <a:r>
              <a:rPr lang="en-US" altLang="zh-CN" b="1" dirty="0" smtClean="0"/>
              <a:t>1</a:t>
            </a:r>
            <a:r>
              <a:rPr lang="zh-CN" altLang="zh-CN" b="1" dirty="0" smtClean="0"/>
              <a:t>）检查时态</a:t>
            </a:r>
            <a:r>
              <a:rPr lang="zh-CN" altLang="zh-CN" dirty="0" smtClean="0"/>
              <a:t>： 全文是否用了一般现在时？</a:t>
            </a:r>
          </a:p>
          <a:p>
            <a:r>
              <a:rPr lang="en-US" altLang="zh-CN" b="1" dirty="0" smtClean="0"/>
              <a:t>2</a:t>
            </a:r>
            <a:r>
              <a:rPr lang="zh-CN" altLang="zh-CN" b="1" dirty="0" smtClean="0"/>
              <a:t>）检查内容点</a:t>
            </a:r>
            <a:r>
              <a:rPr lang="zh-CN" altLang="zh-CN" dirty="0" smtClean="0"/>
              <a:t>：内容点是否全齐？有没有分段？</a:t>
            </a:r>
          </a:p>
          <a:p>
            <a:r>
              <a:rPr lang="en-US" altLang="zh-CN" b="1" dirty="0" smtClean="0"/>
              <a:t>3</a:t>
            </a:r>
            <a:r>
              <a:rPr lang="zh-CN" altLang="zh-CN" b="1" dirty="0" smtClean="0"/>
              <a:t>）检查单词拼写</a:t>
            </a:r>
            <a:r>
              <a:rPr lang="zh-CN" altLang="zh-CN" dirty="0" smtClean="0"/>
              <a:t>（主谓一致，单复数、大小写、动词形式等）、</a:t>
            </a:r>
            <a:r>
              <a:rPr lang="zh-CN" altLang="zh-CN" b="1" dirty="0" smtClean="0"/>
              <a:t>词组搭配</a:t>
            </a:r>
            <a:r>
              <a:rPr lang="zh-CN" altLang="zh-CN" dirty="0" smtClean="0"/>
              <a:t>（介词是否正确）和丰富表达（连接词、形容词、副词及短语；</a:t>
            </a:r>
            <a:r>
              <a:rPr lang="en-US" altLang="zh-CN" dirty="0" smtClean="0"/>
              <a:t>there be </a:t>
            </a:r>
            <a:r>
              <a:rPr lang="zh-CN" altLang="zh-CN" dirty="0" smtClean="0"/>
              <a:t>句型、倒装、感叹；状语从句、宾语从句、定语从句等）</a:t>
            </a:r>
            <a:endParaRPr lang="en-US" altLang="zh-CN" dirty="0" smtClean="0"/>
          </a:p>
          <a:p>
            <a:r>
              <a:rPr lang="en-US" altLang="zh-CN" b="1" dirty="0" smtClean="0"/>
              <a:t>4</a:t>
            </a:r>
            <a:r>
              <a:rPr lang="zh-CN" altLang="zh-CN" b="1" dirty="0" smtClean="0"/>
              <a:t>）检查句子准确度</a:t>
            </a:r>
            <a:r>
              <a:rPr lang="zh-CN" altLang="zh-CN" dirty="0" smtClean="0"/>
              <a:t>：每个句子是否具备主语、谓语？有没有</a:t>
            </a:r>
            <a:r>
              <a:rPr lang="en-US" altLang="zh-CN" dirty="0" smtClean="0"/>
              <a:t>be+</a:t>
            </a:r>
            <a:r>
              <a:rPr lang="zh-CN" altLang="zh-CN" dirty="0" smtClean="0"/>
              <a:t>动词原形的错误形态？</a:t>
            </a:r>
          </a:p>
          <a:p>
            <a:endParaRPr lang="zh-CN" altLang="zh-CN" dirty="0" smtClean="0"/>
          </a:p>
          <a:p>
            <a:endParaRPr lang="zh-CN" altLang="en-US" dirty="0"/>
          </a:p>
        </p:txBody>
      </p:sp>
      <p:sp>
        <p:nvSpPr>
          <p:cNvPr id="4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solidFill>
            <a:srgbClr val="FFFF99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Checking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3" descr="图片书页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4770" y="-51435"/>
            <a:ext cx="9363710" cy="696531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 dirty="0" smtClean="0"/>
              <a:t>自我检查</a:t>
            </a:r>
            <a:endParaRPr lang="zh-CN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7725" y="-34290"/>
            <a:ext cx="7036435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55" y="2267863"/>
            <a:ext cx="8770753" cy="4646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2"/>
          <p:cNvSpPr/>
          <p:nvPr/>
        </p:nvSpPr>
        <p:spPr>
          <a:xfrm>
            <a:off x="10795" y="862965"/>
            <a:ext cx="2117725" cy="554990"/>
          </a:xfrm>
          <a:prstGeom prst="rect">
            <a:avLst/>
          </a:prstGeom>
          <a:solidFill>
            <a:srgbClr val="FFFF99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Checking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3" descr="图片书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770" y="-51435"/>
            <a:ext cx="9363710" cy="6965315"/>
          </a:xfrm>
          <a:prstGeom prst="rect">
            <a:avLst/>
          </a:prstGeom>
        </p:spPr>
      </p:pic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84406" y="1553601"/>
            <a:ext cx="8936501" cy="3936371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7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my opinion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nice to 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friends because we can talk, laugh and do things together.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said that people who have friends are happier than those who don’t.</a:t>
            </a:r>
          </a:p>
          <a:p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Nowadays, many people want to know how to make friendship last forever. Here are my suggestions. </a:t>
            </a:r>
            <a:r>
              <a:rPr lang="en-US" altLang="zh-CN" sz="27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should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kind to 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friends. When friends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in trouble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should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 our best to 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them. </a:t>
            </a:r>
            <a:r>
              <a:rPr lang="en-US" altLang="zh-CN" sz="27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must try to understand each other and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 of 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others more than ourselves.</a:t>
            </a:r>
          </a:p>
          <a:p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7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Above all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friendship is kind of treasure. We must </a:t>
            </a:r>
            <a:r>
              <a:rPr lang="en-US" altLang="zh-CN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 on well with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friends.</a:t>
            </a:r>
          </a:p>
          <a:p>
            <a:pPr lvl="1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/>
          <p:nvPr/>
        </p:nvSpPr>
        <p:spPr>
          <a:xfrm>
            <a:off x="0" y="0"/>
            <a:ext cx="3486785" cy="638810"/>
          </a:xfrm>
          <a:prstGeom prst="rect">
            <a:avLst/>
          </a:prstGeom>
          <a:solidFill>
            <a:srgbClr val="99FF66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r>
              <a:rPr lang="en-US" altLang="x-none" sz="40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Sample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内容占位符 5" descr="555e7cf2d9b164bfeed7b1548af78e2b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090" y="-90805"/>
            <a:ext cx="9114155" cy="7181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/>
              <a:t>写作要点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CN" dirty="0" smtClean="0"/>
              <a:t>1.</a:t>
            </a:r>
            <a:r>
              <a:rPr lang="zh-CN" altLang="zh-CN" dirty="0" smtClean="0"/>
              <a:t>我们为什么需要朋友</a:t>
            </a:r>
            <a:r>
              <a:rPr lang="en-US" altLang="zh-CN" dirty="0" smtClean="0"/>
              <a:t>?</a:t>
            </a:r>
            <a:endParaRPr lang="zh-CN" altLang="zh-CN" dirty="0" smtClean="0"/>
          </a:p>
          <a:p>
            <a:r>
              <a:rPr lang="zh-CN" altLang="zh-CN" dirty="0" smtClean="0"/>
              <a:t>如：</a:t>
            </a:r>
            <a:r>
              <a:rPr lang="en-US" altLang="zh-CN" dirty="0" smtClean="0"/>
              <a:t>In my opinion, it’s nice to have friends because we can talk, laugh and do things together. </a:t>
            </a:r>
            <a:endParaRPr lang="zh-CN" altLang="zh-CN" dirty="0" smtClean="0"/>
          </a:p>
          <a:p>
            <a:r>
              <a:rPr lang="en-US" altLang="zh-CN" dirty="0" smtClean="0"/>
              <a:t>2.</a:t>
            </a:r>
            <a:r>
              <a:rPr lang="zh-CN" altLang="zh-CN" dirty="0" smtClean="0"/>
              <a:t>我们该如何与朋友相处？</a:t>
            </a:r>
            <a:r>
              <a:rPr lang="en-US" altLang="zh-CN" dirty="0" smtClean="0"/>
              <a:t>(</a:t>
            </a:r>
            <a:r>
              <a:rPr lang="zh-CN" altLang="zh-CN" dirty="0" smtClean="0"/>
              <a:t>可用</a:t>
            </a:r>
            <a:r>
              <a:rPr lang="en-US" altLang="zh-CN" dirty="0" smtClean="0"/>
              <a:t>we should/must ...)</a:t>
            </a:r>
            <a:endParaRPr lang="zh-CN" altLang="zh-CN" dirty="0" smtClean="0"/>
          </a:p>
          <a:p>
            <a:r>
              <a:rPr lang="zh-CN" altLang="zh-CN" dirty="0" smtClean="0"/>
              <a:t>用</a:t>
            </a:r>
            <a:r>
              <a:rPr lang="en-US" altLang="zh-CN" dirty="0" smtClean="0"/>
              <a:t>Nowadays, many people want to know how to make friendship last forever. Here are my suggestions.</a:t>
            </a:r>
            <a:r>
              <a:rPr lang="zh-CN" altLang="zh-CN" dirty="0" smtClean="0"/>
              <a:t>作为过渡句，然后提出建议，可用句型：</a:t>
            </a:r>
            <a:r>
              <a:rPr lang="en-US" altLang="zh-CN" dirty="0" smtClean="0"/>
              <a:t>First, we should... Second</a:t>
            </a:r>
            <a:r>
              <a:rPr lang="zh-CN" altLang="zh-CN" dirty="0" smtClean="0"/>
              <a:t>，</a:t>
            </a:r>
            <a:r>
              <a:rPr lang="en-US" altLang="zh-CN" dirty="0" smtClean="0"/>
              <a:t>we must...</a:t>
            </a:r>
            <a:endParaRPr lang="zh-CN" altLang="zh-CN" dirty="0" smtClean="0"/>
          </a:p>
          <a:p>
            <a:r>
              <a:rPr lang="en-US" altLang="zh-CN" dirty="0" smtClean="0"/>
              <a:t>3.</a:t>
            </a:r>
            <a:r>
              <a:rPr lang="zh-CN" altLang="zh-CN" dirty="0" smtClean="0"/>
              <a:t>号召同学们与朋友和睦相处。</a:t>
            </a:r>
            <a:r>
              <a:rPr lang="en-US" altLang="zh-CN" dirty="0" smtClean="0"/>
              <a:t>(</a:t>
            </a:r>
            <a:r>
              <a:rPr lang="zh-CN" altLang="zh-CN" dirty="0" smtClean="0"/>
              <a:t>可用句型</a:t>
            </a:r>
            <a:r>
              <a:rPr lang="en-US" altLang="zh-CN" dirty="0" smtClean="0"/>
              <a:t>I hope...)</a:t>
            </a:r>
            <a:endParaRPr lang="zh-CN" altLang="zh-CN" dirty="0" smtClean="0"/>
          </a:p>
          <a:p>
            <a:r>
              <a:rPr lang="zh-CN" altLang="zh-CN" dirty="0" smtClean="0"/>
              <a:t>如：</a:t>
            </a:r>
            <a:r>
              <a:rPr lang="en-US" altLang="zh-CN" dirty="0" smtClean="0"/>
              <a:t>Friendship is a kind of treasure. I hope everyone can get on well with their friends.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752</Words>
  <Application>WPS 演示</Application>
  <PresentationFormat>全屏显示(4:3)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幻灯片 1</vt:lpstr>
      <vt:lpstr>幻灯片 2</vt:lpstr>
      <vt:lpstr>幻灯片 3</vt:lpstr>
      <vt:lpstr>幻灯片 4</vt:lpstr>
      <vt:lpstr>写作指导</vt:lpstr>
      <vt:lpstr>自我检查</vt:lpstr>
      <vt:lpstr>自我检查</vt:lpstr>
      <vt:lpstr>幻灯片 8</vt:lpstr>
      <vt:lpstr>幻灯片 9</vt:lpstr>
      <vt:lpstr>写作要点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admin</cp:lastModifiedBy>
  <cp:revision>14</cp:revision>
  <dcterms:created xsi:type="dcterms:W3CDTF">2017-04-25T06:56:00Z</dcterms:created>
  <dcterms:modified xsi:type="dcterms:W3CDTF">2017-04-29T00:07:13Z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