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67" r:id="rId3"/>
    <p:sldId id="295" r:id="rId4"/>
    <p:sldId id="296" r:id="rId5"/>
    <p:sldId id="297" r:id="rId6"/>
    <p:sldId id="271" r:id="rId7"/>
    <p:sldId id="259" r:id="rId8"/>
    <p:sldId id="293" r:id="rId9"/>
    <p:sldId id="260" r:id="rId10"/>
    <p:sldId id="272" r:id="rId11"/>
    <p:sldId id="273" r:id="rId12"/>
    <p:sldId id="275" r:id="rId13"/>
    <p:sldId id="276" r:id="rId14"/>
    <p:sldId id="277" r:id="rId15"/>
    <p:sldId id="278" r:id="rId16"/>
    <p:sldId id="279" r:id="rId17"/>
    <p:sldId id="294" r:id="rId18"/>
    <p:sldId id="256" r:id="rId19"/>
    <p:sldId id="258" r:id="rId20"/>
    <p:sldId id="280" r:id="rId21"/>
    <p:sldId id="281" r:id="rId22"/>
    <p:sldId id="282" r:id="rId23"/>
    <p:sldId id="283" r:id="rId24"/>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49" autoAdjust="0"/>
  </p:normalViewPr>
  <p:slideViewPr>
    <p:cSldViewPr>
      <p:cViewPr varScale="1">
        <p:scale>
          <a:sx n="138" d="100"/>
          <a:sy n="138" d="100"/>
        </p:scale>
        <p:origin x="228" y="11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206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28F3E5-2C3C-447B-87D9-8EFB6F930EB7}" type="datetimeFigureOut">
              <a:rPr lang="zh-CN" altLang="en-US" smtClean="0"/>
              <a:t>2021/4/25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90D6BA-912A-4580-B368-FEB1E1727B27}" type="slidenum">
              <a:rPr lang="zh-CN" altLang="en-US" smtClean="0"/>
              <a:t>‹#›</a:t>
            </a:fld>
            <a:endParaRPr lang="zh-CN" altLang="en-US"/>
          </a:p>
        </p:txBody>
      </p:sp>
    </p:spTree>
    <p:extLst>
      <p:ext uri="{BB962C8B-B14F-4D97-AF65-F5344CB8AC3E}">
        <p14:creationId xmlns:p14="http://schemas.microsoft.com/office/powerpoint/2010/main" val="3348176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B90D6BA-912A-4580-B368-FEB1E1727B27}" type="slidenum">
              <a:rPr lang="zh-CN" altLang="en-US" smtClean="0"/>
              <a:t>15</a:t>
            </a:fld>
            <a:endParaRPr lang="zh-CN" altLang="en-US"/>
          </a:p>
        </p:txBody>
      </p:sp>
    </p:spTree>
    <p:extLst>
      <p:ext uri="{BB962C8B-B14F-4D97-AF65-F5344CB8AC3E}">
        <p14:creationId xmlns:p14="http://schemas.microsoft.com/office/powerpoint/2010/main" val="424063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2021/4/25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2021/4/25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2021/4/25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2021/4/25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2021/4/25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2021/4/25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2021/4/25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2021/4/25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2021/4/25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2021/4/25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2021/4/25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2021/4/25</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a:spLocks/>
          </p:cNvSpPr>
          <p:nvPr>
            <p:custDataLst>
              <p:tags r:id="rId1"/>
            </p:custDataLst>
          </p:nvPr>
        </p:nvSpPr>
        <p:spPr>
          <a:xfrm>
            <a:off x="161659" y="699542"/>
            <a:ext cx="8172400" cy="1150960"/>
          </a:xfrm>
          <a:prstGeom prst="rect">
            <a:avLst/>
          </a:prstGeom>
        </p:spPr>
        <p:txBody>
          <a:bodyPr>
            <a:normAutofit/>
            <a:scene3d>
              <a:camera prst="orthographicFront"/>
              <a:lightRig rig="soft" dir="t">
                <a:rot lat="0" lon="0" rev="15600000"/>
              </a:lightRig>
            </a:scene3d>
            <a:sp3d extrusionH="57150" prstMaterial="softEdge">
              <a:bevelT w="25400" h="38100"/>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6000" b="1">
                <a:solidFill>
                  <a:srgbClr val="FF0000"/>
                </a:solidFill>
                <a:latin typeface="+mj-ea"/>
              </a:rPr>
              <a:t>二轮复习细胞代谢</a:t>
            </a:r>
            <a:endParaRPr lang="zh-CN" sz="6000" b="1" dirty="0">
              <a:solidFill>
                <a:srgbClr val="FF0000"/>
              </a:solidFill>
              <a:latin typeface="+mj-ea"/>
            </a:endParaRPr>
          </a:p>
        </p:txBody>
      </p:sp>
      <p:sp>
        <p:nvSpPr>
          <p:cNvPr id="4" name="Rectangle 18"/>
          <p:cNvSpPr>
            <a:spLocks noChangeArrowheads="1"/>
          </p:cNvSpPr>
          <p:nvPr/>
        </p:nvSpPr>
        <p:spPr bwMode="auto">
          <a:xfrm>
            <a:off x="264576" y="2283136"/>
            <a:ext cx="8856774" cy="1012108"/>
          </a:xfrm>
          <a:prstGeom prst="rect">
            <a:avLst/>
          </a:prstGeom>
          <a:noFill/>
          <a:ln w="9525" algn="ctr">
            <a:noFill/>
            <a:miter lim="800000"/>
          </a:ln>
        </p:spPr>
        <p:txBody>
          <a:bodyPr wrap="square" lIns="87920" tIns="43960" rIns="87920" bIns="43960" anchor="ctr">
            <a:spAutoFit/>
          </a:bodyPr>
          <a:lstStyle/>
          <a:p>
            <a:pPr algn="ctr"/>
            <a:r>
              <a:rPr lang="zh-CN" altLang="en-US" sz="6000" dirty="0">
                <a:latin typeface="黑体" panose="02010609060101010101" pitchFamily="49" charset="-122"/>
                <a:ea typeface="黑体" panose="02010609060101010101" pitchFamily="49" charset="-122"/>
              </a:rPr>
              <a:t>呼吸作用和光合作用综合</a:t>
            </a:r>
            <a:endParaRPr lang="en-US" altLang="zh-CN" sz="60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218010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539552" y="2139702"/>
            <a:ext cx="8060220" cy="646331"/>
          </a:xfrm>
          <a:prstGeom prst="rect">
            <a:avLst/>
          </a:prstGeom>
          <a:solidFill>
            <a:srgbClr val="FFFF00"/>
          </a:solidFill>
        </p:spPr>
        <p:txBody>
          <a:bodyPr wrap="none">
            <a:spAutoFit/>
          </a:bodyPr>
          <a:lstStyle/>
          <a:p>
            <a:r>
              <a:rPr lang="en-US" altLang="zh-CN" sz="3600" b="1" dirty="0"/>
              <a:t>【</a:t>
            </a:r>
            <a:r>
              <a:rPr lang="zh-CN" altLang="en-US" sz="3600" b="1" dirty="0"/>
              <a:t>探究一</a:t>
            </a:r>
            <a:r>
              <a:rPr lang="en-US" altLang="zh-CN" sz="3600" b="1" dirty="0"/>
              <a:t>】</a:t>
            </a:r>
            <a:r>
              <a:rPr lang="zh-CN" altLang="en-US" sz="3600" b="1" dirty="0"/>
              <a:t>光合作用和呼吸作用的过程</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46802A11-D089-4C6C-8714-C04BA464C5E8}"/>
              </a:ext>
            </a:extLst>
          </p:cNvPr>
          <p:cNvPicPr>
            <a:picLocks noChangeAspect="1"/>
          </p:cNvPicPr>
          <p:nvPr/>
        </p:nvPicPr>
        <p:blipFill>
          <a:blip r:embed="rId2"/>
          <a:stretch>
            <a:fillRect/>
          </a:stretch>
        </p:blipFill>
        <p:spPr>
          <a:xfrm>
            <a:off x="395536" y="555526"/>
            <a:ext cx="7920880" cy="4191669"/>
          </a:xfrm>
          <a:prstGeom prst="rect">
            <a:avLst/>
          </a:prstGeom>
        </p:spPr>
      </p:pic>
    </p:spTree>
    <p:extLst>
      <p:ext uri="{BB962C8B-B14F-4D97-AF65-F5344CB8AC3E}">
        <p14:creationId xmlns:p14="http://schemas.microsoft.com/office/powerpoint/2010/main" val="29904707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A4416F03-F436-4829-8C6A-A30D160F4A70}"/>
              </a:ext>
            </a:extLst>
          </p:cNvPr>
          <p:cNvSpPr/>
          <p:nvPr/>
        </p:nvSpPr>
        <p:spPr>
          <a:xfrm>
            <a:off x="539552" y="555526"/>
            <a:ext cx="7992888" cy="3277820"/>
          </a:xfrm>
          <a:prstGeom prst="rect">
            <a:avLst/>
          </a:prstGeom>
        </p:spPr>
        <p:txBody>
          <a:bodyPr wrap="square">
            <a:spAutoFit/>
          </a:bodyPr>
          <a:lstStyle/>
          <a:p>
            <a:pPr fontAlgn="ctr">
              <a:lnSpc>
                <a:spcPct val="150000"/>
              </a:lnSpc>
            </a:pPr>
            <a:r>
              <a:rPr lang="zh-CN" altLang="zh-CN" b="1" kern="100" dirty="0">
                <a:solidFill>
                  <a:srgbClr val="FF0000"/>
                </a:solidFill>
                <a:latin typeface="Times New Roman" panose="02020603050405020304" pitchFamily="18" charset="0"/>
              </a:rPr>
              <a:t>画出光合作用图解</a:t>
            </a:r>
            <a:endParaRPr lang="zh-CN" altLang="zh-CN" kern="100" dirty="0">
              <a:solidFill>
                <a:srgbClr val="FF0000"/>
              </a:solidFill>
              <a:latin typeface="Times New Roman" panose="02020603050405020304" pitchFamily="18" charset="0"/>
            </a:endParaRPr>
          </a:p>
          <a:p>
            <a:pPr fontAlgn="ctr">
              <a:lnSpc>
                <a:spcPct val="150000"/>
              </a:lnSpc>
            </a:pPr>
            <a:r>
              <a:rPr lang="en-US" altLang="zh-CN" b="1" kern="100" dirty="0">
                <a:latin typeface="Times New Roman" panose="02020603050405020304" pitchFamily="18" charset="0"/>
              </a:rPr>
              <a:t> </a:t>
            </a:r>
            <a:endParaRPr lang="zh-CN" altLang="zh-CN" kern="100" dirty="0">
              <a:latin typeface="Times New Roman" panose="02020603050405020304" pitchFamily="18" charset="0"/>
            </a:endParaRPr>
          </a:p>
          <a:p>
            <a:pPr fontAlgn="ctr">
              <a:lnSpc>
                <a:spcPct val="150000"/>
              </a:lnSpc>
            </a:pPr>
            <a:r>
              <a:rPr lang="en-US" altLang="zh-CN" b="1" kern="100" dirty="0">
                <a:latin typeface="Times New Roman" panose="02020603050405020304" pitchFamily="18" charset="0"/>
              </a:rPr>
              <a:t> </a:t>
            </a:r>
            <a:endParaRPr lang="zh-CN" altLang="zh-CN" kern="100" dirty="0">
              <a:latin typeface="Times New Roman" panose="02020603050405020304" pitchFamily="18" charset="0"/>
            </a:endParaRPr>
          </a:p>
          <a:p>
            <a:pPr fontAlgn="ctr">
              <a:lnSpc>
                <a:spcPct val="150000"/>
              </a:lnSpc>
            </a:pPr>
            <a:r>
              <a:rPr lang="en-US" altLang="zh-CN" b="1" kern="100" dirty="0">
                <a:latin typeface="Times New Roman" panose="02020603050405020304" pitchFamily="18" charset="0"/>
              </a:rPr>
              <a:t> </a:t>
            </a:r>
            <a:endParaRPr lang="zh-CN" altLang="zh-CN" kern="100" dirty="0">
              <a:latin typeface="Times New Roman" panose="02020603050405020304" pitchFamily="18" charset="0"/>
            </a:endParaRPr>
          </a:p>
          <a:p>
            <a:pPr fontAlgn="ctr">
              <a:lnSpc>
                <a:spcPct val="150000"/>
              </a:lnSpc>
            </a:pPr>
            <a:r>
              <a:rPr lang="en-US" altLang="zh-CN" b="1" kern="100" dirty="0">
                <a:latin typeface="Times New Roman" panose="02020603050405020304" pitchFamily="18" charset="0"/>
              </a:rPr>
              <a:t> </a:t>
            </a:r>
            <a:endParaRPr lang="zh-CN" altLang="zh-CN" kern="100" dirty="0">
              <a:latin typeface="Times New Roman" panose="02020603050405020304" pitchFamily="18" charset="0"/>
            </a:endParaRPr>
          </a:p>
          <a:p>
            <a:pPr fontAlgn="ctr">
              <a:lnSpc>
                <a:spcPct val="150000"/>
              </a:lnSpc>
            </a:pPr>
            <a:r>
              <a:rPr lang="en-US" altLang="zh-CN" b="1" kern="100" dirty="0">
                <a:latin typeface="Times New Roman" panose="02020603050405020304" pitchFamily="18" charset="0"/>
              </a:rPr>
              <a:t> </a:t>
            </a:r>
            <a:endParaRPr lang="zh-CN" altLang="zh-CN" kern="100" dirty="0">
              <a:latin typeface="Times New Roman" panose="02020603050405020304" pitchFamily="18" charset="0"/>
            </a:endParaRPr>
          </a:p>
          <a:p>
            <a:pPr fontAlgn="ctr">
              <a:lnSpc>
                <a:spcPct val="150000"/>
              </a:lnSpc>
            </a:pPr>
            <a:r>
              <a:rPr lang="en-US" altLang="zh-CN" b="1" kern="100" dirty="0">
                <a:latin typeface="Times New Roman" panose="02020603050405020304" pitchFamily="18" charset="0"/>
              </a:rPr>
              <a:t> </a:t>
            </a:r>
            <a:endParaRPr lang="zh-CN" altLang="zh-CN" kern="100" dirty="0">
              <a:latin typeface="Times New Roman" panose="02020603050405020304" pitchFamily="18" charset="0"/>
            </a:endParaRPr>
          </a:p>
          <a:p>
            <a:r>
              <a:rPr lang="zh-CN" altLang="zh-CN" b="1" dirty="0">
                <a:solidFill>
                  <a:srgbClr val="FF0000"/>
                </a:solidFill>
                <a:latin typeface="Times New Roman" panose="02020603050405020304" pitchFamily="18" charset="0"/>
                <a:cs typeface="Times New Roman" panose="02020603050405020304" pitchFamily="18" charset="0"/>
              </a:rPr>
              <a:t>光合作用总反应式：</a:t>
            </a:r>
            <a:endParaRPr lang="zh-CN" altLang="en-US" dirty="0">
              <a:solidFill>
                <a:srgbClr val="FF0000"/>
              </a:solidFill>
            </a:endParaRPr>
          </a:p>
        </p:txBody>
      </p:sp>
    </p:spTree>
    <p:extLst>
      <p:ext uri="{BB962C8B-B14F-4D97-AF65-F5344CB8AC3E}">
        <p14:creationId xmlns:p14="http://schemas.microsoft.com/office/powerpoint/2010/main" val="534223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92B73375-D451-4F3D-9C1F-3F9AC12EE040}"/>
              </a:ext>
            </a:extLst>
          </p:cNvPr>
          <p:cNvSpPr/>
          <p:nvPr/>
        </p:nvSpPr>
        <p:spPr>
          <a:xfrm>
            <a:off x="395536" y="26349"/>
            <a:ext cx="8064896" cy="3416320"/>
          </a:xfrm>
          <a:prstGeom prst="rect">
            <a:avLst/>
          </a:prstGeom>
        </p:spPr>
        <p:txBody>
          <a:bodyPr wrap="square">
            <a:spAutoFit/>
          </a:bodyPr>
          <a:lstStyle/>
          <a:p>
            <a:pPr fontAlgn="ctr">
              <a:lnSpc>
                <a:spcPct val="150000"/>
              </a:lnSpc>
            </a:pPr>
            <a:r>
              <a:rPr lang="en-US" altLang="zh-CN" b="1" kern="100" dirty="0">
                <a:latin typeface="Times New Roman" panose="02020603050405020304" pitchFamily="18" charset="0"/>
              </a:rPr>
              <a:t>2.</a:t>
            </a:r>
            <a:r>
              <a:rPr lang="zh-CN" altLang="zh-CN" b="1" kern="100" dirty="0">
                <a:latin typeface="Times New Roman" panose="02020603050405020304" pitchFamily="18" charset="0"/>
              </a:rPr>
              <a:t>影响因素</a:t>
            </a:r>
            <a:endParaRPr lang="zh-CN" altLang="zh-CN" kern="100" dirty="0">
              <a:latin typeface="Times New Roman" panose="02020603050405020304" pitchFamily="18" charset="0"/>
            </a:endParaRPr>
          </a:p>
          <a:p>
            <a:pPr fontAlgn="ctr">
              <a:lnSpc>
                <a:spcPct val="150000"/>
              </a:lnSpc>
            </a:pPr>
            <a:r>
              <a:rPr lang="en-US" altLang="zh-CN" b="1" kern="100" dirty="0">
                <a:latin typeface="Times New Roman" panose="02020603050405020304" pitchFamily="18" charset="0"/>
              </a:rPr>
              <a:t>(1)</a:t>
            </a:r>
            <a:r>
              <a:rPr lang="zh-CN" altLang="zh-CN" b="1" kern="100" dirty="0">
                <a:latin typeface="Times New Roman" panose="02020603050405020304" pitchFamily="18" charset="0"/>
              </a:rPr>
              <a:t>影响呼吸作用主要因素：外因：</a:t>
            </a:r>
            <a:r>
              <a:rPr lang="en-US" altLang="zh-CN" b="1" u="sng" kern="100" dirty="0">
                <a:latin typeface="Times New Roman" panose="02020603050405020304" pitchFamily="18" charset="0"/>
              </a:rPr>
              <a:t>                            </a:t>
            </a:r>
          </a:p>
          <a:p>
            <a:pPr fontAlgn="ctr">
              <a:lnSpc>
                <a:spcPct val="150000"/>
              </a:lnSpc>
            </a:pPr>
            <a:r>
              <a:rPr lang="en-US" altLang="zh-CN" b="1" kern="100" dirty="0">
                <a:latin typeface="Times New Roman" panose="02020603050405020304" pitchFamily="18" charset="0"/>
              </a:rPr>
              <a:t>                                                 </a:t>
            </a:r>
            <a:r>
              <a:rPr lang="zh-CN" altLang="zh-CN" b="1" kern="100" dirty="0">
                <a:latin typeface="Times New Roman" panose="02020603050405020304" pitchFamily="18" charset="0"/>
              </a:rPr>
              <a:t>内因： </a:t>
            </a:r>
            <a:r>
              <a:rPr lang="en-US" altLang="zh-CN" b="1" kern="100" dirty="0">
                <a:latin typeface="Times New Roman" panose="02020603050405020304" pitchFamily="18" charset="0"/>
              </a:rPr>
              <a:t>                          </a:t>
            </a:r>
            <a:endParaRPr lang="zh-CN" altLang="zh-CN" kern="100" dirty="0">
              <a:latin typeface="Times New Roman" panose="02020603050405020304" pitchFamily="18" charset="0"/>
            </a:endParaRPr>
          </a:p>
          <a:p>
            <a:pPr fontAlgn="ctr">
              <a:lnSpc>
                <a:spcPct val="150000"/>
              </a:lnSpc>
            </a:pPr>
            <a:endParaRPr lang="en-US" altLang="zh-CN" b="1" kern="100" dirty="0">
              <a:latin typeface="Times New Roman" panose="02020603050405020304" pitchFamily="18" charset="0"/>
            </a:endParaRPr>
          </a:p>
          <a:p>
            <a:pPr fontAlgn="ctr">
              <a:lnSpc>
                <a:spcPct val="150000"/>
              </a:lnSpc>
            </a:pPr>
            <a:r>
              <a:rPr lang="en-US" altLang="zh-CN" b="1" kern="100" dirty="0">
                <a:latin typeface="Times New Roman" panose="02020603050405020304" pitchFamily="18" charset="0"/>
              </a:rPr>
              <a:t>(2)</a:t>
            </a:r>
            <a:r>
              <a:rPr lang="zh-CN" altLang="zh-CN" b="1" kern="100" dirty="0">
                <a:latin typeface="Times New Roman" panose="02020603050405020304" pitchFamily="18" charset="0"/>
              </a:rPr>
              <a:t>影响光合作用主要因素：外因：</a:t>
            </a:r>
            <a:r>
              <a:rPr lang="en-US" altLang="zh-CN" b="1" u="sng" kern="100" dirty="0">
                <a:latin typeface="Times New Roman" panose="02020603050405020304" pitchFamily="18" charset="0"/>
              </a:rPr>
              <a:t>                             </a:t>
            </a:r>
          </a:p>
          <a:p>
            <a:pPr fontAlgn="ctr">
              <a:lnSpc>
                <a:spcPct val="150000"/>
              </a:lnSpc>
            </a:pPr>
            <a:r>
              <a:rPr lang="en-US" altLang="zh-CN" b="1" kern="100" dirty="0">
                <a:latin typeface="Times New Roman" panose="02020603050405020304" pitchFamily="18" charset="0"/>
              </a:rPr>
              <a:t>                                                 </a:t>
            </a:r>
            <a:r>
              <a:rPr lang="zh-CN" altLang="zh-CN" b="1" kern="100" dirty="0">
                <a:latin typeface="Times New Roman" panose="02020603050405020304" pitchFamily="18" charset="0"/>
              </a:rPr>
              <a:t>内因：</a:t>
            </a:r>
            <a:endParaRPr lang="en-US" altLang="zh-CN" b="1" kern="100" dirty="0">
              <a:latin typeface="Times New Roman" panose="02020603050405020304" pitchFamily="18" charset="0"/>
            </a:endParaRPr>
          </a:p>
          <a:p>
            <a:pPr fontAlgn="ctr">
              <a:lnSpc>
                <a:spcPct val="150000"/>
              </a:lnSpc>
            </a:pPr>
            <a:endParaRPr lang="en-US" altLang="zh-CN" b="1" u="sng" kern="100" dirty="0">
              <a:latin typeface="Times New Roman" panose="02020603050405020304" pitchFamily="18" charset="0"/>
            </a:endParaRPr>
          </a:p>
          <a:p>
            <a:pPr fontAlgn="ctr">
              <a:lnSpc>
                <a:spcPct val="150000"/>
              </a:lnSpc>
            </a:pPr>
            <a:r>
              <a:rPr lang="en-US" altLang="zh-CN" b="1" kern="100" dirty="0">
                <a:latin typeface="Times New Roman" panose="02020603050405020304" pitchFamily="18" charset="0"/>
              </a:rPr>
              <a:t>3.</a:t>
            </a:r>
            <a:r>
              <a:rPr lang="zh-CN" altLang="zh-CN" b="1" kern="100" dirty="0">
                <a:latin typeface="Times New Roman" panose="02020603050405020304" pitchFamily="18" charset="0"/>
              </a:rPr>
              <a:t>呼吸作用速率、总光合作用速率和净光合速率的关系</a:t>
            </a:r>
            <a:endParaRPr lang="zh-CN" altLang="zh-CN" kern="100" dirty="0">
              <a:latin typeface="Times New Roman" panose="02020603050405020304" pitchFamily="18" charset="0"/>
            </a:endParaRPr>
          </a:p>
        </p:txBody>
      </p:sp>
      <p:sp>
        <p:nvSpPr>
          <p:cNvPr id="4" name="矩形 3">
            <a:extLst>
              <a:ext uri="{FF2B5EF4-FFF2-40B4-BE49-F238E27FC236}">
                <a16:creationId xmlns:a16="http://schemas.microsoft.com/office/drawing/2014/main" id="{6A67349A-DE5C-4CB8-AA3C-9A250345FE91}"/>
              </a:ext>
            </a:extLst>
          </p:cNvPr>
          <p:cNvSpPr/>
          <p:nvPr/>
        </p:nvSpPr>
        <p:spPr>
          <a:xfrm>
            <a:off x="539552" y="3507854"/>
            <a:ext cx="4112023" cy="507831"/>
          </a:xfrm>
          <a:prstGeom prst="rect">
            <a:avLst/>
          </a:prstGeom>
        </p:spPr>
        <p:txBody>
          <a:bodyPr wrap="none">
            <a:spAutoFit/>
          </a:bodyPr>
          <a:lstStyle/>
          <a:p>
            <a:pPr fontAlgn="ctr">
              <a:lnSpc>
                <a:spcPct val="150000"/>
              </a:lnSpc>
            </a:pPr>
            <a:r>
              <a:rPr lang="zh-CN" altLang="zh-CN" b="1" kern="100" dirty="0">
                <a:solidFill>
                  <a:srgbClr val="FF0000"/>
                </a:solidFill>
                <a:latin typeface="Times New Roman" panose="02020603050405020304" pitchFamily="18" charset="0"/>
              </a:rPr>
              <a:t>净光合速率</a:t>
            </a:r>
            <a:r>
              <a:rPr lang="en-US" altLang="zh-CN" b="1" kern="100" dirty="0">
                <a:solidFill>
                  <a:srgbClr val="FF0000"/>
                </a:solidFill>
                <a:latin typeface="Times New Roman" panose="02020603050405020304" pitchFamily="18" charset="0"/>
              </a:rPr>
              <a:t>=</a:t>
            </a:r>
            <a:r>
              <a:rPr lang="zh-CN" altLang="zh-CN" b="1" kern="100" dirty="0">
                <a:solidFill>
                  <a:srgbClr val="FF0000"/>
                </a:solidFill>
                <a:latin typeface="Times New Roman" panose="02020603050405020304" pitchFamily="18" charset="0"/>
              </a:rPr>
              <a:t>总光合速率</a:t>
            </a:r>
            <a:r>
              <a:rPr lang="en-US" altLang="zh-CN" b="1" kern="100" dirty="0">
                <a:solidFill>
                  <a:srgbClr val="FF0000"/>
                </a:solidFill>
                <a:latin typeface="Times New Roman" panose="02020603050405020304" pitchFamily="18" charset="0"/>
              </a:rPr>
              <a:t>-</a:t>
            </a:r>
            <a:r>
              <a:rPr lang="zh-CN" altLang="zh-CN" b="1" kern="100" dirty="0">
                <a:solidFill>
                  <a:srgbClr val="FF0000"/>
                </a:solidFill>
                <a:latin typeface="Times New Roman" panose="02020603050405020304" pitchFamily="18" charset="0"/>
              </a:rPr>
              <a:t>呼吸作用速率</a:t>
            </a:r>
            <a:endParaRPr lang="zh-CN" altLang="zh-CN" kern="100" dirty="0">
              <a:latin typeface="Times New Roman" panose="02020603050405020304" pitchFamily="18" charset="0"/>
            </a:endParaRPr>
          </a:p>
        </p:txBody>
      </p:sp>
      <p:sp>
        <p:nvSpPr>
          <p:cNvPr id="5" name="矩形 4">
            <a:extLst>
              <a:ext uri="{FF2B5EF4-FFF2-40B4-BE49-F238E27FC236}">
                <a16:creationId xmlns:a16="http://schemas.microsoft.com/office/drawing/2014/main" id="{B951B212-87FC-4F0E-89BD-5EFD337028BC}"/>
              </a:ext>
            </a:extLst>
          </p:cNvPr>
          <p:cNvSpPr/>
          <p:nvPr/>
        </p:nvSpPr>
        <p:spPr>
          <a:xfrm>
            <a:off x="3851920" y="411510"/>
            <a:ext cx="1641796" cy="507831"/>
          </a:xfrm>
          <a:prstGeom prst="rect">
            <a:avLst/>
          </a:prstGeom>
        </p:spPr>
        <p:txBody>
          <a:bodyPr wrap="none">
            <a:spAutoFit/>
          </a:bodyPr>
          <a:lstStyle/>
          <a:p>
            <a:pPr fontAlgn="ctr">
              <a:lnSpc>
                <a:spcPct val="150000"/>
              </a:lnSpc>
            </a:pPr>
            <a:r>
              <a:rPr lang="en-US" altLang="zh-CN" b="1" kern="100" dirty="0">
                <a:solidFill>
                  <a:srgbClr val="FF0000"/>
                </a:solidFill>
                <a:latin typeface="Times New Roman" panose="02020603050405020304" pitchFamily="18" charset="0"/>
              </a:rPr>
              <a:t>O2</a:t>
            </a:r>
            <a:r>
              <a:rPr lang="zh-CN" altLang="en-US" b="1" kern="100" dirty="0">
                <a:solidFill>
                  <a:srgbClr val="FF0000"/>
                </a:solidFill>
                <a:latin typeface="Times New Roman" panose="02020603050405020304" pitchFamily="18" charset="0"/>
              </a:rPr>
              <a:t>浓度、温度</a:t>
            </a:r>
            <a:endParaRPr lang="zh-CN" altLang="zh-CN" kern="100" dirty="0">
              <a:latin typeface="Times New Roman" panose="02020603050405020304" pitchFamily="18" charset="0"/>
            </a:endParaRPr>
          </a:p>
        </p:txBody>
      </p:sp>
      <p:sp>
        <p:nvSpPr>
          <p:cNvPr id="6" name="矩形 5">
            <a:extLst>
              <a:ext uri="{FF2B5EF4-FFF2-40B4-BE49-F238E27FC236}">
                <a16:creationId xmlns:a16="http://schemas.microsoft.com/office/drawing/2014/main" id="{D653ED45-844F-41F4-AB9D-012329F6519D}"/>
              </a:ext>
            </a:extLst>
          </p:cNvPr>
          <p:cNvSpPr/>
          <p:nvPr/>
        </p:nvSpPr>
        <p:spPr>
          <a:xfrm>
            <a:off x="3995936" y="2086031"/>
            <a:ext cx="2509020" cy="507831"/>
          </a:xfrm>
          <a:prstGeom prst="rect">
            <a:avLst/>
          </a:prstGeom>
        </p:spPr>
        <p:txBody>
          <a:bodyPr wrap="none">
            <a:spAutoFit/>
          </a:bodyPr>
          <a:lstStyle/>
          <a:p>
            <a:pPr fontAlgn="ctr">
              <a:lnSpc>
                <a:spcPct val="150000"/>
              </a:lnSpc>
            </a:pPr>
            <a:r>
              <a:rPr lang="zh-CN" altLang="en-US" b="1" kern="100" dirty="0">
                <a:solidFill>
                  <a:srgbClr val="FF0000"/>
                </a:solidFill>
                <a:latin typeface="Times New Roman" panose="02020603050405020304" pitchFamily="18" charset="0"/>
              </a:rPr>
              <a:t>色素的含量、酶的数量</a:t>
            </a:r>
            <a:endParaRPr lang="zh-CN" altLang="zh-CN" kern="100" dirty="0">
              <a:latin typeface="Times New Roman" panose="02020603050405020304" pitchFamily="18" charset="0"/>
            </a:endParaRPr>
          </a:p>
        </p:txBody>
      </p:sp>
      <p:sp>
        <p:nvSpPr>
          <p:cNvPr id="7" name="矩形 6">
            <a:extLst>
              <a:ext uri="{FF2B5EF4-FFF2-40B4-BE49-F238E27FC236}">
                <a16:creationId xmlns:a16="http://schemas.microsoft.com/office/drawing/2014/main" id="{C33E0C65-93F5-46A4-ADB3-A903F30B1881}"/>
              </a:ext>
            </a:extLst>
          </p:cNvPr>
          <p:cNvSpPr/>
          <p:nvPr/>
        </p:nvSpPr>
        <p:spPr>
          <a:xfrm>
            <a:off x="3923928" y="1645584"/>
            <a:ext cx="2970685" cy="507831"/>
          </a:xfrm>
          <a:prstGeom prst="rect">
            <a:avLst/>
          </a:prstGeom>
        </p:spPr>
        <p:txBody>
          <a:bodyPr wrap="none">
            <a:spAutoFit/>
          </a:bodyPr>
          <a:lstStyle/>
          <a:p>
            <a:pPr fontAlgn="ctr">
              <a:lnSpc>
                <a:spcPct val="150000"/>
              </a:lnSpc>
            </a:pPr>
            <a:r>
              <a:rPr lang="zh-CN" altLang="en-US" b="1" kern="100" dirty="0">
                <a:solidFill>
                  <a:srgbClr val="FF0000"/>
                </a:solidFill>
                <a:latin typeface="Times New Roman" panose="02020603050405020304" pitchFamily="18" charset="0"/>
              </a:rPr>
              <a:t>光照强度、</a:t>
            </a:r>
            <a:r>
              <a:rPr lang="en-US" altLang="zh-CN" b="1" kern="100" dirty="0">
                <a:solidFill>
                  <a:srgbClr val="FF0000"/>
                </a:solidFill>
                <a:latin typeface="Times New Roman" panose="02020603050405020304" pitchFamily="18" charset="0"/>
              </a:rPr>
              <a:t>CO2</a:t>
            </a:r>
            <a:r>
              <a:rPr lang="zh-CN" altLang="en-US" b="1" kern="100" dirty="0">
                <a:solidFill>
                  <a:srgbClr val="FF0000"/>
                </a:solidFill>
                <a:latin typeface="Times New Roman" panose="02020603050405020304" pitchFamily="18" charset="0"/>
              </a:rPr>
              <a:t>浓度、温度</a:t>
            </a:r>
            <a:endParaRPr lang="zh-CN" altLang="zh-CN" kern="100" dirty="0">
              <a:latin typeface="Times New Roman" panose="02020603050405020304" pitchFamily="18" charset="0"/>
            </a:endParaRPr>
          </a:p>
        </p:txBody>
      </p:sp>
      <p:sp>
        <p:nvSpPr>
          <p:cNvPr id="8" name="矩形 7">
            <a:extLst>
              <a:ext uri="{FF2B5EF4-FFF2-40B4-BE49-F238E27FC236}">
                <a16:creationId xmlns:a16="http://schemas.microsoft.com/office/drawing/2014/main" id="{23925C9E-660A-45F1-ABF6-F19F8EB5D278}"/>
              </a:ext>
            </a:extLst>
          </p:cNvPr>
          <p:cNvSpPr/>
          <p:nvPr/>
        </p:nvSpPr>
        <p:spPr>
          <a:xfrm>
            <a:off x="3923928" y="812879"/>
            <a:ext cx="1114408" cy="507831"/>
          </a:xfrm>
          <a:prstGeom prst="rect">
            <a:avLst/>
          </a:prstGeom>
        </p:spPr>
        <p:txBody>
          <a:bodyPr wrap="none">
            <a:spAutoFit/>
          </a:bodyPr>
          <a:lstStyle/>
          <a:p>
            <a:pPr fontAlgn="ctr">
              <a:lnSpc>
                <a:spcPct val="150000"/>
              </a:lnSpc>
            </a:pPr>
            <a:r>
              <a:rPr lang="zh-CN" altLang="en-US" b="1" kern="100" dirty="0">
                <a:solidFill>
                  <a:srgbClr val="FF0000"/>
                </a:solidFill>
                <a:latin typeface="Times New Roman" panose="02020603050405020304" pitchFamily="18" charset="0"/>
              </a:rPr>
              <a:t>酶的数量</a:t>
            </a:r>
            <a:endParaRPr lang="zh-CN" altLang="zh-CN" kern="100" dirty="0">
              <a:latin typeface="Times New Roman" panose="02020603050405020304" pitchFamily="18" charset="0"/>
            </a:endParaRPr>
          </a:p>
        </p:txBody>
      </p:sp>
    </p:spTree>
    <p:extLst>
      <p:ext uri="{BB962C8B-B14F-4D97-AF65-F5344CB8AC3E}">
        <p14:creationId xmlns:p14="http://schemas.microsoft.com/office/powerpoint/2010/main" val="166001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7504" y="91253"/>
            <a:ext cx="8838968" cy="369332"/>
          </a:xfrm>
          <a:prstGeom prst="rect">
            <a:avLst/>
          </a:prstGeom>
        </p:spPr>
        <p:txBody>
          <a:bodyPr wrap="square">
            <a:spAutoFit/>
          </a:bodyPr>
          <a:lstStyle/>
          <a:p>
            <a:r>
              <a:rPr lang="zh-CN" altLang="en-US" b="1" dirty="0">
                <a:latin typeface="宋体" panose="02010600030101010101" pitchFamily="2" charset="-122"/>
                <a:ea typeface="宋体" panose="02010600030101010101" pitchFamily="2" charset="-122"/>
              </a:rPr>
              <a:t>（</a:t>
            </a:r>
            <a:r>
              <a:rPr lang="en-US" altLang="zh-CN" b="1" dirty="0"/>
              <a:t>2017</a:t>
            </a:r>
            <a:r>
              <a:rPr lang="zh-CN" altLang="en-US" b="1" dirty="0"/>
              <a:t>年全国卷</a:t>
            </a:r>
            <a:r>
              <a:rPr lang="en-US" altLang="zh-CN" b="1" dirty="0">
                <a:latin typeface="宋体" panose="02010600030101010101" pitchFamily="2" charset="-122"/>
                <a:ea typeface="宋体" panose="02010600030101010101" pitchFamily="2" charset="-122"/>
              </a:rPr>
              <a:t>Ⅱ</a:t>
            </a:r>
            <a:r>
              <a:rPr lang="zh-CN" altLang="en-US" b="1" dirty="0">
                <a:latin typeface="宋体" panose="02010600030101010101" pitchFamily="2" charset="-122"/>
                <a:ea typeface="宋体" panose="02010600030101010101" pitchFamily="2" charset="-122"/>
              </a:rPr>
              <a:t>）</a:t>
            </a:r>
            <a:r>
              <a:rPr lang="en-US" altLang="zh-CN" b="1" dirty="0">
                <a:latin typeface="宋体" panose="02010600030101010101" pitchFamily="2" charset="-122"/>
                <a:ea typeface="宋体" panose="02010600030101010101" pitchFamily="2" charset="-122"/>
              </a:rPr>
              <a:t>29.</a:t>
            </a:r>
            <a:r>
              <a:rPr lang="zh-CN" altLang="en-US" b="1" dirty="0"/>
              <a:t>下图是表示某植物叶肉细胞光合作用和呼吸作用的示意图。</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779" y="275919"/>
            <a:ext cx="8428418" cy="2215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312779" y="1995686"/>
            <a:ext cx="8381780" cy="2169825"/>
          </a:xfrm>
          <a:prstGeom prst="rect">
            <a:avLst/>
          </a:prstGeom>
        </p:spPr>
        <p:txBody>
          <a:bodyPr wrap="square">
            <a:spAutoFit/>
          </a:bodyPr>
          <a:lstStyle/>
          <a:p>
            <a:pPr>
              <a:lnSpc>
                <a:spcPct val="150000"/>
              </a:lnSpc>
            </a:pPr>
            <a:r>
              <a:rPr lang="zh-CN" altLang="en-US" b="1" dirty="0"/>
              <a:t>（</a:t>
            </a:r>
            <a:r>
              <a:rPr lang="en-US" altLang="zh-CN" b="1" dirty="0"/>
              <a:t>1</a:t>
            </a:r>
            <a:r>
              <a:rPr lang="zh-CN" altLang="en-US" b="1" dirty="0"/>
              <a:t>）图中①、②、③、④代表的物质依次是</a:t>
            </a:r>
            <a:r>
              <a:rPr lang="en-US" altLang="zh-CN" b="1" dirty="0"/>
              <a:t>________</a:t>
            </a:r>
            <a:r>
              <a:rPr lang="zh-CN" altLang="en-US" b="1" dirty="0"/>
              <a:t>、</a:t>
            </a:r>
            <a:r>
              <a:rPr lang="en-US" altLang="zh-CN" b="1" dirty="0"/>
              <a:t>__________</a:t>
            </a:r>
            <a:r>
              <a:rPr lang="zh-CN" altLang="en-US" b="1" dirty="0"/>
              <a:t>、</a:t>
            </a:r>
            <a:r>
              <a:rPr lang="en-US" altLang="zh-CN" b="1" dirty="0"/>
              <a:t>__________</a:t>
            </a:r>
            <a:r>
              <a:rPr lang="zh-CN" altLang="en-US" b="1" dirty="0"/>
              <a:t>、</a:t>
            </a:r>
            <a:r>
              <a:rPr lang="en-US" altLang="zh-CN" b="1" dirty="0"/>
              <a:t>___________</a:t>
            </a:r>
            <a:r>
              <a:rPr lang="zh-CN" altLang="en-US" b="1" dirty="0"/>
              <a:t>，</a:t>
            </a:r>
            <a:r>
              <a:rPr lang="en-US" altLang="zh-CN" b="1" dirty="0"/>
              <a:t>[H]</a:t>
            </a:r>
            <a:r>
              <a:rPr lang="zh-CN" altLang="en-US" b="1" dirty="0"/>
              <a:t>代表的物质主要是</a:t>
            </a:r>
            <a:r>
              <a:rPr lang="en-US" altLang="zh-CN" b="1" dirty="0"/>
              <a:t>_________________</a:t>
            </a:r>
            <a:r>
              <a:rPr lang="zh-CN" altLang="en-US" b="1" dirty="0"/>
              <a:t>。</a:t>
            </a:r>
          </a:p>
          <a:p>
            <a:pPr>
              <a:lnSpc>
                <a:spcPct val="150000"/>
              </a:lnSpc>
            </a:pPr>
            <a:r>
              <a:rPr lang="zh-CN" altLang="en-US" b="1" dirty="0"/>
              <a:t>（</a:t>
            </a:r>
            <a:r>
              <a:rPr lang="en-US" altLang="zh-CN" b="1" dirty="0"/>
              <a:t>2</a:t>
            </a:r>
            <a:r>
              <a:rPr lang="zh-CN" altLang="en-US" b="1" dirty="0"/>
              <a:t>）</a:t>
            </a:r>
            <a:r>
              <a:rPr lang="en-US" altLang="zh-CN" b="1" dirty="0"/>
              <a:t>B</a:t>
            </a:r>
            <a:r>
              <a:rPr lang="zh-CN" altLang="en-US" b="1" dirty="0"/>
              <a:t>代表一种反应过程，</a:t>
            </a:r>
            <a:r>
              <a:rPr lang="en-US" altLang="zh-CN" b="1" dirty="0"/>
              <a:t>C</a:t>
            </a:r>
            <a:r>
              <a:rPr lang="zh-CN" altLang="en-US" b="1" dirty="0"/>
              <a:t>代表细胞质基质，</a:t>
            </a:r>
            <a:r>
              <a:rPr lang="en-US" altLang="zh-CN" b="1" dirty="0"/>
              <a:t>D</a:t>
            </a:r>
            <a:r>
              <a:rPr lang="zh-CN" altLang="en-US" b="1" dirty="0"/>
              <a:t>代表线粒体，则</a:t>
            </a:r>
            <a:r>
              <a:rPr lang="en-US" altLang="zh-CN" b="1" dirty="0"/>
              <a:t>ATP</a:t>
            </a:r>
            <a:r>
              <a:rPr lang="zh-CN" altLang="en-US" b="1" dirty="0"/>
              <a:t>合成发生在</a:t>
            </a:r>
            <a:r>
              <a:rPr lang="en-US" altLang="zh-CN" b="1" dirty="0"/>
              <a:t>A</a:t>
            </a:r>
            <a:r>
              <a:rPr lang="zh-CN" altLang="en-US" b="1" dirty="0"/>
              <a:t>过程，还发生在</a:t>
            </a:r>
            <a:r>
              <a:rPr lang="en-US" altLang="zh-CN" b="1" dirty="0"/>
              <a:t>_________________</a:t>
            </a:r>
            <a:r>
              <a:rPr lang="zh-CN" altLang="en-US" b="1" dirty="0"/>
              <a:t>（填“</a:t>
            </a:r>
            <a:r>
              <a:rPr lang="en-US" altLang="zh-CN" b="1" dirty="0"/>
              <a:t>B</a:t>
            </a:r>
            <a:r>
              <a:rPr lang="zh-CN" altLang="en-US" b="1" dirty="0"/>
              <a:t>和</a:t>
            </a:r>
            <a:r>
              <a:rPr lang="en-US" altLang="zh-CN" b="1" dirty="0"/>
              <a:t>C”“C</a:t>
            </a:r>
            <a:r>
              <a:rPr lang="zh-CN" altLang="en-US" b="1" dirty="0"/>
              <a:t>和</a:t>
            </a:r>
            <a:r>
              <a:rPr lang="en-US" altLang="zh-CN" b="1" dirty="0"/>
              <a:t>D”</a:t>
            </a:r>
            <a:r>
              <a:rPr lang="zh-CN" altLang="en-US" b="1" dirty="0"/>
              <a:t>或“</a:t>
            </a:r>
            <a:r>
              <a:rPr lang="en-US" altLang="zh-CN" b="1" dirty="0"/>
              <a:t>B</a:t>
            </a:r>
            <a:r>
              <a:rPr lang="zh-CN" altLang="en-US" b="1" dirty="0"/>
              <a:t>和</a:t>
            </a:r>
            <a:r>
              <a:rPr lang="en-US" altLang="zh-CN" b="1" dirty="0"/>
              <a:t>D”</a:t>
            </a:r>
            <a:r>
              <a:rPr lang="zh-CN" altLang="en-US" b="1" dirty="0"/>
              <a:t>）。</a:t>
            </a:r>
          </a:p>
          <a:p>
            <a:pPr>
              <a:lnSpc>
                <a:spcPct val="150000"/>
              </a:lnSpc>
            </a:pPr>
            <a:r>
              <a:rPr lang="zh-CN" altLang="en-US" b="1" dirty="0"/>
              <a:t>（</a:t>
            </a:r>
            <a:r>
              <a:rPr lang="en-US" altLang="zh-CN" b="1" dirty="0"/>
              <a:t>3</a:t>
            </a:r>
            <a:r>
              <a:rPr lang="zh-CN" altLang="en-US" b="1" dirty="0"/>
              <a:t>）</a:t>
            </a:r>
            <a:r>
              <a:rPr lang="en-US" altLang="zh-CN" b="1" dirty="0"/>
              <a:t>C</a:t>
            </a:r>
            <a:r>
              <a:rPr lang="zh-CN" altLang="en-US" b="1" dirty="0"/>
              <a:t>中的丙酮酸可以转化成酒精，出现这种情况的原因是</a:t>
            </a:r>
            <a:r>
              <a:rPr lang="en-US" altLang="zh-CN" b="1" dirty="0"/>
              <a:t>_________________</a:t>
            </a:r>
            <a:r>
              <a:rPr lang="zh-CN" altLang="en-US" b="1" dirty="0"/>
              <a:t>。</a:t>
            </a:r>
          </a:p>
        </p:txBody>
      </p:sp>
      <p:sp>
        <p:nvSpPr>
          <p:cNvPr id="4" name="矩形 3"/>
          <p:cNvSpPr/>
          <p:nvPr/>
        </p:nvSpPr>
        <p:spPr>
          <a:xfrm>
            <a:off x="312779" y="4165511"/>
            <a:ext cx="8428418" cy="830997"/>
          </a:xfrm>
          <a:prstGeom prst="rect">
            <a:avLst/>
          </a:prstGeom>
        </p:spPr>
        <p:txBody>
          <a:bodyPr wrap="square">
            <a:spAutoFit/>
          </a:bodyPr>
          <a:lstStyle/>
          <a:p>
            <a:pPr fontAlgn="ctr"/>
            <a:r>
              <a:rPr lang="zh-CN" altLang="zh-CN" sz="2400" dirty="0">
                <a:solidFill>
                  <a:srgbClr val="FF0000"/>
                </a:solidFill>
              </a:rPr>
              <a:t>【答案】</a:t>
            </a:r>
            <a:r>
              <a:rPr lang="en-US" altLang="zh-CN" sz="2400" dirty="0">
                <a:solidFill>
                  <a:srgbClr val="FF0000"/>
                </a:solidFill>
              </a:rPr>
              <a:t>O</a:t>
            </a:r>
            <a:r>
              <a:rPr lang="en-US" altLang="zh-CN" sz="2400" baseline="-25000" dirty="0">
                <a:solidFill>
                  <a:srgbClr val="FF0000"/>
                </a:solidFill>
              </a:rPr>
              <a:t>2</a:t>
            </a:r>
            <a:r>
              <a:rPr lang="en-US" altLang="zh-CN" sz="2400" dirty="0">
                <a:solidFill>
                  <a:srgbClr val="FF0000"/>
                </a:solidFill>
              </a:rPr>
              <a:t>    NADP</a:t>
            </a:r>
            <a:r>
              <a:rPr lang="en-US" altLang="zh-CN" sz="2400" baseline="30000" dirty="0">
                <a:solidFill>
                  <a:srgbClr val="FF0000"/>
                </a:solidFill>
              </a:rPr>
              <a:t>+</a:t>
            </a:r>
            <a:r>
              <a:rPr lang="en-US" altLang="zh-CN" sz="2400" dirty="0">
                <a:solidFill>
                  <a:srgbClr val="FF0000"/>
                </a:solidFill>
              </a:rPr>
              <a:t>    </a:t>
            </a:r>
            <a:r>
              <a:rPr lang="en-US" altLang="zh-CN" sz="2400" dirty="0" err="1">
                <a:solidFill>
                  <a:srgbClr val="FF0000"/>
                </a:solidFill>
              </a:rPr>
              <a:t>ADP+Pi</a:t>
            </a:r>
            <a:r>
              <a:rPr lang="en-US" altLang="zh-CN" sz="2400" dirty="0">
                <a:solidFill>
                  <a:srgbClr val="FF0000"/>
                </a:solidFill>
              </a:rPr>
              <a:t>    C</a:t>
            </a:r>
            <a:r>
              <a:rPr lang="en-US" altLang="zh-CN" sz="2400" baseline="-25000" dirty="0">
                <a:solidFill>
                  <a:srgbClr val="FF0000"/>
                </a:solidFill>
              </a:rPr>
              <a:t>5</a:t>
            </a:r>
            <a:r>
              <a:rPr lang="en-US" altLang="zh-CN" sz="2400" dirty="0">
                <a:solidFill>
                  <a:srgbClr val="FF0000"/>
                </a:solidFill>
              </a:rPr>
              <a:t>    NADH</a:t>
            </a:r>
            <a:r>
              <a:rPr lang="zh-CN" altLang="zh-CN" sz="2400" dirty="0">
                <a:solidFill>
                  <a:srgbClr val="FF0000"/>
                </a:solidFill>
              </a:rPr>
              <a:t>（或答：还原型辅酶</a:t>
            </a:r>
            <a:r>
              <a:rPr lang="en-US" altLang="zh-CN" sz="2400" dirty="0">
                <a:solidFill>
                  <a:srgbClr val="FF0000"/>
                </a:solidFill>
              </a:rPr>
              <a:t>Ⅰ</a:t>
            </a:r>
            <a:r>
              <a:rPr lang="zh-CN" altLang="zh-CN" sz="2400" dirty="0">
                <a:solidFill>
                  <a:srgbClr val="FF0000"/>
                </a:solidFill>
              </a:rPr>
              <a:t>）</a:t>
            </a:r>
            <a:r>
              <a:rPr lang="en-US" altLang="zh-CN" sz="2400" dirty="0">
                <a:solidFill>
                  <a:srgbClr val="FF0000"/>
                </a:solidFill>
              </a:rPr>
              <a:t>    C</a:t>
            </a:r>
            <a:r>
              <a:rPr lang="zh-CN" altLang="zh-CN" sz="2400" dirty="0">
                <a:solidFill>
                  <a:srgbClr val="FF0000"/>
                </a:solidFill>
              </a:rPr>
              <a:t>和</a:t>
            </a:r>
            <a:r>
              <a:rPr lang="en-US" altLang="zh-CN" sz="2400" dirty="0">
                <a:solidFill>
                  <a:srgbClr val="FF0000"/>
                </a:solidFill>
              </a:rPr>
              <a:t>D    </a:t>
            </a:r>
            <a:r>
              <a:rPr lang="zh-CN" altLang="zh-CN" sz="2400" dirty="0">
                <a:solidFill>
                  <a:srgbClr val="FF0000"/>
                </a:solidFill>
              </a:rPr>
              <a:t>在缺氧条件下进行无氧呼吸</a:t>
            </a:r>
            <a:r>
              <a:rPr lang="en-US" altLang="zh-CN" sz="2400" dirty="0">
                <a:solidFill>
                  <a:srgbClr val="FF0000"/>
                </a:solidFill>
              </a:rPr>
              <a:t>    </a:t>
            </a:r>
            <a:endParaRPr lang="zh-CN" altLang="zh-CN" sz="2400" dirty="0">
              <a:solidFill>
                <a:srgbClr val="FF0000"/>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3528" y="267494"/>
            <a:ext cx="8784976" cy="4708981"/>
          </a:xfrm>
          <a:prstGeom prst="rect">
            <a:avLst/>
          </a:prstGeom>
        </p:spPr>
        <p:txBody>
          <a:bodyPr wrap="square">
            <a:spAutoFit/>
          </a:bodyPr>
          <a:lstStyle/>
          <a:p>
            <a:pPr fontAlgn="ctr"/>
            <a:r>
              <a:rPr lang="en-US" altLang="zh-CN" sz="2000" dirty="0"/>
              <a:t>2.</a:t>
            </a:r>
            <a:r>
              <a:rPr lang="zh-CN" altLang="zh-CN" sz="2000" dirty="0"/>
              <a:t>光反应的顺利进行需要叶绿体为其提供</a:t>
            </a:r>
            <a:r>
              <a:rPr lang="en-US" altLang="zh-CN" sz="2000" dirty="0"/>
              <a:t>_</a:t>
            </a:r>
            <a:r>
              <a:rPr lang="zh-CN" altLang="zh-CN" sz="2000" b="1" dirty="0">
                <a:solidFill>
                  <a:srgbClr val="FF0000"/>
                </a:solidFill>
              </a:rPr>
              <a:t>色素、酶、</a:t>
            </a:r>
            <a:r>
              <a:rPr lang="en-US" altLang="zh-CN" sz="2000" b="1" dirty="0">
                <a:solidFill>
                  <a:srgbClr val="FF0000"/>
                </a:solidFill>
              </a:rPr>
              <a:t>ADP</a:t>
            </a:r>
            <a:r>
              <a:rPr lang="zh-CN" altLang="zh-CN" sz="2000" b="1" dirty="0">
                <a:solidFill>
                  <a:srgbClr val="FF0000"/>
                </a:solidFill>
              </a:rPr>
              <a:t>、</a:t>
            </a:r>
            <a:r>
              <a:rPr lang="en-US" altLang="zh-CN" sz="2000" b="1" dirty="0">
                <a:solidFill>
                  <a:srgbClr val="FF0000"/>
                </a:solidFill>
              </a:rPr>
              <a:t>NADP</a:t>
            </a:r>
            <a:r>
              <a:rPr lang="en-US" altLang="zh-CN" sz="2000" b="1" baseline="30000" dirty="0">
                <a:solidFill>
                  <a:srgbClr val="FF0000"/>
                </a:solidFill>
              </a:rPr>
              <a:t>+</a:t>
            </a:r>
            <a:r>
              <a:rPr lang="en-US" altLang="zh-CN" sz="2000" b="1" dirty="0">
                <a:solidFill>
                  <a:srgbClr val="FF0000"/>
                </a:solidFill>
              </a:rPr>
              <a:t> </a:t>
            </a:r>
            <a:r>
              <a:rPr lang="zh-CN" altLang="zh-CN" sz="2000" dirty="0"/>
              <a:t>（有机物，答出</a:t>
            </a:r>
            <a:r>
              <a:rPr lang="en-US" altLang="zh-CN" sz="2000" dirty="0"/>
              <a:t>2</a:t>
            </a:r>
            <a:r>
              <a:rPr lang="zh-CN" altLang="zh-CN" sz="2000" dirty="0"/>
              <a:t>个）；取绿色植物叶片浸泡在乙醇中，长时间后，叶片会变成白色。其原因是</a:t>
            </a:r>
            <a:r>
              <a:rPr lang="zh-CN" altLang="zh-CN" sz="2000" b="1" dirty="0">
                <a:solidFill>
                  <a:srgbClr val="FF0000"/>
                </a:solidFill>
              </a:rPr>
              <a:t>光合色素溶解在乙醇中</a:t>
            </a:r>
            <a:r>
              <a:rPr lang="en-US" altLang="zh-CN" sz="2000" b="1" dirty="0">
                <a:solidFill>
                  <a:srgbClr val="FF0000"/>
                </a:solidFill>
              </a:rPr>
              <a:t>   </a:t>
            </a:r>
            <a:endParaRPr lang="zh-CN" altLang="zh-CN" sz="2000" dirty="0"/>
          </a:p>
          <a:p>
            <a:r>
              <a:rPr lang="en-US" altLang="zh-CN" sz="2000" dirty="0"/>
              <a:t>3.</a:t>
            </a:r>
            <a:r>
              <a:rPr lang="zh-CN" altLang="zh-CN" sz="2000" dirty="0"/>
              <a:t>适当提高光照强度，此时叶肉细胞中</a:t>
            </a:r>
            <a:r>
              <a:rPr lang="en-US" altLang="zh-CN" sz="2000" dirty="0"/>
              <a:t>C</a:t>
            </a:r>
            <a:r>
              <a:rPr lang="en-US" altLang="zh-CN" sz="2000" baseline="-25000" dirty="0"/>
              <a:t>5</a:t>
            </a:r>
            <a:r>
              <a:rPr lang="zh-CN" altLang="zh-CN" sz="2000" dirty="0"/>
              <a:t>瞬时将</a:t>
            </a:r>
            <a:r>
              <a:rPr lang="en-US" altLang="zh-CN" sz="2000" dirty="0"/>
              <a:t>___</a:t>
            </a:r>
            <a:r>
              <a:rPr lang="zh-CN" altLang="en-US" sz="2000" b="1" dirty="0">
                <a:solidFill>
                  <a:srgbClr val="FF0000"/>
                </a:solidFill>
              </a:rPr>
              <a:t>升高</a:t>
            </a:r>
            <a:r>
              <a:rPr lang="en-US" altLang="zh-CN" sz="2000" b="1" dirty="0">
                <a:solidFill>
                  <a:srgbClr val="FF0000"/>
                </a:solidFill>
              </a:rPr>
              <a:t>_</a:t>
            </a:r>
            <a:r>
              <a:rPr lang="en-US" altLang="zh-CN" sz="2000" dirty="0"/>
              <a:t>__</a:t>
            </a:r>
            <a:r>
              <a:rPr lang="zh-CN" altLang="zh-CN" sz="2000" dirty="0"/>
              <a:t>（升高、降低、不变）</a:t>
            </a:r>
          </a:p>
          <a:p>
            <a:pPr fontAlgn="ctr"/>
            <a:r>
              <a:rPr lang="en-US" altLang="zh-CN" sz="2000" dirty="0"/>
              <a:t>4.</a:t>
            </a:r>
            <a:r>
              <a:rPr lang="zh-CN" altLang="zh-CN" sz="2000" dirty="0"/>
              <a:t>若保持光照强度不变，适当增加</a:t>
            </a:r>
            <a:r>
              <a:rPr lang="en-US" altLang="zh-CN" sz="2000" dirty="0"/>
              <a:t>NaHCO</a:t>
            </a:r>
            <a:r>
              <a:rPr lang="en-US" altLang="zh-CN" sz="2000" baseline="-25000" dirty="0"/>
              <a:t>3</a:t>
            </a:r>
            <a:r>
              <a:rPr lang="zh-CN" altLang="zh-CN" sz="2000" dirty="0"/>
              <a:t>溶液浓度，短时间内小球藻的叶绿体中</a:t>
            </a:r>
            <a:r>
              <a:rPr lang="en-US" altLang="zh-CN" sz="2000" dirty="0"/>
              <a:t>C</a:t>
            </a:r>
            <a:r>
              <a:rPr lang="en-US" altLang="zh-CN" sz="2000" baseline="-25000" dirty="0"/>
              <a:t>3</a:t>
            </a:r>
            <a:r>
              <a:rPr lang="zh-CN" altLang="zh-CN" sz="2000" dirty="0"/>
              <a:t>化合量将</a:t>
            </a:r>
            <a:r>
              <a:rPr lang="zh-CN" altLang="zh-CN" sz="2000" b="1" dirty="0">
                <a:solidFill>
                  <a:srgbClr val="FF0000"/>
                </a:solidFill>
              </a:rPr>
              <a:t>增加</a:t>
            </a:r>
            <a:r>
              <a:rPr lang="zh-CN" altLang="zh-CN" sz="2000" dirty="0"/>
              <a:t>，原因是</a:t>
            </a:r>
            <a:r>
              <a:rPr lang="en-US" altLang="zh-CN" sz="2000" b="1" dirty="0">
                <a:solidFill>
                  <a:srgbClr val="FF0000"/>
                </a:solidFill>
              </a:rPr>
              <a:t>NaHCO</a:t>
            </a:r>
            <a:r>
              <a:rPr lang="en-US" altLang="zh-CN" sz="2000" b="1" baseline="-25000" dirty="0">
                <a:solidFill>
                  <a:srgbClr val="FF0000"/>
                </a:solidFill>
              </a:rPr>
              <a:t>3</a:t>
            </a:r>
            <a:r>
              <a:rPr lang="zh-CN" altLang="zh-CN" sz="2000" b="1" dirty="0">
                <a:solidFill>
                  <a:srgbClr val="FF0000"/>
                </a:solidFill>
              </a:rPr>
              <a:t>溶液浓度增加，提供给小球藻的</a:t>
            </a:r>
            <a:r>
              <a:rPr lang="en-US" altLang="zh-CN" sz="2000" b="1" dirty="0">
                <a:solidFill>
                  <a:srgbClr val="FF0000"/>
                </a:solidFill>
              </a:rPr>
              <a:t>CO</a:t>
            </a:r>
            <a:r>
              <a:rPr lang="en-US" altLang="zh-CN" sz="2000" b="1" baseline="-25000" dirty="0">
                <a:solidFill>
                  <a:srgbClr val="FF0000"/>
                </a:solidFill>
              </a:rPr>
              <a:t>2</a:t>
            </a:r>
            <a:r>
              <a:rPr lang="zh-CN" altLang="zh-CN" sz="2000" b="1" dirty="0">
                <a:solidFill>
                  <a:srgbClr val="FF0000"/>
                </a:solidFill>
              </a:rPr>
              <a:t>增加，小球藻</a:t>
            </a:r>
            <a:r>
              <a:rPr lang="en-US" altLang="zh-CN" sz="2000" b="1" dirty="0">
                <a:solidFill>
                  <a:srgbClr val="FF0000"/>
                </a:solidFill>
              </a:rPr>
              <a:t>CO</a:t>
            </a:r>
            <a:r>
              <a:rPr lang="en-US" altLang="zh-CN" sz="2000" b="1" baseline="-25000" dirty="0">
                <a:solidFill>
                  <a:srgbClr val="FF0000"/>
                </a:solidFill>
              </a:rPr>
              <a:t>2</a:t>
            </a:r>
            <a:r>
              <a:rPr lang="zh-CN" altLang="zh-CN" sz="2000" b="1" dirty="0">
                <a:solidFill>
                  <a:srgbClr val="FF0000"/>
                </a:solidFill>
              </a:rPr>
              <a:t>的固定速率加快，</a:t>
            </a:r>
            <a:r>
              <a:rPr lang="en-US" altLang="zh-CN" sz="2000" b="1" dirty="0">
                <a:solidFill>
                  <a:srgbClr val="FF0000"/>
                </a:solidFill>
              </a:rPr>
              <a:t>C</a:t>
            </a:r>
            <a:r>
              <a:rPr lang="en-US" altLang="zh-CN" sz="2000" b="1" baseline="-25000" dirty="0">
                <a:solidFill>
                  <a:srgbClr val="FF0000"/>
                </a:solidFill>
              </a:rPr>
              <a:t>3</a:t>
            </a:r>
            <a:r>
              <a:rPr lang="zh-CN" altLang="zh-CN" sz="2000" b="1" dirty="0">
                <a:solidFill>
                  <a:srgbClr val="FF0000"/>
                </a:solidFill>
              </a:rPr>
              <a:t>化合物的生成速率加快；光照强度不变，短时间内</a:t>
            </a:r>
            <a:r>
              <a:rPr lang="en-US" altLang="zh-CN" sz="2000" b="1" dirty="0">
                <a:solidFill>
                  <a:srgbClr val="FF0000"/>
                </a:solidFill>
              </a:rPr>
              <a:t>C</a:t>
            </a:r>
            <a:r>
              <a:rPr lang="en-US" altLang="zh-CN" sz="2000" b="1" baseline="-25000" dirty="0">
                <a:solidFill>
                  <a:srgbClr val="FF0000"/>
                </a:solidFill>
              </a:rPr>
              <a:t>3</a:t>
            </a:r>
            <a:r>
              <a:rPr lang="zh-CN" altLang="zh-CN" sz="2000" b="1" dirty="0">
                <a:solidFill>
                  <a:srgbClr val="FF0000"/>
                </a:solidFill>
              </a:rPr>
              <a:t>化合物的还原速率不变，因此</a:t>
            </a:r>
            <a:r>
              <a:rPr lang="en-US" altLang="zh-CN" sz="2000" b="1" dirty="0">
                <a:solidFill>
                  <a:srgbClr val="FF0000"/>
                </a:solidFill>
              </a:rPr>
              <a:t>C</a:t>
            </a:r>
            <a:r>
              <a:rPr lang="en-US" altLang="zh-CN" sz="2000" b="1" baseline="-25000" dirty="0">
                <a:solidFill>
                  <a:srgbClr val="FF0000"/>
                </a:solidFill>
              </a:rPr>
              <a:t>3</a:t>
            </a:r>
            <a:r>
              <a:rPr lang="zh-CN" altLang="zh-CN" sz="2000" b="1" dirty="0">
                <a:solidFill>
                  <a:srgbClr val="FF0000"/>
                </a:solidFill>
              </a:rPr>
              <a:t>化合物含量增加</a:t>
            </a:r>
            <a:r>
              <a:rPr lang="zh-CN" altLang="zh-CN" sz="2000" dirty="0"/>
              <a:t>。</a:t>
            </a:r>
          </a:p>
          <a:p>
            <a:pPr fontAlgn="ctr"/>
            <a:r>
              <a:rPr lang="en-US" altLang="zh-CN" sz="2000" dirty="0"/>
              <a:t>5.</a:t>
            </a:r>
            <a:r>
              <a:rPr lang="zh-CN" altLang="zh-CN" sz="2000" dirty="0"/>
              <a:t>气孔关闭，导致叶肉细胞中</a:t>
            </a:r>
            <a:r>
              <a:rPr lang="en-US" altLang="zh-CN" sz="2000" dirty="0"/>
              <a:t>C</a:t>
            </a:r>
            <a:r>
              <a:rPr lang="en-US" altLang="zh-CN" sz="2000" baseline="-25000" dirty="0"/>
              <a:t>3</a:t>
            </a:r>
            <a:r>
              <a:rPr lang="zh-CN" altLang="zh-CN" sz="2000" dirty="0"/>
              <a:t>含量</a:t>
            </a:r>
            <a:r>
              <a:rPr lang="en-US" altLang="zh-CN" sz="2000" dirty="0"/>
              <a:t>_</a:t>
            </a:r>
            <a:r>
              <a:rPr lang="zh-CN" altLang="zh-CN" sz="2000" b="1" dirty="0">
                <a:solidFill>
                  <a:srgbClr val="FF0000"/>
                </a:solidFill>
              </a:rPr>
              <a:t>减少</a:t>
            </a:r>
            <a:r>
              <a:rPr lang="zh-CN" altLang="zh-CN" sz="2000" dirty="0"/>
              <a:t>（增加、减少）。</a:t>
            </a:r>
          </a:p>
          <a:p>
            <a:pPr fontAlgn="ctr"/>
            <a:r>
              <a:rPr lang="en-US" altLang="zh-CN" sz="2000" dirty="0"/>
              <a:t>6.</a:t>
            </a:r>
            <a:r>
              <a:rPr lang="zh-CN" altLang="zh-CN" sz="2000" dirty="0"/>
              <a:t>某实验小组对叶肉细胞交替进行光照和黑暗处理（先光照后黑暗，每次光照与黑暗处理的时间相同；各组光照强度和处理的总时间也相同），随着光照和黑暗交替频率的增大，推测叶肉细胞光合作用中</a:t>
            </a:r>
            <a:r>
              <a:rPr lang="en-US" altLang="zh-CN" sz="2000" dirty="0"/>
              <a:t>CO</a:t>
            </a:r>
            <a:r>
              <a:rPr lang="en-US" altLang="zh-CN" sz="2000" baseline="-25000" dirty="0"/>
              <a:t>2</a:t>
            </a:r>
            <a:r>
              <a:rPr lang="zh-CN" altLang="zh-CN" sz="2000" dirty="0"/>
              <a:t>的同化总量最可能</a:t>
            </a:r>
            <a:r>
              <a:rPr lang="en-US" altLang="zh-CN" sz="2000" dirty="0"/>
              <a:t>_</a:t>
            </a:r>
            <a:r>
              <a:rPr lang="zh-CN" altLang="zh-CN" sz="2000" b="1" dirty="0">
                <a:solidFill>
                  <a:srgbClr val="FF0000"/>
                </a:solidFill>
              </a:rPr>
              <a:t>增加</a:t>
            </a:r>
            <a:r>
              <a:rPr lang="en-US" altLang="zh-CN" sz="2000" b="1" dirty="0">
                <a:solidFill>
                  <a:srgbClr val="FF0000"/>
                </a:solidFill>
              </a:rPr>
              <a:t> </a:t>
            </a:r>
            <a:r>
              <a:rPr lang="zh-CN" altLang="zh-CN" sz="2000" dirty="0"/>
              <a:t>（填</a:t>
            </a:r>
            <a:r>
              <a:rPr lang="en-US" altLang="zh-CN" sz="2000" dirty="0"/>
              <a:t>“</a:t>
            </a:r>
            <a:r>
              <a:rPr lang="zh-CN" altLang="zh-CN" sz="2000" dirty="0"/>
              <a:t>增加</a:t>
            </a:r>
            <a:r>
              <a:rPr lang="en-US" altLang="zh-CN" sz="2000" dirty="0"/>
              <a:t>”“</a:t>
            </a:r>
            <a:r>
              <a:rPr lang="zh-CN" altLang="zh-CN" sz="2000" dirty="0"/>
              <a:t>减少</a:t>
            </a:r>
            <a:r>
              <a:rPr lang="en-US" altLang="zh-CN" sz="2000" dirty="0"/>
              <a:t>”</a:t>
            </a:r>
            <a:r>
              <a:rPr lang="zh-CN" altLang="zh-CN" sz="2000" dirty="0"/>
              <a:t>或</a:t>
            </a:r>
            <a:r>
              <a:rPr lang="en-US" altLang="zh-CN" sz="2000" dirty="0"/>
              <a:t>“</a:t>
            </a:r>
            <a:r>
              <a:rPr lang="zh-CN" altLang="zh-CN" sz="2000" dirty="0"/>
              <a:t>不变</a:t>
            </a:r>
            <a:r>
              <a:rPr lang="en-US" altLang="zh-CN" sz="2000" dirty="0"/>
              <a:t>”</a:t>
            </a:r>
            <a:r>
              <a:rPr lang="zh-CN" altLang="zh-CN" sz="2000" dirty="0"/>
              <a:t>），原因是</a:t>
            </a:r>
            <a:r>
              <a:rPr lang="zh-CN" altLang="zh-CN" sz="2000" b="1" dirty="0">
                <a:solidFill>
                  <a:srgbClr val="FF0000"/>
                </a:solidFill>
              </a:rPr>
              <a:t>光反应产生的</a:t>
            </a:r>
            <a:r>
              <a:rPr lang="en-US" altLang="zh-CN" sz="2000" b="1" dirty="0">
                <a:solidFill>
                  <a:srgbClr val="FF0000"/>
                </a:solidFill>
              </a:rPr>
              <a:t>ATP</a:t>
            </a:r>
            <a:r>
              <a:rPr lang="zh-CN" altLang="zh-CN" sz="2000" b="1" dirty="0">
                <a:solidFill>
                  <a:srgbClr val="FF0000"/>
                </a:solidFill>
              </a:rPr>
              <a:t>和</a:t>
            </a:r>
            <a:r>
              <a:rPr lang="en-US" altLang="zh-CN" sz="2000" b="1" dirty="0">
                <a:solidFill>
                  <a:srgbClr val="FF0000"/>
                </a:solidFill>
              </a:rPr>
              <a:t>[H]</a:t>
            </a:r>
            <a:r>
              <a:rPr lang="zh-CN" altLang="zh-CN" sz="2000" b="1" dirty="0">
                <a:solidFill>
                  <a:srgbClr val="FF0000"/>
                </a:solidFill>
              </a:rPr>
              <a:t>能</a:t>
            </a:r>
            <a:r>
              <a:rPr lang="zh-CN" altLang="en-US" sz="2000" b="1" dirty="0">
                <a:solidFill>
                  <a:schemeClr val="tx2"/>
                </a:solidFill>
              </a:rPr>
              <a:t>充分</a:t>
            </a:r>
            <a:r>
              <a:rPr lang="zh-CN" altLang="zh-CN" sz="2000" b="1" dirty="0">
                <a:solidFill>
                  <a:schemeClr val="tx2"/>
                </a:solidFill>
              </a:rPr>
              <a:t>利用</a:t>
            </a:r>
            <a:r>
              <a:rPr lang="zh-CN" altLang="zh-CN" sz="2000" b="1" dirty="0">
                <a:solidFill>
                  <a:srgbClr val="FF0000"/>
                </a:solidFill>
              </a:rPr>
              <a:t>和</a:t>
            </a:r>
            <a:r>
              <a:rPr lang="zh-CN" altLang="en-US" sz="2000" b="1" dirty="0">
                <a:solidFill>
                  <a:schemeClr val="tx2"/>
                </a:solidFill>
              </a:rPr>
              <a:t>及时</a:t>
            </a:r>
            <a:r>
              <a:rPr lang="zh-CN" altLang="zh-CN" sz="2000" b="1" dirty="0">
                <a:solidFill>
                  <a:schemeClr val="tx2"/>
                </a:solidFill>
              </a:rPr>
              <a:t>再生</a:t>
            </a:r>
            <a:r>
              <a:rPr lang="en-US" altLang="zh-CN" sz="2000" b="1" dirty="0">
                <a:solidFill>
                  <a:schemeClr val="tx2"/>
                </a:solidFill>
              </a:rPr>
              <a:t>    </a:t>
            </a:r>
            <a:endParaRPr lang="zh-CN" altLang="zh-CN" sz="2000" b="1" dirty="0">
              <a:solidFill>
                <a:schemeClr val="tx2"/>
              </a:solidFill>
            </a:endParaRPr>
          </a:p>
        </p:txBody>
      </p:sp>
    </p:spTree>
    <p:extLst>
      <p:ext uri="{BB962C8B-B14F-4D97-AF65-F5344CB8AC3E}">
        <p14:creationId xmlns:p14="http://schemas.microsoft.com/office/powerpoint/2010/main" val="3604983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611560" y="2127988"/>
            <a:ext cx="8012130" cy="584775"/>
          </a:xfrm>
          <a:prstGeom prst="rect">
            <a:avLst/>
          </a:prstGeom>
          <a:solidFill>
            <a:srgbClr val="FFFF00"/>
          </a:solidFill>
        </p:spPr>
        <p:txBody>
          <a:bodyPr wrap="none">
            <a:spAutoFit/>
          </a:bodyPr>
          <a:lstStyle/>
          <a:p>
            <a:pPr fontAlgn="ctr"/>
            <a:r>
              <a:rPr lang="zh-CN" altLang="zh-CN" sz="3200" b="1" dirty="0"/>
              <a:t>【探究二】光合作用和细胞呼吸的相关曲线</a:t>
            </a:r>
            <a:endParaRPr lang="zh-CN" altLang="zh-CN" sz="3200" dirty="0"/>
          </a:p>
        </p:txBody>
      </p:sp>
    </p:spTree>
    <p:extLst>
      <p:ext uri="{BB962C8B-B14F-4D97-AF65-F5344CB8AC3E}">
        <p14:creationId xmlns:p14="http://schemas.microsoft.com/office/powerpoint/2010/main" val="3310757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17364" y="557267"/>
            <a:ext cx="8496944" cy="646331"/>
          </a:xfrm>
          <a:prstGeom prst="rect">
            <a:avLst/>
          </a:prstGeom>
        </p:spPr>
        <p:txBody>
          <a:bodyPr wrap="square">
            <a:spAutoFit/>
          </a:bodyPr>
          <a:lstStyle/>
          <a:p>
            <a:pPr fontAlgn="ctr"/>
            <a:r>
              <a:rPr lang="zh-CN" altLang="zh-CN" b="1" dirty="0"/>
              <a:t>下图表示某种植物的非绿色器官在不同的氧浓度下</a:t>
            </a:r>
            <a:r>
              <a:rPr lang="en-US" altLang="zh-CN" b="1" dirty="0"/>
              <a:t>O</a:t>
            </a:r>
            <a:r>
              <a:rPr lang="en-US" altLang="zh-CN" b="1" baseline="-25000" dirty="0"/>
              <a:t>2</a:t>
            </a:r>
            <a:r>
              <a:rPr lang="zh-CN" altLang="zh-CN" b="1" dirty="0"/>
              <a:t>吸收量和</a:t>
            </a:r>
            <a:r>
              <a:rPr lang="en-US" altLang="zh-CN" b="1" dirty="0"/>
              <a:t>CO</a:t>
            </a:r>
            <a:r>
              <a:rPr lang="en-US" altLang="zh-CN" b="1" baseline="-25000" dirty="0"/>
              <a:t>2</a:t>
            </a:r>
            <a:r>
              <a:rPr lang="zh-CN" altLang="zh-CN" b="1" dirty="0"/>
              <a:t>生成量的变化，请据图回答下列问题。</a:t>
            </a:r>
            <a:endParaRPr lang="zh-CN" altLang="zh-CN" dirty="0"/>
          </a:p>
        </p:txBody>
      </p:sp>
      <p:pic>
        <p:nvPicPr>
          <p:cNvPr id="3" name="图片 2" descr="figure"/>
          <p:cNvPicPr/>
          <p:nvPr/>
        </p:nvPicPr>
        <p:blipFill>
          <a:blip r:embed="rId2"/>
          <a:stretch>
            <a:fillRect/>
          </a:stretch>
        </p:blipFill>
        <p:spPr>
          <a:xfrm>
            <a:off x="220812" y="1565350"/>
            <a:ext cx="3133725" cy="1733550"/>
          </a:xfrm>
          <a:prstGeom prst="rect">
            <a:avLst/>
          </a:prstGeom>
        </p:spPr>
      </p:pic>
      <p:sp>
        <p:nvSpPr>
          <p:cNvPr id="6" name="矩形 5"/>
          <p:cNvSpPr/>
          <p:nvPr/>
        </p:nvSpPr>
        <p:spPr>
          <a:xfrm>
            <a:off x="3851920" y="885876"/>
            <a:ext cx="5129808" cy="3970318"/>
          </a:xfrm>
          <a:prstGeom prst="rect">
            <a:avLst/>
          </a:prstGeom>
        </p:spPr>
        <p:txBody>
          <a:bodyPr wrap="square">
            <a:spAutoFit/>
          </a:bodyPr>
          <a:lstStyle/>
          <a:p>
            <a:pPr fontAlgn="ctr"/>
            <a:r>
              <a:rPr lang="zh-CN" altLang="zh-CN" b="1" dirty="0"/>
              <a:t>（</a:t>
            </a:r>
            <a:r>
              <a:rPr lang="en-US" altLang="zh-CN" b="1" dirty="0"/>
              <a:t>1</a:t>
            </a:r>
            <a:r>
              <a:rPr lang="zh-CN" altLang="zh-CN" b="1" dirty="0"/>
              <a:t>）图中曲线</a:t>
            </a:r>
            <a:r>
              <a:rPr lang="en-US" altLang="zh-CN" b="1" dirty="0"/>
              <a:t>QR</a:t>
            </a:r>
            <a:r>
              <a:rPr lang="zh-CN" altLang="zh-CN" b="1" dirty="0"/>
              <a:t>区段</a:t>
            </a:r>
            <a:r>
              <a:rPr lang="en-US" altLang="zh-CN" b="1" dirty="0"/>
              <a:t>CO</a:t>
            </a:r>
            <a:r>
              <a:rPr lang="en-US" altLang="zh-CN" b="1" baseline="-25000" dirty="0"/>
              <a:t>2</a:t>
            </a:r>
            <a:r>
              <a:rPr lang="zh-CN" altLang="zh-CN" b="1" dirty="0"/>
              <a:t>生成量急剧减少的主要原因是</a:t>
            </a:r>
            <a:r>
              <a:rPr lang="en-US" altLang="zh-CN" b="1" dirty="0"/>
              <a:t>__________________________________</a:t>
            </a:r>
            <a:r>
              <a:rPr lang="zh-CN" altLang="zh-CN" b="1" dirty="0"/>
              <a:t>。</a:t>
            </a:r>
            <a:r>
              <a:rPr lang="en-US" altLang="zh-CN" b="1" dirty="0"/>
              <a:t> </a:t>
            </a:r>
            <a:endParaRPr lang="zh-CN" altLang="zh-CN" dirty="0"/>
          </a:p>
          <a:p>
            <a:pPr fontAlgn="ctr"/>
            <a:r>
              <a:rPr lang="zh-CN" altLang="zh-CN" b="1" dirty="0"/>
              <a:t>（</a:t>
            </a:r>
            <a:r>
              <a:rPr lang="en-US" altLang="zh-CN" b="1" dirty="0"/>
              <a:t>2</a:t>
            </a:r>
            <a:r>
              <a:rPr lang="zh-CN" altLang="zh-CN" b="1" dirty="0"/>
              <a:t>）</a:t>
            </a:r>
            <a:r>
              <a:rPr lang="en-US" altLang="zh-CN" b="1" dirty="0"/>
              <a:t>P</a:t>
            </a:r>
            <a:r>
              <a:rPr lang="zh-CN" altLang="zh-CN" b="1" dirty="0"/>
              <a:t>点的生物学含义是厌氧呼吸消失点，由纵轴、</a:t>
            </a:r>
            <a:r>
              <a:rPr lang="en-US" altLang="zh-CN" b="1" dirty="0"/>
              <a:t>CO</a:t>
            </a:r>
            <a:r>
              <a:rPr lang="en-US" altLang="zh-CN" b="1" baseline="-25000" dirty="0"/>
              <a:t>2</a:t>
            </a:r>
            <a:r>
              <a:rPr lang="zh-CN" altLang="zh-CN" b="1" dirty="0"/>
              <a:t>生成量和</a:t>
            </a:r>
            <a:r>
              <a:rPr lang="en-US" altLang="zh-CN" b="1" dirty="0"/>
              <a:t>O</a:t>
            </a:r>
            <a:r>
              <a:rPr lang="en-US" altLang="zh-CN" b="1" baseline="-25000" dirty="0"/>
              <a:t>2</a:t>
            </a:r>
            <a:r>
              <a:rPr lang="zh-CN" altLang="zh-CN" b="1" dirty="0"/>
              <a:t>吸收量共同围成的面积所代表的生物学含义是</a:t>
            </a:r>
            <a:r>
              <a:rPr lang="en-US" altLang="zh-CN" b="1" dirty="0"/>
              <a:t>__________________________________________ </a:t>
            </a:r>
            <a:endParaRPr lang="zh-CN" altLang="zh-CN" dirty="0"/>
          </a:p>
          <a:p>
            <a:pPr fontAlgn="ctr"/>
            <a:r>
              <a:rPr lang="zh-CN" altLang="zh-CN" b="1" dirty="0"/>
              <a:t>（</a:t>
            </a:r>
            <a:r>
              <a:rPr lang="en-US" altLang="zh-CN" b="1" dirty="0"/>
              <a:t>3</a:t>
            </a:r>
            <a:r>
              <a:rPr lang="zh-CN" altLang="zh-CN" b="1" dirty="0"/>
              <a:t>）在原图中绘出厌氧呼吸产生的</a:t>
            </a:r>
            <a:r>
              <a:rPr lang="en-US" altLang="zh-CN" b="1" dirty="0"/>
              <a:t>CO</a:t>
            </a:r>
            <a:r>
              <a:rPr lang="en-US" altLang="zh-CN" b="1" baseline="-25000" dirty="0"/>
              <a:t>2</a:t>
            </a:r>
            <a:r>
              <a:rPr lang="zh-CN" altLang="zh-CN" b="1" dirty="0"/>
              <a:t>随氧气浓度变化而变化的曲线</a:t>
            </a:r>
            <a:r>
              <a:rPr lang="en-US" altLang="zh-CN" b="1" dirty="0"/>
              <a:t>____________________</a:t>
            </a:r>
            <a:r>
              <a:rPr lang="zh-CN" altLang="zh-CN" b="1" dirty="0"/>
              <a:t>。</a:t>
            </a:r>
            <a:endParaRPr lang="zh-CN" altLang="zh-CN" dirty="0"/>
          </a:p>
          <a:p>
            <a:pPr fontAlgn="ctr"/>
            <a:r>
              <a:rPr lang="zh-CN" altLang="zh-CN" b="1" dirty="0"/>
              <a:t>（</a:t>
            </a:r>
            <a:r>
              <a:rPr lang="en-US" altLang="zh-CN" b="1" dirty="0"/>
              <a:t>4</a:t>
            </a:r>
            <a:r>
              <a:rPr lang="zh-CN" altLang="zh-CN" b="1" dirty="0"/>
              <a:t>）若图中</a:t>
            </a:r>
            <a:r>
              <a:rPr lang="en-US" altLang="zh-CN" b="1" dirty="0"/>
              <a:t>AB</a:t>
            </a:r>
            <a:r>
              <a:rPr lang="zh-CN" altLang="zh-CN" b="1" dirty="0"/>
              <a:t>段与</a:t>
            </a:r>
            <a:r>
              <a:rPr lang="en-US" altLang="zh-CN" b="1" dirty="0"/>
              <a:t>BC</a:t>
            </a:r>
            <a:r>
              <a:rPr lang="zh-CN" altLang="zh-CN" b="1" dirty="0"/>
              <a:t>段的距离等长，说明此时需氧呼吸释放的</a:t>
            </a:r>
            <a:r>
              <a:rPr lang="en-US" altLang="zh-CN" b="1" dirty="0"/>
              <a:t>CO</a:t>
            </a:r>
            <a:r>
              <a:rPr lang="en-US" altLang="zh-CN" b="1" baseline="-25000" dirty="0"/>
              <a:t>2</a:t>
            </a:r>
            <a:r>
              <a:rPr lang="zh-CN" altLang="zh-CN" b="1" dirty="0"/>
              <a:t>与厌氧呼吸释放的</a:t>
            </a:r>
            <a:r>
              <a:rPr lang="en-US" altLang="zh-CN" b="1" dirty="0"/>
              <a:t>CO</a:t>
            </a:r>
            <a:r>
              <a:rPr lang="en-US" altLang="zh-CN" b="1" baseline="-25000" dirty="0"/>
              <a:t>2</a:t>
            </a:r>
            <a:r>
              <a:rPr lang="zh-CN" altLang="zh-CN" b="1" dirty="0"/>
              <a:t>相比</a:t>
            </a:r>
            <a:r>
              <a:rPr lang="en-US" altLang="zh-CN" b="1" dirty="0"/>
              <a:t>____</a:t>
            </a:r>
            <a:r>
              <a:rPr lang="zh-CN" altLang="zh-CN" b="1" dirty="0"/>
              <a:t>（填</a:t>
            </a:r>
            <a:r>
              <a:rPr lang="en-US" altLang="zh-CN" b="1" dirty="0"/>
              <a:t>“</a:t>
            </a:r>
            <a:r>
              <a:rPr lang="zh-CN" altLang="zh-CN" b="1" dirty="0"/>
              <a:t>一样多</a:t>
            </a:r>
            <a:r>
              <a:rPr lang="en-US" altLang="zh-CN" b="1" dirty="0"/>
              <a:t>”“</a:t>
            </a:r>
            <a:r>
              <a:rPr lang="zh-CN" altLang="zh-CN" b="1" dirty="0"/>
              <a:t>更多</a:t>
            </a:r>
            <a:r>
              <a:rPr lang="en-US" altLang="zh-CN" b="1" dirty="0"/>
              <a:t>”</a:t>
            </a:r>
            <a:r>
              <a:rPr lang="zh-CN" altLang="zh-CN" b="1" dirty="0"/>
              <a:t>或</a:t>
            </a:r>
            <a:r>
              <a:rPr lang="en-US" altLang="zh-CN" b="1" dirty="0"/>
              <a:t>“</a:t>
            </a:r>
            <a:r>
              <a:rPr lang="zh-CN" altLang="zh-CN" b="1" dirty="0"/>
              <a:t>更少</a:t>
            </a:r>
            <a:r>
              <a:rPr lang="en-US" altLang="zh-CN" b="1" dirty="0"/>
              <a:t>”</a:t>
            </a:r>
            <a:r>
              <a:rPr lang="zh-CN" altLang="zh-CN" b="1" dirty="0"/>
              <a:t>），需氧呼吸消耗的葡萄糖量是厌氧呼吸的</a:t>
            </a:r>
            <a:r>
              <a:rPr lang="en-US" altLang="zh-CN" b="1" dirty="0"/>
              <a:t>____</a:t>
            </a:r>
            <a:r>
              <a:rPr lang="zh-CN" altLang="zh-CN" b="1" dirty="0"/>
              <a:t>。</a:t>
            </a:r>
            <a:r>
              <a:rPr lang="en-US" altLang="zh-CN" b="1" dirty="0"/>
              <a:t> </a:t>
            </a:r>
            <a:endParaRPr lang="zh-CN" altLang="zh-CN" dirty="0"/>
          </a:p>
          <a:p>
            <a:pPr fontAlgn="ctr"/>
            <a:r>
              <a:rPr lang="zh-CN" altLang="zh-CN" b="1" dirty="0"/>
              <a:t>（</a:t>
            </a:r>
            <a:r>
              <a:rPr lang="en-US" altLang="zh-CN" b="1" dirty="0"/>
              <a:t>5</a:t>
            </a:r>
            <a:r>
              <a:rPr lang="zh-CN" altLang="zh-CN" b="1" dirty="0"/>
              <a:t>）在长途运输新鲜蔬菜时，常常向塑料袋中充入氮气，目的是</a:t>
            </a:r>
            <a:r>
              <a:rPr lang="en-US" altLang="zh-CN" b="1" dirty="0"/>
              <a:t>_________</a:t>
            </a:r>
            <a:r>
              <a:rPr lang="zh-CN" altLang="zh-CN" b="1" dirty="0"/>
              <a:t>。</a:t>
            </a:r>
            <a:endParaRPr lang="zh-CN" altLang="zh-CN" dirty="0"/>
          </a:p>
        </p:txBody>
      </p:sp>
      <p:sp>
        <p:nvSpPr>
          <p:cNvPr id="11" name="矩形 10"/>
          <p:cNvSpPr/>
          <p:nvPr/>
        </p:nvSpPr>
        <p:spPr>
          <a:xfrm>
            <a:off x="251519" y="52435"/>
            <a:ext cx="2973891" cy="584775"/>
          </a:xfrm>
          <a:prstGeom prst="rect">
            <a:avLst/>
          </a:prstGeom>
        </p:spPr>
        <p:txBody>
          <a:bodyPr wrap="none">
            <a:spAutoFit/>
          </a:bodyPr>
          <a:lstStyle/>
          <a:p>
            <a:pPr fontAlgn="ctr"/>
            <a:r>
              <a:rPr lang="en-US" altLang="zh-CN" sz="3200" b="1" dirty="0">
                <a:solidFill>
                  <a:srgbClr val="00B0F0"/>
                </a:solidFill>
              </a:rPr>
              <a:t>1.</a:t>
            </a:r>
            <a:r>
              <a:rPr lang="zh-CN" altLang="zh-CN" sz="3200" b="1" dirty="0">
                <a:solidFill>
                  <a:srgbClr val="00B0F0"/>
                </a:solidFill>
              </a:rPr>
              <a:t>呼吸作用曲线</a:t>
            </a:r>
            <a:endParaRPr lang="zh-CN" altLang="zh-CN" sz="3200" dirty="0">
              <a:solidFill>
                <a:srgbClr val="00B0F0"/>
              </a:solidFill>
            </a:endParaRPr>
          </a:p>
        </p:txBody>
      </p:sp>
    </p:spTree>
    <p:extLst>
      <p:ext uri="{BB962C8B-B14F-4D97-AF65-F5344CB8AC3E}">
        <p14:creationId xmlns:p14="http://schemas.microsoft.com/office/powerpoint/2010/main" val="36049836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851920" y="885876"/>
            <a:ext cx="5129808" cy="4524315"/>
          </a:xfrm>
          <a:prstGeom prst="rect">
            <a:avLst/>
          </a:prstGeom>
        </p:spPr>
        <p:txBody>
          <a:bodyPr wrap="square">
            <a:spAutoFit/>
          </a:bodyPr>
          <a:lstStyle/>
          <a:p>
            <a:pPr fontAlgn="ctr"/>
            <a:r>
              <a:rPr lang="zh-CN" altLang="zh-CN" b="1" dirty="0"/>
              <a:t>（</a:t>
            </a:r>
            <a:r>
              <a:rPr lang="en-US" altLang="zh-CN" b="1" dirty="0"/>
              <a:t>1</a:t>
            </a:r>
            <a:r>
              <a:rPr lang="zh-CN" altLang="zh-CN" b="1" dirty="0"/>
              <a:t>）图中曲线</a:t>
            </a:r>
            <a:r>
              <a:rPr lang="en-US" altLang="zh-CN" b="1" dirty="0"/>
              <a:t>QR</a:t>
            </a:r>
            <a:r>
              <a:rPr lang="zh-CN" altLang="zh-CN" b="1" dirty="0"/>
              <a:t>区段</a:t>
            </a:r>
            <a:r>
              <a:rPr lang="en-US" altLang="zh-CN" b="1" dirty="0"/>
              <a:t>CO</a:t>
            </a:r>
            <a:r>
              <a:rPr lang="en-US" altLang="zh-CN" b="1" baseline="-25000" dirty="0"/>
              <a:t>2</a:t>
            </a:r>
            <a:r>
              <a:rPr lang="zh-CN" altLang="zh-CN" b="1" dirty="0"/>
              <a:t>生成量急剧减少的主要原因是</a:t>
            </a:r>
            <a:r>
              <a:rPr lang="zh-CN" altLang="zh-CN" b="1" dirty="0">
                <a:solidFill>
                  <a:srgbClr val="FF0000"/>
                </a:solidFill>
              </a:rPr>
              <a:t>氧气浓度增加，厌氧呼吸受抑制</a:t>
            </a:r>
            <a:r>
              <a:rPr lang="en-US" altLang="zh-CN" b="1" dirty="0">
                <a:solidFill>
                  <a:srgbClr val="FF0000"/>
                </a:solidFill>
              </a:rPr>
              <a:t> </a:t>
            </a:r>
            <a:r>
              <a:rPr lang="en-US" altLang="zh-CN" b="1" dirty="0"/>
              <a:t> </a:t>
            </a:r>
            <a:endParaRPr lang="zh-CN" altLang="zh-CN" dirty="0"/>
          </a:p>
          <a:p>
            <a:pPr fontAlgn="ctr"/>
            <a:r>
              <a:rPr lang="zh-CN" altLang="zh-CN" b="1" dirty="0"/>
              <a:t>（</a:t>
            </a:r>
            <a:r>
              <a:rPr lang="en-US" altLang="zh-CN" b="1" dirty="0"/>
              <a:t>2</a:t>
            </a:r>
            <a:r>
              <a:rPr lang="zh-CN" altLang="zh-CN" b="1" dirty="0"/>
              <a:t>）</a:t>
            </a:r>
            <a:r>
              <a:rPr lang="en-US" altLang="zh-CN" b="1" dirty="0"/>
              <a:t>P</a:t>
            </a:r>
            <a:r>
              <a:rPr lang="zh-CN" altLang="zh-CN" b="1" dirty="0"/>
              <a:t>点的生物学含义是厌氧呼吸消失点，由纵轴、</a:t>
            </a:r>
            <a:r>
              <a:rPr lang="en-US" altLang="zh-CN" b="1" dirty="0"/>
              <a:t>CO</a:t>
            </a:r>
            <a:r>
              <a:rPr lang="en-US" altLang="zh-CN" b="1" baseline="-25000" dirty="0"/>
              <a:t>2</a:t>
            </a:r>
            <a:r>
              <a:rPr lang="zh-CN" altLang="zh-CN" b="1" dirty="0"/>
              <a:t>生成量和</a:t>
            </a:r>
            <a:r>
              <a:rPr lang="en-US" altLang="zh-CN" b="1" dirty="0"/>
              <a:t>O</a:t>
            </a:r>
            <a:r>
              <a:rPr lang="en-US" altLang="zh-CN" b="1" baseline="-25000" dirty="0"/>
              <a:t>2</a:t>
            </a:r>
            <a:r>
              <a:rPr lang="zh-CN" altLang="zh-CN" b="1" dirty="0"/>
              <a:t>吸收量共同围成的面积所代表的生物学含义是</a:t>
            </a:r>
            <a:r>
              <a:rPr lang="zh-CN" altLang="zh-CN" b="1" dirty="0">
                <a:solidFill>
                  <a:srgbClr val="FF0000"/>
                </a:solidFill>
              </a:rPr>
              <a:t>氧浓度逐渐增大的过程中，厌氧呼吸生成的</a:t>
            </a:r>
            <a:r>
              <a:rPr lang="en-US" altLang="zh-CN" b="1" dirty="0">
                <a:solidFill>
                  <a:srgbClr val="FF0000"/>
                </a:solidFill>
              </a:rPr>
              <a:t>CO</a:t>
            </a:r>
            <a:r>
              <a:rPr lang="en-US" altLang="zh-CN" b="1" baseline="-25000" dirty="0">
                <a:solidFill>
                  <a:srgbClr val="FF0000"/>
                </a:solidFill>
              </a:rPr>
              <a:t>2</a:t>
            </a:r>
            <a:r>
              <a:rPr lang="zh-CN" altLang="zh-CN" b="1" dirty="0">
                <a:solidFill>
                  <a:srgbClr val="FF0000"/>
                </a:solidFill>
              </a:rPr>
              <a:t>总量</a:t>
            </a:r>
            <a:r>
              <a:rPr lang="en-US" altLang="zh-CN" b="1" dirty="0">
                <a:solidFill>
                  <a:srgbClr val="FF0000"/>
                </a:solidFill>
              </a:rPr>
              <a:t> </a:t>
            </a:r>
            <a:endParaRPr lang="zh-CN" altLang="zh-CN" dirty="0"/>
          </a:p>
          <a:p>
            <a:pPr fontAlgn="ctr"/>
            <a:r>
              <a:rPr lang="zh-CN" altLang="zh-CN" b="1" dirty="0"/>
              <a:t>（</a:t>
            </a:r>
            <a:r>
              <a:rPr lang="en-US" altLang="zh-CN" b="1" dirty="0"/>
              <a:t>3</a:t>
            </a:r>
            <a:r>
              <a:rPr lang="zh-CN" altLang="zh-CN" b="1" dirty="0"/>
              <a:t>）在原图中绘出厌氧呼吸产生的</a:t>
            </a:r>
            <a:r>
              <a:rPr lang="en-US" altLang="zh-CN" b="1" dirty="0"/>
              <a:t>CO</a:t>
            </a:r>
            <a:r>
              <a:rPr lang="en-US" altLang="zh-CN" b="1" baseline="-25000" dirty="0"/>
              <a:t>2</a:t>
            </a:r>
            <a:r>
              <a:rPr lang="zh-CN" altLang="zh-CN" b="1" dirty="0"/>
              <a:t>随氧气浓度变化而变化的曲线</a:t>
            </a:r>
            <a:r>
              <a:rPr lang="en-US" altLang="zh-CN" b="1" dirty="0"/>
              <a:t>_</a:t>
            </a:r>
            <a:r>
              <a:rPr lang="zh-CN" altLang="zh-CN" b="1" dirty="0"/>
              <a:t>。</a:t>
            </a:r>
            <a:endParaRPr lang="zh-CN" altLang="zh-CN" dirty="0"/>
          </a:p>
          <a:p>
            <a:pPr fontAlgn="ctr"/>
            <a:r>
              <a:rPr lang="zh-CN" altLang="zh-CN" b="1" dirty="0"/>
              <a:t>（</a:t>
            </a:r>
            <a:r>
              <a:rPr lang="en-US" altLang="zh-CN" b="1" dirty="0"/>
              <a:t>4</a:t>
            </a:r>
            <a:r>
              <a:rPr lang="zh-CN" altLang="zh-CN" b="1" dirty="0"/>
              <a:t>）若图中</a:t>
            </a:r>
            <a:r>
              <a:rPr lang="en-US" altLang="zh-CN" b="1" dirty="0"/>
              <a:t>AB</a:t>
            </a:r>
            <a:r>
              <a:rPr lang="zh-CN" altLang="zh-CN" b="1" dirty="0"/>
              <a:t>段与</a:t>
            </a:r>
            <a:r>
              <a:rPr lang="en-US" altLang="zh-CN" b="1" dirty="0"/>
              <a:t>BC</a:t>
            </a:r>
            <a:r>
              <a:rPr lang="zh-CN" altLang="zh-CN" b="1" dirty="0"/>
              <a:t>段的距离等长，说明此时需氧呼吸释放的</a:t>
            </a:r>
            <a:r>
              <a:rPr lang="en-US" altLang="zh-CN" b="1" dirty="0"/>
              <a:t>CO</a:t>
            </a:r>
            <a:r>
              <a:rPr lang="en-US" altLang="zh-CN" b="1" baseline="-25000" dirty="0"/>
              <a:t>2</a:t>
            </a:r>
            <a:r>
              <a:rPr lang="zh-CN" altLang="zh-CN" b="1" dirty="0"/>
              <a:t>与厌氧呼吸释放的</a:t>
            </a:r>
            <a:r>
              <a:rPr lang="en-US" altLang="zh-CN" b="1" dirty="0"/>
              <a:t>CO</a:t>
            </a:r>
            <a:r>
              <a:rPr lang="en-US" altLang="zh-CN" b="1" baseline="-25000" dirty="0"/>
              <a:t>2</a:t>
            </a:r>
            <a:r>
              <a:rPr lang="zh-CN" altLang="zh-CN" b="1" dirty="0"/>
              <a:t>相比</a:t>
            </a:r>
            <a:r>
              <a:rPr lang="zh-CN" altLang="zh-CN" b="1" dirty="0">
                <a:solidFill>
                  <a:srgbClr val="FF0000"/>
                </a:solidFill>
              </a:rPr>
              <a:t>一样多</a:t>
            </a:r>
            <a:r>
              <a:rPr lang="zh-CN" altLang="zh-CN" b="1" dirty="0"/>
              <a:t>（填</a:t>
            </a:r>
            <a:r>
              <a:rPr lang="en-US" altLang="zh-CN" b="1" dirty="0"/>
              <a:t>“</a:t>
            </a:r>
            <a:r>
              <a:rPr lang="zh-CN" altLang="zh-CN" b="1" dirty="0"/>
              <a:t>一样多</a:t>
            </a:r>
            <a:r>
              <a:rPr lang="en-US" altLang="zh-CN" b="1" dirty="0"/>
              <a:t>”“</a:t>
            </a:r>
            <a:r>
              <a:rPr lang="zh-CN" altLang="zh-CN" b="1" dirty="0"/>
              <a:t>更多</a:t>
            </a:r>
            <a:r>
              <a:rPr lang="en-US" altLang="zh-CN" b="1" dirty="0"/>
              <a:t>”</a:t>
            </a:r>
            <a:r>
              <a:rPr lang="zh-CN" altLang="zh-CN" b="1" dirty="0"/>
              <a:t>或</a:t>
            </a:r>
            <a:r>
              <a:rPr lang="en-US" altLang="zh-CN" b="1" dirty="0"/>
              <a:t>“</a:t>
            </a:r>
            <a:r>
              <a:rPr lang="zh-CN" altLang="zh-CN" b="1" dirty="0"/>
              <a:t>更少</a:t>
            </a:r>
            <a:r>
              <a:rPr lang="en-US" altLang="zh-CN" b="1" dirty="0"/>
              <a:t>”</a:t>
            </a:r>
            <a:r>
              <a:rPr lang="zh-CN" altLang="zh-CN" b="1" dirty="0"/>
              <a:t>），需氧呼吸消耗的葡萄糖量是厌氧呼吸的</a:t>
            </a:r>
            <a:r>
              <a:rPr lang="en-US" altLang="zh-CN" b="1" dirty="0">
                <a:solidFill>
                  <a:srgbClr val="FF0000"/>
                </a:solidFill>
              </a:rPr>
              <a:t>1/3 </a:t>
            </a:r>
            <a:r>
              <a:rPr lang="en-US" altLang="zh-CN" b="1" dirty="0"/>
              <a:t> </a:t>
            </a:r>
            <a:endParaRPr lang="zh-CN" altLang="zh-CN" dirty="0"/>
          </a:p>
          <a:p>
            <a:pPr fontAlgn="ctr"/>
            <a:r>
              <a:rPr lang="zh-CN" altLang="zh-CN" b="1" dirty="0"/>
              <a:t>（</a:t>
            </a:r>
            <a:r>
              <a:rPr lang="en-US" altLang="zh-CN" b="1" dirty="0"/>
              <a:t>5</a:t>
            </a:r>
            <a:r>
              <a:rPr lang="zh-CN" altLang="zh-CN" b="1" dirty="0"/>
              <a:t>）在长途运输新鲜蔬菜时，常常向塑料袋中充入氮气，目的是</a:t>
            </a:r>
            <a:r>
              <a:rPr lang="zh-CN" altLang="zh-CN" b="1" dirty="0">
                <a:solidFill>
                  <a:srgbClr val="FF0000"/>
                </a:solidFill>
              </a:rPr>
              <a:t>降低氧浓度，减少有机物的消耗</a:t>
            </a:r>
          </a:p>
          <a:p>
            <a:pPr fontAlgn="ctr"/>
            <a:endParaRPr lang="en-US" altLang="zh-CN" b="1" dirty="0"/>
          </a:p>
        </p:txBody>
      </p:sp>
      <p:pic>
        <p:nvPicPr>
          <p:cNvPr id="5" name="图片 4" descr="figure"/>
          <p:cNvPicPr/>
          <p:nvPr/>
        </p:nvPicPr>
        <p:blipFill>
          <a:blip r:embed="rId2"/>
          <a:stretch>
            <a:fillRect/>
          </a:stretch>
        </p:blipFill>
        <p:spPr>
          <a:xfrm>
            <a:off x="202488" y="1419622"/>
            <a:ext cx="3721439" cy="3024336"/>
          </a:xfrm>
          <a:prstGeom prst="rect">
            <a:avLst/>
          </a:prstGeom>
        </p:spPr>
      </p:pic>
      <p:sp>
        <p:nvSpPr>
          <p:cNvPr id="7" name="矩形 6"/>
          <p:cNvSpPr/>
          <p:nvPr/>
        </p:nvSpPr>
        <p:spPr>
          <a:xfrm>
            <a:off x="217364" y="557267"/>
            <a:ext cx="8496944" cy="646331"/>
          </a:xfrm>
          <a:prstGeom prst="rect">
            <a:avLst/>
          </a:prstGeom>
        </p:spPr>
        <p:txBody>
          <a:bodyPr wrap="square">
            <a:spAutoFit/>
          </a:bodyPr>
          <a:lstStyle/>
          <a:p>
            <a:pPr fontAlgn="ctr"/>
            <a:r>
              <a:rPr lang="zh-CN" altLang="zh-CN" b="1" dirty="0"/>
              <a:t>下图表示某种植物的非绿色器官在不同的氧浓度下</a:t>
            </a:r>
            <a:r>
              <a:rPr lang="en-US" altLang="zh-CN" b="1" dirty="0"/>
              <a:t>O</a:t>
            </a:r>
            <a:r>
              <a:rPr lang="en-US" altLang="zh-CN" b="1" baseline="-25000" dirty="0"/>
              <a:t>2</a:t>
            </a:r>
            <a:r>
              <a:rPr lang="zh-CN" altLang="zh-CN" b="1" dirty="0"/>
              <a:t>吸收量和</a:t>
            </a:r>
            <a:r>
              <a:rPr lang="en-US" altLang="zh-CN" b="1" dirty="0"/>
              <a:t>CO</a:t>
            </a:r>
            <a:r>
              <a:rPr lang="en-US" altLang="zh-CN" b="1" baseline="-25000" dirty="0"/>
              <a:t>2</a:t>
            </a:r>
            <a:r>
              <a:rPr lang="zh-CN" altLang="zh-CN" b="1" dirty="0"/>
              <a:t>生成量的变化，请据图回答下列问题。</a:t>
            </a:r>
            <a:endParaRPr lang="zh-CN" altLang="zh-CN" dirty="0"/>
          </a:p>
        </p:txBody>
      </p:sp>
      <p:sp>
        <p:nvSpPr>
          <p:cNvPr id="8" name="矩形 7"/>
          <p:cNvSpPr/>
          <p:nvPr/>
        </p:nvSpPr>
        <p:spPr>
          <a:xfrm>
            <a:off x="251519" y="52435"/>
            <a:ext cx="2973891" cy="584775"/>
          </a:xfrm>
          <a:prstGeom prst="rect">
            <a:avLst/>
          </a:prstGeom>
        </p:spPr>
        <p:txBody>
          <a:bodyPr wrap="none">
            <a:spAutoFit/>
          </a:bodyPr>
          <a:lstStyle/>
          <a:p>
            <a:pPr fontAlgn="ctr"/>
            <a:r>
              <a:rPr lang="en-US" altLang="zh-CN" sz="3200" b="1" dirty="0">
                <a:solidFill>
                  <a:srgbClr val="00B0F0"/>
                </a:solidFill>
              </a:rPr>
              <a:t>1.</a:t>
            </a:r>
            <a:r>
              <a:rPr lang="zh-CN" altLang="zh-CN" sz="3200" b="1" dirty="0">
                <a:solidFill>
                  <a:srgbClr val="00B0F0"/>
                </a:solidFill>
              </a:rPr>
              <a:t>呼吸作用曲线</a:t>
            </a:r>
            <a:endParaRPr lang="zh-CN" altLang="zh-CN" sz="3200" dirty="0">
              <a:solidFill>
                <a:srgbClr val="00B0F0"/>
              </a:solidFill>
            </a:endParaRPr>
          </a:p>
        </p:txBody>
      </p:sp>
    </p:spTree>
    <p:extLst>
      <p:ext uri="{BB962C8B-B14F-4D97-AF65-F5344CB8AC3E}">
        <p14:creationId xmlns:p14="http://schemas.microsoft.com/office/powerpoint/2010/main" val="1665033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图片 9" descr="1-2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7" y="907542"/>
            <a:ext cx="4674127" cy="4032448"/>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37083" b="2020"/>
          <a:stretch/>
        </p:blipFill>
        <p:spPr bwMode="auto">
          <a:xfrm>
            <a:off x="4878288" y="1059582"/>
            <a:ext cx="4243514" cy="3880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矩形 3"/>
          <p:cNvSpPr/>
          <p:nvPr/>
        </p:nvSpPr>
        <p:spPr>
          <a:xfrm>
            <a:off x="251520" y="313926"/>
            <a:ext cx="7917552" cy="584775"/>
          </a:xfrm>
          <a:prstGeom prst="rect">
            <a:avLst/>
          </a:prstGeom>
        </p:spPr>
        <p:txBody>
          <a:bodyPr wrap="none">
            <a:spAutoFit/>
          </a:bodyPr>
          <a:lstStyle/>
          <a:p>
            <a:pPr fontAlgn="ctr"/>
            <a:r>
              <a:rPr lang="en-US" altLang="zh-CN" sz="3200" b="1" dirty="0">
                <a:solidFill>
                  <a:srgbClr val="00B0F0"/>
                </a:solidFill>
              </a:rPr>
              <a:t>1.</a:t>
            </a:r>
            <a:r>
              <a:rPr lang="zh-CN" altLang="zh-CN" sz="3200" b="1" dirty="0">
                <a:solidFill>
                  <a:srgbClr val="00B0F0"/>
                </a:solidFill>
              </a:rPr>
              <a:t>区分总光合作用、净光合作用和呼吸作用</a:t>
            </a:r>
            <a:endParaRPr lang="zh-CN" altLang="zh-CN" sz="3200" dirty="0">
              <a:solidFill>
                <a:srgbClr val="00B0F0"/>
              </a:solidFill>
            </a:endParaRPr>
          </a:p>
        </p:txBody>
      </p:sp>
    </p:spTree>
    <p:extLst>
      <p:ext uri="{BB962C8B-B14F-4D97-AF65-F5344CB8AC3E}">
        <p14:creationId xmlns:p14="http://schemas.microsoft.com/office/powerpoint/2010/main" val="3503599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E:\中山大学附属中学教学材料\高中\步步高\2021步步高一轮 生物 人教\全书完整的Word版文档\1-282.T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1347614"/>
            <a:ext cx="7416824" cy="3528392"/>
          </a:xfrm>
          <a:prstGeom prst="rect">
            <a:avLst/>
          </a:prstGeom>
          <a:noFill/>
          <a:ln>
            <a:noFill/>
          </a:ln>
        </p:spPr>
      </p:pic>
      <p:sp>
        <p:nvSpPr>
          <p:cNvPr id="3" name="矩形 2"/>
          <p:cNvSpPr/>
          <p:nvPr/>
        </p:nvSpPr>
        <p:spPr>
          <a:xfrm>
            <a:off x="251520" y="313926"/>
            <a:ext cx="7464864" cy="461665"/>
          </a:xfrm>
          <a:prstGeom prst="rect">
            <a:avLst/>
          </a:prstGeom>
        </p:spPr>
        <p:txBody>
          <a:bodyPr wrap="none">
            <a:spAutoFit/>
          </a:bodyPr>
          <a:lstStyle/>
          <a:p>
            <a:pPr fontAlgn="ctr"/>
            <a:r>
              <a:rPr lang="zh-CN" altLang="zh-CN" sz="2400" b="1" dirty="0">
                <a:solidFill>
                  <a:srgbClr val="00B0F0"/>
                </a:solidFill>
              </a:rPr>
              <a:t>自然环境中一昼夜植物</a:t>
            </a:r>
            <a:r>
              <a:rPr lang="en-US" altLang="zh-CN" sz="2400" b="1" dirty="0">
                <a:solidFill>
                  <a:srgbClr val="00B0F0"/>
                </a:solidFill>
              </a:rPr>
              <a:t>CO</a:t>
            </a:r>
            <a:r>
              <a:rPr lang="en-US" altLang="zh-CN" sz="2400" b="1" baseline="-25000" dirty="0">
                <a:solidFill>
                  <a:srgbClr val="00B0F0"/>
                </a:solidFill>
              </a:rPr>
              <a:t>2</a:t>
            </a:r>
            <a:r>
              <a:rPr lang="zh-CN" altLang="zh-CN" sz="2400" b="1" dirty="0">
                <a:solidFill>
                  <a:srgbClr val="00B0F0"/>
                </a:solidFill>
              </a:rPr>
              <a:t>吸收或释放速率的变化曲线</a:t>
            </a:r>
            <a:endParaRPr lang="zh-CN" altLang="zh-CN" sz="2400" dirty="0">
              <a:solidFill>
                <a:srgbClr val="00B0F0"/>
              </a:solidFill>
            </a:endParaRPr>
          </a:p>
        </p:txBody>
      </p:sp>
    </p:spTree>
    <p:extLst>
      <p:ext uri="{BB962C8B-B14F-4D97-AF65-F5344CB8AC3E}">
        <p14:creationId xmlns:p14="http://schemas.microsoft.com/office/powerpoint/2010/main" val="9962359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E:\中山大学附属中学教学材料\高中\步步高\2021步步高一轮 生物 人教\全书完整的Word版文档\1-282.T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419707"/>
            <a:ext cx="2808312" cy="2252988"/>
          </a:xfrm>
          <a:prstGeom prst="rect">
            <a:avLst/>
          </a:prstGeom>
          <a:noFill/>
          <a:ln>
            <a:noFill/>
          </a:ln>
        </p:spPr>
      </p:pic>
      <p:sp>
        <p:nvSpPr>
          <p:cNvPr id="3" name="矩形 2"/>
          <p:cNvSpPr/>
          <p:nvPr/>
        </p:nvSpPr>
        <p:spPr>
          <a:xfrm>
            <a:off x="3257600" y="822647"/>
            <a:ext cx="5886400" cy="3693319"/>
          </a:xfrm>
          <a:prstGeom prst="rect">
            <a:avLst/>
          </a:prstGeom>
        </p:spPr>
        <p:txBody>
          <a:bodyPr wrap="square">
            <a:spAutoFit/>
          </a:bodyPr>
          <a:lstStyle/>
          <a:p>
            <a:r>
              <a:rPr lang="en-US" altLang="zh-CN" dirty="0"/>
              <a:t>a</a:t>
            </a:r>
            <a:r>
              <a:rPr lang="zh-CN" altLang="zh-CN" dirty="0"/>
              <a:t>点：凌晨，温度降低，细胞呼吸减弱，</a:t>
            </a:r>
            <a:r>
              <a:rPr lang="en-US" altLang="zh-CN" dirty="0"/>
              <a:t>CO</a:t>
            </a:r>
            <a:r>
              <a:rPr lang="en-US" altLang="zh-CN" baseline="-25000" dirty="0"/>
              <a:t>2</a:t>
            </a:r>
            <a:r>
              <a:rPr lang="zh-CN" altLang="zh-CN" dirty="0"/>
              <a:t>释放减少。</a:t>
            </a:r>
          </a:p>
          <a:p>
            <a:r>
              <a:rPr lang="en-US" altLang="zh-CN" dirty="0"/>
              <a:t>b</a:t>
            </a:r>
            <a:r>
              <a:rPr lang="zh-CN" altLang="zh-CN" dirty="0"/>
              <a:t>点：有微弱光照，植物开始进行光合作用。</a:t>
            </a:r>
          </a:p>
          <a:p>
            <a:r>
              <a:rPr lang="en-US" altLang="zh-CN" dirty="0" err="1"/>
              <a:t>bc</a:t>
            </a:r>
            <a:r>
              <a:rPr lang="zh-CN" altLang="zh-CN" dirty="0"/>
              <a:t>段：光合作用强度小于细胞呼吸强度。</a:t>
            </a:r>
          </a:p>
          <a:p>
            <a:r>
              <a:rPr lang="en-US" altLang="zh-CN" dirty="0"/>
              <a:t>c</a:t>
            </a:r>
            <a:r>
              <a:rPr lang="zh-CN" altLang="zh-CN" dirty="0"/>
              <a:t>点：上午</a:t>
            </a:r>
            <a:r>
              <a:rPr lang="en-US" altLang="zh-CN" dirty="0"/>
              <a:t>7</a:t>
            </a:r>
            <a:r>
              <a:rPr lang="zh-CN" altLang="zh-CN" dirty="0"/>
              <a:t>时左右，光合作用强度等于细胞呼吸强度。</a:t>
            </a:r>
          </a:p>
          <a:p>
            <a:r>
              <a:rPr lang="en-US" altLang="zh-CN" dirty="0" err="1"/>
              <a:t>ce</a:t>
            </a:r>
            <a:r>
              <a:rPr lang="zh-CN" altLang="zh-CN" dirty="0"/>
              <a:t>段：光合作用强度大于细胞呼吸强度。</a:t>
            </a:r>
          </a:p>
          <a:p>
            <a:r>
              <a:rPr lang="en-US" altLang="zh-CN" dirty="0"/>
              <a:t>d</a:t>
            </a:r>
            <a:r>
              <a:rPr lang="zh-CN" altLang="zh-CN" dirty="0"/>
              <a:t>点：温度过高，部分气孔关闭，出现</a:t>
            </a:r>
            <a:r>
              <a:rPr lang="en-US" altLang="zh-CN" dirty="0"/>
              <a:t>“</a:t>
            </a:r>
            <a:r>
              <a:rPr lang="zh-CN" altLang="zh-CN" dirty="0"/>
              <a:t>午休</a:t>
            </a:r>
            <a:r>
              <a:rPr lang="en-US" altLang="zh-CN" dirty="0"/>
              <a:t>”</a:t>
            </a:r>
            <a:r>
              <a:rPr lang="zh-CN" altLang="zh-CN" dirty="0"/>
              <a:t>现象。</a:t>
            </a:r>
          </a:p>
          <a:p>
            <a:r>
              <a:rPr lang="en-US" altLang="zh-CN" dirty="0"/>
              <a:t>e</a:t>
            </a:r>
            <a:r>
              <a:rPr lang="zh-CN" altLang="zh-CN" dirty="0"/>
              <a:t>点：下午</a:t>
            </a:r>
            <a:r>
              <a:rPr lang="en-US" altLang="zh-CN" dirty="0"/>
              <a:t>6</a:t>
            </a:r>
            <a:r>
              <a:rPr lang="zh-CN" altLang="zh-CN" dirty="0"/>
              <a:t>时左右，光合作用强度等于细胞呼吸强度。</a:t>
            </a:r>
          </a:p>
          <a:p>
            <a:r>
              <a:rPr lang="en-US" altLang="zh-CN" dirty="0" err="1"/>
              <a:t>ef</a:t>
            </a:r>
            <a:r>
              <a:rPr lang="zh-CN" altLang="zh-CN" dirty="0"/>
              <a:t>段：光合作用强度小于细胞呼吸强度。</a:t>
            </a:r>
          </a:p>
          <a:p>
            <a:r>
              <a:rPr lang="en-US" altLang="zh-CN" dirty="0" err="1"/>
              <a:t>fg</a:t>
            </a:r>
            <a:r>
              <a:rPr lang="zh-CN" altLang="zh-CN" dirty="0"/>
              <a:t>段：没有光照，光合作用停止，只进行细胞呼吸。</a:t>
            </a:r>
          </a:p>
          <a:p>
            <a:r>
              <a:rPr lang="en-US" altLang="zh-CN" dirty="0"/>
              <a:t>bf</a:t>
            </a:r>
            <a:r>
              <a:rPr lang="zh-CN" altLang="zh-CN" dirty="0"/>
              <a:t>段：制造有机物的时间段。</a:t>
            </a:r>
          </a:p>
          <a:p>
            <a:r>
              <a:rPr lang="en-US" altLang="zh-CN" dirty="0" err="1"/>
              <a:t>ce</a:t>
            </a:r>
            <a:r>
              <a:rPr lang="zh-CN" altLang="zh-CN" dirty="0"/>
              <a:t>段：积累有机物的时间段。</a:t>
            </a:r>
          </a:p>
          <a:p>
            <a:r>
              <a:rPr lang="zh-CN" altLang="zh-CN" dirty="0"/>
              <a:t>一昼夜有机物的积累量＝</a:t>
            </a:r>
            <a:r>
              <a:rPr lang="en-US" altLang="zh-CN" dirty="0"/>
              <a:t>S</a:t>
            </a:r>
            <a:r>
              <a:rPr lang="en-US" altLang="zh-CN" baseline="-25000" dirty="0"/>
              <a:t>1</a:t>
            </a:r>
            <a:r>
              <a:rPr lang="zh-CN" altLang="zh-CN" dirty="0"/>
              <a:t>－</a:t>
            </a:r>
            <a:r>
              <a:rPr lang="en-US" altLang="zh-CN" dirty="0"/>
              <a:t>(S</a:t>
            </a:r>
            <a:r>
              <a:rPr lang="en-US" altLang="zh-CN" baseline="-25000" dirty="0"/>
              <a:t>2</a:t>
            </a:r>
            <a:r>
              <a:rPr lang="zh-CN" altLang="zh-CN" dirty="0"/>
              <a:t>＋</a:t>
            </a:r>
            <a:r>
              <a:rPr lang="en-US" altLang="zh-CN" dirty="0"/>
              <a:t>S</a:t>
            </a:r>
            <a:r>
              <a:rPr lang="en-US" altLang="zh-CN" baseline="-25000" dirty="0"/>
              <a:t>3</a:t>
            </a:r>
            <a:r>
              <a:rPr lang="en-US" altLang="zh-CN" dirty="0"/>
              <a:t>)(S</a:t>
            </a:r>
            <a:r>
              <a:rPr lang="en-US" altLang="zh-CN" baseline="-25000" dirty="0"/>
              <a:t>1</a:t>
            </a:r>
            <a:r>
              <a:rPr lang="zh-CN" altLang="zh-CN" dirty="0"/>
              <a:t>、</a:t>
            </a:r>
            <a:r>
              <a:rPr lang="en-US" altLang="zh-CN" dirty="0"/>
              <a:t>S</a:t>
            </a:r>
            <a:r>
              <a:rPr lang="en-US" altLang="zh-CN" baseline="-25000" dirty="0"/>
              <a:t>2</a:t>
            </a:r>
            <a:r>
              <a:rPr lang="zh-CN" altLang="zh-CN" dirty="0"/>
              <a:t>、</a:t>
            </a:r>
            <a:r>
              <a:rPr lang="en-US" altLang="zh-CN" dirty="0"/>
              <a:t>S</a:t>
            </a:r>
            <a:r>
              <a:rPr lang="en-US" altLang="zh-CN" baseline="-25000" dirty="0"/>
              <a:t>3</a:t>
            </a:r>
            <a:r>
              <a:rPr lang="zh-CN" altLang="zh-CN" dirty="0"/>
              <a:t>分别表示曲线和横轴围成的面积</a:t>
            </a:r>
            <a:r>
              <a:rPr lang="en-US" altLang="zh-CN" dirty="0"/>
              <a:t>)</a:t>
            </a:r>
            <a:r>
              <a:rPr lang="zh-CN" altLang="zh-CN" dirty="0"/>
              <a:t>。</a:t>
            </a:r>
          </a:p>
        </p:txBody>
      </p:sp>
      <p:sp>
        <p:nvSpPr>
          <p:cNvPr id="4" name="矩形 3"/>
          <p:cNvSpPr/>
          <p:nvPr/>
        </p:nvSpPr>
        <p:spPr>
          <a:xfrm>
            <a:off x="251520" y="313926"/>
            <a:ext cx="7464864" cy="461665"/>
          </a:xfrm>
          <a:prstGeom prst="rect">
            <a:avLst/>
          </a:prstGeom>
        </p:spPr>
        <p:txBody>
          <a:bodyPr wrap="none">
            <a:spAutoFit/>
          </a:bodyPr>
          <a:lstStyle/>
          <a:p>
            <a:pPr fontAlgn="ctr"/>
            <a:r>
              <a:rPr lang="zh-CN" altLang="zh-CN" sz="2400" b="1" dirty="0">
                <a:solidFill>
                  <a:srgbClr val="00B0F0"/>
                </a:solidFill>
              </a:rPr>
              <a:t>自然环境中一昼夜植物</a:t>
            </a:r>
            <a:r>
              <a:rPr lang="en-US" altLang="zh-CN" sz="2400" b="1" dirty="0">
                <a:solidFill>
                  <a:srgbClr val="00B0F0"/>
                </a:solidFill>
              </a:rPr>
              <a:t>CO</a:t>
            </a:r>
            <a:r>
              <a:rPr lang="en-US" altLang="zh-CN" sz="2400" b="1" baseline="-25000" dirty="0">
                <a:solidFill>
                  <a:srgbClr val="00B0F0"/>
                </a:solidFill>
              </a:rPr>
              <a:t>2</a:t>
            </a:r>
            <a:r>
              <a:rPr lang="zh-CN" altLang="zh-CN" sz="2400" b="1" dirty="0">
                <a:solidFill>
                  <a:srgbClr val="00B0F0"/>
                </a:solidFill>
              </a:rPr>
              <a:t>吸收或释放速率的变化曲线</a:t>
            </a:r>
            <a:endParaRPr lang="zh-CN" altLang="zh-CN" sz="2400" dirty="0">
              <a:solidFill>
                <a:srgbClr val="00B0F0"/>
              </a:solidFill>
            </a:endParaRPr>
          </a:p>
        </p:txBody>
      </p:sp>
    </p:spTree>
    <p:extLst>
      <p:ext uri="{BB962C8B-B14F-4D97-AF65-F5344CB8AC3E}">
        <p14:creationId xmlns:p14="http://schemas.microsoft.com/office/powerpoint/2010/main" val="31475540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E:\中山大学附属中学教学材料\高中\步步高\2021步步高一轮 生物 人教\全书完整的Word版文档\1-283.T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915566"/>
            <a:ext cx="4968552" cy="2088232"/>
          </a:xfrm>
          <a:prstGeom prst="rect">
            <a:avLst/>
          </a:prstGeom>
          <a:noFill/>
          <a:ln>
            <a:noFill/>
          </a:ln>
        </p:spPr>
      </p:pic>
      <p:sp>
        <p:nvSpPr>
          <p:cNvPr id="3" name="矩形 2"/>
          <p:cNvSpPr/>
          <p:nvPr/>
        </p:nvSpPr>
        <p:spPr>
          <a:xfrm>
            <a:off x="395536" y="3060705"/>
            <a:ext cx="8424936" cy="2031325"/>
          </a:xfrm>
          <a:prstGeom prst="rect">
            <a:avLst/>
          </a:prstGeom>
        </p:spPr>
        <p:txBody>
          <a:bodyPr wrap="square">
            <a:spAutoFit/>
          </a:bodyPr>
          <a:lstStyle/>
          <a:p>
            <a:r>
              <a:rPr lang="zh-CN" altLang="zh-CN" dirty="0"/>
              <a:t>（</a:t>
            </a:r>
            <a:r>
              <a:rPr lang="en-US" altLang="zh-CN" dirty="0"/>
              <a:t>1</a:t>
            </a:r>
            <a:r>
              <a:rPr lang="zh-CN" altLang="zh-CN" dirty="0"/>
              <a:t>）光合速率和呼吸速率相等的点是：</a:t>
            </a:r>
            <a:endParaRPr lang="en-US" altLang="zh-CN" dirty="0"/>
          </a:p>
          <a:p>
            <a:r>
              <a:rPr lang="en-US" altLang="zh-CN" b="1" u="sng" dirty="0">
                <a:solidFill>
                  <a:srgbClr val="FF0000"/>
                </a:solidFill>
              </a:rPr>
              <a:t>       D</a:t>
            </a:r>
            <a:r>
              <a:rPr lang="zh-CN" altLang="zh-CN" b="1" u="sng" dirty="0">
                <a:solidFill>
                  <a:srgbClr val="FF0000"/>
                </a:solidFill>
              </a:rPr>
              <a:t>、</a:t>
            </a:r>
            <a:r>
              <a:rPr lang="en-US" altLang="zh-CN" b="1" u="sng" dirty="0">
                <a:solidFill>
                  <a:srgbClr val="FF0000"/>
                </a:solidFill>
              </a:rPr>
              <a:t>H </a:t>
            </a:r>
            <a:endParaRPr lang="zh-CN" altLang="zh-CN" b="1" dirty="0">
              <a:solidFill>
                <a:srgbClr val="FF0000"/>
              </a:solidFill>
            </a:endParaRPr>
          </a:p>
          <a:p>
            <a:r>
              <a:rPr lang="zh-CN" altLang="zh-CN" dirty="0"/>
              <a:t>（</a:t>
            </a:r>
            <a:r>
              <a:rPr lang="en-US" altLang="zh-CN" dirty="0"/>
              <a:t>2</a:t>
            </a:r>
            <a:r>
              <a:rPr lang="zh-CN" altLang="zh-CN" dirty="0"/>
              <a:t>）光照大概什么时候开始的？大概什么时候时候结束的？</a:t>
            </a:r>
          </a:p>
          <a:p>
            <a:r>
              <a:rPr lang="en-US" altLang="zh-CN" b="1" dirty="0">
                <a:solidFill>
                  <a:srgbClr val="FF0000"/>
                </a:solidFill>
              </a:rPr>
              <a:t>      D</a:t>
            </a:r>
            <a:r>
              <a:rPr lang="zh-CN" altLang="zh-CN" b="1" dirty="0">
                <a:solidFill>
                  <a:srgbClr val="FF0000"/>
                </a:solidFill>
              </a:rPr>
              <a:t>点之前，</a:t>
            </a:r>
            <a:r>
              <a:rPr lang="en-US" altLang="zh-CN" b="1" dirty="0">
                <a:solidFill>
                  <a:srgbClr val="FF0000"/>
                </a:solidFill>
              </a:rPr>
              <a:t>H</a:t>
            </a:r>
            <a:r>
              <a:rPr lang="zh-CN" altLang="zh-CN" b="1" dirty="0">
                <a:solidFill>
                  <a:srgbClr val="FF0000"/>
                </a:solidFill>
              </a:rPr>
              <a:t>点之后</a:t>
            </a:r>
          </a:p>
          <a:p>
            <a:r>
              <a:rPr lang="zh-CN" altLang="zh-CN" dirty="0"/>
              <a:t>（</a:t>
            </a:r>
            <a:r>
              <a:rPr lang="en-US" altLang="zh-CN" dirty="0"/>
              <a:t>3</a:t>
            </a:r>
            <a:r>
              <a:rPr lang="zh-CN" altLang="zh-CN" dirty="0"/>
              <a:t>）这</a:t>
            </a:r>
            <a:r>
              <a:rPr lang="en-US" altLang="zh-CN" dirty="0"/>
              <a:t>24</a:t>
            </a:r>
            <a:r>
              <a:rPr lang="zh-CN" altLang="zh-CN" dirty="0"/>
              <a:t>小时植物是否能正常生长？原因是？</a:t>
            </a:r>
          </a:p>
          <a:p>
            <a:r>
              <a:rPr lang="en-US" altLang="zh-CN" b="1" dirty="0">
                <a:solidFill>
                  <a:srgbClr val="FF0000"/>
                </a:solidFill>
              </a:rPr>
              <a:t>     </a:t>
            </a:r>
            <a:r>
              <a:rPr lang="zh-CN" altLang="zh-CN" b="1" dirty="0">
                <a:solidFill>
                  <a:srgbClr val="FF0000"/>
                </a:solidFill>
              </a:rPr>
              <a:t>能正常生长</a:t>
            </a:r>
            <a:r>
              <a:rPr lang="en-US" altLang="zh-CN" b="1" dirty="0">
                <a:solidFill>
                  <a:srgbClr val="FF0000"/>
                </a:solidFill>
              </a:rPr>
              <a:t>   </a:t>
            </a:r>
            <a:r>
              <a:rPr lang="zh-CN" altLang="zh-CN" b="1" dirty="0">
                <a:solidFill>
                  <a:srgbClr val="FF0000"/>
                </a:solidFill>
              </a:rPr>
              <a:t>一昼夜后，密闭容器中</a:t>
            </a:r>
            <a:r>
              <a:rPr lang="en-US" altLang="zh-CN" b="1" dirty="0">
                <a:solidFill>
                  <a:srgbClr val="FF0000"/>
                </a:solidFill>
              </a:rPr>
              <a:t>CO</a:t>
            </a:r>
            <a:r>
              <a:rPr lang="en-US" altLang="zh-CN" b="1" baseline="-25000" dirty="0">
                <a:solidFill>
                  <a:srgbClr val="FF0000"/>
                </a:solidFill>
              </a:rPr>
              <a:t>2</a:t>
            </a:r>
            <a:r>
              <a:rPr lang="zh-CN" altLang="zh-CN" b="1" dirty="0">
                <a:solidFill>
                  <a:srgbClr val="FF0000"/>
                </a:solidFill>
              </a:rPr>
              <a:t>浓度减小，即光合作用大于细胞呼吸，植物能正常生长</a:t>
            </a:r>
            <a:r>
              <a:rPr lang="en-US" altLang="zh-CN" b="1" dirty="0">
                <a:solidFill>
                  <a:srgbClr val="FF0000"/>
                </a:solidFill>
              </a:rPr>
              <a:t>(</a:t>
            </a:r>
            <a:r>
              <a:rPr lang="zh-CN" altLang="zh-CN" b="1" dirty="0">
                <a:solidFill>
                  <a:srgbClr val="FF0000"/>
                </a:solidFill>
              </a:rPr>
              <a:t>若</a:t>
            </a:r>
            <a:r>
              <a:rPr lang="en-US" altLang="zh-CN" b="1" dirty="0">
                <a:solidFill>
                  <a:srgbClr val="FF0000"/>
                </a:solidFill>
              </a:rPr>
              <a:t>I</a:t>
            </a:r>
            <a:r>
              <a:rPr lang="zh-CN" altLang="zh-CN" b="1" dirty="0">
                <a:solidFill>
                  <a:srgbClr val="FF0000"/>
                </a:solidFill>
              </a:rPr>
              <a:t>点高于</a:t>
            </a:r>
            <a:r>
              <a:rPr lang="en-US" altLang="zh-CN" b="1" dirty="0">
                <a:solidFill>
                  <a:srgbClr val="FF0000"/>
                </a:solidFill>
              </a:rPr>
              <a:t>A</a:t>
            </a:r>
            <a:r>
              <a:rPr lang="zh-CN" altLang="zh-CN" b="1" dirty="0">
                <a:solidFill>
                  <a:srgbClr val="FF0000"/>
                </a:solidFill>
              </a:rPr>
              <a:t>点，植物不能正常生长</a:t>
            </a:r>
            <a:r>
              <a:rPr lang="en-US" altLang="zh-CN" b="1" dirty="0">
                <a:solidFill>
                  <a:srgbClr val="FF0000"/>
                </a:solidFill>
              </a:rPr>
              <a:t>)</a:t>
            </a:r>
            <a:r>
              <a:rPr lang="zh-CN" altLang="zh-CN" b="1" dirty="0">
                <a:solidFill>
                  <a:srgbClr val="FF0000"/>
                </a:solidFill>
              </a:rPr>
              <a:t>。</a:t>
            </a:r>
            <a:r>
              <a:rPr lang="en-US" altLang="zh-CN" b="1" dirty="0">
                <a:solidFill>
                  <a:srgbClr val="FF0000"/>
                </a:solidFill>
              </a:rPr>
              <a:t>	</a:t>
            </a:r>
            <a:endParaRPr lang="zh-CN" altLang="zh-CN" b="1" dirty="0">
              <a:solidFill>
                <a:srgbClr val="FF0000"/>
              </a:solidFill>
            </a:endParaRPr>
          </a:p>
        </p:txBody>
      </p:sp>
      <p:sp>
        <p:nvSpPr>
          <p:cNvPr id="4" name="矩形 3"/>
          <p:cNvSpPr/>
          <p:nvPr/>
        </p:nvSpPr>
        <p:spPr>
          <a:xfrm>
            <a:off x="592681" y="267494"/>
            <a:ext cx="5299208" cy="461665"/>
          </a:xfrm>
          <a:prstGeom prst="rect">
            <a:avLst/>
          </a:prstGeom>
        </p:spPr>
        <p:txBody>
          <a:bodyPr wrap="none">
            <a:spAutoFit/>
          </a:bodyPr>
          <a:lstStyle/>
          <a:p>
            <a:r>
              <a:rPr lang="zh-CN" altLang="zh-CN" sz="2400" b="1" dirty="0">
                <a:solidFill>
                  <a:srgbClr val="00B0F0"/>
                </a:solidFill>
              </a:rPr>
              <a:t>密闭容器中一昼夜</a:t>
            </a:r>
            <a:r>
              <a:rPr lang="en-US" altLang="zh-CN" sz="2400" b="1" dirty="0">
                <a:solidFill>
                  <a:srgbClr val="00B0F0"/>
                </a:solidFill>
              </a:rPr>
              <a:t>CO</a:t>
            </a:r>
            <a:r>
              <a:rPr lang="en-US" altLang="zh-CN" sz="2400" b="1" baseline="-25000" dirty="0">
                <a:solidFill>
                  <a:srgbClr val="00B0F0"/>
                </a:solidFill>
              </a:rPr>
              <a:t>2</a:t>
            </a:r>
            <a:r>
              <a:rPr lang="zh-CN" altLang="zh-CN" sz="2400" b="1" dirty="0">
                <a:solidFill>
                  <a:srgbClr val="00B0F0"/>
                </a:solidFill>
              </a:rPr>
              <a:t>浓度的变化曲线</a:t>
            </a:r>
            <a:endParaRPr lang="zh-CN" altLang="en-US" sz="2400" dirty="0">
              <a:solidFill>
                <a:srgbClr val="00B0F0"/>
              </a:solidFill>
            </a:endParaRPr>
          </a:p>
        </p:txBody>
      </p:sp>
    </p:spTree>
    <p:extLst>
      <p:ext uri="{BB962C8B-B14F-4D97-AF65-F5344CB8AC3E}">
        <p14:creationId xmlns:p14="http://schemas.microsoft.com/office/powerpoint/2010/main" val="1182262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图片 4" descr="1-28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7307" y="2226459"/>
            <a:ext cx="4167308" cy="1614487"/>
          </a:xfrm>
          <a:prstGeom prst="rect">
            <a:avLst/>
          </a:prstGeom>
          <a:noFill/>
          <a:extLst>
            <a:ext uri="{909E8E84-426E-40DD-AFC4-6F175D3DCCD1}">
              <a14:hiddenFill xmlns:a14="http://schemas.microsoft.com/office/drawing/2010/main">
                <a:solidFill>
                  <a:srgbClr val="FFFFFF"/>
                </a:solidFill>
              </a14:hiddenFill>
            </a:ext>
          </a:extLst>
        </p:spPr>
      </p:pic>
      <p:pic>
        <p:nvPicPr>
          <p:cNvPr id="6145" name="图片 3" descr="1-28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1818" y="2139702"/>
            <a:ext cx="4893102" cy="170124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4"/>
          <p:cNvSpPr>
            <a:spLocks noChangeArrowheads="1"/>
          </p:cNvSpPr>
          <p:nvPr/>
        </p:nvSpPr>
        <p:spPr bwMode="auto">
          <a:xfrm>
            <a:off x="0" y="15716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tabLst>
                <a:tab pos="2070100" algn="l"/>
              </a:tabLst>
              <a:defRPr>
                <a:solidFill>
                  <a:schemeClr val="tx1"/>
                </a:solidFill>
                <a:latin typeface="Arial" pitchFamily="34" charset="0"/>
                <a:ea typeface="宋体" pitchFamily="2" charset="-122"/>
                <a:cs typeface="宋体" pitchFamily="2" charset="-122"/>
              </a:defRPr>
            </a:lvl1pPr>
            <a:lvl2pPr fontAlgn="base">
              <a:spcBef>
                <a:spcPct val="0"/>
              </a:spcBef>
              <a:spcAft>
                <a:spcPct val="0"/>
              </a:spcAft>
              <a:tabLst>
                <a:tab pos="2070100" algn="l"/>
              </a:tabLst>
              <a:defRPr>
                <a:solidFill>
                  <a:schemeClr val="tx1"/>
                </a:solidFill>
                <a:latin typeface="Arial" pitchFamily="34" charset="0"/>
                <a:ea typeface="宋体" pitchFamily="2" charset="-122"/>
                <a:cs typeface="宋体" pitchFamily="2" charset="-122"/>
              </a:defRPr>
            </a:lvl2pPr>
            <a:lvl3pPr fontAlgn="base">
              <a:spcBef>
                <a:spcPct val="0"/>
              </a:spcBef>
              <a:spcAft>
                <a:spcPct val="0"/>
              </a:spcAft>
              <a:tabLst>
                <a:tab pos="2070100" algn="l"/>
              </a:tabLst>
              <a:defRPr>
                <a:solidFill>
                  <a:schemeClr val="tx1"/>
                </a:solidFill>
                <a:latin typeface="Arial" pitchFamily="34" charset="0"/>
                <a:ea typeface="宋体" pitchFamily="2" charset="-122"/>
                <a:cs typeface="宋体" pitchFamily="2" charset="-122"/>
              </a:defRPr>
            </a:lvl3pPr>
            <a:lvl4pPr fontAlgn="base">
              <a:spcBef>
                <a:spcPct val="0"/>
              </a:spcBef>
              <a:spcAft>
                <a:spcPct val="0"/>
              </a:spcAft>
              <a:tabLst>
                <a:tab pos="2070100" algn="l"/>
              </a:tabLst>
              <a:defRPr>
                <a:solidFill>
                  <a:schemeClr val="tx1"/>
                </a:solidFill>
                <a:latin typeface="Arial" pitchFamily="34" charset="0"/>
                <a:ea typeface="宋体" pitchFamily="2" charset="-122"/>
                <a:cs typeface="宋体" pitchFamily="2" charset="-122"/>
              </a:defRPr>
            </a:lvl4pPr>
            <a:lvl5pPr fontAlgn="base">
              <a:spcBef>
                <a:spcPct val="0"/>
              </a:spcBef>
              <a:spcAft>
                <a:spcPct val="0"/>
              </a:spcAft>
              <a:tabLst>
                <a:tab pos="2070100" algn="l"/>
              </a:tabLst>
              <a:defRPr>
                <a:solidFill>
                  <a:schemeClr val="tx1"/>
                </a:solidFill>
                <a:latin typeface="Arial" pitchFamily="34" charset="0"/>
                <a:ea typeface="宋体" pitchFamily="2" charset="-122"/>
                <a:cs typeface="宋体" pitchFamily="2" charset="-122"/>
              </a:defRPr>
            </a:lvl5pPr>
            <a:lvl6pPr fontAlgn="base">
              <a:spcBef>
                <a:spcPct val="0"/>
              </a:spcBef>
              <a:spcAft>
                <a:spcPct val="0"/>
              </a:spcAft>
              <a:tabLst>
                <a:tab pos="2070100" algn="l"/>
              </a:tabLst>
              <a:defRPr>
                <a:solidFill>
                  <a:schemeClr val="tx1"/>
                </a:solidFill>
                <a:latin typeface="Arial" pitchFamily="34" charset="0"/>
                <a:ea typeface="宋体" pitchFamily="2" charset="-122"/>
                <a:cs typeface="宋体" pitchFamily="2" charset="-122"/>
              </a:defRPr>
            </a:lvl6pPr>
            <a:lvl7pPr fontAlgn="base">
              <a:spcBef>
                <a:spcPct val="0"/>
              </a:spcBef>
              <a:spcAft>
                <a:spcPct val="0"/>
              </a:spcAft>
              <a:tabLst>
                <a:tab pos="2070100" algn="l"/>
              </a:tabLst>
              <a:defRPr>
                <a:solidFill>
                  <a:schemeClr val="tx1"/>
                </a:solidFill>
                <a:latin typeface="Arial" pitchFamily="34" charset="0"/>
                <a:ea typeface="宋体" pitchFamily="2" charset="-122"/>
                <a:cs typeface="宋体" pitchFamily="2" charset="-122"/>
              </a:defRPr>
            </a:lvl7pPr>
            <a:lvl8pPr fontAlgn="base">
              <a:spcBef>
                <a:spcPct val="0"/>
              </a:spcBef>
              <a:spcAft>
                <a:spcPct val="0"/>
              </a:spcAft>
              <a:tabLst>
                <a:tab pos="2070100" algn="l"/>
              </a:tabLst>
              <a:defRPr>
                <a:solidFill>
                  <a:schemeClr val="tx1"/>
                </a:solidFill>
                <a:latin typeface="Arial" pitchFamily="34" charset="0"/>
                <a:ea typeface="宋体" pitchFamily="2" charset="-122"/>
                <a:cs typeface="宋体" pitchFamily="2" charset="-122"/>
              </a:defRPr>
            </a:lvl8pPr>
            <a:lvl9pPr fontAlgn="base">
              <a:spcBef>
                <a:spcPct val="0"/>
              </a:spcBef>
              <a:spcAft>
                <a:spcPct val="0"/>
              </a:spcAft>
              <a:tabLst>
                <a:tab pos="2070100" algn="l"/>
              </a:tabLst>
              <a:defRPr>
                <a:solidFill>
                  <a:schemeClr val="tx1"/>
                </a:solidFill>
                <a:latin typeface="Arial" pitchFamily="34" charset="0"/>
                <a:ea typeface="宋体" pitchFamily="2" charset="-122"/>
                <a:cs typeface="宋体"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tab pos="2070100" algn="l"/>
              </a:tabLst>
            </a:pPr>
            <a:endParaRPr kumimoji="0" lang="zh-CN" altLang="zh-CN" sz="1800" b="0" i="0" u="none" strike="noStrike" cap="none" normalizeH="0" baseline="0">
              <a:ln>
                <a:noFill/>
              </a:ln>
              <a:solidFill>
                <a:schemeClr val="tx1"/>
              </a:solidFill>
              <a:effectLst/>
              <a:latin typeface="Arial" pitchFamily="34" charset="0"/>
              <a:ea typeface="宋体" pitchFamily="2" charset="-122"/>
              <a:cs typeface="宋体" pitchFamily="2" charset="-122"/>
            </a:endParaRPr>
          </a:p>
        </p:txBody>
      </p:sp>
      <p:sp>
        <p:nvSpPr>
          <p:cNvPr id="5" name="矩形 4"/>
          <p:cNvSpPr/>
          <p:nvPr/>
        </p:nvSpPr>
        <p:spPr>
          <a:xfrm>
            <a:off x="323528" y="843558"/>
            <a:ext cx="8496943" cy="923330"/>
          </a:xfrm>
          <a:prstGeom prst="rect">
            <a:avLst/>
          </a:prstGeom>
        </p:spPr>
        <p:txBody>
          <a:bodyPr wrap="square">
            <a:spAutoFit/>
          </a:bodyPr>
          <a:lstStyle/>
          <a:p>
            <a:r>
              <a:rPr lang="en-US" altLang="zh-CN" dirty="0"/>
              <a:t>4.</a:t>
            </a:r>
            <a:r>
              <a:rPr lang="zh-CN" altLang="zh-CN" dirty="0"/>
              <a:t>某校生物兴趣小组以玉米为实验材料，研究不同条件下光合作用速率和细胞呼吸速率，绘制了甲、乙、丙、丁所示的四幅图。 除哪幅图外，其余三幅图中</a:t>
            </a:r>
            <a:r>
              <a:rPr lang="en-US" altLang="zh-CN" dirty="0"/>
              <a:t>“a”</a:t>
            </a:r>
            <a:r>
              <a:rPr lang="zh-CN" altLang="zh-CN" dirty="0"/>
              <a:t>点都可表示光合作用速率与细胞呼吸速率相等</a:t>
            </a:r>
            <a:r>
              <a:rPr lang="en-US" altLang="zh-CN" dirty="0"/>
              <a:t>(</a:t>
            </a:r>
            <a:r>
              <a:rPr lang="zh-CN" altLang="zh-CN" dirty="0"/>
              <a:t>　　</a:t>
            </a:r>
            <a:r>
              <a:rPr lang="en-US" altLang="zh-CN" dirty="0"/>
              <a:t>)</a:t>
            </a:r>
            <a:endParaRPr lang="zh-CN" altLang="en-US" dirty="0"/>
          </a:p>
        </p:txBody>
      </p:sp>
      <p:sp>
        <p:nvSpPr>
          <p:cNvPr id="6" name="矩形 5"/>
          <p:cNvSpPr/>
          <p:nvPr/>
        </p:nvSpPr>
        <p:spPr>
          <a:xfrm>
            <a:off x="683568" y="4083918"/>
            <a:ext cx="2872902" cy="369332"/>
          </a:xfrm>
          <a:prstGeom prst="rect">
            <a:avLst/>
          </a:prstGeom>
        </p:spPr>
        <p:txBody>
          <a:bodyPr wrap="none">
            <a:spAutoFit/>
          </a:bodyPr>
          <a:lstStyle/>
          <a:p>
            <a:r>
              <a:rPr lang="en-US" altLang="zh-CN" dirty="0"/>
              <a:t>A</a:t>
            </a:r>
            <a:r>
              <a:rPr lang="zh-CN" altLang="zh-CN" dirty="0"/>
              <a:t>．甲</a:t>
            </a:r>
            <a:r>
              <a:rPr lang="en-US" altLang="zh-CN" dirty="0"/>
              <a:t>  B</a:t>
            </a:r>
            <a:r>
              <a:rPr lang="zh-CN" altLang="zh-CN" dirty="0"/>
              <a:t>．乙</a:t>
            </a:r>
            <a:r>
              <a:rPr lang="en-US" altLang="zh-CN" dirty="0"/>
              <a:t>  C</a:t>
            </a:r>
            <a:r>
              <a:rPr lang="zh-CN" altLang="zh-CN" dirty="0"/>
              <a:t>．丙</a:t>
            </a:r>
            <a:r>
              <a:rPr lang="en-US" altLang="zh-CN" dirty="0"/>
              <a:t>  D</a:t>
            </a:r>
            <a:r>
              <a:rPr lang="zh-CN" altLang="zh-CN" dirty="0"/>
              <a:t>．丁</a:t>
            </a:r>
          </a:p>
        </p:txBody>
      </p:sp>
      <p:sp>
        <p:nvSpPr>
          <p:cNvPr id="7" name="TextBox 6"/>
          <p:cNvSpPr txBox="1"/>
          <p:nvPr/>
        </p:nvSpPr>
        <p:spPr>
          <a:xfrm>
            <a:off x="4571999" y="1305223"/>
            <a:ext cx="2163949" cy="646331"/>
          </a:xfrm>
          <a:prstGeom prst="rect">
            <a:avLst/>
          </a:prstGeom>
          <a:noFill/>
        </p:spPr>
        <p:txBody>
          <a:bodyPr wrap="square" rtlCol="0">
            <a:spAutoFit/>
          </a:bodyPr>
          <a:lstStyle/>
          <a:p>
            <a:r>
              <a:rPr lang="en-US" altLang="zh-CN" sz="3600" b="1" dirty="0">
                <a:solidFill>
                  <a:srgbClr val="FF0000"/>
                </a:solidFill>
              </a:rPr>
              <a:t>A</a:t>
            </a:r>
            <a:endParaRPr lang="zh-CN" altLang="en-US" sz="3600" b="1" dirty="0">
              <a:solidFill>
                <a:srgbClr val="FF0000"/>
              </a:solidFill>
            </a:endParaRPr>
          </a:p>
        </p:txBody>
      </p:sp>
    </p:spTree>
    <p:extLst>
      <p:ext uri="{BB962C8B-B14F-4D97-AF65-F5344CB8AC3E}">
        <p14:creationId xmlns:p14="http://schemas.microsoft.com/office/powerpoint/2010/main" val="856744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1520" y="195486"/>
            <a:ext cx="8508843" cy="4760278"/>
          </a:xfrm>
          <a:prstGeom prst="rect">
            <a:avLst/>
          </a:prstGeom>
        </p:spPr>
        <p:txBody>
          <a:bodyPr wrap="square">
            <a:spAutoFit/>
          </a:bodyPr>
          <a:lstStyle/>
          <a:p>
            <a:pPr>
              <a:lnSpc>
                <a:spcPts val="2800"/>
              </a:lnSpc>
            </a:pPr>
            <a:r>
              <a:rPr lang="en-US" altLang="zh-CN" sz="2000" b="1" dirty="0"/>
              <a:t>5.</a:t>
            </a:r>
            <a:r>
              <a:rPr lang="zh-CN" altLang="zh-CN" sz="2000" b="1" dirty="0"/>
              <a:t>在适宜温度下，当外界</a:t>
            </a:r>
            <a:r>
              <a:rPr lang="en-US" altLang="zh-CN" sz="2000" b="1" dirty="0"/>
              <a:t>CO</a:t>
            </a:r>
            <a:r>
              <a:rPr lang="en-US" altLang="zh-CN" sz="2000" b="1" baseline="-25000" dirty="0"/>
              <a:t>2</a:t>
            </a:r>
            <a:r>
              <a:rPr lang="zh-CN" altLang="zh-CN" sz="2000" b="1" dirty="0"/>
              <a:t>浓度等于玉米的</a:t>
            </a:r>
            <a:r>
              <a:rPr lang="en-US" altLang="zh-CN" sz="2000" b="1" dirty="0"/>
              <a:t>CO</a:t>
            </a:r>
            <a:r>
              <a:rPr lang="en-US" altLang="zh-CN" sz="2000" b="1" baseline="-25000" dirty="0"/>
              <a:t>2</a:t>
            </a:r>
            <a:r>
              <a:rPr lang="zh-CN" altLang="zh-CN" sz="2000" b="1" dirty="0"/>
              <a:t>饱和点时，限制玉米光合作用强度的环境因素主要是</a:t>
            </a:r>
            <a:r>
              <a:rPr lang="en-US" altLang="zh-CN" sz="2000" b="1" dirty="0"/>
              <a:t>_____________________</a:t>
            </a:r>
            <a:r>
              <a:rPr lang="zh-CN" altLang="zh-CN" sz="2000" b="1" dirty="0"/>
              <a:t>。</a:t>
            </a:r>
            <a:endParaRPr lang="zh-CN" altLang="zh-CN" sz="2000" dirty="0"/>
          </a:p>
          <a:p>
            <a:pPr>
              <a:lnSpc>
                <a:spcPts val="2800"/>
              </a:lnSpc>
            </a:pPr>
            <a:r>
              <a:rPr lang="zh-CN" altLang="zh-CN" sz="2000" b="1" dirty="0">
                <a:solidFill>
                  <a:srgbClr val="FF0000"/>
                </a:solidFill>
              </a:rPr>
              <a:t>光照强度</a:t>
            </a:r>
            <a:endParaRPr lang="zh-CN" altLang="zh-CN" sz="2000" dirty="0">
              <a:solidFill>
                <a:srgbClr val="FF0000"/>
              </a:solidFill>
            </a:endParaRPr>
          </a:p>
          <a:p>
            <a:pPr fontAlgn="ctr">
              <a:lnSpc>
                <a:spcPts val="2800"/>
              </a:lnSpc>
            </a:pPr>
            <a:r>
              <a:rPr lang="en-US" altLang="zh-CN" sz="2000" b="1" dirty="0"/>
              <a:t>6.</a:t>
            </a:r>
            <a:r>
              <a:rPr lang="zh-CN" altLang="zh-CN" sz="2000" b="1" dirty="0"/>
              <a:t>适当的升高温度光合速率加快而单位时间单位叶面积有机物的积累量却减少了，原因是 </a:t>
            </a:r>
            <a:r>
              <a:rPr lang="en-US" altLang="zh-CN" sz="2000" b="1" dirty="0"/>
              <a:t>_________</a:t>
            </a:r>
            <a:r>
              <a:rPr lang="zh-CN" altLang="zh-CN" sz="2000" b="1" dirty="0"/>
              <a:t>。</a:t>
            </a:r>
            <a:endParaRPr lang="zh-CN" altLang="zh-CN" sz="2000" dirty="0"/>
          </a:p>
          <a:p>
            <a:pPr>
              <a:lnSpc>
                <a:spcPts val="2800"/>
              </a:lnSpc>
            </a:pPr>
            <a:r>
              <a:rPr lang="zh-CN" altLang="zh-CN" sz="2000" b="1" dirty="0">
                <a:solidFill>
                  <a:srgbClr val="FF0000"/>
                </a:solidFill>
              </a:rPr>
              <a:t>温度升高光合速率和呼吸速率都加快且呼吸速率比光合速率增加的更明显</a:t>
            </a:r>
          </a:p>
          <a:p>
            <a:pPr>
              <a:lnSpc>
                <a:spcPts val="2800"/>
              </a:lnSpc>
            </a:pPr>
            <a:r>
              <a:rPr lang="en-US" altLang="zh-CN" sz="2000" b="1" dirty="0"/>
              <a:t>7.</a:t>
            </a:r>
            <a:r>
              <a:rPr lang="zh-CN" altLang="zh-CN" sz="2000" b="1" dirty="0"/>
              <a:t>在干旱条件下，植物光合速率下降，原因是</a:t>
            </a:r>
            <a:r>
              <a:rPr lang="en-US" altLang="zh-CN" sz="2000" b="1" u="sng" dirty="0"/>
              <a:t>     </a:t>
            </a:r>
            <a:endParaRPr lang="zh-CN" altLang="zh-CN" sz="2000" dirty="0"/>
          </a:p>
          <a:p>
            <a:pPr>
              <a:lnSpc>
                <a:spcPts val="2800"/>
              </a:lnSpc>
            </a:pPr>
            <a:r>
              <a:rPr lang="zh-CN" altLang="zh-CN" sz="2000" b="1" dirty="0">
                <a:solidFill>
                  <a:srgbClr val="FF0000"/>
                </a:solidFill>
              </a:rPr>
              <a:t>相对气孔开度降低，二氧化碳吸收减少，影响光合作用的暗反应</a:t>
            </a:r>
            <a:endParaRPr lang="zh-CN" altLang="zh-CN" sz="2000" dirty="0">
              <a:solidFill>
                <a:srgbClr val="FF0000"/>
              </a:solidFill>
            </a:endParaRPr>
          </a:p>
          <a:p>
            <a:pPr fontAlgn="ctr">
              <a:lnSpc>
                <a:spcPts val="2800"/>
              </a:lnSpc>
            </a:pPr>
            <a:r>
              <a:rPr lang="en-US" altLang="zh-CN" sz="2000" b="1" dirty="0"/>
              <a:t>8.</a:t>
            </a:r>
            <a:r>
              <a:rPr lang="zh-CN" altLang="zh-CN" sz="2000" b="1" dirty="0"/>
              <a:t>北方夏季晴天的中午，某绿色植物的光合速率反而明显减弱，其主要原因是</a:t>
            </a:r>
            <a:r>
              <a:rPr lang="en-US" altLang="zh-CN" sz="2000" b="1" dirty="0"/>
              <a:t>____________</a:t>
            </a:r>
            <a:r>
              <a:rPr lang="zh-CN" altLang="zh-CN" sz="2000" b="1" dirty="0"/>
              <a:t>。可采取</a:t>
            </a:r>
            <a:r>
              <a:rPr lang="en-US" altLang="zh-CN" sz="2000" b="1" dirty="0"/>
              <a:t>___________</a:t>
            </a:r>
            <a:r>
              <a:rPr lang="zh-CN" altLang="zh-CN" sz="2000" b="1" dirty="0"/>
              <a:t>等措施缓解午休现象。</a:t>
            </a:r>
            <a:endParaRPr lang="zh-CN" altLang="zh-CN" sz="2000" dirty="0"/>
          </a:p>
          <a:p>
            <a:pPr fontAlgn="ctr">
              <a:lnSpc>
                <a:spcPts val="2800"/>
              </a:lnSpc>
            </a:pPr>
            <a:r>
              <a:rPr lang="zh-CN" altLang="zh-CN" sz="2000" b="1" dirty="0">
                <a:solidFill>
                  <a:srgbClr val="FF0000"/>
                </a:solidFill>
              </a:rPr>
              <a:t>夏季中午温度较高，植物的蒸腾作用速度加快，为了减少水分的消耗，部分气孔关闭，导致</a:t>
            </a:r>
            <a:r>
              <a:rPr lang="en-US" altLang="zh-CN" sz="2000" b="1" dirty="0">
                <a:solidFill>
                  <a:srgbClr val="FF0000"/>
                </a:solidFill>
              </a:rPr>
              <a:t>CO</a:t>
            </a:r>
            <a:r>
              <a:rPr lang="en-US" altLang="zh-CN" sz="2000" b="1" baseline="-25000" dirty="0">
                <a:solidFill>
                  <a:srgbClr val="FF0000"/>
                </a:solidFill>
              </a:rPr>
              <a:t>2</a:t>
            </a:r>
            <a:r>
              <a:rPr lang="zh-CN" altLang="zh-CN" sz="2000" b="1" dirty="0">
                <a:solidFill>
                  <a:srgbClr val="FF0000"/>
                </a:solidFill>
              </a:rPr>
              <a:t>吸收量减少，光合作用强度也就相应降低</a:t>
            </a:r>
            <a:r>
              <a:rPr lang="en-US" altLang="zh-CN" sz="2000" b="1" dirty="0">
                <a:solidFill>
                  <a:srgbClr val="FF0000"/>
                </a:solidFill>
              </a:rPr>
              <a:t>    </a:t>
            </a:r>
          </a:p>
          <a:p>
            <a:pPr fontAlgn="ctr">
              <a:lnSpc>
                <a:spcPts val="2800"/>
              </a:lnSpc>
            </a:pPr>
            <a:r>
              <a:rPr lang="zh-CN" altLang="zh-CN" sz="2000" b="1" dirty="0">
                <a:solidFill>
                  <a:srgbClr val="FF0000"/>
                </a:solidFill>
              </a:rPr>
              <a:t>浇水（灌溉）</a:t>
            </a:r>
            <a:r>
              <a:rPr lang="en-US" altLang="zh-CN" sz="2000" b="1" dirty="0">
                <a:solidFill>
                  <a:srgbClr val="FF0000"/>
                </a:solidFill>
              </a:rPr>
              <a:t>    </a:t>
            </a:r>
            <a:endParaRPr lang="zh-CN" altLang="zh-CN" sz="2000" dirty="0">
              <a:solidFill>
                <a:srgbClr val="FF0000"/>
              </a:solidFill>
            </a:endParaRPr>
          </a:p>
        </p:txBody>
      </p:sp>
    </p:spTree>
    <p:extLst>
      <p:ext uri="{BB962C8B-B14F-4D97-AF65-F5344CB8AC3E}">
        <p14:creationId xmlns:p14="http://schemas.microsoft.com/office/powerpoint/2010/main" val="130950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971600" y="2122376"/>
            <a:ext cx="7285969" cy="584775"/>
          </a:xfrm>
          <a:prstGeom prst="rect">
            <a:avLst/>
          </a:prstGeom>
          <a:solidFill>
            <a:srgbClr val="FFFF00"/>
          </a:solidFill>
        </p:spPr>
        <p:txBody>
          <a:bodyPr wrap="none">
            <a:spAutoFit/>
          </a:bodyPr>
          <a:lstStyle/>
          <a:p>
            <a:r>
              <a:rPr lang="zh-CN" altLang="zh-CN" sz="3200" dirty="0"/>
              <a:t>【探究三】应用</a:t>
            </a:r>
            <a:r>
              <a:rPr lang="en-US" altLang="zh-CN" sz="3200" dirty="0"/>
              <a:t>-</a:t>
            </a:r>
            <a:r>
              <a:rPr lang="zh-CN" altLang="zh-CN" sz="3200" dirty="0"/>
              <a:t>与农业生产之间的联系</a:t>
            </a:r>
          </a:p>
        </p:txBody>
      </p:sp>
    </p:spTree>
    <p:extLst>
      <p:ext uri="{BB962C8B-B14F-4D97-AF65-F5344CB8AC3E}">
        <p14:creationId xmlns:p14="http://schemas.microsoft.com/office/powerpoint/2010/main" val="2019885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39552" y="339502"/>
            <a:ext cx="8064896" cy="4524315"/>
          </a:xfrm>
          <a:prstGeom prst="rect">
            <a:avLst/>
          </a:prstGeom>
        </p:spPr>
        <p:txBody>
          <a:bodyPr wrap="square">
            <a:spAutoFit/>
          </a:bodyPr>
          <a:lstStyle/>
          <a:p>
            <a:r>
              <a:rPr lang="en-US" altLang="zh-CN" sz="2400" b="1" dirty="0">
                <a:solidFill>
                  <a:srgbClr val="FF0000"/>
                </a:solidFill>
              </a:rPr>
              <a:t>1</a:t>
            </a:r>
            <a:r>
              <a:rPr lang="zh-CN" altLang="zh-CN" sz="2400" b="1" dirty="0">
                <a:solidFill>
                  <a:srgbClr val="FF0000"/>
                </a:solidFill>
              </a:rPr>
              <a:t>．呼吸作用原理在农业生产实践中的应用</a:t>
            </a:r>
          </a:p>
          <a:p>
            <a:r>
              <a:rPr lang="en-US" altLang="zh-CN" sz="2400" b="1" dirty="0"/>
              <a:t>(</a:t>
            </a:r>
            <a:r>
              <a:rPr lang="en-US" altLang="zh-CN" sz="2400" dirty="0"/>
              <a:t>1)</a:t>
            </a:r>
            <a:r>
              <a:rPr lang="zh-CN" altLang="zh-CN" sz="2400" dirty="0"/>
              <a:t>适宜的温度、水分、充足</a:t>
            </a:r>
            <a:r>
              <a:rPr lang="en-US" altLang="zh-CN" sz="2400" dirty="0"/>
              <a:t>O</a:t>
            </a:r>
            <a:r>
              <a:rPr lang="en-US" altLang="zh-CN" sz="2400" baseline="-25000" dirty="0"/>
              <a:t>2</a:t>
            </a:r>
            <a:r>
              <a:rPr lang="zh-CN" altLang="zh-CN" sz="2400" dirty="0"/>
              <a:t>等是种子萌发的必要条件，有利于呼吸作用的进行。可采用浸种、耕作、灌溉等措施提高细胞呼吸强度。</a:t>
            </a:r>
          </a:p>
          <a:p>
            <a:r>
              <a:rPr lang="en-US" altLang="zh-CN" sz="2400" dirty="0"/>
              <a:t>(2)</a:t>
            </a:r>
            <a:r>
              <a:rPr lang="zh-CN" altLang="zh-CN" sz="2400" dirty="0"/>
              <a:t>低温、低氧、干燥可降低种子的呼吸作用，使有机物消耗减少，有利于种子的储存。水果和蔬菜的保鲜要注意保持一定的湿度且零上低温。</a:t>
            </a:r>
            <a:r>
              <a:rPr lang="en-US" altLang="zh-CN" sz="2400" dirty="0"/>
              <a:t>(3)</a:t>
            </a:r>
            <a:r>
              <a:rPr lang="zh-CN" altLang="zh-CN" sz="2400" dirty="0"/>
              <a:t>温室栽培夜晚采取适当降温等措施，可减少有机物消耗，提高产量。</a:t>
            </a:r>
          </a:p>
          <a:p>
            <a:r>
              <a:rPr lang="en-US" altLang="zh-CN" sz="2400" dirty="0"/>
              <a:t>(4)</a:t>
            </a:r>
            <a:r>
              <a:rPr lang="zh-CN" altLang="zh-CN" sz="2400" dirty="0"/>
              <a:t>作物栽培中的中耕松土，保证根的正常细胞呼吸。</a:t>
            </a:r>
          </a:p>
          <a:p>
            <a:r>
              <a:rPr lang="en-US" altLang="zh-CN" sz="2400" dirty="0"/>
              <a:t>(5)</a:t>
            </a:r>
            <a:r>
              <a:rPr lang="zh-CN" altLang="zh-CN" sz="2400" dirty="0"/>
              <a:t>稻田定期排水，抑制无氧呼吸产生酒精，防止植物酒精中毒，烂根死亡。</a:t>
            </a:r>
          </a:p>
          <a:p>
            <a:endParaRPr lang="zh-CN" altLang="zh-CN" sz="2400" dirty="0"/>
          </a:p>
        </p:txBody>
      </p:sp>
    </p:spTree>
    <p:extLst>
      <p:ext uri="{BB962C8B-B14F-4D97-AF65-F5344CB8AC3E}">
        <p14:creationId xmlns:p14="http://schemas.microsoft.com/office/powerpoint/2010/main" val="37406573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23528" y="411510"/>
            <a:ext cx="8496944" cy="4493538"/>
          </a:xfrm>
          <a:prstGeom prst="rect">
            <a:avLst/>
          </a:prstGeom>
        </p:spPr>
        <p:txBody>
          <a:bodyPr wrap="square">
            <a:spAutoFit/>
          </a:bodyPr>
          <a:lstStyle/>
          <a:p>
            <a:r>
              <a:rPr lang="en-US" altLang="zh-CN" sz="2800" b="1" dirty="0">
                <a:solidFill>
                  <a:srgbClr val="FF0000"/>
                </a:solidFill>
              </a:rPr>
              <a:t>2</a:t>
            </a:r>
            <a:r>
              <a:rPr lang="zh-CN" altLang="zh-CN" sz="2800" b="1" dirty="0">
                <a:solidFill>
                  <a:srgbClr val="FF0000"/>
                </a:solidFill>
              </a:rPr>
              <a:t>．光合作用原理在农业生产实践中的应用</a:t>
            </a:r>
          </a:p>
          <a:p>
            <a:r>
              <a:rPr lang="en-US" altLang="zh-CN" sz="2000" b="1" dirty="0"/>
              <a:t>(1)</a:t>
            </a:r>
            <a:r>
              <a:rPr lang="zh-CN" altLang="zh-CN" sz="2000" b="1" dirty="0"/>
              <a:t>适合大棚的措施</a:t>
            </a:r>
            <a:endParaRPr lang="zh-CN" altLang="zh-CN" sz="2000" dirty="0"/>
          </a:p>
          <a:p>
            <a:r>
              <a:rPr lang="zh-CN" altLang="zh-CN" sz="2000" b="1" dirty="0"/>
              <a:t>①提高光照强度：棚顶采用无色透明塑料薄膜或玻璃，充分利用自然光。</a:t>
            </a:r>
            <a:endParaRPr lang="zh-CN" altLang="zh-CN" sz="2000" dirty="0"/>
          </a:p>
          <a:p>
            <a:r>
              <a:rPr lang="zh-CN" altLang="zh-CN" sz="2000" b="1" dirty="0"/>
              <a:t>②补光：采用红光灯或蓝紫光灯，使植物更有效地进行光合作用。</a:t>
            </a:r>
            <a:endParaRPr lang="zh-CN" altLang="zh-CN" sz="2000" dirty="0"/>
          </a:p>
          <a:p>
            <a:r>
              <a:rPr lang="zh-CN" altLang="zh-CN" sz="2000" b="1" dirty="0"/>
              <a:t>③通风、利用</a:t>
            </a:r>
            <a:r>
              <a:rPr lang="en-US" altLang="zh-CN" sz="2000" b="1" dirty="0"/>
              <a:t>CO</a:t>
            </a:r>
            <a:r>
              <a:rPr lang="en-US" altLang="zh-CN" sz="2000" b="1" baseline="-25000" dirty="0"/>
              <a:t>2</a:t>
            </a:r>
            <a:r>
              <a:rPr lang="zh-CN" altLang="zh-CN" sz="2000" b="1" dirty="0"/>
              <a:t>发生器等：提高大棚</a:t>
            </a:r>
            <a:r>
              <a:rPr lang="en-US" altLang="zh-CN" sz="2000" b="1" dirty="0"/>
              <a:t>CO</a:t>
            </a:r>
            <a:r>
              <a:rPr lang="en-US" altLang="zh-CN" sz="2000" b="1" baseline="-25000" dirty="0"/>
              <a:t>2</a:t>
            </a:r>
            <a:r>
              <a:rPr lang="zh-CN" altLang="zh-CN" sz="2000" b="1" dirty="0"/>
              <a:t>浓度。</a:t>
            </a:r>
            <a:endParaRPr lang="zh-CN" altLang="zh-CN" sz="2000" dirty="0"/>
          </a:p>
          <a:p>
            <a:r>
              <a:rPr lang="zh-CN" altLang="zh-CN" sz="2000" b="1" dirty="0"/>
              <a:t>④增大昼夜温差：提高净光合速率，使植物积累更多有机物。</a:t>
            </a:r>
            <a:endParaRPr lang="en-US" altLang="zh-CN" sz="2000" b="1" dirty="0"/>
          </a:p>
          <a:p>
            <a:r>
              <a:rPr lang="en-US" altLang="zh-CN" sz="2000" b="1" dirty="0"/>
              <a:t>(2)</a:t>
            </a:r>
            <a:r>
              <a:rPr lang="zh-CN" altLang="zh-CN" sz="2000" b="1" dirty="0"/>
              <a:t>适合大棚和大田的措施</a:t>
            </a:r>
            <a:endParaRPr lang="zh-CN" altLang="zh-CN" sz="2000" dirty="0"/>
          </a:p>
          <a:p>
            <a:r>
              <a:rPr lang="zh-CN" altLang="zh-CN" sz="2000" b="1" dirty="0"/>
              <a:t>①合理密植：提高光合作用面积，充分利用光能，减少对无机盐、水分、</a:t>
            </a:r>
            <a:r>
              <a:rPr lang="en-US" altLang="zh-CN" sz="2000" b="1" dirty="0"/>
              <a:t>CO</a:t>
            </a:r>
            <a:r>
              <a:rPr lang="en-US" altLang="zh-CN" sz="2000" b="1" baseline="-25000" dirty="0"/>
              <a:t>2</a:t>
            </a:r>
            <a:r>
              <a:rPr lang="zh-CN" altLang="zh-CN" sz="2000" b="1" dirty="0"/>
              <a:t>等的竞争。</a:t>
            </a:r>
            <a:endParaRPr lang="zh-CN" altLang="zh-CN" sz="2000" dirty="0"/>
          </a:p>
          <a:p>
            <a:r>
              <a:rPr lang="zh-CN" altLang="zh-CN" sz="2000" b="1" dirty="0"/>
              <a:t>②正行通风：提高</a:t>
            </a:r>
            <a:r>
              <a:rPr lang="en-US" altLang="zh-CN" sz="2000" b="1" dirty="0"/>
              <a:t>CO</a:t>
            </a:r>
            <a:r>
              <a:rPr lang="en-US" altLang="zh-CN" sz="2000" b="1" baseline="-25000" dirty="0"/>
              <a:t>2</a:t>
            </a:r>
            <a:r>
              <a:rPr lang="zh-CN" altLang="zh-CN" sz="2000" b="1" dirty="0"/>
              <a:t>浓度。</a:t>
            </a:r>
            <a:endParaRPr lang="zh-CN" altLang="zh-CN" sz="2000" dirty="0"/>
          </a:p>
          <a:p>
            <a:r>
              <a:rPr lang="zh-CN" altLang="zh-CN" sz="2000" b="1" dirty="0"/>
              <a:t>③合理施肥：为植物提供矿质元素。</a:t>
            </a:r>
            <a:endParaRPr lang="zh-CN" altLang="zh-CN" sz="2000" dirty="0"/>
          </a:p>
          <a:p>
            <a:r>
              <a:rPr lang="zh-CN" altLang="zh-CN" sz="2000" b="1" dirty="0"/>
              <a:t>④合理灌溉：减少植物的缺水状态。</a:t>
            </a:r>
            <a:endParaRPr lang="zh-CN" altLang="zh-CN" sz="2000" dirty="0"/>
          </a:p>
          <a:p>
            <a:r>
              <a:rPr lang="zh-CN" altLang="zh-CN" sz="2000" b="1" dirty="0"/>
              <a:t>⑤间作、轮作、套作：充分利用光能和无机盐等。</a:t>
            </a:r>
            <a:endParaRPr lang="zh-CN" altLang="zh-CN" sz="2000" dirty="0"/>
          </a:p>
          <a:p>
            <a:endParaRPr lang="zh-CN" altLang="zh-CN" dirty="0"/>
          </a:p>
        </p:txBody>
      </p:sp>
    </p:spTree>
    <p:extLst>
      <p:ext uri="{BB962C8B-B14F-4D97-AF65-F5344CB8AC3E}">
        <p14:creationId xmlns:p14="http://schemas.microsoft.com/office/powerpoint/2010/main" val="37526274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66056" y="555526"/>
            <a:ext cx="8928992" cy="4857740"/>
          </a:xfrm>
          <a:prstGeom prst="rect">
            <a:avLst/>
          </a:prstGeom>
        </p:spPr>
        <p:txBody>
          <a:bodyPr wrap="square">
            <a:spAutoFit/>
          </a:bodyPr>
          <a:lstStyle/>
          <a:p>
            <a:pPr>
              <a:lnSpc>
                <a:spcPts val="2500"/>
              </a:lnSpc>
            </a:pPr>
            <a:r>
              <a:rPr lang="en-US" altLang="zh-CN" b="1" dirty="0"/>
              <a:t>1.</a:t>
            </a:r>
            <a:r>
              <a:rPr lang="zh-CN" altLang="zh-CN" b="1" dirty="0"/>
              <a:t>在长途运输新鲜蔬菜时，常常向塑料袋中充入氮气，目的是</a:t>
            </a:r>
            <a:r>
              <a:rPr lang="en-US" altLang="zh-CN" b="1" dirty="0"/>
              <a:t>_________</a:t>
            </a:r>
            <a:r>
              <a:rPr lang="zh-CN" altLang="zh-CN" b="1" dirty="0"/>
              <a:t>。</a:t>
            </a:r>
            <a:endParaRPr lang="zh-CN" altLang="zh-CN" dirty="0"/>
          </a:p>
          <a:p>
            <a:pPr fontAlgn="ctr">
              <a:lnSpc>
                <a:spcPts val="2500"/>
              </a:lnSpc>
            </a:pPr>
            <a:r>
              <a:rPr lang="zh-CN" altLang="zh-CN" b="1" dirty="0">
                <a:solidFill>
                  <a:srgbClr val="FF0000"/>
                </a:solidFill>
              </a:rPr>
              <a:t>降低氧浓度，减少有机物的消耗</a:t>
            </a:r>
            <a:r>
              <a:rPr lang="en-US" altLang="zh-CN" b="1" dirty="0">
                <a:solidFill>
                  <a:srgbClr val="FF0000"/>
                </a:solidFill>
              </a:rPr>
              <a:t>    </a:t>
            </a:r>
            <a:endParaRPr lang="zh-CN" altLang="zh-CN" dirty="0">
              <a:solidFill>
                <a:srgbClr val="FF0000"/>
              </a:solidFill>
            </a:endParaRPr>
          </a:p>
          <a:p>
            <a:pPr>
              <a:lnSpc>
                <a:spcPts val="2500"/>
              </a:lnSpc>
            </a:pPr>
            <a:r>
              <a:rPr lang="en-US" altLang="zh-CN" b="1" dirty="0"/>
              <a:t>2.</a:t>
            </a:r>
            <a:r>
              <a:rPr lang="zh-CN" altLang="zh-CN" b="1" dirty="0"/>
              <a:t>种子萌发时需要浸种的目的是</a:t>
            </a:r>
            <a:r>
              <a:rPr lang="en-US" altLang="zh-CN" b="1" dirty="0"/>
              <a:t>________</a:t>
            </a:r>
            <a:r>
              <a:rPr lang="zh-CN" altLang="zh-CN" b="1" dirty="0"/>
              <a:t>。</a:t>
            </a:r>
            <a:endParaRPr lang="zh-CN" altLang="zh-CN" dirty="0"/>
          </a:p>
          <a:p>
            <a:pPr>
              <a:lnSpc>
                <a:spcPts val="2500"/>
              </a:lnSpc>
            </a:pPr>
            <a:r>
              <a:rPr lang="zh-CN" altLang="zh-CN" b="1" dirty="0">
                <a:solidFill>
                  <a:srgbClr val="FF0000"/>
                </a:solidFill>
              </a:rPr>
              <a:t>增加种子的含水量，促进种子的新陈代谢（或细胞呼吸）</a:t>
            </a:r>
            <a:endParaRPr lang="zh-CN" altLang="zh-CN" dirty="0">
              <a:solidFill>
                <a:srgbClr val="FF0000"/>
              </a:solidFill>
            </a:endParaRPr>
          </a:p>
          <a:p>
            <a:pPr fontAlgn="ctr">
              <a:lnSpc>
                <a:spcPts val="2500"/>
              </a:lnSpc>
            </a:pPr>
            <a:r>
              <a:rPr lang="en-US" altLang="zh-CN" b="1" dirty="0"/>
              <a:t>3.</a:t>
            </a:r>
            <a:r>
              <a:rPr lang="zh-CN" altLang="zh-CN" b="1" dirty="0"/>
              <a:t>为提高作物产量，有时将玉米和大豆间隔种植（间作），这种间作的好处有（说出两点即可）</a:t>
            </a:r>
            <a:endParaRPr lang="zh-CN" altLang="zh-CN" dirty="0"/>
          </a:p>
          <a:p>
            <a:pPr>
              <a:lnSpc>
                <a:spcPts val="2500"/>
              </a:lnSpc>
            </a:pPr>
            <a:r>
              <a:rPr lang="zh-CN" altLang="zh-CN" b="1" dirty="0">
                <a:solidFill>
                  <a:srgbClr val="FF0000"/>
                </a:solidFill>
              </a:rPr>
              <a:t>可以充分利用光能；能够保证通风良好，提高</a:t>
            </a:r>
            <a:r>
              <a:rPr lang="en-US" altLang="zh-CN" b="1" dirty="0">
                <a:solidFill>
                  <a:srgbClr val="FF0000"/>
                </a:solidFill>
              </a:rPr>
              <a:t>CO</a:t>
            </a:r>
            <a:r>
              <a:rPr lang="en-US" altLang="zh-CN" b="1" baseline="-25000" dirty="0">
                <a:solidFill>
                  <a:srgbClr val="FF0000"/>
                </a:solidFill>
              </a:rPr>
              <a:t>2</a:t>
            </a:r>
            <a:r>
              <a:rPr lang="zh-CN" altLang="zh-CN" b="1" dirty="0">
                <a:solidFill>
                  <a:srgbClr val="FF0000"/>
                </a:solidFill>
              </a:rPr>
              <a:t>的含量，从而提高光合效率；玉米和大豆根系分布于不同土层，可以充分利用不同土层的水和矿质元素；大豆根瘤可以固氮，根瘤破溃后，可以提高土壤含氮量</a:t>
            </a:r>
            <a:endParaRPr lang="en-US" altLang="zh-CN" b="1" dirty="0">
              <a:solidFill>
                <a:srgbClr val="FF0000"/>
              </a:solidFill>
            </a:endParaRPr>
          </a:p>
          <a:p>
            <a:pPr>
              <a:lnSpc>
                <a:spcPts val="2500"/>
              </a:lnSpc>
            </a:pPr>
            <a:r>
              <a:rPr lang="en-US" altLang="zh-CN" b="1" dirty="0"/>
              <a:t>4.</a:t>
            </a:r>
            <a:r>
              <a:rPr lang="zh-CN" altLang="zh-CN" b="1" dirty="0"/>
              <a:t>在同一块田里连年种同一种作物会出现产量下降现象，试解释原因</a:t>
            </a:r>
            <a:r>
              <a:rPr lang="en-US" altLang="zh-CN" b="1" dirty="0"/>
              <a:t>________</a:t>
            </a:r>
            <a:r>
              <a:rPr lang="zh-CN" altLang="zh-CN" b="1" dirty="0"/>
              <a:t>。</a:t>
            </a:r>
            <a:endParaRPr lang="zh-CN" altLang="zh-CN" dirty="0"/>
          </a:p>
          <a:p>
            <a:pPr>
              <a:lnSpc>
                <a:spcPts val="2500"/>
              </a:lnSpc>
            </a:pPr>
            <a:r>
              <a:rPr lang="zh-CN" altLang="zh-CN" b="1" dirty="0">
                <a:solidFill>
                  <a:srgbClr val="FF0000"/>
                </a:solidFill>
              </a:rPr>
              <a:t>植物对矿质元素离子的吸收有选择性，导致土壤中某些元素消耗过多，含量下降，严重影响植物生长</a:t>
            </a:r>
            <a:endParaRPr lang="zh-CN" altLang="zh-CN" dirty="0"/>
          </a:p>
          <a:p>
            <a:pPr>
              <a:lnSpc>
                <a:spcPts val="2500"/>
              </a:lnSpc>
            </a:pPr>
            <a:r>
              <a:rPr lang="en-US" altLang="zh-CN" b="1" dirty="0"/>
              <a:t>5.</a:t>
            </a:r>
            <a:r>
              <a:rPr lang="zh-CN" altLang="zh-CN" b="1" dirty="0"/>
              <a:t>稻田需要定期排水，否则水稻幼根会因缺氧而变黑、腐烂，原因是</a:t>
            </a:r>
            <a:r>
              <a:rPr lang="en-US" altLang="zh-CN" b="1" dirty="0"/>
              <a:t>_____________</a:t>
            </a:r>
            <a:r>
              <a:rPr lang="zh-CN" altLang="zh-CN" b="1" dirty="0"/>
              <a:t>。</a:t>
            </a:r>
            <a:endParaRPr lang="zh-CN" altLang="zh-CN" dirty="0"/>
          </a:p>
          <a:p>
            <a:pPr>
              <a:lnSpc>
                <a:spcPts val="2500"/>
              </a:lnSpc>
            </a:pPr>
            <a:r>
              <a:rPr lang="zh-CN" altLang="zh-CN" b="1" dirty="0">
                <a:solidFill>
                  <a:srgbClr val="FF0000"/>
                </a:solidFill>
              </a:rPr>
              <a:t>水稻根细胞缺氧，无氧呼吸产生酒精，对根有毒害作用</a:t>
            </a:r>
          </a:p>
          <a:p>
            <a:endParaRPr lang="zh-CN" altLang="zh-CN" dirty="0">
              <a:solidFill>
                <a:srgbClr val="FF0000"/>
              </a:solidFill>
            </a:endParaRPr>
          </a:p>
        </p:txBody>
      </p:sp>
    </p:spTree>
    <p:extLst>
      <p:ext uri="{BB962C8B-B14F-4D97-AF65-F5344CB8AC3E}">
        <p14:creationId xmlns:p14="http://schemas.microsoft.com/office/powerpoint/2010/main" val="89472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1520" y="987574"/>
            <a:ext cx="8748464" cy="3939540"/>
          </a:xfrm>
          <a:prstGeom prst="rect">
            <a:avLst/>
          </a:prstGeom>
        </p:spPr>
        <p:txBody>
          <a:bodyPr wrap="square">
            <a:spAutoFit/>
          </a:bodyPr>
          <a:lstStyle/>
          <a:p>
            <a:pPr fontAlgn="ctr">
              <a:lnSpc>
                <a:spcPts val="2500"/>
              </a:lnSpc>
            </a:pPr>
            <a:r>
              <a:rPr lang="en-US" altLang="zh-CN" b="1" dirty="0"/>
              <a:t>6.</a:t>
            </a:r>
            <a:r>
              <a:rPr lang="zh-CN" altLang="zh-CN" b="1" dirty="0"/>
              <a:t>为了提高蔬菜的产量，很多蔬菜生产园都利用塑料大棚来种植蔬菜。请你根据所学的知识，提出一点提高冬季大棚蔬菜产量的措施：</a:t>
            </a:r>
            <a:r>
              <a:rPr lang="en-US" altLang="zh-CN" b="1" dirty="0"/>
              <a:t>_______________</a:t>
            </a:r>
            <a:r>
              <a:rPr lang="zh-CN" altLang="zh-CN" b="1" dirty="0"/>
              <a:t>。</a:t>
            </a:r>
          </a:p>
          <a:p>
            <a:pPr fontAlgn="ctr">
              <a:lnSpc>
                <a:spcPts val="2500"/>
              </a:lnSpc>
            </a:pPr>
            <a:r>
              <a:rPr lang="zh-CN" altLang="zh-CN" b="1" dirty="0">
                <a:solidFill>
                  <a:srgbClr val="FF0000"/>
                </a:solidFill>
              </a:rPr>
              <a:t>适当增加光照强度（或适当补充蓝紫光和红光；或适当延长光照时间）、适当增加大棚内的</a:t>
            </a:r>
            <a:r>
              <a:rPr lang="en-US" altLang="zh-CN" b="1" dirty="0">
                <a:solidFill>
                  <a:srgbClr val="FF0000"/>
                </a:solidFill>
              </a:rPr>
              <a:t>CO2</a:t>
            </a:r>
            <a:r>
              <a:rPr lang="zh-CN" altLang="zh-CN" b="1" dirty="0">
                <a:solidFill>
                  <a:srgbClr val="FF0000"/>
                </a:solidFill>
              </a:rPr>
              <a:t>的浓度（或增施农家肥补充</a:t>
            </a:r>
            <a:r>
              <a:rPr lang="en-US" altLang="zh-CN" b="1" dirty="0">
                <a:solidFill>
                  <a:srgbClr val="FF0000"/>
                </a:solidFill>
              </a:rPr>
              <a:t>CO2</a:t>
            </a:r>
            <a:r>
              <a:rPr lang="zh-CN" altLang="zh-CN" b="1" dirty="0">
                <a:solidFill>
                  <a:srgbClr val="FF0000"/>
                </a:solidFill>
              </a:rPr>
              <a:t>；或适当施放干冰补充</a:t>
            </a:r>
            <a:r>
              <a:rPr lang="en-US" altLang="zh-CN" b="1" dirty="0">
                <a:solidFill>
                  <a:srgbClr val="FF0000"/>
                </a:solidFill>
              </a:rPr>
              <a:t>CO2</a:t>
            </a:r>
            <a:r>
              <a:rPr lang="zh-CN" altLang="zh-CN" b="1" dirty="0">
                <a:solidFill>
                  <a:srgbClr val="FF0000"/>
                </a:solidFill>
              </a:rPr>
              <a:t>）、白天适当升高温度，夜间适当降低温度（或适度增加昼夜温差）</a:t>
            </a:r>
            <a:r>
              <a:rPr lang="en-US" altLang="zh-CN" b="1" dirty="0">
                <a:solidFill>
                  <a:srgbClr val="FF0000"/>
                </a:solidFill>
              </a:rPr>
              <a:t>    </a:t>
            </a:r>
            <a:endParaRPr lang="zh-CN" altLang="zh-CN" b="1" dirty="0">
              <a:solidFill>
                <a:srgbClr val="FF0000"/>
              </a:solidFill>
            </a:endParaRPr>
          </a:p>
          <a:p>
            <a:pPr fontAlgn="ctr">
              <a:lnSpc>
                <a:spcPts val="2500"/>
              </a:lnSpc>
            </a:pPr>
            <a:r>
              <a:rPr lang="en-US" altLang="zh-CN" b="1" dirty="0"/>
              <a:t>7.</a:t>
            </a:r>
            <a:r>
              <a:rPr lang="zh-CN" altLang="zh-CN" b="1" dirty="0"/>
              <a:t>在田间作物的生产过程中，无论白天还是夜晚都应保持良好的通风条件，而间作能全面改善田间作物的通风条件。请从白天和晚上两个角度阐述通风条件的改善能提高作物产量的原因</a:t>
            </a:r>
            <a:r>
              <a:rPr lang="en-US" altLang="zh-CN" b="1" dirty="0"/>
              <a:t>___________________</a:t>
            </a:r>
            <a:r>
              <a:rPr lang="zh-CN" altLang="zh-CN" b="1" dirty="0"/>
              <a:t>。</a:t>
            </a:r>
          </a:p>
          <a:p>
            <a:pPr fontAlgn="ctr">
              <a:lnSpc>
                <a:spcPts val="2500"/>
              </a:lnSpc>
            </a:pPr>
            <a:r>
              <a:rPr lang="en-US" altLang="zh-CN" b="1" dirty="0"/>
              <a:t>  </a:t>
            </a:r>
            <a:r>
              <a:rPr lang="zh-CN" altLang="zh-CN" b="1" dirty="0">
                <a:solidFill>
                  <a:srgbClr val="FF0000"/>
                </a:solidFill>
              </a:rPr>
              <a:t>白天通风提高大气中</a:t>
            </a:r>
            <a:r>
              <a:rPr lang="en-US" altLang="zh-CN" b="1" dirty="0">
                <a:solidFill>
                  <a:srgbClr val="FF0000"/>
                </a:solidFill>
              </a:rPr>
              <a:t>CO2</a:t>
            </a:r>
            <a:r>
              <a:rPr lang="zh-CN" altLang="zh-CN" b="1" dirty="0">
                <a:solidFill>
                  <a:srgbClr val="FF0000"/>
                </a:solidFill>
              </a:rPr>
              <a:t>含量，促进光合作用，夜间通风提高空气中</a:t>
            </a:r>
            <a:r>
              <a:rPr lang="en-US" altLang="zh-CN" b="1" dirty="0">
                <a:solidFill>
                  <a:srgbClr val="FF0000"/>
                </a:solidFill>
              </a:rPr>
              <a:t>O2</a:t>
            </a:r>
            <a:r>
              <a:rPr lang="zh-CN" altLang="zh-CN" b="1" dirty="0">
                <a:solidFill>
                  <a:srgbClr val="FF0000"/>
                </a:solidFill>
              </a:rPr>
              <a:t>的含量，促进植物呼吸作用，从而提高从土壤中吸收矿质元素的速率。</a:t>
            </a:r>
            <a:r>
              <a:rPr lang="en-US" altLang="zh-CN" b="1" dirty="0">
                <a:solidFill>
                  <a:srgbClr val="FF0000"/>
                </a:solidFill>
              </a:rPr>
              <a:t>    </a:t>
            </a:r>
            <a:endParaRPr lang="zh-CN" altLang="zh-CN" b="1" dirty="0">
              <a:solidFill>
                <a:srgbClr val="FF0000"/>
              </a:solidFill>
            </a:endParaRPr>
          </a:p>
          <a:p>
            <a:pPr fontAlgn="ctr">
              <a:lnSpc>
                <a:spcPts val="2500"/>
              </a:lnSpc>
            </a:pPr>
            <a:r>
              <a:rPr lang="en-US" altLang="zh-CN" b="1" dirty="0"/>
              <a:t>8.</a:t>
            </a:r>
            <a:r>
              <a:rPr lang="zh-CN" altLang="zh-CN" b="1" dirty="0"/>
              <a:t>昼夜温差大，有利于作物积累有机物，其原因是</a:t>
            </a:r>
            <a:r>
              <a:rPr lang="en-US" altLang="zh-CN" b="1" dirty="0"/>
              <a:t>_____________________________</a:t>
            </a:r>
            <a:r>
              <a:rPr lang="zh-CN" altLang="zh-CN" b="1" dirty="0"/>
              <a:t>。</a:t>
            </a:r>
          </a:p>
          <a:p>
            <a:pPr fontAlgn="ctr">
              <a:lnSpc>
                <a:spcPts val="2500"/>
              </a:lnSpc>
            </a:pPr>
            <a:r>
              <a:rPr lang="zh-CN" altLang="zh-CN" b="1" dirty="0">
                <a:solidFill>
                  <a:srgbClr val="FF0000"/>
                </a:solidFill>
              </a:rPr>
              <a:t>白天温度高光合作用强，夜间温度低呼吸作用弱</a:t>
            </a:r>
          </a:p>
        </p:txBody>
      </p:sp>
    </p:spTree>
    <p:extLst>
      <p:ext uri="{BB962C8B-B14F-4D97-AF65-F5344CB8AC3E}">
        <p14:creationId xmlns:p14="http://schemas.microsoft.com/office/powerpoint/2010/main" val="4234769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6023" y="699542"/>
            <a:ext cx="8964488" cy="4247317"/>
          </a:xfrm>
          <a:prstGeom prst="rect">
            <a:avLst/>
          </a:prstGeom>
        </p:spPr>
        <p:txBody>
          <a:bodyPr wrap="square">
            <a:spAutoFit/>
          </a:bodyPr>
          <a:lstStyle/>
          <a:p>
            <a:r>
              <a:rPr lang="en-US" altLang="zh-CN" b="1" dirty="0"/>
              <a:t>9.</a:t>
            </a:r>
            <a:r>
              <a:rPr lang="zh-CN" altLang="zh-CN" b="1" dirty="0"/>
              <a:t>中耕松土是农作物增产的一项措施，该措施能促进农作物增产的原因是</a:t>
            </a:r>
            <a:r>
              <a:rPr lang="en-US" altLang="zh-CN" b="1" dirty="0"/>
              <a:t>____________</a:t>
            </a:r>
            <a:r>
              <a:rPr lang="zh-CN" altLang="zh-CN" b="1" dirty="0"/>
              <a:t>。</a:t>
            </a:r>
            <a:endParaRPr lang="zh-CN" altLang="zh-CN" dirty="0"/>
          </a:p>
          <a:p>
            <a:r>
              <a:rPr lang="zh-CN" altLang="zh-CN" b="1" dirty="0">
                <a:solidFill>
                  <a:srgbClr val="FF0000"/>
                </a:solidFill>
              </a:rPr>
              <a:t>松土能增加土壤中的氧气含量，增强根细胞呼吸作用强度，促进根对水和无机盐吸收，从而促进作物生长发育</a:t>
            </a:r>
            <a:endParaRPr lang="zh-CN" altLang="zh-CN" dirty="0">
              <a:solidFill>
                <a:srgbClr val="FF0000"/>
              </a:solidFill>
            </a:endParaRPr>
          </a:p>
          <a:p>
            <a:pPr fontAlgn="ctr"/>
            <a:r>
              <a:rPr lang="en-US" altLang="zh-CN" b="1" dirty="0"/>
              <a:t>10</a:t>
            </a:r>
            <a:r>
              <a:rPr lang="zh-CN" altLang="zh-CN" b="1" dirty="0"/>
              <a:t>在农作物栽培过程中施用化肥并非</a:t>
            </a:r>
            <a:r>
              <a:rPr lang="en-US" altLang="zh-CN" b="1" dirty="0"/>
              <a:t>“</a:t>
            </a:r>
            <a:r>
              <a:rPr lang="zh-CN" altLang="zh-CN" b="1" dirty="0"/>
              <a:t>多多益善</a:t>
            </a:r>
            <a:r>
              <a:rPr lang="en-US" altLang="zh-CN" b="1" dirty="0"/>
              <a:t>”</a:t>
            </a:r>
            <a:r>
              <a:rPr lang="zh-CN" altLang="zh-CN" b="1" dirty="0"/>
              <a:t>，需要根据作物类型和生长期确定化肥的种类和总量，施肥时还要适量浇水，此时浇水的原因是</a:t>
            </a:r>
            <a:r>
              <a:rPr lang="en-US" altLang="zh-CN" b="1" dirty="0"/>
              <a:t>_____________________________</a:t>
            </a:r>
            <a:r>
              <a:rPr lang="zh-CN" altLang="zh-CN" b="1" dirty="0"/>
              <a:t>（答出</a:t>
            </a:r>
            <a:r>
              <a:rPr lang="en-US" altLang="zh-CN" b="1" dirty="0"/>
              <a:t>1</a:t>
            </a:r>
            <a:r>
              <a:rPr lang="zh-CN" altLang="zh-CN" b="1" dirty="0"/>
              <a:t>点即可）。</a:t>
            </a:r>
            <a:endParaRPr lang="zh-CN" altLang="zh-CN" dirty="0"/>
          </a:p>
          <a:p>
            <a:r>
              <a:rPr lang="zh-CN" altLang="zh-CN" b="1" dirty="0">
                <a:solidFill>
                  <a:srgbClr val="FF0000"/>
                </a:solidFill>
              </a:rPr>
              <a:t>无机盐溶于水，根细胞吸收水分的同时吸收无机盐，促进了无机盐的吸收（或肥料中的矿质元素只有溶解在水中才能被作物根系吸收）</a:t>
            </a:r>
            <a:endParaRPr lang="zh-CN" altLang="zh-CN" dirty="0">
              <a:solidFill>
                <a:srgbClr val="FF0000"/>
              </a:solidFill>
            </a:endParaRPr>
          </a:p>
          <a:p>
            <a:pPr fontAlgn="ctr"/>
            <a:r>
              <a:rPr lang="en-US" altLang="zh-CN" b="1" dirty="0"/>
              <a:t>11.</a:t>
            </a:r>
            <a:r>
              <a:rPr lang="zh-CN" altLang="zh-CN" b="1" dirty="0"/>
              <a:t>从化合元素的组成角度分析，适当增施氮肥能促进蚕豆增产的原因可能是：</a:t>
            </a:r>
            <a:r>
              <a:rPr lang="en-US" altLang="zh-CN" b="1" dirty="0"/>
              <a:t>_____________________</a:t>
            </a:r>
            <a:r>
              <a:rPr lang="zh-CN" altLang="zh-CN" b="1" dirty="0"/>
              <a:t>。（要求答两点）</a:t>
            </a:r>
            <a:endParaRPr lang="zh-CN" altLang="zh-CN" dirty="0"/>
          </a:p>
          <a:p>
            <a:r>
              <a:rPr lang="zh-CN" altLang="zh-CN" b="1" dirty="0">
                <a:solidFill>
                  <a:srgbClr val="FF0000"/>
                </a:solidFill>
              </a:rPr>
              <a:t>氮是叶绿素合成的必需元素，施加适量氮肥可以提高叶绿素含量，使光合作用增强；氮是酶合成的必需元素，施加适量氮肥有利于参与光合作用酶的合成</a:t>
            </a:r>
          </a:p>
          <a:p>
            <a:r>
              <a:rPr lang="en-US" altLang="zh-CN" b="1" dirty="0"/>
              <a:t>12.</a:t>
            </a:r>
            <a:r>
              <a:rPr lang="zh-CN" altLang="zh-CN" b="1" dirty="0"/>
              <a:t>蓝藻大量繁殖，会导致水体缺氧，原因是</a:t>
            </a:r>
            <a:r>
              <a:rPr lang="en-US" altLang="zh-CN" b="1" dirty="0"/>
              <a:t>_________________</a:t>
            </a:r>
            <a:r>
              <a:rPr lang="zh-CN" altLang="zh-CN" b="1" dirty="0"/>
              <a:t>。</a:t>
            </a:r>
            <a:endParaRPr lang="zh-CN" altLang="zh-CN" dirty="0"/>
          </a:p>
          <a:p>
            <a:r>
              <a:rPr lang="zh-CN" altLang="zh-CN" b="1" dirty="0">
                <a:solidFill>
                  <a:srgbClr val="FF0000"/>
                </a:solidFill>
              </a:rPr>
              <a:t>蓝藻大量（繁殖后）死亡，被分解者分解，消耗大量的溶解氧；蓝藻大量繁殖导致水草死亡，减少了水中的溶氧</a:t>
            </a:r>
            <a:r>
              <a:rPr lang="en-US" altLang="zh-CN" b="1" dirty="0">
                <a:solidFill>
                  <a:srgbClr val="FF0000"/>
                </a:solidFill>
              </a:rPr>
              <a:t>  </a:t>
            </a:r>
            <a:endParaRPr lang="zh-CN" altLang="zh-CN" b="1" dirty="0">
              <a:solidFill>
                <a:srgbClr val="FF0000"/>
              </a:solidFill>
            </a:endParaRPr>
          </a:p>
        </p:txBody>
      </p:sp>
    </p:spTree>
    <p:extLst>
      <p:ext uri="{BB962C8B-B14F-4D97-AF65-F5344CB8AC3E}">
        <p14:creationId xmlns:p14="http://schemas.microsoft.com/office/powerpoint/2010/main" val="2004404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405157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081_1*a*1"/>
  <p:tag name="KSO_WM_TEMPLATE_CATEGORY" val="custom"/>
  <p:tag name="KSO_WM_TEMPLATE_INDEX" val="20205081"/>
  <p:tag name="KSO_WM_UNIT_LAYERLEVEL" val="1"/>
  <p:tag name="KSO_WM_TAG_VERSION" val="1.0"/>
  <p:tag name="KSO_WM_BEAUTIFY_FLAG" val="#wm#"/>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635</TotalTime>
  <Words>2465</Words>
  <Application>Microsoft Office PowerPoint</Application>
  <PresentationFormat>全屏显示(16:9)</PresentationFormat>
  <Paragraphs>126</Paragraphs>
  <Slides>23</Slides>
  <Notes>1</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23</vt:i4>
      </vt:variant>
    </vt:vector>
  </HeadingPairs>
  <TitlesOfParts>
    <vt:vector size="29" baseType="lpstr">
      <vt:lpstr>黑体</vt:lpstr>
      <vt:lpstr>宋体</vt:lpstr>
      <vt:lpstr>Arial</vt:lpstr>
      <vt:lpstr>Calibri</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admin</cp:lastModifiedBy>
  <cp:revision>11</cp:revision>
  <dcterms:created xsi:type="dcterms:W3CDTF">2021-04-23T02:06:50Z</dcterms:created>
  <dcterms:modified xsi:type="dcterms:W3CDTF">2021-04-25T05:15:55Z</dcterms:modified>
</cp:coreProperties>
</file>