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3"/>
  </p:notesMasterIdLst>
  <p:sldIdLst>
    <p:sldId id="329" r:id="rId2"/>
    <p:sldId id="320" r:id="rId3"/>
    <p:sldId id="321" r:id="rId4"/>
    <p:sldId id="322" r:id="rId5"/>
    <p:sldId id="318" r:id="rId6"/>
    <p:sldId id="276" r:id="rId7"/>
    <p:sldId id="323" r:id="rId8"/>
    <p:sldId id="309" r:id="rId9"/>
    <p:sldId id="257" r:id="rId10"/>
    <p:sldId id="283" r:id="rId11"/>
    <p:sldId id="284" r:id="rId12"/>
    <p:sldId id="285" r:id="rId13"/>
    <p:sldId id="263" r:id="rId14"/>
    <p:sldId id="304" r:id="rId15"/>
    <p:sldId id="313" r:id="rId16"/>
    <p:sldId id="315" r:id="rId17"/>
    <p:sldId id="266" r:id="rId18"/>
    <p:sldId id="260" r:id="rId19"/>
    <p:sldId id="324" r:id="rId20"/>
    <p:sldId id="293" r:id="rId21"/>
    <p:sldId id="325" r:id="rId22"/>
    <p:sldId id="327" r:id="rId23"/>
    <p:sldId id="328" r:id="rId24"/>
    <p:sldId id="294" r:id="rId25"/>
    <p:sldId id="301" r:id="rId26"/>
    <p:sldId id="265" r:id="rId27"/>
    <p:sldId id="295" r:id="rId28"/>
    <p:sldId id="297" r:id="rId29"/>
    <p:sldId id="330" r:id="rId30"/>
    <p:sldId id="299" r:id="rId31"/>
    <p:sldId id="300" r:id="rId3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0000FF"/>
    <a:srgbClr val="006600"/>
    <a:srgbClr val="6600CC"/>
    <a:srgbClr val="6600FF"/>
    <a:srgbClr val="669900"/>
    <a:srgbClr val="000000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83" d="100"/>
          <a:sy n="83" d="100"/>
        </p:scale>
        <p:origin x="-984" y="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  <a:ea typeface="宋体" pitchFamily="2" charset="-122"/>
              </a:defRPr>
            </a:lvl1pPr>
          </a:lstStyle>
          <a:p>
            <a:pPr>
              <a:defRPr/>
            </a:pPr>
            <a:fld id="{30B7AAF2-09AA-4482-A508-285FAC895B1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zh-CN" altLang="zh-CN" b="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b="0">
                <a:latin typeface="Times New Roman" pitchFamily="18" charset="0"/>
                <a:ea typeface="宋体" pitchFamily="2" charset="-122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b="0">
                  <a:latin typeface="Times New Roman" pitchFamily="18" charset="0"/>
                  <a:ea typeface="宋体" pitchFamily="2" charset="-122"/>
                </a:endParaRPr>
              </a:p>
            </p:txBody>
          </p:sp>
        </p:grpSp>
      </p:grpSp>
      <p:sp>
        <p:nvSpPr>
          <p:cNvPr id="7681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682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05B92-1C3E-4F98-8427-442B752226F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7011E-7A8D-466B-948C-56F7C68B25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BF5A8-2C7E-4EF0-88A2-5E6D3F81C66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C7AA7-7B64-4118-88A0-4D08AB52A71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21967-2B0E-4DD9-BC10-A340FCA6CAF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27CD0-5198-41C3-9B46-C1391AB37B7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D0CEF-4FF0-42CC-B575-BCA16B64AC4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3CF90-C007-41A7-AE92-AE10C069F8E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2F1CF-6536-44DE-B9B3-967FCCA696A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E727BA-43BE-4EEB-86A0-E52C8571106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0FFA4-6672-429D-8565-4877FD4B4E5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E0F09-96E7-4445-8ADA-B01C130099D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F1CE6-70F3-4C70-B8A8-18DED412C2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FFA77-865A-472E-ADB0-1BCAC8970EC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9469A843-91F3-4F98-889E-6705B81D2AB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578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zh-CN" altLang="zh-CN" b="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7578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b="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7578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 b="0">
                <a:solidFill>
                  <a:schemeClr val="hlink"/>
                </a:solidFill>
                <a:ea typeface="宋体" pitchFamily="2" charset="-122"/>
              </a:endParaRPr>
            </a:p>
          </p:txBody>
        </p:sp>
        <p:sp>
          <p:nvSpPr>
            <p:cNvPr id="7578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 b="0">
                <a:solidFill>
                  <a:schemeClr val="hlink"/>
                </a:solidFill>
                <a:ea typeface="宋体" pitchFamily="2" charset="-122"/>
              </a:endParaRPr>
            </a:p>
          </p:txBody>
        </p:sp>
        <p:sp>
          <p:nvSpPr>
            <p:cNvPr id="7578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 b="0">
                <a:solidFill>
                  <a:schemeClr val="accent2"/>
                </a:solidFill>
                <a:ea typeface="宋体" pitchFamily="2" charset="-122"/>
              </a:endParaRPr>
            </a:p>
          </p:txBody>
        </p:sp>
        <p:sp>
          <p:nvSpPr>
            <p:cNvPr id="7578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 b="0">
                <a:solidFill>
                  <a:schemeClr val="hlink"/>
                </a:solidFill>
                <a:ea typeface="宋体" pitchFamily="2" charset="-122"/>
              </a:endParaRPr>
            </a:p>
          </p:txBody>
        </p:sp>
        <p:sp>
          <p:nvSpPr>
            <p:cNvPr id="7578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b="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7578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 b="0">
                <a:solidFill>
                  <a:schemeClr val="accent2"/>
                </a:solidFill>
                <a:ea typeface="宋体" pitchFamily="2" charset="-122"/>
              </a:endParaRPr>
            </a:p>
          </p:txBody>
        </p:sp>
        <p:sp>
          <p:nvSpPr>
            <p:cNvPr id="7578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 b="0">
                <a:solidFill>
                  <a:schemeClr val="accent2"/>
                </a:solidFill>
                <a:ea typeface="宋体" pitchFamily="2" charset="-122"/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579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transition spd="slow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12" Type="http://schemas.openxmlformats.org/officeDocument/2006/relationships/image" Target="../media/image9.gif"/><Relationship Id="rId2" Type="http://schemas.openxmlformats.org/officeDocument/2006/relationships/audio" Target="file:///I:\KwDownload\song\&#30000;&#38663;-&#38752;&#36817;&#25105;.mp3" TargetMode="External"/><Relationship Id="rId1" Type="http://schemas.openxmlformats.org/officeDocument/2006/relationships/audio" Target="file:///H:\&#37329;&#23646;&#26448;&#26009;&#65288;&#29579;&#27946;&#21360;&#65289;\track16-&#26216;&#27468;.mp3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21512;&#37329;&#19982;&#32431;&#37329;&#23646;&#30340;&#20809;&#27901;&#12289;&#39068;&#33394;&#12289;&#30828;&#24230;&#30340;&#23545;&#27604;.rm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45143200682513566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174162">
            <a:off x="7315200" y="2057400"/>
            <a:ext cx="16764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track16-晨歌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419600" y="5638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pic_2178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5486400"/>
            <a:ext cx="2438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52hx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657600"/>
            <a:ext cx="1447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pic_2178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5589509">
            <a:off x="6562725" y="5019675"/>
            <a:ext cx="9715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7" descr="pic_2177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29000" y="5410200"/>
            <a:ext cx="2133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WordArt 8"/>
          <p:cNvSpPr>
            <a:spLocks noChangeArrowheads="1" noChangeShapeType="1" noTextEdit="1"/>
          </p:cNvSpPr>
          <p:nvPr/>
        </p:nvSpPr>
        <p:spPr bwMode="auto">
          <a:xfrm>
            <a:off x="1066800" y="381000"/>
            <a:ext cx="6705600" cy="15668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8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  <a:ea typeface="宋体"/>
              </a:rPr>
              <a:t>第八单元 金属和金属材料</a:t>
            </a:r>
          </a:p>
        </p:txBody>
      </p:sp>
      <p:pic>
        <p:nvPicPr>
          <p:cNvPr id="17416" name="Picture 9" descr="Gears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33375"/>
            <a:ext cx="9493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6" name="WordArt 10"/>
          <p:cNvSpPr>
            <a:spLocks noChangeArrowheads="1" noChangeShapeType="1" noTextEdit="1"/>
          </p:cNvSpPr>
          <p:nvPr/>
        </p:nvSpPr>
        <p:spPr bwMode="auto">
          <a:xfrm>
            <a:off x="1905000" y="2819400"/>
            <a:ext cx="5067300" cy="838200"/>
          </a:xfrm>
          <a:prstGeom prst="rect">
            <a:avLst/>
          </a:prstGeom>
          <a:extLst>
            <a:ext uri="{91240B29-F687-4F45-9708-019B960494DF}"/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6600" kern="1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黑体"/>
                <a:ea typeface="黑体"/>
              </a:rPr>
              <a:t>课题</a:t>
            </a:r>
            <a:r>
              <a:rPr lang="en-US" altLang="zh-CN" sz="6600" kern="1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黑体"/>
                <a:ea typeface="黑体"/>
              </a:rPr>
              <a:t>1  </a:t>
            </a:r>
            <a:r>
              <a:rPr lang="zh-CN" altLang="en-US" sz="6600" kern="1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黑体"/>
                <a:ea typeface="黑体"/>
              </a:rPr>
              <a:t>金属材料</a:t>
            </a:r>
          </a:p>
        </p:txBody>
      </p:sp>
      <p:pic>
        <p:nvPicPr>
          <p:cNvPr id="17418" name="Picture 1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39000" y="3352800"/>
            <a:ext cx="16954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8" name="田震-靠近我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534400" y="6172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13" descr="GIF-476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918450" y="0"/>
            <a:ext cx="122555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022" fill="hold"/>
                                        <p:tgtEl>
                                          <p:spTgt spid="655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89022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58239" fill="hold"/>
                                        <p:tgtEl>
                                          <p:spTgt spid="655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539"/>
                </p:tgtEl>
              </p:cMediaNode>
            </p:audio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54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0"/>
            <a:ext cx="2674938" cy="581025"/>
          </a:xfrm>
        </p:spPr>
        <p:txBody>
          <a:bodyPr/>
          <a:lstStyle/>
          <a:p>
            <a:pPr eaLnBrk="1" hangingPunct="1"/>
            <a:r>
              <a:rPr lang="zh-CN" altLang="en-US" sz="4000" b="1" smtClean="0">
                <a:solidFill>
                  <a:srgbClr val="FF0000"/>
                </a:solidFill>
              </a:rPr>
              <a:t>温故知新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692150"/>
            <a:ext cx="7524750" cy="720725"/>
          </a:xfrm>
        </p:spPr>
        <p:txBody>
          <a:bodyPr/>
          <a:lstStyle/>
          <a:p>
            <a:pPr eaLnBrk="1" hangingPunct="1"/>
            <a:r>
              <a:rPr lang="en-US" altLang="zh-CN" sz="3600" b="1" smtClean="0"/>
              <a:t>1</a:t>
            </a:r>
            <a:r>
              <a:rPr lang="zh-CN" altLang="en-US" sz="3600" b="1" smtClean="0"/>
              <a:t>、元素分为哪几类？</a:t>
            </a:r>
          </a:p>
        </p:txBody>
      </p:sp>
      <p:sp>
        <p:nvSpPr>
          <p:cNvPr id="18435" name="Rectangle 5"/>
          <p:cNvSpPr>
            <a:spLocks noGrp="1" noChangeArrowheads="1"/>
          </p:cNvSpPr>
          <p:nvPr>
            <p:ph sz="quarter" idx="3"/>
          </p:nvPr>
        </p:nvSpPr>
        <p:spPr>
          <a:xfrm>
            <a:off x="0" y="2205038"/>
            <a:ext cx="8604250" cy="719137"/>
          </a:xfrm>
        </p:spPr>
        <p:txBody>
          <a:bodyPr/>
          <a:lstStyle/>
          <a:p>
            <a:pPr eaLnBrk="1" hangingPunct="1"/>
            <a:r>
              <a:rPr lang="en-US" altLang="zh-CN" sz="3600" b="1" smtClean="0">
                <a:latin typeface="宋体" charset="-122"/>
              </a:rPr>
              <a:t>2</a:t>
            </a:r>
            <a:r>
              <a:rPr lang="zh-CN" altLang="en-US" sz="3600" b="1" smtClean="0">
                <a:latin typeface="宋体" charset="-122"/>
              </a:rPr>
              <a:t>、什么叫物理性质？什么叫化学性质？</a:t>
            </a: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0" y="1412875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Garamond" pitchFamily="18" charset="0"/>
              </a:rPr>
              <a:t>金属元素、非金属元素和稀有气体元素。</a:t>
            </a:r>
          </a:p>
        </p:txBody>
      </p:sp>
      <p:sp>
        <p:nvSpPr>
          <p:cNvPr id="18437" name="Text Box 9"/>
          <p:cNvSpPr txBox="1">
            <a:spLocks noChangeArrowheads="1"/>
          </p:cNvSpPr>
          <p:nvPr/>
        </p:nvSpPr>
        <p:spPr bwMode="auto">
          <a:xfrm>
            <a:off x="468313" y="3108325"/>
            <a:ext cx="82804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Garamond" pitchFamily="18" charset="0"/>
              </a:rPr>
              <a:t>物质不需要发生化学变化就表现出来的性质叫做物理性质。</a:t>
            </a:r>
            <a:r>
              <a:rPr lang="zh-CN" altLang="en-US" sz="3200">
                <a:solidFill>
                  <a:srgbClr val="0000FF"/>
                </a:solidFill>
                <a:latin typeface="Garamond" pitchFamily="18" charset="0"/>
              </a:rPr>
              <a:t>颜色、状态、气味、硬度、熔点、沸点、密度</a:t>
            </a:r>
            <a:r>
              <a:rPr lang="zh-CN" altLang="en-US" sz="3200">
                <a:solidFill>
                  <a:srgbClr val="FF0000"/>
                </a:solidFill>
                <a:latin typeface="Garamond" pitchFamily="18" charset="0"/>
              </a:rPr>
              <a:t>等都是物理性质。物质在化学变化中表现出来的性质叫做化学性质</a:t>
            </a:r>
            <a:r>
              <a:rPr lang="en-US" altLang="zh-CN" sz="3200">
                <a:solidFill>
                  <a:srgbClr val="FF0000"/>
                </a:solidFill>
                <a:latin typeface="Garamond" pitchFamily="18" charset="0"/>
              </a:rPr>
              <a:t>.</a:t>
            </a:r>
            <a:r>
              <a:rPr lang="zh-CN" altLang="en-US" sz="3200">
                <a:solidFill>
                  <a:srgbClr val="FF0000"/>
                </a:solidFill>
                <a:latin typeface="Garamond" pitchFamily="18" charset="0"/>
              </a:rPr>
              <a:t>例如</a:t>
            </a:r>
            <a:r>
              <a:rPr lang="en-US" altLang="zh-CN" sz="3200">
                <a:solidFill>
                  <a:srgbClr val="FF0000"/>
                </a:solidFill>
                <a:latin typeface="Garamond" pitchFamily="18" charset="0"/>
              </a:rPr>
              <a:t>,</a:t>
            </a:r>
            <a:r>
              <a:rPr lang="zh-CN" altLang="en-US" sz="3200">
                <a:solidFill>
                  <a:srgbClr val="0000FF"/>
                </a:solidFill>
                <a:latin typeface="Garamond" pitchFamily="18" charset="0"/>
              </a:rPr>
              <a:t>可燃性  还原性  氧化性</a:t>
            </a:r>
            <a:r>
              <a:rPr lang="zh-CN" altLang="en-US" sz="3200">
                <a:solidFill>
                  <a:srgbClr val="FF0000"/>
                </a:solidFill>
                <a:latin typeface="Garamond" pitchFamily="18" charset="0"/>
              </a:rPr>
              <a:t>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8" grpId="0"/>
      <p:bldP spid="184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26988" y="115888"/>
            <a:ext cx="2674937" cy="581025"/>
          </a:xfrm>
        </p:spPr>
        <p:txBody>
          <a:bodyPr/>
          <a:lstStyle/>
          <a:p>
            <a:pPr eaLnBrk="1" hangingPunct="1"/>
            <a:r>
              <a:rPr lang="zh-CN" altLang="en-US" sz="4000" b="1" smtClean="0">
                <a:solidFill>
                  <a:srgbClr val="FF0000"/>
                </a:solidFill>
              </a:rPr>
              <a:t>温故知新</a:t>
            </a:r>
          </a:p>
        </p:txBody>
      </p:sp>
      <p:sp>
        <p:nvSpPr>
          <p:cNvPr id="19458" name="Rectangle 4"/>
          <p:cNvSpPr>
            <a:spLocks noGrp="1" noChangeArrowheads="1"/>
          </p:cNvSpPr>
          <p:nvPr>
            <p:ph sz="quarter" idx="2"/>
          </p:nvPr>
        </p:nvSpPr>
        <p:spPr>
          <a:xfrm>
            <a:off x="0" y="1052513"/>
            <a:ext cx="9144000" cy="863600"/>
          </a:xfrm>
        </p:spPr>
        <p:txBody>
          <a:bodyPr/>
          <a:lstStyle/>
          <a:p>
            <a:pPr eaLnBrk="1" hangingPunct="1"/>
            <a:r>
              <a:rPr lang="en-US" altLang="zh-CN" sz="3600" b="1" smtClean="0"/>
              <a:t>3</a:t>
            </a:r>
            <a:r>
              <a:rPr lang="zh-CN" altLang="en-US" sz="3600" b="1" smtClean="0"/>
              <a:t>、性质和用途有什么关系？</a:t>
            </a:r>
          </a:p>
          <a:p>
            <a:pPr eaLnBrk="1" hangingPunct="1"/>
            <a:endParaRPr lang="zh-CN" altLang="en-US" sz="3600" b="1" smtClean="0"/>
          </a:p>
        </p:txBody>
      </p:sp>
      <p:sp>
        <p:nvSpPr>
          <p:cNvPr id="19459" name="Rectangle 6"/>
          <p:cNvSpPr>
            <a:spLocks noGrp="1" noChangeArrowheads="1"/>
          </p:cNvSpPr>
          <p:nvPr>
            <p:ph sz="quarter" idx="4"/>
          </p:nvPr>
        </p:nvSpPr>
        <p:spPr>
          <a:xfrm>
            <a:off x="0" y="3068638"/>
            <a:ext cx="9144000" cy="792162"/>
          </a:xfrm>
        </p:spPr>
        <p:txBody>
          <a:bodyPr/>
          <a:lstStyle/>
          <a:p>
            <a:pPr eaLnBrk="1" hangingPunct="1"/>
            <a:r>
              <a:rPr lang="en-US" altLang="zh-CN" sz="3600" b="1" smtClean="0"/>
              <a:t>4</a:t>
            </a:r>
            <a:r>
              <a:rPr lang="zh-CN" altLang="en-US" sz="3600" b="1" smtClean="0"/>
              <a:t>、什么叫纯净物？什么叫混合物？</a:t>
            </a: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611188" y="2060575"/>
            <a:ext cx="8064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Garamond" pitchFamily="18" charset="0"/>
              </a:rPr>
              <a:t>性质决定用途，用途反映了性质。</a:t>
            </a:r>
          </a:p>
        </p:txBody>
      </p:sp>
      <p:sp>
        <p:nvSpPr>
          <p:cNvPr id="19461" name="Text Box 12"/>
          <p:cNvSpPr txBox="1">
            <a:spLocks noChangeArrowheads="1"/>
          </p:cNvSpPr>
          <p:nvPr/>
        </p:nvSpPr>
        <p:spPr bwMode="auto">
          <a:xfrm>
            <a:off x="827088" y="4005263"/>
            <a:ext cx="7345362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Garamond" pitchFamily="18" charset="0"/>
              </a:rPr>
              <a:t>只由一种物质组成的物质叫做纯净物，由两种或多种物质混合而成的物质叫做混合物。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7" grpId="0"/>
      <p:bldP spid="194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2555875" y="0"/>
            <a:ext cx="4114800" cy="922338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0000FF"/>
                </a:solidFill>
              </a:rPr>
              <a:t>金属材料</a:t>
            </a:r>
          </a:p>
        </p:txBody>
      </p:sp>
      <p:sp>
        <p:nvSpPr>
          <p:cNvPr id="81923" name="Text Box 3"/>
          <p:cNvSpPr>
            <a:spLocks noGrp="1" noChangeArrowheads="1"/>
          </p:cNvSpPr>
          <p:nvPr>
            <p:ph type="body" idx="1"/>
          </p:nvPr>
        </p:nvSpPr>
        <p:spPr>
          <a:xfrm>
            <a:off x="0" y="1241425"/>
            <a:ext cx="9144000" cy="5616575"/>
          </a:xfrm>
        </p:spPr>
        <p:txBody>
          <a:bodyPr/>
          <a:lstStyle/>
          <a:p>
            <a:pPr eaLnBrk="1" hangingPunct="1"/>
            <a:r>
              <a:rPr kumimoji="1" lang="zh-CN" altLang="en-US" sz="3600" b="1" smtClean="0">
                <a:solidFill>
                  <a:srgbClr val="0000FF"/>
                </a:solidFill>
              </a:rPr>
              <a:t>历史学家把人类历史划分为</a:t>
            </a:r>
            <a:r>
              <a:rPr kumimoji="1" lang="zh-CN" altLang="en-US" sz="3600" b="1" u="sng" smtClean="0">
                <a:solidFill>
                  <a:srgbClr val="FF3300"/>
                </a:solidFill>
              </a:rPr>
              <a:t>石器时代</a:t>
            </a:r>
            <a:r>
              <a:rPr kumimoji="1" lang="zh-CN" altLang="en-US" sz="3600" b="1" u="sng" smtClean="0">
                <a:solidFill>
                  <a:srgbClr val="0000FF"/>
                </a:solidFill>
              </a:rPr>
              <a:t>、</a:t>
            </a:r>
            <a:r>
              <a:rPr kumimoji="1" lang="zh-CN" altLang="en-US" sz="3600" b="1" u="sng" smtClean="0">
                <a:solidFill>
                  <a:srgbClr val="000066"/>
                </a:solidFill>
              </a:rPr>
              <a:t>青铜器时代</a:t>
            </a:r>
            <a:r>
              <a:rPr kumimoji="1" lang="zh-CN" altLang="en-US" sz="3600" b="1" u="sng" smtClean="0">
                <a:solidFill>
                  <a:srgbClr val="0000FF"/>
                </a:solidFill>
              </a:rPr>
              <a:t>、</a:t>
            </a:r>
            <a:r>
              <a:rPr kumimoji="1" lang="zh-CN" altLang="en-US" sz="3600" b="1" u="sng" smtClean="0">
                <a:solidFill>
                  <a:srgbClr val="33CC33"/>
                </a:solidFill>
              </a:rPr>
              <a:t>铁器时代</a:t>
            </a:r>
            <a:r>
              <a:rPr kumimoji="1" lang="zh-CN" altLang="en-US" sz="3600" b="1" u="sng" smtClean="0">
                <a:solidFill>
                  <a:srgbClr val="0000FF"/>
                </a:solidFill>
              </a:rPr>
              <a:t>和</a:t>
            </a:r>
            <a:r>
              <a:rPr kumimoji="1" lang="zh-CN" altLang="en-US" sz="3600" b="1" u="sng" smtClean="0"/>
              <a:t>高分子时代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等。</a:t>
            </a:r>
          </a:p>
          <a:p>
            <a:pPr eaLnBrk="1" hangingPunct="1"/>
            <a:r>
              <a:rPr kumimoji="1" lang="zh-CN" altLang="en-US" sz="3600" b="1" smtClean="0">
                <a:solidFill>
                  <a:srgbClr val="0000FF"/>
                </a:solidFill>
              </a:rPr>
              <a:t>从化学成分上划分，材料可以分为</a:t>
            </a:r>
            <a:r>
              <a:rPr kumimoji="1" lang="zh-CN" altLang="en-US" sz="3600" b="1" smtClean="0"/>
              <a:t>金属材料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、</a:t>
            </a:r>
            <a:r>
              <a:rPr kumimoji="1" lang="zh-CN" altLang="en-US" sz="3600" b="1" smtClean="0">
                <a:solidFill>
                  <a:srgbClr val="FF3300"/>
                </a:solidFill>
              </a:rPr>
              <a:t>非金属材料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、</a:t>
            </a:r>
            <a:r>
              <a:rPr kumimoji="1" lang="zh-CN" altLang="en-US" sz="3600" b="1" smtClean="0">
                <a:solidFill>
                  <a:schemeClr val="bg2"/>
                </a:solidFill>
              </a:rPr>
              <a:t>有机材料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及</a:t>
            </a:r>
            <a:r>
              <a:rPr kumimoji="1" lang="zh-CN" altLang="en-US" sz="3600" b="1" smtClean="0">
                <a:solidFill>
                  <a:srgbClr val="C00000"/>
                </a:solidFill>
              </a:rPr>
              <a:t>复合材料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等四大类。</a:t>
            </a:r>
          </a:p>
          <a:p>
            <a:pPr eaLnBrk="1" hangingPunct="1"/>
            <a:r>
              <a:rPr kumimoji="1" lang="zh-CN" altLang="en-US" sz="3600" b="1" smtClean="0">
                <a:solidFill>
                  <a:srgbClr val="0000FF"/>
                </a:solidFill>
              </a:rPr>
              <a:t>金属材料包括</a:t>
            </a:r>
            <a:r>
              <a:rPr kumimoji="1" lang="zh-CN" altLang="en-US" sz="3600" b="1" smtClean="0">
                <a:solidFill>
                  <a:srgbClr val="FF3300"/>
                </a:solidFill>
              </a:rPr>
              <a:t>纯金属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和</a:t>
            </a:r>
            <a:r>
              <a:rPr kumimoji="1" lang="zh-CN" altLang="en-US" sz="3600" b="1" smtClean="0">
                <a:solidFill>
                  <a:srgbClr val="000066"/>
                </a:solidFill>
              </a:rPr>
              <a:t>合金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。</a:t>
            </a:r>
          </a:p>
          <a:p>
            <a:pPr eaLnBrk="1" hangingPunct="1"/>
            <a:r>
              <a:rPr kumimoji="1" lang="zh-CN" altLang="en-US" sz="3600" b="1" smtClean="0">
                <a:solidFill>
                  <a:srgbClr val="0000FF"/>
                </a:solidFill>
              </a:rPr>
              <a:t>现在世界上产量最大的依次为</a:t>
            </a:r>
            <a:r>
              <a:rPr kumimoji="1" lang="zh-CN" altLang="en-US" sz="3600" b="1" smtClean="0">
                <a:solidFill>
                  <a:srgbClr val="000066"/>
                </a:solidFill>
              </a:rPr>
              <a:t>铁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、</a:t>
            </a:r>
            <a:r>
              <a:rPr kumimoji="1" lang="zh-CN" altLang="en-US" sz="3600" b="1" smtClean="0">
                <a:solidFill>
                  <a:srgbClr val="FF3300"/>
                </a:solidFill>
              </a:rPr>
              <a:t>铝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和</a:t>
            </a:r>
            <a:r>
              <a:rPr kumimoji="1" lang="zh-CN" altLang="en-US" sz="3600" b="1" smtClean="0">
                <a:solidFill>
                  <a:srgbClr val="000066"/>
                </a:solidFill>
              </a:rPr>
              <a:t>铜</a:t>
            </a:r>
            <a:r>
              <a:rPr kumimoji="1" lang="zh-CN" altLang="en-US" sz="3600" b="1" smtClean="0">
                <a:solidFill>
                  <a:srgbClr val="0000FF"/>
                </a:solidFill>
              </a:rPr>
              <a:t>。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kumimoji="1" lang="zh-CN" altLang="en-US" sz="40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Box 1"/>
          <p:cNvSpPr txBox="1">
            <a:spLocks noChangeArrowheads="1"/>
          </p:cNvSpPr>
          <p:nvPr/>
        </p:nvSpPr>
        <p:spPr bwMode="auto">
          <a:xfrm>
            <a:off x="214313" y="785813"/>
            <a:ext cx="88407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/>
              <a:t>【</a:t>
            </a:r>
            <a:r>
              <a:rPr lang="zh-CN" altLang="en-US" sz="2800"/>
              <a:t>提问</a:t>
            </a:r>
            <a:r>
              <a:rPr lang="en-US" altLang="zh-CN" sz="2800"/>
              <a:t>】</a:t>
            </a:r>
            <a:r>
              <a:rPr lang="zh-CN" altLang="en-US" sz="2800"/>
              <a:t>你在日常生活中接触到的金属制品还有哪些？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43063" y="1500188"/>
            <a:ext cx="5233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它们</a:t>
            </a:r>
            <a:r>
              <a:rPr lang="zh-CN" altLang="en-US" sz="2800">
                <a:solidFill>
                  <a:srgbClr val="FF0000"/>
                </a:solidFill>
              </a:rPr>
              <a:t>主要</a:t>
            </a:r>
            <a:r>
              <a:rPr lang="zh-CN" altLang="en-US" sz="2800">
                <a:solidFill>
                  <a:srgbClr val="0000FF"/>
                </a:solidFill>
              </a:rPr>
              <a:t>是用什么金属制成的？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43063" y="2143125"/>
            <a:ext cx="1428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铁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71750" y="2143125"/>
            <a:ext cx="13477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、铜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786188" y="2143125"/>
            <a:ext cx="16240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、铝等</a:t>
            </a: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71500" y="3357563"/>
            <a:ext cx="3143250" cy="2962275"/>
            <a:chOff x="571472" y="3357562"/>
            <a:chExt cx="3143272" cy="2961995"/>
          </a:xfrm>
        </p:grpSpPr>
        <p:pic>
          <p:nvPicPr>
            <p:cNvPr id="21515" name="图片 6" descr="untitled.bmp"/>
            <p:cNvPicPr>
              <a:picLocks noChangeAspect="1"/>
            </p:cNvPicPr>
            <p:nvPr/>
          </p:nvPicPr>
          <p:blipFill>
            <a:blip r:embed="rId2"/>
            <a:srcRect l="9373" t="18750" r="8125" b="23125"/>
            <a:stretch>
              <a:fillRect/>
            </a:stretch>
          </p:blipFill>
          <p:spPr bwMode="auto">
            <a:xfrm>
              <a:off x="571472" y="3357562"/>
              <a:ext cx="3143272" cy="2214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6" name="TextBox 8"/>
            <p:cNvSpPr txBox="1">
              <a:spLocks noChangeArrowheads="1"/>
            </p:cNvSpPr>
            <p:nvPr/>
          </p:nvSpPr>
          <p:spPr bwMode="auto">
            <a:xfrm>
              <a:off x="785786" y="5857892"/>
              <a:ext cx="192882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/>
                <a:t>24K</a:t>
              </a:r>
              <a:r>
                <a:rPr lang="zh-CN" altLang="en-US"/>
                <a:t>金算盘</a:t>
              </a:r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3929063" y="2714625"/>
            <a:ext cx="1785937" cy="3605213"/>
            <a:chOff x="3929058" y="2714620"/>
            <a:chExt cx="1785950" cy="3604937"/>
          </a:xfrm>
        </p:grpSpPr>
        <p:pic>
          <p:nvPicPr>
            <p:cNvPr id="21513" name="图片 7" descr="金钥匙.jpg"/>
            <p:cNvPicPr>
              <a:picLocks noChangeAspect="1"/>
            </p:cNvPicPr>
            <p:nvPr/>
          </p:nvPicPr>
          <p:blipFill>
            <a:blip r:embed="rId3"/>
            <a:srcRect l="26042" t="5208" r="27083" b="3125"/>
            <a:stretch>
              <a:fillRect/>
            </a:stretch>
          </p:blipFill>
          <p:spPr bwMode="auto">
            <a:xfrm>
              <a:off x="4000496" y="2714620"/>
              <a:ext cx="1643886" cy="32147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4" name="TextBox 9"/>
            <p:cNvSpPr txBox="1">
              <a:spLocks noChangeArrowheads="1"/>
            </p:cNvSpPr>
            <p:nvPr/>
          </p:nvSpPr>
          <p:spPr bwMode="auto">
            <a:xfrm>
              <a:off x="3929058" y="5857892"/>
              <a:ext cx="17859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/>
                <a:t>24K</a:t>
              </a:r>
              <a:r>
                <a:rPr lang="zh-CN" altLang="en-US"/>
                <a:t>金钥匙</a:t>
              </a:r>
            </a:p>
          </p:txBody>
        </p:sp>
      </p:grpSp>
      <p:pic>
        <p:nvPicPr>
          <p:cNvPr id="11" name="图片 10" descr="金马桶.jpg"/>
          <p:cNvPicPr>
            <a:picLocks noChangeAspect="1"/>
          </p:cNvPicPr>
          <p:nvPr/>
        </p:nvPicPr>
        <p:blipFill>
          <a:blip r:embed="rId4"/>
          <a:srcRect l="5367" t="3125" r="3972" b="3125"/>
          <a:stretch>
            <a:fillRect/>
          </a:stretch>
        </p:blipFill>
        <p:spPr bwMode="auto">
          <a:xfrm>
            <a:off x="6357938" y="2857500"/>
            <a:ext cx="221932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3"/>
          <p:cNvSpPr txBox="1">
            <a:spLocks noChangeArrowheads="1"/>
          </p:cNvSpPr>
          <p:nvPr/>
        </p:nvSpPr>
        <p:spPr bwMode="auto">
          <a:xfrm>
            <a:off x="155575" y="101600"/>
            <a:ext cx="218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宋体" charset="-122"/>
              </a:rPr>
              <a:t>【</a:t>
            </a:r>
            <a:r>
              <a:rPr kumimoji="1" lang="zh-CN" altLang="en-US" sz="2800">
                <a:latin typeface="宋体" charset="-122"/>
              </a:rPr>
              <a:t>中考题</a:t>
            </a:r>
            <a:r>
              <a:rPr kumimoji="1" lang="en-US" altLang="zh-CN" sz="2800">
                <a:latin typeface="宋体" charset="-122"/>
              </a:rPr>
              <a:t>】</a:t>
            </a:r>
            <a:endParaRPr kumimoji="1" lang="zh-CN" altLang="en-US" sz="2800">
              <a:latin typeface="宋体" charset="-122"/>
            </a:endParaRPr>
          </a:p>
        </p:txBody>
      </p:sp>
      <p:sp>
        <p:nvSpPr>
          <p:cNvPr id="22530" name="矩形 1"/>
          <p:cNvSpPr>
            <a:spLocks noChangeArrowheads="1"/>
          </p:cNvSpPr>
          <p:nvPr/>
        </p:nvSpPr>
        <p:spPr bwMode="auto">
          <a:xfrm>
            <a:off x="184150" y="620713"/>
            <a:ext cx="8640763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/>
              <a:t>铁、铝、铜是日常生活中使用最广泛的金属。</a:t>
            </a:r>
          </a:p>
          <a:p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）上述三种金属中，人类最早大规模冶炼和使用的是铜，最晚的是铝，原因是</a:t>
            </a:r>
            <a:r>
              <a:rPr lang="en-US" altLang="zh-CN"/>
              <a:t>________</a:t>
            </a:r>
            <a:r>
              <a:rPr lang="zh-CN" altLang="en-US"/>
              <a:t>（填序号）。</a:t>
            </a:r>
          </a:p>
          <a:p>
            <a:r>
              <a:rPr lang="en-US" altLang="zh-CN"/>
              <a:t>A</a:t>
            </a:r>
            <a:r>
              <a:rPr lang="zh-CN" altLang="en-US"/>
              <a:t>．三者在地壳中的含量，铜元素最高，铝元素最低</a:t>
            </a:r>
          </a:p>
          <a:p>
            <a:r>
              <a:rPr lang="en-US" altLang="zh-CN"/>
              <a:t>B</a:t>
            </a:r>
            <a:r>
              <a:rPr lang="zh-CN" altLang="en-US"/>
              <a:t>．三者的金属活动性，铜元素最弱，铝元素最强</a:t>
            </a:r>
          </a:p>
          <a:p>
            <a:r>
              <a:rPr lang="en-US" altLang="zh-CN"/>
              <a:t>C</a:t>
            </a:r>
            <a:r>
              <a:rPr lang="zh-CN" altLang="en-US"/>
              <a:t>．在自然界中，铜元素主要以单质形式存在，铝元素以化合物形式存在</a:t>
            </a:r>
          </a:p>
          <a:p>
            <a:r>
              <a:rPr lang="zh-CN" altLang="en-US"/>
              <a:t>（</a:t>
            </a:r>
            <a:r>
              <a:rPr lang="en-US" altLang="zh-CN"/>
              <a:t>2</a:t>
            </a:r>
            <a:r>
              <a:rPr lang="zh-CN" altLang="en-US"/>
              <a:t>）常温下一些金属的物理性质数据如下：</a:t>
            </a:r>
          </a:p>
          <a:p>
            <a:r>
              <a:rPr lang="zh-CN" altLang="en-US"/>
              <a:t>金属单质	   铜	      铝	           锌	       铁	       铅</a:t>
            </a:r>
          </a:p>
          <a:p>
            <a:r>
              <a:rPr lang="zh-CN" altLang="en-US"/>
              <a:t>导电性	  </a:t>
            </a:r>
            <a:r>
              <a:rPr lang="en-US" altLang="zh-CN"/>
              <a:t>99	     61	           27	      17	       7.9</a:t>
            </a:r>
          </a:p>
          <a:p>
            <a:r>
              <a:rPr lang="zh-CN" altLang="en-US"/>
              <a:t>密度</a:t>
            </a:r>
            <a:r>
              <a:rPr lang="en-US" altLang="zh-CN"/>
              <a:t>/(g•cm-3)8.92       2.70	 7.14	    7.86     11.3</a:t>
            </a:r>
          </a:p>
          <a:p>
            <a:r>
              <a:rPr lang="zh-CN" altLang="en-US"/>
              <a:t>熔点</a:t>
            </a:r>
            <a:r>
              <a:rPr lang="en-US" altLang="zh-CN"/>
              <a:t>/℃	1083	    660	          419 	   1535    328</a:t>
            </a:r>
          </a:p>
          <a:p>
            <a:r>
              <a:rPr lang="zh-CN" altLang="en-US"/>
              <a:t>硬度     	</a:t>
            </a:r>
            <a:r>
              <a:rPr lang="en-US" altLang="zh-CN"/>
              <a:t>2.5~3	   2~2.9	2.5	  4~5      1.5</a:t>
            </a:r>
          </a:p>
          <a:p>
            <a:r>
              <a:rPr lang="zh-CN" altLang="en-US"/>
              <a:t>分析上述数据，碎石用的大锤常用铁制而不用铝制，原因是</a:t>
            </a:r>
            <a:r>
              <a:rPr lang="en-US" altLang="zh-CN"/>
              <a:t>:</a:t>
            </a:r>
          </a:p>
          <a:p>
            <a:r>
              <a:rPr lang="en-US" altLang="zh-CN"/>
              <a:t>_______________________________________________</a:t>
            </a:r>
            <a:r>
              <a:rPr lang="zh-CN" altLang="en-US"/>
              <a:t>。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059113" y="1196975"/>
            <a:ext cx="555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>
                <a:solidFill>
                  <a:srgbClr val="FF0000"/>
                </a:solidFill>
              </a:rPr>
              <a:t>B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247775" y="5805488"/>
            <a:ext cx="5845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>
                <a:solidFill>
                  <a:srgbClr val="FF0000"/>
                </a:solidFill>
              </a:rPr>
              <a:t>铁的硬度大而且密度也大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12"/>
          <p:cNvSpPr txBox="1">
            <a:spLocks noChangeArrowheads="1"/>
          </p:cNvSpPr>
          <p:nvPr/>
        </p:nvSpPr>
        <p:spPr bwMode="auto">
          <a:xfrm>
            <a:off x="323850" y="333375"/>
            <a:ext cx="79914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/>
              <a:t>【</a:t>
            </a:r>
            <a:r>
              <a:rPr lang="zh-CN" altLang="en-US" sz="2800"/>
              <a:t>思考</a:t>
            </a:r>
            <a:r>
              <a:rPr lang="en-US" altLang="zh-CN" sz="2800"/>
              <a:t>1】</a:t>
            </a:r>
            <a:r>
              <a:rPr lang="zh-CN" altLang="en-US" sz="2800"/>
              <a:t>为什么</a:t>
            </a:r>
            <a:r>
              <a:rPr lang="zh-CN" altLang="en-US" sz="2800">
                <a:solidFill>
                  <a:srgbClr val="FF0000"/>
                </a:solidFill>
              </a:rPr>
              <a:t>利用比铜和铁晚得多</a:t>
            </a:r>
            <a:r>
              <a:rPr lang="zh-CN" altLang="en-US" sz="2800">
                <a:solidFill>
                  <a:srgbClr val="0000FF"/>
                </a:solidFill>
              </a:rPr>
              <a:t>的铝</a:t>
            </a:r>
            <a:r>
              <a:rPr lang="zh-CN" altLang="en-US" sz="2800"/>
              <a:t>，在现</a:t>
            </a:r>
            <a:endParaRPr lang="en-US" altLang="zh-CN" sz="2800"/>
          </a:p>
          <a:p>
            <a:r>
              <a:rPr lang="en-US" altLang="zh-CN" sz="2800"/>
              <a:t>                 </a:t>
            </a:r>
            <a:r>
              <a:rPr lang="zh-CN" altLang="en-US" sz="2800"/>
              <a:t>今世界上的年产量却能排名第二？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857375" y="1312863"/>
            <a:ext cx="32146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1</a:t>
            </a:r>
            <a:r>
              <a:rPr lang="zh-CN" altLang="en-US" sz="2800">
                <a:solidFill>
                  <a:srgbClr val="0000FF"/>
                </a:solidFill>
              </a:rPr>
              <a:t>、铝具有密度小</a:t>
            </a:r>
            <a:endParaRPr lang="zh-CN" altLang="en-US" sz="2800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1858963" y="1989138"/>
            <a:ext cx="35718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2</a:t>
            </a:r>
            <a:r>
              <a:rPr lang="zh-CN" altLang="en-US" sz="2800">
                <a:solidFill>
                  <a:srgbClr val="0000FF"/>
                </a:solidFill>
              </a:rPr>
              <a:t>、铝抗腐蚀性能好</a:t>
            </a:r>
            <a:endParaRPr lang="zh-CN" altLang="en-US" sz="2800"/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900113" y="3284538"/>
            <a:ext cx="7143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常温下，铝与氧气反应表面生成一层</a:t>
            </a:r>
            <a:r>
              <a:rPr lang="zh-CN" altLang="en-US" sz="2800">
                <a:solidFill>
                  <a:srgbClr val="0000FF"/>
                </a:solidFill>
              </a:rPr>
              <a:t>致密</a:t>
            </a:r>
            <a:r>
              <a:rPr lang="zh-CN" altLang="en-US" sz="2800">
                <a:solidFill>
                  <a:srgbClr val="FF0000"/>
                </a:solidFill>
              </a:rPr>
              <a:t>的氧化铝薄膜，从而阻止铝进一步氧化。</a:t>
            </a:r>
          </a:p>
        </p:txBody>
      </p:sp>
      <p:sp>
        <p:nvSpPr>
          <p:cNvPr id="23557" name="矩形 1"/>
          <p:cNvSpPr>
            <a:spLocks noChangeArrowheads="1"/>
          </p:cNvSpPr>
          <p:nvPr/>
        </p:nvSpPr>
        <p:spPr bwMode="auto">
          <a:xfrm>
            <a:off x="755650" y="2636838"/>
            <a:ext cx="1593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2】</a:t>
            </a:r>
            <a:endParaRPr lang="zh-CN" altLang="en-US"/>
          </a:p>
        </p:txBody>
      </p:sp>
      <p:sp>
        <p:nvSpPr>
          <p:cNvPr id="23558" name="矩形 2"/>
          <p:cNvSpPr>
            <a:spLocks noChangeArrowheads="1"/>
          </p:cNvSpPr>
          <p:nvPr/>
        </p:nvSpPr>
        <p:spPr bwMode="auto">
          <a:xfrm>
            <a:off x="2538413" y="2646363"/>
            <a:ext cx="3897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为什么铝抗腐蚀性能好呢？</a:t>
            </a:r>
            <a:endParaRPr lang="zh-CN" altLang="en-US"/>
          </a:p>
        </p:txBody>
      </p:sp>
      <p:sp>
        <p:nvSpPr>
          <p:cNvPr id="23559" name="矩形 2"/>
          <p:cNvSpPr>
            <a:spLocks noChangeArrowheads="1"/>
          </p:cNvSpPr>
          <p:nvPr/>
        </p:nvSpPr>
        <p:spPr bwMode="auto">
          <a:xfrm>
            <a:off x="1258888" y="4437063"/>
            <a:ext cx="3582987" cy="485775"/>
          </a:xfrm>
          <a:prstGeom prst="rect">
            <a:avLst/>
          </a:prstGeom>
          <a:noFill/>
          <a:ln w="28575">
            <a:solidFill>
              <a:srgbClr val="6600CC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请同学们用方程式表达：</a:t>
            </a:r>
            <a:endParaRPr lang="zh-CN" altLang="en-US"/>
          </a:p>
        </p:txBody>
      </p:sp>
      <p:sp>
        <p:nvSpPr>
          <p:cNvPr id="23561" name="Rectangle 15"/>
          <p:cNvSpPr>
            <a:spLocks noChangeArrowheads="1"/>
          </p:cNvSpPr>
          <p:nvPr/>
        </p:nvSpPr>
        <p:spPr bwMode="auto">
          <a:xfrm>
            <a:off x="1692275" y="5084763"/>
            <a:ext cx="518477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8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4Al</a:t>
            </a:r>
            <a:r>
              <a:rPr lang="zh-CN" altLang="en-US" sz="48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＋</a:t>
            </a:r>
            <a:r>
              <a:rPr lang="en-US" altLang="zh-CN" sz="48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3O</a:t>
            </a:r>
            <a:r>
              <a:rPr lang="en-US" altLang="zh-CN" sz="3200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2</a:t>
            </a:r>
            <a:r>
              <a:rPr lang="zh-CN" altLang="en-US" sz="48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＝</a:t>
            </a:r>
            <a:r>
              <a:rPr lang="en-US" altLang="zh-CN" sz="48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2Al</a:t>
            </a:r>
            <a:r>
              <a:rPr lang="en-US" altLang="zh-CN" sz="4800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2</a:t>
            </a:r>
            <a:r>
              <a:rPr lang="en-US" altLang="zh-CN" sz="48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O</a:t>
            </a:r>
            <a:r>
              <a:rPr lang="en-US" altLang="zh-CN" sz="4800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3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3" grpId="0"/>
      <p:bldP spid="17" grpId="0"/>
      <p:bldP spid="18" grpId="0"/>
      <p:bldP spid="235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214313" y="549275"/>
            <a:ext cx="88534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en-US" altLang="zh-CN" sz="2800" dirty="0">
                <a:latin typeface="+mn-ea"/>
                <a:ea typeface="+mn-ea"/>
              </a:rPr>
              <a:t>【</a:t>
            </a:r>
            <a:r>
              <a:rPr kumimoji="1" lang="zh-CN" altLang="en-US" sz="2800" dirty="0">
                <a:latin typeface="+mn-ea"/>
                <a:ea typeface="+mn-ea"/>
              </a:rPr>
              <a:t>思考</a:t>
            </a:r>
            <a:r>
              <a:rPr kumimoji="1" lang="en-US" altLang="zh-CN" sz="2800" dirty="0">
                <a:latin typeface="+mn-ea"/>
                <a:ea typeface="+mn-ea"/>
              </a:rPr>
              <a:t>3】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应用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（即用途）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非常广泛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sz="2800" dirty="0">
                <a:latin typeface="+mn-ea"/>
                <a:ea typeface="+mn-ea"/>
              </a:rPr>
              <a:t>         </a:t>
            </a:r>
            <a:r>
              <a:rPr lang="zh-CN" altLang="en-US" sz="2800" dirty="0">
                <a:latin typeface="+mn-ea"/>
                <a:ea typeface="+mn-ea"/>
              </a:rPr>
              <a:t>你知道它们</a:t>
            </a:r>
            <a:r>
              <a:rPr kumimoji="1" lang="zh-CN" altLang="en-US" sz="2800" dirty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214313" y="1500188"/>
            <a:ext cx="85645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/>
              <a:t>【</a:t>
            </a:r>
            <a:r>
              <a:rPr lang="zh-CN" altLang="en-US" sz="2800"/>
              <a:t>指导阅读</a:t>
            </a:r>
            <a:r>
              <a:rPr lang="en-US" altLang="zh-CN" sz="2800"/>
              <a:t>】</a:t>
            </a:r>
            <a:r>
              <a:rPr lang="zh-CN" altLang="en-US" sz="2800"/>
              <a:t>请阅读教材</a:t>
            </a:r>
            <a:r>
              <a:rPr lang="en-US" altLang="zh-CN" sz="2800"/>
              <a:t>P</a:t>
            </a:r>
            <a:r>
              <a:rPr lang="en-US" altLang="zh-CN" sz="2800" baseline="-25000"/>
              <a:t>3</a:t>
            </a:r>
            <a:r>
              <a:rPr lang="en-US" altLang="zh-CN" sz="2800"/>
              <a:t> </a:t>
            </a:r>
            <a:r>
              <a:rPr lang="zh-CN" altLang="en-US" sz="2800"/>
              <a:t>图</a:t>
            </a:r>
            <a:r>
              <a:rPr lang="en-US" altLang="zh-CN" sz="2800"/>
              <a:t>8-3 </a:t>
            </a:r>
            <a:r>
              <a:rPr lang="zh-CN" altLang="en-US" sz="2800"/>
              <a:t>和第</a:t>
            </a:r>
            <a:r>
              <a:rPr lang="en-US" altLang="zh-CN" sz="2800"/>
              <a:t>1</a:t>
            </a:r>
            <a:r>
              <a:rPr lang="zh-CN" altLang="en-US" sz="2800"/>
              <a:t>自然段，归</a:t>
            </a:r>
            <a:endParaRPr lang="en-US" altLang="zh-CN" sz="2800"/>
          </a:p>
          <a:p>
            <a:r>
              <a:rPr lang="en-US" altLang="zh-CN" sz="2800"/>
              <a:t>               </a:t>
            </a:r>
            <a:r>
              <a:rPr lang="zh-CN" altLang="en-US" sz="2800"/>
              <a:t>纳出金属具有的一些物理性质</a:t>
            </a:r>
            <a:r>
              <a:rPr lang="zh-CN" altLang="en-US" sz="2800">
                <a:solidFill>
                  <a:srgbClr val="FF0000"/>
                </a:solidFill>
              </a:rPr>
              <a:t>（共性）</a:t>
            </a:r>
            <a:r>
              <a:rPr lang="zh-CN" altLang="en-US" sz="2800"/>
              <a:t>。</a:t>
            </a: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1042988" y="2420938"/>
            <a:ext cx="7532687" cy="3590925"/>
            <a:chOff x="1039816" y="2428868"/>
            <a:chExt cx="7532712" cy="3590921"/>
          </a:xfrm>
        </p:grpSpPr>
        <p:pic>
          <p:nvPicPr>
            <p:cNvPr id="24581" name="Picture 23" descr="8-3-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39816" y="2616193"/>
              <a:ext cx="1772217" cy="1551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2" name="Picture 24" descr="8-3-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630616" y="2428868"/>
              <a:ext cx="1894764" cy="1683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3" name="Picture 25" descr="8-3-3"/>
            <p:cNvPicPr>
              <a:picLocks noChangeAspect="1" noChangeArrowheads="1"/>
            </p:cNvPicPr>
            <p:nvPr/>
          </p:nvPicPr>
          <p:blipFill>
            <a:blip r:embed="rId4"/>
            <a:srcRect t="7086"/>
            <a:stretch>
              <a:fillRect/>
            </a:stretch>
          </p:blipFill>
          <p:spPr bwMode="auto">
            <a:xfrm>
              <a:off x="6583367" y="2573331"/>
              <a:ext cx="1613310" cy="1589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4" name="Picture 26" descr="8-3-4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39817" y="4683102"/>
              <a:ext cx="2076564" cy="1329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5" name="Picture 27" descr="8-3-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552828" y="4381156"/>
              <a:ext cx="2079668" cy="1638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6" name="Picture 28" descr="8-3-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438904" y="4513702"/>
              <a:ext cx="2133624" cy="1506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4580" name="Text Box 17"/>
          <p:cNvSpPr txBox="1">
            <a:spLocks noChangeArrowheads="1"/>
          </p:cNvSpPr>
          <p:nvPr/>
        </p:nvSpPr>
        <p:spPr bwMode="auto">
          <a:xfrm>
            <a:off x="900113" y="6165850"/>
            <a:ext cx="7265987" cy="549275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3000">
                <a:solidFill>
                  <a:schemeClr val="bg1"/>
                </a:solidFill>
              </a:rPr>
              <a:t>有金属光泽、能导电、能导热、有延展性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  <p:bldP spid="2458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Rectangle 40"/>
          <p:cNvSpPr>
            <a:spLocks noChangeArrowheads="1"/>
          </p:cNvSpPr>
          <p:nvPr/>
        </p:nvSpPr>
        <p:spPr bwMode="auto">
          <a:xfrm>
            <a:off x="801688" y="3119438"/>
            <a:ext cx="800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charset="-122"/>
              </a:rPr>
              <a:t>(1)</a:t>
            </a:r>
            <a:r>
              <a:rPr lang="zh-CN" altLang="en-US" sz="2800">
                <a:latin typeface="宋体" charset="-122"/>
              </a:rPr>
              <a:t>常温下大多数金属为</a:t>
            </a:r>
            <a:r>
              <a:rPr lang="en-US" altLang="zh-CN" sz="2800">
                <a:latin typeface="宋体" charset="-122"/>
              </a:rPr>
              <a:t>_____</a:t>
            </a:r>
            <a:r>
              <a:rPr lang="zh-CN" altLang="en-US" sz="2800">
                <a:latin typeface="宋体" charset="-122"/>
              </a:rPr>
              <a:t>体（</a:t>
            </a:r>
            <a:r>
              <a:rPr lang="zh-CN" altLang="en-US" sz="2800" u="sng">
                <a:latin typeface="宋体" charset="-122"/>
              </a:rPr>
              <a:t>    </a:t>
            </a:r>
            <a:r>
              <a:rPr lang="zh-CN" altLang="en-US" sz="2800">
                <a:latin typeface="宋体" charset="-122"/>
              </a:rPr>
              <a:t>为液体）。</a:t>
            </a:r>
          </a:p>
        </p:txBody>
      </p:sp>
      <p:sp>
        <p:nvSpPr>
          <p:cNvPr id="1065" name="Rectangle 41"/>
          <p:cNvSpPr>
            <a:spLocks noChangeArrowheads="1"/>
          </p:cNvSpPr>
          <p:nvPr/>
        </p:nvSpPr>
        <p:spPr bwMode="auto">
          <a:xfrm>
            <a:off x="768350" y="3808413"/>
            <a:ext cx="5695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charset="-122"/>
              </a:rPr>
              <a:t>(2)</a:t>
            </a:r>
            <a:r>
              <a:rPr lang="zh-CN" altLang="en-US" sz="2800">
                <a:latin typeface="宋体" charset="-122"/>
              </a:rPr>
              <a:t>大多数金属的颜色为</a:t>
            </a:r>
            <a:r>
              <a:rPr lang="en-US" altLang="zh-CN" sz="2800">
                <a:latin typeface="宋体" charset="-122"/>
              </a:rPr>
              <a:t>______</a:t>
            </a:r>
            <a:r>
              <a:rPr lang="zh-CN" altLang="en-US" sz="2800">
                <a:latin typeface="宋体" charset="-122"/>
              </a:rPr>
              <a:t>色；</a:t>
            </a:r>
          </a:p>
        </p:txBody>
      </p:sp>
      <p:sp>
        <p:nvSpPr>
          <p:cNvPr id="1066" name="Rectangle 42"/>
          <p:cNvSpPr>
            <a:spLocks noChangeArrowheads="1"/>
          </p:cNvSpPr>
          <p:nvPr/>
        </p:nvSpPr>
        <p:spPr bwMode="auto">
          <a:xfrm>
            <a:off x="1306513" y="4410075"/>
            <a:ext cx="7337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宋体" charset="-122"/>
              </a:rPr>
              <a:t>但铜为</a:t>
            </a:r>
            <a:r>
              <a:rPr lang="zh-CN" altLang="en-US" sz="2800" u="sng">
                <a:latin typeface="宋体" charset="-122"/>
              </a:rPr>
              <a:t>     </a:t>
            </a:r>
            <a:r>
              <a:rPr lang="zh-CN" altLang="en-US" sz="2800">
                <a:latin typeface="宋体" charset="-122"/>
              </a:rPr>
              <a:t>色，金为</a:t>
            </a:r>
            <a:r>
              <a:rPr lang="zh-CN" altLang="en-US" sz="2800" u="sng">
                <a:latin typeface="宋体" charset="-122"/>
              </a:rPr>
              <a:t>    </a:t>
            </a:r>
            <a:r>
              <a:rPr lang="zh-CN" altLang="en-US" sz="2800">
                <a:latin typeface="宋体" charset="-122"/>
              </a:rPr>
              <a:t>色，铁粉为</a:t>
            </a:r>
            <a:r>
              <a:rPr lang="zh-CN" altLang="en-US" sz="2800" u="sng">
                <a:latin typeface="宋体" charset="-122"/>
              </a:rPr>
              <a:t>   </a:t>
            </a:r>
            <a:r>
              <a:rPr lang="zh-CN" altLang="en-US" sz="2800">
                <a:latin typeface="宋体" charset="-122"/>
              </a:rPr>
              <a:t>色。</a:t>
            </a:r>
          </a:p>
        </p:txBody>
      </p:sp>
      <p:sp>
        <p:nvSpPr>
          <p:cNvPr id="1067" name="Text Box 43"/>
          <p:cNvSpPr txBox="1">
            <a:spLocks noChangeArrowheads="1"/>
          </p:cNvSpPr>
          <p:nvPr/>
        </p:nvSpPr>
        <p:spPr bwMode="auto">
          <a:xfrm>
            <a:off x="4789488" y="3125788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固</a:t>
            </a:r>
          </a:p>
        </p:txBody>
      </p:sp>
      <p:sp>
        <p:nvSpPr>
          <p:cNvPr id="1068" name="Rectangle 44"/>
          <p:cNvSpPr>
            <a:spLocks noChangeArrowheads="1"/>
          </p:cNvSpPr>
          <p:nvPr/>
        </p:nvSpPr>
        <p:spPr bwMode="auto">
          <a:xfrm>
            <a:off x="6262688" y="3073400"/>
            <a:ext cx="5413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汞</a:t>
            </a:r>
          </a:p>
        </p:txBody>
      </p:sp>
      <p:sp>
        <p:nvSpPr>
          <p:cNvPr id="1069" name="Text Box 45"/>
          <p:cNvSpPr txBox="1">
            <a:spLocks noChangeArrowheads="1"/>
          </p:cNvSpPr>
          <p:nvPr/>
        </p:nvSpPr>
        <p:spPr bwMode="auto">
          <a:xfrm>
            <a:off x="4775200" y="3763963"/>
            <a:ext cx="12969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银</a:t>
            </a:r>
            <a:r>
              <a:rPr lang="zh-CN" altLang="en-US" sz="2800">
                <a:solidFill>
                  <a:srgbClr val="FF0000"/>
                </a:solidFill>
              </a:rPr>
              <a:t>白</a:t>
            </a:r>
          </a:p>
        </p:txBody>
      </p:sp>
      <p:sp>
        <p:nvSpPr>
          <p:cNvPr id="1070" name="Text Box 46"/>
          <p:cNvSpPr txBox="1">
            <a:spLocks noChangeArrowheads="1"/>
          </p:cNvSpPr>
          <p:nvPr/>
        </p:nvSpPr>
        <p:spPr bwMode="auto">
          <a:xfrm>
            <a:off x="2484438" y="439261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紫红</a:t>
            </a:r>
          </a:p>
        </p:txBody>
      </p:sp>
      <p:sp>
        <p:nvSpPr>
          <p:cNvPr id="1071" name="Text Box 47"/>
          <p:cNvSpPr txBox="1">
            <a:spLocks noChangeArrowheads="1"/>
          </p:cNvSpPr>
          <p:nvPr/>
        </p:nvSpPr>
        <p:spPr bwMode="auto">
          <a:xfrm>
            <a:off x="4862513" y="4395788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黄</a:t>
            </a:r>
          </a:p>
        </p:txBody>
      </p:sp>
      <p:sp>
        <p:nvSpPr>
          <p:cNvPr id="1072" name="Text Box 48"/>
          <p:cNvSpPr txBox="1">
            <a:spLocks noChangeArrowheads="1"/>
          </p:cNvSpPr>
          <p:nvPr/>
        </p:nvSpPr>
        <p:spPr bwMode="auto">
          <a:xfrm>
            <a:off x="7281863" y="4392613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黑</a:t>
            </a:r>
          </a:p>
        </p:txBody>
      </p:sp>
      <p:sp>
        <p:nvSpPr>
          <p:cNvPr id="25610" name="Rectangle 49"/>
          <p:cNvSpPr>
            <a:spLocks noChangeArrowheads="1"/>
          </p:cNvSpPr>
          <p:nvPr/>
        </p:nvSpPr>
        <p:spPr bwMode="auto">
          <a:xfrm>
            <a:off x="323850" y="2349500"/>
            <a:ext cx="23034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/>
              <a:t>金属的</a:t>
            </a:r>
            <a:r>
              <a:rPr lang="zh-CN" altLang="en-US" sz="2800">
                <a:solidFill>
                  <a:srgbClr val="FF0000"/>
                </a:solidFill>
              </a:rPr>
              <a:t>特性</a:t>
            </a:r>
            <a:r>
              <a:rPr lang="zh-CN" altLang="en-US" sz="2800"/>
              <a:t>：</a:t>
            </a: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752475" y="5195888"/>
            <a:ext cx="7748588" cy="95408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en-US" altLang="zh-CN" sz="2800">
                <a:solidFill>
                  <a:schemeClr val="bg1"/>
                </a:solidFill>
              </a:rPr>
              <a:t>**</a:t>
            </a:r>
            <a:r>
              <a:rPr lang="zh-CN" altLang="en-US" sz="2800">
                <a:solidFill>
                  <a:schemeClr val="bg1"/>
                </a:solidFill>
              </a:rPr>
              <a:t>金属的导电性、导热性、密度、熔点、硬度等存在较大的差异 </a:t>
            </a:r>
            <a:r>
              <a:rPr lang="en-US" altLang="zh-CN" sz="2800">
                <a:solidFill>
                  <a:schemeClr val="bg1"/>
                </a:solidFill>
              </a:rPr>
              <a:t>!!!</a:t>
            </a: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214313" y="549275"/>
            <a:ext cx="84978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en-US" altLang="zh-CN" sz="2800" dirty="0">
                <a:latin typeface="+mn-ea"/>
                <a:ea typeface="+mn-ea"/>
              </a:rPr>
              <a:t>【</a:t>
            </a:r>
            <a:r>
              <a:rPr kumimoji="1" lang="zh-CN" altLang="en-US" sz="2800" dirty="0">
                <a:latin typeface="+mn-ea"/>
                <a:ea typeface="+mn-ea"/>
              </a:rPr>
              <a:t>思考</a:t>
            </a:r>
            <a:r>
              <a:rPr kumimoji="1" lang="en-US" altLang="zh-CN" sz="2800" dirty="0">
                <a:latin typeface="+mn-ea"/>
                <a:ea typeface="+mn-ea"/>
              </a:rPr>
              <a:t>3】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应用非常广泛</a:t>
            </a:r>
            <a:r>
              <a:rPr lang="zh-CN" altLang="en-US" sz="2800" dirty="0">
                <a:latin typeface="+mn-ea"/>
                <a:ea typeface="+mn-ea"/>
              </a:rPr>
              <a:t>，你知道它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sz="2800" dirty="0">
                <a:latin typeface="+mn-ea"/>
                <a:ea typeface="+mn-ea"/>
              </a:rPr>
              <a:t>         </a:t>
            </a:r>
            <a:r>
              <a:rPr lang="zh-CN" altLang="en-US" sz="2800" dirty="0">
                <a:latin typeface="+mn-ea"/>
                <a:ea typeface="+mn-ea"/>
              </a:rPr>
              <a:t>们</a:t>
            </a:r>
            <a:r>
              <a:rPr kumimoji="1" lang="zh-CN" altLang="en-US" sz="2800" dirty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25613" name="Text Box 17"/>
          <p:cNvSpPr txBox="1">
            <a:spLocks noChangeArrowheads="1"/>
          </p:cNvSpPr>
          <p:nvPr/>
        </p:nvSpPr>
        <p:spPr bwMode="auto">
          <a:xfrm>
            <a:off x="900113" y="1628775"/>
            <a:ext cx="7337425" cy="549275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3000">
                <a:solidFill>
                  <a:schemeClr val="bg1"/>
                </a:solidFill>
              </a:rPr>
              <a:t>有金属光泽、能导电、能导热、有延展性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" grpId="0"/>
      <p:bldP spid="1065" grpId="0"/>
      <p:bldP spid="1066" grpId="0"/>
      <p:bldP spid="1067" grpId="0"/>
      <p:bldP spid="1068" grpId="0"/>
      <p:bldP spid="1069" grpId="0"/>
      <p:bldP spid="1070" grpId="0"/>
      <p:bldP spid="1071" grpId="0"/>
      <p:bldP spid="1072" grpId="0"/>
      <p:bldP spid="1025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46" name="Group 58"/>
          <p:cNvGraphicFramePr>
            <a:graphicFrameLocks noGrp="1"/>
          </p:cNvGraphicFramePr>
          <p:nvPr>
            <p:ph idx="1"/>
          </p:nvPr>
        </p:nvGraphicFramePr>
        <p:xfrm>
          <a:off x="142875" y="690563"/>
          <a:ext cx="8893175" cy="4394200"/>
        </p:xfrm>
        <a:graphic>
          <a:graphicData uri="http://schemas.openxmlformats.org/drawingml/2006/table">
            <a:tbl>
              <a:tblPr/>
              <a:tblGrid>
                <a:gridCol w="2592388"/>
                <a:gridCol w="6300787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物理性质比较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导电性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以银的导电性为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银　 铜　 金　  铝　 锌　 铁 　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100   99      74       61      27      17      7.9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密度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/(g·cm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-3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金　  铅　 银　 铜　 铁　 锌　  铝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19.3   11.3   10.5   8.92   7.86   7.14     2.7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钨　 铁　  铜　 金　 银　  铝 　锡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3410  1535  1083  1064    962    660    232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低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以金刚石的硬度为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 铬　铁　 银 　 铜　  金　  铝　 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9     4-5   2.5-4   2.5-3   2.5-3    2-2.9   1.5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grpSp>
        <p:nvGrpSpPr>
          <p:cNvPr id="63519" name="Group 31"/>
          <p:cNvGrpSpPr>
            <a:grpSpLocks/>
          </p:cNvGrpSpPr>
          <p:nvPr/>
        </p:nvGrpSpPr>
        <p:grpSpPr bwMode="auto">
          <a:xfrm>
            <a:off x="3417888" y="1563688"/>
            <a:ext cx="5292725" cy="107950"/>
            <a:chOff x="2154" y="3816"/>
            <a:chExt cx="3334" cy="90"/>
          </a:xfrm>
        </p:grpSpPr>
        <p:sp>
          <p:nvSpPr>
            <p:cNvPr id="26661" name="AutoShape 32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T0" fmla="*/ 4 w 21600"/>
                <a:gd name="T1" fmla="*/ 0 h 21600"/>
                <a:gd name="T2" fmla="*/ 0 w 21600"/>
                <a:gd name="T3" fmla="*/ 0 h 21600"/>
                <a:gd name="T4" fmla="*/ 4 w 21600"/>
                <a:gd name="T5" fmla="*/ 0 h 21600"/>
                <a:gd name="T6" fmla="*/ 5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1 w 21600"/>
                <a:gd name="T13" fmla="*/ 5520 h 21600"/>
                <a:gd name="T14" fmla="*/ 18892 w 21600"/>
                <a:gd name="T15" fmla="*/ 1632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6662" name="Rectangle 33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2" name="Group 34"/>
          <p:cNvGrpSpPr>
            <a:grpSpLocks/>
          </p:cNvGrpSpPr>
          <p:nvPr/>
        </p:nvGrpSpPr>
        <p:grpSpPr bwMode="auto">
          <a:xfrm>
            <a:off x="3346450" y="3436938"/>
            <a:ext cx="5292725" cy="107950"/>
            <a:chOff x="2154" y="3816"/>
            <a:chExt cx="3334" cy="90"/>
          </a:xfrm>
        </p:grpSpPr>
        <p:sp>
          <p:nvSpPr>
            <p:cNvPr id="26659" name="AutoShape 35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T0" fmla="*/ 4 w 21600"/>
                <a:gd name="T1" fmla="*/ 0 h 21600"/>
                <a:gd name="T2" fmla="*/ 0 w 21600"/>
                <a:gd name="T3" fmla="*/ 0 h 21600"/>
                <a:gd name="T4" fmla="*/ 4 w 21600"/>
                <a:gd name="T5" fmla="*/ 0 h 21600"/>
                <a:gd name="T6" fmla="*/ 5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1 w 21600"/>
                <a:gd name="T13" fmla="*/ 5520 h 21600"/>
                <a:gd name="T14" fmla="*/ 18892 w 21600"/>
                <a:gd name="T15" fmla="*/ 1632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6660" name="Rectangle 36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5" name="Group 37"/>
          <p:cNvGrpSpPr>
            <a:grpSpLocks/>
          </p:cNvGrpSpPr>
          <p:nvPr/>
        </p:nvGrpSpPr>
        <p:grpSpPr bwMode="auto">
          <a:xfrm>
            <a:off x="3346450" y="4300538"/>
            <a:ext cx="5292725" cy="107950"/>
            <a:chOff x="2154" y="3816"/>
            <a:chExt cx="3334" cy="90"/>
          </a:xfrm>
        </p:grpSpPr>
        <p:sp>
          <p:nvSpPr>
            <p:cNvPr id="26657" name="AutoShape 38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T0" fmla="*/ 4 w 21600"/>
                <a:gd name="T1" fmla="*/ 0 h 21600"/>
                <a:gd name="T2" fmla="*/ 0 w 21600"/>
                <a:gd name="T3" fmla="*/ 0 h 21600"/>
                <a:gd name="T4" fmla="*/ 4 w 21600"/>
                <a:gd name="T5" fmla="*/ 0 h 21600"/>
                <a:gd name="T6" fmla="*/ 5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1 w 21600"/>
                <a:gd name="T13" fmla="*/ 5520 h 21600"/>
                <a:gd name="T14" fmla="*/ 18892 w 21600"/>
                <a:gd name="T15" fmla="*/ 1632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6658" name="Rectangle 39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8" name="Group 40"/>
          <p:cNvGrpSpPr>
            <a:grpSpLocks/>
          </p:cNvGrpSpPr>
          <p:nvPr/>
        </p:nvGrpSpPr>
        <p:grpSpPr bwMode="auto">
          <a:xfrm>
            <a:off x="3382963" y="2428875"/>
            <a:ext cx="5292725" cy="107950"/>
            <a:chOff x="2154" y="3816"/>
            <a:chExt cx="3334" cy="90"/>
          </a:xfrm>
        </p:grpSpPr>
        <p:sp>
          <p:nvSpPr>
            <p:cNvPr id="26655" name="AutoShape 41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T0" fmla="*/ 4 w 21600"/>
                <a:gd name="T1" fmla="*/ 0 h 21600"/>
                <a:gd name="T2" fmla="*/ 0 w 21600"/>
                <a:gd name="T3" fmla="*/ 0 h 21600"/>
                <a:gd name="T4" fmla="*/ 4 w 21600"/>
                <a:gd name="T5" fmla="*/ 0 h 21600"/>
                <a:gd name="T6" fmla="*/ 5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1 w 21600"/>
                <a:gd name="T13" fmla="*/ 5520 h 21600"/>
                <a:gd name="T14" fmla="*/ 18892 w 21600"/>
                <a:gd name="T15" fmla="*/ 1632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6656" name="Rectangle 42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6653" name="Rectangle 53"/>
          <p:cNvSpPr>
            <a:spLocks noChangeArrowheads="1"/>
          </p:cNvSpPr>
          <p:nvPr/>
        </p:nvSpPr>
        <p:spPr bwMode="auto">
          <a:xfrm>
            <a:off x="2771775" y="5059363"/>
            <a:ext cx="399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表</a:t>
            </a:r>
            <a:r>
              <a:rPr lang="en-US" altLang="zh-CN"/>
              <a:t>8-1</a:t>
            </a:r>
            <a:r>
              <a:rPr lang="zh-CN" altLang="en-US"/>
              <a:t>：一些金属的物理性质</a:t>
            </a:r>
          </a:p>
        </p:txBody>
      </p:sp>
      <p:sp>
        <p:nvSpPr>
          <p:cNvPr id="63542" name="Text Box 54"/>
          <p:cNvSpPr txBox="1">
            <a:spLocks noChangeArrowheads="1"/>
          </p:cNvSpPr>
          <p:nvPr/>
        </p:nvSpPr>
        <p:spPr bwMode="auto">
          <a:xfrm>
            <a:off x="376238" y="5559425"/>
            <a:ext cx="83391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sz="2800" dirty="0">
                <a:latin typeface="+mn-ea"/>
                <a:ea typeface="+mn-ea"/>
              </a:rPr>
              <a:t>        </a:t>
            </a:r>
            <a:r>
              <a:rPr lang="zh-CN" altLang="en-US" sz="2800" dirty="0">
                <a:latin typeface="+mn-ea"/>
                <a:ea typeface="+mn-ea"/>
              </a:rPr>
              <a:t>完成</a:t>
            </a:r>
            <a:r>
              <a:rPr lang="en-US" altLang="zh-CN" sz="2800" dirty="0"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讨论中相关问题。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6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3"/>
          <p:cNvSpPr txBox="1">
            <a:spLocks noChangeArrowheads="1"/>
          </p:cNvSpPr>
          <p:nvPr/>
        </p:nvSpPr>
        <p:spPr bwMode="auto">
          <a:xfrm>
            <a:off x="395288" y="1531938"/>
            <a:ext cx="8280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Times New Roman" pitchFamily="18" charset="0"/>
              </a:rPr>
              <a:t>1</a:t>
            </a:r>
            <a:r>
              <a:rPr kumimoji="1" lang="zh-CN" altLang="en-US" sz="2600">
                <a:latin typeface="Times New Roman" pitchFamily="18" charset="0"/>
              </a:rPr>
              <a:t>、为什么菜刀、镰刀、锤子等用</a:t>
            </a: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铁</a:t>
            </a:r>
            <a:r>
              <a:rPr kumimoji="1" lang="zh-CN" altLang="en-US" sz="2600">
                <a:latin typeface="Times New Roman" pitchFamily="18" charset="0"/>
              </a:rPr>
              <a:t>制而不用铝制？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971550" y="1976438"/>
            <a:ext cx="4814888" cy="493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因为铁的硬度</a:t>
            </a:r>
            <a:r>
              <a:rPr kumimoji="1" lang="zh-CN" altLang="en-US" sz="260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铝的硬度大。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931863" y="3454400"/>
            <a:ext cx="38893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因为铜的价格</a:t>
            </a:r>
            <a:r>
              <a:rPr kumimoji="1" lang="zh-CN" altLang="en-US" sz="260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银的便宜，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931863" y="3957638"/>
            <a:ext cx="76327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0000FF"/>
                </a:solidFill>
                <a:latin typeface="Times New Roman" pitchFamily="18" charset="0"/>
              </a:rPr>
              <a:t>（另：铜的密度比银的小，若长距离高架，不易被自身重量拉断）</a:t>
            </a:r>
          </a:p>
        </p:txBody>
      </p:sp>
      <p:sp>
        <p:nvSpPr>
          <p:cNvPr id="65546" name="Rectangle 10"/>
          <p:cNvSpPr>
            <a:spLocks noChangeArrowheads="1"/>
          </p:cNvSpPr>
          <p:nvPr/>
        </p:nvSpPr>
        <p:spPr bwMode="auto">
          <a:xfrm>
            <a:off x="357188" y="4800600"/>
            <a:ext cx="807243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600"/>
              <a:t>3</a:t>
            </a:r>
            <a:r>
              <a:rPr kumimoji="1" lang="zh-CN" altLang="en-US" sz="2600"/>
              <a:t>、为什么灯泡里的灯丝用钨制而不用锡制？如果用锡</a:t>
            </a:r>
            <a:endParaRPr kumimoji="1" lang="en-US" altLang="zh-CN" sz="2600"/>
          </a:p>
          <a:p>
            <a:r>
              <a:rPr kumimoji="1" lang="en-US" altLang="zh-CN" sz="2600"/>
              <a:t>      </a:t>
            </a:r>
            <a:r>
              <a:rPr kumimoji="1" lang="zh-CN" altLang="en-US" sz="2600"/>
              <a:t>制的话，可能出现什么情况？</a:t>
            </a: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896938" y="5643563"/>
            <a:ext cx="673258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因为钨的熔点</a:t>
            </a:r>
            <a:r>
              <a:rPr kumimoji="1" lang="zh-CN" altLang="en-US" sz="260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锡的高，不易被熔断。</a:t>
            </a:r>
          </a:p>
        </p:txBody>
      </p:sp>
      <p:sp>
        <p:nvSpPr>
          <p:cNvPr id="65548" name="Rectangle 12"/>
          <p:cNvSpPr>
            <a:spLocks noChangeArrowheads="1"/>
          </p:cNvSpPr>
          <p:nvPr/>
        </p:nvSpPr>
        <p:spPr bwMode="auto">
          <a:xfrm>
            <a:off x="931863" y="6151563"/>
            <a:ext cx="65500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若用锡来制灯丝的话，灯丝很容易熔断了。</a:t>
            </a: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4795838" y="3429000"/>
            <a:ext cx="420528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且铜的导电性仅次于银的；</a:t>
            </a:r>
          </a:p>
        </p:txBody>
      </p:sp>
      <p:sp>
        <p:nvSpPr>
          <p:cNvPr id="12" name="Text Box 54"/>
          <p:cNvSpPr txBox="1">
            <a:spLocks noChangeArrowheads="1"/>
          </p:cNvSpPr>
          <p:nvPr/>
        </p:nvSpPr>
        <p:spPr bwMode="auto">
          <a:xfrm>
            <a:off x="376238" y="546100"/>
            <a:ext cx="83391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sz="2800" dirty="0">
                <a:latin typeface="+mn-ea"/>
                <a:ea typeface="+mn-ea"/>
              </a:rPr>
              <a:t>        </a:t>
            </a:r>
            <a:r>
              <a:rPr lang="zh-CN" altLang="en-US" sz="2800" dirty="0">
                <a:latin typeface="+mn-ea"/>
                <a:ea typeface="+mn-ea"/>
              </a:rPr>
              <a:t>完成</a:t>
            </a:r>
            <a:r>
              <a:rPr lang="en-US" altLang="zh-CN" sz="2800" dirty="0"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讨论中相关问题。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357188" y="2500313"/>
            <a:ext cx="807243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600"/>
              <a:t>2</a:t>
            </a:r>
            <a:r>
              <a:rPr kumimoji="1" lang="zh-CN" altLang="en-US" sz="2600"/>
              <a:t>、</a:t>
            </a:r>
            <a:r>
              <a:rPr kumimoji="1" lang="zh-CN" altLang="en-US" sz="2600">
                <a:latin typeface="Times New Roman" pitchFamily="18" charset="0"/>
              </a:rPr>
              <a:t>银的导电性比铜好，为什么电线一般用铜制而不用</a:t>
            </a:r>
            <a:endParaRPr kumimoji="1" lang="en-US" altLang="zh-CN" sz="2600">
              <a:latin typeface="Times New Roman" pitchFamily="18" charset="0"/>
            </a:endParaRPr>
          </a:p>
          <a:p>
            <a:r>
              <a:rPr kumimoji="1" lang="en-US" altLang="zh-CN" sz="2600">
                <a:latin typeface="Times New Roman" pitchFamily="18" charset="0"/>
              </a:rPr>
              <a:t>       </a:t>
            </a:r>
            <a:r>
              <a:rPr kumimoji="1" lang="zh-CN" altLang="en-US" sz="2600">
                <a:latin typeface="Times New Roman" pitchFamily="18" charset="0"/>
              </a:rPr>
              <a:t>银制</a:t>
            </a:r>
            <a:r>
              <a:rPr kumimoji="1" lang="zh-CN" altLang="en-US" sz="2600"/>
              <a:t>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5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nimBg="1"/>
      <p:bldP spid="65542" grpId="0"/>
      <p:bldP spid="65543" grpId="0"/>
      <p:bldP spid="65546" grpId="0"/>
      <p:bldP spid="65547" grpId="0"/>
      <p:bldP spid="65548" grpId="0"/>
      <p:bldP spid="65550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000125" y="2336800"/>
            <a:ext cx="23352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铬比铁耐腐蚀</a:t>
            </a:r>
          </a:p>
        </p:txBody>
      </p:sp>
      <p:sp>
        <p:nvSpPr>
          <p:cNvPr id="28674" name="Rectangle 9"/>
          <p:cNvSpPr>
            <a:spLocks noChangeArrowheads="1"/>
          </p:cNvSpPr>
          <p:nvPr/>
        </p:nvSpPr>
        <p:spPr bwMode="auto">
          <a:xfrm>
            <a:off x="468313" y="1484313"/>
            <a:ext cx="83534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600"/>
              <a:t>4</a:t>
            </a:r>
            <a:r>
              <a:rPr kumimoji="1" lang="zh-CN" altLang="en-US" sz="2600"/>
              <a:t>、为什么有的铁制品如水龙头等要镀铬？如果镀金</a:t>
            </a:r>
            <a:endParaRPr kumimoji="1" lang="en-US" altLang="zh-CN" sz="2600"/>
          </a:p>
          <a:p>
            <a:r>
              <a:rPr kumimoji="1" lang="en-US" altLang="zh-CN" sz="2600"/>
              <a:t>     </a:t>
            </a:r>
            <a:r>
              <a:rPr kumimoji="1" lang="zh-CN" altLang="en-US" sz="2600"/>
              <a:t>怎么样？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3046413" y="2336800"/>
            <a:ext cx="14700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、耐磨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4084638" y="2336800"/>
            <a:ext cx="15430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、美观。</a:t>
            </a:r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1030288" y="2865438"/>
            <a:ext cx="21955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金比铁耐腐蚀</a:t>
            </a:r>
          </a:p>
        </p:txBody>
      </p:sp>
      <p:sp>
        <p:nvSpPr>
          <p:cNvPr id="66573" name="Rectangle 13"/>
          <p:cNvSpPr>
            <a:spLocks noChangeArrowheads="1"/>
          </p:cNvSpPr>
          <p:nvPr/>
        </p:nvSpPr>
        <p:spPr bwMode="auto">
          <a:xfrm>
            <a:off x="3035300" y="2865438"/>
            <a:ext cx="11890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、美观</a:t>
            </a:r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4113213" y="2840038"/>
            <a:ext cx="48752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，但价格比铁的贵，且不耐磨。</a:t>
            </a:r>
          </a:p>
        </p:txBody>
      </p:sp>
      <p:sp>
        <p:nvSpPr>
          <p:cNvPr id="19" name="Text Box 54"/>
          <p:cNvSpPr txBox="1">
            <a:spLocks noChangeArrowheads="1"/>
          </p:cNvSpPr>
          <p:nvPr/>
        </p:nvSpPr>
        <p:spPr bwMode="auto">
          <a:xfrm>
            <a:off x="376238" y="546100"/>
            <a:ext cx="83391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sz="2800" dirty="0">
                <a:latin typeface="+mn-ea"/>
                <a:ea typeface="+mn-ea"/>
              </a:rPr>
              <a:t>        </a:t>
            </a:r>
            <a:r>
              <a:rPr lang="zh-CN" altLang="en-US" sz="2800" dirty="0">
                <a:latin typeface="+mn-ea"/>
                <a:ea typeface="+mn-ea"/>
              </a:rPr>
              <a:t>完成</a:t>
            </a:r>
            <a:r>
              <a:rPr lang="en-US" altLang="zh-CN" sz="2800" dirty="0"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讨论中相关问题。</a:t>
            </a: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2928938" y="4286250"/>
            <a:ext cx="3214687" cy="13843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考虑物质的用途时，</a:t>
            </a:r>
            <a:endParaRPr kumimoji="1" lang="en-US" altLang="zh-CN" sz="280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defRPr/>
            </a:pP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首先要考虑物质的</a:t>
            </a:r>
            <a:endParaRPr kumimoji="1" lang="en-US" altLang="zh-CN" sz="280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defRPr/>
            </a:pPr>
            <a:r>
              <a:rPr kumimoji="1" lang="en-US" altLang="zh-CN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_____</a:t>
            </a: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；</a:t>
            </a: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2998788" y="5119688"/>
            <a:ext cx="1073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ahoma" pitchFamily="34" charset="0"/>
                <a:ea typeface="华文中宋"/>
                <a:cs typeface="华文中宋"/>
              </a:rPr>
              <a:t>性质</a:t>
            </a: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357188" y="3424238"/>
            <a:ext cx="16208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en-US" altLang="zh-CN" sz="2800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【</a:t>
            </a:r>
            <a:r>
              <a:rPr kumimoji="1" lang="zh-CN" altLang="en-US" sz="2800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归纳</a:t>
            </a:r>
            <a:r>
              <a:rPr kumimoji="1" lang="en-US" altLang="zh-CN" sz="2800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】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4" name="AutoShape 18"/>
          <p:cNvSpPr>
            <a:spLocks noChangeArrowheads="1"/>
          </p:cNvSpPr>
          <p:nvPr/>
        </p:nvSpPr>
        <p:spPr bwMode="auto">
          <a:xfrm rot="1715690">
            <a:off x="1416050" y="4125913"/>
            <a:ext cx="1171575" cy="542925"/>
          </a:xfrm>
          <a:prstGeom prst="wedgeRoundRectCallout">
            <a:avLst>
              <a:gd name="adj1" fmla="val 229347"/>
              <a:gd name="adj2" fmla="val -225199"/>
              <a:gd name="adj3" fmla="val 16667"/>
            </a:avLst>
          </a:prstGeom>
          <a:gradFill rotWithShape="0">
            <a:gsLst>
              <a:gs pos="0">
                <a:srgbClr val="FF0000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>
                <a:latin typeface="Times New Roman" pitchFamily="18" charset="0"/>
              </a:rPr>
              <a:t>价格</a:t>
            </a:r>
          </a:p>
        </p:txBody>
      </p:sp>
      <p:sp>
        <p:nvSpPr>
          <p:cNvPr id="25" name="AutoShape 19"/>
          <p:cNvSpPr>
            <a:spLocks noChangeArrowheads="1"/>
          </p:cNvSpPr>
          <p:nvPr/>
        </p:nvSpPr>
        <p:spPr bwMode="auto">
          <a:xfrm rot="2927068">
            <a:off x="7028657" y="3294856"/>
            <a:ext cx="757238" cy="1368425"/>
          </a:xfrm>
          <a:prstGeom prst="wedgeRoundRectCallout">
            <a:avLst>
              <a:gd name="adj1" fmla="val -128880"/>
              <a:gd name="adj2" fmla="val 145648"/>
              <a:gd name="adj3" fmla="val 16667"/>
            </a:avLst>
          </a:prstGeom>
          <a:solidFill>
            <a:srgbClr val="CC99FF"/>
          </a:solidFill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>
                <a:latin typeface="Times New Roman" pitchFamily="18" charset="0"/>
              </a:rPr>
              <a:t>是否</a:t>
            </a:r>
          </a:p>
          <a:p>
            <a:pPr algn="ctr"/>
            <a:r>
              <a:rPr kumimoji="1" lang="zh-CN" altLang="en-US">
                <a:latin typeface="Times New Roman" pitchFamily="18" charset="0"/>
              </a:rPr>
              <a:t>美观</a:t>
            </a:r>
          </a:p>
        </p:txBody>
      </p:sp>
      <p:sp>
        <p:nvSpPr>
          <p:cNvPr id="26" name="AutoShape 20"/>
          <p:cNvSpPr>
            <a:spLocks noChangeArrowheads="1"/>
          </p:cNvSpPr>
          <p:nvPr/>
        </p:nvSpPr>
        <p:spPr bwMode="auto">
          <a:xfrm rot="2384079">
            <a:off x="4414838" y="3344863"/>
            <a:ext cx="731837" cy="719137"/>
          </a:xfrm>
          <a:prstGeom prst="wedgeRoundRectCallout">
            <a:avLst>
              <a:gd name="adj1" fmla="val 95634"/>
              <a:gd name="adj2" fmla="val 6957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>
                <a:latin typeface="Times New Roman" pitchFamily="18" charset="0"/>
              </a:rPr>
              <a:t>资源</a:t>
            </a:r>
          </a:p>
        </p:txBody>
      </p:sp>
      <p:sp>
        <p:nvSpPr>
          <p:cNvPr id="27" name="AutoShape 21"/>
          <p:cNvSpPr>
            <a:spLocks noChangeArrowheads="1"/>
          </p:cNvSpPr>
          <p:nvPr/>
        </p:nvSpPr>
        <p:spPr bwMode="auto">
          <a:xfrm rot="1312771">
            <a:off x="765175" y="4856163"/>
            <a:ext cx="1366838" cy="1514475"/>
          </a:xfrm>
          <a:prstGeom prst="wedgeEllipseCallout">
            <a:avLst>
              <a:gd name="adj1" fmla="val 217264"/>
              <a:gd name="adj2" fmla="val -147343"/>
            </a:avLst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  <a:ea typeface="华文中宋"/>
                <a:cs typeface="华文中宋"/>
              </a:rPr>
              <a:t>使用是</a:t>
            </a:r>
          </a:p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  <a:ea typeface="华文中宋"/>
                <a:cs typeface="华文中宋"/>
              </a:rPr>
              <a:t>否便利</a:t>
            </a:r>
          </a:p>
        </p:txBody>
      </p:sp>
      <p:sp>
        <p:nvSpPr>
          <p:cNvPr id="28" name="AutoShape 22"/>
          <p:cNvSpPr>
            <a:spLocks noChangeArrowheads="1"/>
          </p:cNvSpPr>
          <p:nvPr/>
        </p:nvSpPr>
        <p:spPr bwMode="auto">
          <a:xfrm rot="1113662">
            <a:off x="4570413" y="5624513"/>
            <a:ext cx="1565275" cy="1198562"/>
          </a:xfrm>
          <a:prstGeom prst="wedgeEllipseCallout">
            <a:avLst>
              <a:gd name="adj1" fmla="val -53144"/>
              <a:gd name="adj2" fmla="val -110815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  <a:ea typeface="华文中宋"/>
                <a:cs typeface="华文中宋"/>
              </a:rPr>
              <a:t>废料是否</a:t>
            </a:r>
          </a:p>
          <a:p>
            <a:pPr algn="ctr"/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  <a:ea typeface="华文中宋"/>
                <a:cs typeface="华文中宋"/>
              </a:rPr>
              <a:t>易于回收</a:t>
            </a:r>
          </a:p>
        </p:txBody>
      </p:sp>
      <p:sp>
        <p:nvSpPr>
          <p:cNvPr id="29" name="AutoShape 23"/>
          <p:cNvSpPr>
            <a:spLocks noChangeArrowheads="1"/>
          </p:cNvSpPr>
          <p:nvPr/>
        </p:nvSpPr>
        <p:spPr bwMode="auto">
          <a:xfrm rot="-3627112">
            <a:off x="6676231" y="5299870"/>
            <a:ext cx="1857375" cy="1008062"/>
          </a:xfrm>
          <a:prstGeom prst="wedgeEllipseCallout">
            <a:avLst>
              <a:gd name="adj1" fmla="val -16375"/>
              <a:gd name="adj2" fmla="val -267556"/>
            </a:avLst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>
                <a:solidFill>
                  <a:schemeClr val="bg1"/>
                </a:solidFill>
                <a:latin typeface="Times New Roman" pitchFamily="18" charset="0"/>
              </a:rPr>
              <a:t>对环境</a:t>
            </a:r>
          </a:p>
          <a:p>
            <a:pPr algn="ctr"/>
            <a:r>
              <a:rPr kumimoji="1" lang="zh-CN" altLang="en-US">
                <a:solidFill>
                  <a:schemeClr val="bg1"/>
                </a:solidFill>
                <a:latin typeface="Times New Roman" pitchFamily="18" charset="0"/>
              </a:rPr>
              <a:t>的影响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70" grpId="0"/>
      <p:bldP spid="66571" grpId="0"/>
      <p:bldP spid="66572" grpId="0"/>
      <p:bldP spid="66573" grpId="0"/>
      <p:bldP spid="66574" grpId="0"/>
      <p:bldP spid="20" grpId="0" animBg="1"/>
      <p:bldP spid="22" grpId="0"/>
      <p:bldP spid="23" grpId="0"/>
      <p:bldP spid="24" grpId="0" animBg="1" autoUpdateAnimBg="0"/>
      <p:bldP spid="25" grpId="0" animBg="1" autoUpdateAnimBg="0"/>
      <p:bldP spid="26" grpId="0" animBg="1" autoUpdateAnimBg="0"/>
      <p:bldP spid="27" grpId="0" animBg="1" autoUpdateAnimBg="0"/>
      <p:bldP spid="28" grpId="0" animBg="1" autoUpdateAnimBg="0"/>
      <p:bldP spid="29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88"/>
          <p:cNvSpPr txBox="1">
            <a:spLocks noChangeArrowheads="1"/>
          </p:cNvSpPr>
          <p:nvPr/>
        </p:nvSpPr>
        <p:spPr bwMode="auto">
          <a:xfrm>
            <a:off x="1782763" y="2514600"/>
            <a:ext cx="5362575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1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、地壳中含量最高的金属元素：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、人体中含量最高的金属元素：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、目前世界年产量最高的金属：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4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、导电、导热最好的金属：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5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、硬度最高的金属：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6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：熔点最高的金属：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7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：熔点最低的金属：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8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：密度最大的金属：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9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：密度最小的金属：</a:t>
            </a:r>
          </a:p>
        </p:txBody>
      </p:sp>
      <p:sp>
        <p:nvSpPr>
          <p:cNvPr id="29698" name="Text Box 89"/>
          <p:cNvSpPr txBox="1">
            <a:spLocks noChangeArrowheads="1"/>
          </p:cNvSpPr>
          <p:nvPr/>
        </p:nvSpPr>
        <p:spPr bwMode="auto">
          <a:xfrm>
            <a:off x="790575" y="2781300"/>
            <a:ext cx="611188" cy="3473450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Times New Roman" pitchFamily="18" charset="0"/>
              </a:rPr>
              <a:t>资料卡片：金属之最</a:t>
            </a:r>
          </a:p>
        </p:txBody>
      </p:sp>
      <p:sp>
        <p:nvSpPr>
          <p:cNvPr id="41050" name="Text Box 90"/>
          <p:cNvSpPr txBox="1">
            <a:spLocks noChangeArrowheads="1"/>
          </p:cNvSpPr>
          <p:nvPr/>
        </p:nvSpPr>
        <p:spPr bwMode="auto">
          <a:xfrm>
            <a:off x="7018338" y="2514600"/>
            <a:ext cx="539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Al</a:t>
            </a:r>
          </a:p>
        </p:txBody>
      </p:sp>
      <p:sp>
        <p:nvSpPr>
          <p:cNvPr id="41051" name="Text Box 91"/>
          <p:cNvSpPr txBox="1">
            <a:spLocks noChangeArrowheads="1"/>
          </p:cNvSpPr>
          <p:nvPr/>
        </p:nvSpPr>
        <p:spPr bwMode="auto">
          <a:xfrm>
            <a:off x="7018338" y="2946400"/>
            <a:ext cx="619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Ca</a:t>
            </a:r>
          </a:p>
        </p:txBody>
      </p:sp>
      <p:sp>
        <p:nvSpPr>
          <p:cNvPr id="41052" name="Text Box 92"/>
          <p:cNvSpPr txBox="1">
            <a:spLocks noChangeArrowheads="1"/>
          </p:cNvSpPr>
          <p:nvPr/>
        </p:nvSpPr>
        <p:spPr bwMode="auto">
          <a:xfrm>
            <a:off x="7018338" y="3363913"/>
            <a:ext cx="558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Fe</a:t>
            </a:r>
          </a:p>
        </p:txBody>
      </p:sp>
      <p:sp>
        <p:nvSpPr>
          <p:cNvPr id="41053" name="Text Box 93"/>
          <p:cNvSpPr txBox="1">
            <a:spLocks noChangeArrowheads="1"/>
          </p:cNvSpPr>
          <p:nvPr/>
        </p:nvSpPr>
        <p:spPr bwMode="auto">
          <a:xfrm>
            <a:off x="7054850" y="3795713"/>
            <a:ext cx="619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Ag</a:t>
            </a:r>
          </a:p>
        </p:txBody>
      </p:sp>
      <p:sp>
        <p:nvSpPr>
          <p:cNvPr id="41054" name="Text Box 94"/>
          <p:cNvSpPr txBox="1">
            <a:spLocks noChangeArrowheads="1"/>
          </p:cNvSpPr>
          <p:nvPr/>
        </p:nvSpPr>
        <p:spPr bwMode="auto">
          <a:xfrm>
            <a:off x="5218113" y="4252913"/>
            <a:ext cx="598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Cr</a:t>
            </a:r>
          </a:p>
        </p:txBody>
      </p:sp>
      <p:sp>
        <p:nvSpPr>
          <p:cNvPr id="41055" name="Text Box 95"/>
          <p:cNvSpPr txBox="1">
            <a:spLocks noChangeArrowheads="1"/>
          </p:cNvSpPr>
          <p:nvPr/>
        </p:nvSpPr>
        <p:spPr bwMode="auto">
          <a:xfrm>
            <a:off x="5233988" y="4675188"/>
            <a:ext cx="539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</a:t>
            </a:r>
          </a:p>
        </p:txBody>
      </p:sp>
      <p:sp>
        <p:nvSpPr>
          <p:cNvPr id="41056" name="Text Box 96"/>
          <p:cNvSpPr txBox="1">
            <a:spLocks noChangeArrowheads="1"/>
          </p:cNvSpPr>
          <p:nvPr/>
        </p:nvSpPr>
        <p:spPr bwMode="auto">
          <a:xfrm>
            <a:off x="5218113" y="5092700"/>
            <a:ext cx="638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Hg</a:t>
            </a:r>
          </a:p>
        </p:txBody>
      </p:sp>
      <p:sp>
        <p:nvSpPr>
          <p:cNvPr id="41057" name="Text Box 97"/>
          <p:cNvSpPr txBox="1">
            <a:spLocks noChangeArrowheads="1"/>
          </p:cNvSpPr>
          <p:nvPr/>
        </p:nvSpPr>
        <p:spPr bwMode="auto">
          <a:xfrm>
            <a:off x="5218113" y="5502275"/>
            <a:ext cx="1225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Os</a:t>
            </a:r>
          </a:p>
        </p:txBody>
      </p:sp>
      <p:sp>
        <p:nvSpPr>
          <p:cNvPr id="41058" name="Text Box 98"/>
          <p:cNvSpPr txBox="1">
            <a:spLocks noChangeArrowheads="1"/>
          </p:cNvSpPr>
          <p:nvPr/>
        </p:nvSpPr>
        <p:spPr bwMode="auto">
          <a:xfrm>
            <a:off x="5218113" y="5956300"/>
            <a:ext cx="5191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Li</a:t>
            </a:r>
          </a:p>
        </p:txBody>
      </p:sp>
      <p:sp>
        <p:nvSpPr>
          <p:cNvPr id="29708" name="Text Box 100"/>
          <p:cNvSpPr txBox="1">
            <a:spLocks noChangeArrowheads="1"/>
          </p:cNvSpPr>
          <p:nvPr/>
        </p:nvSpPr>
        <p:spPr bwMode="auto">
          <a:xfrm>
            <a:off x="179388" y="1685925"/>
            <a:ext cx="4032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宋体" charset="-122"/>
              </a:rPr>
              <a:t>一、几种重要的金属</a:t>
            </a:r>
          </a:p>
        </p:txBody>
      </p:sp>
      <p:sp>
        <p:nvSpPr>
          <p:cNvPr id="41061" name="WordArt 101"/>
          <p:cNvSpPr>
            <a:spLocks noChangeArrowheads="1" noChangeShapeType="1" noTextEdit="1"/>
          </p:cNvSpPr>
          <p:nvPr/>
        </p:nvSpPr>
        <p:spPr bwMode="auto">
          <a:xfrm>
            <a:off x="2051050" y="476250"/>
            <a:ext cx="47371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1   </a:t>
            </a:r>
            <a:r>
              <a:rPr lang="zh-CN" altLang="en-US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4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0" grpId="0"/>
      <p:bldP spid="41051" grpId="0"/>
      <p:bldP spid="41052" grpId="0"/>
      <p:bldP spid="41053" grpId="0"/>
      <p:bldP spid="41054" grpId="0"/>
      <p:bldP spid="41055" grpId="0"/>
      <p:bldP spid="41056" grpId="0"/>
      <p:bldP spid="41057" grpId="0"/>
      <p:bldP spid="410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4" descr="炊具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970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13" name="AutoShape 9"/>
          <p:cNvSpPr>
            <a:spLocks noChangeArrowheads="1"/>
          </p:cNvSpPr>
          <p:nvPr/>
        </p:nvSpPr>
        <p:spPr bwMode="auto">
          <a:xfrm>
            <a:off x="214313" y="285750"/>
            <a:ext cx="1150937" cy="649288"/>
          </a:xfrm>
          <a:prstGeom prst="wedgeRoundRectCallout">
            <a:avLst>
              <a:gd name="adj1" fmla="val 579782"/>
              <a:gd name="adj2" fmla="val 558213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800">
                <a:solidFill>
                  <a:schemeClr val="bg1"/>
                </a:solidFill>
              </a:rPr>
              <a:t>合金</a:t>
            </a:r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7429500" y="4286250"/>
            <a:ext cx="1285875" cy="5238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黑体" pitchFamily="49" charset="-122"/>
              </a:rPr>
              <a:t>不锈钢</a:t>
            </a: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1857375" y="5661025"/>
            <a:ext cx="21971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黑体" pitchFamily="49" charset="-122"/>
              </a:rPr>
              <a:t>铁、铬、镍</a:t>
            </a:r>
          </a:p>
        </p:txBody>
      </p:sp>
      <p:sp>
        <p:nvSpPr>
          <p:cNvPr id="30725" name="Text Box 7"/>
          <p:cNvSpPr txBox="1">
            <a:spLocks noChangeArrowheads="1"/>
          </p:cNvSpPr>
          <p:nvPr/>
        </p:nvSpPr>
        <p:spPr bwMode="auto">
          <a:xfrm>
            <a:off x="-71438" y="5013325"/>
            <a:ext cx="9201151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/>
              <a:t>【</a:t>
            </a:r>
            <a:r>
              <a:rPr lang="zh-CN" altLang="en-US" sz="2800"/>
              <a:t>想一想</a:t>
            </a:r>
            <a:r>
              <a:rPr lang="en-US" altLang="zh-CN" sz="2800"/>
              <a:t>】</a:t>
            </a:r>
            <a:r>
              <a:rPr lang="zh-CN" altLang="en-US" sz="2800"/>
              <a:t>你知道这些不锈钢制品中含有的</a:t>
            </a:r>
            <a:r>
              <a:rPr lang="zh-CN" altLang="en-US" sz="2800">
                <a:solidFill>
                  <a:srgbClr val="FF0000"/>
                </a:solidFill>
              </a:rPr>
              <a:t>主要金属</a:t>
            </a:r>
            <a:r>
              <a:rPr lang="zh-CN" altLang="en-US" sz="2800"/>
              <a:t>吗？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3" grpId="0" animBg="1"/>
      <p:bldP spid="983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u=3970254290,1059481262&amp;fm=21&amp;gp=0"/>
          <p:cNvPicPr>
            <a:picLocks noChangeAspect="1" noChangeArrowheads="1" noCrop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3779838" y="1196975"/>
            <a:ext cx="47529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1403350" y="3644900"/>
            <a:ext cx="6983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zh-CN" altLang="en-US" sz="2600"/>
              <a:t>铝合金门窗                  记忆合金眼镜框</a:t>
            </a:r>
          </a:p>
        </p:txBody>
      </p:sp>
      <p:pic>
        <p:nvPicPr>
          <p:cNvPr id="31747" name="Picture 5" descr="u=218259138,3170992861&amp;fm=23&amp;gp=0"/>
          <p:cNvPicPr>
            <a:picLocks noChangeAspect="1" noChangeArrowheads="1"/>
          </p:cNvPicPr>
          <p:nvPr/>
        </p:nvPicPr>
        <p:blipFill>
          <a:blip r:embed="rId3"/>
          <a:srcRect t="5867"/>
          <a:stretch>
            <a:fillRect/>
          </a:stretch>
        </p:blipFill>
        <p:spPr bwMode="auto">
          <a:xfrm>
            <a:off x="971550" y="1198563"/>
            <a:ext cx="2519363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/>
              <a:t>二、合金</a:t>
            </a:r>
          </a:p>
        </p:txBody>
      </p:sp>
      <p:sp>
        <p:nvSpPr>
          <p:cNvPr id="31749" name="Rectangle 5"/>
          <p:cNvSpPr>
            <a:spLocks/>
          </p:cNvSpPr>
          <p:nvPr/>
        </p:nvSpPr>
        <p:spPr bwMode="auto">
          <a:xfrm>
            <a:off x="323850" y="3860800"/>
            <a:ext cx="90725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2800">
                <a:latin typeface="宋体" charset="-122"/>
              </a:rPr>
              <a:t>1.</a:t>
            </a:r>
            <a:r>
              <a:rPr lang="zh-CN" altLang="en-US" sz="2800">
                <a:latin typeface="宋体" charset="-122"/>
              </a:rPr>
              <a:t>阅读教材</a:t>
            </a:r>
            <a:r>
              <a:rPr lang="en-US" altLang="zh-CN" sz="2800">
                <a:latin typeface="宋体" charset="-122"/>
              </a:rPr>
              <a:t>4-5</a:t>
            </a:r>
            <a:r>
              <a:rPr lang="zh-CN" altLang="en-US" sz="2800">
                <a:latin typeface="宋体" charset="-122"/>
              </a:rPr>
              <a:t>页</a:t>
            </a:r>
            <a:br>
              <a:rPr lang="zh-CN" altLang="en-US" sz="2800">
                <a:latin typeface="宋体" charset="-122"/>
              </a:rPr>
            </a:br>
            <a:r>
              <a:rPr lang="en-US" altLang="zh-CN" sz="2800">
                <a:latin typeface="宋体" charset="-122"/>
              </a:rPr>
              <a:t>2.</a:t>
            </a:r>
            <a:r>
              <a:rPr lang="zh-CN" altLang="en-US" sz="2800">
                <a:latin typeface="宋体" charset="-122"/>
              </a:rPr>
              <a:t>阅读新型合金</a:t>
            </a:r>
            <a:br>
              <a:rPr lang="zh-CN" altLang="en-US" sz="2800">
                <a:latin typeface="宋体" charset="-122"/>
              </a:rPr>
            </a:br>
            <a:r>
              <a:rPr lang="zh-CN" altLang="en-US" sz="2800">
                <a:latin typeface="宋体" charset="-122"/>
              </a:rPr>
              <a:t>（</a:t>
            </a:r>
            <a:r>
              <a:rPr lang="en-US" altLang="zh-CN" sz="2800">
                <a:latin typeface="宋体" charset="-122"/>
              </a:rPr>
              <a:t>1</a:t>
            </a:r>
            <a:r>
              <a:rPr lang="zh-CN" altLang="en-US" sz="2800">
                <a:latin typeface="宋体" charset="-122"/>
              </a:rPr>
              <a:t>）耐热合金：常用于制造喷气式飞机的发动机叶片。</a:t>
            </a:r>
            <a:br>
              <a:rPr lang="zh-CN" altLang="en-US" sz="2800">
                <a:latin typeface="宋体" charset="-122"/>
              </a:rPr>
            </a:br>
            <a:r>
              <a:rPr lang="zh-CN" altLang="en-US" sz="2800">
                <a:latin typeface="宋体" charset="-122"/>
              </a:rPr>
              <a:t>（</a:t>
            </a:r>
            <a:r>
              <a:rPr lang="en-US" altLang="zh-CN" sz="2800">
                <a:latin typeface="宋体" charset="-122"/>
              </a:rPr>
              <a:t>2</a:t>
            </a:r>
            <a:r>
              <a:rPr lang="zh-CN" altLang="en-US" sz="2800">
                <a:latin typeface="宋体" charset="-122"/>
              </a:rPr>
              <a:t>）储氢合金：（</a:t>
            </a:r>
            <a:r>
              <a:rPr lang="en-US" altLang="zh-CN" sz="2800">
                <a:latin typeface="宋体" charset="-122"/>
              </a:rPr>
              <a:t>Ti~Fe, La~Ni</a:t>
            </a:r>
            <a:r>
              <a:rPr lang="zh-CN" altLang="en-US" sz="2800">
                <a:latin typeface="宋体" charset="-122"/>
              </a:rPr>
              <a:t>）</a:t>
            </a:r>
            <a:br>
              <a:rPr lang="zh-CN" altLang="en-US" sz="2800">
                <a:latin typeface="宋体" charset="-122"/>
              </a:rPr>
            </a:br>
            <a:r>
              <a:rPr lang="zh-CN" altLang="en-US" sz="2800">
                <a:latin typeface="宋体" charset="-122"/>
              </a:rPr>
              <a:t>     </a:t>
            </a:r>
            <a:r>
              <a:rPr lang="zh-CN" altLang="en-US" sz="2800">
                <a:solidFill>
                  <a:srgbClr val="FF0000"/>
                </a:solidFill>
                <a:latin typeface="宋体" charset="-122"/>
              </a:rPr>
              <a:t>室温下吸收氢气速度快，放出氢气快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3"/>
          <p:cNvSpPr txBox="1">
            <a:spLocks noChangeArrowheads="1"/>
          </p:cNvSpPr>
          <p:nvPr/>
        </p:nvSpPr>
        <p:spPr bwMode="auto">
          <a:xfrm>
            <a:off x="539750" y="1700213"/>
            <a:ext cx="727392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en-US" altLang="zh-CN" sz="2800">
                <a:latin typeface="宋体" charset="-122"/>
              </a:rPr>
              <a:t>1</a:t>
            </a:r>
            <a:r>
              <a:rPr lang="zh-CN" altLang="en-US" sz="2800">
                <a:latin typeface="宋体" charset="-122"/>
              </a:rPr>
              <a:t>、什么是合金？常见的合金有哪些？</a:t>
            </a:r>
          </a:p>
          <a:p>
            <a:pPr>
              <a:buClr>
                <a:schemeClr val="bg2"/>
              </a:buClr>
              <a:buSzPct val="75000"/>
            </a:pPr>
            <a:endParaRPr lang="zh-CN" altLang="en-US" sz="2800">
              <a:latin typeface="宋体" charset="-122"/>
            </a:endParaRPr>
          </a:p>
          <a:p>
            <a:pPr>
              <a:buClr>
                <a:schemeClr val="bg2"/>
              </a:buClr>
              <a:buSzPct val="75000"/>
            </a:pPr>
            <a:endParaRPr lang="zh-CN" altLang="en-US" sz="2800">
              <a:latin typeface="宋体" charset="-122"/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>
                <a:latin typeface="宋体" charset="-122"/>
              </a:rPr>
              <a:t>2.</a:t>
            </a:r>
            <a:r>
              <a:rPr lang="zh-CN" altLang="en-US" sz="2800">
                <a:latin typeface="宋体" charset="-122"/>
              </a:rPr>
              <a:t>我们在生活中见到的金属制品是纯金属多</a:t>
            </a:r>
            <a:r>
              <a:rPr lang="en-US" altLang="zh-CN" sz="2800">
                <a:latin typeface="宋体" charset="-122"/>
              </a:rPr>
              <a:t>?</a:t>
            </a: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>
                <a:latin typeface="宋体" charset="-122"/>
              </a:rPr>
              <a:t>  </a:t>
            </a:r>
            <a:r>
              <a:rPr lang="zh-CN" altLang="en-US" sz="2800">
                <a:latin typeface="宋体" charset="-122"/>
              </a:rPr>
              <a:t>还是合金多？ </a:t>
            </a:r>
          </a:p>
          <a:p>
            <a:pPr>
              <a:buClr>
                <a:schemeClr val="bg2"/>
              </a:buClr>
              <a:buSzPct val="75000"/>
            </a:pPr>
            <a:endParaRPr lang="zh-CN" altLang="en-US" sz="2800">
              <a:latin typeface="宋体" charset="-122"/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>
                <a:latin typeface="宋体" charset="-122"/>
              </a:rPr>
              <a:t>3.</a:t>
            </a:r>
            <a:r>
              <a:rPr lang="zh-CN" altLang="en-US" sz="2800">
                <a:latin typeface="宋体" charset="-122"/>
              </a:rPr>
              <a:t>合金与纯金属有什么不同呢？</a:t>
            </a:r>
          </a:p>
          <a:p>
            <a:pPr>
              <a:buClr>
                <a:schemeClr val="bg2"/>
              </a:buClr>
              <a:buSzPct val="75000"/>
            </a:pPr>
            <a:endParaRPr lang="en-US" altLang="zh-CN" sz="2800">
              <a:latin typeface="宋体" charset="-122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276600" y="3573463"/>
            <a:ext cx="1727200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zh-CN" altLang="en-US" sz="2800">
                <a:solidFill>
                  <a:srgbClr val="FF0000"/>
                </a:solidFill>
              </a:rPr>
              <a:t>合金多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68313" y="1557338"/>
            <a:ext cx="7885112" cy="13731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en-US" altLang="zh-CN" sz="2800">
                <a:latin typeface="宋体" charset="-122"/>
              </a:rPr>
              <a:t>1.</a:t>
            </a:r>
            <a:r>
              <a:rPr lang="zh-CN" altLang="en-US" sz="2800"/>
              <a:t>合金是</a:t>
            </a:r>
            <a:r>
              <a:rPr lang="zh-CN" altLang="en-US" sz="2800">
                <a:solidFill>
                  <a:srgbClr val="FF0000"/>
                </a:solidFill>
              </a:rPr>
              <a:t>在金属中</a:t>
            </a:r>
            <a:r>
              <a:rPr lang="zh-CN" altLang="en-US" sz="2800">
                <a:solidFill>
                  <a:srgbClr val="0000FF"/>
                </a:solidFill>
              </a:rPr>
              <a:t>加热熔合</a:t>
            </a:r>
            <a:r>
              <a:rPr lang="zh-CN" altLang="en-US" sz="2800">
                <a:solidFill>
                  <a:srgbClr val="FF0000"/>
                </a:solidFill>
              </a:rPr>
              <a:t>某些金属或者非金属，形成具有金属特征的</a:t>
            </a:r>
            <a:r>
              <a:rPr lang="zh-CN" altLang="en-US" sz="2800">
                <a:solidFill>
                  <a:srgbClr val="006600"/>
                </a:solidFill>
              </a:rPr>
              <a:t>混合物</a:t>
            </a:r>
            <a:r>
              <a:rPr lang="zh-CN" altLang="en-US" sz="2800">
                <a:solidFill>
                  <a:srgbClr val="FF0000"/>
                </a:solidFill>
              </a:rPr>
              <a:t>。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>
                <a:solidFill>
                  <a:srgbClr val="FF0000"/>
                </a:solidFill>
              </a:rPr>
              <a:t>    </a:t>
            </a:r>
            <a:r>
              <a:rPr lang="zh-CN" altLang="en-US" sz="2800"/>
              <a:t>常见的合金有</a:t>
            </a:r>
            <a:r>
              <a:rPr lang="zh-CN" altLang="en-US" sz="2800">
                <a:solidFill>
                  <a:srgbClr val="0000FF"/>
                </a:solidFill>
              </a:rPr>
              <a:t>生铁、钢、铝合金、黄铜</a:t>
            </a:r>
            <a:r>
              <a:rPr lang="zh-CN" altLang="en-US" sz="2800"/>
              <a:t>等。</a:t>
            </a:r>
          </a:p>
        </p:txBody>
      </p:sp>
      <p:pic>
        <p:nvPicPr>
          <p:cNvPr id="32772" name="Picture 6" descr="8-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3938588"/>
            <a:ext cx="2122487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7" descr="图8-4 宝石中的金属离子（图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00925" y="142875"/>
            <a:ext cx="1457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Rectangle 4"/>
          <p:cNvSpPr>
            <a:spLocks noChangeArrowheads="1"/>
          </p:cNvSpPr>
          <p:nvPr/>
        </p:nvSpPr>
        <p:spPr bwMode="auto">
          <a:xfrm>
            <a:off x="549275" y="638175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/>
              <a:t>二、合金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  <p:bldP spid="1639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3" name="Group 4"/>
          <p:cNvGrpSpPr>
            <a:grpSpLocks/>
          </p:cNvGrpSpPr>
          <p:nvPr/>
        </p:nvGrpSpPr>
        <p:grpSpPr bwMode="auto">
          <a:xfrm>
            <a:off x="6300788" y="315913"/>
            <a:ext cx="2519362" cy="2611437"/>
            <a:chOff x="2789" y="1764"/>
            <a:chExt cx="2767" cy="2676"/>
          </a:xfrm>
        </p:grpSpPr>
        <p:sp>
          <p:nvSpPr>
            <p:cNvPr id="33834" name="Text Box 5"/>
            <p:cNvSpPr txBox="1">
              <a:spLocks noChangeArrowheads="1"/>
            </p:cNvSpPr>
            <p:nvPr/>
          </p:nvSpPr>
          <p:spPr bwMode="auto">
            <a:xfrm>
              <a:off x="3199" y="3783"/>
              <a:ext cx="2223" cy="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1800">
                  <a:latin typeface="Arial Narrow" pitchFamily="34" charset="0"/>
                </a:rPr>
                <a:t>图</a:t>
              </a:r>
              <a:r>
                <a:rPr kumimoji="1" lang="en-US" altLang="zh-CN" sz="1800">
                  <a:latin typeface="Arial Narrow" pitchFamily="34" charset="0"/>
                </a:rPr>
                <a:t>8</a:t>
              </a:r>
              <a:r>
                <a:rPr kumimoji="1" lang="zh-CN" altLang="en-US" sz="1800">
                  <a:latin typeface="Arial Narrow" pitchFamily="34" charset="0"/>
                </a:rPr>
                <a:t>－</a:t>
              </a:r>
              <a:r>
                <a:rPr kumimoji="1" lang="en-US" altLang="zh-CN" sz="1800">
                  <a:latin typeface="Arial Narrow" pitchFamily="34" charset="0"/>
                </a:rPr>
                <a:t>5  </a:t>
              </a:r>
              <a:r>
                <a:rPr kumimoji="1" lang="zh-CN" altLang="en-US" sz="1800">
                  <a:latin typeface="Arial Narrow" pitchFamily="34" charset="0"/>
                </a:rPr>
                <a:t>比较合金和纯金属的硬度</a:t>
              </a:r>
            </a:p>
          </p:txBody>
        </p:sp>
        <p:pic>
          <p:nvPicPr>
            <p:cNvPr id="33835" name="Picture 6" descr="pic_21782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>
            <a:blip r:embed="rId3"/>
            <a:srcRect t="8426" b="7593"/>
            <a:stretch>
              <a:fillRect/>
            </a:stretch>
          </p:blipFill>
          <p:spPr bwMode="auto">
            <a:xfrm>
              <a:off x="2789" y="1764"/>
              <a:ext cx="2767" cy="2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794" name="Text Box 7"/>
          <p:cNvSpPr txBox="1">
            <a:spLocks noChangeArrowheads="1"/>
          </p:cNvSpPr>
          <p:nvPr/>
        </p:nvSpPr>
        <p:spPr bwMode="auto">
          <a:xfrm>
            <a:off x="460375" y="1196975"/>
            <a:ext cx="6127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【</a:t>
            </a:r>
            <a:r>
              <a:rPr lang="zh-CN" altLang="en-US">
                <a:latin typeface="Times New Roman" pitchFamily="18" charset="0"/>
              </a:rPr>
              <a:t>实验</a:t>
            </a:r>
            <a:r>
              <a:rPr lang="en-US" altLang="zh-CN">
                <a:latin typeface="Times New Roman" pitchFamily="18" charset="0"/>
              </a:rPr>
              <a:t>8</a:t>
            </a:r>
            <a:r>
              <a:rPr lang="zh-CN" altLang="en-US">
                <a:latin typeface="Times New Roman" pitchFamily="18" charset="0"/>
              </a:rPr>
              <a:t>－</a:t>
            </a:r>
            <a:r>
              <a:rPr lang="en-US" altLang="zh-CN">
                <a:latin typeface="Times New Roman" pitchFamily="18" charset="0"/>
              </a:rPr>
              <a:t>1】  </a:t>
            </a:r>
            <a:r>
              <a:rPr lang="zh-CN" altLang="en-US">
                <a:latin typeface="Times New Roman" pitchFamily="18" charset="0"/>
              </a:rPr>
              <a:t>比较黄铜片（铜锌合金）和</a:t>
            </a:r>
          </a:p>
          <a:p>
            <a:r>
              <a:rPr lang="zh-CN" altLang="en-US">
                <a:latin typeface="Times New Roman" pitchFamily="18" charset="0"/>
              </a:rPr>
              <a:t>  铜片、硬铝片（铝合金）和铝片的光泽和</a:t>
            </a:r>
          </a:p>
          <a:p>
            <a:r>
              <a:rPr lang="zh-CN" altLang="en-US">
                <a:latin typeface="Times New Roman" pitchFamily="18" charset="0"/>
              </a:rPr>
              <a:t>  颜色；将它们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互相刻画</a:t>
            </a:r>
            <a:r>
              <a:rPr lang="zh-CN" altLang="en-US">
                <a:latin typeface="Times New Roman" pitchFamily="18" charset="0"/>
              </a:rPr>
              <a:t>，比较它们的硬度。</a:t>
            </a:r>
          </a:p>
        </p:txBody>
      </p:sp>
      <p:graphicFrame>
        <p:nvGraphicFramePr>
          <p:cNvPr id="45149" name="Group 93"/>
          <p:cNvGraphicFramePr>
            <a:graphicFrameLocks noGrp="1"/>
          </p:cNvGraphicFramePr>
          <p:nvPr/>
        </p:nvGraphicFramePr>
        <p:xfrm>
          <a:off x="827088" y="3070225"/>
          <a:ext cx="7137400" cy="3103563"/>
        </p:xfrm>
        <a:graphic>
          <a:graphicData uri="http://schemas.openxmlformats.org/drawingml/2006/table">
            <a:tbl>
              <a:tblPr/>
              <a:tblGrid>
                <a:gridCol w="1708150"/>
                <a:gridCol w="1481137"/>
                <a:gridCol w="1223963"/>
                <a:gridCol w="1223962"/>
                <a:gridCol w="1500188"/>
              </a:tblGrid>
              <a:tr h="4365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黄铜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光泽与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颜色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5130" name="Text Box 74"/>
          <p:cNvSpPr txBox="1">
            <a:spLocks noChangeArrowheads="1"/>
          </p:cNvSpPr>
          <p:nvPr/>
        </p:nvSpPr>
        <p:spPr bwMode="auto">
          <a:xfrm>
            <a:off x="2590800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黄色</a:t>
            </a:r>
          </a:p>
        </p:txBody>
      </p:sp>
      <p:sp>
        <p:nvSpPr>
          <p:cNvPr id="45135" name="Text Box 79"/>
          <p:cNvSpPr txBox="1">
            <a:spLocks noChangeArrowheads="1"/>
          </p:cNvSpPr>
          <p:nvPr/>
        </p:nvSpPr>
        <p:spPr bwMode="auto">
          <a:xfrm>
            <a:off x="3959225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紫红色</a:t>
            </a:r>
          </a:p>
        </p:txBody>
      </p:sp>
      <p:sp>
        <p:nvSpPr>
          <p:cNvPr id="45136" name="Text Box 80"/>
          <p:cNvSpPr txBox="1">
            <a:spLocks noChangeArrowheads="1"/>
          </p:cNvSpPr>
          <p:nvPr/>
        </p:nvSpPr>
        <p:spPr bwMode="auto">
          <a:xfrm>
            <a:off x="5256213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38" name="Text Box 82"/>
          <p:cNvSpPr txBox="1">
            <a:spLocks noChangeArrowheads="1"/>
          </p:cNvSpPr>
          <p:nvPr/>
        </p:nvSpPr>
        <p:spPr bwMode="auto">
          <a:xfrm>
            <a:off x="6623050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40" name="Text Box 84"/>
          <p:cNvSpPr txBox="1">
            <a:spLocks noChangeArrowheads="1"/>
          </p:cNvSpPr>
          <p:nvPr/>
        </p:nvSpPr>
        <p:spPr bwMode="auto">
          <a:xfrm>
            <a:off x="3227388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黄铜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铜</a:t>
            </a:r>
          </a:p>
        </p:txBody>
      </p:sp>
      <p:sp>
        <p:nvSpPr>
          <p:cNvPr id="45141" name="Text Box 85"/>
          <p:cNvSpPr txBox="1">
            <a:spLocks noChangeArrowheads="1"/>
          </p:cNvSpPr>
          <p:nvPr/>
        </p:nvSpPr>
        <p:spPr bwMode="auto">
          <a:xfrm>
            <a:off x="5891213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硬铝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铝</a:t>
            </a:r>
          </a:p>
        </p:txBody>
      </p:sp>
      <p:sp>
        <p:nvSpPr>
          <p:cNvPr id="45142" name="Text Box 86"/>
          <p:cNvSpPr txBox="1">
            <a:spLocks noChangeArrowheads="1"/>
          </p:cNvSpPr>
          <p:nvPr/>
        </p:nvSpPr>
        <p:spPr bwMode="auto">
          <a:xfrm>
            <a:off x="2555875" y="563721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合金的硬度一般大于其成分金属的硬度</a:t>
            </a:r>
          </a:p>
        </p:txBody>
      </p:sp>
      <p:sp>
        <p:nvSpPr>
          <p:cNvPr id="33831" name="AutoShape 9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5148263" y="2565400"/>
            <a:ext cx="936625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32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/>
              <a:t>二、合金</a:t>
            </a:r>
          </a:p>
        </p:txBody>
      </p:sp>
      <p:sp>
        <p:nvSpPr>
          <p:cNvPr id="33833" name="Text Box 9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0" grpId="0"/>
      <p:bldP spid="45135" grpId="0"/>
      <p:bldP spid="45136" grpId="0"/>
      <p:bldP spid="45138" grpId="0"/>
      <p:bldP spid="45140" grpId="0"/>
      <p:bldP spid="45141" grpId="0"/>
      <p:bldP spid="451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8" name="Group 122"/>
          <p:cNvGraphicFramePr>
            <a:graphicFrameLocks noGrp="1"/>
          </p:cNvGraphicFramePr>
          <p:nvPr/>
        </p:nvGraphicFramePr>
        <p:xfrm>
          <a:off x="323850" y="1285875"/>
          <a:ext cx="8320088" cy="2155825"/>
        </p:xfrm>
        <a:graphic>
          <a:graphicData uri="http://schemas.openxmlformats.org/drawingml/2006/table">
            <a:tbl>
              <a:tblPr/>
              <a:tblGrid>
                <a:gridCol w="1349769"/>
                <a:gridCol w="863507"/>
                <a:gridCol w="802940"/>
                <a:gridCol w="806401"/>
                <a:gridCol w="856584"/>
                <a:gridCol w="1443215"/>
                <a:gridCol w="2197701"/>
              </a:tblGrid>
              <a:tr h="5152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纯金属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152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焊锡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武德合金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4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3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启示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312" name="Text Box 96"/>
          <p:cNvSpPr txBox="1">
            <a:spLocks noChangeArrowheads="1"/>
          </p:cNvSpPr>
          <p:nvPr/>
        </p:nvSpPr>
        <p:spPr bwMode="auto">
          <a:xfrm>
            <a:off x="1763713" y="2917825"/>
            <a:ext cx="6316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合金的熔点一般小于其成分金属的熔点</a:t>
            </a:r>
          </a:p>
        </p:txBody>
      </p:sp>
      <p:sp>
        <p:nvSpPr>
          <p:cNvPr id="34850" name="Text Box 102"/>
          <p:cNvSpPr txBox="1">
            <a:spLocks noChangeArrowheads="1"/>
          </p:cNvSpPr>
          <p:nvPr/>
        </p:nvSpPr>
        <p:spPr bwMode="auto">
          <a:xfrm>
            <a:off x="142875" y="1584325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【</a:t>
            </a:r>
            <a:r>
              <a:rPr lang="zh-CN" altLang="en-US" sz="2800">
                <a:latin typeface="Times New Roman" pitchFamily="18" charset="0"/>
              </a:rPr>
              <a:t>讨论</a:t>
            </a:r>
            <a:r>
              <a:rPr lang="en-US" altLang="zh-CN" sz="2800">
                <a:latin typeface="Times New Roman" pitchFamily="18" charset="0"/>
              </a:rPr>
              <a:t>】</a:t>
            </a:r>
          </a:p>
        </p:txBody>
      </p:sp>
      <p:sp>
        <p:nvSpPr>
          <p:cNvPr id="9320" name="AutoShape 104"/>
          <p:cNvSpPr>
            <a:spLocks noChangeArrowheads="1"/>
          </p:cNvSpPr>
          <p:nvPr/>
        </p:nvSpPr>
        <p:spPr bwMode="auto">
          <a:xfrm>
            <a:off x="4572000" y="620713"/>
            <a:ext cx="2232025" cy="504825"/>
          </a:xfrm>
          <a:prstGeom prst="wedgeEllipseCallout">
            <a:avLst>
              <a:gd name="adj1" fmla="val 1727"/>
              <a:gd name="adj2" fmla="val 210787"/>
            </a:avLst>
          </a:prstGeom>
          <a:solidFill>
            <a:srgbClr val="0000FF">
              <a:alpha val="96077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焊接金属</a:t>
            </a:r>
            <a:r>
              <a:rPr lang="zh-CN" altLang="en-US" b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321" name="AutoShape 105"/>
          <p:cNvSpPr>
            <a:spLocks noChangeArrowheads="1"/>
          </p:cNvSpPr>
          <p:nvPr/>
        </p:nvSpPr>
        <p:spPr bwMode="auto">
          <a:xfrm>
            <a:off x="7164388" y="549275"/>
            <a:ext cx="1584325" cy="736600"/>
          </a:xfrm>
          <a:prstGeom prst="wedgeEllipseCallout">
            <a:avLst>
              <a:gd name="adj1" fmla="val -24644"/>
              <a:gd name="adj2" fmla="val 13938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保险丝</a:t>
            </a:r>
            <a:r>
              <a:rPr lang="zh-CN" altLang="en-US" b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333" name="Text Box 117"/>
          <p:cNvSpPr txBox="1">
            <a:spLocks noChangeArrowheads="1"/>
          </p:cNvSpPr>
          <p:nvPr/>
        </p:nvSpPr>
        <p:spPr bwMode="auto">
          <a:xfrm>
            <a:off x="285750" y="3571875"/>
            <a:ext cx="84772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另，改变合金的组成和含量，可以使合金具有许多</a:t>
            </a:r>
          </a:p>
          <a:p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        优良的物理、化学性能，更适合于不同的用途。</a:t>
            </a:r>
          </a:p>
        </p:txBody>
      </p:sp>
      <p:sp>
        <p:nvSpPr>
          <p:cNvPr id="9335" name="Text Box 119"/>
          <p:cNvSpPr txBox="1">
            <a:spLocks noChangeArrowheads="1"/>
          </p:cNvSpPr>
          <p:nvPr/>
        </p:nvSpPr>
        <p:spPr bwMode="auto">
          <a:xfrm>
            <a:off x="142875" y="4500563"/>
            <a:ext cx="81200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【</a:t>
            </a:r>
            <a:r>
              <a:rPr lang="zh-CN" altLang="en-US" sz="2800">
                <a:latin typeface="Times New Roman" pitchFamily="18" charset="0"/>
              </a:rPr>
              <a:t>归纳</a:t>
            </a:r>
            <a:r>
              <a:rPr lang="en-US" altLang="zh-CN" sz="2800">
                <a:latin typeface="Times New Roman" pitchFamily="18" charset="0"/>
              </a:rPr>
              <a:t>】</a:t>
            </a:r>
            <a:r>
              <a:rPr lang="zh-CN" altLang="en-US" sz="2800">
                <a:latin typeface="Times New Roman" pitchFamily="18" charset="0"/>
              </a:rPr>
              <a:t>合金优良的性质（与其成分金属对比）：</a:t>
            </a:r>
          </a:p>
        </p:txBody>
      </p:sp>
      <p:sp>
        <p:nvSpPr>
          <p:cNvPr id="9336" name="Text Box 120"/>
          <p:cNvSpPr txBox="1">
            <a:spLocks noChangeArrowheads="1"/>
          </p:cNvSpPr>
          <p:nvPr/>
        </p:nvSpPr>
        <p:spPr bwMode="auto">
          <a:xfrm>
            <a:off x="1111250" y="4941888"/>
            <a:ext cx="75549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FF0000"/>
                </a:solidFill>
                <a:latin typeface="Times New Roman" pitchFamily="18" charset="0"/>
              </a:rPr>
              <a:t>熔点低，密度小，强度和硬度大，抗腐蚀性能好。</a:t>
            </a:r>
          </a:p>
        </p:txBody>
      </p:sp>
      <p:sp>
        <p:nvSpPr>
          <p:cNvPr id="9337" name="Text Box 121"/>
          <p:cNvSpPr txBox="1">
            <a:spLocks noChangeArrowheads="1"/>
          </p:cNvSpPr>
          <p:nvPr/>
        </p:nvSpPr>
        <p:spPr bwMode="auto">
          <a:xfrm>
            <a:off x="142875" y="5373688"/>
            <a:ext cx="88947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600">
                <a:latin typeface="Times New Roman" pitchFamily="18" charset="0"/>
              </a:rPr>
              <a:t>【</a:t>
            </a:r>
            <a:r>
              <a:rPr lang="zh-CN" altLang="en-US" sz="2600">
                <a:latin typeface="Times New Roman" pitchFamily="18" charset="0"/>
              </a:rPr>
              <a:t>想一想</a:t>
            </a:r>
            <a:r>
              <a:rPr lang="en-US" altLang="zh-CN" sz="2600">
                <a:latin typeface="Times New Roman" pitchFamily="18" charset="0"/>
              </a:rPr>
              <a:t>】</a:t>
            </a:r>
            <a:r>
              <a:rPr lang="zh-CN" altLang="en-US" sz="2600">
                <a:latin typeface="Times New Roman" pitchFamily="18" charset="0"/>
              </a:rPr>
              <a:t>为什么日常使用的金属材料，大多数都是合金？</a:t>
            </a:r>
          </a:p>
        </p:txBody>
      </p:sp>
      <p:sp>
        <p:nvSpPr>
          <p:cNvPr id="9339" name="Text Box 123"/>
          <p:cNvSpPr txBox="1">
            <a:spLocks noChangeArrowheads="1"/>
          </p:cNvSpPr>
          <p:nvPr/>
        </p:nvSpPr>
        <p:spPr bwMode="auto">
          <a:xfrm>
            <a:off x="1041400" y="5876925"/>
            <a:ext cx="63166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合金的很多性能优于组成它们的金属。</a:t>
            </a:r>
          </a:p>
        </p:txBody>
      </p:sp>
      <p:sp>
        <p:nvSpPr>
          <p:cNvPr id="34858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/>
              <a:t>二、合金</a:t>
            </a:r>
          </a:p>
        </p:txBody>
      </p:sp>
      <p:sp>
        <p:nvSpPr>
          <p:cNvPr id="34859" name="Text Box 12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2" grpId="0"/>
      <p:bldP spid="9320" grpId="0" animBg="1"/>
      <p:bldP spid="9321" grpId="0" animBg="1"/>
      <p:bldP spid="9333" grpId="0"/>
      <p:bldP spid="9335" grpId="0"/>
      <p:bldP spid="9336" grpId="0"/>
      <p:bldP spid="9337" grpId="0"/>
      <p:bldP spid="93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7"/>
          <p:cNvSpPr>
            <a:spLocks noChangeArrowheads="1"/>
          </p:cNvSpPr>
          <p:nvPr/>
        </p:nvSpPr>
        <p:spPr bwMode="auto">
          <a:xfrm>
            <a:off x="574675" y="1196975"/>
            <a:ext cx="77581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  <a:latin typeface="宋体" charset="-122"/>
              </a:rPr>
              <a:t>【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比一比</a:t>
            </a:r>
            <a:r>
              <a:rPr lang="en-US" altLang="zh-CN" sz="2800">
                <a:solidFill>
                  <a:srgbClr val="0000FF"/>
                </a:solidFill>
                <a:latin typeface="宋体" charset="-122"/>
              </a:rPr>
              <a:t>】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生铁与钢的组成和性质有什么不同？</a:t>
            </a:r>
          </a:p>
        </p:txBody>
      </p:sp>
      <p:graphicFrame>
        <p:nvGraphicFramePr>
          <p:cNvPr id="79967" name="Group 95"/>
          <p:cNvGraphicFramePr>
            <a:graphicFrameLocks noGrp="1"/>
          </p:cNvGraphicFramePr>
          <p:nvPr/>
        </p:nvGraphicFramePr>
        <p:xfrm>
          <a:off x="936625" y="1857375"/>
          <a:ext cx="7594600" cy="2052638"/>
        </p:xfrm>
        <a:graphic>
          <a:graphicData uri="http://schemas.openxmlformats.org/drawingml/2006/table">
            <a:tbl>
              <a:tblPr/>
              <a:tblGrid>
                <a:gridCol w="1619250"/>
                <a:gridCol w="2808288"/>
                <a:gridCol w="3167062"/>
              </a:tblGrid>
              <a:tr h="341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钢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生铁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含碳量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其它元素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9911" name="Text Box 39"/>
          <p:cNvSpPr txBox="1">
            <a:spLocks noChangeArrowheads="1"/>
          </p:cNvSpPr>
          <p:nvPr/>
        </p:nvSpPr>
        <p:spPr bwMode="auto">
          <a:xfrm>
            <a:off x="6286500" y="22860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4.3%</a:t>
            </a:r>
          </a:p>
        </p:txBody>
      </p:sp>
      <p:sp>
        <p:nvSpPr>
          <p:cNvPr id="79912" name="Text Box 40"/>
          <p:cNvSpPr txBox="1">
            <a:spLocks noChangeArrowheads="1"/>
          </p:cNvSpPr>
          <p:nvPr/>
        </p:nvSpPr>
        <p:spPr bwMode="auto">
          <a:xfrm>
            <a:off x="3143250" y="2289175"/>
            <a:ext cx="155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charset="-122"/>
              </a:rPr>
              <a:t>0.03%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</a:p>
        </p:txBody>
      </p:sp>
      <p:sp>
        <p:nvSpPr>
          <p:cNvPr id="79913" name="Text Box 41"/>
          <p:cNvSpPr txBox="1">
            <a:spLocks noChangeArrowheads="1"/>
          </p:cNvSpPr>
          <p:nvPr/>
        </p:nvSpPr>
        <p:spPr bwMode="auto">
          <a:xfrm>
            <a:off x="5643563" y="2757488"/>
            <a:ext cx="2665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宋体" charset="-122"/>
              </a:rPr>
              <a:t>硅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(Si)</a:t>
            </a:r>
            <a:r>
              <a:rPr lang="zh-CN" altLang="en-US">
                <a:solidFill>
                  <a:srgbClr val="0000FF"/>
                </a:solidFill>
                <a:latin typeface="宋体" charset="-122"/>
              </a:rPr>
              <a:t>、锰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(Mn)</a:t>
            </a:r>
            <a:r>
              <a:rPr lang="zh-CN" altLang="en-US">
                <a:solidFill>
                  <a:srgbClr val="0000FF"/>
                </a:solidFill>
                <a:latin typeface="宋体" charset="-122"/>
              </a:rPr>
              <a:t>等</a:t>
            </a:r>
          </a:p>
        </p:txBody>
      </p:sp>
      <p:sp>
        <p:nvSpPr>
          <p:cNvPr id="79914" name="Text Box 42"/>
          <p:cNvSpPr txBox="1">
            <a:spLocks noChangeArrowheads="1"/>
          </p:cNvSpPr>
          <p:nvPr/>
        </p:nvSpPr>
        <p:spPr bwMode="auto">
          <a:xfrm>
            <a:off x="2571750" y="2768600"/>
            <a:ext cx="26654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宋体" charset="-122"/>
              </a:rPr>
              <a:t>铬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(Cr)</a:t>
            </a:r>
            <a:r>
              <a:rPr lang="zh-CN" altLang="en-US">
                <a:solidFill>
                  <a:srgbClr val="0000FF"/>
                </a:solidFill>
                <a:latin typeface="宋体" charset="-122"/>
              </a:rPr>
              <a:t>、镍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(Ni)</a:t>
            </a:r>
            <a:r>
              <a:rPr lang="zh-CN" altLang="en-US">
                <a:solidFill>
                  <a:srgbClr val="0000FF"/>
                </a:solidFill>
                <a:latin typeface="宋体" charset="-122"/>
              </a:rPr>
              <a:t>等</a:t>
            </a:r>
          </a:p>
        </p:txBody>
      </p:sp>
      <p:sp>
        <p:nvSpPr>
          <p:cNvPr id="79964" name="Rectangle 92"/>
          <p:cNvSpPr>
            <a:spLocks noChangeArrowheads="1"/>
          </p:cNvSpPr>
          <p:nvPr/>
        </p:nvSpPr>
        <p:spPr bwMode="auto">
          <a:xfrm>
            <a:off x="2627313" y="3328988"/>
            <a:ext cx="5859462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钢比生铁硬度大、抗腐蚀性好、有较强的韧性</a:t>
            </a:r>
          </a:p>
        </p:txBody>
      </p:sp>
      <p:sp>
        <p:nvSpPr>
          <p:cNvPr id="79968" name="Rectangle 96"/>
          <p:cNvSpPr>
            <a:spLocks noChangeArrowheads="1"/>
          </p:cNvSpPr>
          <p:nvPr/>
        </p:nvSpPr>
        <p:spPr bwMode="auto">
          <a:xfrm>
            <a:off x="1979613" y="4652963"/>
            <a:ext cx="5184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主要是因为钢</a:t>
            </a:r>
            <a:r>
              <a:rPr lang="zh-CN" altLang="en-US" sz="2800">
                <a:solidFill>
                  <a:srgbClr val="0000FF"/>
                </a:solidFill>
              </a:rPr>
              <a:t>含碳量</a:t>
            </a:r>
            <a:r>
              <a:rPr lang="zh-CN" altLang="en-US" sz="2800">
                <a:solidFill>
                  <a:srgbClr val="FF0000"/>
                </a:solidFill>
              </a:rPr>
              <a:t>比生铁少。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827088" y="4005263"/>
            <a:ext cx="64293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  <a:latin typeface="宋体" charset="-122"/>
              </a:rPr>
              <a:t>【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思考</a:t>
            </a:r>
            <a:r>
              <a:rPr lang="en-US" altLang="zh-CN" sz="2800">
                <a:solidFill>
                  <a:srgbClr val="0000FF"/>
                </a:solidFill>
                <a:latin typeface="宋体" charset="-122"/>
              </a:rPr>
              <a:t>3】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为什么钢的性能优于生铁？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2340" y="5399104"/>
            <a:ext cx="8759128" cy="523220"/>
          </a:xfrm>
          <a:prstGeom prst="rect">
            <a:avLst/>
          </a:prstGeom>
          <a:solidFill>
            <a:srgbClr val="FF0000"/>
          </a:solidFill>
          <a:ln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dirty="0">
                <a:solidFill>
                  <a:schemeClr val="bg1"/>
                </a:solidFill>
                <a:ea typeface="宋体" pitchFamily="2" charset="-122"/>
              </a:rPr>
              <a:t>**改变合金的组成，使得合金性能也会随之发生改变。</a:t>
            </a:r>
          </a:p>
        </p:txBody>
      </p:sp>
      <p:sp>
        <p:nvSpPr>
          <p:cNvPr id="35873" name="矩形 1"/>
          <p:cNvSpPr>
            <a:spLocks noChangeArrowheads="1"/>
          </p:cNvSpPr>
          <p:nvPr/>
        </p:nvSpPr>
        <p:spPr bwMode="auto">
          <a:xfrm>
            <a:off x="3132138" y="333375"/>
            <a:ext cx="3014662" cy="790575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/>
              <a:t>常见的合金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9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9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9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9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79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79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11" grpId="0" autoUpdateAnimBg="0"/>
      <p:bldP spid="79912" grpId="0" autoUpdateAnimBg="0"/>
      <p:bldP spid="79913" grpId="0" autoUpdateAnimBg="0"/>
      <p:bldP spid="79914" grpId="0" autoUpdateAnimBg="0"/>
      <p:bldP spid="79964" grpId="0"/>
      <p:bldP spid="79968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89000"/>
            <a:ext cx="8229600" cy="1371600"/>
          </a:xfrm>
        </p:spPr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13000"/>
            <a:ext cx="8229600" cy="3886200"/>
          </a:xfrm>
        </p:spPr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36867" name="Picture 4" descr="未命名"/>
          <p:cNvPicPr>
            <a:picLocks noChangeAspect="1" noChangeArrowheads="1"/>
          </p:cNvPicPr>
          <p:nvPr/>
        </p:nvPicPr>
        <p:blipFill>
          <a:blip r:embed="rId2"/>
          <a:srcRect b="8220"/>
          <a:stretch>
            <a:fillRect/>
          </a:stretch>
        </p:blipFill>
        <p:spPr bwMode="auto">
          <a:xfrm>
            <a:off x="179388" y="692150"/>
            <a:ext cx="8713787" cy="5761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6868" name="Oval 5"/>
          <p:cNvSpPr>
            <a:spLocks noChangeArrowheads="1"/>
          </p:cNvSpPr>
          <p:nvPr/>
        </p:nvSpPr>
        <p:spPr bwMode="auto">
          <a:xfrm>
            <a:off x="250825" y="5876925"/>
            <a:ext cx="1152525" cy="504825"/>
          </a:xfrm>
          <a:prstGeom prst="ellipse">
            <a:avLst/>
          </a:prstGeom>
          <a:noFill/>
          <a:ln w="349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3686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675" y="3157538"/>
            <a:ext cx="1189038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Oval 5"/>
          <p:cNvSpPr>
            <a:spLocks noChangeArrowheads="1"/>
          </p:cNvSpPr>
          <p:nvPr/>
        </p:nvSpPr>
        <p:spPr bwMode="auto">
          <a:xfrm>
            <a:off x="165100" y="3700463"/>
            <a:ext cx="1152525" cy="504825"/>
          </a:xfrm>
          <a:prstGeom prst="ellipse">
            <a:avLst/>
          </a:prstGeom>
          <a:noFill/>
          <a:ln w="349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H:\ico\黄铜壁灯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0"/>
            <a:ext cx="2971800" cy="244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3" descr="H:\ico\黄铜打火机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0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4" descr="H:\ico\黄铜烛台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95400" y="3886200"/>
            <a:ext cx="25146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5" descr="H:\ico\黄铜水嘴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0" y="3657600"/>
            <a:ext cx="2667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6"/>
          <p:cNvSpPr>
            <a:spLocks noChangeArrowheads="1"/>
          </p:cNvSpPr>
          <p:nvPr/>
        </p:nvSpPr>
        <p:spPr bwMode="auto">
          <a:xfrm>
            <a:off x="1600200" y="28194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charset="-122"/>
              </a:rPr>
              <a:t>黄铜壁灯</a:t>
            </a:r>
            <a:r>
              <a:rPr lang="zh-CN" altLang="en-US"/>
              <a:t> </a:t>
            </a:r>
          </a:p>
        </p:txBody>
      </p:sp>
      <p:sp>
        <p:nvSpPr>
          <p:cNvPr id="37894" name="Rectangle 7"/>
          <p:cNvSpPr>
            <a:spLocks noChangeArrowheads="1"/>
          </p:cNvSpPr>
          <p:nvPr/>
        </p:nvSpPr>
        <p:spPr bwMode="auto">
          <a:xfrm>
            <a:off x="5562600" y="2819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charset="-122"/>
              </a:rPr>
              <a:t>黄铜打火机</a:t>
            </a:r>
            <a:r>
              <a:rPr lang="zh-CN" altLang="en-US" sz="1400"/>
              <a:t> </a:t>
            </a:r>
            <a:endParaRPr lang="zh-CN" altLang="en-US"/>
          </a:p>
        </p:txBody>
      </p:sp>
      <p:sp>
        <p:nvSpPr>
          <p:cNvPr id="37895" name="Rectangle 8"/>
          <p:cNvSpPr>
            <a:spLocks noChangeArrowheads="1"/>
          </p:cNvSpPr>
          <p:nvPr/>
        </p:nvSpPr>
        <p:spPr bwMode="auto">
          <a:xfrm>
            <a:off x="1600200" y="62484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charset="-122"/>
              </a:rPr>
              <a:t>黄铜烛台</a:t>
            </a:r>
            <a:r>
              <a:rPr lang="zh-CN" altLang="en-US"/>
              <a:t> </a:t>
            </a:r>
          </a:p>
        </p:txBody>
      </p:sp>
      <p:sp>
        <p:nvSpPr>
          <p:cNvPr id="37896" name="Rectangle 9"/>
          <p:cNvSpPr>
            <a:spLocks noChangeArrowheads="1"/>
          </p:cNvSpPr>
          <p:nvPr/>
        </p:nvSpPr>
        <p:spPr bwMode="auto">
          <a:xfrm>
            <a:off x="5867400" y="6248400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charset="-122"/>
              </a:rPr>
              <a:t>黄铜水嘴</a:t>
            </a:r>
            <a:r>
              <a:rPr lang="zh-CN" altLang="en-US"/>
              <a:t> </a:t>
            </a:r>
          </a:p>
        </p:txBody>
      </p:sp>
      <p:sp>
        <p:nvSpPr>
          <p:cNvPr id="37897" name="AutoShape 10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05800" y="6248400"/>
            <a:ext cx="685800" cy="381000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1200">
                <a:solidFill>
                  <a:srgbClr val="0000FF"/>
                </a:solidFill>
              </a:rPr>
              <a:t>后退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H:\ico\铝合金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52600"/>
            <a:ext cx="21336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3" descr="H:\ico\铝锅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28600"/>
            <a:ext cx="2286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4" descr="H:\ico\飞机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657600"/>
            <a:ext cx="38100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5" descr="H:\ico\飞机歼-8I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29200" y="3619500"/>
            <a:ext cx="41148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6" descr="H:\ico\登陆舰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77000" y="685800"/>
            <a:ext cx="2057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7" descr="H:\ico\卷烟铝铂纸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1650" y="228600"/>
            <a:ext cx="30607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AutoShape 8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05800" y="6248400"/>
            <a:ext cx="685800" cy="381000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1200">
                <a:solidFill>
                  <a:srgbClr val="0000FF"/>
                </a:solidFill>
              </a:rPr>
              <a:t>后退</a:t>
            </a:r>
            <a:endParaRPr lang="zh-CN" altLang="en-US"/>
          </a:p>
        </p:txBody>
      </p:sp>
      <p:sp>
        <p:nvSpPr>
          <p:cNvPr id="39944" name="Rectangle 9"/>
          <p:cNvSpPr>
            <a:spLocks noChangeArrowheads="1"/>
          </p:cNvSpPr>
          <p:nvPr/>
        </p:nvSpPr>
        <p:spPr bwMode="auto">
          <a:xfrm>
            <a:off x="3048000" y="2420938"/>
            <a:ext cx="5867400" cy="2676525"/>
          </a:xfrm>
          <a:prstGeom prst="rect">
            <a:avLst/>
          </a:prstGeom>
          <a:solidFill>
            <a:schemeClr val="bg1"/>
          </a:solidFill>
          <a:ln w="28575">
            <a:solidFill>
              <a:srgbClr val="6600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         </a:t>
            </a:r>
            <a:r>
              <a:rPr lang="zh-CN" altLang="en-US"/>
              <a:t>世界</a:t>
            </a:r>
            <a:r>
              <a:rPr lang="zh-CN" altLang="en-US">
                <a:solidFill>
                  <a:srgbClr val="FF3399"/>
                </a:solidFill>
              </a:rPr>
              <a:t>铝</a:t>
            </a:r>
            <a:r>
              <a:rPr lang="zh-CN" altLang="en-US"/>
              <a:t>的年产量仅次于铁，居第二位。铝有较好的延展性可制成</a:t>
            </a:r>
            <a:r>
              <a:rPr lang="en-US" altLang="zh-CN"/>
              <a:t>0.01mm</a:t>
            </a:r>
            <a:r>
              <a:rPr lang="zh-CN" altLang="en-US"/>
              <a:t>的铝箔，用于</a:t>
            </a:r>
            <a:r>
              <a:rPr lang="zh-CN" altLang="en-US">
                <a:solidFill>
                  <a:srgbClr val="0000FF"/>
                </a:solidFill>
              </a:rPr>
              <a:t>包装香烟、糖果</a:t>
            </a:r>
            <a:r>
              <a:rPr lang="zh-CN" altLang="en-US"/>
              <a:t>；铝的</a:t>
            </a:r>
            <a:r>
              <a:rPr lang="zh-CN" altLang="en-US">
                <a:solidFill>
                  <a:srgbClr val="FF3399"/>
                </a:solidFill>
              </a:rPr>
              <a:t>密度小和具有抗腐蚀</a:t>
            </a:r>
            <a:r>
              <a:rPr lang="zh-CN" altLang="en-US"/>
              <a:t>等优良性能，铝及其合金在</a:t>
            </a:r>
            <a:r>
              <a:rPr lang="zh-CN" altLang="en-US">
                <a:solidFill>
                  <a:srgbClr val="0000FF"/>
                </a:solidFill>
              </a:rPr>
              <a:t>电线电缆工业</a:t>
            </a:r>
            <a:r>
              <a:rPr lang="zh-CN" altLang="en-US"/>
              <a:t>、</a:t>
            </a:r>
            <a:r>
              <a:rPr lang="zh-CN" altLang="en-US">
                <a:solidFill>
                  <a:srgbClr val="0000FF"/>
                </a:solidFill>
              </a:rPr>
              <a:t>飞机、汽车等制造业</a:t>
            </a:r>
            <a:r>
              <a:rPr lang="zh-CN" altLang="en-US"/>
              <a:t>有广泛的用途</a:t>
            </a:r>
          </a:p>
          <a:p>
            <a:pPr eaLnBrk="0" hangingPunct="0"/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H:\ico\pic_217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86200"/>
            <a:ext cx="3505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3" descr="H:\ico\刘海若装上钛合金颅骨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8600" y="3429000"/>
            <a:ext cx="28194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4" descr="H:\ico\刘海若装上钛合金颅骨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3505200"/>
            <a:ext cx="2209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5" descr="H:\ico\钛金属腕表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822325"/>
            <a:ext cx="28194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1066800" y="6172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charset="-122"/>
              </a:rPr>
              <a:t>  </a:t>
            </a:r>
            <a:r>
              <a:rPr lang="zh-CN" altLang="en-US" sz="2000">
                <a:latin typeface="宋体" charset="-122"/>
              </a:rPr>
              <a:t>钛合金与人体有很好的</a:t>
            </a:r>
            <a:r>
              <a:rPr lang="zh-CN" altLang="en-US" sz="2000">
                <a:latin typeface="Times New Roman" pitchFamily="18" charset="0"/>
              </a:rPr>
              <a:t>“</a:t>
            </a:r>
            <a:r>
              <a:rPr lang="zh-CN" altLang="en-US" sz="2000">
                <a:latin typeface="宋体" charset="-122"/>
              </a:rPr>
              <a:t>相容性</a:t>
            </a:r>
            <a:r>
              <a:rPr lang="zh-CN" altLang="en-US" sz="2000">
                <a:latin typeface="Times New Roman" pitchFamily="18" charset="0"/>
              </a:rPr>
              <a:t>”</a:t>
            </a:r>
            <a:r>
              <a:rPr lang="zh-CN" altLang="en-US" sz="2000">
                <a:latin typeface="宋体" charset="-122"/>
              </a:rPr>
              <a:t>，因此可用来制造</a:t>
            </a:r>
            <a:r>
              <a:rPr lang="zh-CN" altLang="en-US" sz="2000">
                <a:solidFill>
                  <a:srgbClr val="FF3399"/>
                </a:solidFill>
                <a:latin typeface="宋体" charset="-122"/>
              </a:rPr>
              <a:t>人造骨</a:t>
            </a:r>
            <a:r>
              <a:rPr lang="zh-CN" altLang="en-US" sz="2000"/>
              <a:t>  </a:t>
            </a:r>
          </a:p>
        </p:txBody>
      </p:sp>
      <p:sp>
        <p:nvSpPr>
          <p:cNvPr id="40966" name="Rectangle 7"/>
          <p:cNvSpPr>
            <a:spLocks noChangeArrowheads="1"/>
          </p:cNvSpPr>
          <p:nvPr/>
        </p:nvSpPr>
        <p:spPr bwMode="auto">
          <a:xfrm>
            <a:off x="3352800" y="431800"/>
            <a:ext cx="57912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altLang="zh-CN">
                <a:solidFill>
                  <a:srgbClr val="FF3399"/>
                </a:solidFill>
              </a:rPr>
              <a:t>      </a:t>
            </a:r>
            <a:r>
              <a:rPr lang="zh-CN" altLang="en-US">
                <a:solidFill>
                  <a:srgbClr val="FF3399"/>
                </a:solidFill>
              </a:rPr>
              <a:t>钛和钛合金</a:t>
            </a:r>
            <a:r>
              <a:rPr lang="zh-CN" altLang="en-US"/>
              <a:t>被认为是</a:t>
            </a:r>
            <a:r>
              <a:rPr lang="en-US" altLang="zh-CN"/>
              <a:t>21</a:t>
            </a:r>
            <a:r>
              <a:rPr lang="zh-CN" altLang="en-US"/>
              <a:t>世纪的重要材料，它具有很多优良的性能，如</a:t>
            </a:r>
            <a:r>
              <a:rPr lang="zh-CN" altLang="en-US">
                <a:solidFill>
                  <a:srgbClr val="C00000"/>
                </a:solidFill>
              </a:rPr>
              <a:t>熔点高、密度小、可塑性好、易于加工、机械性能好</a:t>
            </a:r>
            <a:r>
              <a:rPr lang="zh-CN" altLang="en-US"/>
              <a:t>等。尤其是抗腐蚀性能非常好，即使把它们放在海水中数年，取出后仍光亮如新，其抗腐蚀性能远优于不锈钢，因此被广泛</a:t>
            </a:r>
            <a:r>
              <a:rPr lang="zh-CN" altLang="en-US">
                <a:solidFill>
                  <a:srgbClr val="C00000"/>
                </a:solidFill>
              </a:rPr>
              <a:t>用于火箭、导弹、航天飞机船舶、化工和通讯设备等</a:t>
            </a:r>
          </a:p>
          <a:p>
            <a:pPr eaLnBrk="0" hangingPunct="0"/>
            <a:endParaRPr lang="en-US" altLang="zh-CN">
              <a:solidFill>
                <a:srgbClr val="FF3399"/>
              </a:solidFill>
            </a:endParaRPr>
          </a:p>
        </p:txBody>
      </p:sp>
      <p:sp>
        <p:nvSpPr>
          <p:cNvPr id="40967" name="Text Box 9"/>
          <p:cNvSpPr txBox="1">
            <a:spLocks noChangeArrowheads="1"/>
          </p:cNvSpPr>
          <p:nvPr/>
        </p:nvSpPr>
        <p:spPr bwMode="auto">
          <a:xfrm>
            <a:off x="0" y="2787650"/>
            <a:ext cx="2949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66FF66"/>
                </a:solidFill>
                <a:ea typeface="隶书"/>
                <a:cs typeface="隶书"/>
              </a:rPr>
              <a:t>钛金属腕表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28625"/>
            <a:ext cx="2757488" cy="1371600"/>
          </a:xfrm>
        </p:spPr>
        <p:txBody>
          <a:bodyPr/>
          <a:lstStyle/>
          <a:p>
            <a:pPr eaLnBrk="1" hangingPunct="1"/>
            <a:r>
              <a:rPr lang="en-US" altLang="zh-CN" sz="4800" b="1" smtClean="0">
                <a:solidFill>
                  <a:srgbClr val="FF0000"/>
                </a:solidFill>
                <a:ea typeface="黑体" pitchFamily="49" charset="-122"/>
              </a:rPr>
              <a:t>【</a:t>
            </a:r>
            <a:r>
              <a:rPr lang="zh-CN" altLang="en-US" sz="4800" b="1" smtClean="0">
                <a:solidFill>
                  <a:srgbClr val="FF0000"/>
                </a:solidFill>
                <a:ea typeface="黑体" pitchFamily="49" charset="-122"/>
              </a:rPr>
              <a:t>小结</a:t>
            </a:r>
            <a:r>
              <a:rPr lang="en-US" altLang="zh-CN" sz="4800" b="1" smtClean="0">
                <a:solidFill>
                  <a:srgbClr val="FF0000"/>
                </a:solidFill>
                <a:ea typeface="黑体" pitchFamily="49" charset="-122"/>
              </a:rPr>
              <a:t>】</a:t>
            </a:r>
            <a:endParaRPr lang="zh-CN" altLang="en-US" sz="4800" b="1" smtClean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82947" name="Line 3"/>
          <p:cNvSpPr>
            <a:spLocks noChangeShapeType="1"/>
          </p:cNvSpPr>
          <p:nvPr/>
        </p:nvSpPr>
        <p:spPr bwMode="auto">
          <a:xfrm>
            <a:off x="2381250" y="4292600"/>
            <a:ext cx="1152525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48" name="Line 4"/>
          <p:cNvSpPr>
            <a:spLocks noChangeShapeType="1"/>
          </p:cNvSpPr>
          <p:nvPr/>
        </p:nvSpPr>
        <p:spPr bwMode="auto">
          <a:xfrm>
            <a:off x="6413500" y="4292600"/>
            <a:ext cx="1008063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2452688" y="3789363"/>
            <a:ext cx="1008062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6342063" y="3716338"/>
            <a:ext cx="1008062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41990" name="Text Box 7"/>
          <p:cNvSpPr txBox="1">
            <a:spLocks noChangeArrowheads="1"/>
          </p:cNvSpPr>
          <p:nvPr/>
        </p:nvSpPr>
        <p:spPr bwMode="auto">
          <a:xfrm>
            <a:off x="3965575" y="836613"/>
            <a:ext cx="2303463" cy="701675"/>
          </a:xfrm>
          <a:prstGeom prst="rect">
            <a:avLst/>
          </a:prstGeom>
          <a:solidFill>
            <a:srgbClr val="FFFF99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4000">
                <a:solidFill>
                  <a:srgbClr val="CC0000"/>
                </a:solidFill>
                <a:latin typeface="黑体" pitchFamily="49" charset="-122"/>
              </a:rPr>
              <a:t>金属材料</a:t>
            </a:r>
          </a:p>
        </p:txBody>
      </p:sp>
      <p:sp>
        <p:nvSpPr>
          <p:cNvPr id="41991" name="Line 8"/>
          <p:cNvSpPr>
            <a:spLocks noChangeShapeType="1"/>
          </p:cNvSpPr>
          <p:nvPr/>
        </p:nvSpPr>
        <p:spPr bwMode="auto">
          <a:xfrm flipV="1">
            <a:off x="4613275" y="1989138"/>
            <a:ext cx="0" cy="144462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2" name="Line 9"/>
          <p:cNvSpPr>
            <a:spLocks noChangeShapeType="1"/>
          </p:cNvSpPr>
          <p:nvPr/>
        </p:nvSpPr>
        <p:spPr bwMode="auto">
          <a:xfrm flipV="1">
            <a:off x="4613275" y="2133600"/>
            <a:ext cx="73025" cy="7143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3" name="Line 10"/>
          <p:cNvSpPr>
            <a:spLocks noChangeShapeType="1"/>
          </p:cNvSpPr>
          <p:nvPr/>
        </p:nvSpPr>
        <p:spPr bwMode="auto">
          <a:xfrm flipV="1">
            <a:off x="5765800" y="1916113"/>
            <a:ext cx="142875" cy="21590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5" name="Text Box 11"/>
          <p:cNvSpPr txBox="1">
            <a:spLocks noChangeArrowheads="1"/>
          </p:cNvSpPr>
          <p:nvPr/>
        </p:nvSpPr>
        <p:spPr bwMode="auto">
          <a:xfrm>
            <a:off x="2381250" y="2349500"/>
            <a:ext cx="1728788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纯金属</a:t>
            </a:r>
          </a:p>
        </p:txBody>
      </p:sp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5694363" y="2349500"/>
            <a:ext cx="1368425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合金</a:t>
            </a:r>
          </a:p>
        </p:txBody>
      </p:sp>
      <p:sp>
        <p:nvSpPr>
          <p:cNvPr id="82957" name="Text Box 13"/>
          <p:cNvSpPr txBox="1">
            <a:spLocks noChangeArrowheads="1"/>
          </p:cNvSpPr>
          <p:nvPr/>
        </p:nvSpPr>
        <p:spPr bwMode="auto">
          <a:xfrm>
            <a:off x="1228725" y="3860800"/>
            <a:ext cx="1150938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5260975" y="3860800"/>
            <a:ext cx="1150938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3460750" y="3860800"/>
            <a:ext cx="1150938" cy="641350"/>
          </a:xfrm>
          <a:prstGeom prst="rect">
            <a:avLst/>
          </a:prstGeom>
          <a:solidFill>
            <a:srgbClr val="99CC00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0" name="Text Box 16"/>
          <p:cNvSpPr txBox="1">
            <a:spLocks noChangeArrowheads="1"/>
          </p:cNvSpPr>
          <p:nvPr/>
        </p:nvSpPr>
        <p:spPr bwMode="auto">
          <a:xfrm>
            <a:off x="7421563" y="3860800"/>
            <a:ext cx="1150937" cy="641350"/>
          </a:xfrm>
          <a:prstGeom prst="rect">
            <a:avLst/>
          </a:prstGeom>
          <a:solidFill>
            <a:schemeClr val="folHlink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1" name="Text Box 17"/>
          <p:cNvSpPr txBox="1">
            <a:spLocks noChangeArrowheads="1"/>
          </p:cNvSpPr>
          <p:nvPr/>
        </p:nvSpPr>
        <p:spPr bwMode="auto">
          <a:xfrm>
            <a:off x="581025" y="5300663"/>
            <a:ext cx="1150938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共性</a:t>
            </a:r>
          </a:p>
        </p:txBody>
      </p:sp>
      <p:sp>
        <p:nvSpPr>
          <p:cNvPr id="82962" name="Text Box 18"/>
          <p:cNvSpPr txBox="1">
            <a:spLocks noChangeArrowheads="1"/>
          </p:cNvSpPr>
          <p:nvPr/>
        </p:nvSpPr>
        <p:spPr bwMode="auto">
          <a:xfrm>
            <a:off x="2452688" y="5300663"/>
            <a:ext cx="1150937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特性</a:t>
            </a:r>
          </a:p>
        </p:txBody>
      </p:sp>
      <p:sp>
        <p:nvSpPr>
          <p:cNvPr id="82963" name="Line 19"/>
          <p:cNvSpPr>
            <a:spLocks noChangeShapeType="1"/>
          </p:cNvSpPr>
          <p:nvPr/>
        </p:nvSpPr>
        <p:spPr bwMode="auto">
          <a:xfrm flipH="1">
            <a:off x="1949450" y="2997200"/>
            <a:ext cx="10795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4" name="Line 20"/>
          <p:cNvSpPr>
            <a:spLocks noChangeShapeType="1"/>
          </p:cNvSpPr>
          <p:nvPr/>
        </p:nvSpPr>
        <p:spPr bwMode="auto">
          <a:xfrm flipH="1">
            <a:off x="3533775" y="1557338"/>
            <a:ext cx="1152525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5" name="Line 21"/>
          <p:cNvSpPr>
            <a:spLocks noChangeShapeType="1"/>
          </p:cNvSpPr>
          <p:nvPr/>
        </p:nvSpPr>
        <p:spPr bwMode="auto">
          <a:xfrm flipH="1">
            <a:off x="869950" y="4508500"/>
            <a:ext cx="1079500" cy="719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6" name="Line 22"/>
          <p:cNvSpPr>
            <a:spLocks noChangeShapeType="1"/>
          </p:cNvSpPr>
          <p:nvPr/>
        </p:nvSpPr>
        <p:spPr bwMode="auto">
          <a:xfrm flipH="1">
            <a:off x="5405438" y="2997200"/>
            <a:ext cx="1008062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7" name="Line 23"/>
          <p:cNvSpPr>
            <a:spLocks noChangeShapeType="1"/>
          </p:cNvSpPr>
          <p:nvPr/>
        </p:nvSpPr>
        <p:spPr bwMode="auto">
          <a:xfrm>
            <a:off x="3244850" y="2997200"/>
            <a:ext cx="865188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8" name="Line 24"/>
          <p:cNvSpPr>
            <a:spLocks noChangeShapeType="1"/>
          </p:cNvSpPr>
          <p:nvPr/>
        </p:nvSpPr>
        <p:spPr bwMode="auto">
          <a:xfrm>
            <a:off x="5118100" y="1557338"/>
            <a:ext cx="1150938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9" name="Line 25"/>
          <p:cNvSpPr>
            <a:spLocks noChangeShapeType="1"/>
          </p:cNvSpPr>
          <p:nvPr/>
        </p:nvSpPr>
        <p:spPr bwMode="auto">
          <a:xfrm>
            <a:off x="6629400" y="2997200"/>
            <a:ext cx="1008063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70" name="Line 26"/>
          <p:cNvSpPr>
            <a:spLocks noChangeShapeType="1"/>
          </p:cNvSpPr>
          <p:nvPr/>
        </p:nvSpPr>
        <p:spPr bwMode="auto">
          <a:xfrm>
            <a:off x="2093913" y="4508500"/>
            <a:ext cx="8636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71" name="AutoShape 27"/>
          <p:cNvSpPr>
            <a:spLocks noChangeArrowheads="1"/>
          </p:cNvSpPr>
          <p:nvPr/>
        </p:nvSpPr>
        <p:spPr bwMode="auto">
          <a:xfrm>
            <a:off x="5332413" y="4929188"/>
            <a:ext cx="3311525" cy="1323975"/>
          </a:xfrm>
          <a:prstGeom prst="wedgeRoundRectCallout">
            <a:avLst>
              <a:gd name="adj1" fmla="val 35968"/>
              <a:gd name="adj2" fmla="val -83125"/>
              <a:gd name="adj3" fmla="val 16667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>
                <a:solidFill>
                  <a:srgbClr val="0000CC"/>
                </a:solidFill>
                <a:latin typeface="Comic Sans MS" pitchFamily="66" charset="0"/>
              </a:rPr>
              <a:t>价格、资源、美观、使用便利、回收、环保等多种因素。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1000"/>
                                        <p:tgtEl>
                                          <p:spTgt spid="8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  <p:bldP spid="82948" grpId="0" animBg="1"/>
      <p:bldP spid="82949" grpId="0"/>
      <p:bldP spid="82950" grpId="0"/>
      <p:bldP spid="82955" grpId="0" animBg="1"/>
      <p:bldP spid="82956" grpId="0" animBg="1"/>
      <p:bldP spid="82957" grpId="0" animBg="1"/>
      <p:bldP spid="82958" grpId="0" animBg="1"/>
      <p:bldP spid="82959" grpId="0" animBg="1"/>
      <p:bldP spid="82960" grpId="0" animBg="1"/>
      <p:bldP spid="82961" grpId="0" animBg="1"/>
      <p:bldP spid="82962" grpId="0" animBg="1"/>
      <p:bldP spid="82963" grpId="0" animBg="1"/>
      <p:bldP spid="82964" grpId="0" animBg="1"/>
      <p:bldP spid="82965" grpId="0" animBg="1"/>
      <p:bldP spid="82966" grpId="0" animBg="1"/>
      <p:bldP spid="82967" grpId="0" animBg="1"/>
      <p:bldP spid="82968" grpId="0" animBg="1"/>
      <p:bldP spid="82969" grpId="0" animBg="1"/>
      <p:bldP spid="82970" grpId="0" animBg="1"/>
      <p:bldP spid="8297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95288" y="1268413"/>
            <a:ext cx="8353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、制造飞机和制造机器底座，对所用金属的</a:t>
            </a:r>
          </a:p>
          <a:p>
            <a:pPr>
              <a:defRPr/>
            </a:pPr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   密度和硬度会有什么要求？ </a:t>
            </a: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95288" y="4643438"/>
            <a:ext cx="8353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zh-CN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、电炉丝是用金属钨制成的，你认为它利用</a:t>
            </a:r>
          </a:p>
          <a:p>
            <a:pPr>
              <a:defRPr/>
            </a:pP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   了钨的哪些性质？ </a:t>
            </a:r>
          </a:p>
        </p:txBody>
      </p:sp>
      <p:graphicFrame>
        <p:nvGraphicFramePr>
          <p:cNvPr id="92164" name="Group 4"/>
          <p:cNvGraphicFramePr>
            <a:graphicFrameLocks noGrp="1"/>
          </p:cNvGraphicFramePr>
          <p:nvPr/>
        </p:nvGraphicFramePr>
        <p:xfrm>
          <a:off x="611188" y="2565400"/>
          <a:ext cx="7704137" cy="1798638"/>
        </p:xfrm>
        <a:graphic>
          <a:graphicData uri="http://schemas.openxmlformats.org/drawingml/2006/table">
            <a:tbl>
              <a:tblPr/>
              <a:tblGrid>
                <a:gridCol w="2951162"/>
                <a:gridCol w="2184400"/>
                <a:gridCol w="2568575"/>
              </a:tblGrid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密度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硬度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制造飞机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制造机器底座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2182" name="Rectangle 22"/>
          <p:cNvSpPr>
            <a:spLocks noChangeArrowheads="1"/>
          </p:cNvSpPr>
          <p:nvPr/>
        </p:nvSpPr>
        <p:spPr bwMode="auto">
          <a:xfrm>
            <a:off x="179388" y="5734050"/>
            <a:ext cx="6553200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rgbClr val="FF0000"/>
                </a:solidFill>
                <a:latin typeface="Tahoma" pitchFamily="34" charset="0"/>
                <a:ea typeface="华文中宋"/>
                <a:cs typeface="华文中宋"/>
              </a:rPr>
              <a:t>导电性、导热性、熔点高</a:t>
            </a:r>
          </a:p>
        </p:txBody>
      </p:sp>
      <p:grpSp>
        <p:nvGrpSpPr>
          <p:cNvPr id="92183" name="Group 23"/>
          <p:cNvGrpSpPr>
            <a:grpSpLocks/>
          </p:cNvGrpSpPr>
          <p:nvPr/>
        </p:nvGrpSpPr>
        <p:grpSpPr bwMode="auto">
          <a:xfrm>
            <a:off x="4211638" y="3141663"/>
            <a:ext cx="3429000" cy="1323975"/>
            <a:chOff x="2640" y="1632"/>
            <a:chExt cx="2160" cy="714"/>
          </a:xfrm>
        </p:grpSpPr>
        <p:sp>
          <p:nvSpPr>
            <p:cNvPr id="43032" name="Text Box 24"/>
            <p:cNvSpPr txBox="1">
              <a:spLocks noChangeArrowheads="1"/>
            </p:cNvSpPr>
            <p:nvPr/>
          </p:nvSpPr>
          <p:spPr bwMode="auto">
            <a:xfrm>
              <a:off x="2640" y="1632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/>
                  <a:cs typeface="华文中宋"/>
                </a:rPr>
                <a:t>小</a:t>
              </a:r>
            </a:p>
          </p:txBody>
        </p:sp>
        <p:sp>
          <p:nvSpPr>
            <p:cNvPr id="43033" name="Text Box 25"/>
            <p:cNvSpPr txBox="1">
              <a:spLocks noChangeArrowheads="1"/>
            </p:cNvSpPr>
            <p:nvPr/>
          </p:nvSpPr>
          <p:spPr bwMode="auto">
            <a:xfrm>
              <a:off x="4224" y="1632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/>
                  <a:cs typeface="华文中宋"/>
                </a:rPr>
                <a:t>大</a:t>
              </a:r>
            </a:p>
          </p:txBody>
        </p:sp>
        <p:sp>
          <p:nvSpPr>
            <p:cNvPr id="43034" name="Text Box 26"/>
            <p:cNvSpPr txBox="1">
              <a:spLocks noChangeArrowheads="1"/>
            </p:cNvSpPr>
            <p:nvPr/>
          </p:nvSpPr>
          <p:spPr bwMode="auto">
            <a:xfrm>
              <a:off x="4224" y="1968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/>
                  <a:cs typeface="华文中宋"/>
                </a:rPr>
                <a:t>大</a:t>
              </a:r>
            </a:p>
          </p:txBody>
        </p:sp>
        <p:sp>
          <p:nvSpPr>
            <p:cNvPr id="43035" name="Text Box 27"/>
            <p:cNvSpPr txBox="1">
              <a:spLocks noChangeArrowheads="1"/>
            </p:cNvSpPr>
            <p:nvPr/>
          </p:nvSpPr>
          <p:spPr bwMode="auto">
            <a:xfrm>
              <a:off x="2640" y="1968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/>
                  <a:cs typeface="华文中宋"/>
                </a:rPr>
                <a:t>大</a:t>
              </a:r>
            </a:p>
          </p:txBody>
        </p:sp>
      </p:grpSp>
      <p:sp>
        <p:nvSpPr>
          <p:cNvPr id="43031" name="Text Box 29"/>
          <p:cNvSpPr txBox="1">
            <a:spLocks noChangeArrowheads="1"/>
          </p:cNvSpPr>
          <p:nvPr/>
        </p:nvSpPr>
        <p:spPr bwMode="auto">
          <a:xfrm>
            <a:off x="395288" y="617538"/>
            <a:ext cx="2632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学以致用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"/>
                                        <p:tgtEl>
                                          <p:spTgt spid="9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2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3"/>
          <p:cNvSpPr txBox="1">
            <a:spLocks noChangeArrowheads="1"/>
          </p:cNvSpPr>
          <p:nvPr/>
        </p:nvSpPr>
        <p:spPr bwMode="auto">
          <a:xfrm>
            <a:off x="1023938" y="1720850"/>
            <a:ext cx="74501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、下列物质中属于金属材料的是：（             ）</a:t>
            </a:r>
          </a:p>
          <a:p>
            <a:endParaRPr lang="zh-CN" altLang="en-US">
              <a:latin typeface="Times New Roman" pitchFamily="18" charset="0"/>
            </a:endParaRPr>
          </a:p>
          <a:p>
            <a:r>
              <a:rPr lang="zh-CN" altLang="en-US">
                <a:latin typeface="Times New Roman" pitchFamily="18" charset="0"/>
              </a:rPr>
              <a:t>      </a:t>
            </a:r>
            <a:r>
              <a:rPr lang="en-US" altLang="zh-CN">
                <a:latin typeface="Times New Roman" pitchFamily="18" charset="0"/>
              </a:rPr>
              <a:t>A</a:t>
            </a:r>
            <a:r>
              <a:rPr lang="zh-CN" altLang="en-US">
                <a:latin typeface="Times New Roman" pitchFamily="18" charset="0"/>
              </a:rPr>
              <a:t>、钢            </a:t>
            </a:r>
            <a:r>
              <a:rPr lang="en-US" altLang="zh-CN">
                <a:latin typeface="Times New Roman" pitchFamily="18" charset="0"/>
              </a:rPr>
              <a:t>B</a:t>
            </a:r>
            <a:r>
              <a:rPr lang="zh-CN" altLang="en-US">
                <a:latin typeface="Times New Roman" pitchFamily="18" charset="0"/>
              </a:rPr>
              <a:t>、铝            </a:t>
            </a:r>
            <a:r>
              <a:rPr lang="en-US" altLang="zh-CN">
                <a:latin typeface="Times New Roman" pitchFamily="18" charset="0"/>
              </a:rPr>
              <a:t>C</a:t>
            </a:r>
            <a:r>
              <a:rPr lang="zh-CN" altLang="en-US">
                <a:latin typeface="Times New Roman" pitchFamily="18" charset="0"/>
              </a:rPr>
              <a:t>、氧化铁         </a:t>
            </a:r>
            <a:r>
              <a:rPr lang="en-US" altLang="zh-CN">
                <a:latin typeface="Times New Roman" pitchFamily="18" charset="0"/>
              </a:rPr>
              <a:t>D</a:t>
            </a:r>
            <a:r>
              <a:rPr lang="zh-CN" altLang="en-US">
                <a:latin typeface="Times New Roman" pitchFamily="18" charset="0"/>
              </a:rPr>
              <a:t>、 石墨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971550" y="3305175"/>
            <a:ext cx="63563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2</a:t>
            </a:r>
            <a:r>
              <a:rPr lang="zh-CN" altLang="en-US">
                <a:latin typeface="Times New Roman" pitchFamily="18" charset="0"/>
              </a:rPr>
              <a:t>、下列各物质属于纯净物的是：（               ）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A</a:t>
            </a:r>
            <a:r>
              <a:rPr lang="zh-CN" altLang="en-US" sz="2000">
                <a:latin typeface="Times New Roman" pitchFamily="18" charset="0"/>
              </a:rPr>
              <a:t>、钱币、青铜像                       </a:t>
            </a:r>
            <a:r>
              <a:rPr lang="en-US" altLang="zh-CN" sz="2000">
                <a:latin typeface="Times New Roman" pitchFamily="18" charset="0"/>
              </a:rPr>
              <a:t>B</a:t>
            </a:r>
            <a:r>
              <a:rPr lang="zh-CN" altLang="en-US" sz="2000">
                <a:latin typeface="Times New Roman" pitchFamily="18" charset="0"/>
              </a:rPr>
              <a:t>、不锈钢、生铁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C</a:t>
            </a:r>
            <a:r>
              <a:rPr lang="zh-CN" altLang="en-US" sz="2000">
                <a:latin typeface="Times New Roman" pitchFamily="18" charset="0"/>
              </a:rPr>
              <a:t>、</a:t>
            </a:r>
            <a:r>
              <a:rPr lang="en-US" altLang="zh-CN" sz="2000">
                <a:latin typeface="Times New Roman" pitchFamily="18" charset="0"/>
              </a:rPr>
              <a:t>24K</a:t>
            </a:r>
            <a:r>
              <a:rPr lang="zh-CN" altLang="en-US" sz="2000">
                <a:latin typeface="Times New Roman" pitchFamily="18" charset="0"/>
              </a:rPr>
              <a:t>金戒指、氧化铜            </a:t>
            </a:r>
            <a:r>
              <a:rPr lang="en-US" altLang="zh-CN" sz="2000">
                <a:latin typeface="Times New Roman" pitchFamily="18" charset="0"/>
              </a:rPr>
              <a:t>D</a:t>
            </a:r>
            <a:r>
              <a:rPr lang="zh-CN" altLang="en-US" sz="2000">
                <a:latin typeface="Times New Roman" pitchFamily="18" charset="0"/>
              </a:rPr>
              <a:t>、 大理石、盐酸</a:t>
            </a:r>
          </a:p>
          <a:p>
            <a:r>
              <a:rPr lang="zh-CN" altLang="en-US">
                <a:latin typeface="Times New Roman" pitchFamily="18" charset="0"/>
              </a:rPr>
              <a:t> 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180138" y="1700213"/>
            <a:ext cx="912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6183313" y="328453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2876550" y="908050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达标自查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692150"/>
            <a:ext cx="8497888" cy="20891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zh-CN" sz="2400" b="1" smtClean="0">
                <a:latin typeface="宋体" charset="-122"/>
              </a:rPr>
              <a:t>3</a:t>
            </a:r>
            <a:r>
              <a:rPr lang="zh-CN" altLang="en-US" sz="2400" b="1" smtClean="0">
                <a:latin typeface="宋体" charset="-122"/>
              </a:rPr>
              <a:t>．下列生活用品中，由金属材料制成的（     　）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z="2400" b="1" smtClean="0">
                <a:latin typeface="宋体" charset="-122"/>
              </a:rPr>
              <a:t>    </a:t>
            </a:r>
            <a:r>
              <a:rPr lang="en-US" altLang="zh-CN" sz="2400" b="1" smtClean="0">
                <a:latin typeface="宋体" charset="-122"/>
              </a:rPr>
              <a:t>A</a:t>
            </a:r>
            <a:r>
              <a:rPr lang="zh-CN" altLang="en-US" sz="2400" b="1" smtClean="0">
                <a:latin typeface="宋体" charset="-122"/>
              </a:rPr>
              <a:t>、塑料袋    </a:t>
            </a:r>
            <a:r>
              <a:rPr lang="en-US" altLang="zh-CN" sz="2400" b="1" smtClean="0">
                <a:latin typeface="宋体" charset="-122"/>
              </a:rPr>
              <a:t>B</a:t>
            </a:r>
            <a:r>
              <a:rPr lang="zh-CN" altLang="en-US" sz="2400" b="1" smtClean="0">
                <a:latin typeface="宋体" charset="-122"/>
              </a:rPr>
              <a:t>、玻璃杯    </a:t>
            </a:r>
            <a:r>
              <a:rPr lang="en-US" altLang="zh-CN" sz="2400" b="1" smtClean="0">
                <a:latin typeface="宋体" charset="-122"/>
              </a:rPr>
              <a:t>C</a:t>
            </a:r>
            <a:r>
              <a:rPr lang="zh-CN" altLang="en-US" sz="2400" b="1" smtClean="0">
                <a:latin typeface="宋体" charset="-122"/>
              </a:rPr>
              <a:t>、瓷碗      </a:t>
            </a:r>
            <a:r>
              <a:rPr lang="en-US" altLang="zh-CN" sz="2400" b="1" smtClean="0">
                <a:latin typeface="宋体" charset="-122"/>
              </a:rPr>
              <a:t>D</a:t>
            </a:r>
            <a:r>
              <a:rPr lang="zh-CN" altLang="en-US" sz="2400" b="1" smtClean="0">
                <a:latin typeface="宋体" charset="-122"/>
              </a:rPr>
              <a:t>、铁锅</a:t>
            </a:r>
          </a:p>
          <a:p>
            <a:pPr eaLnBrk="1" hangingPunct="1">
              <a:buFont typeface="Wingdings" pitchFamily="2" charset="2"/>
              <a:buNone/>
            </a:pPr>
            <a:endParaRPr lang="zh-CN" altLang="en-US" sz="2400" b="1" smtClean="0">
              <a:latin typeface="宋体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smtClean="0">
                <a:latin typeface="宋体" charset="-122"/>
              </a:rPr>
              <a:t>4</a:t>
            </a:r>
            <a:r>
              <a:rPr lang="zh-CN" altLang="en-US" sz="2400" b="1" smtClean="0">
                <a:latin typeface="宋体" charset="-122"/>
              </a:rPr>
              <a:t>．地壳中含量最多的两种金属元素是（      ）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z="2400" b="1" smtClean="0">
                <a:latin typeface="宋体" charset="-122"/>
              </a:rPr>
              <a:t>    </a:t>
            </a:r>
            <a:r>
              <a:rPr lang="en-US" altLang="zh-CN" sz="2400" b="1" smtClean="0">
                <a:latin typeface="宋体" charset="-122"/>
              </a:rPr>
              <a:t>A </a:t>
            </a:r>
            <a:r>
              <a:rPr lang="zh-CN" altLang="en-US" sz="2400" b="1" smtClean="0">
                <a:latin typeface="宋体" charset="-122"/>
              </a:rPr>
              <a:t>、镁、铝    </a:t>
            </a:r>
            <a:r>
              <a:rPr lang="en-US" altLang="zh-CN" sz="2400" b="1" smtClean="0">
                <a:latin typeface="宋体" charset="-122"/>
              </a:rPr>
              <a:t>B </a:t>
            </a:r>
            <a:r>
              <a:rPr lang="zh-CN" altLang="en-US" sz="2400" b="1" smtClean="0">
                <a:latin typeface="宋体" charset="-122"/>
              </a:rPr>
              <a:t>、铝      </a:t>
            </a:r>
            <a:r>
              <a:rPr lang="en-US" altLang="zh-CN" sz="2400" b="1" smtClean="0">
                <a:latin typeface="宋体" charset="-122"/>
              </a:rPr>
              <a:t>C </a:t>
            </a:r>
            <a:r>
              <a:rPr lang="zh-CN" altLang="en-US" sz="2400" b="1" smtClean="0">
                <a:latin typeface="宋体" charset="-122"/>
              </a:rPr>
              <a:t>、钙、钠   </a:t>
            </a:r>
            <a:r>
              <a:rPr lang="en-US" altLang="zh-CN" sz="2400" b="1" smtClean="0">
                <a:latin typeface="宋体" charset="-122"/>
              </a:rPr>
              <a:t>D</a:t>
            </a:r>
            <a:r>
              <a:rPr lang="zh-CN" altLang="en-US" sz="2400" b="1" smtClean="0">
                <a:latin typeface="宋体" charset="-122"/>
              </a:rPr>
              <a:t>、铝、铁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6443663" y="61753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charset="-122"/>
              </a:rPr>
              <a:t>D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6011863" y="198596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charset="-122"/>
              </a:rPr>
              <a:t>D</a:t>
            </a:r>
          </a:p>
        </p:txBody>
      </p:sp>
      <p:sp>
        <p:nvSpPr>
          <p:cNvPr id="45060" name="Rectangle 8"/>
          <p:cNvSpPr>
            <a:spLocks noChangeArrowheads="1"/>
          </p:cNvSpPr>
          <p:nvPr/>
        </p:nvSpPr>
        <p:spPr bwMode="auto">
          <a:xfrm>
            <a:off x="323850" y="3213100"/>
            <a:ext cx="85693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charset="-122"/>
              </a:rPr>
              <a:t>5</a:t>
            </a:r>
            <a:r>
              <a:rPr lang="zh-CN" altLang="en-US">
                <a:latin typeface="宋体" charset="-122"/>
              </a:rPr>
              <a:t>．人类使用金属的历史，由早到晚的顺序是（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charset="-122"/>
              </a:rPr>
              <a:t>   </a:t>
            </a:r>
            <a:r>
              <a:rPr lang="en-US" altLang="zh-CN">
                <a:latin typeface="宋体" charset="-122"/>
              </a:rPr>
              <a:t>A</a:t>
            </a:r>
            <a:r>
              <a:rPr lang="zh-CN" altLang="en-US">
                <a:latin typeface="宋体" charset="-122"/>
              </a:rPr>
              <a:t>．铁→铜→铝      </a:t>
            </a:r>
            <a:r>
              <a:rPr lang="en-US" altLang="zh-CN">
                <a:latin typeface="宋体" charset="-122"/>
              </a:rPr>
              <a:t>B</a:t>
            </a:r>
            <a:r>
              <a:rPr lang="zh-CN" altLang="en-US">
                <a:latin typeface="宋体" charset="-122"/>
              </a:rPr>
              <a:t>．铝→铜→铁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charset="-122"/>
              </a:rPr>
              <a:t>   </a:t>
            </a:r>
            <a:r>
              <a:rPr lang="en-US" altLang="zh-CN">
                <a:latin typeface="宋体" charset="-122"/>
              </a:rPr>
              <a:t>C</a:t>
            </a:r>
            <a:r>
              <a:rPr lang="zh-CN" altLang="en-US">
                <a:latin typeface="宋体" charset="-122"/>
              </a:rPr>
              <a:t>．铜→铁→铝      </a:t>
            </a:r>
            <a:r>
              <a:rPr lang="en-US" altLang="zh-CN">
                <a:latin typeface="宋体" charset="-122"/>
              </a:rPr>
              <a:t>D</a:t>
            </a:r>
            <a:r>
              <a:rPr lang="zh-CN" altLang="en-US">
                <a:latin typeface="宋体" charset="-122"/>
              </a:rPr>
              <a:t>．铜→铝→铁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zh-CN" altLang="en-US">
              <a:latin typeface="宋体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charset="-122"/>
              </a:rPr>
              <a:t>6</a:t>
            </a:r>
            <a:r>
              <a:rPr lang="zh-CN" altLang="en-US">
                <a:latin typeface="宋体" charset="-122"/>
              </a:rPr>
              <a:t>．下列物质中，不属于合金的是（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charset="-122"/>
              </a:rPr>
              <a:t>   </a:t>
            </a:r>
            <a:r>
              <a:rPr lang="en-US" altLang="zh-CN">
                <a:latin typeface="宋体" charset="-122"/>
              </a:rPr>
              <a:t>A</a:t>
            </a:r>
            <a:r>
              <a:rPr lang="zh-CN" altLang="en-US">
                <a:latin typeface="宋体" charset="-122"/>
              </a:rPr>
              <a:t>．水银       </a:t>
            </a:r>
            <a:r>
              <a:rPr lang="en-US" altLang="zh-CN">
                <a:latin typeface="宋体" charset="-122"/>
              </a:rPr>
              <a:t>B</a:t>
            </a:r>
            <a:r>
              <a:rPr lang="zh-CN" altLang="en-US">
                <a:latin typeface="宋体" charset="-122"/>
              </a:rPr>
              <a:t>．青铜    </a:t>
            </a:r>
            <a:r>
              <a:rPr lang="en-US" altLang="zh-CN">
                <a:latin typeface="宋体" charset="-122"/>
              </a:rPr>
              <a:t>C</a:t>
            </a:r>
            <a:r>
              <a:rPr lang="zh-CN" altLang="en-US">
                <a:latin typeface="宋体" charset="-122"/>
              </a:rPr>
              <a:t>．</a:t>
            </a:r>
            <a:r>
              <a:rPr lang="en-US" altLang="zh-CN">
                <a:latin typeface="宋体" charset="-122"/>
              </a:rPr>
              <a:t>18K</a:t>
            </a:r>
            <a:r>
              <a:rPr lang="zh-CN" altLang="en-US">
                <a:latin typeface="宋体" charset="-122"/>
              </a:rPr>
              <a:t>白金    </a:t>
            </a:r>
            <a:r>
              <a:rPr lang="en-US" altLang="zh-CN">
                <a:latin typeface="宋体" charset="-122"/>
              </a:rPr>
              <a:t>D</a:t>
            </a:r>
            <a:r>
              <a:rPr lang="zh-CN" altLang="en-US">
                <a:latin typeface="宋体" charset="-122"/>
              </a:rPr>
              <a:t>．焊锡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7019925" y="312578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charset="-122"/>
              </a:rPr>
              <a:t>C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5435600" y="492601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charset="-122"/>
              </a:rPr>
              <a:t>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  <p:bldP spid="83977" grpId="0"/>
      <p:bldP spid="8397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3"/>
          <p:cNvSpPr txBox="1">
            <a:spLocks noChangeArrowheads="1"/>
          </p:cNvSpPr>
          <p:nvPr/>
        </p:nvSpPr>
        <p:spPr bwMode="auto">
          <a:xfrm>
            <a:off x="323850" y="692150"/>
            <a:ext cx="8351838" cy="308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charset="-122"/>
              </a:rPr>
              <a:t>7</a:t>
            </a:r>
            <a:r>
              <a:rPr lang="zh-CN" altLang="en-US">
                <a:latin typeface="宋体" charset="-122"/>
              </a:rPr>
              <a:t>、下列铝制品的用途主要是利用了铝的哪个性质？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charset="-122"/>
              </a:rPr>
              <a:t>    </a:t>
            </a:r>
            <a:r>
              <a:rPr lang="en-US" altLang="zh-CN">
                <a:latin typeface="宋体" charset="-122"/>
              </a:rPr>
              <a:t>A.</a:t>
            </a:r>
            <a:r>
              <a:rPr lang="zh-CN" altLang="en-US">
                <a:latin typeface="宋体" charset="-122"/>
              </a:rPr>
              <a:t>导热性   </a:t>
            </a:r>
            <a:r>
              <a:rPr lang="en-US" altLang="zh-CN">
                <a:latin typeface="宋体" charset="-122"/>
              </a:rPr>
              <a:t>B.</a:t>
            </a:r>
            <a:r>
              <a:rPr lang="zh-CN" altLang="en-US">
                <a:latin typeface="宋体" charset="-122"/>
              </a:rPr>
              <a:t>导电性   </a:t>
            </a:r>
            <a:r>
              <a:rPr lang="en-US" altLang="zh-CN">
                <a:latin typeface="宋体" charset="-122"/>
              </a:rPr>
              <a:t>C.</a:t>
            </a:r>
            <a:r>
              <a:rPr lang="zh-CN" altLang="en-US">
                <a:latin typeface="宋体" charset="-122"/>
              </a:rPr>
              <a:t>延展性    </a:t>
            </a:r>
            <a:r>
              <a:rPr lang="en-US" altLang="zh-CN">
                <a:latin typeface="宋体" charset="-122"/>
              </a:rPr>
              <a:t>D.</a:t>
            </a:r>
            <a:r>
              <a:rPr lang="zh-CN" altLang="en-US">
                <a:latin typeface="宋体" charset="-122"/>
              </a:rPr>
              <a:t>密度较小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charset="-122"/>
              </a:rPr>
              <a:t>  　铝锅烧饭（    ）　　铝锭压成铝箔（     ） 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charset="-122"/>
              </a:rPr>
              <a:t>　  硬铝制飞机（    ）　　铝线作电缆（     ）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charset="-122"/>
              </a:rPr>
              <a:t>8</a:t>
            </a:r>
            <a:r>
              <a:rPr lang="zh-CN" altLang="en-US">
                <a:latin typeface="宋体" charset="-122"/>
              </a:rPr>
              <a:t>、判断正误：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charset="-122"/>
              </a:rPr>
              <a:t>　　（</a:t>
            </a:r>
            <a:r>
              <a:rPr lang="en-US" altLang="zh-CN">
                <a:latin typeface="宋体" charset="-122"/>
              </a:rPr>
              <a:t>1</a:t>
            </a:r>
            <a:r>
              <a:rPr lang="zh-CN" altLang="en-US">
                <a:latin typeface="宋体" charset="-122"/>
              </a:rPr>
              <a:t>）合金一定是混合物（     ）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charset="-122"/>
              </a:rPr>
              <a:t>　　（</a:t>
            </a:r>
            <a:r>
              <a:rPr lang="en-US" altLang="zh-CN">
                <a:latin typeface="宋体" charset="-122"/>
              </a:rPr>
              <a:t>2</a:t>
            </a:r>
            <a:r>
              <a:rPr lang="zh-CN" altLang="en-US">
                <a:latin typeface="宋体" charset="-122"/>
              </a:rPr>
              <a:t>）金属常温下都是固态的（     ）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2700338" y="1484313"/>
            <a:ext cx="7921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A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6445250" y="15573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C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3060700" y="2060575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D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6445250" y="19891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B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4716463" y="2852738"/>
            <a:ext cx="863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√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5292725" y="3284538"/>
            <a:ext cx="792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×</a:t>
            </a:r>
          </a:p>
        </p:txBody>
      </p:sp>
      <p:sp>
        <p:nvSpPr>
          <p:cNvPr id="46088" name="Rectangle 10"/>
          <p:cNvSpPr>
            <a:spLocks noChangeArrowheads="1"/>
          </p:cNvSpPr>
          <p:nvPr/>
        </p:nvSpPr>
        <p:spPr bwMode="auto">
          <a:xfrm>
            <a:off x="250825" y="3892550"/>
            <a:ext cx="7993063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52400"/>
            <a:r>
              <a:rPr kumimoji="1" lang="en-US" altLang="zh-CN">
                <a:latin typeface="宋体" charset="-122"/>
                <a:cs typeface="Times New Roman" pitchFamily="18" charset="0"/>
              </a:rPr>
              <a:t>9</a:t>
            </a:r>
            <a:r>
              <a:rPr kumimoji="1" lang="zh-CN" altLang="en-US">
                <a:latin typeface="宋体" charset="-122"/>
                <a:cs typeface="Times New Roman" pitchFamily="18" charset="0"/>
              </a:rPr>
              <a:t>、具有密度小，抗腐蚀性能好，广泛应用于航天飞机、  </a:t>
            </a:r>
          </a:p>
          <a:p>
            <a:pPr indent="152400"/>
            <a:r>
              <a:rPr kumimoji="1" lang="zh-CN" altLang="en-US">
                <a:latin typeface="宋体" charset="-122"/>
                <a:cs typeface="Times New Roman" pitchFamily="18" charset="0"/>
              </a:rPr>
              <a:t>   船舶、化工等方面的一种新型金属材料是（    ）</a:t>
            </a:r>
            <a:endParaRPr kumimoji="1" lang="zh-CN" altLang="en-US">
              <a:latin typeface="宋体" charset="-122"/>
            </a:endParaRPr>
          </a:p>
          <a:p>
            <a:pPr indent="152400" eaLnBrk="0" hangingPunct="0"/>
            <a:r>
              <a:rPr kumimoji="1" lang="zh-CN" altLang="en-US">
                <a:latin typeface="宋体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charset="-122"/>
                <a:cs typeface="Times New Roman" pitchFamily="18" charset="0"/>
              </a:rPr>
              <a:t>A.</a:t>
            </a:r>
            <a:r>
              <a:rPr kumimoji="1" lang="zh-CN" altLang="en-US">
                <a:latin typeface="宋体" charset="-122"/>
                <a:cs typeface="Times New Roman" pitchFamily="18" charset="0"/>
              </a:rPr>
              <a:t>铝和铝合金            </a:t>
            </a:r>
            <a:r>
              <a:rPr kumimoji="1" lang="en-US" altLang="zh-CN">
                <a:latin typeface="宋体" charset="-122"/>
                <a:cs typeface="Times New Roman" pitchFamily="18" charset="0"/>
              </a:rPr>
              <a:t>B.</a:t>
            </a:r>
            <a:r>
              <a:rPr kumimoji="1" lang="zh-CN" altLang="en-US">
                <a:latin typeface="宋体" charset="-122"/>
                <a:cs typeface="Times New Roman" pitchFamily="18" charset="0"/>
              </a:rPr>
              <a:t>钛和钛合金  </a:t>
            </a:r>
          </a:p>
          <a:p>
            <a:pPr indent="152400" eaLnBrk="0" hangingPunct="0"/>
            <a:r>
              <a:rPr kumimoji="1" lang="zh-CN" altLang="en-US">
                <a:latin typeface="宋体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charset="-122"/>
                <a:cs typeface="Times New Roman" pitchFamily="18" charset="0"/>
              </a:rPr>
              <a:t>C.</a:t>
            </a:r>
            <a:r>
              <a:rPr kumimoji="1" lang="zh-CN" altLang="en-US">
                <a:latin typeface="宋体" charset="-122"/>
                <a:cs typeface="Times New Roman" pitchFamily="18" charset="0"/>
              </a:rPr>
              <a:t>铁和铁合金            </a:t>
            </a:r>
            <a:r>
              <a:rPr kumimoji="1" lang="en-US" altLang="zh-CN">
                <a:latin typeface="宋体" charset="-122"/>
                <a:cs typeface="Times New Roman" pitchFamily="18" charset="0"/>
              </a:rPr>
              <a:t>D.</a:t>
            </a:r>
            <a:r>
              <a:rPr kumimoji="1" lang="zh-CN" altLang="en-US">
                <a:latin typeface="宋体" charset="-122"/>
                <a:cs typeface="Times New Roman" pitchFamily="18" charset="0"/>
              </a:rPr>
              <a:t>铬和铬合金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6946900" y="426878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1" grpId="0"/>
      <p:bldP spid="86022" grpId="0"/>
      <p:bldP spid="86023" grpId="0"/>
      <p:bldP spid="86024" grpId="0"/>
      <p:bldP spid="86025" grpId="0"/>
      <p:bldP spid="860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476250"/>
            <a:ext cx="8280400" cy="59039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3600" smtClean="0"/>
              <a:t>10</a:t>
            </a:r>
            <a:r>
              <a:rPr lang="zh-CN" altLang="en-US" sz="3600" smtClean="0"/>
              <a:t>．制取合金常用的方法是将两种或多种金属加热到某一温度，使其全部熔化，再冷却成合金。根据下表数据判断（其他条件均满足），下列合金不宜采用上述方法制取的是 （    ）</a:t>
            </a:r>
          </a:p>
          <a:p>
            <a:pPr eaLnBrk="1" hangingPunct="1">
              <a:lnSpc>
                <a:spcPct val="90000"/>
              </a:lnSpc>
            </a:pPr>
            <a:endParaRPr lang="zh-CN" altLang="en-US" sz="3600" smtClean="0"/>
          </a:p>
          <a:p>
            <a:pPr eaLnBrk="1" hangingPunct="1">
              <a:lnSpc>
                <a:spcPct val="90000"/>
              </a:lnSpc>
            </a:pPr>
            <a:endParaRPr lang="zh-CN" altLang="en-US" sz="3600" smtClean="0"/>
          </a:p>
          <a:p>
            <a:pPr eaLnBrk="1" hangingPunct="1">
              <a:lnSpc>
                <a:spcPct val="90000"/>
              </a:lnSpc>
            </a:pPr>
            <a:endParaRPr lang="zh-CN" altLang="en-US" sz="3600" smtClean="0"/>
          </a:p>
          <a:p>
            <a:pPr eaLnBrk="1" hangingPunct="1">
              <a:lnSpc>
                <a:spcPct val="90000"/>
              </a:lnSpc>
            </a:pPr>
            <a:r>
              <a:rPr lang="zh-CN" altLang="en-US" sz="3600" smtClean="0"/>
              <a:t>   </a:t>
            </a:r>
            <a:r>
              <a:rPr lang="en-US" altLang="zh-CN" sz="3600" smtClean="0"/>
              <a:t>A</a:t>
            </a:r>
            <a:r>
              <a:rPr lang="zh-CN" altLang="en-US" sz="3600" smtClean="0"/>
              <a:t>．</a:t>
            </a:r>
            <a:r>
              <a:rPr lang="en-US" altLang="zh-CN" sz="3600" smtClean="0"/>
              <a:t>Fe—Cu</a:t>
            </a:r>
            <a:r>
              <a:rPr lang="zh-CN" altLang="en-US" sz="3600" smtClean="0"/>
              <a:t>合金    </a:t>
            </a:r>
            <a:r>
              <a:rPr lang="en-US" altLang="zh-CN" sz="3600" smtClean="0"/>
              <a:t>B</a:t>
            </a:r>
            <a:r>
              <a:rPr lang="zh-CN" altLang="en-US" sz="3600" smtClean="0"/>
              <a:t>．</a:t>
            </a:r>
            <a:r>
              <a:rPr lang="en-US" altLang="zh-CN" sz="3600" smtClean="0"/>
              <a:t>Mg—Na</a:t>
            </a:r>
            <a:r>
              <a:rPr lang="zh-CN" altLang="en-US" sz="3600" smtClean="0"/>
              <a:t>合金      </a:t>
            </a:r>
            <a:r>
              <a:rPr lang="en-US" altLang="zh-CN" sz="3600" smtClean="0"/>
              <a:t>C</a:t>
            </a:r>
            <a:r>
              <a:rPr lang="zh-CN" altLang="en-US" sz="3600" smtClean="0"/>
              <a:t>．</a:t>
            </a:r>
            <a:r>
              <a:rPr lang="en-US" altLang="zh-CN" sz="3600" smtClean="0"/>
              <a:t>Na—Al</a:t>
            </a:r>
            <a:r>
              <a:rPr lang="zh-CN" altLang="en-US" sz="3600" smtClean="0"/>
              <a:t>合金        </a:t>
            </a:r>
            <a:r>
              <a:rPr lang="en-US" altLang="zh-CN" sz="3600" smtClean="0"/>
              <a:t>D</a:t>
            </a:r>
            <a:r>
              <a:rPr lang="zh-CN" altLang="en-US" sz="3600" smtClean="0"/>
              <a:t>．</a:t>
            </a:r>
            <a:r>
              <a:rPr lang="en-US" altLang="zh-CN" sz="3600" smtClean="0"/>
              <a:t>Na—Cu</a:t>
            </a:r>
            <a:r>
              <a:rPr lang="zh-CN" altLang="en-US" sz="3600" smtClean="0"/>
              <a:t>合金</a:t>
            </a:r>
          </a:p>
        </p:txBody>
      </p:sp>
      <p:graphicFrame>
        <p:nvGraphicFramePr>
          <p:cNvPr id="47106" name="Group 3"/>
          <p:cNvGraphicFramePr>
            <a:graphicFrameLocks noGrp="1"/>
          </p:cNvGraphicFramePr>
          <p:nvPr>
            <p:ph sz="half" idx="2"/>
          </p:nvPr>
        </p:nvGraphicFramePr>
        <p:xfrm>
          <a:off x="539750" y="3141663"/>
          <a:ext cx="7712075" cy="1590675"/>
        </p:xfrm>
        <a:graphic>
          <a:graphicData uri="http://schemas.openxmlformats.org/drawingml/2006/table">
            <a:tbl>
              <a:tblPr/>
              <a:tblGrid>
                <a:gridCol w="1649413"/>
                <a:gridCol w="920750"/>
                <a:gridCol w="1285875"/>
                <a:gridCol w="1282700"/>
                <a:gridCol w="1287462"/>
                <a:gridCol w="1285875"/>
              </a:tblGrid>
              <a:tr h="56038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金属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Na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Mg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Al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Cu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Fe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熔点（℃）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97.5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649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660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1083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1535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148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沸点（℃）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883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1090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2467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2567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2750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617" name="Text Box 33"/>
          <p:cNvSpPr txBox="1">
            <a:spLocks noChangeArrowheads="1"/>
          </p:cNvSpPr>
          <p:nvPr/>
        </p:nvSpPr>
        <p:spPr bwMode="auto">
          <a:xfrm>
            <a:off x="6300788" y="2420938"/>
            <a:ext cx="9890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en-US" altLang="zh-CN" sz="400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17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3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1873250"/>
          </a:xfrm>
        </p:spPr>
        <p:txBody>
          <a:bodyPr/>
          <a:lstStyle/>
          <a:p>
            <a:pPr eaLnBrk="1" hangingPunct="1">
              <a:lnSpc>
                <a:spcPct val="125000"/>
              </a:lnSpc>
            </a:pPr>
            <a:r>
              <a:rPr lang="en-US" altLang="zh-CN" sz="2000" b="1" smtClean="0">
                <a:latin typeface="宋体" charset="-122"/>
              </a:rPr>
              <a:t>11</a:t>
            </a:r>
            <a:r>
              <a:rPr lang="zh-CN" altLang="en-US" sz="2000" b="1" smtClean="0"/>
              <a:t>、环顾你家里的日常生活用品，它们有很多都是由金属材料制成的。  </a:t>
            </a:r>
            <a:br>
              <a:rPr lang="zh-CN" altLang="en-US" sz="2000" b="1" smtClean="0"/>
            </a:br>
            <a:r>
              <a:rPr lang="zh-CN" altLang="en-US" sz="2000" b="1" smtClean="0"/>
              <a:t>     例如：</a:t>
            </a:r>
            <a:br>
              <a:rPr lang="zh-CN" altLang="en-US" sz="2000" b="1" smtClean="0"/>
            </a:br>
            <a:r>
              <a:rPr lang="zh-CN" altLang="en-US" sz="2000" b="1" smtClean="0"/>
              <a:t>     体温计中的液体是</a:t>
            </a:r>
            <a:r>
              <a:rPr lang="en-US" altLang="zh-CN" sz="2000" b="1" smtClean="0"/>
              <a:t>______ </a:t>
            </a:r>
            <a:r>
              <a:rPr lang="zh-CN" altLang="en-US" sz="2000" b="1" smtClean="0"/>
              <a:t>， 作导线的一般是</a:t>
            </a:r>
            <a:r>
              <a:rPr lang="en-US" altLang="zh-CN" sz="2000" b="1" smtClean="0"/>
              <a:t>______</a:t>
            </a:r>
            <a:br>
              <a:rPr lang="en-US" altLang="zh-CN" sz="2000" b="1" smtClean="0"/>
            </a:br>
            <a:r>
              <a:rPr lang="en-US" altLang="zh-CN" sz="2000" b="1" smtClean="0"/>
              <a:t>     </a:t>
            </a:r>
            <a:r>
              <a:rPr lang="zh-CN" altLang="en-US" sz="2000" b="1" smtClean="0"/>
              <a:t>水龙头表面镀的金属一般是</a:t>
            </a:r>
            <a:r>
              <a:rPr lang="en-US" altLang="zh-CN" sz="2000" b="1" smtClean="0"/>
              <a:t>______</a:t>
            </a:r>
            <a:r>
              <a:rPr lang="zh-CN" altLang="en-US" sz="2000" b="1" smtClean="0"/>
              <a:t>， 炒菜的锅一般是</a:t>
            </a:r>
            <a:r>
              <a:rPr lang="en-US" altLang="zh-CN" sz="2000" b="1" smtClean="0"/>
              <a:t>_______</a:t>
            </a:r>
            <a:br>
              <a:rPr lang="en-US" altLang="zh-CN" sz="2000" b="1" smtClean="0"/>
            </a:br>
            <a:r>
              <a:rPr lang="en-US" altLang="zh-CN" sz="2000" b="1" smtClean="0"/>
              <a:t>     </a:t>
            </a:r>
            <a:r>
              <a:rPr lang="zh-CN" altLang="en-US" sz="2000" b="1" smtClean="0"/>
              <a:t>灯泡的灯丝是</a:t>
            </a:r>
            <a:r>
              <a:rPr lang="en-US" altLang="zh-CN" sz="2000" b="1" smtClean="0"/>
              <a:t>______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3203575" y="1268413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汞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6084888" y="1268413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铜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4211638" y="1701800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铬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7235825" y="1628775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铁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700338" y="2060575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钨</a:t>
            </a:r>
          </a:p>
        </p:txBody>
      </p:sp>
      <p:sp>
        <p:nvSpPr>
          <p:cNvPr id="48135" name="Text Box 11"/>
          <p:cNvSpPr txBox="1">
            <a:spLocks noChangeArrowheads="1"/>
          </p:cNvSpPr>
          <p:nvPr/>
        </p:nvSpPr>
        <p:spPr bwMode="auto">
          <a:xfrm>
            <a:off x="755650" y="4833938"/>
            <a:ext cx="80645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  <a:latin typeface="宋体" charset="-122"/>
              </a:rPr>
              <a:t>这种金属的表面有一层氧化物保护层，试设想这种金属的</a:t>
            </a:r>
          </a:p>
          <a:p>
            <a:endParaRPr lang="zh-CN" altLang="en-US">
              <a:solidFill>
                <a:schemeClr val="tx2"/>
              </a:solidFill>
              <a:latin typeface="宋体" charset="-122"/>
            </a:endParaRPr>
          </a:p>
          <a:p>
            <a:r>
              <a:rPr lang="zh-CN" altLang="en-US">
                <a:solidFill>
                  <a:schemeClr val="tx2"/>
                </a:solidFill>
                <a:latin typeface="宋体" charset="-122"/>
              </a:rPr>
              <a:t>可能用途有</a:t>
            </a:r>
            <a:r>
              <a:rPr lang="zh-CN" altLang="en-US">
                <a:latin typeface="宋体" charset="-122"/>
              </a:rPr>
              <a:t>＿＿＿＿＿＿＿＿＿＿＿＿＿＿＿＿＿＿＿．</a:t>
            </a:r>
            <a:r>
              <a:rPr lang="zh-CN" altLang="en-US" u="sng">
                <a:solidFill>
                  <a:schemeClr val="tx2"/>
                </a:solidFill>
                <a:latin typeface="宋体" charset="-122"/>
              </a:rPr>
              <a:t> 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2555875" y="5473700"/>
            <a:ext cx="55451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宋体" charset="-122"/>
              </a:rPr>
              <a:t>炊具、手术刀、电线、</a:t>
            </a:r>
            <a:r>
              <a:rPr lang="zh-CN" altLang="en-US">
                <a:solidFill>
                  <a:srgbClr val="FF0000"/>
                </a:solidFill>
              </a:rPr>
              <a:t>飞机、轮船等</a:t>
            </a:r>
          </a:p>
        </p:txBody>
      </p:sp>
      <p:graphicFrame>
        <p:nvGraphicFramePr>
          <p:cNvPr id="88105" name="Group 41"/>
          <p:cNvGraphicFramePr>
            <a:graphicFrameLocks noGrp="1"/>
          </p:cNvGraphicFramePr>
          <p:nvPr/>
        </p:nvGraphicFramePr>
        <p:xfrm>
          <a:off x="611188" y="3429000"/>
          <a:ext cx="8250237" cy="1042988"/>
        </p:xfrm>
        <a:graphic>
          <a:graphicData uri="http://schemas.openxmlformats.org/drawingml/2006/table">
            <a:tbl>
              <a:tblPr/>
              <a:tblGrid>
                <a:gridCol w="1368425"/>
                <a:gridCol w="1223962"/>
                <a:gridCol w="1511300"/>
                <a:gridCol w="1368425"/>
                <a:gridCol w="1368425"/>
                <a:gridCol w="1409700"/>
              </a:tblGrid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熔点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密度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强度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导电性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导热性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抗腐蚀性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2500℃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3g/cm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与钢相似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优异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160" name="Rectangle 36"/>
          <p:cNvSpPr>
            <a:spLocks noChangeArrowheads="1"/>
          </p:cNvSpPr>
          <p:nvPr/>
        </p:nvSpPr>
        <p:spPr bwMode="auto">
          <a:xfrm>
            <a:off x="395288" y="2792413"/>
            <a:ext cx="7234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12. </a:t>
            </a:r>
            <a:r>
              <a:rPr lang="zh-CN" altLang="en-US">
                <a:latin typeface="宋体" charset="-122"/>
              </a:rPr>
              <a:t>科学家发现了一种新金属，它的一些性质如下：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88069" grpId="0"/>
      <p:bldP spid="88070" grpId="0"/>
      <p:bldP spid="88071" grpId="0"/>
      <p:bldP spid="88072" grpId="0"/>
      <p:bldP spid="8807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909638"/>
            <a:ext cx="8496300" cy="7191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 smtClean="0">
                <a:latin typeface="宋体" charset="-122"/>
              </a:rPr>
              <a:t>13</a:t>
            </a:r>
            <a:r>
              <a:rPr lang="zh-CN" altLang="en-US" sz="2400" b="1" smtClean="0">
                <a:latin typeface="宋体" charset="-122"/>
              </a:rPr>
              <a:t>．日常使用的金属材料多数属于合金。下表列出了一些常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 smtClean="0">
                <a:latin typeface="宋体" charset="-122"/>
              </a:rPr>
              <a:t>    见合金的主要成分、性能和用途：</a:t>
            </a:r>
          </a:p>
        </p:txBody>
      </p:sp>
      <p:graphicFrame>
        <p:nvGraphicFramePr>
          <p:cNvPr id="89117" name="Group 29"/>
          <p:cNvGraphicFramePr>
            <a:graphicFrameLocks noGrp="1"/>
          </p:cNvGraphicFramePr>
          <p:nvPr>
            <p:ph sz="half" idx="2"/>
          </p:nvPr>
        </p:nvGraphicFramePr>
        <p:xfrm>
          <a:off x="611188" y="1857375"/>
          <a:ext cx="8064500" cy="2582863"/>
        </p:xfrm>
        <a:graphic>
          <a:graphicData uri="http://schemas.openxmlformats.org/drawingml/2006/table">
            <a:tbl>
              <a:tblPr/>
              <a:tblGrid>
                <a:gridCol w="1041400"/>
                <a:gridCol w="3379787"/>
                <a:gridCol w="3643313"/>
              </a:tblGrid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合金的主要性能及用途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主要成分及纯金属的性能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焊锡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183℃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、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焊接金属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锡：熔点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232℃  </a:t>
                      </a:r>
                      <a:endParaRPr kumimoji="1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铅：熔点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327℃</a:t>
                      </a:r>
                      <a:endParaRPr kumimoji="1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硬铝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强度和硬度好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门窗、飞机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铝、铜、镁等。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硬度小，质软。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4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抗腐蚀性好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炊具、医疗器械、反应釜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铁、铬、镍等。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纯铁抗锈蚀性不如不锈钢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76" name="Text Box 26"/>
          <p:cNvSpPr txBox="1">
            <a:spLocks noChangeArrowheads="1"/>
          </p:cNvSpPr>
          <p:nvPr/>
        </p:nvSpPr>
        <p:spPr bwMode="auto">
          <a:xfrm>
            <a:off x="323850" y="4760913"/>
            <a:ext cx="8569325" cy="1260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charset="-122"/>
              </a:rPr>
              <a:t>　由上表可以推断，与组成合金的纯金属相比，合金的优点一般有（填</a:t>
            </a:r>
            <a:r>
              <a:rPr kumimoji="1" lang="zh-CN" altLang="en-US">
                <a:latin typeface="Comic Sans MS" pitchFamily="66" charset="0"/>
              </a:rPr>
              <a:t>序号）</a:t>
            </a:r>
            <a:r>
              <a:rPr kumimoji="1" lang="zh-CN" altLang="en-US" u="sng">
                <a:latin typeface="Comic Sans MS" pitchFamily="66" charset="0"/>
              </a:rPr>
              <a:t> </a:t>
            </a:r>
            <a:r>
              <a:rPr kumimoji="1" lang="zh-CN" altLang="en-US" u="sng">
                <a:latin typeface="宋体" charset="-122"/>
              </a:rPr>
              <a:t>     </a:t>
            </a:r>
            <a:r>
              <a:rPr kumimoji="1" lang="zh-CN" altLang="en-US">
                <a:latin typeface="宋体" charset="-122"/>
              </a:rPr>
              <a:t>。</a:t>
            </a:r>
          </a:p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charset="-122"/>
              </a:rPr>
              <a:t>　①强度更低  ②硬度更高  ③熔点更高  ④抗腐蚀性更好</a:t>
            </a:r>
          </a:p>
        </p:txBody>
      </p:sp>
      <p:sp>
        <p:nvSpPr>
          <p:cNvPr id="89115" name="Text Box 27"/>
          <p:cNvSpPr txBox="1">
            <a:spLocks noChangeArrowheads="1"/>
          </p:cNvSpPr>
          <p:nvPr/>
        </p:nvSpPr>
        <p:spPr bwMode="auto">
          <a:xfrm>
            <a:off x="2916238" y="5132388"/>
            <a:ext cx="12239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Comic Sans MS" pitchFamily="66" charset="0"/>
              </a:rPr>
              <a:t>② ④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15" grpId="0"/>
    </p:bld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3357</TotalTime>
  <Words>3253</Words>
  <Application>Microsoft Office PowerPoint</Application>
  <PresentationFormat>全屏显示(4:3)</PresentationFormat>
  <Paragraphs>381</Paragraphs>
  <Slides>31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31</vt:i4>
      </vt:variant>
    </vt:vector>
  </HeadingPairs>
  <TitlesOfParts>
    <vt:vector size="45" baseType="lpstr">
      <vt:lpstr>Arial</vt:lpstr>
      <vt:lpstr>宋体</vt:lpstr>
      <vt:lpstr>Wingdings</vt:lpstr>
      <vt:lpstr>Times New Roman</vt:lpstr>
      <vt:lpstr>Arial Black</vt:lpstr>
      <vt:lpstr>Garamond</vt:lpstr>
      <vt:lpstr>黑体</vt:lpstr>
      <vt:lpstr>华文中宋</vt:lpstr>
      <vt:lpstr>Tahoma</vt:lpstr>
      <vt:lpstr>Arial Narrow</vt:lpstr>
      <vt:lpstr>隶书</vt:lpstr>
      <vt:lpstr>Comic Sans MS</vt:lpstr>
      <vt:lpstr>Pixel</vt:lpstr>
      <vt:lpstr>Pixel</vt:lpstr>
      <vt:lpstr>幻灯片 1</vt:lpstr>
      <vt:lpstr>温故知新</vt:lpstr>
      <vt:lpstr>温故知新</vt:lpstr>
      <vt:lpstr>金属材料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【小结】</vt:lpstr>
      <vt:lpstr>幻灯片 25</vt:lpstr>
      <vt:lpstr>幻灯片 26</vt:lpstr>
      <vt:lpstr>幻灯片 27</vt:lpstr>
      <vt:lpstr>幻灯片 28</vt:lpstr>
      <vt:lpstr>幻灯片 29</vt:lpstr>
      <vt:lpstr>11、环顾你家里的日常生活用品，它们有很多都是由金属材料制成的。        例如：      体温计中的液体是______ ， 作导线的一般是______      水龙头表面镀的金属一般是______， 炒菜的锅一般是_______      灯泡的灯丝是______</vt:lpstr>
      <vt:lpstr>幻灯片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SDWM</cp:lastModifiedBy>
  <cp:revision>269</cp:revision>
  <dcterms:created xsi:type="dcterms:W3CDTF">2004-01-15T01:23:36Z</dcterms:created>
  <dcterms:modified xsi:type="dcterms:W3CDTF">2020-02-25T12:06:41Z</dcterms:modified>
</cp:coreProperties>
</file>