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67" r:id="rId29"/>
    <p:sldId id="268" r:id="rId30"/>
    <p:sldId id="269" r:id="rId31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9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标题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EB152-8E38-415F-98A5-90300C2B3D9C}" type="datetimeFigureOut">
              <a:rPr lang="zh-CN" altLang="en-US" smtClean="0"/>
              <a:t>2014/5/9</a:t>
            </a:fld>
            <a:endParaRPr lang="zh-CN" altLang="en-US"/>
          </a:p>
        </p:txBody>
      </p:sp>
      <p:sp>
        <p:nvSpPr>
          <p:cNvPr id="2" name="页脚占位符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5" name="灯片编号占位符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1B494C2-2798-436F-A7C6-5AC8CC95CEA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标题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7" name="内容占位符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5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EB152-8E38-415F-98A5-90300C2B3D9C}" type="datetimeFigureOut">
              <a:rPr lang="zh-CN" altLang="en-US" smtClean="0"/>
              <a:t>2014/5/9</a:t>
            </a:fld>
            <a:endParaRPr lang="zh-CN" altLang="en-US"/>
          </a:p>
        </p:txBody>
      </p:sp>
      <p:sp>
        <p:nvSpPr>
          <p:cNvPr id="19" name="页脚占位符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16" name="灯片编号占位符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1B494C2-2798-436F-A7C6-5AC8CC95CEA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9" name="日期占位符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EB152-8E38-415F-98A5-90300C2B3D9C}" type="datetimeFigureOut">
              <a:rPr lang="zh-CN" altLang="en-US" smtClean="0"/>
              <a:t>2014/5/9</a:t>
            </a:fld>
            <a:endParaRPr lang="zh-CN" altLang="en-US"/>
          </a:p>
        </p:txBody>
      </p:sp>
      <p:sp>
        <p:nvSpPr>
          <p:cNvPr id="11" name="页脚占位符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6" name="灯片编号占位符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494C2-2798-436F-A7C6-5AC8CC95CEA1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标题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3" name="内容占位符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1" name="日期占位符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EB152-8E38-415F-98A5-90300C2B3D9C}" type="datetimeFigureOut">
              <a:rPr lang="zh-CN" altLang="en-US" smtClean="0"/>
              <a:t>2014/5/9</a:t>
            </a:fld>
            <a:endParaRPr lang="zh-CN" altLang="en-US"/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1" name="灯片编号占位符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494C2-2798-436F-A7C6-5AC8CC95CEA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标题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25" name="文本占位符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8" name="内容占位符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EB152-8E38-415F-98A5-90300C2B3D9C}" type="datetimeFigureOut">
              <a:rPr lang="zh-CN" altLang="en-US" smtClean="0"/>
              <a:t>2014/5/9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1B494C2-2798-436F-A7C6-5AC8CC95CEA1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 spd="slow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标题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2" name="日期占位符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EB152-8E38-415F-98A5-90300C2B3D9C}" type="datetimeFigureOut">
              <a:rPr lang="zh-CN" altLang="en-US" smtClean="0"/>
              <a:t>2014/5/9</a:t>
            </a:fld>
            <a:endParaRPr lang="zh-CN" altLang="en-US"/>
          </a:p>
        </p:txBody>
      </p:sp>
      <p:sp>
        <p:nvSpPr>
          <p:cNvPr id="21" name="页脚占位符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494C2-2798-436F-A7C6-5AC8CC95CEA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EB152-8E38-415F-98A5-90300C2B3D9C}" type="datetimeFigureOut">
              <a:rPr lang="zh-CN" altLang="en-US" smtClean="0"/>
              <a:t>2014/5/9</a:t>
            </a:fld>
            <a:endParaRPr lang="zh-CN" altLang="en-US"/>
          </a:p>
        </p:txBody>
      </p:sp>
      <p:sp>
        <p:nvSpPr>
          <p:cNvPr id="24" name="页脚占位符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494C2-2798-436F-A7C6-5AC8CC95CEA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接连接符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标题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14" name="内容占位符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25" name="日期占位符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EB152-8E38-415F-98A5-90300C2B3D9C}" type="datetimeFigureOut">
              <a:rPr lang="zh-CN" altLang="en-US" smtClean="0"/>
              <a:t>2014/5/9</a:t>
            </a:fld>
            <a:endParaRPr lang="zh-CN" altLang="en-US"/>
          </a:p>
        </p:txBody>
      </p:sp>
      <p:sp>
        <p:nvSpPr>
          <p:cNvPr id="29" name="页脚占位符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494C2-2798-436F-A7C6-5AC8CC95CEA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图片占位符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EB152-8E38-415F-98A5-90300C2B3D9C}" type="datetimeFigureOut">
              <a:rPr lang="zh-CN" altLang="en-US" smtClean="0"/>
              <a:t>2014/5/9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1" name="灯片编号占位符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494C2-2798-436F-A7C6-5AC8CC95CEA1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7" name="标题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26" name="文本占位符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</p:spTree>
  </p:cSld>
  <p:clrMapOvr>
    <a:masterClrMapping/>
  </p:clrMapOvr>
  <p:transition spd="slow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EB152-8E38-415F-98A5-90300C2B3D9C}" type="datetimeFigureOut">
              <a:rPr lang="zh-CN" altLang="en-US" smtClean="0"/>
              <a:t>2014/5/9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494C2-2798-436F-A7C6-5AC8CC95CEA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EB152-8E38-415F-98A5-90300C2B3D9C}" type="datetimeFigureOut">
              <a:rPr lang="zh-CN" altLang="en-US" smtClean="0"/>
              <a:t>2014/5/9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B494C2-2798-436F-A7C6-5AC8CC95CEA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 spd="slow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文本占位符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1" name="日期占位符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DBEB152-8E38-415F-98A5-90300C2B3D9C}" type="datetimeFigureOut">
              <a:rPr lang="zh-CN" altLang="en-US" smtClean="0"/>
              <a:t>2014/5/9</a:t>
            </a:fld>
            <a:endParaRPr lang="zh-CN" altLang="en-US"/>
          </a:p>
        </p:txBody>
      </p:sp>
      <p:sp>
        <p:nvSpPr>
          <p:cNvPr id="28" name="页脚占位符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1B494C2-2798-436F-A7C6-5AC8CC95CEA1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" name="标题占位符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pull/>
  </p:transition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CN" dirty="0" smtClean="0"/>
              <a:t>practice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b="1" dirty="0"/>
              <a:t>同位语从句 </a:t>
            </a:r>
          </a:p>
        </p:txBody>
      </p:sp>
    </p:spTree>
    <p:extLst>
      <p:ext uri="{BB962C8B-B14F-4D97-AF65-F5344CB8AC3E}">
        <p14:creationId xmlns:p14="http://schemas.microsoft.com/office/powerpoint/2010/main" val="6271769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6" name="Picture 4" descr="BAN_16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537" y="188070"/>
            <a:ext cx="2952750" cy="690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0837" name="Rectangle 5"/>
          <p:cNvSpPr>
            <a:spLocks noChangeArrowheads="1"/>
          </p:cNvSpPr>
          <p:nvPr/>
        </p:nvSpPr>
        <p:spPr bwMode="auto">
          <a:xfrm>
            <a:off x="179512" y="116632"/>
            <a:ext cx="2890837" cy="850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altLang="zh-CN" sz="3600" b="1" dirty="0">
                <a:solidFill>
                  <a:srgbClr val="0000FF"/>
                </a:solidFill>
              </a:rPr>
              <a:t> </a:t>
            </a:r>
            <a:r>
              <a:rPr lang="zh-CN" altLang="en-US" sz="3600" b="1" dirty="0">
                <a:solidFill>
                  <a:srgbClr val="0000FF"/>
                </a:solidFill>
              </a:rPr>
              <a:t>同位语从句 </a:t>
            </a:r>
          </a:p>
        </p:txBody>
      </p:sp>
      <p:sp>
        <p:nvSpPr>
          <p:cNvPr id="120838" name="Text Box 6"/>
          <p:cNvSpPr txBox="1">
            <a:spLocks noChangeArrowheads="1"/>
          </p:cNvSpPr>
          <p:nvPr/>
        </p:nvSpPr>
        <p:spPr bwMode="auto">
          <a:xfrm>
            <a:off x="179512" y="1052736"/>
            <a:ext cx="8712968" cy="5535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479425" indent="-479425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481013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zh-CN" sz="3600" b="1" dirty="0">
                <a:latin typeface="Times New Roman" pitchFamily="18" charset="0"/>
              </a:rPr>
              <a:t>1. </a:t>
            </a:r>
            <a:r>
              <a:rPr lang="zh-CN" altLang="en-US" sz="3600" b="1" dirty="0">
                <a:latin typeface="Times New Roman" pitchFamily="18" charset="0"/>
              </a:rPr>
              <a:t>同位语从句一般跟在某些名词</a:t>
            </a:r>
            <a:r>
              <a:rPr lang="zh-CN" altLang="en-US" sz="3600" b="1" dirty="0" smtClean="0">
                <a:latin typeface="Times New Roman" pitchFamily="18" charset="0"/>
              </a:rPr>
              <a:t>如 </a:t>
            </a:r>
            <a:r>
              <a:rPr lang="en-US" altLang="zh-CN" sz="3600" b="1" dirty="0" smtClean="0">
                <a:latin typeface="Times New Roman" pitchFamily="18" charset="0"/>
              </a:rPr>
              <a:t>idea</a:t>
            </a:r>
            <a:r>
              <a:rPr lang="en-US" altLang="zh-CN" sz="3600" b="1" dirty="0">
                <a:latin typeface="Times New Roman" pitchFamily="18" charset="0"/>
              </a:rPr>
              <a:t>, fact, news, hope, belief, suggestion, proposal, word, thought, doubt, truth, possibility, promise, </a:t>
            </a:r>
            <a:r>
              <a:rPr lang="en-US" altLang="zh-CN" sz="3600" b="1" dirty="0" smtClean="0">
                <a:latin typeface="Times New Roman" pitchFamily="18" charset="0"/>
              </a:rPr>
              <a:t>order </a:t>
            </a:r>
            <a:r>
              <a:rPr lang="zh-CN" altLang="en-US" sz="3600" b="1" dirty="0" smtClean="0">
                <a:latin typeface="Times New Roman" pitchFamily="18" charset="0"/>
              </a:rPr>
              <a:t>等</a:t>
            </a:r>
            <a:r>
              <a:rPr lang="zh-CN" altLang="en-US" sz="3600" b="1" dirty="0">
                <a:latin typeface="Times New Roman" pitchFamily="18" charset="0"/>
              </a:rPr>
              <a:t>的后面，用以说明或解释该名词的具体内容。如</a:t>
            </a:r>
            <a:r>
              <a:rPr lang="en-US" altLang="zh-CN" sz="3600" b="1" dirty="0">
                <a:latin typeface="Times New Roman" pitchFamily="18" charset="0"/>
              </a:rPr>
              <a:t>:</a:t>
            </a:r>
          </a:p>
          <a:p>
            <a:pPr marL="571500" indent="-571500">
              <a:lnSpc>
                <a:spcPct val="110000"/>
              </a:lnSpc>
              <a:buFont typeface="Wingdings" pitchFamily="2" charset="2"/>
              <a:buChar char="Ø"/>
            </a:pPr>
            <a:r>
              <a:rPr lang="en-US" altLang="zh-CN" sz="3600" b="1" dirty="0" smtClean="0">
                <a:solidFill>
                  <a:srgbClr val="0000FF"/>
                </a:solidFill>
                <a:latin typeface="Times New Roman" pitchFamily="18" charset="0"/>
              </a:rPr>
              <a:t>The </a:t>
            </a: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</a:rPr>
              <a:t>news</a:t>
            </a:r>
            <a:r>
              <a:rPr lang="en-US" altLang="zh-CN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altLang="zh-CN" sz="3600" b="1" dirty="0">
                <a:solidFill>
                  <a:srgbClr val="00B050"/>
                </a:solidFill>
                <a:latin typeface="Times New Roman" pitchFamily="18" charset="0"/>
              </a:rPr>
              <a:t>that</a:t>
            </a:r>
            <a:r>
              <a:rPr lang="en-US" altLang="zh-CN" sz="3600" b="1" dirty="0">
                <a:solidFill>
                  <a:srgbClr val="0000FF"/>
                </a:solidFill>
                <a:latin typeface="Times New Roman" pitchFamily="18" charset="0"/>
              </a:rPr>
              <a:t> his heath is failing made us sad. </a:t>
            </a:r>
          </a:p>
          <a:p>
            <a:pPr marL="571500" indent="-571500">
              <a:lnSpc>
                <a:spcPct val="110000"/>
              </a:lnSpc>
              <a:buFont typeface="Wingdings" pitchFamily="2" charset="2"/>
              <a:buChar char="Ø"/>
            </a:pPr>
            <a:r>
              <a:rPr lang="en-US" altLang="zh-CN" sz="3600" b="1" dirty="0" smtClean="0">
                <a:solidFill>
                  <a:srgbClr val="0000FF"/>
                </a:solidFill>
                <a:latin typeface="Times New Roman" pitchFamily="18" charset="0"/>
              </a:rPr>
              <a:t>I </a:t>
            </a:r>
            <a:r>
              <a:rPr lang="en-US" altLang="zh-CN" sz="3600" b="1" dirty="0">
                <a:solidFill>
                  <a:srgbClr val="0000FF"/>
                </a:solidFill>
                <a:latin typeface="Times New Roman" pitchFamily="18" charset="0"/>
              </a:rPr>
              <a:t>have no </a:t>
            </a: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</a:rPr>
              <a:t>idea</a:t>
            </a:r>
            <a:r>
              <a:rPr lang="en-US" altLang="zh-CN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altLang="zh-CN" sz="3600" b="1" dirty="0">
                <a:solidFill>
                  <a:srgbClr val="00B050"/>
                </a:solidFill>
                <a:latin typeface="Times New Roman" pitchFamily="18" charset="0"/>
              </a:rPr>
              <a:t>where</a:t>
            </a:r>
            <a:r>
              <a:rPr lang="en-US" altLang="zh-CN" sz="3600" b="1" dirty="0">
                <a:solidFill>
                  <a:srgbClr val="0000FF"/>
                </a:solidFill>
                <a:latin typeface="Times New Roman" pitchFamily="18" charset="0"/>
              </a:rPr>
              <a:t> they are spending their holidays.</a:t>
            </a:r>
            <a:r>
              <a:rPr lang="en-US" altLang="zh-CN" sz="3600" b="1" dirty="0">
                <a:latin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7199335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08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08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08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208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1000"/>
                                        <p:tgtEl>
                                          <p:spTgt spid="1208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1000"/>
                                        <p:tgtEl>
                                          <p:spTgt spid="1208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3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2" name="Text Box 4"/>
          <p:cNvSpPr txBox="1">
            <a:spLocks noChangeArrowheads="1"/>
          </p:cNvSpPr>
          <p:nvPr/>
        </p:nvSpPr>
        <p:spPr bwMode="auto">
          <a:xfrm>
            <a:off x="539750" y="957263"/>
            <a:ext cx="8064500" cy="4703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90538" indent="-490538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5461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600" b="1" dirty="0">
                <a:latin typeface="Times New Roman" pitchFamily="18" charset="0"/>
              </a:rPr>
              <a:t>2. </a:t>
            </a:r>
            <a:r>
              <a:rPr lang="zh-CN" altLang="en-US" sz="3600" b="1" dirty="0">
                <a:latin typeface="Times New Roman" pitchFamily="18" charset="0"/>
              </a:rPr>
              <a:t>同位语从句有时可以不紧跟在它所说明的名词后面，而是被别的词隔开，以使整个句子结构显得平衡。如： </a:t>
            </a:r>
          </a:p>
          <a:p>
            <a:pPr marL="571500" indent="-571500">
              <a:lnSpc>
                <a:spcPct val="120000"/>
              </a:lnSpc>
              <a:buFont typeface="Wingdings" pitchFamily="2" charset="2"/>
              <a:buChar char="Ø"/>
            </a:pPr>
            <a:r>
              <a:rPr lang="en-US" altLang="zh-CN" sz="3600" b="1" dirty="0" smtClean="0">
                <a:solidFill>
                  <a:srgbClr val="0000FF"/>
                </a:solidFill>
                <a:latin typeface="Times New Roman" pitchFamily="18" charset="0"/>
              </a:rPr>
              <a:t>He </a:t>
            </a:r>
            <a:r>
              <a:rPr lang="en-US" altLang="zh-CN" sz="3600" b="1" dirty="0">
                <a:solidFill>
                  <a:srgbClr val="0000FF"/>
                </a:solidFill>
                <a:latin typeface="Times New Roman" pitchFamily="18" charset="0"/>
              </a:rPr>
              <a:t>got the </a:t>
            </a: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</a:rPr>
              <a:t>news</a:t>
            </a:r>
            <a:r>
              <a:rPr lang="en-US" altLang="zh-CN" sz="3600" b="1" dirty="0">
                <a:solidFill>
                  <a:srgbClr val="0000FF"/>
                </a:solidFill>
                <a:latin typeface="Times New Roman" pitchFamily="18" charset="0"/>
              </a:rPr>
              <a:t> from Mary </a:t>
            </a:r>
            <a:r>
              <a:rPr lang="en-US" altLang="zh-CN" sz="3600" b="1" dirty="0">
                <a:solidFill>
                  <a:srgbClr val="00B050"/>
                </a:solidFill>
                <a:latin typeface="Times New Roman" pitchFamily="18" charset="0"/>
              </a:rPr>
              <a:t>that</a:t>
            </a:r>
            <a:r>
              <a:rPr lang="en-US" altLang="zh-CN" sz="3600" b="1" dirty="0">
                <a:solidFill>
                  <a:srgbClr val="0000FF"/>
                </a:solidFill>
                <a:latin typeface="Times New Roman" pitchFamily="18" charset="0"/>
              </a:rPr>
              <a:t> the meeting was put off. </a:t>
            </a:r>
          </a:p>
          <a:p>
            <a:pPr marL="571500" indent="-571500">
              <a:lnSpc>
                <a:spcPct val="120000"/>
              </a:lnSpc>
              <a:buFont typeface="Wingdings" pitchFamily="2" charset="2"/>
              <a:buChar char="Ø"/>
            </a:pP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</a:rPr>
              <a:t>Word</a:t>
            </a:r>
            <a:r>
              <a:rPr lang="en-US" altLang="zh-CN" sz="36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altLang="zh-CN" sz="3600" b="1" dirty="0">
                <a:solidFill>
                  <a:srgbClr val="0000FF"/>
                </a:solidFill>
                <a:latin typeface="Times New Roman" pitchFamily="18" charset="0"/>
              </a:rPr>
              <a:t>came </a:t>
            </a:r>
            <a:r>
              <a:rPr lang="en-US" altLang="zh-CN" sz="3600" b="1" dirty="0">
                <a:solidFill>
                  <a:srgbClr val="00B050"/>
                </a:solidFill>
                <a:latin typeface="Times New Roman" pitchFamily="18" charset="0"/>
              </a:rPr>
              <a:t>that</a:t>
            </a:r>
            <a:r>
              <a:rPr lang="en-US" altLang="zh-CN" sz="3600" b="1" dirty="0">
                <a:solidFill>
                  <a:srgbClr val="0000FF"/>
                </a:solidFill>
                <a:latin typeface="Times New Roman" pitchFamily="18" charset="0"/>
              </a:rPr>
              <a:t> Hussein had been </a:t>
            </a:r>
            <a:r>
              <a:rPr lang="en-US" altLang="zh-CN" sz="3600" b="1" dirty="0" smtClean="0">
                <a:solidFill>
                  <a:srgbClr val="0000FF"/>
                </a:solidFill>
                <a:latin typeface="Times New Roman" pitchFamily="18" charset="0"/>
              </a:rPr>
              <a:t>captured (</a:t>
            </a:r>
            <a:r>
              <a:rPr lang="zh-CN" altLang="en-US" sz="3200" b="1" dirty="0" smtClean="0">
                <a:solidFill>
                  <a:srgbClr val="0000FF"/>
                </a:solidFill>
                <a:latin typeface="Times New Roman" pitchFamily="18" charset="0"/>
              </a:rPr>
              <a:t>俘获</a:t>
            </a:r>
            <a:r>
              <a:rPr lang="en-US" altLang="zh-CN" sz="3600" b="1" dirty="0" smtClean="0">
                <a:solidFill>
                  <a:srgbClr val="0000FF"/>
                </a:solidFill>
                <a:latin typeface="Times New Roman" pitchFamily="18" charset="0"/>
              </a:rPr>
              <a:t>)</a:t>
            </a:r>
            <a:r>
              <a:rPr lang="en-US" altLang="zh-CN" sz="3600" b="1" dirty="0" smtClean="0">
                <a:solidFill>
                  <a:srgbClr val="0000FF"/>
                </a:solidFill>
                <a:latin typeface="Times New Roman" pitchFamily="18" charset="0"/>
              </a:rPr>
              <a:t>.</a:t>
            </a:r>
            <a:r>
              <a:rPr lang="en-US" altLang="zh-CN" sz="3600" b="1" dirty="0" smtClean="0">
                <a:latin typeface="Times New Roman" pitchFamily="18" charset="0"/>
              </a:rPr>
              <a:t> </a:t>
            </a:r>
            <a:endParaRPr lang="en-US" altLang="zh-CN" sz="3600" b="1" dirty="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726014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49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1249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1000"/>
                                        <p:tgtEl>
                                          <p:spTgt spid="1249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/>
          <p:cNvSpPr>
            <a:spLocks noChangeArrowheads="1"/>
          </p:cNvSpPr>
          <p:nvPr/>
        </p:nvSpPr>
        <p:spPr bwMode="auto">
          <a:xfrm>
            <a:off x="755650" y="1101725"/>
            <a:ext cx="7848600" cy="404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490538" indent="-490538">
              <a:lnSpc>
                <a:spcPct val="120000"/>
              </a:lnSpc>
            </a:pPr>
            <a:r>
              <a:rPr lang="en-US" altLang="zh-CN" sz="3600" b="1" dirty="0">
                <a:latin typeface="Times New Roman" pitchFamily="18" charset="0"/>
              </a:rPr>
              <a:t>3. </a:t>
            </a:r>
            <a:r>
              <a:rPr lang="zh-CN" altLang="en-US" sz="3600" b="1" dirty="0">
                <a:latin typeface="Times New Roman" pitchFamily="18" charset="0"/>
              </a:rPr>
              <a:t>同位语从句通常由</a:t>
            </a:r>
            <a:r>
              <a:rPr lang="en-US" altLang="zh-CN" sz="3600" b="1" dirty="0">
                <a:latin typeface="Times New Roman" pitchFamily="18" charset="0"/>
              </a:rPr>
              <a:t>that</a:t>
            </a:r>
            <a:r>
              <a:rPr lang="zh-CN" altLang="en-US" sz="3600" b="1" dirty="0">
                <a:latin typeface="Times New Roman" pitchFamily="18" charset="0"/>
              </a:rPr>
              <a:t>引导，但</a:t>
            </a:r>
            <a:r>
              <a:rPr lang="en-US" altLang="zh-CN" sz="3600" b="1" dirty="0">
                <a:latin typeface="Times New Roman" pitchFamily="18" charset="0"/>
              </a:rPr>
              <a:t>that</a:t>
            </a:r>
            <a:r>
              <a:rPr lang="zh-CN" altLang="en-US" sz="3600" b="1" dirty="0">
                <a:latin typeface="Times New Roman" pitchFamily="18" charset="0"/>
              </a:rPr>
              <a:t>不在从句中充当成分，也不能省略；同位语从句也可以</a:t>
            </a:r>
            <a:r>
              <a:rPr lang="zh-CN" altLang="en-US" sz="3600" b="1" dirty="0" smtClean="0">
                <a:latin typeface="Times New Roman" pitchFamily="18" charset="0"/>
              </a:rPr>
              <a:t>由   </a:t>
            </a:r>
            <a:r>
              <a:rPr lang="en-US" altLang="zh-CN" sz="3600" b="1" dirty="0" smtClean="0">
                <a:latin typeface="Times New Roman" pitchFamily="18" charset="0"/>
              </a:rPr>
              <a:t>whether</a:t>
            </a:r>
            <a:r>
              <a:rPr lang="en-US" altLang="zh-CN" sz="3600" b="1" dirty="0">
                <a:latin typeface="Times New Roman" pitchFamily="18" charset="0"/>
              </a:rPr>
              <a:t>, when, where, how</a:t>
            </a:r>
            <a:r>
              <a:rPr lang="zh-CN" altLang="en-US" sz="3600" b="1" dirty="0">
                <a:latin typeface="Times New Roman" pitchFamily="18" charset="0"/>
              </a:rPr>
              <a:t>等引导。如：</a:t>
            </a:r>
          </a:p>
          <a:p>
            <a:pPr marL="490538" indent="-490538">
              <a:lnSpc>
                <a:spcPct val="120000"/>
              </a:lnSpc>
            </a:pPr>
            <a:r>
              <a:rPr lang="zh-CN" altLang="en-US" sz="3600" b="1" dirty="0">
                <a:latin typeface="Times New Roman" pitchFamily="18" charset="0"/>
              </a:rPr>
              <a:t>	</a:t>
            </a:r>
            <a:r>
              <a:rPr lang="en-US" altLang="zh-CN" sz="3600" b="1" dirty="0">
                <a:solidFill>
                  <a:srgbClr val="0000FF"/>
                </a:solidFill>
                <a:latin typeface="Times New Roman" pitchFamily="18" charset="0"/>
              </a:rPr>
              <a:t>They raised the </a:t>
            </a: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</a:rPr>
              <a:t>question</a:t>
            </a:r>
            <a:r>
              <a:rPr lang="en-US" altLang="zh-CN" sz="36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altLang="zh-CN" sz="3600" b="1" dirty="0">
                <a:solidFill>
                  <a:srgbClr val="00B050"/>
                </a:solidFill>
                <a:latin typeface="Times New Roman" pitchFamily="18" charset="0"/>
              </a:rPr>
              <a:t>where</a:t>
            </a:r>
            <a:r>
              <a:rPr lang="en-US" altLang="zh-CN" sz="3600" b="1" dirty="0">
                <a:solidFill>
                  <a:srgbClr val="0000FF"/>
                </a:solidFill>
                <a:latin typeface="Times New Roman" pitchFamily="18" charset="0"/>
              </a:rPr>
              <a:t> we should go. </a:t>
            </a:r>
          </a:p>
        </p:txBody>
      </p:sp>
    </p:spTree>
    <p:extLst>
      <p:ext uri="{BB962C8B-B14F-4D97-AF65-F5344CB8AC3E}">
        <p14:creationId xmlns:p14="http://schemas.microsoft.com/office/powerpoint/2010/main" val="224313691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80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1280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8" name="Text Box 4"/>
          <p:cNvSpPr txBox="1">
            <a:spLocks noChangeArrowheads="1"/>
          </p:cNvSpPr>
          <p:nvPr/>
        </p:nvSpPr>
        <p:spPr bwMode="auto">
          <a:xfrm>
            <a:off x="538163" y="803275"/>
            <a:ext cx="8066087" cy="536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490538" indent="-490538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492125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600" b="1" dirty="0">
                <a:latin typeface="Times New Roman" pitchFamily="18" charset="0"/>
              </a:rPr>
              <a:t>4. </a:t>
            </a:r>
            <a:r>
              <a:rPr lang="zh-CN" altLang="en-US" sz="3600" b="1" dirty="0">
                <a:latin typeface="Times New Roman" pitchFamily="18" charset="0"/>
              </a:rPr>
              <a:t>引导同位语从句表示“是否”时，只能用</a:t>
            </a:r>
            <a:r>
              <a:rPr lang="en-US" altLang="zh-CN" sz="3600" b="1" dirty="0">
                <a:solidFill>
                  <a:srgbClr val="00B050"/>
                </a:solidFill>
                <a:latin typeface="Times New Roman" pitchFamily="18" charset="0"/>
              </a:rPr>
              <a:t>whether</a:t>
            </a:r>
            <a:r>
              <a:rPr lang="zh-CN" altLang="en-US" sz="3600" b="1" dirty="0">
                <a:latin typeface="Times New Roman" pitchFamily="18" charset="0"/>
              </a:rPr>
              <a:t>而不用</a:t>
            </a:r>
            <a:r>
              <a:rPr lang="en-US" altLang="zh-CN" sz="3600" b="1" dirty="0">
                <a:latin typeface="Times New Roman" pitchFamily="18" charset="0"/>
              </a:rPr>
              <a:t>if</a:t>
            </a:r>
            <a:r>
              <a:rPr lang="zh-CN" altLang="en-US" sz="3600" b="1" dirty="0">
                <a:latin typeface="Times New Roman" pitchFamily="18" charset="0"/>
              </a:rPr>
              <a:t>。</a:t>
            </a:r>
          </a:p>
          <a:p>
            <a:pPr>
              <a:lnSpc>
                <a:spcPct val="120000"/>
              </a:lnSpc>
            </a:pPr>
            <a:r>
              <a:rPr lang="en-US" altLang="zh-CN" sz="3600" b="1" dirty="0">
                <a:latin typeface="Times New Roman" pitchFamily="18" charset="0"/>
              </a:rPr>
              <a:t>5. </a:t>
            </a:r>
            <a:r>
              <a:rPr lang="zh-CN" altLang="en-US" sz="3600" b="1" dirty="0">
                <a:latin typeface="Times New Roman" pitchFamily="18" charset="0"/>
              </a:rPr>
              <a:t>同位语从句与定语从句的区别：</a:t>
            </a:r>
          </a:p>
          <a:p>
            <a:pPr>
              <a:lnSpc>
                <a:spcPct val="120000"/>
              </a:lnSpc>
            </a:pPr>
            <a:r>
              <a:rPr lang="zh-CN" altLang="en-US" sz="3600" b="1" dirty="0">
                <a:latin typeface="Times New Roman" pitchFamily="18" charset="0"/>
              </a:rPr>
              <a:t>①从词类上区别：同位语从句前面的名词只能</a:t>
            </a:r>
            <a:r>
              <a:rPr lang="zh-CN" altLang="en-US" sz="3600" b="1" dirty="0" smtClean="0">
                <a:latin typeface="Times New Roman" pitchFamily="18" charset="0"/>
              </a:rPr>
              <a:t>是 </a:t>
            </a: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</a:rPr>
              <a:t>idea</a:t>
            </a: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</a:rPr>
              <a:t>, fact, news, hope, belief, </a:t>
            </a:r>
            <a:r>
              <a:rPr lang="en-US" altLang="zh-CN" sz="3600" b="1" dirty="0" smtClean="0">
                <a:solidFill>
                  <a:srgbClr val="FF0000"/>
                </a:solidFill>
                <a:latin typeface="Times New Roman" pitchFamily="18" charset="0"/>
              </a:rPr>
              <a:t>suggestion </a:t>
            </a:r>
            <a:r>
              <a:rPr lang="zh-CN" altLang="en-US" sz="3600" b="1" dirty="0" smtClean="0">
                <a:latin typeface="Times New Roman" pitchFamily="18" charset="0"/>
              </a:rPr>
              <a:t>等</a:t>
            </a:r>
            <a:r>
              <a:rPr lang="zh-CN" altLang="en-US" sz="3600" b="1" dirty="0">
                <a:latin typeface="Times New Roman" pitchFamily="18" charset="0"/>
              </a:rPr>
              <a:t>；而定语从句的先行词可以是</a:t>
            </a:r>
            <a:r>
              <a:rPr lang="zh-CN" altLang="en-US" sz="3600" b="1" dirty="0">
                <a:solidFill>
                  <a:srgbClr val="7030A0"/>
                </a:solidFill>
                <a:latin typeface="Times New Roman" pitchFamily="18" charset="0"/>
              </a:rPr>
              <a:t>名词、代词，也可以是整个句子</a:t>
            </a:r>
            <a:r>
              <a:rPr lang="zh-CN" altLang="en-US" sz="3600" b="1" dirty="0">
                <a:latin typeface="Times New Roman" pitchFamily="18" charset="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224956648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39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239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239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6" name="Rectangle 2"/>
          <p:cNvSpPr>
            <a:spLocks noChangeArrowheads="1"/>
          </p:cNvSpPr>
          <p:nvPr/>
        </p:nvSpPr>
        <p:spPr bwMode="auto">
          <a:xfrm>
            <a:off x="754063" y="1184275"/>
            <a:ext cx="7705725" cy="404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490538" indent="-490538">
              <a:lnSpc>
                <a:spcPct val="120000"/>
              </a:lnSpc>
            </a:pPr>
            <a:r>
              <a:rPr lang="en-US" altLang="zh-CN" sz="3600" b="1" dirty="0">
                <a:latin typeface="Times New Roman" pitchFamily="18" charset="0"/>
              </a:rPr>
              <a:t>②</a:t>
            </a:r>
            <a:r>
              <a:rPr lang="zh-CN" altLang="en-US" sz="3600" b="1" dirty="0">
                <a:latin typeface="Times New Roman" pitchFamily="18" charset="0"/>
              </a:rPr>
              <a:t>从性质上区别：</a:t>
            </a:r>
            <a:r>
              <a:rPr lang="zh-CN" altLang="en-US" sz="3600" b="1" dirty="0">
                <a:solidFill>
                  <a:srgbClr val="C00000"/>
                </a:solidFill>
                <a:latin typeface="Times New Roman" pitchFamily="18" charset="0"/>
              </a:rPr>
              <a:t>同位语从句</a:t>
            </a:r>
            <a:r>
              <a:rPr lang="zh-CN" altLang="en-US" sz="3600" b="1" dirty="0">
                <a:latin typeface="Times New Roman" pitchFamily="18" charset="0"/>
              </a:rPr>
              <a:t>是名词性从句，其作用</a:t>
            </a:r>
            <a:r>
              <a:rPr lang="zh-CN" altLang="en-US" sz="3600" b="1" dirty="0">
                <a:solidFill>
                  <a:srgbClr val="C00000"/>
                </a:solidFill>
                <a:latin typeface="Times New Roman" pitchFamily="18" charset="0"/>
              </a:rPr>
              <a:t>相当于一个名词</a:t>
            </a:r>
            <a:r>
              <a:rPr lang="zh-CN" altLang="en-US" sz="3600" b="1" dirty="0">
                <a:latin typeface="Times New Roman" pitchFamily="18" charset="0"/>
              </a:rPr>
              <a:t>，是对前面的名词作进一步解释、说明；</a:t>
            </a:r>
            <a:r>
              <a:rPr lang="zh-CN" altLang="en-US" sz="3600" b="1" dirty="0">
                <a:solidFill>
                  <a:srgbClr val="7030A0"/>
                </a:solidFill>
                <a:latin typeface="Times New Roman" pitchFamily="18" charset="0"/>
              </a:rPr>
              <a:t>定语从句</a:t>
            </a:r>
            <a:r>
              <a:rPr lang="zh-CN" altLang="en-US" sz="3600" b="1" dirty="0">
                <a:latin typeface="Times New Roman" pitchFamily="18" charset="0"/>
              </a:rPr>
              <a:t>的作用</a:t>
            </a:r>
            <a:r>
              <a:rPr lang="zh-CN" altLang="en-US" sz="3600" b="1" dirty="0">
                <a:solidFill>
                  <a:srgbClr val="7030A0"/>
                </a:solidFill>
                <a:latin typeface="Times New Roman" pitchFamily="18" charset="0"/>
              </a:rPr>
              <a:t>相当于一个形容词</a:t>
            </a:r>
            <a:r>
              <a:rPr lang="zh-CN" altLang="en-US" sz="3600" b="1" dirty="0">
                <a:latin typeface="Times New Roman" pitchFamily="18" charset="0"/>
              </a:rPr>
              <a:t>，用来修饰前面的名词、代词或句子。</a:t>
            </a:r>
          </a:p>
        </p:txBody>
      </p:sp>
    </p:spTree>
    <p:extLst>
      <p:ext uri="{BB962C8B-B14F-4D97-AF65-F5344CB8AC3E}">
        <p14:creationId xmlns:p14="http://schemas.microsoft.com/office/powerpoint/2010/main" val="207612041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9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4" name="Text Box 4"/>
          <p:cNvSpPr txBox="1">
            <a:spLocks noChangeArrowheads="1"/>
          </p:cNvSpPr>
          <p:nvPr/>
        </p:nvSpPr>
        <p:spPr bwMode="auto">
          <a:xfrm>
            <a:off x="323850" y="604838"/>
            <a:ext cx="8496300" cy="563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500063" indent="-500063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50165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10000"/>
              </a:lnSpc>
            </a:pPr>
            <a:r>
              <a:rPr lang="en-US" altLang="zh-CN" sz="3300" b="1" dirty="0">
                <a:latin typeface="Times New Roman" pitchFamily="18" charset="0"/>
              </a:rPr>
              <a:t>③</a:t>
            </a:r>
            <a:r>
              <a:rPr lang="zh-CN" altLang="en-US" sz="3300" b="1" dirty="0">
                <a:latin typeface="Times New Roman" pitchFamily="18" charset="0"/>
              </a:rPr>
              <a:t>从引导词及其在句中的成分上区别</a:t>
            </a:r>
            <a:r>
              <a:rPr lang="en-US" altLang="zh-CN" sz="3300" b="1" dirty="0">
                <a:latin typeface="Times New Roman" pitchFamily="18" charset="0"/>
              </a:rPr>
              <a:t>:</a:t>
            </a:r>
            <a:r>
              <a:rPr lang="zh-CN" altLang="en-US" sz="3300" b="1" dirty="0">
                <a:latin typeface="Times New Roman" pitchFamily="18" charset="0"/>
              </a:rPr>
              <a:t>有些引导词</a:t>
            </a:r>
            <a:r>
              <a:rPr lang="zh-CN" altLang="en-US" sz="3300" b="1" dirty="0" smtClean="0">
                <a:latin typeface="Times New Roman" pitchFamily="18" charset="0"/>
              </a:rPr>
              <a:t>如 </a:t>
            </a:r>
            <a:r>
              <a:rPr lang="en-US" altLang="zh-CN" sz="3300" b="1" dirty="0" smtClean="0">
                <a:latin typeface="Times New Roman" pitchFamily="18" charset="0"/>
              </a:rPr>
              <a:t>how</a:t>
            </a:r>
            <a:r>
              <a:rPr lang="en-US" altLang="zh-CN" sz="3300" b="1" dirty="0">
                <a:latin typeface="Times New Roman" pitchFamily="18" charset="0"/>
              </a:rPr>
              <a:t>, </a:t>
            </a:r>
            <a:r>
              <a:rPr lang="en-US" altLang="zh-CN" sz="3300" b="1" dirty="0" smtClean="0">
                <a:latin typeface="Times New Roman" pitchFamily="18" charset="0"/>
              </a:rPr>
              <a:t>whether </a:t>
            </a:r>
            <a:r>
              <a:rPr lang="zh-CN" altLang="en-US" sz="3300" b="1" dirty="0" smtClean="0">
                <a:latin typeface="Times New Roman" pitchFamily="18" charset="0"/>
              </a:rPr>
              <a:t>等</a:t>
            </a:r>
            <a:r>
              <a:rPr lang="zh-CN" altLang="en-US" sz="3300" b="1" dirty="0">
                <a:latin typeface="Times New Roman" pitchFamily="18" charset="0"/>
              </a:rPr>
              <a:t>可以引导同位语从句</a:t>
            </a:r>
            <a:r>
              <a:rPr lang="en-US" altLang="zh-CN" sz="3300" b="1" dirty="0">
                <a:latin typeface="Times New Roman" pitchFamily="18" charset="0"/>
              </a:rPr>
              <a:t>, </a:t>
            </a:r>
            <a:r>
              <a:rPr lang="zh-CN" altLang="en-US" sz="3300" b="1" dirty="0">
                <a:latin typeface="Times New Roman" pitchFamily="18" charset="0"/>
              </a:rPr>
              <a:t>但不能引导定语从句。</a:t>
            </a:r>
            <a:r>
              <a:rPr lang="zh-CN" altLang="en-US" sz="3300" b="1" dirty="0">
                <a:solidFill>
                  <a:srgbClr val="7030A0"/>
                </a:solidFill>
                <a:latin typeface="Times New Roman" pitchFamily="18" charset="0"/>
              </a:rPr>
              <a:t>定语从句的引导词均在从句中充当特定的句子成分</a:t>
            </a:r>
            <a:r>
              <a:rPr lang="zh-CN" altLang="en-US" sz="3300" b="1" dirty="0">
                <a:latin typeface="Times New Roman" pitchFamily="18" charset="0"/>
              </a:rPr>
              <a:t>。如</a:t>
            </a:r>
            <a:r>
              <a:rPr lang="en-US" altLang="zh-CN" sz="3300" b="1" dirty="0">
                <a:latin typeface="Times New Roman" pitchFamily="18" charset="0"/>
              </a:rPr>
              <a:t>:</a:t>
            </a:r>
          </a:p>
          <a:p>
            <a:pPr>
              <a:lnSpc>
                <a:spcPct val="110000"/>
              </a:lnSpc>
            </a:pPr>
            <a:r>
              <a:rPr lang="en-US" altLang="zh-CN" sz="3300" b="1" dirty="0">
                <a:latin typeface="Times New Roman" pitchFamily="18" charset="0"/>
              </a:rPr>
              <a:t>	</a:t>
            </a:r>
            <a:r>
              <a:rPr lang="en-US" altLang="zh-CN" sz="3300" b="1" dirty="0">
                <a:solidFill>
                  <a:srgbClr val="0000FF"/>
                </a:solidFill>
                <a:latin typeface="Times New Roman" pitchFamily="18" charset="0"/>
              </a:rPr>
              <a:t>I won’t believe the </a:t>
            </a:r>
            <a:r>
              <a:rPr lang="en-US" altLang="zh-CN" sz="3300" b="1" dirty="0">
                <a:solidFill>
                  <a:srgbClr val="FF0000"/>
                </a:solidFill>
                <a:latin typeface="Times New Roman" pitchFamily="18" charset="0"/>
              </a:rPr>
              <a:t>fact</a:t>
            </a:r>
            <a:r>
              <a:rPr lang="en-US" altLang="zh-CN" sz="3300" b="1" dirty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altLang="zh-CN" sz="3300" b="1" dirty="0">
                <a:solidFill>
                  <a:srgbClr val="00B050"/>
                </a:solidFill>
                <a:latin typeface="Times New Roman" pitchFamily="18" charset="0"/>
              </a:rPr>
              <a:t>that</a:t>
            </a:r>
            <a:r>
              <a:rPr lang="en-US" altLang="zh-CN" sz="3300" b="1" dirty="0">
                <a:solidFill>
                  <a:srgbClr val="0000FF"/>
                </a:solidFill>
                <a:latin typeface="Times New Roman" pitchFamily="18" charset="0"/>
              </a:rPr>
              <a:t> he lied to his mother.</a:t>
            </a:r>
            <a:r>
              <a:rPr lang="en-US" altLang="zh-CN" sz="3300" b="1" dirty="0">
                <a:latin typeface="Times New Roman" pitchFamily="18" charset="0"/>
              </a:rPr>
              <a:t> (that</a:t>
            </a:r>
            <a:r>
              <a:rPr lang="zh-CN" altLang="en-US" sz="3300" b="1" dirty="0">
                <a:latin typeface="Times New Roman" pitchFamily="18" charset="0"/>
              </a:rPr>
              <a:t>引导同位语从句，对</a:t>
            </a:r>
            <a:r>
              <a:rPr lang="en-US" altLang="zh-CN" sz="3300" b="1" dirty="0">
                <a:latin typeface="Times New Roman" pitchFamily="18" charset="0"/>
              </a:rPr>
              <a:t>fact</a:t>
            </a:r>
            <a:r>
              <a:rPr lang="zh-CN" altLang="en-US" sz="3300" b="1" dirty="0">
                <a:latin typeface="Times New Roman" pitchFamily="18" charset="0"/>
              </a:rPr>
              <a:t>进行说明</a:t>
            </a:r>
            <a:r>
              <a:rPr lang="en-US" altLang="zh-CN" sz="3300" b="1" dirty="0">
                <a:latin typeface="Times New Roman" pitchFamily="18" charset="0"/>
              </a:rPr>
              <a:t>, that</a:t>
            </a:r>
            <a:r>
              <a:rPr lang="zh-CN" altLang="en-US" sz="3300" b="1" dirty="0">
                <a:latin typeface="Times New Roman" pitchFamily="18" charset="0"/>
              </a:rPr>
              <a:t>不充当句子成分。</a:t>
            </a:r>
            <a:r>
              <a:rPr lang="en-US" altLang="zh-CN" sz="3300" b="1" dirty="0">
                <a:latin typeface="Times New Roman" pitchFamily="18" charset="0"/>
              </a:rPr>
              <a:t>)</a:t>
            </a:r>
          </a:p>
          <a:p>
            <a:pPr>
              <a:lnSpc>
                <a:spcPct val="110000"/>
              </a:lnSpc>
            </a:pPr>
            <a:r>
              <a:rPr lang="en-US" altLang="zh-CN" sz="3300" b="1" dirty="0">
                <a:latin typeface="Times New Roman" pitchFamily="18" charset="0"/>
              </a:rPr>
              <a:t>	</a:t>
            </a:r>
            <a:r>
              <a:rPr lang="en-US" altLang="zh-CN" sz="3300" b="1" dirty="0">
                <a:solidFill>
                  <a:srgbClr val="0000FF"/>
                </a:solidFill>
                <a:latin typeface="Times New Roman" pitchFamily="18" charset="0"/>
              </a:rPr>
              <a:t>I won’t believe the </a:t>
            </a:r>
            <a:r>
              <a:rPr lang="en-US" altLang="zh-CN" sz="3300" b="1" dirty="0">
                <a:solidFill>
                  <a:srgbClr val="C00000"/>
                </a:solidFill>
                <a:latin typeface="Times New Roman" pitchFamily="18" charset="0"/>
              </a:rPr>
              <a:t>fact</a:t>
            </a:r>
            <a:r>
              <a:rPr lang="en-US" altLang="zh-CN" sz="3300" b="1" dirty="0">
                <a:solidFill>
                  <a:srgbClr val="0000FF"/>
                </a:solidFill>
                <a:latin typeface="Times New Roman" pitchFamily="18" charset="0"/>
              </a:rPr>
              <a:t> (</a:t>
            </a:r>
            <a:r>
              <a:rPr lang="en-US" altLang="zh-CN" sz="3300" b="1" dirty="0">
                <a:solidFill>
                  <a:srgbClr val="00B050"/>
                </a:solidFill>
                <a:latin typeface="Times New Roman" pitchFamily="18" charset="0"/>
              </a:rPr>
              <a:t>that</a:t>
            </a:r>
            <a:r>
              <a:rPr lang="en-US" altLang="zh-CN" sz="3300" b="1" dirty="0">
                <a:solidFill>
                  <a:srgbClr val="0000FF"/>
                </a:solidFill>
                <a:latin typeface="Times New Roman" pitchFamily="18" charset="0"/>
              </a:rPr>
              <a:t>) he told </a:t>
            </a:r>
            <a:r>
              <a:rPr lang="en-US" altLang="zh-CN" sz="3300" b="1" dirty="0" smtClean="0">
                <a:solidFill>
                  <a:srgbClr val="0000FF"/>
                </a:solidFill>
                <a:latin typeface="Times New Roman" pitchFamily="18" charset="0"/>
              </a:rPr>
              <a:t>me.</a:t>
            </a:r>
            <a:r>
              <a:rPr lang="en-US" altLang="zh-CN" sz="3300" b="1" dirty="0" smtClean="0">
                <a:latin typeface="Times New Roman" pitchFamily="18" charset="0"/>
              </a:rPr>
              <a:t> </a:t>
            </a:r>
            <a:r>
              <a:rPr lang="en-US" altLang="zh-CN" sz="3300" b="1" dirty="0">
                <a:latin typeface="Times New Roman" pitchFamily="18" charset="0"/>
              </a:rPr>
              <a:t>(that</a:t>
            </a:r>
            <a:r>
              <a:rPr lang="zh-CN" altLang="en-US" sz="3300" b="1" dirty="0">
                <a:latin typeface="Times New Roman" pitchFamily="18" charset="0"/>
              </a:rPr>
              <a:t>引导定语从句</a:t>
            </a:r>
            <a:r>
              <a:rPr lang="en-US" altLang="zh-CN" sz="3300" b="1" dirty="0">
                <a:latin typeface="Times New Roman" pitchFamily="18" charset="0"/>
              </a:rPr>
              <a:t>, </a:t>
            </a:r>
            <a:r>
              <a:rPr lang="zh-CN" altLang="en-US" sz="3300" b="1" dirty="0">
                <a:latin typeface="Times New Roman" pitchFamily="18" charset="0"/>
              </a:rPr>
              <a:t>对</a:t>
            </a:r>
            <a:r>
              <a:rPr lang="en-US" altLang="zh-CN" sz="3300" b="1" dirty="0">
                <a:latin typeface="Times New Roman" pitchFamily="18" charset="0"/>
              </a:rPr>
              <a:t>fact</a:t>
            </a:r>
            <a:r>
              <a:rPr lang="zh-CN" altLang="en-US" sz="3300" b="1" dirty="0">
                <a:latin typeface="Times New Roman" pitchFamily="18" charset="0"/>
              </a:rPr>
              <a:t>进行限定，</a:t>
            </a:r>
            <a:r>
              <a:rPr lang="en-US" altLang="zh-CN" sz="3300" b="1" dirty="0">
                <a:latin typeface="Times New Roman" pitchFamily="18" charset="0"/>
              </a:rPr>
              <a:t>that</a:t>
            </a:r>
            <a:r>
              <a:rPr lang="zh-CN" altLang="en-US" sz="3300" b="1" dirty="0">
                <a:latin typeface="Times New Roman" pitchFamily="18" charset="0"/>
              </a:rPr>
              <a:t>在从句中充当宾语。</a:t>
            </a:r>
            <a:r>
              <a:rPr lang="en-US" altLang="zh-CN" sz="3300" b="1" dirty="0">
                <a:latin typeface="Times New Roman" pitchFamily="18" charset="0"/>
              </a:rPr>
              <a:t>)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884368" y="4365104"/>
            <a:ext cx="431528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300" b="1" dirty="0">
                <a:solidFill>
                  <a:srgbClr val="0000FF"/>
                </a:solidFill>
                <a:latin typeface="Arial"/>
                <a:cs typeface="Arial"/>
              </a:rPr>
              <a:t>˅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1362568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228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1000"/>
                                        <p:tgtEl>
                                          <p:spTgt spid="12288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1000"/>
                                        <p:tgtEl>
                                          <p:spTgt spid="1228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idx="1"/>
          </p:nvPr>
        </p:nvSpPr>
        <p:spPr>
          <a:xfrm>
            <a:off x="395288" y="981075"/>
            <a:ext cx="8424862" cy="1511300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sz="3600" b="1">
                <a:solidFill>
                  <a:srgbClr val="0000FF"/>
                </a:solidFill>
              </a:rPr>
              <a:t>I. </a:t>
            </a:r>
            <a:r>
              <a:rPr lang="zh-CN" altLang="en-US" sz="3600" b="1">
                <a:solidFill>
                  <a:srgbClr val="0000FF"/>
                </a:solidFill>
              </a:rPr>
              <a:t>在空格处填上适当的词，使下列定语从句和同位语从句完整。</a:t>
            </a:r>
          </a:p>
        </p:txBody>
      </p:sp>
      <p:sp>
        <p:nvSpPr>
          <p:cNvPr id="95235" name="Rectangle 3"/>
          <p:cNvSpPr>
            <a:spLocks noChangeArrowheads="1"/>
          </p:cNvSpPr>
          <p:nvPr/>
        </p:nvSpPr>
        <p:spPr bwMode="auto">
          <a:xfrm>
            <a:off x="468313" y="2479675"/>
            <a:ext cx="8280400" cy="404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marL="534988" indent="-534988">
              <a:lnSpc>
                <a:spcPct val="120000"/>
              </a:lnSpc>
            </a:pPr>
            <a:r>
              <a:rPr lang="en-US" altLang="zh-CN" sz="3600" b="1">
                <a:latin typeface="Times New Roman" pitchFamily="18" charset="0"/>
              </a:rPr>
              <a:t>1. This is the mountain village _____ I stayed last year.</a:t>
            </a:r>
          </a:p>
          <a:p>
            <a:pPr marL="534988" indent="-534988">
              <a:lnSpc>
                <a:spcPct val="120000"/>
              </a:lnSpc>
            </a:pPr>
            <a:r>
              <a:rPr lang="en-US" altLang="zh-CN" sz="3600" b="1">
                <a:latin typeface="Times New Roman" pitchFamily="18" charset="0"/>
              </a:rPr>
              <a:t>2. I’ll never forget the days _____ I worked together with you.</a:t>
            </a:r>
          </a:p>
          <a:p>
            <a:pPr marL="534988" indent="-534988">
              <a:lnSpc>
                <a:spcPct val="120000"/>
              </a:lnSpc>
            </a:pPr>
            <a:r>
              <a:rPr lang="en-US" altLang="zh-CN" sz="3600" b="1">
                <a:latin typeface="Times New Roman" pitchFamily="18" charset="0"/>
              </a:rPr>
              <a:t>3. Please pass me the book _____ cover is green.</a:t>
            </a:r>
          </a:p>
        </p:txBody>
      </p:sp>
      <p:sp>
        <p:nvSpPr>
          <p:cNvPr id="95252" name="Rectangle 20"/>
          <p:cNvSpPr>
            <a:spLocks noChangeArrowheads="1"/>
          </p:cNvSpPr>
          <p:nvPr/>
        </p:nvSpPr>
        <p:spPr bwMode="auto">
          <a:xfrm>
            <a:off x="6300788" y="2571750"/>
            <a:ext cx="16065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FF3300"/>
                </a:solidFill>
                <a:latin typeface="Times New Roman" pitchFamily="18" charset="0"/>
              </a:rPr>
              <a:t> where </a:t>
            </a:r>
          </a:p>
        </p:txBody>
      </p:sp>
      <p:sp>
        <p:nvSpPr>
          <p:cNvPr id="95253" name="Rectangle 21"/>
          <p:cNvSpPr>
            <a:spLocks noChangeArrowheads="1"/>
          </p:cNvSpPr>
          <p:nvPr/>
        </p:nvSpPr>
        <p:spPr bwMode="auto">
          <a:xfrm>
            <a:off x="5795963" y="3862388"/>
            <a:ext cx="12255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FF3300"/>
                </a:solidFill>
                <a:latin typeface="Times New Roman" pitchFamily="18" charset="0"/>
              </a:rPr>
              <a:t>when</a:t>
            </a:r>
          </a:p>
        </p:txBody>
      </p:sp>
      <p:sp>
        <p:nvSpPr>
          <p:cNvPr id="95254" name="Rectangle 22"/>
          <p:cNvSpPr>
            <a:spLocks noChangeArrowheads="1"/>
          </p:cNvSpPr>
          <p:nvPr/>
        </p:nvSpPr>
        <p:spPr bwMode="auto">
          <a:xfrm>
            <a:off x="5724525" y="5164138"/>
            <a:ext cx="1377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FF3300"/>
                </a:solidFill>
                <a:latin typeface="Times New Roman" pitchFamily="18" charset="0"/>
              </a:rPr>
              <a:t>whose</a:t>
            </a:r>
          </a:p>
        </p:txBody>
      </p:sp>
      <p:sp>
        <p:nvSpPr>
          <p:cNvPr id="95255" name="WordArt 23"/>
          <p:cNvSpPr>
            <a:spLocks noChangeArrowheads="1" noChangeShapeType="1" noTextEdit="1"/>
          </p:cNvSpPr>
          <p:nvPr/>
        </p:nvSpPr>
        <p:spPr bwMode="auto">
          <a:xfrm>
            <a:off x="539750" y="260350"/>
            <a:ext cx="2160588" cy="7191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b="1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Comic Sans MS"/>
              </a:rPr>
              <a:t>Exercises</a:t>
            </a:r>
            <a:endParaRPr lang="zh-CN" altLang="en-US" sz="3600" b="1" kern="1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80000"/>
                  </a:srgbClr>
                </a:outerShdw>
              </a:effectLst>
              <a:latin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68189855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52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52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5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952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95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5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52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5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52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52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5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52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52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5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4" grpId="0" build="p"/>
      <p:bldP spid="95235" grpId="0"/>
      <p:bldP spid="95252" grpId="0"/>
      <p:bldP spid="95253" grpId="0"/>
      <p:bldP spid="95254" grpId="0"/>
      <p:bldP spid="9525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3" name="Rectangle 3"/>
          <p:cNvSpPr>
            <a:spLocks noChangeArrowheads="1"/>
          </p:cNvSpPr>
          <p:nvPr/>
        </p:nvSpPr>
        <p:spPr bwMode="auto">
          <a:xfrm>
            <a:off x="468313" y="503238"/>
            <a:ext cx="8280400" cy="6021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marL="534988" indent="-534988">
              <a:lnSpc>
                <a:spcPct val="120000"/>
              </a:lnSpc>
            </a:pPr>
            <a:r>
              <a:rPr lang="en-US" altLang="zh-CN" sz="3600" b="1" dirty="0">
                <a:latin typeface="Times New Roman" pitchFamily="18" charset="0"/>
              </a:rPr>
              <a:t>4. Is this the reason ____ he refused our offer?</a:t>
            </a:r>
          </a:p>
          <a:p>
            <a:pPr marL="534988" indent="-534988">
              <a:lnSpc>
                <a:spcPct val="120000"/>
              </a:lnSpc>
            </a:pPr>
            <a:r>
              <a:rPr lang="en-US" altLang="zh-CN" sz="3600" b="1" dirty="0">
                <a:latin typeface="Times New Roman" pitchFamily="18" charset="0"/>
              </a:rPr>
              <a:t>5. The person to _____ you spoke is a famous actor.</a:t>
            </a:r>
          </a:p>
          <a:p>
            <a:pPr marL="534988" indent="-534988">
              <a:lnSpc>
                <a:spcPct val="120000"/>
              </a:lnSpc>
            </a:pPr>
            <a:r>
              <a:rPr lang="en-US" altLang="zh-CN" sz="3600" b="1" dirty="0">
                <a:latin typeface="Times New Roman" pitchFamily="18" charset="0"/>
              </a:rPr>
              <a:t>6. She sat on the corner of the table near the door by _____ her husband always entered.</a:t>
            </a:r>
          </a:p>
          <a:p>
            <a:pPr marL="534988" indent="-534988">
              <a:lnSpc>
                <a:spcPct val="120000"/>
              </a:lnSpc>
            </a:pPr>
            <a:r>
              <a:rPr lang="en-US" altLang="zh-CN" sz="3600" b="1" dirty="0">
                <a:latin typeface="Times New Roman" pitchFamily="18" charset="0"/>
              </a:rPr>
              <a:t>7. The white flower is the only one ____ I really like.</a:t>
            </a:r>
          </a:p>
        </p:txBody>
      </p:sp>
      <p:sp>
        <p:nvSpPr>
          <p:cNvPr id="102405" name="Rectangle 5"/>
          <p:cNvSpPr>
            <a:spLocks noChangeArrowheads="1"/>
          </p:cNvSpPr>
          <p:nvPr/>
        </p:nvSpPr>
        <p:spPr bwMode="auto">
          <a:xfrm>
            <a:off x="4356100" y="555625"/>
            <a:ext cx="996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FF3300"/>
                </a:solidFill>
                <a:latin typeface="Times New Roman" pitchFamily="18" charset="0"/>
              </a:rPr>
              <a:t>why</a:t>
            </a:r>
          </a:p>
        </p:txBody>
      </p:sp>
      <p:sp>
        <p:nvSpPr>
          <p:cNvPr id="102406" name="Rectangle 6"/>
          <p:cNvSpPr>
            <a:spLocks noChangeArrowheads="1"/>
          </p:cNvSpPr>
          <p:nvPr/>
        </p:nvSpPr>
        <p:spPr bwMode="auto">
          <a:xfrm>
            <a:off x="3590925" y="1924050"/>
            <a:ext cx="16065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FF3300"/>
                </a:solidFill>
                <a:latin typeface="Times New Roman" pitchFamily="18" charset="0"/>
              </a:rPr>
              <a:t> whom </a:t>
            </a:r>
          </a:p>
        </p:txBody>
      </p:sp>
      <p:sp>
        <p:nvSpPr>
          <p:cNvPr id="102407" name="Rectangle 7"/>
          <p:cNvSpPr>
            <a:spLocks noChangeArrowheads="1"/>
          </p:cNvSpPr>
          <p:nvPr/>
        </p:nvSpPr>
        <p:spPr bwMode="auto">
          <a:xfrm>
            <a:off x="3325813" y="3900488"/>
            <a:ext cx="13525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FF3300"/>
                </a:solidFill>
                <a:latin typeface="Times New Roman" pitchFamily="18" charset="0"/>
              </a:rPr>
              <a:t>which</a:t>
            </a:r>
          </a:p>
        </p:txBody>
      </p:sp>
      <p:sp>
        <p:nvSpPr>
          <p:cNvPr id="102408" name="Rectangle 8"/>
          <p:cNvSpPr>
            <a:spLocks noChangeArrowheads="1"/>
          </p:cNvSpPr>
          <p:nvPr/>
        </p:nvSpPr>
        <p:spPr bwMode="auto">
          <a:xfrm>
            <a:off x="7235825" y="5229225"/>
            <a:ext cx="9715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FF3300"/>
                </a:solidFill>
                <a:latin typeface="Times New Roman" pitchFamily="18" charset="0"/>
              </a:rPr>
              <a:t>that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805093" y="4633972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rgbClr val="002060"/>
                </a:solidFill>
              </a:rPr>
              <a:t>经由</a:t>
            </a:r>
            <a:endParaRPr lang="zh-CN" altLang="en-US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20016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24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4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4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2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24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24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2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24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24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24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24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24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2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03" grpId="0"/>
      <p:bldP spid="102405" grpId="0"/>
      <p:bldP spid="102406" grpId="0"/>
      <p:bldP spid="102407" grpId="0"/>
      <p:bldP spid="102408" grpId="0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ChangeArrowheads="1"/>
          </p:cNvSpPr>
          <p:nvPr/>
        </p:nvSpPr>
        <p:spPr bwMode="auto">
          <a:xfrm>
            <a:off x="323850" y="461963"/>
            <a:ext cx="8496300" cy="6021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marL="534988" indent="-534988">
              <a:lnSpc>
                <a:spcPct val="120000"/>
              </a:lnSpc>
            </a:pPr>
            <a:r>
              <a:rPr lang="en-US" altLang="zh-CN" sz="3600" b="1" dirty="0">
                <a:latin typeface="Times New Roman" pitchFamily="18" charset="0"/>
              </a:rPr>
              <a:t>8. The </a:t>
            </a:r>
            <a:r>
              <a:rPr lang="en-US" altLang="zh-CN" sz="3600" b="1" dirty="0">
                <a:solidFill>
                  <a:srgbClr val="008000"/>
                </a:solidFill>
                <a:latin typeface="Times New Roman" pitchFamily="18" charset="0"/>
              </a:rPr>
              <a:t>news</a:t>
            </a:r>
            <a:r>
              <a:rPr lang="en-US" altLang="zh-CN" sz="3600" b="1" dirty="0">
                <a:latin typeface="Times New Roman" pitchFamily="18" charset="0"/>
              </a:rPr>
              <a:t> was very exciting </a:t>
            </a:r>
            <a:r>
              <a:rPr lang="en-US" altLang="zh-CN" sz="3600" b="1" dirty="0" smtClean="0">
                <a:latin typeface="Times New Roman" pitchFamily="18" charset="0"/>
              </a:rPr>
              <a:t>____ </a:t>
            </a:r>
            <a:r>
              <a:rPr lang="en-US" altLang="zh-CN" sz="3600" b="1" dirty="0">
                <a:latin typeface="Times New Roman" pitchFamily="18" charset="0"/>
              </a:rPr>
              <a:t>our class had won the football match.</a:t>
            </a:r>
          </a:p>
          <a:p>
            <a:pPr marL="534988" indent="-534988">
              <a:lnSpc>
                <a:spcPct val="120000"/>
              </a:lnSpc>
            </a:pPr>
            <a:r>
              <a:rPr lang="en-US" altLang="zh-CN" sz="3600" b="1" dirty="0">
                <a:latin typeface="Times New Roman" pitchFamily="18" charset="0"/>
              </a:rPr>
              <a:t>9. They </a:t>
            </a:r>
            <a:r>
              <a:rPr lang="en-US" altLang="zh-CN" sz="3600" b="1" u="sng" dirty="0">
                <a:latin typeface="Times New Roman" pitchFamily="18" charset="0"/>
              </a:rPr>
              <a:t>are familiar with</a:t>
            </a:r>
            <a:r>
              <a:rPr lang="en-US" altLang="zh-CN" sz="3600" b="1" dirty="0">
                <a:latin typeface="Times New Roman" pitchFamily="18" charset="0"/>
              </a:rPr>
              <a:t> the </a:t>
            </a:r>
            <a:r>
              <a:rPr lang="en-US" altLang="zh-CN" sz="3600" b="1" dirty="0">
                <a:solidFill>
                  <a:srgbClr val="008000"/>
                </a:solidFill>
                <a:latin typeface="Times New Roman" pitchFamily="18" charset="0"/>
              </a:rPr>
              <a:t>opinion</a:t>
            </a:r>
            <a:r>
              <a:rPr lang="en-US" altLang="zh-CN" sz="3600" b="1" dirty="0">
                <a:latin typeface="Times New Roman" pitchFamily="18" charset="0"/>
              </a:rPr>
              <a:t> ____ all matter </a:t>
            </a:r>
            <a:r>
              <a:rPr lang="en-US" altLang="zh-CN" sz="3600" b="1" u="sng" dirty="0">
                <a:latin typeface="Times New Roman" pitchFamily="18" charset="0"/>
              </a:rPr>
              <a:t>consists of</a:t>
            </a:r>
            <a:r>
              <a:rPr lang="en-US" altLang="zh-CN" sz="3600" b="1" dirty="0">
                <a:latin typeface="Times New Roman" pitchFamily="18" charset="0"/>
              </a:rPr>
              <a:t> atoms.</a:t>
            </a:r>
          </a:p>
          <a:p>
            <a:pPr marL="534988" indent="-534988">
              <a:lnSpc>
                <a:spcPct val="120000"/>
              </a:lnSpc>
            </a:pPr>
            <a:r>
              <a:rPr lang="en-US" altLang="zh-CN" sz="3600" b="1" dirty="0">
                <a:latin typeface="Times New Roman" pitchFamily="18" charset="0"/>
              </a:rPr>
              <a:t>10. The </a:t>
            </a:r>
            <a:r>
              <a:rPr lang="en-US" altLang="zh-CN" sz="3600" b="1" dirty="0">
                <a:solidFill>
                  <a:srgbClr val="008000"/>
                </a:solidFill>
                <a:latin typeface="Times New Roman" pitchFamily="18" charset="0"/>
              </a:rPr>
              <a:t>question</a:t>
            </a:r>
            <a:r>
              <a:rPr lang="en-US" altLang="zh-CN" sz="3600" b="1" dirty="0">
                <a:latin typeface="Times New Roman" pitchFamily="18" charset="0"/>
              </a:rPr>
              <a:t> </a:t>
            </a:r>
            <a:r>
              <a:rPr lang="en-US" altLang="zh-CN" sz="3600" b="1" dirty="0" smtClean="0">
                <a:latin typeface="Times New Roman" pitchFamily="18" charset="0"/>
              </a:rPr>
              <a:t>____________________ we </a:t>
            </a:r>
            <a:r>
              <a:rPr lang="en-US" altLang="zh-CN" sz="3600" b="1" dirty="0">
                <a:latin typeface="Times New Roman" pitchFamily="18" charset="0"/>
              </a:rPr>
              <a:t>shall have a meeting hasn’t been decided.</a:t>
            </a:r>
          </a:p>
          <a:p>
            <a:pPr marL="534988" indent="-534988">
              <a:lnSpc>
                <a:spcPct val="120000"/>
              </a:lnSpc>
            </a:pPr>
            <a:r>
              <a:rPr lang="en-US" altLang="zh-CN" sz="3600" b="1" dirty="0">
                <a:latin typeface="Times New Roman" pitchFamily="18" charset="0"/>
              </a:rPr>
              <a:t>11. They told the policeman the </a:t>
            </a:r>
            <a:r>
              <a:rPr lang="en-US" altLang="zh-CN" sz="3600" b="1" dirty="0">
                <a:solidFill>
                  <a:srgbClr val="008000"/>
                </a:solidFill>
                <a:latin typeface="Times New Roman" pitchFamily="18" charset="0"/>
              </a:rPr>
              <a:t>fact</a:t>
            </a:r>
            <a:r>
              <a:rPr lang="en-US" altLang="zh-CN" sz="3600" b="1" dirty="0">
                <a:latin typeface="Times New Roman" pitchFamily="18" charset="0"/>
              </a:rPr>
              <a:t> ___ they had nothing to do with the murder.</a:t>
            </a:r>
          </a:p>
        </p:txBody>
      </p:sp>
      <p:sp>
        <p:nvSpPr>
          <p:cNvPr id="103427" name="Rectangle 3"/>
          <p:cNvSpPr>
            <a:spLocks noChangeArrowheads="1"/>
          </p:cNvSpPr>
          <p:nvPr/>
        </p:nvSpPr>
        <p:spPr bwMode="auto">
          <a:xfrm>
            <a:off x="6264746" y="476672"/>
            <a:ext cx="9715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FF3300"/>
                </a:solidFill>
                <a:latin typeface="Times New Roman" pitchFamily="18" charset="0"/>
              </a:rPr>
              <a:t>that</a:t>
            </a:r>
          </a:p>
        </p:txBody>
      </p:sp>
      <p:sp>
        <p:nvSpPr>
          <p:cNvPr id="103428" name="Rectangle 4"/>
          <p:cNvSpPr>
            <a:spLocks noChangeArrowheads="1"/>
          </p:cNvSpPr>
          <p:nvPr/>
        </p:nvSpPr>
        <p:spPr bwMode="auto">
          <a:xfrm>
            <a:off x="7632898" y="1851025"/>
            <a:ext cx="9715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FF3300"/>
                </a:solidFill>
                <a:latin typeface="Times New Roman" pitchFamily="18" charset="0"/>
              </a:rPr>
              <a:t>that</a:t>
            </a:r>
          </a:p>
        </p:txBody>
      </p:sp>
      <p:sp>
        <p:nvSpPr>
          <p:cNvPr id="103429" name="Rectangle 5"/>
          <p:cNvSpPr>
            <a:spLocks noChangeArrowheads="1"/>
          </p:cNvSpPr>
          <p:nvPr/>
        </p:nvSpPr>
        <p:spPr bwMode="auto">
          <a:xfrm>
            <a:off x="3729682" y="3140968"/>
            <a:ext cx="47307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FF3300"/>
                </a:solidFill>
                <a:latin typeface="Times New Roman" pitchFamily="18" charset="0"/>
              </a:rPr>
              <a:t>where / when / whether</a:t>
            </a:r>
          </a:p>
        </p:txBody>
      </p:sp>
      <p:sp>
        <p:nvSpPr>
          <p:cNvPr id="103430" name="Rectangle 6"/>
          <p:cNvSpPr>
            <a:spLocks noChangeArrowheads="1"/>
          </p:cNvSpPr>
          <p:nvPr/>
        </p:nvSpPr>
        <p:spPr bwMode="auto">
          <a:xfrm>
            <a:off x="7380288" y="5164138"/>
            <a:ext cx="9715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FF3300"/>
                </a:solidFill>
                <a:latin typeface="Times New Roman" pitchFamily="18" charset="0"/>
              </a:rPr>
              <a:t>that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516216" y="2607295"/>
            <a:ext cx="206498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>
                <a:solidFill>
                  <a:srgbClr val="002060"/>
                </a:solidFill>
              </a:rPr>
              <a:t>b</a:t>
            </a:r>
            <a:r>
              <a:rPr lang="en-US" altLang="zh-CN" sz="2400" b="1" dirty="0" smtClean="0">
                <a:solidFill>
                  <a:srgbClr val="002060"/>
                </a:solidFill>
              </a:rPr>
              <a:t>e made up of</a:t>
            </a:r>
            <a:endParaRPr lang="zh-CN" altLang="en-US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181285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3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34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34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3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34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34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3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34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34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3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34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034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3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26" grpId="0"/>
      <p:bldP spid="103427" grpId="0"/>
      <p:bldP spid="103428" grpId="0"/>
      <p:bldP spid="103429" grpId="0"/>
      <p:bldP spid="103430" grpId="0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ChangeArrowheads="1"/>
          </p:cNvSpPr>
          <p:nvPr/>
        </p:nvSpPr>
        <p:spPr bwMode="auto">
          <a:xfrm>
            <a:off x="395288" y="404664"/>
            <a:ext cx="8280400" cy="536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marL="717550" indent="-717550">
              <a:lnSpc>
                <a:spcPct val="120000"/>
              </a:lnSpc>
            </a:pPr>
            <a:r>
              <a:rPr lang="en-US" altLang="zh-CN" sz="3600" b="1" dirty="0">
                <a:latin typeface="Times New Roman" pitchFamily="18" charset="0"/>
              </a:rPr>
              <a:t>12. All agreed to his </a:t>
            </a:r>
            <a:r>
              <a:rPr lang="en-US" altLang="zh-CN" sz="3600" b="1" u="sng" dirty="0">
                <a:solidFill>
                  <a:srgbClr val="008000"/>
                </a:solidFill>
                <a:latin typeface="Times New Roman" pitchFamily="18" charset="0"/>
              </a:rPr>
              <a:t>suggestion</a:t>
            </a:r>
            <a:r>
              <a:rPr lang="en-US" altLang="zh-CN" sz="3600" b="1" dirty="0">
                <a:latin typeface="Times New Roman" pitchFamily="18" charset="0"/>
              </a:rPr>
              <a:t> </a:t>
            </a:r>
            <a:r>
              <a:rPr lang="en-US" altLang="zh-CN" sz="3600" b="1" dirty="0" smtClean="0">
                <a:latin typeface="Times New Roman" pitchFamily="18" charset="0"/>
              </a:rPr>
              <a:t>____ </a:t>
            </a:r>
            <a:r>
              <a:rPr lang="en-US" altLang="zh-CN" sz="3600" b="1" dirty="0">
                <a:latin typeface="Times New Roman" pitchFamily="18" charset="0"/>
              </a:rPr>
              <a:t>a bridge </a:t>
            </a:r>
            <a:r>
              <a:rPr lang="en-US" altLang="zh-CN" sz="3600" b="1" dirty="0">
                <a:solidFill>
                  <a:srgbClr val="002060"/>
                </a:solidFill>
                <a:latin typeface="Times New Roman" pitchFamily="18" charset="0"/>
              </a:rPr>
              <a:t>across</a:t>
            </a:r>
            <a:r>
              <a:rPr lang="en-US" altLang="zh-CN" sz="3600" b="1" dirty="0">
                <a:latin typeface="Times New Roman" pitchFamily="18" charset="0"/>
              </a:rPr>
              <a:t> the river be built.</a:t>
            </a:r>
          </a:p>
          <a:p>
            <a:pPr marL="717550" indent="-717550">
              <a:lnSpc>
                <a:spcPct val="120000"/>
              </a:lnSpc>
            </a:pPr>
            <a:r>
              <a:rPr lang="en-US" altLang="zh-CN" sz="3600" b="1" dirty="0">
                <a:latin typeface="Times New Roman" pitchFamily="18" charset="0"/>
              </a:rPr>
              <a:t>13. The </a:t>
            </a:r>
            <a:r>
              <a:rPr lang="en-US" altLang="zh-CN" sz="3600" b="1" dirty="0">
                <a:solidFill>
                  <a:srgbClr val="008000"/>
                </a:solidFill>
                <a:latin typeface="Times New Roman" pitchFamily="18" charset="0"/>
              </a:rPr>
              <a:t>question</a:t>
            </a:r>
            <a:r>
              <a:rPr lang="en-US" altLang="zh-CN" sz="3600" b="1" dirty="0">
                <a:latin typeface="Times New Roman" pitchFamily="18" charset="0"/>
              </a:rPr>
              <a:t> ____ should do the work requires consideration.</a:t>
            </a:r>
          </a:p>
          <a:p>
            <a:pPr marL="717550" indent="-717550">
              <a:lnSpc>
                <a:spcPct val="120000"/>
              </a:lnSpc>
            </a:pPr>
            <a:r>
              <a:rPr lang="en-US" altLang="zh-CN" sz="3600" b="1" dirty="0">
                <a:latin typeface="Times New Roman" pitchFamily="18" charset="0"/>
              </a:rPr>
              <a:t>14. This is our only </a:t>
            </a:r>
            <a:r>
              <a:rPr lang="en-US" altLang="zh-CN" sz="3600" b="1" u="sng" dirty="0">
                <a:solidFill>
                  <a:srgbClr val="008000"/>
                </a:solidFill>
                <a:latin typeface="Times New Roman" pitchFamily="18" charset="0"/>
              </a:rPr>
              <a:t>request</a:t>
            </a:r>
            <a:r>
              <a:rPr lang="en-US" altLang="zh-CN" sz="3600" b="1" dirty="0">
                <a:latin typeface="Times New Roman" pitchFamily="18" charset="0"/>
              </a:rPr>
              <a:t> ___ </a:t>
            </a:r>
            <a:r>
              <a:rPr lang="en-US" altLang="zh-CN" sz="3600" b="1" dirty="0" smtClean="0">
                <a:latin typeface="Times New Roman" pitchFamily="18" charset="0"/>
              </a:rPr>
              <a:t> this </a:t>
            </a:r>
            <a:r>
              <a:rPr lang="en-US" altLang="zh-CN" sz="3600" b="1" dirty="0">
                <a:solidFill>
                  <a:srgbClr val="002060"/>
                </a:solidFill>
                <a:latin typeface="Times New Roman" pitchFamily="18" charset="0"/>
              </a:rPr>
              <a:t>(should) be settled </a:t>
            </a:r>
            <a:r>
              <a:rPr lang="en-US" altLang="zh-CN" sz="3600" b="1" dirty="0">
                <a:latin typeface="Times New Roman" pitchFamily="18" charset="0"/>
              </a:rPr>
              <a:t>as soon as possible.</a:t>
            </a:r>
          </a:p>
          <a:p>
            <a:pPr marL="717550" indent="-717550">
              <a:lnSpc>
                <a:spcPct val="120000"/>
              </a:lnSpc>
            </a:pPr>
            <a:r>
              <a:rPr lang="en-US" altLang="zh-CN" sz="3600" b="1" dirty="0">
                <a:latin typeface="Times New Roman" pitchFamily="18" charset="0"/>
              </a:rPr>
              <a:t>15. </a:t>
            </a:r>
            <a:r>
              <a:rPr lang="en-US" altLang="zh-CN" sz="3600" b="1" dirty="0">
                <a:solidFill>
                  <a:srgbClr val="008000"/>
                </a:solidFill>
                <a:latin typeface="Times New Roman" pitchFamily="18" charset="0"/>
              </a:rPr>
              <a:t>Word</a:t>
            </a:r>
            <a:r>
              <a:rPr lang="en-US" altLang="zh-CN" sz="3600" b="1" dirty="0">
                <a:latin typeface="Times New Roman" pitchFamily="18" charset="0"/>
              </a:rPr>
              <a:t> came ___ </a:t>
            </a:r>
            <a:r>
              <a:rPr lang="en-US" altLang="zh-CN" sz="3600" b="1" dirty="0" smtClean="0">
                <a:latin typeface="Times New Roman" pitchFamily="18" charset="0"/>
              </a:rPr>
              <a:t> our </a:t>
            </a:r>
            <a:r>
              <a:rPr lang="en-US" altLang="zh-CN" sz="3600" b="1" dirty="0">
                <a:latin typeface="Times New Roman" pitchFamily="18" charset="0"/>
              </a:rPr>
              <a:t>Chinese women team had beaten Japanese.</a:t>
            </a:r>
          </a:p>
        </p:txBody>
      </p:sp>
      <p:sp>
        <p:nvSpPr>
          <p:cNvPr id="104451" name="Rectangle 3"/>
          <p:cNvSpPr>
            <a:spLocks noChangeArrowheads="1"/>
          </p:cNvSpPr>
          <p:nvPr/>
        </p:nvSpPr>
        <p:spPr bwMode="auto">
          <a:xfrm>
            <a:off x="6552778" y="495152"/>
            <a:ext cx="9715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FF3300"/>
                </a:solidFill>
                <a:latin typeface="Times New Roman" pitchFamily="18" charset="0"/>
              </a:rPr>
              <a:t>that</a:t>
            </a:r>
          </a:p>
        </p:txBody>
      </p:sp>
      <p:sp>
        <p:nvSpPr>
          <p:cNvPr id="104452" name="Rectangle 4"/>
          <p:cNvSpPr>
            <a:spLocks noChangeArrowheads="1"/>
          </p:cNvSpPr>
          <p:nvPr/>
        </p:nvSpPr>
        <p:spPr bwMode="auto">
          <a:xfrm>
            <a:off x="3779912" y="1808014"/>
            <a:ext cx="11112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FF3300"/>
                </a:solidFill>
                <a:latin typeface="Times New Roman" pitchFamily="18" charset="0"/>
              </a:rPr>
              <a:t>who </a:t>
            </a:r>
          </a:p>
        </p:txBody>
      </p:sp>
      <p:sp>
        <p:nvSpPr>
          <p:cNvPr id="104453" name="Rectangle 5"/>
          <p:cNvSpPr>
            <a:spLocks noChangeArrowheads="1"/>
          </p:cNvSpPr>
          <p:nvPr/>
        </p:nvSpPr>
        <p:spPr bwMode="auto">
          <a:xfrm>
            <a:off x="5740400" y="3147219"/>
            <a:ext cx="9715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FF3300"/>
                </a:solidFill>
                <a:latin typeface="Times New Roman" pitchFamily="18" charset="0"/>
              </a:rPr>
              <a:t>that</a:t>
            </a:r>
          </a:p>
        </p:txBody>
      </p:sp>
      <p:sp>
        <p:nvSpPr>
          <p:cNvPr id="104454" name="Rectangle 6"/>
          <p:cNvSpPr>
            <a:spLocks noChangeArrowheads="1"/>
          </p:cNvSpPr>
          <p:nvPr/>
        </p:nvSpPr>
        <p:spPr bwMode="auto">
          <a:xfrm>
            <a:off x="3419475" y="4436641"/>
            <a:ext cx="9715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 dirty="0">
                <a:solidFill>
                  <a:srgbClr val="FF3300"/>
                </a:solidFill>
                <a:latin typeface="Times New Roman" pitchFamily="18" charset="0"/>
              </a:rPr>
              <a:t>that</a:t>
            </a:r>
          </a:p>
        </p:txBody>
      </p:sp>
    </p:spTree>
    <p:extLst>
      <p:ext uri="{BB962C8B-B14F-4D97-AF65-F5344CB8AC3E}">
        <p14:creationId xmlns:p14="http://schemas.microsoft.com/office/powerpoint/2010/main" val="172267856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4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4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4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4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44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44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4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0" grpId="0"/>
      <p:bldP spid="104451" grpId="0"/>
      <p:bldP spid="104452" grpId="0"/>
      <p:bldP spid="104453" grpId="0"/>
      <p:bldP spid="10445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612775" y="1273597"/>
            <a:ext cx="7920038" cy="4525962"/>
          </a:xfrm>
        </p:spPr>
        <p:txBody>
          <a:bodyPr/>
          <a:lstStyle/>
          <a:p>
            <a:pPr marL="457200" indent="-457200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sz="3600" b="1">
                <a:latin typeface="Times New Roman" pitchFamily="18" charset="0"/>
              </a:rPr>
              <a:t>1. The fact ____ she works hard is well known to us all. </a:t>
            </a:r>
            <a:br>
              <a:rPr lang="en-US" altLang="zh-CN" sz="3600" b="1">
                <a:latin typeface="Times New Roman" pitchFamily="18" charset="0"/>
              </a:rPr>
            </a:br>
            <a:r>
              <a:rPr lang="en-US" altLang="zh-CN" sz="3600" b="1">
                <a:latin typeface="Times New Roman" pitchFamily="18" charset="0"/>
              </a:rPr>
              <a:t>A. that  B. what   C. why  D. which</a:t>
            </a:r>
          </a:p>
          <a:p>
            <a:pPr marL="457200" indent="-457200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sz="3600" b="1">
                <a:latin typeface="Times New Roman" pitchFamily="18" charset="0"/>
              </a:rPr>
              <a:t>2. The fact ____ he was successful proves his ability. </a:t>
            </a:r>
            <a:br>
              <a:rPr lang="en-US" altLang="zh-CN" sz="3600" b="1">
                <a:latin typeface="Times New Roman" pitchFamily="18" charset="0"/>
              </a:rPr>
            </a:br>
            <a:r>
              <a:rPr lang="en-US" altLang="zh-CN" sz="3600" b="1">
                <a:latin typeface="Times New Roman" pitchFamily="18" charset="0"/>
              </a:rPr>
              <a:t>A. that   B. what   C. which  D. why </a:t>
            </a:r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3059113" y="1406947"/>
            <a:ext cx="514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FF3300"/>
                </a:solidFill>
                <a:latin typeface="Times New Roman" pitchFamily="18" charset="0"/>
              </a:rPr>
              <a:t>A</a:t>
            </a:r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3132138" y="3565947"/>
            <a:ext cx="514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FF3300"/>
                </a:solidFill>
                <a:latin typeface="Times New Roman" pitchFamily="18" charset="0"/>
              </a:rPr>
              <a:t>A</a:t>
            </a:r>
          </a:p>
        </p:txBody>
      </p:sp>
      <p:sp>
        <p:nvSpPr>
          <p:cNvPr id="20487" name="Rectangle 7"/>
          <p:cNvSpPr>
            <a:spLocks noChangeArrowheads="1"/>
          </p:cNvSpPr>
          <p:nvPr/>
        </p:nvSpPr>
        <p:spPr bwMode="auto">
          <a:xfrm>
            <a:off x="684213" y="476672"/>
            <a:ext cx="6229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</a:rPr>
              <a:t>III. Choose the correct answer.</a:t>
            </a:r>
          </a:p>
        </p:txBody>
      </p:sp>
    </p:spTree>
    <p:extLst>
      <p:ext uri="{BB962C8B-B14F-4D97-AF65-F5344CB8AC3E}">
        <p14:creationId xmlns:p14="http://schemas.microsoft.com/office/powerpoint/2010/main" val="394370979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1000"/>
                                        <p:tgtEl>
                                          <p:spTgt spid="204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1000"/>
                                        <p:tgtEl>
                                          <p:spTgt spid="204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1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build="p"/>
      <p:bldP spid="20484" grpId="0"/>
      <p:bldP spid="20485" grpId="0"/>
      <p:bldP spid="2048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251520" y="1053752"/>
            <a:ext cx="8496870" cy="4535488"/>
          </a:xfrm>
        </p:spPr>
        <p:txBody>
          <a:bodyPr/>
          <a:lstStyle/>
          <a:p>
            <a:pPr marL="434975" indent="-434975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sz="3600" b="1" dirty="0">
                <a:latin typeface="Times New Roman" pitchFamily="18" charset="0"/>
              </a:rPr>
              <a:t>3. The news ____ he was </a:t>
            </a:r>
            <a:r>
              <a:rPr lang="en-US" altLang="zh-CN" sz="3600" b="1" dirty="0" smtClean="0">
                <a:latin typeface="Times New Roman" pitchFamily="18" charset="0"/>
              </a:rPr>
              <a:t>kidnapped (</a:t>
            </a:r>
            <a:r>
              <a:rPr lang="zh-CN" altLang="en-US" sz="3600" b="1" dirty="0" smtClean="0">
                <a:latin typeface="Times New Roman" pitchFamily="18" charset="0"/>
              </a:rPr>
              <a:t>绑架</a:t>
            </a:r>
            <a:r>
              <a:rPr lang="en-US" altLang="zh-CN" sz="3600" b="1" dirty="0" smtClean="0">
                <a:latin typeface="Times New Roman" pitchFamily="18" charset="0"/>
              </a:rPr>
              <a:t>) surprised </a:t>
            </a:r>
            <a:r>
              <a:rPr lang="en-US" altLang="zh-CN" sz="3600" b="1" dirty="0">
                <a:latin typeface="Times New Roman" pitchFamily="18" charset="0"/>
              </a:rPr>
              <a:t>us greatly. </a:t>
            </a:r>
            <a:br>
              <a:rPr lang="en-US" altLang="zh-CN" sz="3600" b="1" dirty="0">
                <a:latin typeface="Times New Roman" pitchFamily="18" charset="0"/>
              </a:rPr>
            </a:br>
            <a:r>
              <a:rPr lang="en-US" altLang="zh-CN" sz="3600" b="1" dirty="0">
                <a:latin typeface="Times New Roman" pitchFamily="18" charset="0"/>
              </a:rPr>
              <a:t>A. what   B. that   C. why   D. when </a:t>
            </a:r>
          </a:p>
          <a:p>
            <a:pPr marL="434975" indent="-434975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sz="3600" b="1" dirty="0">
                <a:latin typeface="Times New Roman" pitchFamily="18" charset="0"/>
              </a:rPr>
              <a:t>4. His suggestion ____ the meeting </a:t>
            </a:r>
            <a:r>
              <a:rPr lang="en-US" altLang="zh-CN" sz="3600" b="1" dirty="0">
                <a:solidFill>
                  <a:srgbClr val="002060"/>
                </a:solidFill>
                <a:latin typeface="Times New Roman" pitchFamily="18" charset="0"/>
              </a:rPr>
              <a:t>be delayed</a:t>
            </a:r>
            <a:r>
              <a:rPr lang="en-US" altLang="zh-CN" sz="3600" b="1" dirty="0">
                <a:latin typeface="Times New Roman" pitchFamily="18" charset="0"/>
              </a:rPr>
              <a:t> was turned </a:t>
            </a:r>
            <a:r>
              <a:rPr lang="en-US" altLang="zh-CN" sz="3600" b="1" dirty="0" smtClean="0">
                <a:latin typeface="Times New Roman" pitchFamily="18" charset="0"/>
              </a:rPr>
              <a:t>down (</a:t>
            </a:r>
            <a:r>
              <a:rPr lang="zh-CN" altLang="en-US" sz="3600" b="1" dirty="0" smtClean="0">
                <a:latin typeface="Times New Roman" pitchFamily="18" charset="0"/>
              </a:rPr>
              <a:t>拒绝</a:t>
            </a:r>
            <a:r>
              <a:rPr lang="en-US" altLang="zh-CN" sz="3600" b="1" dirty="0" smtClean="0">
                <a:latin typeface="Times New Roman" pitchFamily="18" charset="0"/>
              </a:rPr>
              <a:t>). </a:t>
            </a:r>
            <a:r>
              <a:rPr lang="en-US" altLang="zh-CN" sz="3600" b="1" dirty="0">
                <a:latin typeface="Times New Roman" pitchFamily="18" charset="0"/>
              </a:rPr>
              <a:t/>
            </a:r>
            <a:br>
              <a:rPr lang="en-US" altLang="zh-CN" sz="3600" b="1" dirty="0">
                <a:latin typeface="Times New Roman" pitchFamily="18" charset="0"/>
              </a:rPr>
            </a:br>
            <a:r>
              <a:rPr lang="en-US" altLang="zh-CN" sz="3600" b="1" dirty="0">
                <a:latin typeface="Times New Roman" pitchFamily="18" charset="0"/>
              </a:rPr>
              <a:t>A. which    B. that    C./    D. it </a:t>
            </a:r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2872483" y="4754215"/>
            <a:ext cx="488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FF3300"/>
                </a:solidFill>
                <a:latin typeface="Times New Roman" pitchFamily="18" charset="0"/>
              </a:rPr>
              <a:t>B</a:t>
            </a:r>
          </a:p>
        </p:txBody>
      </p:sp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2554983" y="2607915"/>
            <a:ext cx="488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FF3300"/>
                </a:solidFill>
                <a:latin typeface="Times New Roman" pitchFamily="18" charset="0"/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399975193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1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  <p:bldP spid="21508" grpId="0"/>
      <p:bldP spid="2150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539750" y="908050"/>
            <a:ext cx="7920038" cy="4752975"/>
          </a:xfrm>
        </p:spPr>
        <p:txBody>
          <a:bodyPr/>
          <a:lstStyle/>
          <a:p>
            <a:pPr marL="479425" indent="-479425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sz="3600" b="1" dirty="0">
                <a:latin typeface="Times New Roman" pitchFamily="18" charset="0"/>
              </a:rPr>
              <a:t>5. I have no </a:t>
            </a:r>
            <a:r>
              <a:rPr lang="en-US" altLang="zh-CN" sz="3600" b="1" dirty="0">
                <a:solidFill>
                  <a:srgbClr val="008000"/>
                </a:solidFill>
                <a:latin typeface="Times New Roman" pitchFamily="18" charset="0"/>
              </a:rPr>
              <a:t>idea</a:t>
            </a:r>
            <a:r>
              <a:rPr lang="en-US" altLang="zh-CN" sz="3600" b="1" dirty="0">
                <a:latin typeface="Times New Roman" pitchFamily="18" charset="0"/>
              </a:rPr>
              <a:t> ____ he will start. </a:t>
            </a:r>
            <a:br>
              <a:rPr lang="en-US" altLang="zh-CN" sz="3600" b="1" dirty="0">
                <a:latin typeface="Times New Roman" pitchFamily="18" charset="0"/>
              </a:rPr>
            </a:br>
            <a:r>
              <a:rPr lang="en-US" altLang="zh-CN" sz="3600" b="1" dirty="0">
                <a:latin typeface="Times New Roman" pitchFamily="18" charset="0"/>
              </a:rPr>
              <a:t>A. when    B. that    C. what    D./ </a:t>
            </a:r>
          </a:p>
          <a:p>
            <a:pPr marL="479425" indent="-479425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sz="3600" b="1" dirty="0">
                <a:latin typeface="Times New Roman" pitchFamily="18" charset="0"/>
              </a:rPr>
              <a:t>6. I've come from the government with a </a:t>
            </a:r>
            <a:r>
              <a:rPr lang="en-US" altLang="zh-CN" sz="3600" b="1" dirty="0">
                <a:solidFill>
                  <a:srgbClr val="008000"/>
                </a:solidFill>
                <a:latin typeface="Times New Roman" pitchFamily="18" charset="0"/>
              </a:rPr>
              <a:t>message</a:t>
            </a:r>
            <a:r>
              <a:rPr lang="en-US" altLang="zh-CN" sz="3600" b="1" dirty="0">
                <a:latin typeface="Times New Roman" pitchFamily="18" charset="0"/>
              </a:rPr>
              <a:t> ____ the meeting won't be held tomorrow. </a:t>
            </a:r>
            <a:br>
              <a:rPr lang="en-US" altLang="zh-CN" sz="3600" b="1" dirty="0">
                <a:latin typeface="Times New Roman" pitchFamily="18" charset="0"/>
              </a:rPr>
            </a:br>
            <a:r>
              <a:rPr lang="en-US" altLang="zh-CN" sz="3600" b="1" dirty="0">
                <a:latin typeface="Times New Roman" pitchFamily="18" charset="0"/>
              </a:rPr>
              <a:t>A. if   B. that  C. whether  D. which </a:t>
            </a:r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2184400" y="4608513"/>
            <a:ext cx="488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FF3300"/>
                </a:solidFill>
                <a:latin typeface="Times New Roman" pitchFamily="18" charset="0"/>
              </a:rPr>
              <a:t>B</a:t>
            </a:r>
          </a:p>
        </p:txBody>
      </p:sp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1004888" y="1757363"/>
            <a:ext cx="514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FF3300"/>
                </a:solidFill>
                <a:latin typeface="Times New Roman" pitchFamily="18" charset="0"/>
              </a:rPr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62019298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25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1000"/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build="p"/>
      <p:bldP spid="22532" grpId="0"/>
      <p:bldP spid="2253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>
          <a:xfrm>
            <a:off x="541338" y="837207"/>
            <a:ext cx="7991475" cy="5472113"/>
          </a:xfrm>
        </p:spPr>
        <p:txBody>
          <a:bodyPr/>
          <a:lstStyle/>
          <a:p>
            <a:pPr marL="457200" indent="-45720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600" b="1" dirty="0">
                <a:latin typeface="Times New Roman" pitchFamily="18" charset="0"/>
              </a:rPr>
              <a:t>7. The </a:t>
            </a:r>
            <a:r>
              <a:rPr lang="en-US" altLang="zh-CN" sz="3600" b="1" dirty="0">
                <a:solidFill>
                  <a:srgbClr val="008000"/>
                </a:solidFill>
                <a:latin typeface="Times New Roman" pitchFamily="18" charset="0"/>
              </a:rPr>
              <a:t>thought</a:t>
            </a:r>
            <a:r>
              <a:rPr lang="en-US" altLang="zh-CN" sz="3600" b="1" dirty="0">
                <a:latin typeface="Times New Roman" pitchFamily="18" charset="0"/>
              </a:rPr>
              <a:t> ____ he might fail in the exam worried him. </a:t>
            </a:r>
            <a:br>
              <a:rPr lang="en-US" altLang="zh-CN" sz="3600" b="1" dirty="0">
                <a:latin typeface="Times New Roman" pitchFamily="18" charset="0"/>
              </a:rPr>
            </a:br>
            <a:r>
              <a:rPr lang="en-US" altLang="zh-CN" sz="3600" b="1" dirty="0">
                <a:latin typeface="Times New Roman" pitchFamily="18" charset="0"/>
              </a:rPr>
              <a:t>A. when                B. which   </a:t>
            </a:r>
          </a:p>
          <a:p>
            <a:pPr marL="457200" indent="-45720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600" b="1" dirty="0">
                <a:latin typeface="Times New Roman" pitchFamily="18" charset="0"/>
              </a:rPr>
              <a:t>    C. what                 D. that </a:t>
            </a:r>
          </a:p>
          <a:p>
            <a:pPr marL="457200" indent="-45720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600" b="1" dirty="0">
                <a:latin typeface="Times New Roman" pitchFamily="18" charset="0"/>
              </a:rPr>
              <a:t>8. The </a:t>
            </a:r>
            <a:r>
              <a:rPr lang="en-US" altLang="zh-CN" sz="3600" b="1" dirty="0">
                <a:solidFill>
                  <a:srgbClr val="008000"/>
                </a:solidFill>
                <a:latin typeface="Times New Roman" pitchFamily="18" charset="0"/>
              </a:rPr>
              <a:t>order</a:t>
            </a:r>
            <a:r>
              <a:rPr lang="en-US" altLang="zh-CN" sz="3600" b="1" dirty="0">
                <a:latin typeface="Times New Roman" pitchFamily="18" charset="0"/>
              </a:rPr>
              <a:t> ____ the prisoner </a:t>
            </a:r>
            <a:r>
              <a:rPr lang="en-US" altLang="zh-CN" sz="3600" b="1" dirty="0">
                <a:solidFill>
                  <a:srgbClr val="002060"/>
                </a:solidFill>
                <a:latin typeface="Times New Roman" pitchFamily="18" charset="0"/>
              </a:rPr>
              <a:t>be set </a:t>
            </a:r>
            <a:r>
              <a:rPr lang="en-US" altLang="zh-CN" sz="3600" b="1" dirty="0">
                <a:latin typeface="Times New Roman" pitchFamily="18" charset="0"/>
              </a:rPr>
              <a:t>free arrived too late. </a:t>
            </a:r>
            <a:br>
              <a:rPr lang="en-US" altLang="zh-CN" sz="3600" b="1" dirty="0">
                <a:latin typeface="Times New Roman" pitchFamily="18" charset="0"/>
              </a:rPr>
            </a:br>
            <a:r>
              <a:rPr lang="en-US" altLang="zh-CN" sz="3600" b="1" dirty="0">
                <a:latin typeface="Times New Roman" pitchFamily="18" charset="0"/>
              </a:rPr>
              <a:t>A. which                B. whether  </a:t>
            </a:r>
          </a:p>
          <a:p>
            <a:pPr marL="457200" indent="-45720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600" b="1" dirty="0">
                <a:latin typeface="Times New Roman" pitchFamily="18" charset="0"/>
              </a:rPr>
              <a:t>    C. that                   D. what </a:t>
            </a:r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4465638" y="2896195"/>
            <a:ext cx="514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FF3300"/>
                </a:solidFill>
                <a:latin typeface="Times New Roman" pitchFamily="18" charset="0"/>
              </a:rPr>
              <a:t>D</a:t>
            </a:r>
          </a:p>
        </p:txBody>
      </p:sp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995363" y="5533032"/>
            <a:ext cx="514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FF3300"/>
                </a:solidFill>
                <a:latin typeface="Times New Roman" pitchFamily="18" charset="0"/>
              </a:rPr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223947064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1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  <p:bldP spid="23556" grpId="0"/>
      <p:bldP spid="2355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>
          <a:xfrm>
            <a:off x="827088" y="1125538"/>
            <a:ext cx="7561262" cy="4103687"/>
          </a:xfrm>
        </p:spPr>
        <p:txBody>
          <a:bodyPr/>
          <a:lstStyle/>
          <a:p>
            <a:pPr marL="457200" indent="-457200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sz="3600" b="1" dirty="0">
                <a:latin typeface="Times New Roman" pitchFamily="18" charset="0"/>
              </a:rPr>
              <a:t>9. The nurses are trying their best to reduce the patient's </a:t>
            </a:r>
            <a:r>
              <a:rPr lang="en-US" altLang="zh-CN" sz="3600" b="1" dirty="0">
                <a:solidFill>
                  <a:srgbClr val="008000"/>
                </a:solidFill>
                <a:latin typeface="Times New Roman" pitchFamily="18" charset="0"/>
              </a:rPr>
              <a:t>fear</a:t>
            </a:r>
            <a:r>
              <a:rPr lang="en-US" altLang="zh-CN" sz="3600" b="1" dirty="0">
                <a:latin typeface="Times New Roman" pitchFamily="18" charset="0"/>
              </a:rPr>
              <a:t> ____ he would </a:t>
            </a:r>
            <a:r>
              <a:rPr lang="en-US" altLang="zh-CN" sz="3600" b="1" u="sng" dirty="0">
                <a:latin typeface="Times New Roman" pitchFamily="18" charset="0"/>
              </a:rPr>
              <a:t>die of </a:t>
            </a:r>
            <a:r>
              <a:rPr lang="en-US" altLang="zh-CN" sz="3600" b="1" dirty="0">
                <a:latin typeface="Times New Roman" pitchFamily="18" charset="0"/>
              </a:rPr>
              <a:t>the disease. </a:t>
            </a:r>
            <a:br>
              <a:rPr lang="en-US" altLang="zh-CN" sz="3600" b="1" dirty="0">
                <a:latin typeface="Times New Roman" pitchFamily="18" charset="0"/>
              </a:rPr>
            </a:br>
            <a:r>
              <a:rPr lang="en-US" altLang="zh-CN" sz="3600" b="1" dirty="0">
                <a:latin typeface="Times New Roman" pitchFamily="18" charset="0"/>
              </a:rPr>
              <a:t>    A. that                    B. as   </a:t>
            </a:r>
          </a:p>
          <a:p>
            <a:pPr marL="457200" indent="-457200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sz="3600" b="1" dirty="0">
                <a:latin typeface="Times New Roman" pitchFamily="18" charset="0"/>
              </a:rPr>
              <a:t>       C. of which             D. which </a:t>
            </a:r>
          </a:p>
        </p:txBody>
      </p:sp>
      <p:sp>
        <p:nvSpPr>
          <p:cNvPr id="24580" name="Rectangle 4"/>
          <p:cNvSpPr>
            <a:spLocks noChangeArrowheads="1"/>
          </p:cNvSpPr>
          <p:nvPr/>
        </p:nvSpPr>
        <p:spPr bwMode="auto">
          <a:xfrm>
            <a:off x="1752600" y="3400425"/>
            <a:ext cx="514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FF3300"/>
                </a:solidFill>
                <a:latin typeface="Times New Roman" pitchFamily="18" charset="0"/>
              </a:rPr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309729148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  <p:bldP spid="2458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>
          <a:xfrm>
            <a:off x="539552" y="476721"/>
            <a:ext cx="7848600" cy="5616575"/>
          </a:xfrm>
        </p:spPr>
        <p:txBody>
          <a:bodyPr/>
          <a:lstStyle/>
          <a:p>
            <a:pPr marL="696913" indent="-696913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600" b="1" dirty="0">
                <a:latin typeface="Times New Roman" pitchFamily="18" charset="0"/>
              </a:rPr>
              <a:t>10. He often asked me the </a:t>
            </a:r>
            <a:r>
              <a:rPr lang="en-US" altLang="zh-CN" sz="3600" b="1" dirty="0">
                <a:solidFill>
                  <a:srgbClr val="008000"/>
                </a:solidFill>
                <a:latin typeface="Times New Roman" pitchFamily="18" charset="0"/>
              </a:rPr>
              <a:t>question</a:t>
            </a:r>
            <a:r>
              <a:rPr lang="en-US" altLang="zh-CN" sz="3600" b="1" dirty="0">
                <a:latin typeface="Times New Roman" pitchFamily="18" charset="0"/>
              </a:rPr>
              <a:t> ____ the work </a:t>
            </a:r>
            <a:r>
              <a:rPr lang="en-US" altLang="zh-CN" sz="3600" b="1" u="sng" dirty="0">
                <a:latin typeface="Times New Roman" pitchFamily="18" charset="0"/>
              </a:rPr>
              <a:t>was worth doing</a:t>
            </a:r>
            <a:r>
              <a:rPr lang="en-US" altLang="zh-CN" sz="3600" b="1" dirty="0">
                <a:latin typeface="Times New Roman" pitchFamily="18" charset="0"/>
              </a:rPr>
              <a:t>. </a:t>
            </a:r>
            <a:br>
              <a:rPr lang="en-US" altLang="zh-CN" sz="3600" b="1" dirty="0">
                <a:latin typeface="Times New Roman" pitchFamily="18" charset="0"/>
              </a:rPr>
            </a:br>
            <a:r>
              <a:rPr lang="en-US" altLang="zh-CN" sz="3600" b="1" dirty="0">
                <a:latin typeface="Times New Roman" pitchFamily="18" charset="0"/>
              </a:rPr>
              <a:t>A. whether         B. where  </a:t>
            </a:r>
          </a:p>
          <a:p>
            <a:pPr marL="696913" indent="-696913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600" b="1" dirty="0">
                <a:latin typeface="Times New Roman" pitchFamily="18" charset="0"/>
              </a:rPr>
              <a:t>      C. that                D. when </a:t>
            </a:r>
          </a:p>
          <a:p>
            <a:pPr marL="696913" indent="-696913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600" b="1" dirty="0">
                <a:latin typeface="Times New Roman" pitchFamily="18" charset="0"/>
              </a:rPr>
              <a:t>11. The other day, my brother drove his car down the street at </a:t>
            </a:r>
            <a:r>
              <a:rPr lang="en-US" altLang="zh-CN" sz="3600" b="1" dirty="0" smtClean="0">
                <a:latin typeface="Times New Roman" pitchFamily="18" charset="0"/>
              </a:rPr>
              <a:t>____  </a:t>
            </a:r>
            <a:r>
              <a:rPr lang="en-US" altLang="zh-CN" sz="3600" b="1" dirty="0">
                <a:latin typeface="Times New Roman" pitchFamily="18" charset="0"/>
              </a:rPr>
              <a:t>I thought </a:t>
            </a:r>
            <a:r>
              <a:rPr lang="en-US" altLang="zh-CN" sz="3600" b="1" dirty="0" smtClean="0">
                <a:latin typeface="Times New Roman" pitchFamily="18" charset="0"/>
              </a:rPr>
              <a:t>  was </a:t>
            </a:r>
            <a:r>
              <a:rPr lang="en-US" altLang="zh-CN" sz="3600" b="1" dirty="0">
                <a:latin typeface="Times New Roman" pitchFamily="18" charset="0"/>
              </a:rPr>
              <a:t>a dangerous speed. </a:t>
            </a:r>
          </a:p>
          <a:p>
            <a:pPr marL="696913" indent="-696913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600" b="1" dirty="0">
                <a:latin typeface="Times New Roman" pitchFamily="18" charset="0"/>
              </a:rPr>
              <a:t>      A. as   B. which   C. what   D. that </a:t>
            </a:r>
          </a:p>
        </p:txBody>
      </p:sp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1231702" y="1787996"/>
            <a:ext cx="514350" cy="75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600" b="1">
                <a:solidFill>
                  <a:srgbClr val="FF3300"/>
                </a:solidFill>
                <a:latin typeface="Times New Roman" pitchFamily="18" charset="0"/>
              </a:rPr>
              <a:t>A</a:t>
            </a:r>
          </a:p>
        </p:txBody>
      </p:sp>
      <p:sp>
        <p:nvSpPr>
          <p:cNvPr id="25606" name="Rectangle 6"/>
          <p:cNvSpPr>
            <a:spLocks noChangeArrowheads="1"/>
          </p:cNvSpPr>
          <p:nvPr/>
        </p:nvSpPr>
        <p:spPr bwMode="auto">
          <a:xfrm>
            <a:off x="2527102" y="5085233"/>
            <a:ext cx="488950" cy="750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600" b="1">
                <a:solidFill>
                  <a:srgbClr val="FF3300"/>
                </a:solidFill>
                <a:latin typeface="Times New Roman" pitchFamily="18" charset="0"/>
              </a:rPr>
              <a:t>B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236296" y="3759423"/>
            <a:ext cx="32092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/>
              <a:t>(</a:t>
            </a:r>
            <a:endParaRPr lang="zh-CN" altLang="en-US" sz="36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2843808" y="4438902"/>
            <a:ext cx="32092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/>
              <a:t>)</a:t>
            </a:r>
            <a:endParaRPr lang="zh-CN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110216113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1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  <p:bldP spid="25605" grpId="0"/>
      <p:bldP spid="25606" grpId="0"/>
      <p:bldP spid="2" grpId="0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1054100"/>
            <a:ext cx="8229600" cy="3887788"/>
          </a:xfrm>
        </p:spPr>
        <p:txBody>
          <a:bodyPr/>
          <a:lstStyle/>
          <a:p>
            <a:pPr marL="708025" indent="-708025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sz="3600" b="1" dirty="0">
                <a:latin typeface="Times New Roman" pitchFamily="18" charset="0"/>
              </a:rPr>
              <a:t>11. Along with the letter was his </a:t>
            </a:r>
            <a:r>
              <a:rPr lang="en-US" altLang="zh-CN" sz="3600" b="1" dirty="0">
                <a:solidFill>
                  <a:srgbClr val="008000"/>
                </a:solidFill>
                <a:latin typeface="Times New Roman" pitchFamily="18" charset="0"/>
              </a:rPr>
              <a:t>promise</a:t>
            </a:r>
            <a:r>
              <a:rPr lang="en-US" altLang="zh-CN" sz="3600" b="1" dirty="0">
                <a:latin typeface="Times New Roman" pitchFamily="18" charset="0"/>
              </a:rPr>
              <a:t> ____ he would visit me this coming Christmas.</a:t>
            </a:r>
          </a:p>
          <a:p>
            <a:pPr marL="708025" indent="-708025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sz="3600" b="1" dirty="0">
                <a:latin typeface="Times New Roman" pitchFamily="18" charset="0"/>
              </a:rPr>
              <a:t>        A. which                 B. that </a:t>
            </a:r>
          </a:p>
          <a:p>
            <a:pPr marL="708025" indent="-708025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sz="3600" b="1" dirty="0">
                <a:latin typeface="Times New Roman" pitchFamily="18" charset="0"/>
              </a:rPr>
              <a:t>        C. what                   D. whether </a:t>
            </a:r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5046663" y="3319463"/>
            <a:ext cx="488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FF3300"/>
                </a:solidFill>
                <a:latin typeface="Times New Roman" pitchFamily="18" charset="0"/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86452640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  <p:bldP spid="2662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Rectangle 4"/>
          <p:cNvSpPr>
            <a:spLocks noGrp="1" noChangeArrowheads="1"/>
          </p:cNvSpPr>
          <p:nvPr>
            <p:ph idx="1"/>
          </p:nvPr>
        </p:nvSpPr>
        <p:spPr>
          <a:xfrm>
            <a:off x="611188" y="908050"/>
            <a:ext cx="7704137" cy="5184775"/>
          </a:xfrm>
        </p:spPr>
        <p:txBody>
          <a:bodyPr/>
          <a:lstStyle/>
          <a:p>
            <a:pPr marL="728663" indent="-728663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600" b="1" dirty="0">
                <a:latin typeface="Times New Roman" pitchFamily="18" charset="0"/>
              </a:rPr>
              <a:t>13. Luckily, we'd brought a road map without ____ we would have lost our way. </a:t>
            </a:r>
          </a:p>
          <a:p>
            <a:pPr marL="728663" indent="-728663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600" b="1" dirty="0">
                <a:latin typeface="Times New Roman" pitchFamily="18" charset="0"/>
              </a:rPr>
              <a:t>      A. it   B. that   C. this   D. which </a:t>
            </a:r>
          </a:p>
          <a:p>
            <a:pPr marL="728663" indent="-728663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600" b="1" dirty="0">
                <a:latin typeface="Times New Roman" pitchFamily="18" charset="0"/>
              </a:rPr>
              <a:t>14. Do you have any </a:t>
            </a:r>
            <a:r>
              <a:rPr lang="en-US" altLang="zh-CN" sz="3600" b="1" dirty="0">
                <a:solidFill>
                  <a:srgbClr val="008000"/>
                </a:solidFill>
                <a:latin typeface="Times New Roman" pitchFamily="18" charset="0"/>
              </a:rPr>
              <a:t>idea</a:t>
            </a:r>
            <a:r>
              <a:rPr lang="en-US" altLang="zh-CN" sz="3600" b="1" dirty="0">
                <a:latin typeface="Times New Roman" pitchFamily="18" charset="0"/>
              </a:rPr>
              <a:t> ___ is actually going on in the classroom?</a:t>
            </a:r>
          </a:p>
          <a:p>
            <a:pPr marL="728663" indent="-728663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3600" b="1" dirty="0">
                <a:latin typeface="Times New Roman" pitchFamily="18" charset="0"/>
              </a:rPr>
              <a:t>      A. that  B. what  C. as  D. which</a:t>
            </a:r>
          </a:p>
        </p:txBody>
      </p:sp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5770563" y="2967038"/>
            <a:ext cx="514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FF3300"/>
                </a:solidFill>
                <a:latin typeface="Times New Roman" pitchFamily="18" charset="0"/>
              </a:rPr>
              <a:t>D</a:t>
            </a:r>
          </a:p>
        </p:txBody>
      </p:sp>
      <p:sp>
        <p:nvSpPr>
          <p:cNvPr id="27654" name="Rectangle 6"/>
          <p:cNvSpPr>
            <a:spLocks noChangeArrowheads="1"/>
          </p:cNvSpPr>
          <p:nvPr/>
        </p:nvSpPr>
        <p:spPr bwMode="auto">
          <a:xfrm>
            <a:off x="2876550" y="4940300"/>
            <a:ext cx="488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FF3300"/>
                </a:solidFill>
                <a:latin typeface="Times New Roman" pitchFamily="18" charset="0"/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44094965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1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3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/>
      <p:bldP spid="27653" grpId="0"/>
      <p:bldP spid="2765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468313" y="858838"/>
            <a:ext cx="8229600" cy="3384550"/>
          </a:xfrm>
        </p:spPr>
        <p:txBody>
          <a:bodyPr/>
          <a:lstStyle/>
          <a:p>
            <a:pPr marL="762000" indent="-762000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sz="3600" b="1" dirty="0">
                <a:latin typeface="Times New Roman" pitchFamily="18" charset="0"/>
              </a:rPr>
              <a:t>15. One of the men held the </a:t>
            </a:r>
            <a:r>
              <a:rPr lang="en-US" altLang="zh-CN" sz="3600" b="1" dirty="0">
                <a:solidFill>
                  <a:srgbClr val="008000"/>
                </a:solidFill>
                <a:latin typeface="Times New Roman" pitchFamily="18" charset="0"/>
              </a:rPr>
              <a:t>view</a:t>
            </a:r>
            <a:r>
              <a:rPr lang="en-US" altLang="zh-CN" sz="3600" b="1" dirty="0">
                <a:latin typeface="Times New Roman" pitchFamily="18" charset="0"/>
              </a:rPr>
              <a:t> ___ the book said was right.</a:t>
            </a:r>
          </a:p>
          <a:p>
            <a:pPr marL="762000" indent="-762000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sz="3600" b="1" dirty="0">
                <a:latin typeface="Times New Roman" pitchFamily="18" charset="0"/>
              </a:rPr>
              <a:t>       A. that                   B. what that</a:t>
            </a:r>
          </a:p>
          <a:p>
            <a:pPr marL="762000" indent="-762000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en-US" altLang="zh-CN" sz="3600" b="1" dirty="0">
                <a:latin typeface="Times New Roman" pitchFamily="18" charset="0"/>
              </a:rPr>
              <a:t>       C. that what          D. whether</a:t>
            </a: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1331913" y="3846513"/>
            <a:ext cx="7127875" cy="2068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600" b="1">
                <a:solidFill>
                  <a:srgbClr val="6600FF"/>
                </a:solidFill>
                <a:latin typeface="Times New Roman" pitchFamily="18" charset="0"/>
              </a:rPr>
              <a:t>that </a:t>
            </a:r>
            <a:r>
              <a:rPr lang="zh-CN" altLang="en-US" sz="3600" b="1">
                <a:solidFill>
                  <a:srgbClr val="6600FF"/>
                </a:solidFill>
                <a:latin typeface="Times New Roman" pitchFamily="18" charset="0"/>
              </a:rPr>
              <a:t>引导同位语从句，补充说明</a:t>
            </a:r>
            <a:r>
              <a:rPr lang="en-US" altLang="zh-CN" sz="3600" b="1">
                <a:solidFill>
                  <a:srgbClr val="6600FF"/>
                </a:solidFill>
                <a:latin typeface="Times New Roman" pitchFamily="18" charset="0"/>
              </a:rPr>
              <a:t>view; what</a:t>
            </a:r>
            <a:r>
              <a:rPr lang="zh-CN" altLang="en-US" sz="3600" b="1">
                <a:solidFill>
                  <a:srgbClr val="6600FF"/>
                </a:solidFill>
                <a:latin typeface="Times New Roman" pitchFamily="18" charset="0"/>
              </a:rPr>
              <a:t>引导主语从句并在同位语从句中作主语。</a:t>
            </a:r>
          </a:p>
        </p:txBody>
      </p:sp>
      <p:sp>
        <p:nvSpPr>
          <p:cNvPr id="28677" name="Rectangle 5"/>
          <p:cNvSpPr>
            <a:spLocks noChangeArrowheads="1"/>
          </p:cNvSpPr>
          <p:nvPr/>
        </p:nvSpPr>
        <p:spPr bwMode="auto">
          <a:xfrm>
            <a:off x="1270000" y="3130550"/>
            <a:ext cx="514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FF3300"/>
                </a:solidFill>
                <a:latin typeface="Times New Roman" pitchFamily="18" charset="0"/>
              </a:rPr>
              <a:t>C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066764" y="1908121"/>
            <a:ext cx="4251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  <a:latin typeface="Arial"/>
                <a:cs typeface="Arial"/>
              </a:rPr>
              <a:t>˄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15306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5" dur="1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  <p:bldP spid="28676" grpId="0"/>
      <p:bldP spid="28677" grpId="0"/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ext Box 2"/>
          <p:cNvSpPr txBox="1">
            <a:spLocks noChangeArrowheads="1"/>
          </p:cNvSpPr>
          <p:nvPr/>
        </p:nvSpPr>
        <p:spPr bwMode="auto">
          <a:xfrm>
            <a:off x="755650" y="957263"/>
            <a:ext cx="7993063" cy="4703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96913" indent="-696913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104140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403350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925638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447925" indent="-3429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905125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3362325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819525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4276725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16. A </a:t>
            </a:r>
            <a:r>
              <a:rPr lang="en-US" altLang="zh-CN" sz="3600" b="1" dirty="0">
                <a:solidFill>
                  <a:srgbClr val="008000"/>
                </a:solidFill>
                <a:latin typeface="Times New Roman" pitchFamily="18" charset="0"/>
              </a:rPr>
              <a:t>story</a:t>
            </a: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 goes ____ Elizabeth I of England liked nothing more than being surrounded by clever and qualified noblemen at court</a:t>
            </a:r>
            <a:r>
              <a:rPr lang="en-US" altLang="zh-CN" sz="3600" b="1" dirty="0" smtClean="0">
                <a:solidFill>
                  <a:srgbClr val="000000"/>
                </a:solidFill>
                <a:latin typeface="Times New Roman" pitchFamily="18" charset="0"/>
              </a:rPr>
              <a:t>. </a:t>
            </a: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(04,</a:t>
            </a:r>
            <a:r>
              <a:rPr lang="zh-CN" altLang="en-US" sz="3600" b="1" dirty="0">
                <a:solidFill>
                  <a:srgbClr val="000000"/>
                </a:solidFill>
                <a:latin typeface="Times New Roman" pitchFamily="18" charset="0"/>
              </a:rPr>
              <a:t>上海</a:t>
            </a: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)</a:t>
            </a:r>
          </a:p>
          <a:p>
            <a:pPr>
              <a:lnSpc>
                <a:spcPct val="120000"/>
              </a:lnSpc>
            </a:pP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       A. when               B. where</a:t>
            </a:r>
          </a:p>
          <a:p>
            <a:pPr>
              <a:lnSpc>
                <a:spcPct val="120000"/>
              </a:lnSpc>
            </a:pP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       C. what                D. that</a:t>
            </a:r>
          </a:p>
        </p:txBody>
      </p:sp>
      <p:sp>
        <p:nvSpPr>
          <p:cNvPr id="66563" name="Text Box 3"/>
          <p:cNvSpPr txBox="1">
            <a:spLocks noChangeArrowheads="1"/>
          </p:cNvSpPr>
          <p:nvPr/>
        </p:nvSpPr>
        <p:spPr bwMode="auto">
          <a:xfrm>
            <a:off x="4922838" y="5005388"/>
            <a:ext cx="514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CC0000"/>
                </a:solidFill>
                <a:latin typeface="Times New Roman" pitchFamily="18" charset="0"/>
              </a:rPr>
              <a:t>D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979712" y="3460938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002060"/>
                </a:solidFill>
              </a:rPr>
              <a:t>有资格的</a:t>
            </a:r>
            <a:endParaRPr lang="zh-CN" altLang="en-US" sz="2000" b="1" dirty="0">
              <a:solidFill>
                <a:srgbClr val="00206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796136" y="3532946"/>
            <a:ext cx="14670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rgbClr val="002060"/>
                </a:solidFill>
                <a:latin typeface="Times New Roman" pitchFamily="18" charset="0"/>
              </a:rPr>
              <a:t>朝廷；法院</a:t>
            </a:r>
            <a:endParaRPr lang="zh-CN" altLang="en-US" sz="2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283560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66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6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2" grpId="0"/>
      <p:bldP spid="66563" grpId="0"/>
      <p:bldP spid="2" grpId="0"/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ext Box 2"/>
          <p:cNvSpPr txBox="1">
            <a:spLocks noChangeArrowheads="1"/>
          </p:cNvSpPr>
          <p:nvPr/>
        </p:nvSpPr>
        <p:spPr bwMode="auto">
          <a:xfrm>
            <a:off x="971550" y="1030288"/>
            <a:ext cx="7561263" cy="4703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74688" indent="-674688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747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17. Along with the letter was his </a:t>
            </a:r>
            <a:r>
              <a:rPr lang="en-US" altLang="zh-CN" sz="3600" b="1" dirty="0">
                <a:solidFill>
                  <a:srgbClr val="008000"/>
                </a:solidFill>
                <a:latin typeface="Times New Roman" pitchFamily="18" charset="0"/>
              </a:rPr>
              <a:t>promise</a:t>
            </a: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 ____ he would visit me this coming Christmas. (04, </a:t>
            </a:r>
            <a:r>
              <a:rPr lang="zh-CN" altLang="en-US" sz="3600" b="1" dirty="0">
                <a:solidFill>
                  <a:srgbClr val="000000"/>
                </a:solidFill>
                <a:latin typeface="Times New Roman" pitchFamily="18" charset="0"/>
              </a:rPr>
              <a:t>上海</a:t>
            </a: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)</a:t>
            </a:r>
          </a:p>
          <a:p>
            <a:pPr>
              <a:lnSpc>
                <a:spcPct val="120000"/>
              </a:lnSpc>
            </a:pP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   	A. which           </a:t>
            </a:r>
          </a:p>
          <a:p>
            <a:pPr>
              <a:lnSpc>
                <a:spcPct val="120000"/>
              </a:lnSpc>
            </a:pP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   	B. that</a:t>
            </a:r>
          </a:p>
          <a:p>
            <a:pPr>
              <a:lnSpc>
                <a:spcPct val="120000"/>
              </a:lnSpc>
            </a:pP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   	C. what</a:t>
            </a:r>
          </a:p>
          <a:p>
            <a:pPr>
              <a:lnSpc>
                <a:spcPct val="120000"/>
              </a:lnSpc>
            </a:pP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   	D. whether</a:t>
            </a:r>
          </a:p>
        </p:txBody>
      </p:sp>
      <p:sp>
        <p:nvSpPr>
          <p:cNvPr id="67587" name="Text Box 3"/>
          <p:cNvSpPr txBox="1">
            <a:spLocks noChangeArrowheads="1"/>
          </p:cNvSpPr>
          <p:nvPr/>
        </p:nvSpPr>
        <p:spPr bwMode="auto">
          <a:xfrm>
            <a:off x="1646238" y="3746500"/>
            <a:ext cx="488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CC0000"/>
                </a:solidFill>
                <a:latin typeface="Times New Roman" pitchFamily="18" charset="0"/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212802083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67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7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6" grpId="0"/>
      <p:bldP spid="6758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ext Box 2"/>
          <p:cNvSpPr txBox="1">
            <a:spLocks noChangeArrowheads="1"/>
          </p:cNvSpPr>
          <p:nvPr/>
        </p:nvSpPr>
        <p:spPr bwMode="auto">
          <a:xfrm>
            <a:off x="611188" y="841375"/>
            <a:ext cx="7993062" cy="4703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719138" indent="-719138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20725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18. There is a new </a:t>
            </a:r>
            <a:r>
              <a:rPr lang="en-US" altLang="zh-CN" sz="3600" b="1" dirty="0">
                <a:solidFill>
                  <a:srgbClr val="00B050"/>
                </a:solidFill>
                <a:latin typeface="Times New Roman" pitchFamily="18" charset="0"/>
              </a:rPr>
              <a:t>problem</a:t>
            </a: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 involved in the popularity of private cars ___ road conditions need ____.  (03,</a:t>
            </a:r>
            <a:r>
              <a:rPr lang="zh-CN" altLang="en-US" sz="3600" b="1" dirty="0">
                <a:solidFill>
                  <a:srgbClr val="000000"/>
                </a:solidFill>
                <a:latin typeface="Times New Roman" pitchFamily="18" charset="0"/>
              </a:rPr>
              <a:t>上海</a:t>
            </a: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)</a:t>
            </a:r>
          </a:p>
          <a:p>
            <a:pPr>
              <a:lnSpc>
                <a:spcPct val="120000"/>
              </a:lnSpc>
            </a:pP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      A. that; to be improved</a:t>
            </a:r>
          </a:p>
          <a:p>
            <a:pPr>
              <a:lnSpc>
                <a:spcPct val="120000"/>
              </a:lnSpc>
            </a:pP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      B. which; to be improved</a:t>
            </a:r>
          </a:p>
          <a:p>
            <a:pPr>
              <a:lnSpc>
                <a:spcPct val="120000"/>
              </a:lnSpc>
            </a:pP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      C. where; improving</a:t>
            </a:r>
          </a:p>
          <a:p>
            <a:pPr>
              <a:lnSpc>
                <a:spcPct val="120000"/>
              </a:lnSpc>
            </a:pP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      D. when; improving</a:t>
            </a:r>
          </a:p>
        </p:txBody>
      </p:sp>
      <p:sp>
        <p:nvSpPr>
          <p:cNvPr id="68611" name="Text Box 3"/>
          <p:cNvSpPr txBox="1">
            <a:spLocks noChangeArrowheads="1"/>
          </p:cNvSpPr>
          <p:nvPr/>
        </p:nvSpPr>
        <p:spPr bwMode="auto">
          <a:xfrm>
            <a:off x="1309688" y="2903538"/>
            <a:ext cx="514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CC0000"/>
                </a:solidFill>
                <a:latin typeface="Times New Roman" pitchFamily="18" charset="0"/>
              </a:rPr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108503340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68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8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0" grpId="0"/>
      <p:bldP spid="686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Text Box 2"/>
          <p:cNvSpPr txBox="1">
            <a:spLocks noChangeArrowheads="1"/>
          </p:cNvSpPr>
          <p:nvPr/>
        </p:nvSpPr>
        <p:spPr bwMode="auto">
          <a:xfrm>
            <a:off x="539750" y="1266825"/>
            <a:ext cx="8064500" cy="3386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739775" indent="-739775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1363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19. There is  a </a:t>
            </a:r>
            <a:r>
              <a:rPr lang="en-US" altLang="zh-CN" sz="3600" b="1" dirty="0">
                <a:solidFill>
                  <a:srgbClr val="00B050"/>
                </a:solidFill>
                <a:latin typeface="Times New Roman" pitchFamily="18" charset="0"/>
              </a:rPr>
              <a:t>feeling</a:t>
            </a: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 in me _____ we’ll never know what a UFO is—not never.</a:t>
            </a:r>
          </a:p>
          <a:p>
            <a:pPr>
              <a:lnSpc>
                <a:spcPct val="120000"/>
              </a:lnSpc>
            </a:pP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    	A. that		    B. which</a:t>
            </a:r>
          </a:p>
          <a:p>
            <a:pPr>
              <a:lnSpc>
                <a:spcPct val="120000"/>
              </a:lnSpc>
            </a:pP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    	C. of which	    D. what</a:t>
            </a:r>
          </a:p>
        </p:txBody>
      </p:sp>
      <p:sp>
        <p:nvSpPr>
          <p:cNvPr id="69635" name="Text Box 3"/>
          <p:cNvSpPr txBox="1">
            <a:spLocks noChangeArrowheads="1"/>
          </p:cNvSpPr>
          <p:nvPr/>
        </p:nvSpPr>
        <p:spPr bwMode="auto">
          <a:xfrm>
            <a:off x="1281113" y="3327400"/>
            <a:ext cx="514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CC0000"/>
                </a:solidFill>
                <a:latin typeface="Times New Roman" pitchFamily="18" charset="0"/>
              </a:rPr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249654569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9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4" grpId="0"/>
      <p:bldP spid="6963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Text Box 2"/>
          <p:cNvSpPr txBox="1">
            <a:spLocks noChangeArrowheads="1"/>
          </p:cNvSpPr>
          <p:nvPr/>
        </p:nvSpPr>
        <p:spPr bwMode="auto">
          <a:xfrm>
            <a:off x="1476375" y="1255713"/>
            <a:ext cx="6408738" cy="404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739775" indent="-739775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1363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20. I have no </a:t>
            </a:r>
            <a:r>
              <a:rPr lang="en-US" altLang="zh-CN" sz="3600" b="1" dirty="0">
                <a:solidFill>
                  <a:srgbClr val="00B050"/>
                </a:solidFill>
                <a:latin typeface="Times New Roman" pitchFamily="18" charset="0"/>
              </a:rPr>
              <a:t>idea</a:t>
            </a: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 ____ we can spend our holiday.</a:t>
            </a:r>
          </a:p>
          <a:p>
            <a:pPr>
              <a:lnSpc>
                <a:spcPct val="120000"/>
              </a:lnSpc>
            </a:pP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    	A. where</a:t>
            </a:r>
          </a:p>
          <a:p>
            <a:pPr>
              <a:lnSpc>
                <a:spcPct val="120000"/>
              </a:lnSpc>
            </a:pP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    	B. which</a:t>
            </a:r>
          </a:p>
          <a:p>
            <a:pPr>
              <a:lnSpc>
                <a:spcPct val="120000"/>
              </a:lnSpc>
            </a:pP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    	C. that</a:t>
            </a:r>
          </a:p>
          <a:p>
            <a:pPr>
              <a:lnSpc>
                <a:spcPct val="120000"/>
              </a:lnSpc>
            </a:pP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    	D. what</a:t>
            </a:r>
          </a:p>
        </p:txBody>
      </p:sp>
      <p:sp>
        <p:nvSpPr>
          <p:cNvPr id="70659" name="Text Box 3"/>
          <p:cNvSpPr txBox="1">
            <a:spLocks noChangeArrowheads="1"/>
          </p:cNvSpPr>
          <p:nvPr/>
        </p:nvSpPr>
        <p:spPr bwMode="auto">
          <a:xfrm>
            <a:off x="2206625" y="2663825"/>
            <a:ext cx="514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CC0000"/>
                </a:solidFill>
                <a:latin typeface="Times New Roman" pitchFamily="18" charset="0"/>
              </a:rPr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187833428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70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0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58" grpId="0"/>
      <p:bldP spid="7065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Text Box 2"/>
          <p:cNvSpPr txBox="1">
            <a:spLocks noChangeArrowheads="1"/>
          </p:cNvSpPr>
          <p:nvPr/>
        </p:nvSpPr>
        <p:spPr bwMode="auto">
          <a:xfrm>
            <a:off x="1114425" y="803275"/>
            <a:ext cx="7345363" cy="536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96913" indent="-696913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69850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21. The </a:t>
            </a:r>
            <a:r>
              <a:rPr lang="en-US" altLang="zh-CN" sz="3600" b="1" dirty="0">
                <a:solidFill>
                  <a:srgbClr val="00B050"/>
                </a:solidFill>
                <a:latin typeface="Times New Roman" pitchFamily="18" charset="0"/>
              </a:rPr>
              <a:t>news</a:t>
            </a: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 ____ he told us yesterday is not true, but the </a:t>
            </a:r>
            <a:r>
              <a:rPr lang="en-US" altLang="zh-CN" sz="3600" b="1" dirty="0">
                <a:solidFill>
                  <a:srgbClr val="00B050"/>
                </a:solidFill>
                <a:latin typeface="Times New Roman" pitchFamily="18" charset="0"/>
              </a:rPr>
              <a:t>news</a:t>
            </a: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 ____ our team has won the match is true.</a:t>
            </a:r>
          </a:p>
          <a:p>
            <a:pPr>
              <a:lnSpc>
                <a:spcPct val="120000"/>
              </a:lnSpc>
            </a:pP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    	A. /; that        </a:t>
            </a:r>
          </a:p>
          <a:p>
            <a:pPr>
              <a:lnSpc>
                <a:spcPct val="120000"/>
              </a:lnSpc>
            </a:pP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    	B. that; /</a:t>
            </a:r>
          </a:p>
          <a:p>
            <a:pPr>
              <a:lnSpc>
                <a:spcPct val="120000"/>
              </a:lnSpc>
            </a:pP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    	C. that; which</a:t>
            </a:r>
          </a:p>
          <a:p>
            <a:pPr>
              <a:lnSpc>
                <a:spcPct val="120000"/>
              </a:lnSpc>
            </a:pP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    	D. that; who</a:t>
            </a:r>
          </a:p>
        </p:txBody>
      </p:sp>
      <p:sp>
        <p:nvSpPr>
          <p:cNvPr id="71683" name="Text Box 3"/>
          <p:cNvSpPr txBox="1">
            <a:spLocks noChangeArrowheads="1"/>
          </p:cNvSpPr>
          <p:nvPr/>
        </p:nvSpPr>
        <p:spPr bwMode="auto">
          <a:xfrm>
            <a:off x="1824038" y="3529013"/>
            <a:ext cx="514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CC0000"/>
                </a:solidFill>
                <a:latin typeface="Times New Roman" pitchFamily="18" charset="0"/>
              </a:rPr>
              <a:t>A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660232" y="1105580"/>
            <a:ext cx="3946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Arial"/>
                <a:cs typeface="Arial"/>
              </a:rPr>
              <a:t>˄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038846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716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16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2" grpId="0"/>
      <p:bldP spid="71683" grpId="0"/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ext Box 2"/>
          <p:cNvSpPr txBox="1">
            <a:spLocks noChangeArrowheads="1"/>
          </p:cNvSpPr>
          <p:nvPr/>
        </p:nvSpPr>
        <p:spPr bwMode="auto">
          <a:xfrm>
            <a:off x="898525" y="1112838"/>
            <a:ext cx="7561263" cy="404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22. The </a:t>
            </a:r>
            <a:r>
              <a:rPr lang="en-US" altLang="zh-CN" sz="3600" b="1" dirty="0">
                <a:solidFill>
                  <a:srgbClr val="00B050"/>
                </a:solidFill>
                <a:latin typeface="Times New Roman" pitchFamily="18" charset="0"/>
              </a:rPr>
              <a:t>question</a:t>
            </a: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 occurred to me ____ 	the book was worth reading.</a:t>
            </a:r>
          </a:p>
          <a:p>
            <a:pPr>
              <a:lnSpc>
                <a:spcPct val="120000"/>
              </a:lnSpc>
            </a:pP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     	A. what</a:t>
            </a:r>
          </a:p>
          <a:p>
            <a:pPr>
              <a:lnSpc>
                <a:spcPct val="120000"/>
              </a:lnSpc>
            </a:pP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     	B. whether</a:t>
            </a:r>
          </a:p>
          <a:p>
            <a:pPr>
              <a:lnSpc>
                <a:spcPct val="120000"/>
              </a:lnSpc>
            </a:pP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     	C. which</a:t>
            </a:r>
          </a:p>
          <a:p>
            <a:pPr>
              <a:lnSpc>
                <a:spcPct val="120000"/>
              </a:lnSpc>
            </a:pPr>
            <a:r>
              <a:rPr lang="en-US" altLang="zh-CN" sz="3600" b="1" dirty="0">
                <a:solidFill>
                  <a:srgbClr val="000000"/>
                </a:solidFill>
                <a:latin typeface="Times New Roman" pitchFamily="18" charset="0"/>
              </a:rPr>
              <a:t>    	D. if</a:t>
            </a:r>
          </a:p>
        </p:txBody>
      </p:sp>
      <p:sp>
        <p:nvSpPr>
          <p:cNvPr id="72707" name="Text Box 3"/>
          <p:cNvSpPr txBox="1">
            <a:spLocks noChangeArrowheads="1"/>
          </p:cNvSpPr>
          <p:nvPr/>
        </p:nvSpPr>
        <p:spPr bwMode="auto">
          <a:xfrm>
            <a:off x="1795463" y="3176588"/>
            <a:ext cx="488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600" b="1">
                <a:solidFill>
                  <a:srgbClr val="CC0000"/>
                </a:solidFill>
                <a:latin typeface="Times New Roman" pitchFamily="18" charset="0"/>
              </a:rPr>
              <a:t>B</a:t>
            </a:r>
          </a:p>
        </p:txBody>
      </p:sp>
    </p:spTree>
    <p:extLst>
      <p:ext uri="{BB962C8B-B14F-4D97-AF65-F5344CB8AC3E}">
        <p14:creationId xmlns:p14="http://schemas.microsoft.com/office/powerpoint/2010/main" val="217687529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72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2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6" grpId="0"/>
      <p:bldP spid="7270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9" name="Rectangle 3"/>
          <p:cNvSpPr>
            <a:spLocks noChangeArrowheads="1"/>
          </p:cNvSpPr>
          <p:nvPr/>
        </p:nvSpPr>
        <p:spPr bwMode="auto">
          <a:xfrm>
            <a:off x="323850" y="1700213"/>
            <a:ext cx="8675688" cy="404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marL="534988" indent="-534988">
              <a:lnSpc>
                <a:spcPct val="120000"/>
              </a:lnSpc>
            </a:pPr>
            <a:r>
              <a:rPr lang="en-US" altLang="zh-CN" sz="3600" b="1">
                <a:latin typeface="Times New Roman" pitchFamily="18" charset="0"/>
              </a:rPr>
              <a:t>1. </a:t>
            </a:r>
            <a:r>
              <a:rPr lang="zh-CN" altLang="en-US" sz="3600" b="1">
                <a:latin typeface="Times New Roman" pitchFamily="18" charset="0"/>
              </a:rPr>
              <a:t>我不知道怎样到达火车站。</a:t>
            </a:r>
          </a:p>
          <a:p>
            <a:pPr marL="534988" indent="-534988">
              <a:lnSpc>
                <a:spcPct val="120000"/>
              </a:lnSpc>
            </a:pPr>
            <a:r>
              <a:rPr lang="zh-CN" altLang="en-US" sz="3600" b="1">
                <a:latin typeface="Times New Roman" pitchFamily="18" charset="0"/>
              </a:rPr>
              <a:t>     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I have no idea how I can get to the railway station.</a:t>
            </a:r>
          </a:p>
          <a:p>
            <a:pPr marL="534988" indent="-534988">
              <a:lnSpc>
                <a:spcPct val="120000"/>
              </a:lnSpc>
            </a:pPr>
            <a:r>
              <a:rPr lang="en-US" altLang="zh-CN" sz="3600" b="1">
                <a:latin typeface="Times New Roman" pitchFamily="18" charset="0"/>
              </a:rPr>
              <a:t>2. </a:t>
            </a:r>
            <a:r>
              <a:rPr lang="zh-CN" altLang="en-US" sz="3600" b="1">
                <a:latin typeface="Times New Roman" pitchFamily="18" charset="0"/>
              </a:rPr>
              <a:t>我们队取得决赛胜利的消息令人鼓舞。</a:t>
            </a:r>
          </a:p>
          <a:p>
            <a:pPr marL="534988" indent="-534988">
              <a:lnSpc>
                <a:spcPct val="120000"/>
              </a:lnSpc>
            </a:pPr>
            <a:r>
              <a:rPr lang="zh-CN" altLang="en-US" sz="3600" b="1">
                <a:latin typeface="Times New Roman" pitchFamily="18" charset="0"/>
              </a:rPr>
              <a:t>    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The news that our team has won the final match is encouraging.</a:t>
            </a:r>
          </a:p>
        </p:txBody>
      </p:sp>
      <p:sp>
        <p:nvSpPr>
          <p:cNvPr id="96261" name="Rectangle 5"/>
          <p:cNvSpPr>
            <a:spLocks noChangeArrowheads="1"/>
          </p:cNvSpPr>
          <p:nvPr/>
        </p:nvSpPr>
        <p:spPr bwMode="auto">
          <a:xfrm>
            <a:off x="250825" y="584200"/>
            <a:ext cx="7011988" cy="846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3800" b="1">
                <a:solidFill>
                  <a:srgbClr val="0000FF"/>
                </a:solidFill>
              </a:rPr>
              <a:t>II. </a:t>
            </a:r>
            <a:r>
              <a:rPr lang="zh-CN" altLang="zh-CN" sz="3800" b="1">
                <a:solidFill>
                  <a:srgbClr val="0000FF"/>
                </a:solidFill>
              </a:rPr>
              <a:t>用同位语从句翻译下列句子。</a:t>
            </a:r>
            <a:endParaRPr lang="zh-CN" altLang="en-US" sz="3800" b="1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231727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6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96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96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96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962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6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ChangeArrowheads="1"/>
          </p:cNvSpPr>
          <p:nvPr/>
        </p:nvSpPr>
        <p:spPr bwMode="auto">
          <a:xfrm>
            <a:off x="468313" y="692150"/>
            <a:ext cx="8280400" cy="536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marL="534988" indent="-534988">
              <a:lnSpc>
                <a:spcPct val="120000"/>
              </a:lnSpc>
            </a:pPr>
            <a:r>
              <a:rPr lang="en-US" altLang="zh-CN" sz="3600" b="1">
                <a:latin typeface="Times New Roman" pitchFamily="18" charset="0"/>
              </a:rPr>
              <a:t>3. </a:t>
            </a:r>
            <a:r>
              <a:rPr lang="zh-CN" altLang="en-US" sz="3600" b="1">
                <a:latin typeface="Times New Roman" pitchFamily="18" charset="0"/>
              </a:rPr>
              <a:t>人们曾认为地球是宇宙的中心。</a:t>
            </a:r>
          </a:p>
          <a:p>
            <a:pPr marL="534988" indent="-534988">
              <a:lnSpc>
                <a:spcPct val="120000"/>
              </a:lnSpc>
            </a:pPr>
            <a:r>
              <a:rPr lang="zh-CN" altLang="en-US" sz="3600" b="1">
                <a:latin typeface="Times New Roman" pitchFamily="18" charset="0"/>
              </a:rPr>
              <a:t>    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People used to hold the opinion that the earth was the center of the universe. </a:t>
            </a:r>
          </a:p>
          <a:p>
            <a:pPr marL="534988" indent="-534988">
              <a:lnSpc>
                <a:spcPct val="120000"/>
              </a:lnSpc>
            </a:pPr>
            <a:r>
              <a:rPr lang="en-US" altLang="zh-CN" sz="3600" b="1">
                <a:latin typeface="Times New Roman" pitchFamily="18" charset="0"/>
              </a:rPr>
              <a:t>4. </a:t>
            </a:r>
            <a:r>
              <a:rPr lang="zh-CN" altLang="en-US" sz="3600" b="1">
                <a:latin typeface="Times New Roman" pitchFamily="18" charset="0"/>
              </a:rPr>
              <a:t>没有人对他将成为他们的老板这一事实感到高兴。</a:t>
            </a:r>
          </a:p>
          <a:p>
            <a:pPr marL="534988" indent="-534988">
              <a:lnSpc>
                <a:spcPct val="120000"/>
              </a:lnSpc>
            </a:pPr>
            <a:r>
              <a:rPr lang="zh-CN" altLang="en-US" sz="3600" b="1">
                <a:latin typeface="Times New Roman" pitchFamily="18" charset="0"/>
              </a:rPr>
              <a:t>    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</a:rPr>
              <a:t>No one is happy with the fact that he will become their boss. </a:t>
            </a:r>
          </a:p>
        </p:txBody>
      </p:sp>
    </p:spTree>
    <p:extLst>
      <p:ext uri="{BB962C8B-B14F-4D97-AF65-F5344CB8AC3E}">
        <p14:creationId xmlns:p14="http://schemas.microsoft.com/office/powerpoint/2010/main" val="209181925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054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54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1000"/>
                                        <p:tgtEl>
                                          <p:spTgt spid="1054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054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ChangeArrowheads="1"/>
          </p:cNvSpPr>
          <p:nvPr/>
        </p:nvSpPr>
        <p:spPr bwMode="auto">
          <a:xfrm>
            <a:off x="539750" y="1412875"/>
            <a:ext cx="8280400" cy="223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marL="534988" indent="-534988">
              <a:lnSpc>
                <a:spcPct val="130000"/>
              </a:lnSpc>
            </a:pPr>
            <a:r>
              <a:rPr lang="en-US" altLang="zh-CN" sz="3600" b="1">
                <a:latin typeface="Times New Roman" pitchFamily="18" charset="0"/>
              </a:rPr>
              <a:t>5. </a:t>
            </a:r>
            <a:r>
              <a:rPr lang="zh-CN" altLang="en-US" sz="3600" b="1">
                <a:latin typeface="Times New Roman" pitchFamily="18" charset="0"/>
              </a:rPr>
              <a:t>我们何时开始工作的问题尚未决定。</a:t>
            </a:r>
          </a:p>
          <a:p>
            <a:pPr marL="534988" indent="-534988">
              <a:lnSpc>
                <a:spcPct val="130000"/>
              </a:lnSpc>
            </a:pPr>
            <a:r>
              <a:rPr lang="zh-CN" altLang="en-US" sz="3600" b="1">
                <a:solidFill>
                  <a:srgbClr val="FF3300"/>
                </a:solidFill>
                <a:latin typeface="Times New Roman" pitchFamily="18" charset="0"/>
              </a:rPr>
              <a:t>    </a:t>
            </a:r>
            <a:r>
              <a:rPr lang="en-US" altLang="zh-CN" sz="3600" b="1">
                <a:solidFill>
                  <a:srgbClr val="FF3300"/>
                </a:solidFill>
                <a:latin typeface="Times New Roman" pitchFamily="18" charset="0"/>
              </a:rPr>
              <a:t>The question when we will start the work is not decided</a:t>
            </a:r>
            <a:r>
              <a:rPr lang="zh-CN" altLang="en-US" sz="3600" b="1">
                <a:solidFill>
                  <a:srgbClr val="FF3300"/>
                </a:solidFill>
                <a:latin typeface="Times New Roman" pitchFamily="18" charset="0"/>
              </a:rPr>
              <a:t>．</a:t>
            </a:r>
            <a:r>
              <a:rPr lang="zh-CN" altLang="en-US" sz="3600" b="1">
                <a:latin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1137545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64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64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跋涉">
  <a:themeElements>
    <a:clrScheme name="跋涉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跋涉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跋涉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274</TotalTime>
  <Words>1212</Words>
  <Application>Microsoft Office PowerPoint</Application>
  <PresentationFormat>全屏显示(4:3)</PresentationFormat>
  <Paragraphs>151</Paragraphs>
  <Slides>30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1" baseType="lpstr">
      <vt:lpstr>跋涉</vt:lpstr>
      <vt:lpstr>practice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ZDFZ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CUI Li</dc:creator>
  <cp:lastModifiedBy>CUI Li</cp:lastModifiedBy>
  <cp:revision>12</cp:revision>
  <dcterms:created xsi:type="dcterms:W3CDTF">2014-05-06T01:25:32Z</dcterms:created>
  <dcterms:modified xsi:type="dcterms:W3CDTF">2014-05-09T08:41:23Z</dcterms:modified>
</cp:coreProperties>
</file>