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gif" ContentType="image/gi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0" r:id="rId3"/>
    <p:sldId id="260" r:id="rId5"/>
    <p:sldId id="292" r:id="rId6"/>
    <p:sldId id="321" r:id="rId7"/>
    <p:sldId id="322" r:id="rId8"/>
    <p:sldId id="280" r:id="rId9"/>
    <p:sldId id="290" r:id="rId10"/>
    <p:sldId id="304" r:id="rId11"/>
    <p:sldId id="263" r:id="rId12"/>
    <p:sldId id="264" r:id="rId13"/>
    <p:sldId id="266" r:id="rId14"/>
    <p:sldId id="267" r:id="rId15"/>
    <p:sldId id="327" r:id="rId16"/>
    <p:sldId id="296" r:id="rId17"/>
    <p:sldId id="305" r:id="rId18"/>
    <p:sldId id="306" r:id="rId19"/>
    <p:sldId id="323" r:id="rId20"/>
    <p:sldId id="270" r:id="rId21"/>
    <p:sldId id="308" r:id="rId22"/>
    <p:sldId id="271" r:id="rId23"/>
    <p:sldId id="272" r:id="rId24"/>
    <p:sldId id="277" r:id="rId25"/>
    <p:sldId id="283" r:id="rId26"/>
    <p:sldId id="288" r:id="rId27"/>
    <p:sldId id="285" r:id="rId28"/>
    <p:sldId id="325" r:id="rId29"/>
    <p:sldId id="326" r:id="rId30"/>
    <p:sldId id="328" r:id="rId31"/>
    <p:sldId id="315" r:id="rId32"/>
    <p:sldId id="275" r:id="rId33"/>
    <p:sldId id="324" r:id="rId34"/>
    <p:sldId id="330" r:id="rId35"/>
    <p:sldId id="289" r:id="rId36"/>
    <p:sldId id="314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FF00"/>
    <a:srgbClr val="FF0000"/>
    <a:srgbClr val="FFFFFF"/>
    <a:srgbClr val="00CC00"/>
    <a:srgbClr val="FFFF00"/>
    <a:srgbClr val="FFCC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3076" name="幻灯片图像占位符 3075"/>
          <p:cNvSpPr>
            <a:spLocks noGrp="1"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Grp="1"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幻灯片图像占位符 3891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8915" name="文本占位符 38914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err="1"/>
              <a:t>www.czsx.com.cn</a:t>
            </a:r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幻灯片图像占位符 3993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9939" name="文本占位符 39938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50" name="矩形 2049"/>
          <p:cNvSpPr/>
          <p:nvPr/>
        </p:nvSpPr>
        <p:spPr>
          <a:xfrm>
            <a:off x="3886200" y="0"/>
            <a:ext cx="5257800" cy="6858000"/>
          </a:xfrm>
          <a:prstGeom prst="rect">
            <a:avLst/>
          </a:prstGeom>
          <a:solidFill>
            <a:srgbClr val="8DC63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2051" name="图片 2050" descr="education 2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2907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图片 2051" descr="education 2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144000" cy="1504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3" name="日期占位符 2052"/>
          <p:cNvSpPr>
            <a:spLocks noGrp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6" name="标题 2055"/>
          <p:cNvSpPr>
            <a:spLocks noGrp="1"/>
          </p:cNvSpPr>
          <p:nvPr>
            <p:ph type="ctrTitle" sz="quarter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7" name="副标题 2056"/>
          <p:cNvSpPr>
            <a:spLocks noGrp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shape">
            <a:fillToRect l="99165" t="22221" r="835" b="77779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矩形 1025"/>
          <p:cNvSpPr/>
          <p:nvPr/>
        </p:nvSpPr>
        <p:spPr>
          <a:xfrm>
            <a:off x="3886200" y="0"/>
            <a:ext cx="5257800" cy="6858000"/>
          </a:xfrm>
          <a:prstGeom prst="rect">
            <a:avLst/>
          </a:prstGeom>
          <a:solidFill>
            <a:srgbClr val="8DC63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1027" name="图片 1026" descr="education 2-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402907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1" name="标题 103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2" name="文本占位符 103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rgbClr val="008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FF66"/>
        </a:buClr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.bin"/><Relationship Id="rId8" Type="http://schemas.openxmlformats.org/officeDocument/2006/relationships/oleObject" Target="../embeddings/oleObject7.bin"/><Relationship Id="rId7" Type="http://schemas.openxmlformats.org/officeDocument/2006/relationships/oleObject" Target="../embeddings/oleObject6.bin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3" Type="http://schemas.openxmlformats.org/officeDocument/2006/relationships/notesSlide" Target="../notesSlides/notesSlide1.xml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12.xml"/><Relationship Id="rId10" Type="http://schemas.openxmlformats.org/officeDocument/2006/relationships/oleObject" Target="../embeddings/oleObject9.bin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wmf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jpeg"/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slide" Target="slide2.xml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GIF"/><Relationship Id="rId1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png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audio" Target="../media/audio4.wav"/><Relationship Id="rId6" Type="http://schemas.openxmlformats.org/officeDocument/2006/relationships/audio" Target="../media/audio3.wav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4.GIF"/><Relationship Id="rId1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内容占位符 4097"/>
          <p:cNvGraphicFramePr>
            <a:graphicFrameLocks noChangeAspect="1"/>
          </p:cNvGraphicFramePr>
          <p:nvPr>
            <p:ph sz="quarter" idx="2"/>
          </p:nvPr>
        </p:nvGraphicFramePr>
        <p:xfrm>
          <a:off x="2325688" y="2347913"/>
          <a:ext cx="1166812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968375" imgH="969645" progId="Flash.Movie">
                  <p:embed/>
                </p:oleObj>
              </mc:Choice>
              <mc:Fallback>
                <p:oleObj name="" r:id="rId1" imgW="968375" imgH="969645" progId="Flash.Movi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25688" y="2347913"/>
                        <a:ext cx="1166812" cy="10810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内容占位符 4098"/>
          <p:cNvGraphicFramePr>
            <a:graphicFrameLocks noChangeAspect="1"/>
          </p:cNvGraphicFramePr>
          <p:nvPr>
            <p:ph sz="quarter" idx="3"/>
          </p:nvPr>
        </p:nvGraphicFramePr>
        <p:xfrm>
          <a:off x="2339975" y="3284538"/>
          <a:ext cx="1166813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968375" imgH="969645" progId="Flash.Movie">
                  <p:embed/>
                </p:oleObj>
              </mc:Choice>
              <mc:Fallback>
                <p:oleObj name="" r:id="rId3" imgW="968375" imgH="969645" progId="Flash.Movi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39975" y="3284538"/>
                        <a:ext cx="1166813" cy="10795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内容占位符 4099"/>
          <p:cNvGraphicFramePr>
            <a:graphicFrameLocks noChangeAspect="1"/>
          </p:cNvGraphicFramePr>
          <p:nvPr>
            <p:ph sz="quarter" idx="4"/>
          </p:nvPr>
        </p:nvGraphicFramePr>
        <p:xfrm>
          <a:off x="5292725" y="3284538"/>
          <a:ext cx="1166813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4" imgW="968375" imgH="969645" progId="Flash.Movie">
                  <p:embed/>
                </p:oleObj>
              </mc:Choice>
              <mc:Fallback>
                <p:oleObj name="" r:id="rId4" imgW="968375" imgH="969645" progId="Flash.Movi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292725" y="3284538"/>
                        <a:ext cx="1166813" cy="10810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对象 4100"/>
          <p:cNvGraphicFramePr>
            <a:graphicFrameLocks noChangeAspect="1"/>
          </p:cNvGraphicFramePr>
          <p:nvPr/>
        </p:nvGraphicFramePr>
        <p:xfrm>
          <a:off x="4356100" y="3284538"/>
          <a:ext cx="1101725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968375" imgH="969645" progId="Flash.Movie">
                  <p:embed/>
                </p:oleObj>
              </mc:Choice>
              <mc:Fallback>
                <p:oleObj name="" r:id="rId5" imgW="968375" imgH="969645" progId="Flash.Movi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56100" y="3284538"/>
                        <a:ext cx="1101725" cy="1081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对象 4101"/>
          <p:cNvGraphicFramePr>
            <a:graphicFrameLocks noChangeAspect="1"/>
          </p:cNvGraphicFramePr>
          <p:nvPr/>
        </p:nvGraphicFramePr>
        <p:xfrm>
          <a:off x="3348038" y="3284538"/>
          <a:ext cx="1101725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6" imgW="968375" imgH="969645" progId="Flash.Movie">
                  <p:embed/>
                </p:oleObj>
              </mc:Choice>
              <mc:Fallback>
                <p:oleObj name="" r:id="rId6" imgW="968375" imgH="969645" progId="Flash.Movi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348038" y="3284538"/>
                        <a:ext cx="1101725" cy="1081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对象 4102"/>
          <p:cNvGraphicFramePr>
            <a:graphicFrameLocks noChangeAspect="1"/>
          </p:cNvGraphicFramePr>
          <p:nvPr/>
        </p:nvGraphicFramePr>
        <p:xfrm>
          <a:off x="5341938" y="2349500"/>
          <a:ext cx="1101725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968375" imgH="969645" progId="Flash.Movie">
                  <p:embed/>
                </p:oleObj>
              </mc:Choice>
              <mc:Fallback>
                <p:oleObj name="" r:id="rId7" imgW="968375" imgH="969645" progId="Flash.Movie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41938" y="2349500"/>
                        <a:ext cx="1101725" cy="982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4" name="对象 4103"/>
          <p:cNvGraphicFramePr>
            <a:graphicFrameLocks noChangeAspect="1"/>
          </p:cNvGraphicFramePr>
          <p:nvPr/>
        </p:nvGraphicFramePr>
        <p:xfrm>
          <a:off x="3325813" y="2349500"/>
          <a:ext cx="1101725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8" imgW="968375" imgH="969645" progId="Flash.Movie">
                  <p:embed/>
                </p:oleObj>
              </mc:Choice>
              <mc:Fallback>
                <p:oleObj name="" r:id="rId8" imgW="968375" imgH="969645" progId="Flash.Movie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325813" y="2349500"/>
                        <a:ext cx="1101725" cy="982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5" name="对象 4104"/>
          <p:cNvGraphicFramePr>
            <a:graphicFrameLocks noChangeAspect="1"/>
          </p:cNvGraphicFramePr>
          <p:nvPr/>
        </p:nvGraphicFramePr>
        <p:xfrm>
          <a:off x="4333875" y="2349500"/>
          <a:ext cx="1101725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9" imgW="968375" imgH="969645" progId="Flash.Movie">
                  <p:embed/>
                </p:oleObj>
              </mc:Choice>
              <mc:Fallback>
                <p:oleObj name="" r:id="rId9" imgW="968375" imgH="969645" progId="Flash.Movie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33875" y="2349500"/>
                        <a:ext cx="1101725" cy="982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6" name="Tree"/>
          <p:cNvSpPr>
            <a:spLocks noEditPoints="1"/>
          </p:cNvSpPr>
          <p:nvPr/>
        </p:nvSpPr>
        <p:spPr>
          <a:xfrm>
            <a:off x="900113" y="5443538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07" name="Tree"/>
          <p:cNvSpPr>
            <a:spLocks noEditPoints="1"/>
          </p:cNvSpPr>
          <p:nvPr/>
        </p:nvSpPr>
        <p:spPr>
          <a:xfrm>
            <a:off x="5508625" y="4724400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08" name="Tree"/>
          <p:cNvSpPr>
            <a:spLocks noEditPoints="1"/>
          </p:cNvSpPr>
          <p:nvPr/>
        </p:nvSpPr>
        <p:spPr>
          <a:xfrm>
            <a:off x="1692275" y="4724400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09" name="Tree"/>
          <p:cNvSpPr>
            <a:spLocks noEditPoints="1"/>
          </p:cNvSpPr>
          <p:nvPr/>
        </p:nvSpPr>
        <p:spPr>
          <a:xfrm>
            <a:off x="3635375" y="4724400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10" name="Tree"/>
          <p:cNvSpPr>
            <a:spLocks noEditPoints="1"/>
          </p:cNvSpPr>
          <p:nvPr/>
        </p:nvSpPr>
        <p:spPr>
          <a:xfrm>
            <a:off x="2627313" y="5445125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11" name="Tree"/>
          <p:cNvSpPr>
            <a:spLocks noEditPoints="1"/>
          </p:cNvSpPr>
          <p:nvPr/>
        </p:nvSpPr>
        <p:spPr>
          <a:xfrm>
            <a:off x="4572000" y="5445125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12" name="Tree"/>
          <p:cNvSpPr>
            <a:spLocks noEditPoints="1"/>
          </p:cNvSpPr>
          <p:nvPr/>
        </p:nvSpPr>
        <p:spPr>
          <a:xfrm>
            <a:off x="6516688" y="5445125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4113" name="Tree"/>
          <p:cNvSpPr>
            <a:spLocks noEditPoints="1"/>
          </p:cNvSpPr>
          <p:nvPr/>
        </p:nvSpPr>
        <p:spPr>
          <a:xfrm>
            <a:off x="900113" y="5445125"/>
            <a:ext cx="1511300" cy="720725"/>
          </a:xfrm>
          <a:custGeom>
            <a:avLst/>
            <a:gdLst>
              <a:gd name="A1" fmla="val 18900"/>
              <a:gd name="G0" fmla="+- 0 0 0"/>
              <a:gd name="G1" fmla="*/ A1 1 3"/>
              <a:gd name="G2" fmla="*/ A1 2 3"/>
              <a:gd name="G3" fmla="+- A1 0 0"/>
              <a:gd name="txL" fmla="*/ 761 w 21600"/>
              <a:gd name="txT" fmla="*/ 22454 h 21600"/>
              <a:gd name="txR" fmla="*/ 21069 w 21600"/>
              <a:gd name="txB" fmla="*/ 28282 h 21600"/>
            </a:gdLst>
            <a:ahLst/>
            <a:cxnLst>
              <a:cxn ang="17694720">
                <a:pos x="10800" y="0"/>
              </a:cxn>
              <a:cxn ang="11796480">
                <a:pos x="6171" y="G1"/>
              </a:cxn>
              <a:cxn ang="11796480">
                <a:pos x="3086" y="G2"/>
              </a:cxn>
              <a:cxn ang="11796480">
                <a:pos x="0" y="G3"/>
              </a:cxn>
              <a:cxn ang="0">
                <a:pos x="15429" y="G1"/>
              </a:cxn>
              <a:cxn ang="0">
                <a:pos x="18514" y="G2"/>
              </a:cxn>
              <a:cxn ang="0">
                <a:pos x="21600" y="G3"/>
              </a:cxn>
            </a:cxnLst>
            <a:rect l="txL" t="txT" r="txR" b="txB"/>
            <a:pathLst>
              <a:path w="21600" h="21600">
                <a:moveTo>
                  <a:pt x="0" y="G3"/>
                </a:moveTo>
                <a:lnTo>
                  <a:pt x="9257" y="G3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G3"/>
                </a:lnTo>
                <a:lnTo>
                  <a:pt x="21600" y="G3"/>
                </a:lnTo>
                <a:lnTo>
                  <a:pt x="12343" y="G2"/>
                </a:lnTo>
                <a:lnTo>
                  <a:pt x="18514" y="G2"/>
                </a:lnTo>
                <a:lnTo>
                  <a:pt x="12343" y="G1"/>
                </a:lnTo>
                <a:lnTo>
                  <a:pt x="15429" y="G1"/>
                </a:lnTo>
                <a:lnTo>
                  <a:pt x="10800" y="0"/>
                </a:lnTo>
                <a:lnTo>
                  <a:pt x="6171" y="G1"/>
                </a:lnTo>
                <a:lnTo>
                  <a:pt x="9257" y="G1"/>
                </a:lnTo>
                <a:lnTo>
                  <a:pt x="3086" y="G2"/>
                </a:lnTo>
                <a:lnTo>
                  <a:pt x="9257" y="G2"/>
                </a:lnTo>
                <a:close/>
              </a:path>
            </a:pathLst>
          </a:custGeom>
          <a:solidFill>
            <a:srgbClr val="008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graphicFrame>
        <p:nvGraphicFramePr>
          <p:cNvPr id="4114" name="对象 4113"/>
          <p:cNvGraphicFramePr>
            <a:graphicFrameLocks noChangeAspect="1"/>
          </p:cNvGraphicFramePr>
          <p:nvPr/>
        </p:nvGraphicFramePr>
        <p:xfrm>
          <a:off x="2339975" y="2349500"/>
          <a:ext cx="1101725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0" imgW="968375" imgH="969645" progId="Flash.Movie">
                  <p:embed/>
                </p:oleObj>
              </mc:Choice>
              <mc:Fallback>
                <p:oleObj name="" r:id="rId10" imgW="968375" imgH="969645" progId="Flash.Movie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39975" y="2349500"/>
                        <a:ext cx="1101725" cy="1008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5" name="矩形 4114"/>
          <p:cNvSpPr/>
          <p:nvPr/>
        </p:nvSpPr>
        <p:spPr>
          <a:xfrm>
            <a:off x="395288" y="908050"/>
            <a:ext cx="8748712" cy="7921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40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16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16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</a:lstStyle>
          <a:p>
            <a:pPr lvl="0">
              <a:buNone/>
            </a:pPr>
            <a:r>
              <a:rPr lang="zh-CN" altLang="en-US" sz="2800">
                <a:solidFill>
                  <a:srgbClr val="FF5050"/>
                </a:solidFill>
                <a:ea typeface="宋体" panose="02010600030101010101" pitchFamily="2" charset="-122"/>
              </a:rPr>
              <a:t>   </a:t>
            </a:r>
            <a:r>
              <a:rPr lang="zh-CN" altLang="en-US" sz="4000" b="1">
                <a:solidFill>
                  <a:srgbClr val="FF5050"/>
                </a:solidFill>
                <a:ea typeface="宋体" panose="02010600030101010101" pitchFamily="2" charset="-122"/>
              </a:rPr>
              <a:t>说一说</a:t>
            </a:r>
            <a:r>
              <a:rPr lang="en-US" altLang="zh-CN" sz="4000" b="1">
                <a:solidFill>
                  <a:srgbClr val="FF5050"/>
                </a:solidFill>
                <a:ea typeface="宋体" panose="02010600030101010101" pitchFamily="2" charset="-122"/>
              </a:rPr>
              <a:t>:</a:t>
            </a:r>
            <a:r>
              <a:rPr lang="zh-CN" altLang="en-US" sz="4000" b="1">
                <a:solidFill>
                  <a:srgbClr val="FF5050"/>
                </a:solidFill>
                <a:ea typeface="宋体" panose="02010600030101010101" pitchFamily="2" charset="-122"/>
              </a:rPr>
              <a:t>下列图案是怎样得到的？</a:t>
            </a:r>
            <a:endParaRPr lang="zh-CN" altLang="en-US" sz="4000" b="1">
              <a:solidFill>
                <a:srgbClr val="FF505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11302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22326 0.00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3335 0.0018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00521 0.1384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11302 0.1384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00" y="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21527 0.1384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00" y="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32552 0.1384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0" y="69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0.19288 2.22222E-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2.22222E-6 L 0.39774 2.22222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0.61823 2.22222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67545E-6 L 0.09062 -0.1049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0" y="-5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0.29531 -0.1050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67545E-6 L 0.5 -0.1049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-5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矩形 5121"/>
          <p:cNvSpPr/>
          <p:nvPr/>
        </p:nvSpPr>
        <p:spPr>
          <a:xfrm>
            <a:off x="3563938" y="1773238"/>
            <a:ext cx="3457575" cy="1081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19500000" rev="0"/>
              </a:camera>
              <a:lightRig rig="legacyFlat3" dir="b"/>
            </a:scene3d>
            <a:sp3d extrusionH="227000" prstMaterial="legacyMatte">
              <a:extrusionClr>
                <a:srgbClr val="EAEAEA"/>
              </a:extrusionClr>
            </a:sp3d>
          </a:bodyPr>
          <a:p>
            <a:pPr algn="ctr" eaLnBrk="1" hangingPunct="1"/>
            <a:r>
              <a:rPr lang="zh-CN" altLang="en-US" sz="6600" b="1">
                <a:solidFill>
                  <a:srgbClr val="C0C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5.4 平 移</a:t>
            </a:r>
            <a:endParaRPr lang="zh-CN" altLang="en-US" sz="6600" b="1">
              <a:solidFill>
                <a:srgbClr val="C0C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3" name="矩形 5122"/>
          <p:cNvSpPr/>
          <p:nvPr/>
        </p:nvSpPr>
        <p:spPr>
          <a:xfrm>
            <a:off x="827088" y="3357563"/>
            <a:ext cx="3457575" cy="1081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19500000" rev="0"/>
              </a:camera>
              <a:lightRig rig="legacyFlat3" dir="b"/>
            </a:scene3d>
            <a:sp3d extrusionH="227000" prstMaterial="legacyMatte">
              <a:extrusionClr>
                <a:schemeClr val="bg2"/>
              </a:extrusionClr>
            </a:sp3d>
          </a:bodyPr>
          <a:p>
            <a:pPr algn="ctr" eaLnBrk="1" hangingPunct="1"/>
            <a:r>
              <a:rPr lang="zh-CN" altLang="en-US" sz="6600" b="1">
                <a:solidFill>
                  <a:srgbClr val="3366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5.4 平 移</a:t>
            </a:r>
            <a:endParaRPr lang="zh-CN" altLang="en-US" sz="6600" b="1">
              <a:solidFill>
                <a:srgbClr val="3366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323850" y="333375"/>
            <a:ext cx="51117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</a:rPr>
              <a:t>人教版七年级下册</a:t>
            </a:r>
            <a:endParaRPr lang="zh-CN" altLang="en-US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5125" name="图片 5124" descr="MC900088956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425" y="4652963"/>
            <a:ext cx="2487613" cy="16748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0532 L 0.30712 -0.225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0" y="-114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33CC"/>
                                      </p:to>
                                    </p:animClr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1143000" y="200025"/>
            <a:ext cx="589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仔细观察下列图案，回答问题：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6147" name="图片 6146" descr="眼睛2"/>
          <p:cNvPicPr preferRelativeResize="0"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28600"/>
            <a:ext cx="914400" cy="762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148" name="组合 6147"/>
          <p:cNvGrpSpPr>
            <a:grpSpLocks noChangeAspect="1"/>
          </p:cNvGrpSpPr>
          <p:nvPr/>
        </p:nvGrpSpPr>
        <p:grpSpPr>
          <a:xfrm>
            <a:off x="4787900" y="2565400"/>
            <a:ext cx="3705225" cy="2479675"/>
            <a:chOff x="0" y="0"/>
            <a:chExt cx="2334" cy="1562"/>
          </a:xfrm>
        </p:grpSpPr>
        <p:grpSp>
          <p:nvGrpSpPr>
            <p:cNvPr id="6149" name="组合 6148"/>
            <p:cNvGrpSpPr>
              <a:grpSpLocks noChangeAspect="1"/>
            </p:cNvGrpSpPr>
            <p:nvPr/>
          </p:nvGrpSpPr>
          <p:grpSpPr>
            <a:xfrm>
              <a:off x="48" y="0"/>
              <a:ext cx="2286" cy="794"/>
              <a:chOff x="0" y="0"/>
              <a:chExt cx="2286" cy="794"/>
            </a:xfrm>
          </p:grpSpPr>
          <p:pic>
            <p:nvPicPr>
              <p:cNvPr id="6150" name="图片 6149" descr="CRUIS01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0"/>
                <a:ext cx="750" cy="79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51" name="图片 6150" descr="CRUIS01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68" y="0"/>
                <a:ext cx="750" cy="79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52" name="图片 6151" descr="CRUIS01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536" y="0"/>
                <a:ext cx="750" cy="79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6153" name="组合 6152"/>
            <p:cNvGrpSpPr>
              <a:grpSpLocks noChangeAspect="1"/>
            </p:cNvGrpSpPr>
            <p:nvPr/>
          </p:nvGrpSpPr>
          <p:grpSpPr>
            <a:xfrm>
              <a:off x="0" y="744"/>
              <a:ext cx="2334" cy="818"/>
              <a:chOff x="0" y="0"/>
              <a:chExt cx="2334" cy="818"/>
            </a:xfrm>
          </p:grpSpPr>
          <p:pic>
            <p:nvPicPr>
              <p:cNvPr id="6154" name="图片 6153" descr="CRUIS01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24"/>
                <a:ext cx="750" cy="79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55" name="图片 6154" descr="CRUIS01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68" y="24"/>
                <a:ext cx="750" cy="79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56" name="图片 6155" descr="CRUIS01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584" y="0"/>
                <a:ext cx="750" cy="79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grpSp>
        <p:nvGrpSpPr>
          <p:cNvPr id="6157" name="组合 6156"/>
          <p:cNvGrpSpPr>
            <a:grpSpLocks noChangeAspect="1"/>
          </p:cNvGrpSpPr>
          <p:nvPr/>
        </p:nvGrpSpPr>
        <p:grpSpPr>
          <a:xfrm>
            <a:off x="395288" y="5084763"/>
            <a:ext cx="7962900" cy="1773237"/>
            <a:chOff x="0" y="0"/>
            <a:chExt cx="5016" cy="984"/>
          </a:xfrm>
        </p:grpSpPr>
        <p:grpSp>
          <p:nvGrpSpPr>
            <p:cNvPr id="6158" name="组合 6157"/>
            <p:cNvGrpSpPr>
              <a:grpSpLocks noChangeAspect="1"/>
            </p:cNvGrpSpPr>
            <p:nvPr/>
          </p:nvGrpSpPr>
          <p:grpSpPr>
            <a:xfrm>
              <a:off x="0" y="0"/>
              <a:ext cx="5016" cy="328"/>
              <a:chOff x="0" y="0"/>
              <a:chExt cx="5016" cy="328"/>
            </a:xfrm>
          </p:grpSpPr>
          <p:pic>
            <p:nvPicPr>
              <p:cNvPr id="6159" name="图片 6158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0" name="图片 6159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72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1" name="图片 6160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44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6162" name="组合 6161"/>
            <p:cNvGrpSpPr>
              <a:grpSpLocks noChangeAspect="1"/>
            </p:cNvGrpSpPr>
            <p:nvPr/>
          </p:nvGrpSpPr>
          <p:grpSpPr>
            <a:xfrm>
              <a:off x="0" y="328"/>
              <a:ext cx="5016" cy="328"/>
              <a:chOff x="0" y="0"/>
              <a:chExt cx="5016" cy="328"/>
            </a:xfrm>
          </p:grpSpPr>
          <p:pic>
            <p:nvPicPr>
              <p:cNvPr id="6163" name="图片 6162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4" name="图片 6163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72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5" name="图片 6164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44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6166" name="组合 6165"/>
            <p:cNvGrpSpPr>
              <a:grpSpLocks noChangeAspect="1"/>
            </p:cNvGrpSpPr>
            <p:nvPr/>
          </p:nvGrpSpPr>
          <p:grpSpPr>
            <a:xfrm>
              <a:off x="0" y="656"/>
              <a:ext cx="5016" cy="328"/>
              <a:chOff x="0" y="0"/>
              <a:chExt cx="5016" cy="328"/>
            </a:xfrm>
          </p:grpSpPr>
          <p:pic>
            <p:nvPicPr>
              <p:cNvPr id="6167" name="图片 6166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8" name="图片 6167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72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9" name="图片 6168" descr="BTN_03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44" y="0"/>
                <a:ext cx="1672" cy="32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6170" name="文本框 6169"/>
          <p:cNvSpPr txBox="1"/>
          <p:nvPr/>
        </p:nvSpPr>
        <p:spPr>
          <a:xfrm>
            <a:off x="395288" y="1125538"/>
            <a:ext cx="7924800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Arial" panose="020B0604020202020204" pitchFamily="34" charset="0"/>
              </a:rPr>
              <a:t>这些图案有什么共同特点？ </a:t>
            </a:r>
            <a:endParaRPr lang="zh-CN" altLang="en-US" sz="2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Arial" panose="020B0604020202020204" pitchFamily="34" charset="0"/>
              </a:rPr>
              <a:t>下面这些图案能否根据其中一部分绘制整个图案？若能，你能否想象出是怎么绘制的？</a:t>
            </a:r>
            <a:endParaRPr lang="zh-CN" altLang="en-US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6171" name="Picture 14" descr="100961141298576f7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50" y="2781300"/>
            <a:ext cx="3384550" cy="2170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图片 7169" descr="汽车平移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565400"/>
            <a:ext cx="9144000" cy="198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椭圆 7170"/>
          <p:cNvSpPr/>
          <p:nvPr/>
        </p:nvSpPr>
        <p:spPr>
          <a:xfrm>
            <a:off x="304800" y="533400"/>
            <a:ext cx="1812925" cy="576263"/>
          </a:xfrm>
          <a:prstGeom prst="ellipse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/>
            <a:r>
              <a:rPr lang="zh-CN" altLang="en-US" sz="2800">
                <a:latin typeface="Arial" panose="020B0604020202020204" pitchFamily="34" charset="0"/>
              </a:rPr>
              <a:t>运动</a:t>
            </a:r>
            <a:r>
              <a:rPr lang="en-US" altLang="zh-CN" sz="2800">
                <a:latin typeface="Arial" panose="020B0604020202020204" pitchFamily="34" charset="0"/>
              </a:rPr>
              <a:t>1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304800" y="1371600"/>
            <a:ext cx="63182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3200" b="1">
                <a:latin typeface="Arial" panose="020B0604020202020204" pitchFamily="34" charset="0"/>
              </a:rPr>
              <a:t>轿车在笔直的公路上飞驰而过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 advTm="5000">
    <p:cover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图片 8193" descr="20040526095554-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47950" y="1066800"/>
            <a:ext cx="6496050" cy="5192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矩形 8194"/>
          <p:cNvSpPr/>
          <p:nvPr/>
        </p:nvSpPr>
        <p:spPr>
          <a:xfrm>
            <a:off x="323850" y="1989138"/>
            <a:ext cx="22860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3200" b="1">
                <a:latin typeface="Arial" panose="020B0604020202020204" pitchFamily="34" charset="0"/>
              </a:rPr>
              <a:t>滑雪运动员在平坦雪地上滑翔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8196" name="椭圆 8195">
            <a:hlinkClick r:id="rId2" action="ppaction://hlinksldjump"/>
          </p:cNvPr>
          <p:cNvSpPr/>
          <p:nvPr/>
        </p:nvSpPr>
        <p:spPr>
          <a:xfrm>
            <a:off x="228600" y="533400"/>
            <a:ext cx="1463675" cy="519113"/>
          </a:xfrm>
          <a:prstGeom prst="ellipse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/>
            <a:r>
              <a:rPr lang="zh-CN" altLang="en-US" sz="4800">
                <a:latin typeface="Arial" panose="020B0604020202020204" pitchFamily="34" charset="0"/>
              </a:rPr>
              <a:t>运动</a:t>
            </a:r>
            <a:r>
              <a:rPr lang="en-US" altLang="zh-CN" sz="4800">
                <a:latin typeface="Arial" panose="020B0604020202020204" pitchFamily="34" charset="0"/>
              </a:rPr>
              <a:t>2</a:t>
            </a:r>
            <a:endParaRPr lang="en-US" altLang="zh-CN" sz="4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9217"/>
          <p:cNvSpPr txBox="1"/>
          <p:nvPr/>
        </p:nvSpPr>
        <p:spPr>
          <a:xfrm>
            <a:off x="611188" y="2708275"/>
            <a:ext cx="813752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13110F"/>
                </a:solidFill>
                <a:latin typeface="Times New Roman" panose="02020603050405020304" pitchFamily="18" charset="0"/>
              </a:rPr>
              <a:t>平移定义</a:t>
            </a:r>
            <a:r>
              <a:rPr lang="zh-CN" altLang="en-US" sz="3200" b="1">
                <a:solidFill>
                  <a:srgbClr val="13110F"/>
                </a:solidFill>
                <a:latin typeface="Times New Roman" panose="02020603050405020304" pitchFamily="18" charset="0"/>
              </a:rPr>
              <a:t> ：</a:t>
            </a:r>
            <a:r>
              <a:rPr lang="zh-CN" altLang="en-US" sz="3600" b="1">
                <a:solidFill>
                  <a:srgbClr val="13110F"/>
                </a:solidFill>
                <a:latin typeface="Times New Roman" panose="02020603050405020304" pitchFamily="18" charset="0"/>
              </a:rPr>
              <a:t>将一个图形沿某一直线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方向</a:t>
            </a:r>
            <a:r>
              <a:rPr lang="zh-CN" altLang="en-US" sz="3600" b="1">
                <a:solidFill>
                  <a:srgbClr val="13110F"/>
                </a:solidFill>
                <a:latin typeface="Times New Roman" panose="02020603050405020304" pitchFamily="18" charset="0"/>
              </a:rPr>
              <a:t>移动一定的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距离</a:t>
            </a:r>
            <a:r>
              <a:rPr lang="zh-CN" altLang="en-US" sz="3600" b="1">
                <a:solidFill>
                  <a:srgbClr val="13110F"/>
                </a:solidFill>
                <a:latin typeface="Times New Roman" panose="02020603050405020304" pitchFamily="18" charset="0"/>
              </a:rPr>
              <a:t>，这样的图形运动叫做</a:t>
            </a: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</a:rPr>
              <a:t>平移变换，</a:t>
            </a:r>
            <a:r>
              <a:rPr lang="zh-CN" altLang="en-US" sz="3600" b="1">
                <a:solidFill>
                  <a:schemeClr val="bg2"/>
                </a:solidFill>
                <a:latin typeface="Times New Roman" panose="02020603050405020304" pitchFamily="18" charset="0"/>
              </a:rPr>
              <a:t>简称</a:t>
            </a: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</a:rPr>
              <a:t>平移</a:t>
            </a:r>
            <a:r>
              <a:rPr lang="zh-CN" altLang="en-US" sz="3600" b="1">
                <a:solidFill>
                  <a:srgbClr val="13110F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>
              <a:solidFill>
                <a:srgbClr val="13110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219" name="组合 9218"/>
          <p:cNvGrpSpPr/>
          <p:nvPr/>
        </p:nvGrpSpPr>
        <p:grpSpPr>
          <a:xfrm>
            <a:off x="5435600" y="620713"/>
            <a:ext cx="2168525" cy="1381125"/>
            <a:chOff x="0" y="0"/>
            <a:chExt cx="806" cy="397"/>
          </a:xfrm>
        </p:grpSpPr>
        <p:pic>
          <p:nvPicPr>
            <p:cNvPr id="9220" name="图片 9219" descr="dog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97" cy="39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1" name="直接连接符 9220"/>
            <p:cNvSpPr/>
            <p:nvPr/>
          </p:nvSpPr>
          <p:spPr>
            <a:xfrm>
              <a:off x="182" y="181"/>
              <a:ext cx="408" cy="0"/>
            </a:xfrm>
            <a:prstGeom prst="line">
              <a:avLst/>
            </a:prstGeom>
            <a:ln w="952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pic>
          <p:nvPicPr>
            <p:cNvPr id="9222" name="图片 9221" descr="000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" y="91"/>
              <a:ext cx="216" cy="22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8.45513E-6 L -0.55121 -8.45513E-6 " pathEditMode="relative" ptsTypes="AA">
                                      <p:cBhvr>
                                        <p:cTn id="8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矩形 10241"/>
          <p:cNvSpPr>
            <a:spLocks noRot="1"/>
          </p:cNvSpPr>
          <p:nvPr/>
        </p:nvSpPr>
        <p:spPr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rgbClr val="008000"/>
                </a:solidFill>
                <a:latin typeface="Times New Roman" panose="02020603050405020304" pitchFamily="18" charset="0"/>
              </a:defRPr>
            </a:lvl1pPr>
          </a:lstStyle>
          <a:p>
            <a:pPr lvl="0"/>
            <a:endParaRPr lang="zh-CN" altLang="en-US" sz="4800" dirty="0">
              <a:ea typeface="隶书" panose="02010509060101010101" pitchFamily="49" charset="-122"/>
            </a:endParaRPr>
          </a:p>
        </p:txBody>
      </p:sp>
      <p:sp>
        <p:nvSpPr>
          <p:cNvPr id="10243" name="直接连接符 10242"/>
          <p:cNvSpPr/>
          <p:nvPr/>
        </p:nvSpPr>
        <p:spPr>
          <a:xfrm>
            <a:off x="971550" y="2060575"/>
            <a:ext cx="0" cy="252095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4" name="直角三角形 10243"/>
          <p:cNvSpPr/>
          <p:nvPr/>
        </p:nvSpPr>
        <p:spPr>
          <a:xfrm>
            <a:off x="971550" y="4076700"/>
            <a:ext cx="720725" cy="504825"/>
          </a:xfrm>
          <a:prstGeom prst="rtTriangl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45" name="文本框 10244"/>
          <p:cNvSpPr txBox="1"/>
          <p:nvPr/>
        </p:nvSpPr>
        <p:spPr>
          <a:xfrm>
            <a:off x="395288" y="1700213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>
                <a:solidFill>
                  <a:schemeClr val="bg2"/>
                </a:solidFill>
                <a:latin typeface="Times New Roman" panose="02020603050405020304" pitchFamily="18" charset="0"/>
              </a:rPr>
              <a:t>１</a:t>
            </a:r>
            <a:endParaRPr lang="zh-CN" altLang="en-US" sz="240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1908175" y="1700213"/>
            <a:ext cx="5762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>
                <a:solidFill>
                  <a:schemeClr val="bg2"/>
                </a:solidFill>
                <a:latin typeface="Times New Roman" panose="02020603050405020304" pitchFamily="18" charset="0"/>
              </a:rPr>
              <a:t>２</a:t>
            </a:r>
            <a:endParaRPr lang="zh-CN" altLang="en-US" sz="240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新月形 10246"/>
          <p:cNvSpPr/>
          <p:nvPr/>
        </p:nvSpPr>
        <p:spPr>
          <a:xfrm>
            <a:off x="2195513" y="2492375"/>
            <a:ext cx="503237" cy="792163"/>
          </a:xfrm>
          <a:prstGeom prst="moon">
            <a:avLst>
              <a:gd name="adj" fmla="val 50000"/>
            </a:avLst>
          </a:prstGeom>
          <a:solidFill>
            <a:srgbClr val="FF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48" name="文本框 10247"/>
          <p:cNvSpPr txBox="1"/>
          <p:nvPr/>
        </p:nvSpPr>
        <p:spPr>
          <a:xfrm>
            <a:off x="5508625" y="1700213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>
                <a:solidFill>
                  <a:schemeClr val="bg2"/>
                </a:solidFill>
                <a:latin typeface="Times New Roman" panose="02020603050405020304" pitchFamily="18" charset="0"/>
              </a:rPr>
              <a:t>３</a:t>
            </a:r>
            <a:endParaRPr lang="zh-CN" altLang="en-US" sz="240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9" name="五角星 10248"/>
          <p:cNvSpPr/>
          <p:nvPr/>
        </p:nvSpPr>
        <p:spPr>
          <a:xfrm>
            <a:off x="5940425" y="2060575"/>
            <a:ext cx="863600" cy="719138"/>
          </a:xfrm>
          <a:prstGeom prst="star5">
            <a:avLst/>
          </a:prstGeom>
          <a:solidFill>
            <a:srgbClr val="5328F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0" name="矩形 10249"/>
          <p:cNvSpPr/>
          <p:nvPr/>
        </p:nvSpPr>
        <p:spPr>
          <a:xfrm>
            <a:off x="468313" y="260350"/>
            <a:ext cx="3657600" cy="7000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 eaLnBrk="1" hangingPunct="1"/>
            <a:r>
              <a:rPr lang="zh-CN" altLang="en-US" sz="3600">
                <a:gradFill rotWithShape="0">
                  <a:gsLst>
                    <a:gs pos="0">
                      <a:srgbClr val="9999FF"/>
                    </a:gs>
                    <a:gs pos="100000">
                      <a:srgbClr val="3333FF"/>
                    </a:gs>
                  </a:gsLst>
                  <a:lin ang="5400000" scaled="1"/>
                  <a:tileRect/>
                </a:gradFill>
                <a:effectLst>
                  <a:prstShdw prst="shdw17" dist="17961" dir="13499999">
                    <a:srgbClr val="9999FF">
                      <a:gamma/>
                      <a:shade val="60000"/>
                      <a:invGamma/>
                    </a:srgbClr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对平移定义的巩固</a:t>
            </a:r>
            <a:endParaRPr lang="zh-CN" altLang="en-US" sz="3600">
              <a:gradFill rotWithShape="0">
                <a:gsLst>
                  <a:gs pos="0">
                    <a:srgbClr val="9999FF"/>
                  </a:gs>
                  <a:gs pos="100000">
                    <a:srgbClr val="3333FF"/>
                  </a:gs>
                </a:gsLst>
                <a:lin ang="5400000" scaled="1"/>
                <a:tileRect/>
              </a:gradFill>
              <a:effectLst>
                <a:prstShdw prst="shdw17" dist="17961" dir="13499999">
                  <a:srgbClr val="9999FF">
                    <a:gamma/>
                    <a:shade val="60000"/>
                    <a:invGamma/>
                  </a:srgbClr>
                </a:prst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1" name="笑脸 10250"/>
          <p:cNvSpPr/>
          <p:nvPr/>
        </p:nvSpPr>
        <p:spPr>
          <a:xfrm>
            <a:off x="3348038" y="4516438"/>
            <a:ext cx="1800225" cy="180022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2" name="文本框 10251"/>
          <p:cNvSpPr txBox="1"/>
          <p:nvPr/>
        </p:nvSpPr>
        <p:spPr>
          <a:xfrm>
            <a:off x="3203575" y="4003675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2400">
                <a:solidFill>
                  <a:schemeClr val="bg2"/>
                </a:solidFill>
                <a:latin typeface="Arial" panose="020B0604020202020204" pitchFamily="34" charset="0"/>
              </a:rPr>
              <a:t>4</a:t>
            </a:r>
            <a:endParaRPr lang="en-US" altLang="zh-CN" sz="2400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10253" name="文本框 10252"/>
          <p:cNvSpPr txBox="1"/>
          <p:nvPr/>
        </p:nvSpPr>
        <p:spPr>
          <a:xfrm>
            <a:off x="468313" y="1052513"/>
            <a:ext cx="91582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400" b="1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1.</a:t>
            </a:r>
            <a:r>
              <a:rPr lang="zh-CN" altLang="en-US" sz="2400" b="1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说说下面的这些运动哪些是平移，哪些不是平移，为什么？</a:t>
            </a:r>
            <a:endParaRPr lang="zh-CN" altLang="en-US" sz="2400" b="1">
              <a:solidFill>
                <a:srgbClr val="CC0099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1025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79606E-6 L -2.77778E-7 -0.29432 " pathEditMode="relative" ptsTypes="AA">
                                      <p:cBhvr>
                                        <p:cTn id="3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5.52936E-6 L 0.2757 5.52936E-6 " pathEditMode="relative" ptsTypes="AA">
                                      <p:cBhvr>
                                        <p:cTn id="42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L 0.25 0.33287  L 0.0 0.33287  L 0.0 0.0  Z" pathEditMode="relative" ptsTypes="">
                                      <p:cBhvr>
                                        <p:cTn id="54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5" grpId="0"/>
      <p:bldP spid="10246" grpId="0"/>
      <p:bldP spid="10248" grpId="0"/>
      <p:bldP spid="10252" grpId="0"/>
      <p:bldP spid="102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11265"/>
          <p:cNvSpPr txBox="1"/>
          <p:nvPr/>
        </p:nvSpPr>
        <p:spPr>
          <a:xfrm>
            <a:off x="900113" y="1412875"/>
            <a:ext cx="79200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chemeClr val="bg2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>
                <a:solidFill>
                  <a:schemeClr val="bg2"/>
                </a:solidFill>
                <a:latin typeface="Times New Roman" panose="02020603050405020304" pitchFamily="18" charset="0"/>
              </a:rPr>
              <a:t>下列各组图形中图（</a:t>
            </a:r>
            <a:r>
              <a:rPr lang="en-US" altLang="zh-CN" sz="2800" b="1">
                <a:solidFill>
                  <a:schemeClr val="bg2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chemeClr val="bg2"/>
                </a:solidFill>
                <a:latin typeface="Times New Roman" panose="02020603050405020304" pitchFamily="18" charset="0"/>
              </a:rPr>
              <a:t>）可以由图（</a:t>
            </a:r>
            <a:r>
              <a:rPr lang="en-US" altLang="zh-CN" sz="2800" b="1">
                <a:solidFill>
                  <a:schemeClr val="bg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chemeClr val="bg2"/>
                </a:solidFill>
                <a:latin typeface="Times New Roman" panose="02020603050405020304" pitchFamily="18" charset="0"/>
              </a:rPr>
              <a:t>）平移得到的是（       ）</a:t>
            </a:r>
            <a:r>
              <a:rPr lang="zh-CN" altLang="en-US" sz="2800" b="1">
                <a:latin typeface="Times New Roman" panose="02020603050405020304" pitchFamily="18" charset="0"/>
              </a:rPr>
              <a:t> 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pic>
        <p:nvPicPr>
          <p:cNvPr id="11267" name="图片 11266" descr="tu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3573463"/>
            <a:ext cx="2667000" cy="2071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图片 11267" descr="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963" y="3573463"/>
            <a:ext cx="2743200" cy="2127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9" name="文本框 11268"/>
          <p:cNvSpPr txBox="1"/>
          <p:nvPr/>
        </p:nvSpPr>
        <p:spPr>
          <a:xfrm>
            <a:off x="1295400" y="6096000"/>
            <a:ext cx="7467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       </a:t>
            </a:r>
            <a:r>
              <a:rPr lang="en-US" altLang="zh-CN" sz="2400">
                <a:latin typeface="Times New Roman" panose="02020603050405020304" pitchFamily="18" charset="0"/>
              </a:rPr>
              <a:t>A                          B                                 C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70" name="文本框 11269"/>
          <p:cNvSpPr txBox="1"/>
          <p:nvPr/>
        </p:nvSpPr>
        <p:spPr>
          <a:xfrm>
            <a:off x="2555875" y="1844675"/>
            <a:ext cx="5762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1271" name="对象 11270"/>
          <p:cNvGraphicFramePr>
            <a:graphicFrameLocks noChangeAspect="1"/>
          </p:cNvGraphicFramePr>
          <p:nvPr/>
        </p:nvGraphicFramePr>
        <p:xfrm>
          <a:off x="3635375" y="3500438"/>
          <a:ext cx="1811338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1457325" imgH="1781175" progId="Paint.Picture">
                  <p:embed/>
                </p:oleObj>
              </mc:Choice>
              <mc:Fallback>
                <p:oleObj name="" r:id="rId3" imgW="1457325" imgH="1781175" progId="Paint.Picture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35375" y="3500438"/>
                        <a:ext cx="1811338" cy="2209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矩形 12289"/>
          <p:cNvSpPr/>
          <p:nvPr/>
        </p:nvSpPr>
        <p:spPr>
          <a:xfrm>
            <a:off x="4140200" y="476250"/>
            <a:ext cx="1944688" cy="773113"/>
          </a:xfrm>
          <a:prstGeom prst="rect">
            <a:avLst/>
          </a:prstGeom>
        </p:spPr>
        <p:txBody>
          <a:bodyPr wrap="none" fromWordArt="1">
            <a:prstTxWarp prst="textFadeRight">
              <a:avLst>
                <a:gd name="adj" fmla="val 22176"/>
              </a:avLst>
            </a:prstTxWarp>
            <a:normAutofit/>
          </a:bodyPr>
          <a:p>
            <a:pPr algn="ctr" eaLnBrk="1" hangingPunct="1"/>
            <a:r>
              <a:rPr lang="zh-CN" altLang="en-US" sz="4800" b="1" spc="-48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56796" dir="20006096" algn="ctr" rotWithShape="0">
                    <a:srgbClr val="000099">
                      <a:alpha val="5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探究：</a:t>
            </a:r>
            <a:endParaRPr lang="zh-CN" altLang="en-US" sz="4800" b="1" spc="-48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56796" dir="20006096" algn="ctr" rotWithShape="0">
                  <a:srgbClr val="000099">
                    <a:alpha val="5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2291" name="图片 12290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72225" y="1989138"/>
            <a:ext cx="1539875" cy="2478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矩形 12291"/>
          <p:cNvSpPr/>
          <p:nvPr/>
        </p:nvSpPr>
        <p:spPr>
          <a:xfrm>
            <a:off x="755650" y="1916113"/>
            <a:ext cx="50927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chemeClr val="bg2"/>
                </a:solidFill>
                <a:latin typeface="仿宋_GB2312" pitchFamily="49" charset="-122"/>
                <a:ea typeface="仿宋_GB2312" pitchFamily="49" charset="-122"/>
              </a:rPr>
              <a:t>如何在一张纸上画出一排和课本第</a:t>
            </a:r>
            <a:r>
              <a:rPr lang="en-US" altLang="zh-CN" sz="3200" b="1">
                <a:solidFill>
                  <a:schemeClr val="bg2"/>
                </a:solidFill>
                <a:latin typeface="仿宋_GB2312" pitchFamily="49" charset="-122"/>
                <a:ea typeface="仿宋_GB2312" pitchFamily="49" charset="-122"/>
              </a:rPr>
              <a:t>28</a:t>
            </a:r>
            <a:r>
              <a:rPr lang="zh-CN" altLang="en-US" sz="3200" b="1">
                <a:solidFill>
                  <a:schemeClr val="bg2"/>
                </a:solidFill>
                <a:latin typeface="仿宋_GB2312" pitchFamily="49" charset="-122"/>
                <a:ea typeface="仿宋_GB2312" pitchFamily="49" charset="-122"/>
              </a:rPr>
              <a:t>页图</a:t>
            </a:r>
            <a:r>
              <a:rPr lang="en-US" altLang="zh-CN" sz="3200" b="1">
                <a:solidFill>
                  <a:schemeClr val="bg2"/>
                </a:solidFill>
                <a:latin typeface="仿宋_GB2312" pitchFamily="49" charset="-122"/>
                <a:ea typeface="仿宋_GB2312" pitchFamily="49" charset="-122"/>
              </a:rPr>
              <a:t>5.4-2</a:t>
            </a:r>
            <a:r>
              <a:rPr lang="zh-CN" altLang="en-US" sz="3200" b="1">
                <a:solidFill>
                  <a:schemeClr val="bg2"/>
                </a:solidFill>
                <a:latin typeface="仿宋_GB2312" pitchFamily="49" charset="-122"/>
                <a:ea typeface="仿宋_GB2312" pitchFamily="49" charset="-122"/>
              </a:rPr>
              <a:t>形状、大小都一样的雪人呢？</a:t>
            </a:r>
            <a:endParaRPr lang="zh-CN" altLang="en-US" sz="3200" b="1">
              <a:solidFill>
                <a:schemeClr val="bg2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2293" name="矩形 12292"/>
          <p:cNvSpPr/>
          <p:nvPr/>
        </p:nvSpPr>
        <p:spPr>
          <a:xfrm>
            <a:off x="1279525" y="3743325"/>
            <a:ext cx="45878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3200" b="1">
                <a:solidFill>
                  <a:schemeClr val="bg2"/>
                </a:solidFill>
                <a:latin typeface="仿宋_GB2312" pitchFamily="49" charset="-122"/>
                <a:ea typeface="仿宋_GB2312" pitchFamily="49" charset="-122"/>
              </a:rPr>
              <a:t>三思而行，请先分组讨论一下！再动手画一画。</a:t>
            </a:r>
            <a:endParaRPr lang="zh-CN" altLang="en-US" sz="3200" b="1">
              <a:solidFill>
                <a:schemeClr val="bg2"/>
              </a:solidFill>
              <a:latin typeface="仿宋_GB2312" pitchFamily="49" charset="-122"/>
              <a:ea typeface="仿宋_GB2312" pitchFamily="49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图片 13313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2588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5" name="图片 13314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2588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图片 13315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82813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图片 13316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6050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8" name="图片 13317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5000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13318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96175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0" name="图片 13319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95513" y="2492375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1" name="图片 13320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67163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2" name="图片 13321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22938" y="2463800"/>
            <a:ext cx="1539875" cy="2478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3" name="矩形 13322"/>
          <p:cNvSpPr/>
          <p:nvPr/>
        </p:nvSpPr>
        <p:spPr>
          <a:xfrm>
            <a:off x="0" y="765175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2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Arial" panose="020B0604020202020204" pitchFamily="34" charset="0"/>
              </a:rPr>
              <a:t>观察：雪人的形状、大小、位置运动前后是否发生了变化？</a:t>
            </a:r>
            <a:endParaRPr lang="zh-CN" altLang="en-US" sz="32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900113" y="5300663"/>
            <a:ext cx="79930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形状</a:t>
            </a:r>
            <a:r>
              <a:rPr lang="zh-CN" altLang="en-US" sz="4000" b="1" u="sng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        </a:t>
            </a: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，大小</a:t>
            </a:r>
            <a:r>
              <a:rPr lang="zh-CN" altLang="en-US" sz="4000" b="1" u="sng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        </a:t>
            </a: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，位置</a:t>
            </a:r>
            <a:r>
              <a:rPr lang="zh-CN" altLang="en-US" sz="4000" b="1" u="sng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        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4000" b="1">
              <a:solidFill>
                <a:srgbClr val="FF00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3325" name="矩形 13324"/>
          <p:cNvSpPr/>
          <p:nvPr/>
        </p:nvSpPr>
        <p:spPr>
          <a:xfrm>
            <a:off x="1979613" y="5300663"/>
            <a:ext cx="1439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不变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3326" name="矩形 13325"/>
          <p:cNvSpPr/>
          <p:nvPr/>
        </p:nvSpPr>
        <p:spPr>
          <a:xfrm>
            <a:off x="4645025" y="5300663"/>
            <a:ext cx="15113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不变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3327" name="矩形 13326"/>
          <p:cNvSpPr/>
          <p:nvPr/>
        </p:nvSpPr>
        <p:spPr>
          <a:xfrm>
            <a:off x="7308850" y="5300663"/>
            <a:ext cx="15113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>
                <a:solidFill>
                  <a:srgbClr val="FF3399"/>
                </a:solidFill>
                <a:latin typeface="Arial" panose="020B0604020202020204" pitchFamily="34" charset="0"/>
                <a:ea typeface="楷体_GB2312" pitchFamily="49" charset="-122"/>
              </a:rPr>
              <a:t>改变</a:t>
            </a:r>
            <a:endParaRPr lang="zh-CN" altLang="en-US" sz="4000" b="1">
              <a:solidFill>
                <a:srgbClr val="FF3399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9271 -1.85185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9271 -1.85185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9271 -1.85185E-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9271 -1.85185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13324" grpId="0"/>
      <p:bldP spid="13325" grpId="0"/>
      <p:bldP spid="13326" grpId="0"/>
      <p:bldP spid="133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矩形 14337"/>
          <p:cNvSpPr/>
          <p:nvPr/>
        </p:nvSpPr>
        <p:spPr>
          <a:xfrm>
            <a:off x="107950" y="0"/>
            <a:ext cx="180022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想一想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9" name="矩形 14338"/>
          <p:cNvSpPr/>
          <p:nvPr/>
        </p:nvSpPr>
        <p:spPr>
          <a:xfrm>
            <a:off x="468313" y="2133600"/>
            <a:ext cx="7559675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２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连接几组对应点（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如：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′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,B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′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,C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′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）观察得到的线段，它们的位置、长短有什么关系？</a:t>
            </a:r>
            <a:endParaRPr lang="zh-CN" altLang="en-US" sz="2800" b="1">
              <a:solidFill>
                <a:schemeClr val="accent2"/>
              </a:solidFill>
              <a:latin typeface="宋体" panose="02010600030101010101" pitchFamily="2" charset="-122"/>
            </a:endParaRPr>
          </a:p>
        </p:txBody>
      </p:sp>
      <p:pic>
        <p:nvPicPr>
          <p:cNvPr id="14340" name="图片 14339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70550" y="3427413"/>
            <a:ext cx="1925638" cy="3097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图片 14340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57438" y="3427413"/>
            <a:ext cx="1925637" cy="3097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椭圆 14341"/>
          <p:cNvSpPr/>
          <p:nvPr/>
        </p:nvSpPr>
        <p:spPr>
          <a:xfrm>
            <a:off x="2717800" y="4398963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3" name="椭圆 14342"/>
          <p:cNvSpPr/>
          <p:nvPr/>
        </p:nvSpPr>
        <p:spPr>
          <a:xfrm>
            <a:off x="3617913" y="3533775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4" name="椭圆 14343"/>
          <p:cNvSpPr/>
          <p:nvPr/>
        </p:nvSpPr>
        <p:spPr>
          <a:xfrm>
            <a:off x="2897188" y="5191125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5" name="椭圆 14344"/>
          <p:cNvSpPr/>
          <p:nvPr/>
        </p:nvSpPr>
        <p:spPr>
          <a:xfrm>
            <a:off x="6030913" y="4398963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6" name="椭圆 14345"/>
          <p:cNvSpPr/>
          <p:nvPr/>
        </p:nvSpPr>
        <p:spPr>
          <a:xfrm>
            <a:off x="6931025" y="3533775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7" name="椭圆 14346"/>
          <p:cNvSpPr/>
          <p:nvPr/>
        </p:nvSpPr>
        <p:spPr>
          <a:xfrm>
            <a:off x="6210300" y="5191125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8" name="直接连接符 14347"/>
          <p:cNvSpPr/>
          <p:nvPr/>
        </p:nvSpPr>
        <p:spPr>
          <a:xfrm>
            <a:off x="3654425" y="3571875"/>
            <a:ext cx="331152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9" name="直接连接符 14348"/>
          <p:cNvSpPr/>
          <p:nvPr/>
        </p:nvSpPr>
        <p:spPr>
          <a:xfrm>
            <a:off x="2935288" y="5227638"/>
            <a:ext cx="331152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0" name="直接连接符 14349"/>
          <p:cNvSpPr/>
          <p:nvPr/>
        </p:nvSpPr>
        <p:spPr>
          <a:xfrm>
            <a:off x="2790825" y="4435475"/>
            <a:ext cx="331152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1" name="文本框 14350"/>
          <p:cNvSpPr txBox="1"/>
          <p:nvPr/>
        </p:nvSpPr>
        <p:spPr>
          <a:xfrm>
            <a:off x="2401888" y="3929063"/>
            <a:ext cx="3889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A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4352" name="文本框 14351"/>
          <p:cNvSpPr txBox="1"/>
          <p:nvPr/>
        </p:nvSpPr>
        <p:spPr>
          <a:xfrm>
            <a:off x="5713413" y="3932238"/>
            <a:ext cx="8937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A′</a:t>
            </a:r>
            <a:endParaRPr lang="en-US" altLang="zh-CN" sz="3200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4353" name="文本框 14352"/>
          <p:cNvSpPr txBox="1"/>
          <p:nvPr/>
        </p:nvSpPr>
        <p:spPr>
          <a:xfrm>
            <a:off x="2646363" y="5224463"/>
            <a:ext cx="3889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C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4354" name="文本框 14353"/>
          <p:cNvSpPr txBox="1"/>
          <p:nvPr/>
        </p:nvSpPr>
        <p:spPr>
          <a:xfrm>
            <a:off x="3294063" y="3063875"/>
            <a:ext cx="3889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B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4355" name="文本框 14354"/>
          <p:cNvSpPr txBox="1"/>
          <p:nvPr/>
        </p:nvSpPr>
        <p:spPr>
          <a:xfrm>
            <a:off x="6000750" y="5224463"/>
            <a:ext cx="8937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C′</a:t>
            </a:r>
            <a:endParaRPr lang="en-US" altLang="zh-CN" sz="3200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4356" name="文本框 14355"/>
          <p:cNvSpPr txBox="1"/>
          <p:nvPr/>
        </p:nvSpPr>
        <p:spPr>
          <a:xfrm>
            <a:off x="6648450" y="3067050"/>
            <a:ext cx="8937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B′</a:t>
            </a:r>
            <a:endParaRPr lang="en-US" altLang="zh-CN" sz="3200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4357" name="矩形 14356"/>
          <p:cNvSpPr/>
          <p:nvPr/>
        </p:nvSpPr>
        <p:spPr>
          <a:xfrm>
            <a:off x="539750" y="908050"/>
            <a:ext cx="7704138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１</a:t>
            </a: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雪人甲运动到雪人乙的位置时，雪人甲的鼻尖</a:t>
            </a: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是怎样运动的？它运动到了什么位置？帽顶</a:t>
            </a: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呢？纽扣</a:t>
            </a: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呢？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8" name="文本框 14357"/>
          <p:cNvSpPr txBox="1"/>
          <p:nvPr/>
        </p:nvSpPr>
        <p:spPr>
          <a:xfrm>
            <a:off x="3276600" y="5805488"/>
            <a:ext cx="57467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</a:rPr>
              <a:t>甲</a:t>
            </a:r>
            <a:endParaRPr lang="zh-CN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59" name="文本框 14358"/>
          <p:cNvSpPr txBox="1"/>
          <p:nvPr/>
        </p:nvSpPr>
        <p:spPr>
          <a:xfrm>
            <a:off x="6588125" y="5805488"/>
            <a:ext cx="36036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</a:rPr>
              <a:t>乙</a:t>
            </a:r>
            <a:endParaRPr lang="zh-CN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7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2" dur="250" autoRev="1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7" dur="250" autoRev="1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7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7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250" autoRev="1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3" dur="250" autoRev="1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" dur="250" autoRev="1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50" autoRev="1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7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utoRev="1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utoRev="1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250" autoRev="1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250" autoRev="1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7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51" grpId="0"/>
      <p:bldP spid="14352" grpId="0"/>
      <p:bldP spid="14353" grpId="0"/>
      <p:bldP spid="14354" grpId="0"/>
      <p:bldP spid="14355" grpId="0"/>
      <p:bldP spid="143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125" y="765175"/>
            <a:ext cx="1925638" cy="3097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3" name="图片 15362" descr="雪人"/>
          <p:cNvPicPr>
            <a:picLocks noChangeAspect="1"/>
          </p:cNvPicPr>
          <p:nvPr/>
        </p:nvPicPr>
        <p:blipFill>
          <a:blip r:embed="rId1">
            <a:clrChange>
              <a:clrFrom>
                <a:srgbClr val="010008"/>
              </a:clrFrom>
              <a:clrTo>
                <a:srgbClr val="0100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6600" y="765175"/>
            <a:ext cx="1925638" cy="3097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椭圆 15363"/>
          <p:cNvSpPr/>
          <p:nvPr/>
        </p:nvSpPr>
        <p:spPr>
          <a:xfrm>
            <a:off x="3654425" y="1739900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5" name="椭圆 15364"/>
          <p:cNvSpPr/>
          <p:nvPr/>
        </p:nvSpPr>
        <p:spPr>
          <a:xfrm>
            <a:off x="4554538" y="874713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6" name="椭圆 15365"/>
          <p:cNvSpPr/>
          <p:nvPr/>
        </p:nvSpPr>
        <p:spPr>
          <a:xfrm>
            <a:off x="3833813" y="2532063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7" name="椭圆 15366"/>
          <p:cNvSpPr/>
          <p:nvPr/>
        </p:nvSpPr>
        <p:spPr>
          <a:xfrm>
            <a:off x="6967538" y="1739900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8" name="椭圆 15367"/>
          <p:cNvSpPr/>
          <p:nvPr/>
        </p:nvSpPr>
        <p:spPr>
          <a:xfrm>
            <a:off x="7867650" y="874713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9" name="椭圆 15368"/>
          <p:cNvSpPr/>
          <p:nvPr/>
        </p:nvSpPr>
        <p:spPr>
          <a:xfrm>
            <a:off x="7146925" y="2532063"/>
            <a:ext cx="107950" cy="10795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0" name="直接连接符 15369"/>
          <p:cNvSpPr/>
          <p:nvPr/>
        </p:nvSpPr>
        <p:spPr>
          <a:xfrm>
            <a:off x="4591050" y="912813"/>
            <a:ext cx="331152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1" name="直接连接符 15370"/>
          <p:cNvSpPr/>
          <p:nvPr/>
        </p:nvSpPr>
        <p:spPr>
          <a:xfrm>
            <a:off x="3871913" y="2568575"/>
            <a:ext cx="331152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2" name="直接连接符 15371"/>
          <p:cNvSpPr/>
          <p:nvPr/>
        </p:nvSpPr>
        <p:spPr>
          <a:xfrm>
            <a:off x="3727450" y="1776413"/>
            <a:ext cx="331152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3" name="文本框 15372"/>
          <p:cNvSpPr txBox="1"/>
          <p:nvPr/>
        </p:nvSpPr>
        <p:spPr>
          <a:xfrm>
            <a:off x="3338513" y="1270000"/>
            <a:ext cx="3889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A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74" name="文本框 15373"/>
          <p:cNvSpPr txBox="1"/>
          <p:nvPr/>
        </p:nvSpPr>
        <p:spPr>
          <a:xfrm>
            <a:off x="6650038" y="1273175"/>
            <a:ext cx="8937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A′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75" name="文本框 15374"/>
          <p:cNvSpPr txBox="1"/>
          <p:nvPr/>
        </p:nvSpPr>
        <p:spPr>
          <a:xfrm>
            <a:off x="3582988" y="2565400"/>
            <a:ext cx="3889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C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76" name="文本框 15375"/>
          <p:cNvSpPr txBox="1"/>
          <p:nvPr/>
        </p:nvSpPr>
        <p:spPr>
          <a:xfrm>
            <a:off x="4230688" y="404813"/>
            <a:ext cx="3889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B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77" name="文本框 15376"/>
          <p:cNvSpPr txBox="1"/>
          <p:nvPr/>
        </p:nvSpPr>
        <p:spPr>
          <a:xfrm>
            <a:off x="6937375" y="2565400"/>
            <a:ext cx="8937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C′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78" name="文本框 15377"/>
          <p:cNvSpPr txBox="1"/>
          <p:nvPr/>
        </p:nvSpPr>
        <p:spPr>
          <a:xfrm>
            <a:off x="7585075" y="407988"/>
            <a:ext cx="8937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B′</a:t>
            </a:r>
            <a:endParaRPr lang="en-US" altLang="zh-CN" sz="32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79" name="矩形 15378"/>
          <p:cNvSpPr/>
          <p:nvPr/>
        </p:nvSpPr>
        <p:spPr>
          <a:xfrm rot="21049078">
            <a:off x="1260475" y="981075"/>
            <a:ext cx="935038" cy="2735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69310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60000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你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60000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1" hangingPunct="1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60000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想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60000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1" hangingPunct="1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60000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60000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1" hangingPunct="1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60000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了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60000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1" hangingPunct="1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60000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吗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60000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80" name="矩形 15379"/>
          <p:cNvSpPr/>
          <p:nvPr/>
        </p:nvSpPr>
        <p:spPr>
          <a:xfrm>
            <a:off x="4572000" y="3716338"/>
            <a:ext cx="35433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它们平行且相等</a:t>
            </a:r>
            <a:endParaRPr lang="zh-CN" altLang="en-US" sz="3200" b="1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81" name="矩形 15380"/>
          <p:cNvSpPr/>
          <p:nvPr/>
        </p:nvSpPr>
        <p:spPr>
          <a:xfrm>
            <a:off x="1846263" y="5246688"/>
            <a:ext cx="66865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zh-CN" altLang="en-US" sz="3200" b="1">
                <a:solidFill>
                  <a:schemeClr val="accent2"/>
                </a:solidFill>
                <a:latin typeface="仿宋_GB2312" pitchFamily="49" charset="-122"/>
                <a:ea typeface="仿宋_GB2312" pitchFamily="49" charset="-122"/>
              </a:rPr>
              <a:t>请你再作出连接其它对应点的线段，</a:t>
            </a:r>
            <a:endParaRPr lang="zh-CN" altLang="en-US" sz="3200" b="1">
              <a:solidFill>
                <a:schemeClr val="accent2"/>
              </a:solidFill>
              <a:latin typeface="仿宋_GB2312" pitchFamily="49" charset="-122"/>
              <a:ea typeface="仿宋_GB2312" pitchFamily="49" charset="-122"/>
            </a:endParaRPr>
          </a:p>
          <a:p>
            <a:pPr eaLnBrk="1" hangingPunct="1"/>
            <a:r>
              <a:rPr lang="zh-CN" altLang="en-US" sz="3200" b="1">
                <a:solidFill>
                  <a:schemeClr val="accent2"/>
                </a:solidFill>
                <a:latin typeface="仿宋_GB2312" pitchFamily="49" charset="-122"/>
                <a:ea typeface="仿宋_GB2312" pitchFamily="49" charset="-122"/>
              </a:rPr>
              <a:t>它们是否仍然平行且相等？</a:t>
            </a:r>
            <a:endParaRPr lang="zh-CN" altLang="en-US" sz="3200" b="1">
              <a:solidFill>
                <a:schemeClr val="accent2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82" name="文本框 15381"/>
          <p:cNvSpPr txBox="1"/>
          <p:nvPr/>
        </p:nvSpPr>
        <p:spPr>
          <a:xfrm>
            <a:off x="2987675" y="4797425"/>
            <a:ext cx="42481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5383" name="矩形 15382"/>
          <p:cNvSpPr/>
          <p:nvPr/>
        </p:nvSpPr>
        <p:spPr>
          <a:xfrm>
            <a:off x="1979613" y="4437063"/>
            <a:ext cx="71643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AA′∥BB′∥C C′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且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AA′=BB′=C C′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4" name="矩形 15383"/>
          <p:cNvSpPr/>
          <p:nvPr/>
        </p:nvSpPr>
        <p:spPr>
          <a:xfrm>
            <a:off x="4284663" y="2924175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</a:rPr>
              <a:t>甲</a:t>
            </a:r>
            <a:endParaRPr lang="zh-CN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85" name="文本框 15384"/>
          <p:cNvSpPr txBox="1"/>
          <p:nvPr/>
        </p:nvSpPr>
        <p:spPr>
          <a:xfrm>
            <a:off x="7596188" y="2997200"/>
            <a:ext cx="3603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</a:rPr>
              <a:t>乙</a:t>
            </a:r>
            <a:endParaRPr lang="zh-CN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86" name="矩形 15385"/>
          <p:cNvSpPr/>
          <p:nvPr/>
        </p:nvSpPr>
        <p:spPr>
          <a:xfrm>
            <a:off x="4572000" y="3716338"/>
            <a:ext cx="35433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它们平行且相等</a:t>
            </a:r>
            <a:endParaRPr lang="zh-CN" altLang="en-US" sz="3200" b="1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87" name="矩形 15386"/>
          <p:cNvSpPr/>
          <p:nvPr/>
        </p:nvSpPr>
        <p:spPr>
          <a:xfrm>
            <a:off x="1979613" y="4437063"/>
            <a:ext cx="71643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AA′∥BB′∥C C′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且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AA′=BB′=C C′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-0.00209 0.4928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0.09236 0.366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0" y="1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.07656 0.2513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3" grpId="0"/>
      <p:bldP spid="15374" grpId="0"/>
      <p:bldP spid="15375" grpId="0"/>
      <p:bldP spid="15376" grpId="0"/>
      <p:bldP spid="15377" grpId="0"/>
      <p:bldP spid="15378" grpId="0"/>
      <p:bldP spid="15380" grpId="0"/>
      <p:bldP spid="15381" grpId="0"/>
      <p:bldP spid="153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386" name="组合 16385"/>
          <p:cNvGrpSpPr/>
          <p:nvPr/>
        </p:nvGrpSpPr>
        <p:grpSpPr>
          <a:xfrm>
            <a:off x="900113" y="2708275"/>
            <a:ext cx="1733550" cy="2828925"/>
            <a:chOff x="0" y="0"/>
            <a:chExt cx="1092" cy="1782"/>
          </a:xfrm>
        </p:grpSpPr>
        <p:sp>
          <p:nvSpPr>
            <p:cNvPr id="16387" name="直接连接符 16386"/>
            <p:cNvSpPr/>
            <p:nvPr/>
          </p:nvSpPr>
          <p:spPr>
            <a:xfrm flipH="1">
              <a:off x="26" y="26"/>
              <a:ext cx="359" cy="1718"/>
            </a:xfrm>
            <a:prstGeom prst="line">
              <a:avLst/>
            </a:prstGeom>
            <a:ln w="61913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88" name="直接连接符 16387"/>
            <p:cNvSpPr/>
            <p:nvPr/>
          </p:nvSpPr>
          <p:spPr>
            <a:xfrm flipH="1">
              <a:off x="26" y="1436"/>
              <a:ext cx="1027" cy="308"/>
            </a:xfrm>
            <a:prstGeom prst="line">
              <a:avLst/>
            </a:prstGeom>
            <a:ln w="61913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89" name="直接连接符 16388"/>
            <p:cNvSpPr/>
            <p:nvPr/>
          </p:nvSpPr>
          <p:spPr>
            <a:xfrm>
              <a:off x="385" y="26"/>
              <a:ext cx="668" cy="1410"/>
            </a:xfrm>
            <a:prstGeom prst="line">
              <a:avLst/>
            </a:prstGeom>
            <a:ln w="61913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0" name="椭圆 16389"/>
            <p:cNvSpPr/>
            <p:nvPr/>
          </p:nvSpPr>
          <p:spPr>
            <a:xfrm>
              <a:off x="360" y="0"/>
              <a:ext cx="64" cy="6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1" name="椭圆 16390"/>
            <p:cNvSpPr/>
            <p:nvPr/>
          </p:nvSpPr>
          <p:spPr>
            <a:xfrm>
              <a:off x="0" y="1718"/>
              <a:ext cx="64" cy="6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2" name="椭圆 16391"/>
            <p:cNvSpPr/>
            <p:nvPr/>
          </p:nvSpPr>
          <p:spPr>
            <a:xfrm>
              <a:off x="1028" y="1410"/>
              <a:ext cx="64" cy="6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6393" name="椭圆 16392"/>
          <p:cNvSpPr/>
          <p:nvPr/>
        </p:nvSpPr>
        <p:spPr>
          <a:xfrm>
            <a:off x="6156325" y="2276475"/>
            <a:ext cx="109538" cy="109538"/>
          </a:xfrm>
          <a:prstGeom prst="ellipse">
            <a:avLst/>
          </a:prstGeom>
          <a:solidFill>
            <a:srgbClr val="FF0000"/>
          </a:solidFill>
          <a:ln w="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94" name="直接连接符 16393"/>
          <p:cNvSpPr/>
          <p:nvPr/>
        </p:nvSpPr>
        <p:spPr>
          <a:xfrm flipV="1">
            <a:off x="1547813" y="2349500"/>
            <a:ext cx="4608512" cy="3810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6395" name="直接连接符 16394"/>
          <p:cNvSpPr/>
          <p:nvPr/>
        </p:nvSpPr>
        <p:spPr>
          <a:xfrm flipV="1">
            <a:off x="2590800" y="4648200"/>
            <a:ext cx="4648200" cy="3810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6396" name="直接连接符 16395"/>
          <p:cNvSpPr/>
          <p:nvPr/>
        </p:nvSpPr>
        <p:spPr>
          <a:xfrm flipV="1">
            <a:off x="900113" y="5084763"/>
            <a:ext cx="4648200" cy="3810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6397" name="组合 16396"/>
          <p:cNvGrpSpPr/>
          <p:nvPr/>
        </p:nvGrpSpPr>
        <p:grpSpPr>
          <a:xfrm>
            <a:off x="5580063" y="2276475"/>
            <a:ext cx="1733550" cy="2828925"/>
            <a:chOff x="0" y="0"/>
            <a:chExt cx="1092" cy="1782"/>
          </a:xfrm>
        </p:grpSpPr>
        <p:sp>
          <p:nvSpPr>
            <p:cNvPr id="16398" name="直接连接符 16397"/>
            <p:cNvSpPr/>
            <p:nvPr/>
          </p:nvSpPr>
          <p:spPr>
            <a:xfrm flipH="1">
              <a:off x="26" y="26"/>
              <a:ext cx="359" cy="1718"/>
            </a:xfrm>
            <a:prstGeom prst="line">
              <a:avLst/>
            </a:prstGeom>
            <a:ln w="61913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9" name="直接连接符 16398"/>
            <p:cNvSpPr/>
            <p:nvPr/>
          </p:nvSpPr>
          <p:spPr>
            <a:xfrm flipH="1">
              <a:off x="26" y="1436"/>
              <a:ext cx="1027" cy="308"/>
            </a:xfrm>
            <a:prstGeom prst="line">
              <a:avLst/>
            </a:prstGeom>
            <a:ln w="61913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0" name="直接连接符 16399"/>
            <p:cNvSpPr/>
            <p:nvPr/>
          </p:nvSpPr>
          <p:spPr>
            <a:xfrm>
              <a:off x="385" y="26"/>
              <a:ext cx="668" cy="1410"/>
            </a:xfrm>
            <a:prstGeom prst="line">
              <a:avLst/>
            </a:prstGeom>
            <a:ln w="61913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1" name="椭圆 16400"/>
            <p:cNvSpPr/>
            <p:nvPr/>
          </p:nvSpPr>
          <p:spPr>
            <a:xfrm>
              <a:off x="360" y="0"/>
              <a:ext cx="64" cy="6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02" name="椭圆 16401"/>
            <p:cNvSpPr/>
            <p:nvPr/>
          </p:nvSpPr>
          <p:spPr>
            <a:xfrm>
              <a:off x="0" y="1718"/>
              <a:ext cx="64" cy="6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03" name="椭圆 16402"/>
            <p:cNvSpPr/>
            <p:nvPr/>
          </p:nvSpPr>
          <p:spPr>
            <a:xfrm>
              <a:off x="1028" y="1410"/>
              <a:ext cx="64" cy="6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6404" name="标题 1640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9600" cy="1143000"/>
          </a:xfrm>
          <a:ln/>
        </p:spPr>
        <p:txBody>
          <a:bodyPr anchor="ctr"/>
          <a:p>
            <a:r>
              <a:rPr lang="zh-CN" altLang="en-US" sz="3200">
                <a:solidFill>
                  <a:srgbClr val="000000"/>
                </a:solidFill>
                <a:ea typeface="方正姚体" panose="02010601030101010101" pitchFamily="2" charset="-122"/>
              </a:rPr>
              <a:t>观察思考：</a:t>
            </a:r>
            <a:r>
              <a:rPr lang="zh-CN" altLang="en-US" sz="2800">
                <a:solidFill>
                  <a:srgbClr val="000000"/>
                </a:solidFill>
                <a:ea typeface="方正姚体" panose="02010601030101010101" pitchFamily="2" charset="-122"/>
              </a:rPr>
              <a:t>将一个三角形进行平移后形成一组</a:t>
            </a:r>
            <a:r>
              <a:rPr lang="zh-CN" altLang="en-US" sz="2800">
                <a:solidFill>
                  <a:srgbClr val="FF0000"/>
                </a:solidFill>
                <a:ea typeface="方正姚体" panose="02010601030101010101" pitchFamily="2" charset="-122"/>
              </a:rPr>
              <a:t>对应三角形</a:t>
            </a:r>
            <a:r>
              <a:rPr lang="zh-CN" altLang="en-US" sz="2800">
                <a:solidFill>
                  <a:srgbClr val="000000"/>
                </a:solidFill>
                <a:ea typeface="方正姚体" panose="02010601030101010101" pitchFamily="2" charset="-122"/>
              </a:rPr>
              <a:t>，观察三角形形状，大小，位置是否发生变化？</a:t>
            </a:r>
            <a:r>
              <a:rPr lang="zh-CN" altLang="en-US" sz="2800">
                <a:solidFill>
                  <a:srgbClr val="FF0000"/>
                </a:solidFill>
                <a:ea typeface="方正姚体" panose="02010601030101010101" pitchFamily="2" charset="-122"/>
              </a:rPr>
              <a:t>对应点</a:t>
            </a:r>
            <a:r>
              <a:rPr lang="zh-CN" altLang="en-US" sz="2800">
                <a:solidFill>
                  <a:srgbClr val="000000"/>
                </a:solidFill>
                <a:ea typeface="方正姚体" panose="02010601030101010101" pitchFamily="2" charset="-122"/>
              </a:rPr>
              <a:t>之间连线什么关系？</a:t>
            </a:r>
            <a:r>
              <a:rPr lang="zh-CN" altLang="en-US" sz="2800">
                <a:solidFill>
                  <a:srgbClr val="FF0000"/>
                </a:solidFill>
                <a:ea typeface="方正姚体" panose="02010601030101010101" pitchFamily="2" charset="-122"/>
              </a:rPr>
              <a:t>对应边</a:t>
            </a:r>
            <a:r>
              <a:rPr lang="zh-CN" altLang="en-US" sz="2800">
                <a:solidFill>
                  <a:srgbClr val="000000"/>
                </a:solidFill>
                <a:ea typeface="方正姚体" panose="02010601030101010101" pitchFamily="2" charset="-122"/>
              </a:rPr>
              <a:t>之间有什么关系？那么</a:t>
            </a:r>
            <a:r>
              <a:rPr lang="zh-CN" altLang="en-US" sz="2800">
                <a:solidFill>
                  <a:srgbClr val="FF0000"/>
                </a:solidFill>
                <a:ea typeface="方正姚体" panose="02010601030101010101" pitchFamily="2" charset="-122"/>
              </a:rPr>
              <a:t>对应角</a:t>
            </a:r>
            <a:r>
              <a:rPr lang="zh-CN" altLang="en-US" sz="2800">
                <a:solidFill>
                  <a:srgbClr val="000000"/>
                </a:solidFill>
                <a:ea typeface="方正姚体" panose="02010601030101010101" pitchFamily="2" charset="-122"/>
              </a:rPr>
              <a:t>呢？</a:t>
            </a:r>
            <a:endParaRPr lang="zh-CN" altLang="en-US" sz="2800">
              <a:solidFill>
                <a:srgbClr val="000000"/>
              </a:solidFill>
              <a:ea typeface="方正姚体" panose="02010601030101010101" pitchFamily="2" charset="-122"/>
            </a:endParaRPr>
          </a:p>
        </p:txBody>
      </p:sp>
      <p:sp>
        <p:nvSpPr>
          <p:cNvPr id="16405" name="文本框 16404"/>
          <p:cNvSpPr txBox="1"/>
          <p:nvPr/>
        </p:nvSpPr>
        <p:spPr>
          <a:xfrm>
            <a:off x="5148263" y="5229225"/>
            <a:ext cx="86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r>
              <a:rPr lang="en-US" altLang="zh-CN" b="1">
                <a:solidFill>
                  <a:srgbClr val="FF3300"/>
                </a:solidFill>
                <a:latin typeface="Arial" panose="020B0604020202020204" pitchFamily="34" charset="0"/>
              </a:rPr>
              <a:t>′</a:t>
            </a:r>
            <a:endParaRPr lang="en-US" altLang="zh-CN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406" name="文本框 16405"/>
          <p:cNvSpPr txBox="1"/>
          <p:nvPr/>
        </p:nvSpPr>
        <p:spPr>
          <a:xfrm>
            <a:off x="6372225" y="2060575"/>
            <a:ext cx="9366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r>
              <a:rPr lang="en-US" altLang="zh-CN" b="1">
                <a:solidFill>
                  <a:srgbClr val="FF3300"/>
                </a:solidFill>
                <a:latin typeface="Arial" panose="020B0604020202020204" pitchFamily="34" charset="0"/>
              </a:rPr>
              <a:t>′</a:t>
            </a:r>
            <a:endParaRPr lang="en-US" altLang="zh-CN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407" name="文本框 16406"/>
          <p:cNvSpPr txBox="1"/>
          <p:nvPr/>
        </p:nvSpPr>
        <p:spPr>
          <a:xfrm>
            <a:off x="2627313" y="443706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408" name="文本框 16407"/>
          <p:cNvSpPr txBox="1"/>
          <p:nvPr/>
        </p:nvSpPr>
        <p:spPr>
          <a:xfrm>
            <a:off x="468313" y="537368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409" name="文本框 16408"/>
          <p:cNvSpPr txBox="1"/>
          <p:nvPr/>
        </p:nvSpPr>
        <p:spPr>
          <a:xfrm>
            <a:off x="1619250" y="22050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410" name="文本框 16409"/>
          <p:cNvSpPr txBox="1"/>
          <p:nvPr/>
        </p:nvSpPr>
        <p:spPr>
          <a:xfrm>
            <a:off x="7164388" y="4292600"/>
            <a:ext cx="8651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r>
              <a:rPr lang="en-US" altLang="zh-CN" b="1">
                <a:solidFill>
                  <a:srgbClr val="FF3300"/>
                </a:solidFill>
                <a:latin typeface="Arial" panose="020B0604020202020204" pitchFamily="34" charset="0"/>
              </a:rPr>
              <a:t>′</a:t>
            </a:r>
            <a:endParaRPr lang="en-US" altLang="zh-CN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0671 L -0.5118 0.05625 " pathEditMode="relative" rAng="0" ptsTypes="AA">
                                      <p:cBhvr>
                                        <p:cTn id="6" dur="2000" spd="100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00" y="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0672 L 0.51146 -0.0592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0" y="-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17409"/>
          <p:cNvSpPr/>
          <p:nvPr/>
        </p:nvSpPr>
        <p:spPr>
          <a:xfrm>
            <a:off x="685800" y="1143000"/>
            <a:ext cx="3529013" cy="762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1" hangingPunct="1"/>
            <a:r>
              <a:rPr lang="zh-CN" altLang="en-US" sz="3600" b="1">
                <a:solidFill>
                  <a:srgbClr val="CC0066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平移的性质：</a:t>
            </a:r>
            <a:endParaRPr lang="zh-CN" altLang="en-US" sz="3600" b="1">
              <a:solidFill>
                <a:srgbClr val="CC0066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209550" y="2420938"/>
            <a:ext cx="8934450" cy="3262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平移前后图形的形状和大小不变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位置改变；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对应点所连的线段平行且相等（或在同一条直线上）；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对应边平行且相等；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4.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对应角相等。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  <p:bldP spid="174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8433"/>
          <p:cNvSpPr/>
          <p:nvPr/>
        </p:nvSpPr>
        <p:spPr>
          <a:xfrm>
            <a:off x="107950" y="3141663"/>
            <a:ext cx="917733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60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生活中有平移的例子吗？</a:t>
            </a:r>
            <a:endParaRPr lang="zh-CN" altLang="en-US" sz="60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8435" name="矩形 18434"/>
          <p:cNvSpPr/>
          <p:nvPr/>
        </p:nvSpPr>
        <p:spPr>
          <a:xfrm>
            <a:off x="1187450" y="3213100"/>
            <a:ext cx="709295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60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你能举出一些吗？</a:t>
            </a:r>
            <a:endParaRPr lang="zh-CN" altLang="en-US" sz="60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8436" name="图片 18435" descr="图片46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950" y="404813"/>
            <a:ext cx="1524000" cy="1663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7994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"/>
                            </p:stCondLst>
                            <p:childTnLst>
                              <p:par>
                                <p:cTn id="2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18435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4" grpId="1"/>
      <p:bldP spid="18434" grpId="2"/>
      <p:bldP spid="18435" grpId="0"/>
      <p:bldP spid="18435" grpId="1"/>
      <p:bldP spid="18435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8" name="组合 19457"/>
          <p:cNvGrpSpPr/>
          <p:nvPr/>
        </p:nvGrpSpPr>
        <p:grpSpPr>
          <a:xfrm>
            <a:off x="1331913" y="4365625"/>
            <a:ext cx="792162" cy="792163"/>
            <a:chOff x="0" y="0"/>
            <a:chExt cx="499" cy="499"/>
          </a:xfrm>
        </p:grpSpPr>
        <p:sp>
          <p:nvSpPr>
            <p:cNvPr id="19459" name="椭圆 19458"/>
            <p:cNvSpPr/>
            <p:nvPr/>
          </p:nvSpPr>
          <p:spPr>
            <a:xfrm>
              <a:off x="0" y="0"/>
              <a:ext cx="499" cy="499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0" name="椭圆 19459"/>
            <p:cNvSpPr/>
            <p:nvPr/>
          </p:nvSpPr>
          <p:spPr>
            <a:xfrm>
              <a:off x="68" y="68"/>
              <a:ext cx="363" cy="363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1" name="椭圆 19460"/>
            <p:cNvSpPr/>
            <p:nvPr/>
          </p:nvSpPr>
          <p:spPr>
            <a:xfrm>
              <a:off x="113" y="113"/>
              <a:ext cx="272" cy="272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2" name="椭圆 19461"/>
            <p:cNvSpPr/>
            <p:nvPr/>
          </p:nvSpPr>
          <p:spPr>
            <a:xfrm>
              <a:off x="182" y="181"/>
              <a:ext cx="135" cy="136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9463" name="直接连接符 19462"/>
          <p:cNvSpPr/>
          <p:nvPr/>
        </p:nvSpPr>
        <p:spPr>
          <a:xfrm>
            <a:off x="-395287" y="4365625"/>
            <a:ext cx="9936162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19464" name="图片 19463" descr="电视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698750" y="2420938"/>
            <a:ext cx="2663825" cy="20034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465" name="组合 19464"/>
          <p:cNvGrpSpPr/>
          <p:nvPr/>
        </p:nvGrpSpPr>
        <p:grpSpPr>
          <a:xfrm>
            <a:off x="6875463" y="4365625"/>
            <a:ext cx="792162" cy="792163"/>
            <a:chOff x="0" y="0"/>
            <a:chExt cx="499" cy="499"/>
          </a:xfrm>
        </p:grpSpPr>
        <p:sp>
          <p:nvSpPr>
            <p:cNvPr id="19466" name="椭圆 19465"/>
            <p:cNvSpPr/>
            <p:nvPr/>
          </p:nvSpPr>
          <p:spPr>
            <a:xfrm>
              <a:off x="0" y="0"/>
              <a:ext cx="499" cy="499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7" name="椭圆 19466"/>
            <p:cNvSpPr/>
            <p:nvPr/>
          </p:nvSpPr>
          <p:spPr>
            <a:xfrm>
              <a:off x="68" y="68"/>
              <a:ext cx="363" cy="363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8" name="椭圆 19467"/>
            <p:cNvSpPr/>
            <p:nvPr/>
          </p:nvSpPr>
          <p:spPr>
            <a:xfrm>
              <a:off x="113" y="113"/>
              <a:ext cx="272" cy="272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9" name="椭圆 19468"/>
            <p:cNvSpPr/>
            <p:nvPr/>
          </p:nvSpPr>
          <p:spPr>
            <a:xfrm>
              <a:off x="182" y="181"/>
              <a:ext cx="135" cy="136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accent2"/>
                </a:gs>
              </a:gsLst>
              <a:path path="rect">
                <a:fillToRect l="100000" b="100000"/>
              </a:path>
              <a:tileRect/>
            </a:gra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9470" name="文本框 19469"/>
          <p:cNvSpPr txBox="1"/>
          <p:nvPr/>
        </p:nvSpPr>
        <p:spPr>
          <a:xfrm>
            <a:off x="1619250" y="1450975"/>
            <a:ext cx="71294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FFFF"/>
                </a:solidFill>
                <a:latin typeface="Arial" panose="020B0604020202020204" pitchFamily="34" charset="0"/>
                <a:ea typeface="楷体_GB2312" pitchFamily="49" charset="-122"/>
              </a:rPr>
              <a:t>电视机生产线上电视机的移动</a:t>
            </a:r>
            <a:endParaRPr lang="zh-CN" altLang="en-US" sz="4000" b="1">
              <a:solidFill>
                <a:srgbClr val="FFFF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9471" name="文本框 19470"/>
          <p:cNvSpPr txBox="1"/>
          <p:nvPr/>
        </p:nvSpPr>
        <p:spPr>
          <a:xfrm>
            <a:off x="2674938" y="2300288"/>
            <a:ext cx="4633912" cy="2255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14200" b="1">
                <a:solidFill>
                  <a:srgbClr val="000000"/>
                </a:solidFill>
                <a:latin typeface="Times New Roman" panose="02020603050405020304" pitchFamily="18" charset="0"/>
              </a:rPr>
              <a:t>例如</a:t>
            </a:r>
            <a:endParaRPr lang="zh-CN" altLang="en-US" sz="14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50000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9471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1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 0.1682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63" presetClass="pat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6 -1.2951E-7 L 1.2875 -1.2951E-7 " pathEditMode="relative" rAng="0" ptsTypes="AA">
                                      <p:cBhvr>
                                        <p:cTn id="41" dur="8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0" grpId="0"/>
      <p:bldP spid="19471" grpId="0"/>
      <p:bldP spid="19471" grpId="1"/>
      <p:bldP spid="19471" grpId="2"/>
      <p:bldP spid="19471" grpId="3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482" name="图片 20481" descr="人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85950" y="2349500"/>
            <a:ext cx="1243013" cy="3527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文本框 20482"/>
          <p:cNvSpPr txBox="1"/>
          <p:nvPr/>
        </p:nvSpPr>
        <p:spPr>
          <a:xfrm>
            <a:off x="323850" y="620713"/>
            <a:ext cx="1098550" cy="59055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eaLnBrk="1" hangingPunct="1"/>
            <a:r>
              <a:rPr lang="zh-CN" altLang="en-US" sz="6000" b="1">
                <a:solidFill>
                  <a:srgbClr val="FFFF00"/>
                </a:solidFill>
                <a:latin typeface="Times New Roman" panose="02020603050405020304" pitchFamily="18" charset="0"/>
              </a:rPr>
              <a:t>电梯上人的移动</a:t>
            </a:r>
            <a:endParaRPr lang="zh-CN" altLang="en-US" sz="60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6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94444E-6 1.48148E-6 L 0.88733 -0.73033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00" y="-3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21505"/>
          <p:cNvSpPr/>
          <p:nvPr/>
        </p:nvSpPr>
        <p:spPr>
          <a:xfrm>
            <a:off x="3203575" y="1196975"/>
            <a:ext cx="5545138" cy="9461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>
                <a:solidFill>
                  <a:srgbClr val="6600FF"/>
                </a:solidFill>
                <a:latin typeface="Times New Roman" panose="02020603050405020304" pitchFamily="18" charset="0"/>
              </a:rPr>
              <a:t>        图形的平移不一定是水平的，</a:t>
            </a:r>
            <a:endParaRPr lang="zh-CN" altLang="en-US" sz="2800" b="1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800" b="1">
                <a:solidFill>
                  <a:srgbClr val="6600FF"/>
                </a:solidFill>
                <a:latin typeface="Times New Roman" panose="02020603050405020304" pitchFamily="18" charset="0"/>
              </a:rPr>
              <a:t>也不一定是竖直的。</a:t>
            </a:r>
            <a:endParaRPr lang="zh-CN" altLang="en-US" sz="2800" b="1">
              <a:solidFill>
                <a:srgbClr val="66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7" name="矩形 21506"/>
          <p:cNvSpPr/>
          <p:nvPr/>
        </p:nvSpPr>
        <p:spPr>
          <a:xfrm rot="21206704">
            <a:off x="755650" y="1412875"/>
            <a:ext cx="233362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0019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82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楷体_GB2312" charset="0"/>
                <a:ea typeface="楷体_GB2312" charset="0"/>
              </a:rPr>
              <a:t>特别注意：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82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  <p:pic>
        <p:nvPicPr>
          <p:cNvPr id="21508" name="图片 21507"/>
          <p:cNvPicPr>
            <a:picLocks noChangeAspect="1"/>
          </p:cNvPicPr>
          <p:nvPr/>
        </p:nvPicPr>
        <p:blipFill>
          <a:blip r:embed="rId1">
            <a:clrChange>
              <a:clrFrom>
                <a:srgbClr val="F7FDF9"/>
              </a:clrFrom>
              <a:clrTo>
                <a:srgbClr val="F7FDF9">
                  <a:alpha val="0"/>
                </a:srgbClr>
              </a:clrTo>
            </a:clrChange>
          </a:blip>
          <a:srcRect l="4834" r="3235" b="4616"/>
          <a:stretch>
            <a:fillRect/>
          </a:stretch>
        </p:blipFill>
        <p:spPr>
          <a:xfrm>
            <a:off x="1619250" y="2852738"/>
            <a:ext cx="4105275" cy="295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矩形 21508"/>
          <p:cNvSpPr/>
          <p:nvPr/>
        </p:nvSpPr>
        <p:spPr>
          <a:xfrm>
            <a:off x="6227763" y="3644900"/>
            <a:ext cx="2520950" cy="1554163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        如左图的鸟的飞行也是平移。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  <p:bldP spid="2150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22529" descr="1087350379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矩形 22530"/>
          <p:cNvSpPr/>
          <p:nvPr/>
        </p:nvSpPr>
        <p:spPr>
          <a:xfrm>
            <a:off x="1258888" y="5876925"/>
            <a:ext cx="43926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4000">
                <a:solidFill>
                  <a:srgbClr val="66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荡秋千是平移吗？</a:t>
            </a:r>
            <a:endParaRPr lang="zh-CN" altLang="en-US" sz="4000">
              <a:solidFill>
                <a:srgbClr val="66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5364163" y="5876925"/>
            <a:ext cx="1439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>
                <a:solidFill>
                  <a:srgbClr val="FF0066"/>
                </a:solidFill>
                <a:latin typeface="Arial" panose="020B0604020202020204" pitchFamily="34" charset="0"/>
              </a:rPr>
              <a:t>不是</a:t>
            </a:r>
            <a:endParaRPr lang="zh-CN" altLang="en-US" sz="40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/>
          <p:nvPr/>
        </p:nvSpPr>
        <p:spPr>
          <a:xfrm>
            <a:off x="4211638" y="260350"/>
            <a:ext cx="1866900" cy="6477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8139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gradFill rotWithShape="1">
                  <a:gsLst>
                    <a:gs pos="0">
                      <a:srgbClr val="6600FF"/>
                    </a:gs>
                    <a:gs pos="50000">
                      <a:srgbClr val="0033CC"/>
                    </a:gs>
                    <a:gs pos="100000">
                      <a:srgbClr val="6600FF"/>
                    </a:gs>
                  </a:gsLst>
                  <a:lin ang="18900000" scaled="1"/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课堂练习</a:t>
            </a:r>
            <a:endParaRPr lang="zh-CN" altLang="en-US" sz="3600" b="1">
              <a:gradFill rotWithShape="1">
                <a:gsLst>
                  <a:gs pos="0">
                    <a:srgbClr val="6600FF"/>
                  </a:gs>
                  <a:gs pos="50000">
                    <a:srgbClr val="0033CC"/>
                  </a:gs>
                  <a:gs pos="100000">
                    <a:srgbClr val="6600FF"/>
                  </a:gs>
                </a:gsLst>
                <a:lin ang="18900000" scaled="1"/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5" name="矩形 23554"/>
          <p:cNvSpPr/>
          <p:nvPr/>
        </p:nvSpPr>
        <p:spPr>
          <a:xfrm>
            <a:off x="1116013" y="1484313"/>
            <a:ext cx="6840537" cy="64928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320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</a:lstStyle>
          <a:p>
            <a:pPr lvl="0">
              <a:buNone/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</a:rPr>
              <a:t>1.</a:t>
            </a:r>
            <a:r>
              <a:rPr lang="zh-CN" altLang="en-US" b="1">
                <a:solidFill>
                  <a:srgbClr val="000000"/>
                </a:solidFill>
                <a:ea typeface="宋体" panose="02010600030101010101" pitchFamily="2" charset="-122"/>
              </a:rPr>
              <a:t>下图中的变换属于平移的有哪些？</a:t>
            </a:r>
            <a:endParaRPr lang="zh-CN" altLang="en-US" b="1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7308850" y="5949950"/>
            <a:ext cx="3238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>
                <a:latin typeface="Arial" panose="020B0604020202020204" pitchFamily="34" charset="0"/>
              </a:rPr>
              <a:t>F</a:t>
            </a:r>
            <a:endParaRPr lang="en-US" altLang="zh-CN">
              <a:latin typeface="Arial" panose="020B0604020202020204" pitchFamily="34" charset="0"/>
            </a:endParaRPr>
          </a:p>
        </p:txBody>
      </p:sp>
      <p:grpSp>
        <p:nvGrpSpPr>
          <p:cNvPr id="23557" name="组合 23556"/>
          <p:cNvGrpSpPr/>
          <p:nvPr/>
        </p:nvGrpSpPr>
        <p:grpSpPr>
          <a:xfrm>
            <a:off x="1476375" y="2276475"/>
            <a:ext cx="7272338" cy="3967163"/>
            <a:chOff x="0" y="0"/>
            <a:chExt cx="4581" cy="2499"/>
          </a:xfrm>
        </p:grpSpPr>
        <p:sp>
          <p:nvSpPr>
            <p:cNvPr id="23558" name="直角三角形 23557"/>
            <p:cNvSpPr/>
            <p:nvPr/>
          </p:nvSpPr>
          <p:spPr>
            <a:xfrm>
              <a:off x="0" y="135"/>
              <a:ext cx="363" cy="363"/>
            </a:xfrm>
            <a:prstGeom prst="rtTriangl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9" name="直角三角形 23558"/>
            <p:cNvSpPr/>
            <p:nvPr/>
          </p:nvSpPr>
          <p:spPr>
            <a:xfrm>
              <a:off x="1089" y="45"/>
              <a:ext cx="499" cy="499"/>
            </a:xfrm>
            <a:prstGeom prst="rtTriangl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0" name="直接连接符 23559"/>
            <p:cNvSpPr/>
            <p:nvPr/>
          </p:nvSpPr>
          <p:spPr>
            <a:xfrm>
              <a:off x="544" y="317"/>
              <a:ext cx="363" cy="0"/>
            </a:xfrm>
            <a:prstGeom prst="line">
              <a:avLst/>
            </a:prstGeom>
            <a:ln w="9525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3561" name="椭圆 23560"/>
            <p:cNvSpPr/>
            <p:nvPr/>
          </p:nvSpPr>
          <p:spPr>
            <a:xfrm>
              <a:off x="2812" y="0"/>
              <a:ext cx="680" cy="680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2" name="椭圆 23561"/>
            <p:cNvSpPr/>
            <p:nvPr/>
          </p:nvSpPr>
          <p:spPr>
            <a:xfrm>
              <a:off x="4082" y="136"/>
              <a:ext cx="454" cy="454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3" name="直接连接符 23562"/>
            <p:cNvSpPr/>
            <p:nvPr/>
          </p:nvSpPr>
          <p:spPr>
            <a:xfrm>
              <a:off x="3628" y="363"/>
              <a:ext cx="318" cy="0"/>
            </a:xfrm>
            <a:prstGeom prst="line">
              <a:avLst/>
            </a:prstGeom>
            <a:ln w="9525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3564" name="矩形 23563"/>
            <p:cNvSpPr/>
            <p:nvPr/>
          </p:nvSpPr>
          <p:spPr>
            <a:xfrm>
              <a:off x="45" y="1088"/>
              <a:ext cx="317" cy="317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5" name="平行四边形 23564"/>
            <p:cNvSpPr/>
            <p:nvPr/>
          </p:nvSpPr>
          <p:spPr>
            <a:xfrm>
              <a:off x="1179" y="1088"/>
              <a:ext cx="363" cy="273"/>
            </a:xfrm>
            <a:prstGeom prst="parallelogram">
              <a:avLst>
                <a:gd name="adj" fmla="val 33241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6" name="直接连接符 23565"/>
            <p:cNvSpPr/>
            <p:nvPr/>
          </p:nvSpPr>
          <p:spPr>
            <a:xfrm>
              <a:off x="590" y="1224"/>
              <a:ext cx="363" cy="0"/>
            </a:xfrm>
            <a:prstGeom prst="line">
              <a:avLst/>
            </a:prstGeom>
            <a:ln w="9525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23567" name="组合 23566"/>
            <p:cNvGrpSpPr/>
            <p:nvPr/>
          </p:nvGrpSpPr>
          <p:grpSpPr>
            <a:xfrm>
              <a:off x="2994" y="997"/>
              <a:ext cx="408" cy="544"/>
              <a:chOff x="0" y="0"/>
              <a:chExt cx="408" cy="544"/>
            </a:xfrm>
          </p:grpSpPr>
          <p:sp>
            <p:nvSpPr>
              <p:cNvPr id="23568" name="矩形 23567"/>
              <p:cNvSpPr/>
              <p:nvPr/>
            </p:nvSpPr>
            <p:spPr>
              <a:xfrm>
                <a:off x="0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69" name="矩形 23568"/>
              <p:cNvSpPr/>
              <p:nvPr/>
            </p:nvSpPr>
            <p:spPr>
              <a:xfrm>
                <a:off x="136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0" name="矩形 23569"/>
              <p:cNvSpPr/>
              <p:nvPr/>
            </p:nvSpPr>
            <p:spPr>
              <a:xfrm>
                <a:off x="272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1" name="矩形 23570"/>
              <p:cNvSpPr/>
              <p:nvPr/>
            </p:nvSpPr>
            <p:spPr>
              <a:xfrm>
                <a:off x="0" y="136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2" name="矩形 23571"/>
              <p:cNvSpPr/>
              <p:nvPr/>
            </p:nvSpPr>
            <p:spPr>
              <a:xfrm>
                <a:off x="0" y="272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3" name="矩形 23572"/>
              <p:cNvSpPr/>
              <p:nvPr/>
            </p:nvSpPr>
            <p:spPr>
              <a:xfrm>
                <a:off x="0" y="408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3574" name="组合 23573"/>
            <p:cNvGrpSpPr/>
            <p:nvPr/>
          </p:nvGrpSpPr>
          <p:grpSpPr>
            <a:xfrm>
              <a:off x="4173" y="952"/>
              <a:ext cx="408" cy="544"/>
              <a:chOff x="0" y="0"/>
              <a:chExt cx="408" cy="544"/>
            </a:xfrm>
          </p:grpSpPr>
          <p:sp>
            <p:nvSpPr>
              <p:cNvPr id="23575" name="矩形 23574"/>
              <p:cNvSpPr/>
              <p:nvPr/>
            </p:nvSpPr>
            <p:spPr>
              <a:xfrm>
                <a:off x="0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6" name="矩形 23575"/>
              <p:cNvSpPr/>
              <p:nvPr/>
            </p:nvSpPr>
            <p:spPr>
              <a:xfrm>
                <a:off x="136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7" name="矩形 23576"/>
              <p:cNvSpPr/>
              <p:nvPr/>
            </p:nvSpPr>
            <p:spPr>
              <a:xfrm>
                <a:off x="272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8" name="矩形 23577"/>
              <p:cNvSpPr/>
              <p:nvPr/>
            </p:nvSpPr>
            <p:spPr>
              <a:xfrm>
                <a:off x="0" y="136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79" name="矩形 23578"/>
              <p:cNvSpPr/>
              <p:nvPr/>
            </p:nvSpPr>
            <p:spPr>
              <a:xfrm>
                <a:off x="0" y="272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80" name="矩形 23579"/>
              <p:cNvSpPr/>
              <p:nvPr/>
            </p:nvSpPr>
            <p:spPr>
              <a:xfrm>
                <a:off x="0" y="408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3581" name="直接连接符 23580"/>
            <p:cNvSpPr/>
            <p:nvPr/>
          </p:nvSpPr>
          <p:spPr>
            <a:xfrm>
              <a:off x="3629" y="1315"/>
              <a:ext cx="363" cy="0"/>
            </a:xfrm>
            <a:prstGeom prst="line">
              <a:avLst/>
            </a:prstGeom>
            <a:ln w="9525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23582" name="组合 23581"/>
            <p:cNvGrpSpPr/>
            <p:nvPr/>
          </p:nvGrpSpPr>
          <p:grpSpPr>
            <a:xfrm>
              <a:off x="136" y="1814"/>
              <a:ext cx="272" cy="544"/>
              <a:chOff x="0" y="0"/>
              <a:chExt cx="272" cy="544"/>
            </a:xfrm>
          </p:grpSpPr>
          <p:sp>
            <p:nvSpPr>
              <p:cNvPr id="23583" name="矩形 23582"/>
              <p:cNvSpPr/>
              <p:nvPr/>
            </p:nvSpPr>
            <p:spPr>
              <a:xfrm>
                <a:off x="0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84" name="矩形 23583"/>
              <p:cNvSpPr/>
              <p:nvPr/>
            </p:nvSpPr>
            <p:spPr>
              <a:xfrm>
                <a:off x="136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85" name="矩形 23584"/>
              <p:cNvSpPr/>
              <p:nvPr/>
            </p:nvSpPr>
            <p:spPr>
              <a:xfrm>
                <a:off x="0" y="136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86" name="矩形 23585"/>
              <p:cNvSpPr/>
              <p:nvPr/>
            </p:nvSpPr>
            <p:spPr>
              <a:xfrm>
                <a:off x="0" y="272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87" name="矩形 23586"/>
              <p:cNvSpPr/>
              <p:nvPr/>
            </p:nvSpPr>
            <p:spPr>
              <a:xfrm>
                <a:off x="0" y="408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3588" name="组合 23587"/>
            <p:cNvGrpSpPr/>
            <p:nvPr/>
          </p:nvGrpSpPr>
          <p:grpSpPr>
            <a:xfrm>
              <a:off x="1044" y="1860"/>
              <a:ext cx="544" cy="272"/>
              <a:chOff x="0" y="0"/>
              <a:chExt cx="544" cy="272"/>
            </a:xfrm>
          </p:grpSpPr>
          <p:sp>
            <p:nvSpPr>
              <p:cNvPr id="23589" name="矩形 23588"/>
              <p:cNvSpPr/>
              <p:nvPr/>
            </p:nvSpPr>
            <p:spPr>
              <a:xfrm>
                <a:off x="0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90" name="矩形 23589"/>
              <p:cNvSpPr/>
              <p:nvPr/>
            </p:nvSpPr>
            <p:spPr>
              <a:xfrm>
                <a:off x="136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91" name="矩形 23590"/>
              <p:cNvSpPr/>
              <p:nvPr/>
            </p:nvSpPr>
            <p:spPr>
              <a:xfrm>
                <a:off x="272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92" name="矩形 23591"/>
              <p:cNvSpPr/>
              <p:nvPr/>
            </p:nvSpPr>
            <p:spPr>
              <a:xfrm>
                <a:off x="408" y="0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93" name="矩形 23592"/>
              <p:cNvSpPr/>
              <p:nvPr/>
            </p:nvSpPr>
            <p:spPr>
              <a:xfrm>
                <a:off x="408" y="136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3594" name="直接连接符 23593"/>
            <p:cNvSpPr/>
            <p:nvPr/>
          </p:nvSpPr>
          <p:spPr>
            <a:xfrm>
              <a:off x="544" y="2086"/>
              <a:ext cx="363" cy="0"/>
            </a:xfrm>
            <a:prstGeom prst="line">
              <a:avLst/>
            </a:prstGeom>
            <a:ln w="9525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23595" name="组合 23594"/>
            <p:cNvGrpSpPr/>
            <p:nvPr/>
          </p:nvGrpSpPr>
          <p:grpSpPr>
            <a:xfrm>
              <a:off x="4207" y="1814"/>
              <a:ext cx="238" cy="635"/>
              <a:chOff x="0" y="0"/>
              <a:chExt cx="136" cy="363"/>
            </a:xfrm>
          </p:grpSpPr>
          <p:sp>
            <p:nvSpPr>
              <p:cNvPr id="23596" name="直角三角形 23595"/>
              <p:cNvSpPr/>
              <p:nvPr/>
            </p:nvSpPr>
            <p:spPr>
              <a:xfrm>
                <a:off x="0" y="0"/>
                <a:ext cx="136" cy="227"/>
              </a:xfrm>
              <a:prstGeom prst="rtTriangl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97" name="直接连接符 23596"/>
              <p:cNvSpPr/>
              <p:nvPr/>
            </p:nvSpPr>
            <p:spPr>
              <a:xfrm>
                <a:off x="0" y="0"/>
                <a:ext cx="0" cy="363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pic>
          <p:nvPicPr>
            <p:cNvPr id="23598" name="图片 23597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994" y="1814"/>
              <a:ext cx="258" cy="65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99" name="直接连接符 23598"/>
            <p:cNvSpPr/>
            <p:nvPr/>
          </p:nvSpPr>
          <p:spPr>
            <a:xfrm>
              <a:off x="3583" y="2132"/>
              <a:ext cx="318" cy="0"/>
            </a:xfrm>
            <a:prstGeom prst="line">
              <a:avLst/>
            </a:prstGeom>
            <a:ln w="9525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3600" name="文本框 23599"/>
            <p:cNvSpPr txBox="1"/>
            <p:nvPr/>
          </p:nvSpPr>
          <p:spPr>
            <a:xfrm>
              <a:off x="622" y="647"/>
              <a:ext cx="21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>
                  <a:latin typeface="Arial" panose="020B0604020202020204" pitchFamily="34" charset="0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3601" name="文本框 23600"/>
            <p:cNvSpPr txBox="1"/>
            <p:nvPr/>
          </p:nvSpPr>
          <p:spPr>
            <a:xfrm>
              <a:off x="3629" y="635"/>
              <a:ext cx="21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>
                  <a:latin typeface="Arial" panose="020B0604020202020204" pitchFamily="34" charset="0"/>
                </a:rPr>
                <a:t>B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3602" name="文本框 23601"/>
            <p:cNvSpPr txBox="1"/>
            <p:nvPr/>
          </p:nvSpPr>
          <p:spPr>
            <a:xfrm>
              <a:off x="3629" y="1497"/>
              <a:ext cx="2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>
                  <a:latin typeface="Arial" panose="020B0604020202020204" pitchFamily="34" charset="0"/>
                </a:rPr>
                <a:t>D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3603" name="文本框 23602"/>
            <p:cNvSpPr txBox="1"/>
            <p:nvPr/>
          </p:nvSpPr>
          <p:spPr>
            <a:xfrm>
              <a:off x="680" y="2268"/>
              <a:ext cx="21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>
                  <a:latin typeface="Arial" panose="020B0604020202020204" pitchFamily="34" charset="0"/>
                </a:rPr>
                <a:t>E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3604" name="文本框 23603"/>
            <p:cNvSpPr txBox="1"/>
            <p:nvPr/>
          </p:nvSpPr>
          <p:spPr>
            <a:xfrm>
              <a:off x="635" y="1451"/>
              <a:ext cx="2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>
                  <a:latin typeface="Arial" panose="020B0604020202020204" pitchFamily="34" charset="0"/>
                </a:rPr>
                <a:t>C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23605" name="文本框 23604"/>
          <p:cNvSpPr txBox="1"/>
          <p:nvPr/>
        </p:nvSpPr>
        <p:spPr>
          <a:xfrm>
            <a:off x="4427538" y="61658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606" name="文本框 23605"/>
          <p:cNvSpPr txBox="1"/>
          <p:nvPr/>
        </p:nvSpPr>
        <p:spPr>
          <a:xfrm>
            <a:off x="2643188" y="3211513"/>
            <a:ext cx="9890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607" name="文本框 23606"/>
          <p:cNvSpPr txBox="1"/>
          <p:nvPr/>
        </p:nvSpPr>
        <p:spPr>
          <a:xfrm>
            <a:off x="7396163" y="3140075"/>
            <a:ext cx="8080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608" name="文本框 23607"/>
          <p:cNvSpPr txBox="1"/>
          <p:nvPr/>
        </p:nvSpPr>
        <p:spPr>
          <a:xfrm>
            <a:off x="4170363" y="44973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609" name="矩形 23608"/>
          <p:cNvSpPr/>
          <p:nvPr/>
        </p:nvSpPr>
        <p:spPr>
          <a:xfrm>
            <a:off x="2627313" y="4508500"/>
            <a:ext cx="4127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610" name="文本框 23609"/>
          <p:cNvSpPr txBox="1"/>
          <p:nvPr/>
        </p:nvSpPr>
        <p:spPr>
          <a:xfrm>
            <a:off x="7396163" y="4579938"/>
            <a:ext cx="1568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611" name="文本框 23610"/>
          <p:cNvSpPr txBox="1"/>
          <p:nvPr/>
        </p:nvSpPr>
        <p:spPr>
          <a:xfrm>
            <a:off x="2716213" y="58039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612" name="文本框 23611"/>
          <p:cNvSpPr txBox="1"/>
          <p:nvPr/>
        </p:nvSpPr>
        <p:spPr>
          <a:xfrm>
            <a:off x="7451725" y="5805488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70" decel="100000"/>
                                        <p:tgtEl>
                                          <p:spTgt spid="236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770" decel="100000"/>
                                        <p:tgtEl>
                                          <p:spTgt spid="236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6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23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23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6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606" grpId="0"/>
      <p:bldP spid="23607" grpId="0"/>
      <p:bldP spid="23609" grpId="0"/>
      <p:bldP spid="23610" grpId="0"/>
      <p:bldP spid="23611" grpId="0"/>
      <p:bldP spid="236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24577"/>
          <p:cNvSpPr/>
          <p:nvPr/>
        </p:nvSpPr>
        <p:spPr>
          <a:xfrm>
            <a:off x="971550" y="1601788"/>
            <a:ext cx="7924800" cy="1682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320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</a:lstStyle>
          <a:p>
            <a:pPr lvl="0">
              <a:buNone/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</a:rPr>
              <a:t>2.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在下面的六幅图案中，（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）中的哪个图案可以通过平移图案（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）得到？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4579" name="图片 24578" descr="未标题-2"/>
          <p:cNvPicPr>
            <a:picLocks noChangeAspect="1"/>
          </p:cNvPicPr>
          <p:nvPr/>
        </p:nvPicPr>
        <p:blipFill>
          <a:blip r:embed="rId1"/>
          <a:srcRect l="876" t="3130" r="2863" b="3271"/>
          <a:stretch>
            <a:fillRect/>
          </a:stretch>
        </p:blipFill>
        <p:spPr>
          <a:xfrm>
            <a:off x="1044575" y="3500438"/>
            <a:ext cx="7848600" cy="2089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文本框 24579"/>
          <p:cNvSpPr txBox="1"/>
          <p:nvPr/>
        </p:nvSpPr>
        <p:spPr>
          <a:xfrm>
            <a:off x="3767138" y="4940300"/>
            <a:ext cx="1022350" cy="1098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zh-CN" altLang="en-US" sz="660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6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4581" name="矩形 24580"/>
          <p:cNvSpPr/>
          <p:nvPr/>
        </p:nvSpPr>
        <p:spPr>
          <a:xfrm>
            <a:off x="4211638" y="260350"/>
            <a:ext cx="1866900" cy="6477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8139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gradFill rotWithShape="1">
                  <a:gsLst>
                    <a:gs pos="0">
                      <a:srgbClr val="6600FF"/>
                    </a:gs>
                    <a:gs pos="50000">
                      <a:srgbClr val="0033CC"/>
                    </a:gs>
                    <a:gs pos="100000">
                      <a:srgbClr val="6600FF"/>
                    </a:gs>
                  </a:gsLst>
                  <a:lin ang="18900000" scaled="1"/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课堂练习</a:t>
            </a:r>
            <a:endParaRPr lang="zh-CN" altLang="en-US" sz="3600" b="1">
              <a:gradFill rotWithShape="1">
                <a:gsLst>
                  <a:gs pos="0">
                    <a:srgbClr val="6600FF"/>
                  </a:gs>
                  <a:gs pos="50000">
                    <a:srgbClr val="0033CC"/>
                  </a:gs>
                  <a:gs pos="100000">
                    <a:srgbClr val="6600FF"/>
                  </a:gs>
                </a:gsLst>
                <a:lin ang="18900000" scaled="1"/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1042988" y="1412875"/>
            <a:ext cx="7559675" cy="1249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下面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5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幅图中那幅图是由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平移得到的？</a:t>
            </a:r>
            <a:r>
              <a:rPr lang="zh-CN" altLang="en-US" sz="4400" b="1">
                <a:latin typeface="Verdana" panose="020B0604030504040204" pitchFamily="34" charset="0"/>
                <a:ea typeface="华文新魏" panose="02010800040101010101" pitchFamily="2" charset="-122"/>
              </a:rPr>
              <a:t> </a:t>
            </a:r>
            <a:endParaRPr lang="zh-CN" altLang="en-US" sz="4400" b="1">
              <a:latin typeface="Verdana" panose="020B0604030504040204" pitchFamily="34" charset="0"/>
              <a:ea typeface="华文新魏" panose="02010800040101010101" pitchFamily="2" charset="-122"/>
            </a:endParaRPr>
          </a:p>
        </p:txBody>
      </p:sp>
      <p:grpSp>
        <p:nvGrpSpPr>
          <p:cNvPr id="25603" name="组合 25602"/>
          <p:cNvGrpSpPr/>
          <p:nvPr/>
        </p:nvGrpSpPr>
        <p:grpSpPr>
          <a:xfrm>
            <a:off x="1187450" y="2924175"/>
            <a:ext cx="7343775" cy="1743075"/>
            <a:chOff x="0" y="0"/>
            <a:chExt cx="4626" cy="1098"/>
          </a:xfrm>
        </p:grpSpPr>
        <p:sp>
          <p:nvSpPr>
            <p:cNvPr id="25604" name="笑脸 25603"/>
            <p:cNvSpPr/>
            <p:nvPr/>
          </p:nvSpPr>
          <p:spPr>
            <a:xfrm>
              <a:off x="0" y="45"/>
              <a:ext cx="635" cy="590"/>
            </a:xfrm>
            <a:prstGeom prst="smileyFace">
              <a:avLst>
                <a:gd name="adj" fmla="val 465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5" name="笑脸 25604"/>
            <p:cNvSpPr/>
            <p:nvPr/>
          </p:nvSpPr>
          <p:spPr>
            <a:xfrm rot="5400000">
              <a:off x="997" y="0"/>
              <a:ext cx="635" cy="635"/>
            </a:xfrm>
            <a:prstGeom prst="smileyFace">
              <a:avLst>
                <a:gd name="adj" fmla="val 465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6" name="笑脸 25605"/>
            <p:cNvSpPr/>
            <p:nvPr/>
          </p:nvSpPr>
          <p:spPr>
            <a:xfrm rot="10800000">
              <a:off x="1951" y="0"/>
              <a:ext cx="635" cy="635"/>
            </a:xfrm>
            <a:prstGeom prst="smileyFace">
              <a:avLst>
                <a:gd name="adj" fmla="val 465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7" name="笑脸 25606"/>
            <p:cNvSpPr/>
            <p:nvPr/>
          </p:nvSpPr>
          <p:spPr>
            <a:xfrm rot="16200000">
              <a:off x="2993" y="0"/>
              <a:ext cx="635" cy="635"/>
            </a:xfrm>
            <a:prstGeom prst="smileyFace">
              <a:avLst>
                <a:gd name="adj" fmla="val 465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8" name="笑脸 25607"/>
            <p:cNvSpPr/>
            <p:nvPr/>
          </p:nvSpPr>
          <p:spPr>
            <a:xfrm>
              <a:off x="3946" y="0"/>
              <a:ext cx="680" cy="590"/>
            </a:xfrm>
            <a:prstGeom prst="smileyFace">
              <a:avLst>
                <a:gd name="adj" fmla="val 465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9" name="文本框 25608"/>
            <p:cNvSpPr txBox="1"/>
            <p:nvPr/>
          </p:nvSpPr>
          <p:spPr>
            <a:xfrm>
              <a:off x="1225" y="726"/>
              <a:ext cx="27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 sz="2800" b="1">
                  <a:latin typeface="Verdana" panose="020B0604030504040204" pitchFamily="34" charset="0"/>
                  <a:ea typeface="华文新魏" panose="02010800040101010101" pitchFamily="2" charset="-122"/>
                </a:rPr>
                <a:t>2</a:t>
              </a:r>
              <a:endParaRPr lang="en-US" altLang="zh-CN" sz="2800" b="1">
                <a:latin typeface="Verdana" panose="020B0604030504040204" pitchFamily="34" charset="0"/>
                <a:ea typeface="华文新魏" panose="02010800040101010101" pitchFamily="2" charset="-122"/>
              </a:endParaRPr>
            </a:p>
          </p:txBody>
        </p:sp>
        <p:sp>
          <p:nvSpPr>
            <p:cNvPr id="25610" name="文本框 25609"/>
            <p:cNvSpPr txBox="1"/>
            <p:nvPr/>
          </p:nvSpPr>
          <p:spPr>
            <a:xfrm>
              <a:off x="1996" y="771"/>
              <a:ext cx="27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 sz="2800" b="1">
                  <a:latin typeface="Verdana" panose="020B0604030504040204" pitchFamily="34" charset="0"/>
                  <a:ea typeface="华文新魏" panose="02010800040101010101" pitchFamily="2" charset="-122"/>
                </a:rPr>
                <a:t>3</a:t>
              </a:r>
              <a:endParaRPr lang="en-US" altLang="zh-CN" sz="2800" b="1">
                <a:latin typeface="Verdana" panose="020B0604030504040204" pitchFamily="34" charset="0"/>
                <a:ea typeface="华文新魏" panose="02010800040101010101" pitchFamily="2" charset="-122"/>
              </a:endParaRPr>
            </a:p>
          </p:txBody>
        </p:sp>
        <p:sp>
          <p:nvSpPr>
            <p:cNvPr id="25611" name="文本框 25610"/>
            <p:cNvSpPr txBox="1"/>
            <p:nvPr/>
          </p:nvSpPr>
          <p:spPr>
            <a:xfrm>
              <a:off x="3039" y="726"/>
              <a:ext cx="27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 sz="2800" b="1">
                  <a:latin typeface="Verdana" panose="020B0604030504040204" pitchFamily="34" charset="0"/>
                  <a:ea typeface="华文新魏" panose="02010800040101010101" pitchFamily="2" charset="-122"/>
                </a:rPr>
                <a:t>4</a:t>
              </a:r>
              <a:endParaRPr lang="en-US" altLang="zh-CN" sz="2800" b="1">
                <a:latin typeface="Verdana" panose="020B0604030504040204" pitchFamily="34" charset="0"/>
                <a:ea typeface="华文新魏" panose="02010800040101010101" pitchFamily="2" charset="-122"/>
              </a:endParaRPr>
            </a:p>
          </p:txBody>
        </p:sp>
        <p:sp>
          <p:nvSpPr>
            <p:cNvPr id="25612" name="文本框 25611"/>
            <p:cNvSpPr txBox="1"/>
            <p:nvPr/>
          </p:nvSpPr>
          <p:spPr>
            <a:xfrm>
              <a:off x="4128" y="771"/>
              <a:ext cx="2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 sz="2400" b="1">
                  <a:latin typeface="Verdana" panose="020B0604030504040204" pitchFamily="34" charset="0"/>
                  <a:ea typeface="华文新魏" panose="02010800040101010101" pitchFamily="2" charset="-122"/>
                </a:rPr>
                <a:t>5</a:t>
              </a:r>
              <a:endParaRPr lang="en-US" altLang="zh-CN" sz="2400" b="1">
                <a:latin typeface="Verdana" panose="020B0604030504040204" pitchFamily="34" charset="0"/>
                <a:ea typeface="华文新魏" panose="02010800040101010101" pitchFamily="2" charset="-122"/>
              </a:endParaRPr>
            </a:p>
          </p:txBody>
        </p:sp>
        <p:sp>
          <p:nvSpPr>
            <p:cNvPr id="25613" name="文本框 25612"/>
            <p:cNvSpPr txBox="1"/>
            <p:nvPr/>
          </p:nvSpPr>
          <p:spPr>
            <a:xfrm>
              <a:off x="182" y="726"/>
              <a:ext cx="27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1" hangingPunct="1"/>
              <a:r>
                <a:rPr lang="en-US" altLang="zh-CN" sz="2800" b="1">
                  <a:latin typeface="Verdana" panose="020B0604030504040204" pitchFamily="34" charset="0"/>
                  <a:ea typeface="华文新魏" panose="02010800040101010101" pitchFamily="2" charset="-122"/>
                </a:rPr>
                <a:t>1</a:t>
              </a:r>
              <a:endParaRPr lang="en-US" altLang="zh-CN" sz="2800" b="1">
                <a:latin typeface="Verdana" panose="020B0604030504040204" pitchFamily="34" charset="0"/>
                <a:ea typeface="华文新魏" panose="02010800040101010101" pitchFamily="2" charset="-122"/>
              </a:endParaRPr>
            </a:p>
          </p:txBody>
        </p:sp>
      </p:grpSp>
      <p:sp>
        <p:nvSpPr>
          <p:cNvPr id="25614" name="文本框 25613"/>
          <p:cNvSpPr txBox="1"/>
          <p:nvPr/>
        </p:nvSpPr>
        <p:spPr>
          <a:xfrm>
            <a:off x="7451725" y="4221163"/>
            <a:ext cx="1022350" cy="1098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zh-CN" altLang="en-US" sz="660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6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615" name="矩形 25614"/>
          <p:cNvSpPr/>
          <p:nvPr/>
        </p:nvSpPr>
        <p:spPr>
          <a:xfrm>
            <a:off x="4067175" y="404813"/>
            <a:ext cx="1866900" cy="6477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8139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gradFill rotWithShape="1">
                  <a:gsLst>
                    <a:gs pos="0">
                      <a:srgbClr val="6600FF"/>
                    </a:gs>
                    <a:gs pos="50000">
                      <a:srgbClr val="0033CC"/>
                    </a:gs>
                    <a:gs pos="100000">
                      <a:srgbClr val="6600FF"/>
                    </a:gs>
                  </a:gsLst>
                  <a:lin ang="18900000" scaled="1"/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课堂练习</a:t>
            </a:r>
            <a:endParaRPr lang="zh-CN" altLang="en-US" sz="3600" b="1">
              <a:gradFill rotWithShape="1">
                <a:gsLst>
                  <a:gs pos="0">
                    <a:srgbClr val="6600FF"/>
                  </a:gs>
                  <a:gs pos="50000">
                    <a:srgbClr val="0033CC"/>
                  </a:gs>
                  <a:gs pos="100000">
                    <a:srgbClr val="6600FF"/>
                  </a:gs>
                </a:gsLst>
                <a:lin ang="18900000" scaled="1"/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468313" y="1196975"/>
            <a:ext cx="8135937" cy="2836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en-US" sz="3600" b="1">
              <a:solidFill>
                <a:srgbClr val="99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平移改变的是图形的（　　　　　）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　　　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、形状　　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、位置　　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　　　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、大小　　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、形状、大小及位置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zh-CN" altLang="en-US" b="1"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endParaRPr lang="zh-CN" altLang="en-US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6516688" y="1989138"/>
            <a:ext cx="11525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FF5050"/>
                </a:solidFill>
                <a:latin typeface="Arial" panose="020B0604020202020204" pitchFamily="34" charset="0"/>
              </a:rPr>
              <a:t>B</a:t>
            </a:r>
            <a:endParaRPr lang="en-US" altLang="zh-CN" sz="4000" b="1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26628" name="矩形 26627"/>
          <p:cNvSpPr/>
          <p:nvPr/>
        </p:nvSpPr>
        <p:spPr>
          <a:xfrm>
            <a:off x="4211638" y="404813"/>
            <a:ext cx="1866900" cy="6477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8139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gradFill rotWithShape="1">
                  <a:gsLst>
                    <a:gs pos="0">
                      <a:srgbClr val="6600FF"/>
                    </a:gs>
                    <a:gs pos="50000">
                      <a:srgbClr val="0033CC"/>
                    </a:gs>
                    <a:gs pos="100000">
                      <a:srgbClr val="6600FF"/>
                    </a:gs>
                  </a:gsLst>
                  <a:lin ang="18900000" scaled="1"/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课堂练习</a:t>
            </a:r>
            <a:endParaRPr lang="zh-CN" altLang="en-US" sz="3600" b="1">
              <a:gradFill rotWithShape="1">
                <a:gsLst>
                  <a:gs pos="0">
                    <a:srgbClr val="6600FF"/>
                  </a:gs>
                  <a:gs pos="50000">
                    <a:srgbClr val="0033CC"/>
                  </a:gs>
                  <a:gs pos="100000">
                    <a:srgbClr val="6600FF"/>
                  </a:gs>
                </a:gsLst>
                <a:lin ang="18900000" scaled="1"/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94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标题 27649"/>
          <p:cNvSpPr>
            <a:spLocks noGrp="1"/>
          </p:cNvSpPr>
          <p:nvPr>
            <p:ph type="title"/>
          </p:nvPr>
        </p:nvSpPr>
        <p:spPr>
          <a:xfrm>
            <a:off x="0" y="-227012"/>
            <a:ext cx="8229600" cy="1141412"/>
          </a:xfrm>
          <a:ln/>
        </p:spPr>
        <p:txBody>
          <a:bodyPr anchor="ctr"/>
          <a:p>
            <a:r>
              <a:rPr lang="zh-CN" altLang="en-US">
                <a:solidFill>
                  <a:schemeClr val="bg2"/>
                </a:solidFill>
                <a:ea typeface="黑体" panose="02010609060101010101" pitchFamily="2" charset="-122"/>
              </a:rPr>
              <a:t>思考：怎样做三角形的平移？</a:t>
            </a:r>
            <a:endParaRPr lang="zh-CN" altLang="en-US">
              <a:solidFill>
                <a:schemeClr val="bg2"/>
              </a:solidFill>
              <a:ea typeface="黑体" panose="02010609060101010101" pitchFamily="2" charset="-122"/>
            </a:endParaRPr>
          </a:p>
        </p:txBody>
      </p:sp>
      <p:sp>
        <p:nvSpPr>
          <p:cNvPr id="27651" name="文本框 27650"/>
          <p:cNvSpPr txBox="1"/>
          <p:nvPr/>
        </p:nvSpPr>
        <p:spPr>
          <a:xfrm>
            <a:off x="395288" y="765175"/>
            <a:ext cx="82296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例：经过平移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,</a:t>
            </a:r>
            <a:r>
              <a:rPr lang="en-US" altLang="zh-CN" b="1">
                <a:solidFill>
                  <a:srgbClr val="000000"/>
                </a:solidFill>
                <a:latin typeface="Arial" panose="020B0604020202020204" pitchFamily="34" charset="0"/>
              </a:rPr>
              <a:t>△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ABC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的顶点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移到了点 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，画出平移后的三角形。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grpSp>
        <p:nvGrpSpPr>
          <p:cNvPr id="27652" name="组合 27651"/>
          <p:cNvGrpSpPr/>
          <p:nvPr/>
        </p:nvGrpSpPr>
        <p:grpSpPr>
          <a:xfrm>
            <a:off x="4800600" y="4724400"/>
            <a:ext cx="3200400" cy="1600200"/>
            <a:chOff x="0" y="0"/>
            <a:chExt cx="1134" cy="1180"/>
          </a:xfrm>
        </p:grpSpPr>
        <p:sp>
          <p:nvSpPr>
            <p:cNvPr id="27653" name="直接连接符 27652"/>
            <p:cNvSpPr/>
            <p:nvPr/>
          </p:nvSpPr>
          <p:spPr>
            <a:xfrm flipH="1">
              <a:off x="0" y="0"/>
              <a:ext cx="590" cy="118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54" name="直接连接符 27653"/>
            <p:cNvSpPr/>
            <p:nvPr/>
          </p:nvSpPr>
          <p:spPr>
            <a:xfrm flipV="1">
              <a:off x="0" y="953"/>
              <a:ext cx="1134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55" name="直接连接符 27654"/>
            <p:cNvSpPr/>
            <p:nvPr/>
          </p:nvSpPr>
          <p:spPr>
            <a:xfrm flipH="1" flipV="1">
              <a:off x="590" y="0"/>
              <a:ext cx="544" cy="95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7656" name="直接连接符 27655"/>
          <p:cNvSpPr/>
          <p:nvPr/>
        </p:nvSpPr>
        <p:spPr>
          <a:xfrm flipV="1">
            <a:off x="6477000" y="2209800"/>
            <a:ext cx="533400" cy="251460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7657" name="椭圆 27656"/>
          <p:cNvSpPr/>
          <p:nvPr/>
        </p:nvSpPr>
        <p:spPr>
          <a:xfrm>
            <a:off x="7924800" y="5943600"/>
            <a:ext cx="144463" cy="142875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7658" name="矩形 27657"/>
          <p:cNvSpPr/>
          <p:nvPr/>
        </p:nvSpPr>
        <p:spPr>
          <a:xfrm>
            <a:off x="6096000" y="4343400"/>
            <a:ext cx="288925" cy="3016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9" name="矩形 27658"/>
          <p:cNvSpPr/>
          <p:nvPr/>
        </p:nvSpPr>
        <p:spPr>
          <a:xfrm>
            <a:off x="4495800" y="6172200"/>
            <a:ext cx="215900" cy="3603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0" name="矩形 27659"/>
          <p:cNvSpPr/>
          <p:nvPr/>
        </p:nvSpPr>
        <p:spPr>
          <a:xfrm>
            <a:off x="8153400" y="6019800"/>
            <a:ext cx="255588" cy="2873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 eaLnBrk="1" hangingPunct="1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1" name="直接连接符 27660"/>
          <p:cNvSpPr/>
          <p:nvPr/>
        </p:nvSpPr>
        <p:spPr>
          <a:xfrm flipH="1">
            <a:off x="5364163" y="2060575"/>
            <a:ext cx="1655762" cy="1760538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2" name="直接连接符 27661"/>
          <p:cNvSpPr/>
          <p:nvPr/>
        </p:nvSpPr>
        <p:spPr>
          <a:xfrm flipV="1">
            <a:off x="5364163" y="3573463"/>
            <a:ext cx="3095625" cy="28733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3" name="直接连接符 27662"/>
          <p:cNvSpPr/>
          <p:nvPr/>
        </p:nvSpPr>
        <p:spPr>
          <a:xfrm flipH="1" flipV="1">
            <a:off x="7019925" y="2060575"/>
            <a:ext cx="1447800" cy="15240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4" name="直接连接符 27663"/>
          <p:cNvSpPr/>
          <p:nvPr/>
        </p:nvSpPr>
        <p:spPr>
          <a:xfrm flipV="1">
            <a:off x="4787900" y="2636838"/>
            <a:ext cx="850900" cy="3616325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7665" name="直接连接符 27664"/>
          <p:cNvSpPr/>
          <p:nvPr/>
        </p:nvSpPr>
        <p:spPr>
          <a:xfrm flipV="1">
            <a:off x="8001000" y="2420938"/>
            <a:ext cx="674688" cy="3675062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7666" name="椭圆 27665"/>
          <p:cNvSpPr/>
          <p:nvPr/>
        </p:nvSpPr>
        <p:spPr>
          <a:xfrm>
            <a:off x="4724400" y="6248400"/>
            <a:ext cx="144463" cy="142875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7667" name="椭圆 27666"/>
          <p:cNvSpPr/>
          <p:nvPr/>
        </p:nvSpPr>
        <p:spPr>
          <a:xfrm>
            <a:off x="6400800" y="4648200"/>
            <a:ext cx="144463" cy="142875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7668" name="矩形 27667"/>
          <p:cNvSpPr/>
          <p:nvPr/>
        </p:nvSpPr>
        <p:spPr>
          <a:xfrm>
            <a:off x="4859338" y="3716338"/>
            <a:ext cx="42068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MS UI Gothic" panose="020B0600070205080204" pitchFamily="34" charset="-128"/>
              </a:rPr>
              <a:t>E</a:t>
            </a:r>
            <a:endParaRPr lang="en-US" altLang="zh-CN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MS UI Gothic" panose="020B0600070205080204" pitchFamily="34" charset="-128"/>
            </a:endParaRPr>
          </a:p>
        </p:txBody>
      </p:sp>
      <p:sp>
        <p:nvSpPr>
          <p:cNvPr id="27669" name="矩形 27668"/>
          <p:cNvSpPr/>
          <p:nvPr/>
        </p:nvSpPr>
        <p:spPr>
          <a:xfrm>
            <a:off x="8534400" y="3657600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MS UI Gothic" panose="020B0600070205080204" pitchFamily="34" charset="-128"/>
              </a:rPr>
              <a:t>F</a:t>
            </a:r>
            <a:endParaRPr lang="en-US" altLang="zh-CN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MS UI Gothic" panose="020B0600070205080204" pitchFamily="34" charset="-128"/>
            </a:endParaRPr>
          </a:p>
        </p:txBody>
      </p:sp>
      <p:sp>
        <p:nvSpPr>
          <p:cNvPr id="27670" name="矩形 27669"/>
          <p:cNvSpPr/>
          <p:nvPr/>
        </p:nvSpPr>
        <p:spPr>
          <a:xfrm>
            <a:off x="7010400" y="16764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MS UI Gothic" panose="020B0600070205080204" pitchFamily="34" charset="-128"/>
              </a:rPr>
              <a:t>D</a:t>
            </a:r>
            <a:endParaRPr lang="en-US" altLang="zh-CN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MS UI Gothic" panose="020B0600070205080204" pitchFamily="34" charset="-128"/>
            </a:endParaRPr>
          </a:p>
        </p:txBody>
      </p:sp>
      <p:sp>
        <p:nvSpPr>
          <p:cNvPr id="27671" name="文本框 27670"/>
          <p:cNvSpPr txBox="1"/>
          <p:nvPr/>
        </p:nvSpPr>
        <p:spPr>
          <a:xfrm>
            <a:off x="395288" y="1700213"/>
            <a:ext cx="4681537" cy="497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解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: 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一找（方向和距离）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   连接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AD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；</a:t>
            </a:r>
            <a:endParaRPr lang="zh-CN" altLang="en-US" sz="2800" b="1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二定（关键点）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   分别过点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和点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做直线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BE,CF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平行于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AD,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并且使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BE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CF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AD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相等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确定点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E,F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；</a:t>
            </a:r>
            <a:endParaRPr lang="zh-CN" altLang="en-US" sz="2800" b="1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三连（连接关键点）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  连接点</a:t>
            </a:r>
            <a:r>
              <a:rPr lang="en-US" altLang="zh-CN" sz="2800" b="1">
                <a:solidFill>
                  <a:schemeClr val="accent2"/>
                </a:solidFill>
                <a:latin typeface="宋体" panose="02010600030101010101" pitchFamily="2" charset="-122"/>
              </a:rPr>
              <a:t>D,E,F</a:t>
            </a:r>
            <a:r>
              <a:rPr lang="zh-CN" altLang="en-US" sz="2800" b="1">
                <a:solidFill>
                  <a:schemeClr val="accent2"/>
                </a:solidFill>
                <a:latin typeface="宋体" panose="02010600030101010101" pitchFamily="2" charset="-122"/>
              </a:rPr>
              <a:t>；</a:t>
            </a:r>
            <a:endParaRPr lang="zh-CN" altLang="en-US" sz="2800" b="1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r>
              <a:rPr lang="zh-CN" altLang="en-US" sz="3200" b="1" i="1">
                <a:solidFill>
                  <a:srgbClr val="000099"/>
                </a:solidFill>
                <a:latin typeface="宋体" panose="02010600030101010101" pitchFamily="2" charset="-122"/>
              </a:rPr>
              <a:t>结论： △</a:t>
            </a:r>
            <a:r>
              <a:rPr lang="en-US" altLang="zh-CN" sz="3200" b="1" i="1">
                <a:solidFill>
                  <a:srgbClr val="000099"/>
                </a:solidFill>
                <a:latin typeface="宋体" panose="02010600030101010101" pitchFamily="2" charset="-122"/>
              </a:rPr>
              <a:t>DEF</a:t>
            </a:r>
            <a:r>
              <a:rPr lang="zh-CN" altLang="en-US" sz="3200" b="1" i="1">
                <a:solidFill>
                  <a:srgbClr val="000099"/>
                </a:solidFill>
                <a:latin typeface="宋体" panose="02010600030101010101" pitchFamily="2" charset="-122"/>
              </a:rPr>
              <a:t>就是△</a:t>
            </a:r>
            <a:r>
              <a:rPr lang="en-US" altLang="zh-CN" sz="3200" b="1" i="1">
                <a:solidFill>
                  <a:srgbClr val="000099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sz="3200" b="1" i="1">
                <a:solidFill>
                  <a:srgbClr val="000099"/>
                </a:solidFill>
                <a:latin typeface="宋体" panose="02010600030101010101" pitchFamily="2" charset="-122"/>
              </a:rPr>
              <a:t>平移后的三角形。</a:t>
            </a:r>
            <a:endParaRPr lang="zh-CN" altLang="en-US" sz="3200" b="1" i="1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27672" name="椭圆 27671"/>
          <p:cNvSpPr/>
          <p:nvPr/>
        </p:nvSpPr>
        <p:spPr>
          <a:xfrm>
            <a:off x="6934200" y="2057400"/>
            <a:ext cx="144463" cy="142875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7673" name="椭圆 27672"/>
          <p:cNvSpPr/>
          <p:nvPr/>
        </p:nvSpPr>
        <p:spPr>
          <a:xfrm>
            <a:off x="5292725" y="3789363"/>
            <a:ext cx="144463" cy="144462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7674" name="椭圆 27673"/>
          <p:cNvSpPr/>
          <p:nvPr/>
        </p:nvSpPr>
        <p:spPr>
          <a:xfrm>
            <a:off x="8388350" y="3429000"/>
            <a:ext cx="144463" cy="144463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2767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2767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2767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671">
                                            <p:txEl>
                                              <p:charRg st="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671">
                                            <p:txEl>
                                              <p:charRg st="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15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671">
                                            <p:txEl>
                                              <p:charRg st="15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671">
                                            <p:txEl>
                                              <p:charRg st="15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671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671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32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7671">
                                            <p:txEl>
                                              <p:charRg st="32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7671">
                                            <p:txEl>
                                              <p:charRg st="32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79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671">
                                            <p:txEl>
                                              <p:charRg st="79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671">
                                            <p:txEl>
                                              <p:charRg st="79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89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671">
                                            <p:txEl>
                                              <p:charRg st="89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671">
                                            <p:txEl>
                                              <p:charRg st="89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671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671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8" grpId="0"/>
      <p:bldP spid="27669" grpId="0"/>
      <p:bldP spid="27671" grpId="0" uiExpan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矩形 28673"/>
          <p:cNvSpPr/>
          <p:nvPr/>
        </p:nvSpPr>
        <p:spPr>
          <a:xfrm>
            <a:off x="468313" y="188913"/>
            <a:ext cx="20875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600" b="1" i="1">
                <a:solidFill>
                  <a:schemeClr val="bg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试一试</a:t>
            </a:r>
            <a:endParaRPr lang="zh-CN" altLang="en-US" sz="3600" b="1" i="1">
              <a:solidFill>
                <a:schemeClr val="bg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8675" name="文本框 28674"/>
          <p:cNvSpPr txBox="1"/>
          <p:nvPr/>
        </p:nvSpPr>
        <p:spPr>
          <a:xfrm>
            <a:off x="250825" y="836613"/>
            <a:ext cx="8569325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   在如图的方格纸中，画出将图中的△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ABC</a:t>
            </a: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向右平移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格后的△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，然后再画出将△</a:t>
            </a:r>
            <a:r>
              <a:rPr lang="en-US" altLang="zh-CN" sz="2800" b="1">
                <a:solidFill>
                  <a:schemeClr val="bg2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2800" b="1" baseline="-25000">
                <a:solidFill>
                  <a:schemeClr val="bg2"/>
                </a:solidFill>
                <a:latin typeface="宋体" panose="02010600030101010101" pitchFamily="2" charset="-122"/>
              </a:rPr>
              <a:t>1</a:t>
            </a:r>
            <a:r>
              <a:rPr lang="en-US" altLang="zh-CN" sz="2800" b="1">
                <a:solidFill>
                  <a:schemeClr val="bg2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2800" b="1" baseline="-25000">
                <a:solidFill>
                  <a:schemeClr val="bg2"/>
                </a:solidFill>
                <a:latin typeface="宋体" panose="02010600030101010101" pitchFamily="2" charset="-122"/>
              </a:rPr>
              <a:t>1</a:t>
            </a:r>
            <a:r>
              <a:rPr lang="en-US" altLang="zh-CN" sz="2800" b="1">
                <a:solidFill>
                  <a:schemeClr val="bg2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2800" b="1" baseline="-25000">
                <a:solidFill>
                  <a:schemeClr val="bg2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向上平移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格后的△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. △A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en-US" altLang="zh-CN" sz="2800" b="1" baseline="-2500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是否可以看成是△</a:t>
            </a:r>
            <a:r>
              <a:rPr lang="en-US" altLang="zh-CN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ABC</a:t>
            </a:r>
            <a:r>
              <a:rPr lang="zh-CN" altLang="en-US" sz="2800" b="1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经过一次平移而得到的呢？如果是，那么平移的方向和距离是什么呢？ </a:t>
            </a:r>
            <a:endParaRPr lang="zh-CN" altLang="en-US" sz="2800" b="1">
              <a:solidFill>
                <a:schemeClr val="bg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468313" y="5516563"/>
            <a:ext cx="8281987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  如上图右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.△A</a:t>
            </a:r>
            <a:r>
              <a:rPr lang="en-US" altLang="zh-CN" sz="2400" b="1" baseline="-25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2400" b="1" baseline="-25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en-US" altLang="zh-CN" sz="2400" b="1" baseline="-25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可以看成是△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经过一次平移而得到的，平移的方向是点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到点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en-US" altLang="zh-CN" sz="2400" b="1" baseline="-25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的方向，平移的距离是线段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AA</a:t>
            </a:r>
            <a:r>
              <a:rPr lang="en-US" altLang="zh-CN" sz="2400" b="1" baseline="-25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的长度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 </a:t>
            </a:r>
            <a:endParaRPr lang="en-US" altLang="zh-CN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8677" name="图片 28676" descr="k15-1-9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5150" y="3068638"/>
            <a:ext cx="3743325" cy="24590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8678" name="组合 28677"/>
          <p:cNvGrpSpPr/>
          <p:nvPr/>
        </p:nvGrpSpPr>
        <p:grpSpPr>
          <a:xfrm>
            <a:off x="2051050" y="4797425"/>
            <a:ext cx="1295400" cy="433388"/>
            <a:chOff x="0" y="0"/>
            <a:chExt cx="816" cy="273"/>
          </a:xfrm>
        </p:grpSpPr>
        <p:sp>
          <p:nvSpPr>
            <p:cNvPr id="28679" name="直接连接符 28678"/>
            <p:cNvSpPr/>
            <p:nvPr/>
          </p:nvSpPr>
          <p:spPr>
            <a:xfrm flipV="1">
              <a:off x="0" y="0"/>
              <a:ext cx="272" cy="273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0" name="直接连接符 28679"/>
            <p:cNvSpPr/>
            <p:nvPr/>
          </p:nvSpPr>
          <p:spPr>
            <a:xfrm>
              <a:off x="0" y="273"/>
              <a:ext cx="816" cy="0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1" name="直接连接符 28680"/>
            <p:cNvSpPr/>
            <p:nvPr/>
          </p:nvSpPr>
          <p:spPr>
            <a:xfrm>
              <a:off x="272" y="0"/>
              <a:ext cx="544" cy="273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682" name="组合 28681"/>
          <p:cNvGrpSpPr/>
          <p:nvPr/>
        </p:nvGrpSpPr>
        <p:grpSpPr>
          <a:xfrm>
            <a:off x="4284663" y="4797425"/>
            <a:ext cx="1295400" cy="433388"/>
            <a:chOff x="0" y="0"/>
            <a:chExt cx="816" cy="273"/>
          </a:xfrm>
        </p:grpSpPr>
        <p:sp>
          <p:nvSpPr>
            <p:cNvPr id="28683" name="直接连接符 28682"/>
            <p:cNvSpPr/>
            <p:nvPr/>
          </p:nvSpPr>
          <p:spPr>
            <a:xfrm flipV="1">
              <a:off x="0" y="0"/>
              <a:ext cx="272" cy="273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4" name="直接连接符 28683"/>
            <p:cNvSpPr/>
            <p:nvPr/>
          </p:nvSpPr>
          <p:spPr>
            <a:xfrm>
              <a:off x="0" y="273"/>
              <a:ext cx="816" cy="0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5" name="直接连接符 28684"/>
            <p:cNvSpPr/>
            <p:nvPr/>
          </p:nvSpPr>
          <p:spPr>
            <a:xfrm>
              <a:off x="272" y="0"/>
              <a:ext cx="544" cy="273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686" name="组合 28685"/>
          <p:cNvGrpSpPr/>
          <p:nvPr/>
        </p:nvGrpSpPr>
        <p:grpSpPr>
          <a:xfrm>
            <a:off x="3995738" y="4508500"/>
            <a:ext cx="2014537" cy="1087438"/>
            <a:chOff x="0" y="0"/>
            <a:chExt cx="1269" cy="685"/>
          </a:xfrm>
        </p:grpSpPr>
        <p:sp>
          <p:nvSpPr>
            <p:cNvPr id="28687" name="文本框 28686"/>
            <p:cNvSpPr txBox="1"/>
            <p:nvPr/>
          </p:nvSpPr>
          <p:spPr>
            <a:xfrm>
              <a:off x="0" y="454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993300"/>
                  </a:solidFill>
                  <a:latin typeface="Arial" panose="020B0604020202020204" pitchFamily="34" charset="0"/>
                </a:rPr>
                <a:t>B </a:t>
              </a:r>
              <a:r>
                <a:rPr lang="en-US" altLang="zh-CN" b="1" baseline="-25000">
                  <a:solidFill>
                    <a:srgbClr val="993300"/>
                  </a:solidFill>
                  <a:latin typeface="Arial" panose="020B0604020202020204" pitchFamily="34" charset="0"/>
                </a:rPr>
                <a:t>1</a:t>
              </a:r>
              <a:endParaRPr lang="en-US" altLang="zh-CN" b="1" baseline="-25000">
                <a:solidFill>
                  <a:srgbClr val="99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688" name="文本框 28687"/>
            <p:cNvSpPr txBox="1"/>
            <p:nvPr/>
          </p:nvSpPr>
          <p:spPr>
            <a:xfrm>
              <a:off x="816" y="454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993300"/>
                  </a:solidFill>
                  <a:latin typeface="Arial" panose="020B0604020202020204" pitchFamily="34" charset="0"/>
                </a:rPr>
                <a:t>C </a:t>
              </a:r>
              <a:r>
                <a:rPr lang="en-US" altLang="zh-CN" b="1" baseline="-25000">
                  <a:solidFill>
                    <a:srgbClr val="993300"/>
                  </a:solidFill>
                  <a:latin typeface="Arial" panose="020B0604020202020204" pitchFamily="34" charset="0"/>
                </a:rPr>
                <a:t>1</a:t>
              </a:r>
              <a:endParaRPr lang="en-US" altLang="zh-CN" b="1" baseline="-25000">
                <a:solidFill>
                  <a:srgbClr val="99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689" name="文本框 28688"/>
            <p:cNvSpPr txBox="1"/>
            <p:nvPr/>
          </p:nvSpPr>
          <p:spPr>
            <a:xfrm>
              <a:off x="136" y="0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993300"/>
                  </a:solidFill>
                  <a:latin typeface="Arial" panose="020B0604020202020204" pitchFamily="34" charset="0"/>
                </a:rPr>
                <a:t>A</a:t>
              </a:r>
              <a:r>
                <a:rPr lang="en-US" altLang="zh-CN" b="1" baseline="-25000">
                  <a:solidFill>
                    <a:srgbClr val="993300"/>
                  </a:solidFill>
                  <a:latin typeface="Arial" panose="020B0604020202020204" pitchFamily="34" charset="0"/>
                </a:rPr>
                <a:t> 1</a:t>
              </a:r>
              <a:endParaRPr lang="en-US" altLang="zh-CN" b="1" baseline="-25000">
                <a:solidFill>
                  <a:srgbClr val="9933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8690" name="组合 28689"/>
          <p:cNvGrpSpPr/>
          <p:nvPr/>
        </p:nvGrpSpPr>
        <p:grpSpPr>
          <a:xfrm>
            <a:off x="4067175" y="3573463"/>
            <a:ext cx="2014538" cy="1087437"/>
            <a:chOff x="0" y="0"/>
            <a:chExt cx="1269" cy="685"/>
          </a:xfrm>
        </p:grpSpPr>
        <p:sp>
          <p:nvSpPr>
            <p:cNvPr id="28691" name="文本框 28690"/>
            <p:cNvSpPr txBox="1"/>
            <p:nvPr/>
          </p:nvSpPr>
          <p:spPr>
            <a:xfrm>
              <a:off x="0" y="454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993300"/>
                  </a:solidFill>
                  <a:latin typeface="Arial" panose="020B0604020202020204" pitchFamily="34" charset="0"/>
                </a:rPr>
                <a:t>B </a:t>
              </a:r>
              <a:r>
                <a:rPr lang="en-US" altLang="zh-CN" b="1" baseline="-25000">
                  <a:solidFill>
                    <a:srgbClr val="993300"/>
                  </a:solidFill>
                  <a:latin typeface="Arial" panose="020B0604020202020204" pitchFamily="34" charset="0"/>
                </a:rPr>
                <a:t>2</a:t>
              </a:r>
              <a:endParaRPr lang="en-US" altLang="zh-CN" b="1" baseline="-25000">
                <a:solidFill>
                  <a:srgbClr val="99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692" name="文本框 28691"/>
            <p:cNvSpPr txBox="1"/>
            <p:nvPr/>
          </p:nvSpPr>
          <p:spPr>
            <a:xfrm>
              <a:off x="816" y="454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993300"/>
                  </a:solidFill>
                  <a:latin typeface="Arial" panose="020B0604020202020204" pitchFamily="34" charset="0"/>
                </a:rPr>
                <a:t>C</a:t>
              </a:r>
              <a:r>
                <a:rPr lang="en-US" altLang="zh-CN" b="1" baseline="-25000">
                  <a:solidFill>
                    <a:srgbClr val="993300"/>
                  </a:solidFill>
                  <a:latin typeface="Arial" panose="020B0604020202020204" pitchFamily="34" charset="0"/>
                </a:rPr>
                <a:t> 2</a:t>
              </a:r>
              <a:endParaRPr lang="en-US" altLang="zh-CN" b="1" baseline="-25000">
                <a:solidFill>
                  <a:srgbClr val="99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693" name="文本框 28692"/>
            <p:cNvSpPr txBox="1"/>
            <p:nvPr/>
          </p:nvSpPr>
          <p:spPr>
            <a:xfrm>
              <a:off x="182" y="0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993300"/>
                  </a:solidFill>
                  <a:latin typeface="Arial" panose="020B0604020202020204" pitchFamily="34" charset="0"/>
                </a:rPr>
                <a:t>A </a:t>
              </a:r>
              <a:r>
                <a:rPr lang="en-US" altLang="zh-CN" b="1" baseline="-25000">
                  <a:solidFill>
                    <a:srgbClr val="993300"/>
                  </a:solidFill>
                  <a:latin typeface="Arial" panose="020B0604020202020204" pitchFamily="34" charset="0"/>
                </a:rPr>
                <a:t>2</a:t>
              </a:r>
              <a:endParaRPr lang="en-US" altLang="zh-CN" b="1" baseline="-25000">
                <a:solidFill>
                  <a:srgbClr val="9933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8694" name="直接连接符 28693"/>
          <p:cNvSpPr/>
          <p:nvPr/>
        </p:nvSpPr>
        <p:spPr>
          <a:xfrm flipV="1">
            <a:off x="2555875" y="3933825"/>
            <a:ext cx="2160588" cy="863600"/>
          </a:xfrm>
          <a:prstGeom prst="line">
            <a:avLst/>
          </a:prstGeom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95" name="未知"/>
          <p:cNvSpPr/>
          <p:nvPr/>
        </p:nvSpPr>
        <p:spPr>
          <a:xfrm>
            <a:off x="3419475" y="4437063"/>
            <a:ext cx="2120900" cy="803275"/>
          </a:xfrm>
          <a:custGeom>
            <a:avLst/>
            <a:gdLst/>
            <a:ahLst/>
            <a:cxnLst/>
            <a:pathLst>
              <a:path w="1336" h="506">
                <a:moveTo>
                  <a:pt x="0" y="506"/>
                </a:moveTo>
                <a:lnTo>
                  <a:pt x="1336" y="0"/>
                </a:lnTo>
              </a:path>
            </a:pathLst>
          </a:custGeom>
          <a:solidFill>
            <a:schemeClr val="accent1">
              <a:alpha val="100000"/>
            </a:schemeClr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696" name="直接连接符 28695"/>
          <p:cNvSpPr/>
          <p:nvPr/>
        </p:nvSpPr>
        <p:spPr>
          <a:xfrm flipV="1">
            <a:off x="2124075" y="4365625"/>
            <a:ext cx="2232025" cy="863600"/>
          </a:xfrm>
          <a:prstGeom prst="line">
            <a:avLst/>
          </a:prstGeom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19653E-6 L 0.2441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.00023 L -2.22222E-6 -0.1253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矩形 29697"/>
          <p:cNvSpPr/>
          <p:nvPr/>
        </p:nvSpPr>
        <p:spPr>
          <a:xfrm>
            <a:off x="-69850" y="836613"/>
            <a:ext cx="9610725" cy="5794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1" hangingPunct="1"/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下列哪些图形可以通过平移其中一个三角形得到？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9699" name="图片 296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1412875"/>
            <a:ext cx="7488238" cy="544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0" name="椭圆形标注 29699"/>
          <p:cNvSpPr/>
          <p:nvPr/>
        </p:nvSpPr>
        <p:spPr>
          <a:xfrm>
            <a:off x="468313" y="115888"/>
            <a:ext cx="3203575" cy="549275"/>
          </a:xfrm>
          <a:prstGeom prst="wedgeEllipseCallout">
            <a:avLst>
              <a:gd name="adj1" fmla="val -58620"/>
              <a:gd name="adj2" fmla="val 6213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r>
              <a:rPr lang="zh-CN" altLang="en-US" sz="2400" b="1">
                <a:latin typeface="Times New Roman" panose="02020603050405020304" pitchFamily="18" charset="0"/>
              </a:rPr>
              <a:t>跟踪练习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9701" name="矩形 29700"/>
          <p:cNvSpPr/>
          <p:nvPr/>
        </p:nvSpPr>
        <p:spPr>
          <a:xfrm>
            <a:off x="2124075" y="2781300"/>
            <a:ext cx="9366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4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9702" name="矩形 29701"/>
          <p:cNvSpPr/>
          <p:nvPr/>
        </p:nvSpPr>
        <p:spPr>
          <a:xfrm>
            <a:off x="2195513" y="4797425"/>
            <a:ext cx="9366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4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70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框 30721"/>
          <p:cNvSpPr txBox="1"/>
          <p:nvPr/>
        </p:nvSpPr>
        <p:spPr>
          <a:xfrm>
            <a:off x="457200" y="1341438"/>
            <a:ext cx="868680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2.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欣赏并说出下列各商标图案哪些是利用平移来设计的？（不记颜色）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1116013" y="5229225"/>
            <a:ext cx="6019800" cy="455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85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解：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利用平移来设计的有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(2)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、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(5).</a:t>
            </a: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pic>
        <p:nvPicPr>
          <p:cNvPr id="30724" name="图片 30723" descr="dz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2988" y="3355975"/>
            <a:ext cx="731837" cy="708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5" name="图片 30724" descr="ao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063" y="3284538"/>
            <a:ext cx="1376362" cy="879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6" name="图片 30725" descr="mazid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2138" y="3370263"/>
            <a:ext cx="814387" cy="665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7" name="图片 30726" descr="toyot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6100" y="3355975"/>
            <a:ext cx="825500" cy="68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8" name="图片 30727" descr="xiu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5513" y="3357563"/>
            <a:ext cx="649287" cy="693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9" name="文本框 30728"/>
          <p:cNvSpPr txBox="1"/>
          <p:nvPr/>
        </p:nvSpPr>
        <p:spPr>
          <a:xfrm>
            <a:off x="900113" y="4365625"/>
            <a:ext cx="7543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）     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2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）     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3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）      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4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）       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5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）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30730" name="椭圆形标注 30729"/>
          <p:cNvSpPr/>
          <p:nvPr/>
        </p:nvSpPr>
        <p:spPr>
          <a:xfrm>
            <a:off x="468313" y="115888"/>
            <a:ext cx="3203575" cy="549275"/>
          </a:xfrm>
          <a:prstGeom prst="wedgeEllipseCallout">
            <a:avLst>
              <a:gd name="adj1" fmla="val -58620"/>
              <a:gd name="adj2" fmla="val 6213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r>
              <a:rPr lang="zh-CN" altLang="en-US" sz="2400" b="1">
                <a:latin typeface="Times New Roman" panose="02020603050405020304" pitchFamily="18" charset="0"/>
              </a:rPr>
              <a:t>跟踪练习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D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D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D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D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D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/>
      <p:bldP spid="307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占位符 31745"/>
          <p:cNvSpPr>
            <a:spLocks noGrp="1"/>
          </p:cNvSpPr>
          <p:nvPr>
            <p:ph type="body" idx="1"/>
          </p:nvPr>
        </p:nvSpPr>
        <p:spPr>
          <a:xfrm>
            <a:off x="323850" y="981075"/>
            <a:ext cx="8229600" cy="5256213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．下列说法正确的有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 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若线段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a=b,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则线段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可以看作是由线段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平移得到的；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若线段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a//b,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则线段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可看作是由线段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平移得到的；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若线段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平移后得线段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b,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则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a//b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且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a=b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平移得到的图形大小和形状不变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 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位置发生变化；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47" name="文本框 31746"/>
          <p:cNvSpPr txBox="1"/>
          <p:nvPr/>
        </p:nvSpPr>
        <p:spPr>
          <a:xfrm>
            <a:off x="4500563" y="981075"/>
            <a:ext cx="647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748" name="椭圆形标注 31747"/>
          <p:cNvSpPr/>
          <p:nvPr/>
        </p:nvSpPr>
        <p:spPr>
          <a:xfrm>
            <a:off x="468313" y="115888"/>
            <a:ext cx="3203575" cy="549275"/>
          </a:xfrm>
          <a:prstGeom prst="wedgeEllipseCallout">
            <a:avLst>
              <a:gd name="adj1" fmla="val -58620"/>
              <a:gd name="adj2" fmla="val 6213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r>
              <a:rPr lang="zh-CN" altLang="en-US" sz="2400" b="1">
                <a:latin typeface="Times New Roman" panose="02020603050405020304" pitchFamily="18" charset="0"/>
              </a:rPr>
              <a:t>跟踪练习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文本框 32769"/>
          <p:cNvSpPr txBox="1"/>
          <p:nvPr/>
        </p:nvSpPr>
        <p:spPr>
          <a:xfrm>
            <a:off x="457200" y="981075"/>
            <a:ext cx="8686800" cy="222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4.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如图所示，△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沿箭头方向平移一定距离后成为△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DEF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。（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）找出图中平行且相等的线段；（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）若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ABC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=30°,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AB=2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求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DEF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的度数及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DE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的长度。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2771" name="直接连接符 32770"/>
          <p:cNvSpPr/>
          <p:nvPr/>
        </p:nvSpPr>
        <p:spPr>
          <a:xfrm>
            <a:off x="971550" y="5373688"/>
            <a:ext cx="2232025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32772" name="组合 32771"/>
          <p:cNvGrpSpPr/>
          <p:nvPr/>
        </p:nvGrpSpPr>
        <p:grpSpPr>
          <a:xfrm>
            <a:off x="468313" y="3068638"/>
            <a:ext cx="1582737" cy="1800225"/>
            <a:chOff x="0" y="0"/>
            <a:chExt cx="997" cy="1134"/>
          </a:xfrm>
        </p:grpSpPr>
        <p:sp>
          <p:nvSpPr>
            <p:cNvPr id="32773" name="直接连接符 32772"/>
            <p:cNvSpPr/>
            <p:nvPr/>
          </p:nvSpPr>
          <p:spPr>
            <a:xfrm flipH="1">
              <a:off x="0" y="0"/>
              <a:ext cx="498" cy="54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74" name="直接连接符 32773"/>
            <p:cNvSpPr/>
            <p:nvPr/>
          </p:nvSpPr>
          <p:spPr>
            <a:xfrm>
              <a:off x="498" y="0"/>
              <a:ext cx="499" cy="113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75" name="直接连接符 32774"/>
            <p:cNvSpPr/>
            <p:nvPr/>
          </p:nvSpPr>
          <p:spPr>
            <a:xfrm flipH="1" flipV="1">
              <a:off x="0" y="545"/>
              <a:ext cx="997" cy="589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2776" name="组合 32775"/>
          <p:cNvGrpSpPr/>
          <p:nvPr/>
        </p:nvGrpSpPr>
        <p:grpSpPr>
          <a:xfrm>
            <a:off x="2771775" y="3068638"/>
            <a:ext cx="1582738" cy="1800225"/>
            <a:chOff x="0" y="0"/>
            <a:chExt cx="997" cy="1134"/>
          </a:xfrm>
        </p:grpSpPr>
        <p:sp>
          <p:nvSpPr>
            <p:cNvPr id="32777" name="直接连接符 32776"/>
            <p:cNvSpPr/>
            <p:nvPr/>
          </p:nvSpPr>
          <p:spPr>
            <a:xfrm flipH="1">
              <a:off x="0" y="0"/>
              <a:ext cx="498" cy="54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78" name="直接连接符 32777"/>
            <p:cNvSpPr/>
            <p:nvPr/>
          </p:nvSpPr>
          <p:spPr>
            <a:xfrm>
              <a:off x="498" y="0"/>
              <a:ext cx="499" cy="113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79" name="直接连接符 32778"/>
            <p:cNvSpPr/>
            <p:nvPr/>
          </p:nvSpPr>
          <p:spPr>
            <a:xfrm flipH="1" flipV="1">
              <a:off x="0" y="545"/>
              <a:ext cx="997" cy="589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2780" name="组合 32779"/>
          <p:cNvGrpSpPr/>
          <p:nvPr/>
        </p:nvGrpSpPr>
        <p:grpSpPr>
          <a:xfrm>
            <a:off x="468313" y="3068638"/>
            <a:ext cx="1582737" cy="1800225"/>
            <a:chOff x="0" y="0"/>
            <a:chExt cx="997" cy="1134"/>
          </a:xfrm>
        </p:grpSpPr>
        <p:sp>
          <p:nvSpPr>
            <p:cNvPr id="32781" name="直接连接符 32780"/>
            <p:cNvSpPr/>
            <p:nvPr/>
          </p:nvSpPr>
          <p:spPr>
            <a:xfrm flipH="1">
              <a:off x="0" y="0"/>
              <a:ext cx="498" cy="54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2" name="直接连接符 32781"/>
            <p:cNvSpPr/>
            <p:nvPr/>
          </p:nvSpPr>
          <p:spPr>
            <a:xfrm>
              <a:off x="498" y="0"/>
              <a:ext cx="499" cy="113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3" name="直接连接符 32782"/>
            <p:cNvSpPr/>
            <p:nvPr/>
          </p:nvSpPr>
          <p:spPr>
            <a:xfrm flipH="1" flipV="1">
              <a:off x="0" y="545"/>
              <a:ext cx="997" cy="589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2784" name="直接连接符 32783"/>
          <p:cNvSpPr/>
          <p:nvPr/>
        </p:nvSpPr>
        <p:spPr>
          <a:xfrm>
            <a:off x="1258888" y="3068638"/>
            <a:ext cx="2233612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2785" name="直接连接符 32784"/>
          <p:cNvSpPr/>
          <p:nvPr/>
        </p:nvSpPr>
        <p:spPr>
          <a:xfrm>
            <a:off x="468313" y="3933825"/>
            <a:ext cx="2303462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2786" name="直接连接符 32785"/>
          <p:cNvSpPr/>
          <p:nvPr/>
        </p:nvSpPr>
        <p:spPr>
          <a:xfrm>
            <a:off x="2051050" y="4868863"/>
            <a:ext cx="230505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2787" name="文本框 32786"/>
          <p:cNvSpPr txBox="1"/>
          <p:nvPr/>
        </p:nvSpPr>
        <p:spPr>
          <a:xfrm>
            <a:off x="179388" y="37163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88" name="文本框 32787"/>
          <p:cNvSpPr txBox="1"/>
          <p:nvPr/>
        </p:nvSpPr>
        <p:spPr>
          <a:xfrm>
            <a:off x="1403350" y="478155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89" name="文本框 32788"/>
          <p:cNvSpPr txBox="1"/>
          <p:nvPr/>
        </p:nvSpPr>
        <p:spPr>
          <a:xfrm>
            <a:off x="838200" y="26670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0" name="文本框 32789"/>
          <p:cNvSpPr txBox="1"/>
          <p:nvPr/>
        </p:nvSpPr>
        <p:spPr>
          <a:xfrm>
            <a:off x="168275" y="368617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1" name="文本框 32790"/>
          <p:cNvSpPr txBox="1"/>
          <p:nvPr/>
        </p:nvSpPr>
        <p:spPr>
          <a:xfrm>
            <a:off x="827088" y="26368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2" name="文本框 32791"/>
          <p:cNvSpPr txBox="1"/>
          <p:nvPr/>
        </p:nvSpPr>
        <p:spPr>
          <a:xfrm>
            <a:off x="1403350" y="479742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3" name="文本框 32792"/>
          <p:cNvSpPr txBox="1"/>
          <p:nvPr/>
        </p:nvSpPr>
        <p:spPr>
          <a:xfrm>
            <a:off x="168275" y="370205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4" name="文本框 32793"/>
          <p:cNvSpPr txBox="1"/>
          <p:nvPr/>
        </p:nvSpPr>
        <p:spPr>
          <a:xfrm>
            <a:off x="827088" y="26527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5" name="文本框 32794"/>
          <p:cNvSpPr txBox="1"/>
          <p:nvPr/>
        </p:nvSpPr>
        <p:spPr>
          <a:xfrm>
            <a:off x="1403350" y="479742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6" name="文本框 32795"/>
          <p:cNvSpPr txBox="1"/>
          <p:nvPr/>
        </p:nvSpPr>
        <p:spPr>
          <a:xfrm>
            <a:off x="168275" y="370205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7" name="文本框 32796"/>
          <p:cNvSpPr txBox="1"/>
          <p:nvPr/>
        </p:nvSpPr>
        <p:spPr>
          <a:xfrm>
            <a:off x="827088" y="26527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8" name="文本框 32797"/>
          <p:cNvSpPr txBox="1"/>
          <p:nvPr/>
        </p:nvSpPr>
        <p:spPr>
          <a:xfrm>
            <a:off x="1403350" y="47990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799" name="文本框 32798"/>
          <p:cNvSpPr txBox="1"/>
          <p:nvPr/>
        </p:nvSpPr>
        <p:spPr>
          <a:xfrm>
            <a:off x="168275" y="37036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800" name="文本框 32799"/>
          <p:cNvSpPr txBox="1"/>
          <p:nvPr/>
        </p:nvSpPr>
        <p:spPr>
          <a:xfrm>
            <a:off x="827088" y="26543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801" name="文本框 32800"/>
          <p:cNvSpPr txBox="1"/>
          <p:nvPr/>
        </p:nvSpPr>
        <p:spPr>
          <a:xfrm>
            <a:off x="1403350" y="481488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802" name="文本框 32801"/>
          <p:cNvSpPr txBox="1"/>
          <p:nvPr/>
        </p:nvSpPr>
        <p:spPr>
          <a:xfrm>
            <a:off x="168275" y="37195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803" name="文本框 32802"/>
          <p:cNvSpPr txBox="1"/>
          <p:nvPr/>
        </p:nvSpPr>
        <p:spPr>
          <a:xfrm>
            <a:off x="827088" y="267017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2804" name="文本框 32803"/>
          <p:cNvSpPr txBox="1"/>
          <p:nvPr/>
        </p:nvSpPr>
        <p:spPr>
          <a:xfrm>
            <a:off x="3348038" y="2636838"/>
            <a:ext cx="4016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F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2805" name="文本框 32804"/>
          <p:cNvSpPr txBox="1"/>
          <p:nvPr/>
        </p:nvSpPr>
        <p:spPr>
          <a:xfrm>
            <a:off x="2411413" y="37163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2806" name="文本框 32805"/>
          <p:cNvSpPr txBox="1"/>
          <p:nvPr/>
        </p:nvSpPr>
        <p:spPr>
          <a:xfrm>
            <a:off x="4140200" y="479742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2807" name="文本框 32806"/>
          <p:cNvSpPr txBox="1"/>
          <p:nvPr/>
        </p:nvSpPr>
        <p:spPr>
          <a:xfrm>
            <a:off x="4859338" y="2349500"/>
            <a:ext cx="36734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808" name="椭圆形标注 32807"/>
          <p:cNvSpPr/>
          <p:nvPr/>
        </p:nvSpPr>
        <p:spPr>
          <a:xfrm>
            <a:off x="468313" y="115888"/>
            <a:ext cx="3203575" cy="549275"/>
          </a:xfrm>
          <a:prstGeom prst="wedgeEllipseCallout">
            <a:avLst>
              <a:gd name="adj1" fmla="val -58620"/>
              <a:gd name="adj2" fmla="val 6213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r>
              <a:rPr lang="zh-CN" altLang="en-US" sz="2400" b="1">
                <a:latin typeface="Times New Roman" panose="02020603050405020304" pitchFamily="18" charset="0"/>
              </a:rPr>
              <a:t>跟踪练习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占位符 33793"/>
          <p:cNvSpPr>
            <a:spLocks noGrp="1"/>
          </p:cNvSpPr>
          <p:nvPr>
            <p:ph type="body" idx="1"/>
          </p:nvPr>
        </p:nvSpPr>
        <p:spPr>
          <a:xfrm>
            <a:off x="179388" y="1628775"/>
            <a:ext cx="8785225" cy="5040313"/>
          </a:xfrm>
          <a:solidFill>
            <a:srgbClr val="6600CC"/>
          </a:solidFill>
          <a:ln/>
          <a:effectLst>
            <a:prstShdw prst="shdw13" dist="359659" dir="19071744">
              <a:srgbClr val="009900">
                <a:alpha val="50000"/>
              </a:srgbClr>
            </a:prstShdw>
          </a:effectLst>
        </p:spPr>
        <p:txBody>
          <a:bodyPr/>
          <a:p>
            <a:pPr>
              <a:buNone/>
            </a:pPr>
            <a:r>
              <a:rPr lang="zh-CN" altLang="en-US" sz="4400">
                <a:latin typeface="新宋体" panose="02010609030101010101" pitchFamily="49" charset="-122"/>
                <a:ea typeface="新宋体" panose="02010609030101010101" pitchFamily="49" charset="-122"/>
              </a:rPr>
              <a:t>    </a:t>
            </a:r>
            <a:r>
              <a:rPr lang="en-US" altLang="zh-CN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1.</a:t>
            </a:r>
            <a:r>
              <a:rPr lang="zh-CN" altLang="en-US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平移的定义</a:t>
            </a:r>
            <a:endParaRPr lang="zh-CN" altLang="en-US" sz="3600">
              <a:solidFill>
                <a:srgbClr val="FFFF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  <a:p>
            <a:pPr>
              <a:buNone/>
            </a:pPr>
            <a:r>
              <a:rPr lang="zh-CN" altLang="en-US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     </a:t>
            </a:r>
            <a:r>
              <a:rPr lang="en-US" altLang="zh-CN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2.</a:t>
            </a:r>
            <a:r>
              <a:rPr lang="zh-CN" altLang="en-US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平移的性质</a:t>
            </a:r>
            <a:endParaRPr lang="zh-CN" altLang="en-US" sz="3600">
              <a:solidFill>
                <a:srgbClr val="FFFF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  <a:p>
            <a:pPr>
              <a:buNone/>
            </a:pPr>
            <a:r>
              <a:rPr lang="zh-CN" altLang="en-US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     </a:t>
            </a:r>
            <a:r>
              <a:rPr lang="en-US" altLang="zh-CN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3.</a:t>
            </a:r>
            <a:r>
              <a:rPr lang="zh-CN" altLang="en-US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平移的画法</a:t>
            </a:r>
            <a:endParaRPr lang="zh-CN" altLang="en-US" sz="3600">
              <a:solidFill>
                <a:srgbClr val="FFFF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  <a:p>
            <a:pPr>
              <a:buNone/>
            </a:pPr>
            <a:r>
              <a:rPr lang="zh-CN" altLang="en-US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     </a:t>
            </a:r>
            <a:r>
              <a:rPr lang="en-US" altLang="zh-CN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4.</a:t>
            </a:r>
            <a:r>
              <a:rPr lang="zh-CN" altLang="en-US" sz="3600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平移的应用</a:t>
            </a:r>
            <a:endParaRPr lang="zh-CN" altLang="en-US" sz="3600">
              <a:solidFill>
                <a:srgbClr val="FFFF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  <a:p>
            <a:pPr>
              <a:buNone/>
            </a:pPr>
            <a:r>
              <a:rPr lang="zh-CN" altLang="en-US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口诀：各点同向移同距</a:t>
            </a:r>
            <a:r>
              <a:rPr lang="en-US" altLang="zh-CN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,</a:t>
            </a:r>
            <a:r>
              <a:rPr lang="zh-CN" altLang="en-US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如此运动是平移</a:t>
            </a:r>
            <a:r>
              <a:rPr lang="en-US" altLang="zh-CN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,           </a:t>
            </a:r>
            <a:endParaRPr lang="en-US" altLang="zh-CN" sz="3600" b="1">
              <a:solidFill>
                <a:srgbClr val="FFFF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  <a:p>
            <a:pPr>
              <a:buNone/>
            </a:pPr>
            <a:r>
              <a:rPr lang="en-US" altLang="zh-CN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      </a:t>
            </a:r>
            <a:r>
              <a:rPr lang="zh-CN" altLang="en-US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形状相同大小等</a:t>
            </a:r>
            <a:r>
              <a:rPr lang="en-US" altLang="zh-CN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,</a:t>
            </a:r>
            <a:r>
              <a:rPr lang="zh-CN" altLang="en-US" sz="3600" b="1">
                <a:solidFill>
                  <a:srgbClr val="FFFF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平移只是位置变。</a:t>
            </a:r>
            <a:endParaRPr lang="zh-CN" altLang="en-US" sz="3600" b="1">
              <a:solidFill>
                <a:srgbClr val="FFFF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2843213" y="404813"/>
            <a:ext cx="4249737" cy="100647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6000" b="1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小结与回顾</a:t>
            </a:r>
            <a:endParaRPr lang="zh-CN" altLang="en-US" sz="6000" b="1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79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12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794">
                                            <p:txEl>
                                              <p:charRg st="12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794">
                                            <p:txEl>
                                              <p:charRg st="12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794">
                                            <p:txEl>
                                              <p:charRg st="12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2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794">
                                            <p:txEl>
                                              <p:charRg st="25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794">
                                            <p:txEl>
                                              <p:charRg st="2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794">
                                            <p:txEl>
                                              <p:charRg st="2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794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794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794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51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3794">
                                            <p:txEl>
                                              <p:charRg st="51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794">
                                            <p:txEl>
                                              <p:charRg st="51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794">
                                            <p:txEl>
                                              <p:charRg st="51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8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794">
                                            <p:txEl>
                                              <p:charRg st="82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794">
                                            <p:txEl>
                                              <p:charRg st="8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794">
                                            <p:txEl>
                                              <p:charRg st="8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 uiExpand="1" build="p"/>
      <p:bldP spid="3379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文本框 34817"/>
          <p:cNvSpPr txBox="1"/>
          <p:nvPr/>
        </p:nvSpPr>
        <p:spPr>
          <a:xfrm>
            <a:off x="539750" y="1590675"/>
            <a:ext cx="7777163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>
                <a:solidFill>
                  <a:schemeClr val="accent2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3200">
                <a:solidFill>
                  <a:schemeClr val="accent2"/>
                </a:solidFill>
                <a:latin typeface="Arial" panose="020B0604020202020204" pitchFamily="34" charset="0"/>
              </a:rPr>
              <a:t>如图：在多边形</a:t>
            </a:r>
            <a:r>
              <a:rPr lang="en-US" altLang="zh-CN" sz="3200">
                <a:solidFill>
                  <a:schemeClr val="accent2"/>
                </a:solidFill>
                <a:latin typeface="Arial" panose="020B0604020202020204" pitchFamily="34" charset="0"/>
              </a:rPr>
              <a:t>ABCDEFGH</a:t>
            </a:r>
            <a:r>
              <a:rPr lang="zh-CN" altLang="en-US" sz="3200">
                <a:solidFill>
                  <a:schemeClr val="accent2"/>
                </a:solidFill>
                <a:latin typeface="Arial" panose="020B0604020202020204" pitchFamily="34" charset="0"/>
              </a:rPr>
              <a:t>中，</a:t>
            </a:r>
            <a:r>
              <a:rPr lang="en-US" altLang="zh-CN" sz="3200">
                <a:solidFill>
                  <a:schemeClr val="accent2"/>
                </a:solidFill>
                <a:latin typeface="Arial" panose="020B0604020202020204" pitchFamily="34" charset="0"/>
              </a:rPr>
              <a:t>AB=2cm,BC=5cm,</a:t>
            </a:r>
            <a:r>
              <a:rPr lang="zh-CN" altLang="en-US" sz="3200">
                <a:solidFill>
                  <a:schemeClr val="accent2"/>
                </a:solidFill>
                <a:latin typeface="Arial" panose="020B0604020202020204" pitchFamily="34" charset="0"/>
              </a:rPr>
              <a:t>求多边形的周长。</a:t>
            </a:r>
            <a:endParaRPr lang="zh-CN" altLang="en-US" sz="320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grpSp>
        <p:nvGrpSpPr>
          <p:cNvPr id="34819" name="组合 34818"/>
          <p:cNvGrpSpPr/>
          <p:nvPr/>
        </p:nvGrpSpPr>
        <p:grpSpPr>
          <a:xfrm>
            <a:off x="611188" y="2997200"/>
            <a:ext cx="4968875" cy="2841625"/>
            <a:chOff x="0" y="0"/>
            <a:chExt cx="2640" cy="1469"/>
          </a:xfrm>
        </p:grpSpPr>
        <p:sp>
          <p:nvSpPr>
            <p:cNvPr id="34820" name="文本框 34819"/>
            <p:cNvSpPr txBox="1"/>
            <p:nvPr/>
          </p:nvSpPr>
          <p:spPr>
            <a:xfrm>
              <a:off x="1440" y="288"/>
              <a:ext cx="384" cy="2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F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34821" name="文本框 34820"/>
            <p:cNvSpPr txBox="1"/>
            <p:nvPr/>
          </p:nvSpPr>
          <p:spPr>
            <a:xfrm>
              <a:off x="768" y="528"/>
              <a:ext cx="384" cy="2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G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grpSp>
          <p:nvGrpSpPr>
            <p:cNvPr id="34822" name="组合 34821"/>
            <p:cNvGrpSpPr/>
            <p:nvPr/>
          </p:nvGrpSpPr>
          <p:grpSpPr>
            <a:xfrm>
              <a:off x="96" y="288"/>
              <a:ext cx="1872" cy="864"/>
              <a:chOff x="0" y="0"/>
              <a:chExt cx="1872" cy="864"/>
            </a:xfrm>
          </p:grpSpPr>
          <p:sp>
            <p:nvSpPr>
              <p:cNvPr id="34823" name="直接连接符 34822"/>
              <p:cNvSpPr/>
              <p:nvPr/>
            </p:nvSpPr>
            <p:spPr>
              <a:xfrm>
                <a:off x="288" y="0"/>
                <a:ext cx="528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24" name="直接连接符 34823"/>
              <p:cNvSpPr/>
              <p:nvPr/>
            </p:nvSpPr>
            <p:spPr>
              <a:xfrm>
                <a:off x="816" y="0"/>
                <a:ext cx="0" cy="33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25" name="直接连接符 34824"/>
              <p:cNvSpPr/>
              <p:nvPr/>
            </p:nvSpPr>
            <p:spPr>
              <a:xfrm>
                <a:off x="816" y="288"/>
                <a:ext cx="81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26" name="直接连接符 34825"/>
              <p:cNvSpPr/>
              <p:nvPr/>
            </p:nvSpPr>
            <p:spPr>
              <a:xfrm>
                <a:off x="1632" y="288"/>
                <a:ext cx="0" cy="24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27" name="直接连接符 34826"/>
              <p:cNvSpPr/>
              <p:nvPr/>
            </p:nvSpPr>
            <p:spPr>
              <a:xfrm>
                <a:off x="288" y="0"/>
                <a:ext cx="0" cy="86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28" name="文本框 34827"/>
              <p:cNvSpPr txBox="1"/>
              <p:nvPr/>
            </p:nvSpPr>
            <p:spPr>
              <a:xfrm>
                <a:off x="1488" y="432"/>
                <a:ext cx="384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E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4829" name="文本框 34828"/>
              <p:cNvSpPr txBox="1"/>
              <p:nvPr/>
            </p:nvSpPr>
            <p:spPr>
              <a:xfrm>
                <a:off x="0" y="288"/>
                <a:ext cx="384" cy="2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2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34830" name="组合 34829"/>
            <p:cNvGrpSpPr/>
            <p:nvPr/>
          </p:nvGrpSpPr>
          <p:grpSpPr>
            <a:xfrm>
              <a:off x="0" y="0"/>
              <a:ext cx="2640" cy="1469"/>
              <a:chOff x="0" y="0"/>
              <a:chExt cx="2640" cy="1469"/>
            </a:xfrm>
          </p:grpSpPr>
          <p:sp>
            <p:nvSpPr>
              <p:cNvPr id="34831" name="直接连接符 34830"/>
              <p:cNvSpPr/>
              <p:nvPr/>
            </p:nvSpPr>
            <p:spPr>
              <a:xfrm>
                <a:off x="1728" y="768"/>
                <a:ext cx="480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32" name="直接连接符 34831"/>
              <p:cNvSpPr/>
              <p:nvPr/>
            </p:nvSpPr>
            <p:spPr>
              <a:xfrm>
                <a:off x="2208" y="768"/>
                <a:ext cx="0" cy="38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33" name="直接连接符 34832"/>
              <p:cNvSpPr/>
              <p:nvPr/>
            </p:nvSpPr>
            <p:spPr>
              <a:xfrm>
                <a:off x="384" y="1152"/>
                <a:ext cx="1824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34" name="文本框 34833"/>
              <p:cNvSpPr txBox="1"/>
              <p:nvPr/>
            </p:nvSpPr>
            <p:spPr>
              <a:xfrm>
                <a:off x="0" y="48"/>
                <a:ext cx="384" cy="2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A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4835" name="文本框 34834"/>
              <p:cNvSpPr txBox="1"/>
              <p:nvPr/>
            </p:nvSpPr>
            <p:spPr>
              <a:xfrm>
                <a:off x="48" y="1152"/>
                <a:ext cx="384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B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4836" name="文本框 34835"/>
              <p:cNvSpPr txBox="1"/>
              <p:nvPr/>
            </p:nvSpPr>
            <p:spPr>
              <a:xfrm>
                <a:off x="2256" y="624"/>
                <a:ext cx="384" cy="2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D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4837" name="文本框 34836"/>
              <p:cNvSpPr txBox="1"/>
              <p:nvPr/>
            </p:nvSpPr>
            <p:spPr>
              <a:xfrm>
                <a:off x="2208" y="1152"/>
                <a:ext cx="384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C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4838" name="文本框 34837"/>
              <p:cNvSpPr txBox="1"/>
              <p:nvPr/>
            </p:nvSpPr>
            <p:spPr>
              <a:xfrm flipH="1">
                <a:off x="864" y="0"/>
                <a:ext cx="192" cy="2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H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4839" name="文本框 34838"/>
              <p:cNvSpPr txBox="1"/>
              <p:nvPr/>
            </p:nvSpPr>
            <p:spPr>
              <a:xfrm>
                <a:off x="816" y="1200"/>
                <a:ext cx="384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5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4840" name="直接连接符 34839"/>
            <p:cNvSpPr/>
            <p:nvPr/>
          </p:nvSpPr>
          <p:spPr>
            <a:xfrm>
              <a:off x="912" y="288"/>
              <a:ext cx="1296" cy="0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34841" name="直接连接符 34840"/>
            <p:cNvSpPr/>
            <p:nvPr/>
          </p:nvSpPr>
          <p:spPr>
            <a:xfrm>
              <a:off x="1728" y="288"/>
              <a:ext cx="0" cy="240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34842" name="直接连接符 34841"/>
            <p:cNvSpPr/>
            <p:nvPr/>
          </p:nvSpPr>
          <p:spPr>
            <a:xfrm>
              <a:off x="2208" y="288"/>
              <a:ext cx="0" cy="480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</p:sp>
      </p:grpSp>
      <p:sp>
        <p:nvSpPr>
          <p:cNvPr id="34843" name="文本框 34842"/>
          <p:cNvSpPr txBox="1"/>
          <p:nvPr/>
        </p:nvSpPr>
        <p:spPr>
          <a:xfrm>
            <a:off x="3779838" y="29972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M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4844" name="文本框 34843"/>
          <p:cNvSpPr txBox="1"/>
          <p:nvPr/>
        </p:nvSpPr>
        <p:spPr>
          <a:xfrm>
            <a:off x="4643438" y="2981325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N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4845" name="矩形 34844"/>
          <p:cNvSpPr/>
          <p:nvPr/>
        </p:nvSpPr>
        <p:spPr>
          <a:xfrm>
            <a:off x="755650" y="188913"/>
            <a:ext cx="2665413" cy="13525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normAutofit/>
          </a:bodyPr>
          <a:p>
            <a:pPr algn="ctr"/>
            <a:r>
              <a:rPr lang="zh-CN" altLang="en-US" sz="40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拓展探究</a:t>
            </a:r>
            <a:endParaRPr lang="zh-CN" altLang="en-US" sz="40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文本框 35841"/>
          <p:cNvSpPr txBox="1"/>
          <p:nvPr/>
        </p:nvSpPr>
        <p:spPr>
          <a:xfrm>
            <a:off x="323850" y="549275"/>
            <a:ext cx="84963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如图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将直角△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沿直角边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AB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向右平移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个单位至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△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DEF,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如果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AB=4,CG=1.5,∠ABC=90°,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且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△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的面积为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试求图中阴影部分的面积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5843" name="直接连接符 35842"/>
          <p:cNvSpPr/>
          <p:nvPr/>
        </p:nvSpPr>
        <p:spPr>
          <a:xfrm>
            <a:off x="2339975" y="3644900"/>
            <a:ext cx="0" cy="7921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4" name="直接连接符 35843"/>
          <p:cNvSpPr/>
          <p:nvPr/>
        </p:nvSpPr>
        <p:spPr>
          <a:xfrm>
            <a:off x="2195513" y="3716338"/>
            <a:ext cx="0" cy="7207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5" name="直接连接符 35844"/>
          <p:cNvSpPr/>
          <p:nvPr/>
        </p:nvSpPr>
        <p:spPr>
          <a:xfrm>
            <a:off x="2051050" y="3860800"/>
            <a:ext cx="0" cy="5762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6" name="直接连接符 35845"/>
          <p:cNvSpPr/>
          <p:nvPr/>
        </p:nvSpPr>
        <p:spPr>
          <a:xfrm>
            <a:off x="1908175" y="4005263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7" name="直接连接符 35846"/>
          <p:cNvSpPr/>
          <p:nvPr/>
        </p:nvSpPr>
        <p:spPr>
          <a:xfrm>
            <a:off x="1692275" y="4148138"/>
            <a:ext cx="0" cy="2889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8" name="文本框 35847"/>
          <p:cNvSpPr txBox="1"/>
          <p:nvPr/>
        </p:nvSpPr>
        <p:spPr>
          <a:xfrm>
            <a:off x="107950" y="4437063"/>
            <a:ext cx="5032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A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5849" name="矩形 35848"/>
          <p:cNvSpPr/>
          <p:nvPr/>
        </p:nvSpPr>
        <p:spPr>
          <a:xfrm>
            <a:off x="2195513" y="4437063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B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5850" name="矩形 35849"/>
          <p:cNvSpPr/>
          <p:nvPr/>
        </p:nvSpPr>
        <p:spPr>
          <a:xfrm>
            <a:off x="2268538" y="2205038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C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5851" name="矩形 35850"/>
          <p:cNvSpPr/>
          <p:nvPr/>
        </p:nvSpPr>
        <p:spPr>
          <a:xfrm>
            <a:off x="3409950" y="2205038"/>
            <a:ext cx="3698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F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5852" name="矩形 35851"/>
          <p:cNvSpPr/>
          <p:nvPr/>
        </p:nvSpPr>
        <p:spPr>
          <a:xfrm>
            <a:off x="3348038" y="4437063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E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5853" name="矩形 35852"/>
          <p:cNvSpPr/>
          <p:nvPr/>
        </p:nvSpPr>
        <p:spPr>
          <a:xfrm>
            <a:off x="1042988" y="4437063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D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5854" name="直接连接符 35853"/>
          <p:cNvSpPr/>
          <p:nvPr/>
        </p:nvSpPr>
        <p:spPr>
          <a:xfrm>
            <a:off x="2051050" y="3862388"/>
            <a:ext cx="0" cy="5762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5" name="直接连接符 35854"/>
          <p:cNvSpPr/>
          <p:nvPr/>
        </p:nvSpPr>
        <p:spPr>
          <a:xfrm>
            <a:off x="1692275" y="4149725"/>
            <a:ext cx="0" cy="2889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6" name="直接连接符 35855"/>
          <p:cNvSpPr/>
          <p:nvPr/>
        </p:nvSpPr>
        <p:spPr>
          <a:xfrm>
            <a:off x="1908175" y="4005263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7" name="直接连接符 35856"/>
          <p:cNvSpPr/>
          <p:nvPr/>
        </p:nvSpPr>
        <p:spPr>
          <a:xfrm>
            <a:off x="2051050" y="3862388"/>
            <a:ext cx="0" cy="5762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8" name="直接连接符 35857"/>
          <p:cNvSpPr/>
          <p:nvPr/>
        </p:nvSpPr>
        <p:spPr>
          <a:xfrm>
            <a:off x="1692275" y="4149725"/>
            <a:ext cx="0" cy="2889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9" name="直接连接符 35858"/>
          <p:cNvSpPr/>
          <p:nvPr/>
        </p:nvSpPr>
        <p:spPr>
          <a:xfrm>
            <a:off x="2195513" y="3716338"/>
            <a:ext cx="0" cy="720725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60" name="直接连接符 35859"/>
          <p:cNvSpPr/>
          <p:nvPr/>
        </p:nvSpPr>
        <p:spPr>
          <a:xfrm>
            <a:off x="1908175" y="4005263"/>
            <a:ext cx="0" cy="43180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61" name="直接连接符 35860"/>
          <p:cNvSpPr/>
          <p:nvPr/>
        </p:nvSpPr>
        <p:spPr>
          <a:xfrm>
            <a:off x="2051050" y="3860800"/>
            <a:ext cx="0" cy="576263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62" name="直接连接符 35861"/>
          <p:cNvSpPr/>
          <p:nvPr/>
        </p:nvSpPr>
        <p:spPr>
          <a:xfrm>
            <a:off x="1692275" y="4148138"/>
            <a:ext cx="0" cy="288925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5863" name="组合 35862"/>
          <p:cNvGrpSpPr/>
          <p:nvPr/>
        </p:nvGrpSpPr>
        <p:grpSpPr>
          <a:xfrm>
            <a:off x="179388" y="2636838"/>
            <a:ext cx="2160587" cy="1800225"/>
            <a:chOff x="0" y="0"/>
            <a:chExt cx="1361" cy="1134"/>
          </a:xfrm>
        </p:grpSpPr>
        <p:sp>
          <p:nvSpPr>
            <p:cNvPr id="35864" name="直接连接符 35863"/>
            <p:cNvSpPr/>
            <p:nvPr/>
          </p:nvSpPr>
          <p:spPr>
            <a:xfrm flipV="1">
              <a:off x="0" y="0"/>
              <a:ext cx="1361" cy="113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65" name="直接连接符 35864"/>
            <p:cNvSpPr/>
            <p:nvPr/>
          </p:nvSpPr>
          <p:spPr>
            <a:xfrm>
              <a:off x="1361" y="0"/>
              <a:ext cx="0" cy="113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66" name="直接连接符 35865"/>
            <p:cNvSpPr/>
            <p:nvPr/>
          </p:nvSpPr>
          <p:spPr>
            <a:xfrm flipH="1">
              <a:off x="0" y="1134"/>
              <a:ext cx="1361" cy="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5867" name="组合 35866"/>
          <p:cNvGrpSpPr/>
          <p:nvPr/>
        </p:nvGrpSpPr>
        <p:grpSpPr>
          <a:xfrm>
            <a:off x="1258888" y="2636838"/>
            <a:ext cx="2160587" cy="1800225"/>
            <a:chOff x="0" y="0"/>
            <a:chExt cx="1361" cy="1134"/>
          </a:xfrm>
        </p:grpSpPr>
        <p:sp>
          <p:nvSpPr>
            <p:cNvPr id="35868" name="直接连接符 35867"/>
            <p:cNvSpPr/>
            <p:nvPr/>
          </p:nvSpPr>
          <p:spPr>
            <a:xfrm flipV="1">
              <a:off x="0" y="0"/>
              <a:ext cx="1361" cy="113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69" name="直接连接符 35868"/>
            <p:cNvSpPr/>
            <p:nvPr/>
          </p:nvSpPr>
          <p:spPr>
            <a:xfrm>
              <a:off x="1361" y="0"/>
              <a:ext cx="0" cy="113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0" name="直接连接符 35869"/>
            <p:cNvSpPr/>
            <p:nvPr/>
          </p:nvSpPr>
          <p:spPr>
            <a:xfrm flipH="1">
              <a:off x="0" y="1134"/>
              <a:ext cx="1361" cy="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5871" name="文本框 35870"/>
          <p:cNvSpPr txBox="1"/>
          <p:nvPr/>
        </p:nvSpPr>
        <p:spPr>
          <a:xfrm>
            <a:off x="2268538" y="2997200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G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图片 36865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8913"/>
            <a:ext cx="9144000" cy="6854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6867" name="组合 36866"/>
          <p:cNvGrpSpPr/>
          <p:nvPr/>
        </p:nvGrpSpPr>
        <p:grpSpPr>
          <a:xfrm>
            <a:off x="3429000" y="457200"/>
            <a:ext cx="3200400" cy="1447800"/>
            <a:chOff x="0" y="0"/>
            <a:chExt cx="2208" cy="1052"/>
          </a:xfrm>
        </p:grpSpPr>
        <p:sp>
          <p:nvSpPr>
            <p:cNvPr id="36868" name="未知"/>
            <p:cNvSpPr/>
            <p:nvPr/>
          </p:nvSpPr>
          <p:spPr>
            <a:xfrm>
              <a:off x="0" y="528"/>
              <a:ext cx="2208" cy="384"/>
            </a:xfrm>
            <a:custGeom>
              <a:avLst/>
              <a:gdLst/>
              <a:ahLst/>
              <a:cxnLst/>
              <a:pathLst>
                <a:path w="2208" h="384">
                  <a:moveTo>
                    <a:pt x="432" y="384"/>
                  </a:moveTo>
                  <a:lnTo>
                    <a:pt x="2208" y="384"/>
                  </a:lnTo>
                  <a:lnTo>
                    <a:pt x="1776" y="0"/>
                  </a:lnTo>
                  <a:lnTo>
                    <a:pt x="0" y="0"/>
                  </a:lnTo>
                  <a:lnTo>
                    <a:pt x="432" y="384"/>
                  </a:lnTo>
                  <a:close/>
                </a:path>
              </a:pathLst>
            </a:custGeom>
            <a:gradFill rotWithShape="0">
              <a:gsLst>
                <a:gs pos="0">
                  <a:srgbClr val="FFFFFF">
                    <a:alpha val="100000"/>
                  </a:srgbClr>
                </a:gs>
                <a:gs pos="100000">
                  <a:srgbClr val="99CC00">
                    <a:alpha val="100000"/>
                  </a:srgbClr>
                </a:gs>
              </a:gsLst>
              <a:lin ang="5400000" scaled="1"/>
              <a:tileRect/>
            </a:gradFill>
            <a:ln w="19050" cap="flat" cmpd="sng">
              <a:pattFill prst="horz">
                <a:fgClr>
                  <a:schemeClr val="accent1"/>
                </a:fgClr>
                <a:bgClr>
                  <a:srgbClr val="FFFFFF"/>
                </a:bgClr>
              </a:pattFill>
              <a:prstDash val="solid"/>
              <a:headEnd type="none" w="med" len="med"/>
              <a:tailEnd type="none" w="med" len="med"/>
            </a:ln>
            <a:effectLst>
              <a:prstShdw prst="shdw15" dir="16200000">
                <a:schemeClr val="bg2"/>
              </a:prstShdw>
            </a:effectLst>
          </p:spPr>
          <p:txBody>
            <a:bodyPr/>
            <a:p>
              <a:endParaRPr lang="zh-CN" altLang="en-US"/>
            </a:p>
          </p:txBody>
        </p:sp>
        <p:grpSp>
          <p:nvGrpSpPr>
            <p:cNvPr id="36869" name="组合 36868"/>
            <p:cNvGrpSpPr/>
            <p:nvPr/>
          </p:nvGrpSpPr>
          <p:grpSpPr>
            <a:xfrm>
              <a:off x="0" y="0"/>
              <a:ext cx="2112" cy="1052"/>
              <a:chOff x="0" y="0"/>
              <a:chExt cx="2112" cy="1052"/>
            </a:xfrm>
          </p:grpSpPr>
          <p:sp>
            <p:nvSpPr>
              <p:cNvPr id="36870" name="未知"/>
              <p:cNvSpPr/>
              <p:nvPr/>
            </p:nvSpPr>
            <p:spPr>
              <a:xfrm rot="158589">
                <a:off x="96" y="97"/>
                <a:ext cx="576" cy="720"/>
              </a:xfrm>
              <a:custGeom>
                <a:avLst/>
                <a:gdLst/>
                <a:ahLst/>
                <a:cxnLst/>
                <a:pathLst>
                  <a:path w="576" h="816">
                    <a:moveTo>
                      <a:pt x="48" y="768"/>
                    </a:moveTo>
                    <a:lnTo>
                      <a:pt x="192" y="816"/>
                    </a:lnTo>
                    <a:lnTo>
                      <a:pt x="576" y="96"/>
                    </a:lnTo>
                    <a:lnTo>
                      <a:pt x="384" y="0"/>
                    </a:lnTo>
                    <a:lnTo>
                      <a:pt x="0" y="720"/>
                    </a:lnTo>
                  </a:path>
                </a:pathLst>
              </a:custGeom>
              <a:gradFill rotWithShape="0">
                <a:gsLst>
                  <a:gs pos="0">
                    <a:srgbClr val="FFCC66">
                      <a:alpha val="100000"/>
                    </a:srgbClr>
                  </a:gs>
                  <a:gs pos="100000">
                    <a:schemeClr val="accent2">
                      <a:alpha val="100000"/>
                    </a:schemeClr>
                  </a:gs>
                </a:gsLst>
                <a:lin ang="18900000" scaled="1"/>
                <a:tileRect/>
              </a:gradFill>
              <a:ln w="38100" cap="flat" cmpd="sng">
                <a:pattFill prst="horz">
                  <a:fgClr>
                    <a:schemeClr val="accent2"/>
                  </a:fgClr>
                  <a:bgClr>
                    <a:srgbClr val="FFFFFF"/>
                  </a:bgClr>
                </a:patt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871" name="未知"/>
              <p:cNvSpPr/>
              <p:nvPr/>
            </p:nvSpPr>
            <p:spPr>
              <a:xfrm>
                <a:off x="288" y="145"/>
                <a:ext cx="576" cy="672"/>
              </a:xfrm>
              <a:custGeom>
                <a:avLst/>
                <a:gdLst/>
                <a:ahLst/>
                <a:cxnLst/>
                <a:pathLst>
                  <a:path w="432" h="624">
                    <a:moveTo>
                      <a:pt x="0" y="624"/>
                    </a:moveTo>
                    <a:lnTo>
                      <a:pt x="96" y="624"/>
                    </a:lnTo>
                    <a:lnTo>
                      <a:pt x="432" y="0"/>
                    </a:lnTo>
                    <a:lnTo>
                      <a:pt x="288" y="48"/>
                    </a:lnTo>
                    <a:lnTo>
                      <a:pt x="0" y="6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50000">
                    <a:srgbClr val="CC3300">
                      <a:alpha val="100000"/>
                    </a:srgbClr>
                  </a:gs>
                  <a:gs pos="100000">
                    <a:schemeClr val="accent2">
                      <a:alpha val="100000"/>
                    </a:schemeClr>
                  </a:gs>
                </a:gsLst>
                <a:lin ang="2700000" scaled="1"/>
                <a:tileRect/>
              </a:gradFill>
              <a:ln w="38100" cap="flat" cmpd="sng">
                <a:solidFill>
                  <a:srgbClr val="CC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872" name="未知"/>
              <p:cNvSpPr/>
              <p:nvPr/>
            </p:nvSpPr>
            <p:spPr>
              <a:xfrm rot="961415">
                <a:off x="96" y="0"/>
                <a:ext cx="288" cy="768"/>
              </a:xfrm>
              <a:custGeom>
                <a:avLst/>
                <a:gdLst/>
                <a:ahLst/>
                <a:cxnLst/>
                <a:pathLst>
                  <a:path w="480" h="720">
                    <a:moveTo>
                      <a:pt x="480" y="96"/>
                    </a:moveTo>
                    <a:lnTo>
                      <a:pt x="192" y="672"/>
                    </a:lnTo>
                    <a:lnTo>
                      <a:pt x="144" y="720"/>
                    </a:lnTo>
                    <a:lnTo>
                      <a:pt x="0" y="624"/>
                    </a:lnTo>
                    <a:lnTo>
                      <a:pt x="144" y="336"/>
                    </a:lnTo>
                    <a:lnTo>
                      <a:pt x="336" y="0"/>
                    </a:lnTo>
                    <a:lnTo>
                      <a:pt x="480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hlink">
                      <a:alpha val="100000"/>
                    </a:schemeClr>
                  </a:gs>
                  <a:gs pos="50000">
                    <a:srgbClr val="FFCC66">
                      <a:alpha val="100000"/>
                    </a:srgbClr>
                  </a:gs>
                  <a:gs pos="100000">
                    <a:schemeClr val="hlink">
                      <a:alpha val="100000"/>
                    </a:schemeClr>
                  </a:gs>
                </a:gsLst>
                <a:lin ang="2700000" scaled="1"/>
                <a:tileRect/>
              </a:gradFill>
              <a:ln w="19050" cap="flat" cmpd="sng">
                <a:solidFill>
                  <a:srgbClr val="FFCC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873" name="未知"/>
              <p:cNvSpPr/>
              <p:nvPr/>
            </p:nvSpPr>
            <p:spPr>
              <a:xfrm>
                <a:off x="384" y="1"/>
                <a:ext cx="480" cy="192"/>
              </a:xfrm>
              <a:custGeom>
                <a:avLst/>
                <a:gdLst/>
                <a:ahLst/>
                <a:cxnLst/>
                <a:pathLst>
                  <a:path w="336" h="240">
                    <a:moveTo>
                      <a:pt x="192" y="240"/>
                    </a:moveTo>
                    <a:lnTo>
                      <a:pt x="48" y="144"/>
                    </a:lnTo>
                    <a:lnTo>
                      <a:pt x="0" y="48"/>
                    </a:lnTo>
                    <a:lnTo>
                      <a:pt x="144" y="0"/>
                    </a:lnTo>
                    <a:lnTo>
                      <a:pt x="288" y="48"/>
                    </a:lnTo>
                    <a:lnTo>
                      <a:pt x="336" y="192"/>
                    </a:lnTo>
                    <a:lnTo>
                      <a:pt x="192" y="24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CC66">
                      <a:alpha val="100000"/>
                    </a:srgbClr>
                  </a:gs>
                  <a:gs pos="50000">
                    <a:srgbClr val="FF9933">
                      <a:alpha val="100000"/>
                    </a:srgbClr>
                  </a:gs>
                  <a:gs pos="100000">
                    <a:srgbClr val="FFCC66">
                      <a:alpha val="100000"/>
                    </a:srgbClr>
                  </a:gs>
                </a:gsLst>
                <a:lin ang="18900000" scaled="1"/>
                <a:tileRect/>
              </a:gradFill>
              <a:ln w="19050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874" name="未知"/>
              <p:cNvSpPr/>
              <p:nvPr/>
            </p:nvSpPr>
            <p:spPr>
              <a:xfrm>
                <a:off x="48" y="577"/>
                <a:ext cx="384" cy="432"/>
              </a:xfrm>
              <a:custGeom>
                <a:avLst/>
                <a:gdLst/>
                <a:ahLst/>
                <a:cxnLst/>
                <a:pathLst>
                  <a:path w="384" h="384">
                    <a:moveTo>
                      <a:pt x="192" y="192"/>
                    </a:moveTo>
                    <a:lnTo>
                      <a:pt x="96" y="144"/>
                    </a:lnTo>
                    <a:lnTo>
                      <a:pt x="48" y="96"/>
                    </a:lnTo>
                    <a:lnTo>
                      <a:pt x="0" y="0"/>
                    </a:lnTo>
                    <a:lnTo>
                      <a:pt x="0" y="384"/>
                    </a:lnTo>
                    <a:lnTo>
                      <a:pt x="384" y="192"/>
                    </a:lnTo>
                    <a:lnTo>
                      <a:pt x="192" y="19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50000">
                    <a:srgbClr val="FF9900">
                      <a:alpha val="100000"/>
                    </a:srgbClr>
                  </a:gs>
                  <a:gs pos="100000">
                    <a:schemeClr val="hlink"/>
                  </a:gs>
                </a:gsLst>
                <a:lin ang="2700000" scaled="1"/>
                <a:tileRect/>
              </a:gradFill>
              <a:ln w="19050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875" name="未知"/>
              <p:cNvSpPr/>
              <p:nvPr/>
            </p:nvSpPr>
            <p:spPr>
              <a:xfrm rot="1629174">
                <a:off x="0" y="876"/>
                <a:ext cx="147" cy="176"/>
              </a:xfrm>
              <a:custGeom>
                <a:avLst/>
                <a:gdLst/>
                <a:ahLst/>
                <a:cxnLst/>
                <a:pathLst>
                  <a:path w="96" h="96">
                    <a:moveTo>
                      <a:pt x="0" y="0"/>
                    </a:moveTo>
                    <a:lnTo>
                      <a:pt x="96" y="0"/>
                    </a:lnTo>
                    <a:lnTo>
                      <a:pt x="48" y="9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alpha val="100000"/>
                    </a:schemeClr>
                  </a:gs>
                  <a:gs pos="50000">
                    <a:srgbClr val="969696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</a:gsLst>
                <a:lin ang="0" scaled="1"/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876" name="椭圆 36875"/>
              <p:cNvSpPr/>
              <p:nvPr/>
            </p:nvSpPr>
            <p:spPr>
              <a:xfrm>
                <a:off x="576" y="49"/>
                <a:ext cx="144" cy="48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877" name="文本框 36876"/>
              <p:cNvSpPr txBox="1"/>
              <p:nvPr/>
            </p:nvSpPr>
            <p:spPr>
              <a:xfrm>
                <a:off x="816" y="48"/>
                <a:ext cx="1296" cy="42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3200" b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2" charset="-122"/>
                  </a:rPr>
                  <a:t>作业：</a:t>
                </a:r>
                <a:endParaRPr lang="zh-CN" altLang="en-US" sz="3200" b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</p:grpSp>
      <p:pic>
        <p:nvPicPr>
          <p:cNvPr id="36878" name="图片 36877" descr="米老鼠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2420938"/>
            <a:ext cx="1627188" cy="1593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9" name="矩形 36878"/>
          <p:cNvSpPr/>
          <p:nvPr/>
        </p:nvSpPr>
        <p:spPr>
          <a:xfrm>
            <a:off x="2133600" y="2819400"/>
            <a:ext cx="6324600" cy="666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80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Font typeface="Wingdings" panose="05000000000000000000" pitchFamily="2" charset="2"/>
              <a:buChar char="Ø"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zh-CN" altLang="en-US" sz="3600">
                <a:solidFill>
                  <a:srgbClr val="9900FF"/>
                </a:solidFill>
                <a:ea typeface="宋体" panose="02010600030101010101" pitchFamily="2" charset="-122"/>
              </a:rPr>
              <a:t>    教  材   </a:t>
            </a:r>
            <a:r>
              <a:rPr lang="en-US" altLang="zh-CN" sz="3600">
                <a:solidFill>
                  <a:srgbClr val="9900FF"/>
                </a:solidFill>
                <a:ea typeface="宋体" panose="02010600030101010101" pitchFamily="2" charset="-122"/>
              </a:rPr>
              <a:t>P 30</a:t>
            </a:r>
            <a:endParaRPr lang="en-US" altLang="zh-CN" sz="3600">
              <a:solidFill>
                <a:srgbClr val="9900FF"/>
              </a:solidFill>
              <a:ea typeface="宋体" panose="0201060003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sz="3600">
                <a:solidFill>
                  <a:srgbClr val="9900FF"/>
                </a:solidFill>
                <a:ea typeface="宋体" panose="02010600030101010101" pitchFamily="2" charset="-122"/>
              </a:rPr>
              <a:t>    </a:t>
            </a:r>
            <a:r>
              <a:rPr lang="zh-CN" altLang="en-US" sz="3600">
                <a:solidFill>
                  <a:srgbClr val="9900FF"/>
                </a:solidFill>
                <a:ea typeface="宋体" panose="02010600030101010101" pitchFamily="2" charset="-122"/>
              </a:rPr>
              <a:t>习  题   </a:t>
            </a:r>
            <a:r>
              <a:rPr lang="en-US" altLang="zh-CN" sz="3600">
                <a:solidFill>
                  <a:srgbClr val="9900FF"/>
                </a:solidFill>
                <a:ea typeface="宋体" panose="02010600030101010101" pitchFamily="2" charset="-122"/>
              </a:rPr>
              <a:t>5.4        </a:t>
            </a:r>
            <a:endParaRPr lang="en-US" altLang="zh-CN" sz="3600">
              <a:solidFill>
                <a:srgbClr val="9900FF"/>
              </a:solidFill>
              <a:ea typeface="宋体" panose="0201060003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sz="3600">
                <a:solidFill>
                  <a:srgbClr val="9900FF"/>
                </a:solidFill>
                <a:ea typeface="宋体" panose="02010600030101010101" pitchFamily="2" charset="-122"/>
              </a:rPr>
              <a:t>      </a:t>
            </a:r>
            <a:r>
              <a:rPr lang="zh-CN" altLang="en-US" sz="3600">
                <a:solidFill>
                  <a:srgbClr val="9900FF"/>
                </a:solidFill>
                <a:ea typeface="宋体" panose="02010600030101010101" pitchFamily="2" charset="-122"/>
              </a:rPr>
              <a:t>第  </a:t>
            </a:r>
            <a:r>
              <a:rPr lang="en-US" altLang="zh-CN" sz="3600">
                <a:solidFill>
                  <a:srgbClr val="9900FF"/>
                </a:solidFill>
                <a:ea typeface="宋体" panose="02010600030101010101" pitchFamily="2" charset="-122"/>
              </a:rPr>
              <a:t>3  </a:t>
            </a:r>
            <a:r>
              <a:rPr lang="zh-CN" altLang="en-US" sz="3600">
                <a:solidFill>
                  <a:srgbClr val="9900FF"/>
                </a:solidFill>
                <a:ea typeface="宋体" panose="02010600030101010101" pitchFamily="2" charset="-122"/>
              </a:rPr>
              <a:t>题</a:t>
            </a:r>
            <a:endParaRPr lang="zh-CN" altLang="en-US" sz="3600">
              <a:solidFill>
                <a:srgbClr val="9900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矩形 37889"/>
          <p:cNvSpPr/>
          <p:nvPr/>
        </p:nvSpPr>
        <p:spPr>
          <a:xfrm>
            <a:off x="1763713" y="2133600"/>
            <a:ext cx="5976937" cy="1717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谢谢大家</a:t>
            </a:r>
            <a:endParaRPr lang="zh-CN" altLang="en-US" sz="6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S_CN_BriefOfEduField002-10_edu2[1]">
  <a:themeElements>
    <a:clrScheme name="">
      <a:dk1>
        <a:srgbClr val="EAEAEA"/>
      </a:dk1>
      <a:lt1>
        <a:srgbClr val="6600FF"/>
      </a:lt1>
      <a:dk2>
        <a:srgbClr val="FFCC66"/>
      </a:dk2>
      <a:lt2>
        <a:srgbClr val="200B5B"/>
      </a:lt2>
      <a:accent1>
        <a:srgbClr val="EEB00B"/>
      </a:accent1>
      <a:accent2>
        <a:srgbClr val="6600CC"/>
      </a:accent2>
      <a:accent3>
        <a:srgbClr val="B9AAFF"/>
      </a:accent3>
      <a:accent4>
        <a:srgbClr val="CACACA"/>
      </a:accent4>
      <a:accent5>
        <a:srgbClr val="F5D4AA"/>
      </a:accent5>
      <a:accent6>
        <a:srgbClr val="5B00B7"/>
      </a:accent6>
      <a:hlink>
        <a:srgbClr val="FF33CC"/>
      </a:hlink>
      <a:folHlink>
        <a:srgbClr val="CC99FF"/>
      </a:folHlink>
    </a:clrScheme>
    <a:fontScheme name="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EAEAEA"/>
        </a:dk1>
        <a:lt1>
          <a:srgbClr val="6600FF"/>
        </a:lt1>
        <a:dk2>
          <a:srgbClr val="FFCC66"/>
        </a:dk2>
        <a:lt2>
          <a:srgbClr val="200B5B"/>
        </a:lt2>
        <a:accent1>
          <a:srgbClr val="EEB00B"/>
        </a:accent1>
        <a:accent2>
          <a:srgbClr val="6600CC"/>
        </a:accent2>
        <a:accent3>
          <a:srgbClr val="B9AAFF"/>
        </a:accent3>
        <a:accent4>
          <a:srgbClr val="CACACA"/>
        </a:accent4>
        <a:accent5>
          <a:srgbClr val="F5D4AA"/>
        </a:accent5>
        <a:accent6>
          <a:srgbClr val="5B00B7"/>
        </a:accent6>
        <a:hlink>
          <a:srgbClr val="FF33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303030"/>
        </a:accent4>
        <a:accent5>
          <a:srgbClr val="FBE8C0"/>
        </a:accent5>
        <a:accent6>
          <a:srgbClr val="E5B7B7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1E1E1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000000"/>
        </a:lt1>
        <a:dk2>
          <a:srgbClr val="FFCC00"/>
        </a:dk2>
        <a:lt2>
          <a:srgbClr val="3300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CDCAF"/>
        </a:accent4>
        <a:accent5>
          <a:srgbClr val="FFCAAA"/>
        </a:accent5>
        <a:accent6>
          <a:srgbClr val="2D0089"/>
        </a:accent6>
        <a:hlink>
          <a:srgbClr val="FF6633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DDDDDD"/>
        </a:dk1>
        <a:lt1>
          <a:srgbClr val="996600"/>
        </a:lt1>
        <a:dk2>
          <a:srgbClr val="FFCC66"/>
        </a:dk2>
        <a:lt2>
          <a:srgbClr val="333300"/>
        </a:lt2>
        <a:accent1>
          <a:srgbClr val="EEB00B"/>
        </a:accent1>
        <a:accent2>
          <a:srgbClr val="330099"/>
        </a:accent2>
        <a:accent3>
          <a:srgbClr val="CAB9AA"/>
        </a:accent3>
        <a:accent4>
          <a:srgbClr val="BEBEBE"/>
        </a:accent4>
        <a:accent5>
          <a:srgbClr val="F5D4AA"/>
        </a:accent5>
        <a:accent6>
          <a:srgbClr val="2D0089"/>
        </a:accent6>
        <a:hlink>
          <a:srgbClr val="FF6633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999933"/>
        </a:lt1>
        <a:dk2>
          <a:srgbClr val="FFFF66"/>
        </a:dk2>
        <a:lt2>
          <a:srgbClr val="003300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CDCAF"/>
        </a:accent4>
        <a:accent5>
          <a:srgbClr val="E2CAAA"/>
        </a:accent5>
        <a:accent6>
          <a:srgbClr val="2D0089"/>
        </a:accent6>
        <a:hlink>
          <a:srgbClr val="FF990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2170</Words>
  <Application>WPS 演示</Application>
  <PresentationFormat>在屏幕上显示</PresentationFormat>
  <Paragraphs>389</Paragraphs>
  <Slides>34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34</vt:i4>
      </vt:variant>
    </vt:vector>
  </HeadingPairs>
  <TitlesOfParts>
    <vt:vector size="63" baseType="lpstr">
      <vt:lpstr>Arial</vt:lpstr>
      <vt:lpstr>宋体</vt:lpstr>
      <vt:lpstr>Wingdings</vt:lpstr>
      <vt:lpstr>Times New Roman</vt:lpstr>
      <vt:lpstr>黑体</vt:lpstr>
      <vt:lpstr>隶书</vt:lpstr>
      <vt:lpstr>仿宋_GB2312</vt:lpstr>
      <vt:lpstr>楷体_GB2312</vt:lpstr>
      <vt:lpstr>方正姚体</vt:lpstr>
      <vt:lpstr>Verdana</vt:lpstr>
      <vt:lpstr>华文新魏</vt:lpstr>
      <vt:lpstr>MS UI Gothic</vt:lpstr>
      <vt:lpstr>华文细黑</vt:lpstr>
      <vt:lpstr>新宋体</vt:lpstr>
      <vt:lpstr>仿宋</vt:lpstr>
      <vt:lpstr>楷体_GB2312</vt:lpstr>
      <vt:lpstr>微软雅黑</vt:lpstr>
      <vt:lpstr>Arial Unicode MS</vt:lpstr>
      <vt:lpstr>MS_CN_BriefOfEduField002-10_edu2[1]</vt:lpstr>
      <vt:lpstr>Flash.Movie</vt:lpstr>
      <vt:lpstr>Paint.Picture</vt:lpstr>
      <vt:lpstr>Flash.Movie</vt:lpstr>
      <vt:lpstr>Flash.Movie</vt:lpstr>
      <vt:lpstr>Flash.Movie</vt:lpstr>
      <vt:lpstr>Flash.Movie</vt:lpstr>
      <vt:lpstr>Flash.Movie</vt:lpstr>
      <vt:lpstr>Flash.Movie</vt:lpstr>
      <vt:lpstr>Flash.Movie</vt:lpstr>
      <vt:lpstr>Flash.Movie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</dc:title>
  <dc:creator>w</dc:creator>
  <cp:keywords>w</cp:keywords>
  <dc:description>w</dc:description>
  <dc:subject>w</dc:subject>
  <cp:category>w</cp:category>
  <cp:lastModifiedBy>一二三</cp:lastModifiedBy>
  <cp:revision>143</cp:revision>
  <dcterms:created xsi:type="dcterms:W3CDTF">2010-04-21T01:52:40Z</dcterms:created>
  <dcterms:modified xsi:type="dcterms:W3CDTF">2018-03-13T08:24:28Z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