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7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2021/1/20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NUL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cstate="print">
            <a:biLevel thresh="50000"/>
          </a:blip>
          <a:tile tx="0" ty="0" sx="100000" sy="100000" flip="none" algn="tl"/>
        </a:blipFill>
        <a:effectLst/>
      </p:bgPr>
    </p:bg>
    <p:spTree>
      <p:nvGrpSpPr>
        <p:cNvPr id="1" name=""/>
        <p:cNvGrpSpPr/>
        <p:nvPr/>
      </p:nvGrpSpPr>
      <p:grpSpPr>
        <a:xfrm>
          <a:off x="0" y="0"/>
          <a:ext cx="0" cy="0"/>
          <a:chOff x="0" y="0"/>
          <a:chExt cx="0" cy="0"/>
        </a:xfrm>
      </p:grpSpPr>
      <p:grpSp>
        <p:nvGrpSpPr>
          <p:cNvPr id="7" name="组合 6"/>
          <p:cNvGrpSpPr/>
          <p:nvPr/>
        </p:nvGrpSpPr>
        <p:grpSpPr>
          <a:xfrm>
            <a:off x="-1" y="0"/>
            <a:ext cx="9144001" cy="6858000"/>
            <a:chOff x="-1" y="0"/>
            <a:chExt cx="9144001" cy="6858000"/>
          </a:xfrm>
        </p:grpSpPr>
        <p:pic>
          <p:nvPicPr>
            <p:cNvPr id="8" name="Picture 2"/>
            <p:cNvPicPr>
              <a:picLocks noChangeAspect="1" noChangeArrowheads="1"/>
            </p:cNvPicPr>
            <p:nvPr/>
          </p:nvPicPr>
          <p:blipFill>
            <a:blip r:embed="rId3"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9" name="Picture 2"/>
            <p:cNvPicPr>
              <a:picLocks noChangeAspect="1" noChangeArrowheads="1"/>
            </p:cNvPicPr>
            <p:nvPr/>
          </p:nvPicPr>
          <p:blipFill>
            <a:blip r:embed="rId3"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10" name="Picture 2"/>
            <p:cNvPicPr>
              <a:picLocks noChangeAspect="1" noChangeArrowheads="1"/>
            </p:cNvPicPr>
            <p:nvPr/>
          </p:nvPicPr>
          <p:blipFill>
            <a:blip r:embed="rId3"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2" name="标题 1"/>
          <p:cNvSpPr>
            <a:spLocks noGrp="1"/>
          </p:cNvSpPr>
          <p:nvPr>
            <p:ph type="ctrTitle"/>
          </p:nvPr>
        </p:nvSpPr>
        <p:spPr>
          <a:xfrm>
            <a:off x="827584" y="2132856"/>
            <a:ext cx="7772400" cy="1470025"/>
          </a:xfrm>
        </p:spPr>
        <p:txBody>
          <a:bodyPr>
            <a:noAutofit/>
            <a:scene3d>
              <a:camera prst="orthographicFront"/>
              <a:lightRig rig="threePt" dir="t"/>
            </a:scene3d>
            <a:sp3d extrusionH="57150">
              <a:bevelT w="38100" h="38100" prst="angle"/>
            </a:sp3d>
          </a:bodyPr>
          <a:lstStyle/>
          <a:p>
            <a:r>
              <a:rPr lang="zh-CN" altLang="en-US"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仿宋" panose="02010609060101010101" charset="-122"/>
                <a:ea typeface="仿宋" panose="02010609060101010101" charset="-122"/>
              </a:rPr>
              <a:t>武汉印象</a:t>
            </a:r>
            <a:r>
              <a:rPr lang="en-US" altLang="zh-CN"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
            </a:r>
            <a:br>
              <a:rPr lang="en-US" altLang="zh-CN"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br>
            <a:endParaRPr lang="zh-CN" altLang="en-US" sz="5400" dirty="0"/>
          </a:p>
        </p:txBody>
      </p:sp>
      <p:sp>
        <p:nvSpPr>
          <p:cNvPr id="6" name="矩形 5"/>
          <p:cNvSpPr/>
          <p:nvPr/>
        </p:nvSpPr>
        <p:spPr>
          <a:xfrm>
            <a:off x="-48" y="835983"/>
            <a:ext cx="9144048" cy="3339376"/>
          </a:xfrm>
          <a:prstGeom prst="rect">
            <a:avLst/>
          </a:prstGeom>
          <a:noFill/>
        </p:spPr>
        <p:txBody>
          <a:bodyPr wrap="square" lIns="91440" tIns="45720" rIns="91440" bIns="45720">
            <a:spAutoFit/>
          </a:bodyPr>
          <a:lstStyle/>
          <a:p>
            <a:pPr algn="ctr"/>
            <a:endParaRPr lang="en-US" altLang="zh-CN" sz="115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endParaRPr>
          </a:p>
          <a:p>
            <a:pPr algn="ctr"/>
            <a:endParaRPr lang="en-US" altLang="zh-CN" sz="3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endParaRPr>
          </a:p>
          <a:p>
            <a:pPr algn="ctr"/>
            <a:r>
              <a:rPr lang="en-US" altLang="zh-CN" sz="32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rPr>
              <a:t>                        </a:t>
            </a:r>
          </a:p>
          <a:p>
            <a:pPr algn="ctr"/>
            <a:r>
              <a:rPr lang="en-US" altLang="zh-CN" sz="3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rPr>
              <a:t>                             </a:t>
            </a:r>
            <a:endParaRPr lang="zh-CN" altLang="en-US" sz="2800" dirty="0" smtClean="0">
              <a:latin typeface="华文行楷" pitchFamily="2" charset="-122"/>
              <a:ea typeface="华文行楷"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 y="0"/>
            <a:ext cx="9144001" cy="6858000"/>
            <a:chOff x="-1" y="0"/>
            <a:chExt cx="9144001" cy="6858000"/>
          </a:xfrm>
        </p:grpSpPr>
        <p:pic>
          <p:nvPicPr>
            <p:cNvPr id="6"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8"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9"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4" name="TextBox 3"/>
          <p:cNvSpPr txBox="1"/>
          <p:nvPr/>
        </p:nvSpPr>
        <p:spPr>
          <a:xfrm>
            <a:off x="3946918" y="0"/>
            <a:ext cx="1250165" cy="707886"/>
          </a:xfrm>
          <a:prstGeom prst="rect">
            <a:avLst/>
          </a:prstGeom>
          <a:noFill/>
        </p:spPr>
        <p:txBody>
          <a:bodyPr wrap="square" rtlCol="0">
            <a:spAutoFit/>
          </a:bodyPr>
          <a:lstStyle/>
          <a:p>
            <a:r>
              <a:rPr lang="zh-CN" altLang="en-US" sz="4000" dirty="0" smtClean="0">
                <a:latin typeface="华文行楷" pitchFamily="2" charset="-122"/>
                <a:ea typeface="华文行楷" pitchFamily="2" charset="-122"/>
                <a:cs typeface="MV Boli" panose="02000500030200090000" pitchFamily="2" charset="0"/>
              </a:rPr>
              <a:t>目录</a:t>
            </a:r>
          </a:p>
        </p:txBody>
      </p:sp>
      <p:sp>
        <p:nvSpPr>
          <p:cNvPr id="7" name="TextBox 6"/>
          <p:cNvSpPr txBox="1"/>
          <p:nvPr/>
        </p:nvSpPr>
        <p:spPr>
          <a:xfrm>
            <a:off x="808158" y="982963"/>
            <a:ext cx="7692390" cy="4286280"/>
          </a:xfrm>
          <a:prstGeom prst="rect">
            <a:avLst/>
          </a:prstGeom>
          <a:noFill/>
          <a:ln>
            <a:noFill/>
          </a:ln>
        </p:spPr>
        <p:txBody>
          <a:bodyPr vert="eaVert" wrap="square" rtlCol="0">
            <a:spAutoFit/>
          </a:bodyPr>
          <a:lstStyle/>
          <a:p>
            <a:pPr lvl="3" algn="ctr">
              <a:buBlip>
                <a:blip r:embed="rId3"/>
              </a:buBlip>
            </a:pPr>
            <a:r>
              <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rPr>
              <a:t>武汉科技</a:t>
            </a:r>
            <a:endParaRPr lang="en-US" altLang="zh-CN" sz="4000" dirty="0" smtClean="0">
              <a:ln>
                <a:solidFill>
                  <a:schemeClr val="bg1">
                    <a:lumMod val="95000"/>
                  </a:schemeClr>
                </a:solidFill>
              </a:ln>
              <a:latin typeface="华文隶书" pitchFamily="2" charset="-122"/>
              <a:ea typeface="华文隶书" pitchFamily="2" charset="-122"/>
            </a:endParaRPr>
          </a:p>
          <a:p>
            <a:pPr algn="ctr">
              <a:buBlip>
                <a:blip r:embed="rId3"/>
              </a:buBlip>
            </a:pPr>
            <a:endParaRPr lang="en-US" altLang="zh-CN" sz="3200" dirty="0" smtClean="0">
              <a:latin typeface="华文隶书" pitchFamily="2" charset="-122"/>
              <a:ea typeface="华文隶书" pitchFamily="2" charset="-122"/>
            </a:endParaRPr>
          </a:p>
          <a:p>
            <a:pPr algn="ctr">
              <a:buBlip>
                <a:blip r:embed="rId3"/>
              </a:buBlip>
            </a:pPr>
            <a:endParaRPr lang="en-US" altLang="zh-CN" sz="3200" dirty="0" smtClean="0">
              <a:latin typeface="华文隶书" pitchFamily="2" charset="-122"/>
              <a:ea typeface="华文隶书" pitchFamily="2" charset="-122"/>
            </a:endParaRPr>
          </a:p>
          <a:p>
            <a:pPr lvl="2" algn="ctr">
              <a:buBlip>
                <a:blip r:embed="rId3"/>
              </a:buBlip>
            </a:pPr>
            <a:r>
              <a:rPr lang="zh-CN" altLang="en-US" sz="4000" dirty="0" smtClean="0">
                <a:solidFill>
                  <a:schemeClr val="tx1"/>
                </a:solidFill>
                <a:effectLst>
                  <a:outerShdw blurRad="38100" dist="19050" dir="2700000" algn="tl" rotWithShape="0">
                    <a:schemeClr val="dk1">
                      <a:alpha val="40000"/>
                    </a:schemeClr>
                  </a:outerShdw>
                </a:effectLst>
                <a:latin typeface="华文隶书" pitchFamily="2" charset="-122"/>
                <a:ea typeface="华文隶书" pitchFamily="2" charset="-122"/>
              </a:rPr>
              <a:t>武汉美食</a:t>
            </a:r>
            <a:endParaRPr lang="en-US" altLang="zh-CN" sz="4000" dirty="0" smtClean="0">
              <a:ln>
                <a:solidFill>
                  <a:schemeClr val="bg1">
                    <a:lumMod val="95000"/>
                  </a:schemeClr>
                </a:solidFill>
              </a:ln>
              <a:latin typeface="华文隶书" pitchFamily="2" charset="-122"/>
              <a:ea typeface="华文隶书" pitchFamily="2" charset="-122"/>
            </a:endParaRPr>
          </a:p>
          <a:p>
            <a:pPr algn="ctr">
              <a:buBlip>
                <a:blip r:embed="rId3"/>
              </a:buBlip>
            </a:pPr>
            <a:endParaRPr lang="en-US" altLang="zh-CN" sz="3200" dirty="0" smtClean="0">
              <a:latin typeface="华文隶书" pitchFamily="2" charset="-122"/>
              <a:ea typeface="华文隶书" pitchFamily="2" charset="-122"/>
            </a:endParaRPr>
          </a:p>
          <a:p>
            <a:pPr algn="ctr">
              <a:buBlip>
                <a:blip r:embed="rId3"/>
              </a:buBlip>
            </a:pPr>
            <a:endParaRPr lang="en-US" altLang="zh-CN" sz="3200" dirty="0" smtClean="0">
              <a:latin typeface="华文隶书" pitchFamily="2" charset="-122"/>
              <a:ea typeface="华文隶书" pitchFamily="2" charset="-122"/>
            </a:endParaRPr>
          </a:p>
          <a:p>
            <a:pPr lvl="1" algn="ctr">
              <a:buBlip>
                <a:blip r:embed="rId3"/>
              </a:buBlip>
            </a:pPr>
            <a:r>
              <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rPr>
              <a:t>武汉风景</a:t>
            </a:r>
          </a:p>
          <a:p>
            <a:pPr algn="ctr">
              <a:buBlip>
                <a:blip r:embed="rId3"/>
              </a:buBlip>
            </a:pPr>
            <a:endPar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endParaRPr>
          </a:p>
          <a:p>
            <a:pPr lvl="5" algn="ctr">
              <a:buBlip>
                <a:blip r:embed="rId3"/>
              </a:buBlip>
            </a:pPr>
            <a:endPar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endParaRPr>
          </a:p>
          <a:p>
            <a:pPr lvl="2" algn="ctr">
              <a:buBlip>
                <a:blip r:embed="rId3"/>
              </a:buBlip>
            </a:pPr>
            <a:r>
              <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rPr>
              <a:t>武汉艺术</a:t>
            </a:r>
          </a:p>
          <a:p>
            <a:pPr algn="ctr">
              <a:buBlip>
                <a:blip r:embed="rId3"/>
              </a:buBlip>
            </a:pPr>
            <a:endPar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endParaRPr>
          </a:p>
          <a:p>
            <a:pPr algn="ctr">
              <a:buBlip>
                <a:blip r:embed="rId3"/>
              </a:buBlip>
            </a:pPr>
            <a:endPar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endParaRPr>
          </a:p>
          <a:p>
            <a:pPr lvl="3" algn="ctr">
              <a:buBlip>
                <a:blip r:embed="rId3"/>
              </a:buBlip>
            </a:pPr>
            <a:r>
              <a:rPr lang="zh-CN" altLang="en-US" sz="4000" dirty="0" smtClean="0">
                <a:effectLst>
                  <a:outerShdw blurRad="38100" dist="19050" dir="2700000" algn="tl" rotWithShape="0">
                    <a:schemeClr val="dk1">
                      <a:alpha val="40000"/>
                    </a:schemeClr>
                  </a:outerShdw>
                </a:effectLst>
                <a:latin typeface="华文隶书" pitchFamily="2" charset="-122"/>
                <a:ea typeface="华文隶书" pitchFamily="2" charset="-122"/>
              </a:rPr>
              <a:t> 武汉历史</a:t>
            </a:r>
            <a:endParaRPr lang="zh-CN" altLang="en-US" sz="3200" dirty="0" smtClean="0">
              <a:ln>
                <a:solidFill>
                  <a:schemeClr val="bg1">
                    <a:lumMod val="95000"/>
                  </a:schemeClr>
                </a:solidFill>
              </a:ln>
              <a:latin typeface="华文隶书" pitchFamily="2" charset="-122"/>
              <a:ea typeface="华文隶书"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1" y="0"/>
            <a:ext cx="9144001" cy="6858000"/>
            <a:chOff x="-1" y="0"/>
            <a:chExt cx="9144001" cy="6858000"/>
          </a:xfrm>
        </p:grpSpPr>
        <p:pic>
          <p:nvPicPr>
            <p:cNvPr id="44"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45"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46"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grpSp>
        <p:nvGrpSpPr>
          <p:cNvPr id="23" name="组合 22"/>
          <p:cNvGrpSpPr/>
          <p:nvPr/>
        </p:nvGrpSpPr>
        <p:grpSpPr>
          <a:xfrm>
            <a:off x="1403648" y="0"/>
            <a:ext cx="8429652" cy="1991680"/>
            <a:chOff x="1142976" y="785794"/>
            <a:chExt cx="8429652" cy="1991680"/>
          </a:xfrm>
        </p:grpSpPr>
        <p:grpSp>
          <p:nvGrpSpPr>
            <p:cNvPr id="22" name="组合 21"/>
            <p:cNvGrpSpPr/>
            <p:nvPr/>
          </p:nvGrpSpPr>
          <p:grpSpPr>
            <a:xfrm>
              <a:off x="1142976" y="1142983"/>
              <a:ext cx="8429652" cy="1634491"/>
              <a:chOff x="285720" y="1214421"/>
              <a:chExt cx="8429652" cy="1634491"/>
            </a:xfrm>
          </p:grpSpPr>
          <p:grpSp>
            <p:nvGrpSpPr>
              <p:cNvPr id="19" name="组合 18"/>
              <p:cNvGrpSpPr/>
              <p:nvPr/>
            </p:nvGrpSpPr>
            <p:grpSpPr>
              <a:xfrm>
                <a:off x="285720" y="1214421"/>
                <a:ext cx="8429652" cy="1634491"/>
                <a:chOff x="1214414" y="1382484"/>
                <a:chExt cx="5715040" cy="1137683"/>
              </a:xfrm>
            </p:grpSpPr>
            <p:sp>
              <p:nvSpPr>
                <p:cNvPr id="8" name="TextBox 7"/>
                <p:cNvSpPr txBox="1"/>
                <p:nvPr/>
              </p:nvSpPr>
              <p:spPr>
                <a:xfrm>
                  <a:off x="1747174" y="1382485"/>
                  <a:ext cx="4601109" cy="1137682"/>
                </a:xfrm>
                <a:prstGeom prst="roundRect">
                  <a:avLst/>
                </a:prstGeom>
                <a:solidFill>
                  <a:srgbClr val="F16337"/>
                </a:solidFill>
                <a:ln>
                  <a:noFill/>
                </a:ln>
                <a:effectLst/>
                <a:scene3d>
                  <a:camera prst="orthographicFront">
                    <a:rot lat="0" lon="0" rev="0"/>
                  </a:camera>
                  <a:lightRig rig="chilly" dir="t">
                    <a:rot lat="0" lon="0" rev="18480000"/>
                  </a:lightRig>
                </a:scene3d>
                <a:sp3d prstMaterial="clear">
                  <a:bevelT h="63500"/>
                </a:sp3d>
              </p:spPr>
              <p:style>
                <a:lnRef idx="1">
                  <a:schemeClr val="accent2"/>
                </a:lnRef>
                <a:fillRef idx="2">
                  <a:schemeClr val="accent2"/>
                </a:fillRef>
                <a:effectRef idx="1">
                  <a:schemeClr val="accent2"/>
                </a:effectRef>
                <a:fontRef idx="minor">
                  <a:schemeClr val="dk1"/>
                </a:fontRef>
              </p:style>
              <p:txBody>
                <a:bodyPr wrap="square" rtlCol="0">
                  <a:spAutoFit/>
                </a:bodyPr>
                <a:lstStyle/>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p:txBody>
            </p:sp>
            <p:sp>
              <p:nvSpPr>
                <p:cNvPr id="17" name="减号 16"/>
                <p:cNvSpPr/>
                <p:nvPr/>
              </p:nvSpPr>
              <p:spPr>
                <a:xfrm>
                  <a:off x="1214414" y="1382484"/>
                  <a:ext cx="5715040"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8" name="减号 17"/>
                <p:cNvSpPr/>
                <p:nvPr/>
              </p:nvSpPr>
              <p:spPr>
                <a:xfrm>
                  <a:off x="1285852" y="2428868"/>
                  <a:ext cx="5572164"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21" name="TextBox 20"/>
              <p:cNvSpPr txBox="1"/>
              <p:nvPr/>
            </p:nvSpPr>
            <p:spPr>
              <a:xfrm>
                <a:off x="1357290" y="1285860"/>
                <a:ext cx="6286544" cy="1354217"/>
              </a:xfrm>
              <a:prstGeom prst="rect">
                <a:avLst/>
              </a:prstGeom>
              <a:noFill/>
            </p:spPr>
            <p:txBody>
              <a:bodyPr wrap="square" rtlCol="0">
                <a:spAutoFit/>
              </a:bodyPr>
              <a:lstStyle/>
              <a:p>
                <a:pPr>
                  <a:buBlip>
                    <a:blip r:embed="rId3"/>
                  </a:buBlip>
                </a:pPr>
                <a:endParaRPr lang="en-US" altLang="zh-CN" dirty="0" smtClean="0"/>
              </a:p>
              <a:p>
                <a:pPr>
                  <a:buBlip>
                    <a:blip r:embed="rId3"/>
                  </a:buBlip>
                </a:pPr>
                <a:r>
                  <a:rPr lang="zh-CN" altLang="en-US" sz="1600" dirty="0" smtClean="0"/>
                  <a:t>武汉地区考古发现的历史可以上溯到距今</a:t>
                </a:r>
                <a:r>
                  <a:rPr lang="en-US" altLang="zh-CN" sz="1600" dirty="0" smtClean="0"/>
                  <a:t>8000</a:t>
                </a:r>
                <a:r>
                  <a:rPr lang="zh-CN" altLang="en-US" sz="1600" dirty="0" smtClean="0"/>
                  <a:t>年</a:t>
                </a:r>
                <a:r>
                  <a:rPr lang="en-US" altLang="zh-CN" sz="1600" dirty="0" smtClean="0"/>
                  <a:t>—6000</a:t>
                </a:r>
                <a:r>
                  <a:rPr lang="zh-CN" altLang="en-US" sz="1600" dirty="0" smtClean="0"/>
                  <a:t>年前的新石器时代早、中期，其考古发现有东湖放鹰台遗址的含有稻壳的红烧土、石斧、石锛以及鱼叉。市郊黄陂境内的张西湾古城遗址为</a:t>
                </a:r>
                <a:r>
                  <a:rPr lang="en-US" altLang="zh-CN" sz="1600" dirty="0" smtClean="0"/>
                  <a:t>4300</a:t>
                </a:r>
                <a:r>
                  <a:rPr lang="zh-CN" altLang="en-US" sz="1600" dirty="0" smtClean="0"/>
                  <a:t>年前古人类生活的重要遗存。盘龙城遗址是距今约</a:t>
                </a:r>
                <a:r>
                  <a:rPr lang="en-US" altLang="zh-CN" sz="1600" dirty="0" smtClean="0"/>
                  <a:t>3500</a:t>
                </a:r>
                <a:r>
                  <a:rPr lang="zh-CN" altLang="en-US" sz="1600" dirty="0" smtClean="0"/>
                  <a:t>年前的商朝方国宫城。</a:t>
                </a:r>
                <a:endParaRPr lang="zh-CN" altLang="en-US" sz="1600" dirty="0"/>
              </a:p>
            </p:txBody>
          </p:sp>
        </p:grpSp>
        <p:grpSp>
          <p:nvGrpSpPr>
            <p:cNvPr id="15" name="组合 14"/>
            <p:cNvGrpSpPr/>
            <p:nvPr/>
          </p:nvGrpSpPr>
          <p:grpSpPr>
            <a:xfrm>
              <a:off x="2265244" y="785794"/>
              <a:ext cx="1928826" cy="642942"/>
              <a:chOff x="1058309" y="531792"/>
              <a:chExt cx="2214578" cy="714380"/>
            </a:xfrm>
          </p:grpSpPr>
          <p:sp>
            <p:nvSpPr>
              <p:cNvPr id="14" name="菱形 13"/>
              <p:cNvSpPr/>
              <p:nvPr/>
            </p:nvSpPr>
            <p:spPr>
              <a:xfrm>
                <a:off x="2558507" y="531792"/>
                <a:ext cx="714380"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址</a:t>
                </a:r>
                <a:endParaRPr lang="zh-CN" altLang="en-US" sz="2800" dirty="0"/>
              </a:p>
            </p:txBody>
          </p:sp>
          <p:sp>
            <p:nvSpPr>
              <p:cNvPr id="12" name="菱形 11"/>
              <p:cNvSpPr/>
              <p:nvPr/>
            </p:nvSpPr>
            <p:spPr>
              <a:xfrm>
                <a:off x="2058441" y="531792"/>
                <a:ext cx="714380"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遗</a:t>
                </a:r>
                <a:endParaRPr lang="zh-CN" altLang="en-US" sz="2800" dirty="0"/>
              </a:p>
            </p:txBody>
          </p:sp>
          <p:sp>
            <p:nvSpPr>
              <p:cNvPr id="13" name="菱形 12"/>
              <p:cNvSpPr/>
              <p:nvPr/>
            </p:nvSpPr>
            <p:spPr>
              <a:xfrm>
                <a:off x="1558375" y="531792"/>
                <a:ext cx="714380"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古</a:t>
                </a:r>
                <a:endParaRPr lang="zh-CN" altLang="en-US" sz="2800" dirty="0"/>
              </a:p>
            </p:txBody>
          </p:sp>
          <p:sp>
            <p:nvSpPr>
              <p:cNvPr id="11" name="菱形 10"/>
              <p:cNvSpPr/>
              <p:nvPr/>
            </p:nvSpPr>
            <p:spPr>
              <a:xfrm>
                <a:off x="1058309" y="531792"/>
                <a:ext cx="714380"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考</a:t>
                </a:r>
                <a:endParaRPr lang="zh-CN" altLang="en-US" sz="2800" dirty="0"/>
              </a:p>
            </p:txBody>
          </p:sp>
        </p:grpSp>
      </p:grpSp>
      <p:grpSp>
        <p:nvGrpSpPr>
          <p:cNvPr id="48" name="组合 47"/>
          <p:cNvGrpSpPr/>
          <p:nvPr/>
        </p:nvGrpSpPr>
        <p:grpSpPr>
          <a:xfrm>
            <a:off x="-612576" y="1916832"/>
            <a:ext cx="8429652" cy="2500330"/>
            <a:chOff x="1142976" y="847012"/>
            <a:chExt cx="8429652" cy="2142631"/>
          </a:xfrm>
        </p:grpSpPr>
        <p:grpSp>
          <p:nvGrpSpPr>
            <p:cNvPr id="49" name="组合 21"/>
            <p:cNvGrpSpPr/>
            <p:nvPr/>
          </p:nvGrpSpPr>
          <p:grpSpPr>
            <a:xfrm>
              <a:off x="1142976" y="1142983"/>
              <a:ext cx="8429652" cy="1846660"/>
              <a:chOff x="285720" y="1214421"/>
              <a:chExt cx="8429652" cy="1846660"/>
            </a:xfrm>
          </p:grpSpPr>
          <p:grpSp>
            <p:nvGrpSpPr>
              <p:cNvPr id="55" name="组合 18"/>
              <p:cNvGrpSpPr/>
              <p:nvPr/>
            </p:nvGrpSpPr>
            <p:grpSpPr>
              <a:xfrm>
                <a:off x="285720" y="1214421"/>
                <a:ext cx="8429652" cy="1634491"/>
                <a:chOff x="1214414" y="1382484"/>
                <a:chExt cx="5715040" cy="1137683"/>
              </a:xfrm>
            </p:grpSpPr>
            <p:sp>
              <p:nvSpPr>
                <p:cNvPr id="57" name="TextBox 56"/>
                <p:cNvSpPr txBox="1"/>
                <p:nvPr/>
              </p:nvSpPr>
              <p:spPr>
                <a:xfrm>
                  <a:off x="1747174" y="1382485"/>
                  <a:ext cx="4746407" cy="1137682"/>
                </a:xfrm>
                <a:prstGeom prst="roundRect">
                  <a:avLst/>
                </a:prstGeom>
                <a:solidFill>
                  <a:srgbClr val="C00000"/>
                </a:solidFill>
                <a:ln>
                  <a:noFill/>
                </a:ln>
                <a:effectLst/>
                <a:scene3d>
                  <a:camera prst="orthographicFront">
                    <a:rot lat="0" lon="0" rev="0"/>
                  </a:camera>
                  <a:lightRig rig="chilly" dir="t">
                    <a:rot lat="0" lon="0" rev="18480000"/>
                  </a:lightRig>
                </a:scene3d>
                <a:sp3d prstMaterial="clear">
                  <a:bevelT h="63500"/>
                </a:sp3d>
              </p:spPr>
              <p:style>
                <a:lnRef idx="1">
                  <a:schemeClr val="accent2"/>
                </a:lnRef>
                <a:fillRef idx="2">
                  <a:schemeClr val="accent2"/>
                </a:fillRef>
                <a:effectRef idx="1">
                  <a:schemeClr val="accent2"/>
                </a:effectRef>
                <a:fontRef idx="minor">
                  <a:schemeClr val="dk1"/>
                </a:fontRef>
              </p:style>
              <p:txBody>
                <a:bodyPr wrap="square" rtlCol="0">
                  <a:spAutoFit/>
                </a:bodyPr>
                <a:lstStyle/>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p:txBody>
            </p:sp>
            <p:sp>
              <p:nvSpPr>
                <p:cNvPr id="58" name="减号 57"/>
                <p:cNvSpPr/>
                <p:nvPr/>
              </p:nvSpPr>
              <p:spPr>
                <a:xfrm>
                  <a:off x="1214414" y="1382484"/>
                  <a:ext cx="5715040"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59" name="减号 58"/>
                <p:cNvSpPr/>
                <p:nvPr/>
              </p:nvSpPr>
              <p:spPr>
                <a:xfrm>
                  <a:off x="1285852" y="2428868"/>
                  <a:ext cx="5572164"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56" name="TextBox 55"/>
              <p:cNvSpPr txBox="1"/>
              <p:nvPr/>
            </p:nvSpPr>
            <p:spPr>
              <a:xfrm>
                <a:off x="1285852" y="1214422"/>
                <a:ext cx="6715172" cy="1846659"/>
              </a:xfrm>
              <a:prstGeom prst="rect">
                <a:avLst/>
              </a:prstGeom>
              <a:noFill/>
            </p:spPr>
            <p:txBody>
              <a:bodyPr wrap="square" rtlCol="0">
                <a:spAutoFit/>
              </a:bodyPr>
              <a:lstStyle/>
              <a:p>
                <a:pPr>
                  <a:buBlip>
                    <a:blip r:embed="rId3"/>
                  </a:buBlip>
                </a:pPr>
                <a:endParaRPr lang="en-US" altLang="zh-CN" dirty="0" smtClean="0"/>
              </a:p>
              <a:p>
                <a:pPr>
                  <a:buBlip>
                    <a:blip r:embed="rId3"/>
                  </a:buBlip>
                </a:pPr>
                <a:r>
                  <a:rPr lang="zh-CN" altLang="en-US" sz="1600" dirty="0" smtClean="0"/>
                  <a:t>朱元璋第六子朱桢被分封到武昌做楚王。由于成化年间汉水改道从龟山以北汇入长江，到嘉靖年间在汉水新河道北岸（凹岸）形成新兴的汉口镇，奠定了武汉三镇的地理基础。</a:t>
                </a:r>
                <a:endParaRPr lang="en-US" altLang="zh-CN" sz="1600" dirty="0" smtClean="0"/>
              </a:p>
              <a:p>
                <a:pPr>
                  <a:buBlip>
                    <a:blip r:embed="rId3"/>
                  </a:buBlip>
                </a:pPr>
                <a:r>
                  <a:rPr lang="zh-CN" altLang="en-US" sz="1600" dirty="0" smtClean="0"/>
                  <a:t>明末清初，汉口与北京、苏州、佛山并称“天下四聚”，又与朱仙镇、景德镇、佛山镇同称天下“四大名镇”，成为“楚中第一繁盛处”，为全国性水陆交通枢纽，享有“九省通衢”的美誉。 </a:t>
                </a:r>
                <a:endParaRPr lang="zh-CN" altLang="en-US" sz="1600" dirty="0"/>
              </a:p>
            </p:txBody>
          </p:sp>
        </p:grpSp>
        <p:grpSp>
          <p:nvGrpSpPr>
            <p:cNvPr id="50" name="组合 14"/>
            <p:cNvGrpSpPr/>
            <p:nvPr/>
          </p:nvGrpSpPr>
          <p:grpSpPr>
            <a:xfrm>
              <a:off x="6908717" y="847012"/>
              <a:ext cx="1928824" cy="642942"/>
              <a:chOff x="6389708" y="599812"/>
              <a:chExt cx="2214577" cy="714380"/>
            </a:xfrm>
          </p:grpSpPr>
          <p:sp>
            <p:nvSpPr>
              <p:cNvPr id="51" name="菱形 50"/>
              <p:cNvSpPr/>
              <p:nvPr/>
            </p:nvSpPr>
            <p:spPr>
              <a:xfrm>
                <a:off x="7889904" y="599812"/>
                <a:ext cx="714381"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口</a:t>
                </a:r>
                <a:endParaRPr lang="zh-CN" altLang="en-US" sz="2800" dirty="0"/>
              </a:p>
            </p:txBody>
          </p:sp>
          <p:sp>
            <p:nvSpPr>
              <p:cNvPr id="52" name="菱形 51"/>
              <p:cNvSpPr/>
              <p:nvPr/>
            </p:nvSpPr>
            <p:spPr>
              <a:xfrm>
                <a:off x="7389838" y="599812"/>
                <a:ext cx="714381"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汉</a:t>
                </a:r>
                <a:endParaRPr lang="zh-CN" altLang="en-US" sz="2800" dirty="0"/>
              </a:p>
            </p:txBody>
          </p:sp>
          <p:sp>
            <p:nvSpPr>
              <p:cNvPr id="53" name="菱形 52"/>
              <p:cNvSpPr/>
              <p:nvPr/>
            </p:nvSpPr>
            <p:spPr>
              <a:xfrm>
                <a:off x="6889772" y="599812"/>
                <a:ext cx="714381"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汉</a:t>
                </a:r>
                <a:endParaRPr lang="zh-CN" altLang="en-US" sz="2800" dirty="0"/>
              </a:p>
            </p:txBody>
          </p:sp>
          <p:sp>
            <p:nvSpPr>
              <p:cNvPr id="54" name="菱形 53"/>
              <p:cNvSpPr/>
              <p:nvPr/>
            </p:nvSpPr>
            <p:spPr>
              <a:xfrm>
                <a:off x="6389708" y="599812"/>
                <a:ext cx="714381"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武</a:t>
                </a:r>
                <a:endParaRPr lang="zh-CN" altLang="en-US" sz="2800" dirty="0"/>
              </a:p>
            </p:txBody>
          </p:sp>
        </p:grpSp>
      </p:grpSp>
      <p:grpSp>
        <p:nvGrpSpPr>
          <p:cNvPr id="60" name="组合 59"/>
          <p:cNvGrpSpPr/>
          <p:nvPr/>
        </p:nvGrpSpPr>
        <p:grpSpPr>
          <a:xfrm>
            <a:off x="1115616" y="4143356"/>
            <a:ext cx="8643998" cy="2714644"/>
            <a:chOff x="1142976" y="847012"/>
            <a:chExt cx="8429652" cy="1957673"/>
          </a:xfrm>
        </p:grpSpPr>
        <p:grpSp>
          <p:nvGrpSpPr>
            <p:cNvPr id="61" name="组合 21"/>
            <p:cNvGrpSpPr/>
            <p:nvPr/>
          </p:nvGrpSpPr>
          <p:grpSpPr>
            <a:xfrm>
              <a:off x="1142976" y="1142983"/>
              <a:ext cx="8429652" cy="1661702"/>
              <a:chOff x="285720" y="1214421"/>
              <a:chExt cx="8429652" cy="1661702"/>
            </a:xfrm>
          </p:grpSpPr>
          <p:grpSp>
            <p:nvGrpSpPr>
              <p:cNvPr id="67" name="组合 18"/>
              <p:cNvGrpSpPr/>
              <p:nvPr/>
            </p:nvGrpSpPr>
            <p:grpSpPr>
              <a:xfrm>
                <a:off x="285720" y="1214421"/>
                <a:ext cx="8429652" cy="1653455"/>
                <a:chOff x="1214414" y="1382484"/>
                <a:chExt cx="5715040" cy="1150883"/>
              </a:xfrm>
            </p:grpSpPr>
            <p:sp>
              <p:nvSpPr>
                <p:cNvPr id="69" name="TextBox 68"/>
                <p:cNvSpPr txBox="1"/>
                <p:nvPr/>
              </p:nvSpPr>
              <p:spPr>
                <a:xfrm>
                  <a:off x="1738293" y="1395685"/>
                  <a:ext cx="4746407" cy="1137682"/>
                </a:xfrm>
                <a:prstGeom prst="roundRect">
                  <a:avLst/>
                </a:prstGeom>
                <a:solidFill>
                  <a:schemeClr val="accent2">
                    <a:lumMod val="50000"/>
                  </a:schemeClr>
                </a:solidFill>
                <a:ln>
                  <a:noFill/>
                </a:ln>
                <a:effectLst/>
                <a:scene3d>
                  <a:camera prst="orthographicFront">
                    <a:rot lat="0" lon="0" rev="0"/>
                  </a:camera>
                  <a:lightRig rig="chilly" dir="t">
                    <a:rot lat="0" lon="0" rev="18480000"/>
                  </a:lightRig>
                </a:scene3d>
                <a:sp3d prstMaterial="clear">
                  <a:bevelT h="63500"/>
                </a:sp3d>
              </p:spPr>
              <p:style>
                <a:lnRef idx="1">
                  <a:schemeClr val="accent2"/>
                </a:lnRef>
                <a:fillRef idx="2">
                  <a:schemeClr val="accent2"/>
                </a:fillRef>
                <a:effectRef idx="1">
                  <a:schemeClr val="accent2"/>
                </a:effectRef>
                <a:fontRef idx="minor">
                  <a:schemeClr val="dk1"/>
                </a:fontRef>
              </p:style>
              <p:txBody>
                <a:bodyPr wrap="square" rtlCol="0">
                  <a:spAutoFit/>
                </a:bodyPr>
                <a:lstStyle/>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a:p>
                  <a:pPr>
                    <a:buBlip>
                      <a:blip r:embed="rId3"/>
                    </a:buBlip>
                  </a:pPr>
                  <a:endParaRPr lang="en-US" altLang="zh-CN" dirty="0" smtClean="0"/>
                </a:p>
              </p:txBody>
            </p:sp>
            <p:sp>
              <p:nvSpPr>
                <p:cNvPr id="70" name="减号 69"/>
                <p:cNvSpPr/>
                <p:nvPr/>
              </p:nvSpPr>
              <p:spPr>
                <a:xfrm>
                  <a:off x="1214414" y="1382484"/>
                  <a:ext cx="5715040"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71" name="减号 70"/>
                <p:cNvSpPr/>
                <p:nvPr/>
              </p:nvSpPr>
              <p:spPr>
                <a:xfrm>
                  <a:off x="1285852" y="2428868"/>
                  <a:ext cx="5572164" cy="71438"/>
                </a:xfrm>
                <a:prstGeom prst="mathMinus">
                  <a:avLst/>
                </a:prstGeom>
                <a:solidFill>
                  <a:srgbClr val="E7E32D"/>
                </a:solidFill>
                <a:ln>
                  <a:solidFill>
                    <a:srgbClr val="E7E32D"/>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grpSp>
          <p:sp>
            <p:nvSpPr>
              <p:cNvPr id="68" name="TextBox 67"/>
              <p:cNvSpPr txBox="1"/>
              <p:nvPr/>
            </p:nvSpPr>
            <p:spPr>
              <a:xfrm>
                <a:off x="1128685" y="1338366"/>
                <a:ext cx="6954463" cy="1537757"/>
              </a:xfrm>
              <a:prstGeom prst="rect">
                <a:avLst/>
              </a:prstGeom>
              <a:noFill/>
            </p:spPr>
            <p:txBody>
              <a:bodyPr wrap="square" rtlCol="0">
                <a:spAutoFit/>
              </a:bodyPr>
              <a:lstStyle/>
              <a:p>
                <a:pPr>
                  <a:buBlip>
                    <a:blip r:embed="rId3"/>
                  </a:buBlip>
                </a:pPr>
                <a:endParaRPr lang="en-US" altLang="zh-CN" dirty="0" smtClean="0"/>
              </a:p>
              <a:p>
                <a:pPr>
                  <a:buBlip>
                    <a:blip r:embed="rId3"/>
                  </a:buBlip>
                </a:pPr>
                <a:r>
                  <a:rPr lang="en-US" altLang="zh-CN" sz="1600" dirty="0" smtClean="0"/>
                  <a:t>1927</a:t>
                </a:r>
                <a:r>
                  <a:rPr lang="zh-CN" altLang="en-US" sz="1600" dirty="0" smtClean="0"/>
                  <a:t>年</a:t>
                </a:r>
                <a:r>
                  <a:rPr lang="en-US" altLang="zh-CN" sz="1600" dirty="0" smtClean="0"/>
                  <a:t>1</a:t>
                </a:r>
                <a:r>
                  <a:rPr lang="zh-CN" altLang="en-US" sz="1600" dirty="0" smtClean="0"/>
                  <a:t>月</a:t>
                </a:r>
                <a:r>
                  <a:rPr lang="en-US" altLang="zh-CN" sz="1600" dirty="0" smtClean="0"/>
                  <a:t>1</a:t>
                </a:r>
                <a:r>
                  <a:rPr lang="zh-CN" altLang="en-US" sz="1600" dirty="0" smtClean="0"/>
                  <a:t>日，国民党中央临时联席会议宣布，国民政府在汉口开始办公。武昌、汉口、汉阳三镇合为京兆区，定名“武汉”，作为中华民国临时首都。</a:t>
                </a:r>
                <a:endParaRPr lang="en-US" altLang="zh-CN" sz="1600" dirty="0" smtClean="0"/>
              </a:p>
              <a:p>
                <a:pPr>
                  <a:buBlip>
                    <a:blip r:embed="rId3"/>
                  </a:buBlip>
                </a:pPr>
                <a:r>
                  <a:rPr lang="en-US" altLang="zh-CN" sz="1600" dirty="0" smtClean="0"/>
                  <a:t>1929</a:t>
                </a:r>
                <a:r>
                  <a:rPr lang="zh-CN" altLang="en-US" sz="1600" dirty="0" smtClean="0"/>
                  <a:t>年武汉分治，武昌、汉阳县城划出，汉口仍为特别市。</a:t>
                </a:r>
                <a:r>
                  <a:rPr lang="en-US" altLang="zh-CN" sz="1600" dirty="0" smtClean="0"/>
                  <a:t>1929</a:t>
                </a:r>
                <a:r>
                  <a:rPr lang="zh-CN" altLang="en-US" sz="1600" dirty="0" smtClean="0"/>
                  <a:t>年，湖北省政府组建武昌市政委员会。</a:t>
                </a:r>
                <a:r>
                  <a:rPr lang="en-US" altLang="zh-CN" sz="1600" dirty="0" smtClean="0"/>
                  <a:t>1931</a:t>
                </a:r>
                <a:r>
                  <a:rPr lang="zh-CN" altLang="en-US" sz="1600" dirty="0" smtClean="0"/>
                  <a:t>年，武昌市政委员会改为武昌市政筹备处。</a:t>
                </a:r>
                <a:r>
                  <a:rPr lang="en-US" altLang="zh-CN" sz="1600" dirty="0" smtClean="0"/>
                  <a:t>1946</a:t>
                </a:r>
                <a:r>
                  <a:rPr lang="zh-CN" altLang="en-US" sz="1600" dirty="0" smtClean="0"/>
                  <a:t>年</a:t>
                </a:r>
                <a:r>
                  <a:rPr lang="en-US" altLang="zh-CN" sz="1600" dirty="0" smtClean="0"/>
                  <a:t>10</a:t>
                </a:r>
                <a:r>
                  <a:rPr lang="zh-CN" altLang="en-US" sz="1600" dirty="0" smtClean="0"/>
                  <a:t>月</a:t>
                </a:r>
                <a:r>
                  <a:rPr lang="en-US" altLang="zh-CN" sz="1600" dirty="0" smtClean="0"/>
                  <a:t>1</a:t>
                </a:r>
                <a:r>
                  <a:rPr lang="zh-CN" altLang="en-US" sz="1600" dirty="0" smtClean="0"/>
                  <a:t>日，武昌市政府成立。 </a:t>
                </a:r>
                <a:r>
                  <a:rPr lang="en-US" altLang="zh-CN" sz="1600" dirty="0" smtClean="0"/>
                  <a:t>1946</a:t>
                </a:r>
                <a:r>
                  <a:rPr lang="zh-CN" altLang="en-US" sz="1600" dirty="0" smtClean="0"/>
                  <a:t>年，汉阳城区划归武昌市管辖。</a:t>
                </a:r>
                <a:endParaRPr lang="en-US" altLang="zh-CN" sz="1600" dirty="0" smtClean="0"/>
              </a:p>
              <a:p>
                <a:pPr>
                  <a:buBlip>
                    <a:blip r:embed="rId3"/>
                  </a:buBlip>
                </a:pPr>
                <a:r>
                  <a:rPr lang="en-US" altLang="zh-CN" sz="1600" dirty="0" smtClean="0"/>
                  <a:t>1949</a:t>
                </a:r>
                <a:r>
                  <a:rPr lang="zh-CN" altLang="en-US" sz="1600" dirty="0" smtClean="0"/>
                  <a:t>年，武汉三镇解放；同年合武昌市、汉口市和汉阳县城为武汉市，由中央人民政府直辖</a:t>
                </a:r>
                <a:r>
                  <a:rPr lang="zh-CN" altLang="en-US" sz="1600" b="1" dirty="0" smtClean="0"/>
                  <a:t>。</a:t>
                </a:r>
                <a:endParaRPr lang="zh-CN" altLang="en-US" sz="1600" b="1" dirty="0"/>
              </a:p>
            </p:txBody>
          </p:sp>
        </p:grpSp>
        <p:grpSp>
          <p:nvGrpSpPr>
            <p:cNvPr id="62" name="组合 14"/>
            <p:cNvGrpSpPr/>
            <p:nvPr/>
          </p:nvGrpSpPr>
          <p:grpSpPr>
            <a:xfrm>
              <a:off x="1908057" y="847012"/>
              <a:ext cx="1928823" cy="642942"/>
              <a:chOff x="648207" y="599812"/>
              <a:chExt cx="2214577" cy="714380"/>
            </a:xfrm>
          </p:grpSpPr>
          <p:sp>
            <p:nvSpPr>
              <p:cNvPr id="63" name="菱形 62"/>
              <p:cNvSpPr/>
              <p:nvPr/>
            </p:nvSpPr>
            <p:spPr>
              <a:xfrm>
                <a:off x="2148403" y="599812"/>
                <a:ext cx="714381" cy="524895"/>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史</a:t>
                </a:r>
                <a:endParaRPr lang="zh-CN" altLang="en-US" sz="2800" dirty="0"/>
              </a:p>
            </p:txBody>
          </p:sp>
          <p:sp>
            <p:nvSpPr>
              <p:cNvPr id="64" name="菱形 63"/>
              <p:cNvSpPr/>
              <p:nvPr/>
            </p:nvSpPr>
            <p:spPr>
              <a:xfrm>
                <a:off x="1648337" y="599812"/>
                <a:ext cx="714381" cy="583216"/>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历</a:t>
                </a:r>
                <a:endParaRPr lang="zh-CN" altLang="en-US" sz="2800" dirty="0"/>
              </a:p>
            </p:txBody>
          </p:sp>
          <p:sp>
            <p:nvSpPr>
              <p:cNvPr id="65" name="菱形 64"/>
              <p:cNvSpPr/>
              <p:nvPr/>
            </p:nvSpPr>
            <p:spPr>
              <a:xfrm>
                <a:off x="1148271" y="599812"/>
                <a:ext cx="714381" cy="641538"/>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汉</a:t>
                </a:r>
                <a:endParaRPr lang="zh-CN" altLang="en-US" sz="2800" dirty="0"/>
              </a:p>
            </p:txBody>
          </p:sp>
          <p:sp>
            <p:nvSpPr>
              <p:cNvPr id="66" name="菱形 65"/>
              <p:cNvSpPr/>
              <p:nvPr/>
            </p:nvSpPr>
            <p:spPr>
              <a:xfrm>
                <a:off x="648207" y="599812"/>
                <a:ext cx="714381" cy="714380"/>
              </a:xfrm>
              <a:prstGeom prst="diamond">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CN" altLang="en-US" sz="2800" dirty="0" smtClean="0"/>
                  <a:t>武</a:t>
                </a:r>
                <a:endParaRPr lang="zh-CN" altLang="en-US" sz="2800" dirty="0"/>
              </a:p>
            </p:txBody>
          </p:sp>
        </p:grpSp>
      </p:grpSp>
      <p:pic>
        <p:nvPicPr>
          <p:cNvPr id="41" name="图片 40" descr="喵.png"/>
          <p:cNvPicPr>
            <a:picLocks noChangeAspect="1"/>
          </p:cNvPicPr>
          <p:nvPr/>
        </p:nvPicPr>
        <p:blipFill>
          <a:blip r:embed="rId4" cstate="print"/>
          <a:srcRect l="27500" t="11596" r="18500" b="13855"/>
          <a:stretch>
            <a:fillRect/>
          </a:stretch>
        </p:blipFill>
        <p:spPr>
          <a:xfrm>
            <a:off x="251520" y="4941168"/>
            <a:ext cx="1492529" cy="1368152"/>
          </a:xfrm>
          <a:prstGeom prst="rect">
            <a:avLst/>
          </a:prstGeom>
        </p:spPr>
      </p:pic>
      <p:pic>
        <p:nvPicPr>
          <p:cNvPr id="42" name="图片 41" descr="谢谢.jpg"/>
          <p:cNvPicPr>
            <a:picLocks noChangeAspect="1"/>
          </p:cNvPicPr>
          <p:nvPr/>
        </p:nvPicPr>
        <p:blipFill>
          <a:blip r:embed="rId5" cstate="print"/>
          <a:srcRect l="19429" t="25390" r="10869" b="23633"/>
          <a:stretch>
            <a:fillRect/>
          </a:stretch>
        </p:blipFill>
        <p:spPr>
          <a:xfrm rot="16200000">
            <a:off x="6930008" y="2439144"/>
            <a:ext cx="2376264" cy="1619672"/>
          </a:xfrm>
          <a:prstGeom prst="rect">
            <a:avLst/>
          </a:prstGeom>
        </p:spPr>
      </p:pic>
      <p:grpSp>
        <p:nvGrpSpPr>
          <p:cNvPr id="73" name="组合 72"/>
          <p:cNvGrpSpPr/>
          <p:nvPr/>
        </p:nvGrpSpPr>
        <p:grpSpPr>
          <a:xfrm>
            <a:off x="-108520" y="-171400"/>
            <a:ext cx="1872208" cy="2520280"/>
            <a:chOff x="-108520" y="-171400"/>
            <a:chExt cx="1872208" cy="2520280"/>
          </a:xfrm>
        </p:grpSpPr>
        <p:sp>
          <p:nvSpPr>
            <p:cNvPr id="47" name="圆角矩形 46"/>
            <p:cNvSpPr/>
            <p:nvPr/>
          </p:nvSpPr>
          <p:spPr>
            <a:xfrm>
              <a:off x="-108520" y="-171400"/>
              <a:ext cx="1872208" cy="2520280"/>
            </a:xfrm>
            <a:prstGeom prst="roundRect">
              <a:avLst/>
            </a:prstGeom>
            <a:gradFill flip="none" rotWithShape="1">
              <a:gsLst>
                <a:gs pos="0">
                  <a:srgbClr val="FBEAC7"/>
                </a:gs>
                <a:gs pos="5000">
                  <a:schemeClr val="accent2">
                    <a:lumMod val="40000"/>
                    <a:lumOff val="60000"/>
                  </a:schemeClr>
                </a:gs>
                <a:gs pos="36000">
                  <a:srgbClr val="FAC77D"/>
                </a:gs>
                <a:gs pos="61000">
                  <a:srgbClr val="FBA97D"/>
                </a:gs>
                <a:gs pos="82001">
                  <a:srgbClr val="FBD49C"/>
                </a:gs>
                <a:gs pos="100000">
                  <a:srgbClr val="FEE7F2"/>
                </a:gs>
              </a:gsLst>
              <a:lin ang="2700000" scaled="1"/>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71"/>
            <p:cNvSpPr txBox="1"/>
            <p:nvPr/>
          </p:nvSpPr>
          <p:spPr>
            <a:xfrm>
              <a:off x="467544" y="188640"/>
              <a:ext cx="677108" cy="1944216"/>
            </a:xfrm>
            <a:prstGeom prst="rect">
              <a:avLst/>
            </a:prstGeom>
            <a:noFill/>
          </p:spPr>
          <p:txBody>
            <a:bodyPr vert="eaVert" wrap="square" rtlCol="0">
              <a:spAutoFit/>
            </a:bodyPr>
            <a:lstStyle/>
            <a:p>
              <a:r>
                <a:rPr lang="zh-CN" altLang="en-US" sz="3200" dirty="0" smtClean="0">
                  <a:solidFill>
                    <a:schemeClr val="accent2"/>
                  </a:solidFill>
                </a:rPr>
                <a:t>武汉历史</a:t>
              </a:r>
              <a:endParaRPr lang="zh-CN" altLang="en-US" sz="3200" dirty="0">
                <a:solidFill>
                  <a:schemeClr val="accent2"/>
                </a:solidFill>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 y="0"/>
            <a:ext cx="9144001" cy="6858000"/>
            <a:chOff x="-1" y="0"/>
            <a:chExt cx="9144001" cy="6858000"/>
          </a:xfrm>
        </p:grpSpPr>
        <p:pic>
          <p:nvPicPr>
            <p:cNvPr id="42"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43"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44"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grpSp>
        <p:nvGrpSpPr>
          <p:cNvPr id="14" name="组合 13"/>
          <p:cNvGrpSpPr/>
          <p:nvPr/>
        </p:nvGrpSpPr>
        <p:grpSpPr>
          <a:xfrm>
            <a:off x="1214414" y="500042"/>
            <a:ext cx="4286281" cy="3500462"/>
            <a:chOff x="1214413" y="285728"/>
            <a:chExt cx="4286281" cy="3500462"/>
          </a:xfrm>
        </p:grpSpPr>
        <p:sp>
          <p:nvSpPr>
            <p:cNvPr id="12" name="椭圆 11"/>
            <p:cNvSpPr/>
            <p:nvPr/>
          </p:nvSpPr>
          <p:spPr>
            <a:xfrm>
              <a:off x="1214413" y="285728"/>
              <a:ext cx="3571901" cy="3500462"/>
            </a:xfrm>
            <a:prstGeom prst="ellipse">
              <a:avLst/>
            </a:prstGeom>
            <a:ln>
              <a:noFill/>
            </a:ln>
            <a:effectLst/>
            <a:scene3d>
              <a:camera prst="orthographicFront">
                <a:rot lat="0" lon="0" rev="0"/>
              </a:camera>
              <a:lightRig rig="chilly" dir="t">
                <a:rot lat="0" lon="0" rev="18480000"/>
              </a:lightRig>
            </a:scene3d>
            <a:sp3d prstMaterial="clear">
              <a:bevelT h="6350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8" name="同心圆 7"/>
            <p:cNvSpPr/>
            <p:nvPr/>
          </p:nvSpPr>
          <p:spPr>
            <a:xfrm>
              <a:off x="1285852" y="500042"/>
              <a:ext cx="642942" cy="642942"/>
            </a:xfrm>
            <a:prstGeom prst="donut">
              <a:avLst/>
            </a:prstGeom>
          </p:spPr>
          <p:style>
            <a:lnRef idx="1">
              <a:schemeClr val="accent5"/>
            </a:lnRef>
            <a:fillRef idx="2">
              <a:schemeClr val="accent5"/>
            </a:fillRef>
            <a:effectRef idx="1">
              <a:schemeClr val="accent5"/>
            </a:effectRef>
            <a:fontRef idx="minor">
              <a:schemeClr val="dk1"/>
            </a:fontRef>
          </p:style>
          <p:txBody>
            <a:bodyPr rtlCol="0" anchor="ct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200" b="1" cap="all" dirty="0" smtClean="0">
                  <a:solidFill>
                    <a:schemeClr val="bg2">
                      <a:lumMod val="1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音</a:t>
              </a:r>
              <a:endParaRPr lang="zh-CN" altLang="en-US" sz="3200" b="1" cap="all" dirty="0">
                <a:solidFill>
                  <a:schemeClr val="bg2">
                    <a:lumMod val="1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同心圆 8"/>
            <p:cNvSpPr/>
            <p:nvPr/>
          </p:nvSpPr>
          <p:spPr>
            <a:xfrm>
              <a:off x="1643042" y="857232"/>
              <a:ext cx="642942" cy="642942"/>
            </a:xfrm>
            <a:prstGeom prst="donut">
              <a:avLst/>
            </a:prstGeom>
          </p:spPr>
          <p:style>
            <a:lnRef idx="1">
              <a:schemeClr val="accent5"/>
            </a:lnRef>
            <a:fillRef idx="2">
              <a:schemeClr val="accent5"/>
            </a:fillRef>
            <a:effectRef idx="1">
              <a:schemeClr val="accent5"/>
            </a:effectRef>
            <a:fontRef idx="minor">
              <a:schemeClr val="dk1"/>
            </a:fontRef>
          </p:style>
          <p:txBody>
            <a:bodyPr rtlCol="0" anchor="ct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200" b="1" cap="all" dirty="0" smtClean="0">
                  <a:solidFill>
                    <a:schemeClr val="bg2">
                      <a:lumMod val="1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乐</a:t>
              </a:r>
              <a:endParaRPr lang="zh-CN" altLang="en-US" sz="3200" b="1" cap="all" dirty="0">
                <a:solidFill>
                  <a:schemeClr val="bg2">
                    <a:lumMod val="1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3" name="TextBox 12"/>
            <p:cNvSpPr txBox="1"/>
            <p:nvPr/>
          </p:nvSpPr>
          <p:spPr>
            <a:xfrm>
              <a:off x="1214414" y="285728"/>
              <a:ext cx="4286280" cy="3416320"/>
            </a:xfrm>
            <a:prstGeom prst="rect">
              <a:avLst/>
            </a:prstGeom>
            <a:noFill/>
          </p:spPr>
          <p:txBody>
            <a:bodyPr wrap="square" rtlCol="0">
              <a:spAutoFit/>
            </a:bodyPr>
            <a:lstStyle/>
            <a:p>
              <a:r>
                <a:rPr lang="zh-CN" altLang="en-US" dirty="0" smtClean="0"/>
                <a:t>                          武汉是</a:t>
              </a:r>
              <a:endParaRPr lang="en-US" altLang="zh-CN" dirty="0" smtClean="0"/>
            </a:p>
            <a:p>
              <a:r>
                <a:rPr lang="en-US" altLang="zh-CN" dirty="0" smtClean="0"/>
                <a:t>            </a:t>
              </a:r>
              <a:r>
                <a:rPr lang="zh-CN" altLang="en-US" dirty="0" smtClean="0"/>
                <a:t>“高山流水觅知音”</a:t>
              </a:r>
              <a:endParaRPr lang="en-US" altLang="zh-CN" dirty="0" smtClean="0"/>
            </a:p>
            <a:p>
              <a:r>
                <a:rPr lang="zh-CN" altLang="en-US" dirty="0" smtClean="0"/>
                <a:t>                   的发源地。武汉音乐</a:t>
              </a:r>
              <a:endParaRPr lang="en-US" altLang="zh-CN" dirty="0" smtClean="0"/>
            </a:p>
            <a:p>
              <a:r>
                <a:rPr lang="en-US" altLang="zh-CN" dirty="0" smtClean="0"/>
                <a:t>                  </a:t>
              </a:r>
              <a:r>
                <a:rPr lang="zh-CN" altLang="en-US" dirty="0" smtClean="0"/>
                <a:t>学院和湖北美术学院的</a:t>
              </a:r>
              <a:endParaRPr lang="en-US" altLang="zh-CN" dirty="0" smtClean="0"/>
            </a:p>
            <a:p>
              <a:r>
                <a:rPr lang="zh-CN" altLang="en-US" dirty="0" smtClean="0"/>
                <a:t> 前身        武昌艺</a:t>
              </a:r>
              <a:r>
                <a:rPr lang="en-US" altLang="zh-CN" dirty="0" smtClean="0"/>
                <a:t> </a:t>
              </a:r>
              <a:r>
                <a:rPr lang="zh-CN" altLang="en-US" dirty="0" smtClean="0"/>
                <a:t>术专科学校，是</a:t>
              </a:r>
              <a:endParaRPr lang="en-US" altLang="zh-CN" dirty="0" smtClean="0"/>
            </a:p>
            <a:p>
              <a:r>
                <a:rPr lang="zh-CN" altLang="en-US" dirty="0" smtClean="0"/>
                <a:t>中国现代第一所私立艺术教育学</a:t>
              </a:r>
              <a:endParaRPr lang="en-US" altLang="zh-CN" dirty="0" smtClean="0"/>
            </a:p>
            <a:p>
              <a:r>
                <a:rPr lang="zh-CN" altLang="en-US" dirty="0" smtClean="0"/>
                <a:t>堂、中国最早的三所艺术专科学校</a:t>
              </a:r>
              <a:endParaRPr lang="en-US" altLang="zh-CN" dirty="0" smtClean="0"/>
            </a:p>
            <a:p>
              <a:r>
                <a:rPr lang="zh-CN" altLang="en-US" dirty="0" smtClean="0"/>
                <a:t>之一，因此武汉也成了中国近现代</a:t>
              </a:r>
              <a:endParaRPr lang="en-US" altLang="zh-CN" dirty="0" smtClean="0"/>
            </a:p>
            <a:p>
              <a:r>
                <a:rPr lang="zh-CN" altLang="en-US" dirty="0" smtClean="0"/>
                <a:t>  高等艺术教育的发源地之一。武</a:t>
              </a:r>
              <a:endParaRPr lang="en-US" altLang="zh-CN" dirty="0" smtClean="0"/>
            </a:p>
            <a:p>
              <a:r>
                <a:rPr lang="zh-CN" altLang="en-US" dirty="0" smtClean="0"/>
                <a:t>     汉主要艺术表演场馆有琴台</a:t>
              </a:r>
              <a:endParaRPr lang="en-US" altLang="zh-CN" dirty="0" smtClean="0"/>
            </a:p>
            <a:p>
              <a:r>
                <a:rPr lang="zh-CN" altLang="en-US" dirty="0" smtClean="0"/>
                <a:t>          大剧院、湖北剧院、武</a:t>
              </a:r>
              <a:endParaRPr lang="en-US" altLang="zh-CN" dirty="0" smtClean="0"/>
            </a:p>
            <a:p>
              <a:r>
                <a:rPr lang="en-US" altLang="zh-CN" dirty="0" smtClean="0"/>
                <a:t>                  </a:t>
              </a:r>
              <a:r>
                <a:rPr lang="zh-CN" altLang="en-US" dirty="0" smtClean="0"/>
                <a:t>汉剧院等。 </a:t>
              </a:r>
              <a:endParaRPr lang="zh-CN" altLang="en-US" dirty="0"/>
            </a:p>
          </p:txBody>
        </p:sp>
      </p:grpSp>
      <p:grpSp>
        <p:nvGrpSpPr>
          <p:cNvPr id="26" name="组合 25"/>
          <p:cNvGrpSpPr/>
          <p:nvPr/>
        </p:nvGrpSpPr>
        <p:grpSpPr>
          <a:xfrm>
            <a:off x="4429124" y="642918"/>
            <a:ext cx="5643602" cy="4440736"/>
            <a:chOff x="4429124" y="714356"/>
            <a:chExt cx="5643602" cy="4440736"/>
          </a:xfrm>
        </p:grpSpPr>
        <p:sp>
          <p:nvSpPr>
            <p:cNvPr id="24" name="任意多边形 23"/>
            <p:cNvSpPr/>
            <p:nvPr/>
          </p:nvSpPr>
          <p:spPr>
            <a:xfrm>
              <a:off x="4500562" y="714356"/>
              <a:ext cx="4500594" cy="3286148"/>
            </a:xfrm>
            <a:custGeom>
              <a:avLst/>
              <a:gdLst>
                <a:gd name="connsiteX0" fmla="*/ 0 w 4193931"/>
                <a:gd name="connsiteY0" fmla="*/ 0 h 3209192"/>
                <a:gd name="connsiteX1" fmla="*/ 263769 w 4193931"/>
                <a:gd name="connsiteY1" fmla="*/ 246184 h 3209192"/>
                <a:gd name="connsiteX2" fmla="*/ 369277 w 4193931"/>
                <a:gd name="connsiteY2" fmla="*/ 509953 h 3209192"/>
                <a:gd name="connsiteX3" fmla="*/ 448408 w 4193931"/>
                <a:gd name="connsiteY3" fmla="*/ 720969 h 3209192"/>
                <a:gd name="connsiteX4" fmla="*/ 553916 w 4193931"/>
                <a:gd name="connsiteY4" fmla="*/ 1063869 h 3209192"/>
                <a:gd name="connsiteX5" fmla="*/ 553916 w 4193931"/>
                <a:gd name="connsiteY5" fmla="*/ 1389184 h 3209192"/>
                <a:gd name="connsiteX6" fmla="*/ 553916 w 4193931"/>
                <a:gd name="connsiteY6" fmla="*/ 1608992 h 3209192"/>
                <a:gd name="connsiteX7" fmla="*/ 562708 w 4193931"/>
                <a:gd name="connsiteY7" fmla="*/ 1881553 h 3209192"/>
                <a:gd name="connsiteX8" fmla="*/ 492369 w 4193931"/>
                <a:gd name="connsiteY8" fmla="*/ 2110153 h 3209192"/>
                <a:gd name="connsiteX9" fmla="*/ 369277 w 4193931"/>
                <a:gd name="connsiteY9" fmla="*/ 2593730 h 3209192"/>
                <a:gd name="connsiteX10" fmla="*/ 325316 w 4193931"/>
                <a:gd name="connsiteY10" fmla="*/ 2716823 h 3209192"/>
                <a:gd name="connsiteX11" fmla="*/ 184639 w 4193931"/>
                <a:gd name="connsiteY11" fmla="*/ 2989384 h 3209192"/>
                <a:gd name="connsiteX12" fmla="*/ 43962 w 4193931"/>
                <a:gd name="connsiteY12" fmla="*/ 3209192 h 3209192"/>
                <a:gd name="connsiteX13" fmla="*/ 4193931 w 4193931"/>
                <a:gd name="connsiteY13" fmla="*/ 3156438 h 3209192"/>
                <a:gd name="connsiteX14" fmla="*/ 4185139 w 4193931"/>
                <a:gd name="connsiteY14" fmla="*/ 0 h 3209192"/>
                <a:gd name="connsiteX15" fmla="*/ 0 w 4193931"/>
                <a:gd name="connsiteY15" fmla="*/ 0 h 3209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193931" h="3209192">
                  <a:moveTo>
                    <a:pt x="0" y="0"/>
                  </a:moveTo>
                  <a:lnTo>
                    <a:pt x="263769" y="246184"/>
                  </a:lnTo>
                  <a:lnTo>
                    <a:pt x="369277" y="509953"/>
                  </a:lnTo>
                  <a:lnTo>
                    <a:pt x="448408" y="720969"/>
                  </a:lnTo>
                  <a:lnTo>
                    <a:pt x="553916" y="1063869"/>
                  </a:lnTo>
                  <a:lnTo>
                    <a:pt x="553916" y="1389184"/>
                  </a:lnTo>
                  <a:lnTo>
                    <a:pt x="553916" y="1608992"/>
                  </a:lnTo>
                  <a:lnTo>
                    <a:pt x="562708" y="1881553"/>
                  </a:lnTo>
                  <a:cubicBezTo>
                    <a:pt x="500044" y="2105352"/>
                    <a:pt x="554967" y="2047562"/>
                    <a:pt x="492369" y="2110153"/>
                  </a:cubicBezTo>
                  <a:lnTo>
                    <a:pt x="369277" y="2593730"/>
                  </a:lnTo>
                  <a:lnTo>
                    <a:pt x="325316" y="2716823"/>
                  </a:lnTo>
                  <a:lnTo>
                    <a:pt x="184639" y="2989384"/>
                  </a:lnTo>
                  <a:lnTo>
                    <a:pt x="43962" y="3209192"/>
                  </a:lnTo>
                  <a:lnTo>
                    <a:pt x="4193931" y="3156438"/>
                  </a:lnTo>
                  <a:cubicBezTo>
                    <a:pt x="4191000" y="2104292"/>
                    <a:pt x="4188070" y="1052146"/>
                    <a:pt x="4185139" y="0"/>
                  </a:cubicBezTo>
                  <a:lnTo>
                    <a:pt x="0" y="0"/>
                  </a:lnTo>
                  <a:close/>
                </a:path>
              </a:pathLst>
            </a:custGeom>
            <a:solidFill>
              <a:srgbClr val="FFC000"/>
            </a:solidFill>
            <a:ln w="44450" cmpd="thickThin">
              <a:noFill/>
              <a:prstDash val="sysDash"/>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TextBox 24"/>
            <p:cNvSpPr txBox="1"/>
            <p:nvPr/>
          </p:nvSpPr>
          <p:spPr>
            <a:xfrm>
              <a:off x="4429124" y="1000108"/>
              <a:ext cx="5643602" cy="4154984"/>
            </a:xfrm>
            <a:prstGeom prst="rect">
              <a:avLst/>
            </a:prstGeom>
            <a:noFill/>
            <a:ln>
              <a:noFill/>
            </a:ln>
          </p:spPr>
          <p:txBody>
            <a:bodyPr wrap="square" rtlCol="0">
              <a:spAutoFit/>
            </a:bodyPr>
            <a:lstStyle/>
            <a:p>
              <a:r>
                <a:rPr lang="zh-CN" altLang="en-US" sz="1600" dirty="0" smtClean="0"/>
                <a:t>         汉绣最早可以</a:t>
              </a:r>
              <a:r>
                <a:rPr lang="zh-CN" altLang="en-US" dirty="0" smtClean="0"/>
                <a:t>追溯</a:t>
              </a:r>
              <a:r>
                <a:rPr lang="zh-CN" altLang="en-US" sz="1600" dirty="0" smtClean="0"/>
                <a:t>到春秋战国时期，它以楚绣</a:t>
              </a:r>
              <a:endParaRPr lang="en-US" altLang="zh-CN" sz="1600" dirty="0" smtClean="0"/>
            </a:p>
            <a:p>
              <a:r>
                <a:rPr lang="en-US" altLang="zh-CN" sz="1600" dirty="0" smtClean="0"/>
                <a:t>           </a:t>
              </a:r>
              <a:r>
                <a:rPr lang="zh-CN" altLang="en-US" sz="1600" dirty="0" smtClean="0"/>
                <a:t>为基础，融汇南北诸家绣 法之长，糅合出了</a:t>
              </a:r>
              <a:endParaRPr lang="en-US" altLang="zh-CN" sz="1600" dirty="0" smtClean="0"/>
            </a:p>
            <a:p>
              <a:r>
                <a:rPr lang="en-US" altLang="zh-CN" sz="1600" dirty="0" smtClean="0"/>
                <a:t>             </a:t>
              </a:r>
              <a:r>
                <a:rPr lang="zh-CN" altLang="en-US" sz="1600" dirty="0" smtClean="0"/>
                <a:t>富有鲜明地方特色的新绣法。清宣统二年</a:t>
              </a:r>
              <a:endParaRPr lang="en-US" altLang="zh-CN" sz="1600" dirty="0" smtClean="0"/>
            </a:p>
            <a:p>
              <a:r>
                <a:rPr lang="zh-CN" altLang="en-US" sz="1600" dirty="0" smtClean="0"/>
                <a:t>             （</a:t>
              </a:r>
              <a:r>
                <a:rPr lang="en-US" altLang="zh-CN" sz="1600" dirty="0" smtClean="0"/>
                <a:t>1910</a:t>
              </a:r>
              <a:r>
                <a:rPr lang="zh-CN" altLang="en-US" sz="1600" dirty="0" smtClean="0"/>
                <a:t>年）和民国四年（</a:t>
              </a:r>
              <a:r>
                <a:rPr lang="en-US" altLang="zh-CN" sz="1600" dirty="0" smtClean="0"/>
                <a:t>1915</a:t>
              </a:r>
              <a:r>
                <a:rPr lang="zh-CN" altLang="en-US" sz="1600" dirty="0" smtClean="0"/>
                <a:t>年），汉绣制</a:t>
              </a:r>
              <a:endParaRPr lang="en-US" altLang="zh-CN" sz="1600" dirty="0" smtClean="0"/>
            </a:p>
            <a:p>
              <a:r>
                <a:rPr lang="en-US" altLang="zh-CN" sz="1600" dirty="0" smtClean="0"/>
                <a:t>               </a:t>
              </a:r>
              <a:r>
                <a:rPr lang="zh-CN" altLang="en-US" sz="1600" dirty="0" smtClean="0"/>
                <a:t>品在南洋赛会和巴拿马国际博览会上获得</a:t>
              </a:r>
              <a:endParaRPr lang="en-US" altLang="zh-CN" sz="1600" dirty="0" smtClean="0"/>
            </a:p>
            <a:p>
              <a:r>
                <a:rPr lang="en-US" altLang="zh-CN" sz="1600" dirty="0" smtClean="0"/>
                <a:t>              </a:t>
              </a:r>
              <a:r>
                <a:rPr lang="zh-CN" altLang="en-US" sz="1600" dirty="0" smtClean="0"/>
                <a:t>金奖。此外，武汉还有木雕船模制作技艺等</a:t>
              </a:r>
              <a:endParaRPr lang="en-US" altLang="zh-CN" sz="1600" dirty="0" smtClean="0"/>
            </a:p>
            <a:p>
              <a:r>
                <a:rPr lang="en-US" altLang="zh-CN" sz="1600" dirty="0" smtClean="0"/>
                <a:t>              </a:t>
              </a:r>
              <a:r>
                <a:rPr lang="zh-CN" altLang="en-US" sz="1600" dirty="0" smtClean="0"/>
                <a:t>传统工艺。</a:t>
              </a:r>
              <a:endParaRPr lang="en-US" altLang="zh-CN" sz="1600" dirty="0" smtClean="0"/>
            </a:p>
            <a:p>
              <a:r>
                <a:rPr lang="en-US" altLang="zh-CN" sz="1600" dirty="0" smtClean="0"/>
                <a:t>             </a:t>
              </a:r>
              <a:r>
                <a:rPr lang="zh-CN" altLang="en-US" sz="1600" dirty="0" smtClean="0"/>
                <a:t>汉剧旧名楚调、汉调，约有</a:t>
              </a:r>
              <a:r>
                <a:rPr lang="en-US" altLang="zh-CN" sz="1600" dirty="0" smtClean="0"/>
                <a:t>300 </a:t>
              </a:r>
              <a:r>
                <a:rPr lang="zh-CN" altLang="en-US" sz="1600" dirty="0" smtClean="0"/>
                <a:t>多年历史，</a:t>
              </a:r>
              <a:endParaRPr lang="en-US" altLang="zh-CN" sz="1600" dirty="0" smtClean="0"/>
            </a:p>
            <a:p>
              <a:r>
                <a:rPr lang="en-US" altLang="zh-CN" sz="1600" dirty="0" smtClean="0"/>
                <a:t>            </a:t>
              </a:r>
              <a:r>
                <a:rPr lang="zh-CN" altLang="en-US" sz="1600" dirty="0" smtClean="0"/>
                <a:t>有“京剧之母”的美誉。武汉地区其他剧种</a:t>
              </a:r>
              <a:endParaRPr lang="en-US" altLang="zh-CN" sz="1600" dirty="0" smtClean="0"/>
            </a:p>
            <a:p>
              <a:r>
                <a:rPr lang="en-US" altLang="zh-CN" sz="1600" dirty="0" smtClean="0"/>
                <a:t>          </a:t>
              </a:r>
              <a:r>
                <a:rPr lang="zh-CN" altLang="en-US" sz="1600" dirty="0" smtClean="0"/>
                <a:t>还有楚剧、湖北评书、湖北大鼓、湖北小曲</a:t>
              </a:r>
              <a:endParaRPr lang="en-US" altLang="zh-CN" sz="1600" dirty="0" smtClean="0"/>
            </a:p>
            <a:p>
              <a:r>
                <a:rPr lang="en-US" altLang="zh-CN" sz="1600" dirty="0" smtClean="0"/>
                <a:t>         </a:t>
              </a:r>
              <a:r>
                <a:rPr lang="zh-CN" altLang="en-US" sz="1600" dirty="0" smtClean="0"/>
                <a:t>等。另外，武汉还是中国京剧第一世家“京剧</a:t>
              </a:r>
              <a:endParaRPr lang="en-US" altLang="zh-CN" sz="1600" dirty="0" smtClean="0"/>
            </a:p>
            <a:p>
              <a:r>
                <a:rPr lang="en-US" altLang="zh-CN" sz="1600" dirty="0" smtClean="0"/>
                <a:t>      </a:t>
              </a:r>
              <a:r>
                <a:rPr lang="zh-CN" altLang="en-US" sz="1600" dirty="0" smtClean="0"/>
                <a:t>谭门”的故乡</a:t>
              </a:r>
            </a:p>
            <a:p>
              <a:endParaRPr lang="en-US" altLang="zh-CN" dirty="0" smtClean="0"/>
            </a:p>
            <a:p>
              <a:endParaRPr lang="en-US" altLang="zh-CN" dirty="0" smtClean="0"/>
            </a:p>
            <a:p>
              <a:endParaRPr lang="en-US" altLang="zh-CN" dirty="0" smtClean="0"/>
            </a:p>
            <a:p>
              <a:r>
                <a:rPr lang="en-US" altLang="zh-CN" dirty="0" smtClean="0"/>
                <a:t>  </a:t>
              </a:r>
              <a:endParaRPr lang="zh-CN" altLang="en-US" dirty="0" smtClean="0"/>
            </a:p>
          </p:txBody>
        </p:sp>
      </p:grpSp>
      <p:grpSp>
        <p:nvGrpSpPr>
          <p:cNvPr id="33" name="组合 32"/>
          <p:cNvGrpSpPr/>
          <p:nvPr/>
        </p:nvGrpSpPr>
        <p:grpSpPr>
          <a:xfrm>
            <a:off x="4500562" y="142852"/>
            <a:ext cx="1175155" cy="857256"/>
            <a:chOff x="7286644" y="3571876"/>
            <a:chExt cx="1175155" cy="857256"/>
          </a:xfrm>
        </p:grpSpPr>
        <p:sp>
          <p:nvSpPr>
            <p:cNvPr id="31" name="正五边形 30"/>
            <p:cNvSpPr/>
            <p:nvPr/>
          </p:nvSpPr>
          <p:spPr>
            <a:xfrm>
              <a:off x="7286644" y="3571876"/>
              <a:ext cx="675089" cy="642942"/>
            </a:xfrm>
            <a:prstGeom prst="pentag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dirty="0" smtClean="0">
                  <a:effectLst>
                    <a:glow rad="63500">
                      <a:schemeClr val="accent6">
                        <a:satMod val="175000"/>
                        <a:alpha val="40000"/>
                      </a:schemeClr>
                    </a:glow>
                  </a:effectLst>
                  <a:latin typeface="华文行楷" pitchFamily="2" charset="-122"/>
                  <a:ea typeface="华文行楷" pitchFamily="2" charset="-122"/>
                </a:rPr>
                <a:t>工</a:t>
              </a:r>
              <a:endParaRPr lang="zh-CN" altLang="en-US" sz="2800" dirty="0">
                <a:effectLst>
                  <a:glow rad="63500">
                    <a:schemeClr val="accent6">
                      <a:satMod val="175000"/>
                      <a:alpha val="40000"/>
                    </a:schemeClr>
                  </a:glow>
                </a:effectLst>
                <a:latin typeface="华文行楷" pitchFamily="2" charset="-122"/>
                <a:ea typeface="华文行楷" pitchFamily="2" charset="-122"/>
              </a:endParaRPr>
            </a:p>
          </p:txBody>
        </p:sp>
        <p:sp>
          <p:nvSpPr>
            <p:cNvPr id="30" name="正五边形 29"/>
            <p:cNvSpPr/>
            <p:nvPr/>
          </p:nvSpPr>
          <p:spPr>
            <a:xfrm flipV="1">
              <a:off x="7786710" y="3786190"/>
              <a:ext cx="675089" cy="642942"/>
            </a:xfrm>
            <a:prstGeom prst="pentag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dirty="0"/>
            </a:p>
          </p:txBody>
        </p:sp>
      </p:grpSp>
      <p:grpSp>
        <p:nvGrpSpPr>
          <p:cNvPr id="34" name="组合 33"/>
          <p:cNvGrpSpPr/>
          <p:nvPr/>
        </p:nvGrpSpPr>
        <p:grpSpPr>
          <a:xfrm>
            <a:off x="7968845" y="3500438"/>
            <a:ext cx="1175155" cy="857256"/>
            <a:chOff x="7786710" y="3571876"/>
            <a:chExt cx="1175155" cy="857256"/>
          </a:xfrm>
        </p:grpSpPr>
        <p:sp>
          <p:nvSpPr>
            <p:cNvPr id="29" name="正五边形 28"/>
            <p:cNvSpPr/>
            <p:nvPr/>
          </p:nvSpPr>
          <p:spPr>
            <a:xfrm>
              <a:off x="8286776" y="3571876"/>
              <a:ext cx="675089" cy="642942"/>
            </a:xfrm>
            <a:prstGeom prst="pentag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dirty="0" smtClean="0">
                  <a:effectLst>
                    <a:glow rad="63500">
                      <a:schemeClr val="accent6">
                        <a:satMod val="175000"/>
                        <a:alpha val="40000"/>
                      </a:schemeClr>
                    </a:glow>
                  </a:effectLst>
                  <a:latin typeface="华文行楷" pitchFamily="2" charset="-122"/>
                  <a:ea typeface="华文行楷" pitchFamily="2" charset="-122"/>
                </a:rPr>
                <a:t>剧</a:t>
              </a:r>
            </a:p>
          </p:txBody>
        </p:sp>
        <p:sp>
          <p:nvSpPr>
            <p:cNvPr id="28" name="正五边形 27"/>
            <p:cNvSpPr/>
            <p:nvPr/>
          </p:nvSpPr>
          <p:spPr>
            <a:xfrm flipV="1">
              <a:off x="7786710" y="3786190"/>
              <a:ext cx="675089" cy="642942"/>
            </a:xfrm>
            <a:prstGeom prst="pentag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dirty="0"/>
            </a:p>
          </p:txBody>
        </p:sp>
      </p:grpSp>
      <p:sp>
        <p:nvSpPr>
          <p:cNvPr id="35" name="TextBox 34"/>
          <p:cNvSpPr txBox="1"/>
          <p:nvPr/>
        </p:nvSpPr>
        <p:spPr>
          <a:xfrm>
            <a:off x="5143504" y="428604"/>
            <a:ext cx="428628" cy="523220"/>
          </a:xfrm>
          <a:prstGeom prst="rect">
            <a:avLst/>
          </a:prstGeom>
          <a:noFill/>
        </p:spPr>
        <p:txBody>
          <a:bodyPr wrap="square" rtlCol="0">
            <a:spAutoFit/>
          </a:bodyPr>
          <a:lstStyle/>
          <a:p>
            <a:pPr algn="ctr"/>
            <a:r>
              <a:rPr lang="zh-CN" altLang="en-US" sz="2800" dirty="0" smtClean="0">
                <a:solidFill>
                  <a:schemeClr val="dk1"/>
                </a:solidFill>
                <a:effectLst>
                  <a:glow rad="63500">
                    <a:schemeClr val="accent6">
                      <a:satMod val="175000"/>
                      <a:alpha val="40000"/>
                    </a:schemeClr>
                  </a:glow>
                </a:effectLst>
                <a:latin typeface="华文行楷" pitchFamily="2" charset="-122"/>
                <a:ea typeface="华文行楷" pitchFamily="2" charset="-122"/>
              </a:rPr>
              <a:t>艺</a:t>
            </a:r>
          </a:p>
        </p:txBody>
      </p:sp>
      <p:sp>
        <p:nvSpPr>
          <p:cNvPr id="36" name="TextBox 35"/>
          <p:cNvSpPr txBox="1"/>
          <p:nvPr/>
        </p:nvSpPr>
        <p:spPr>
          <a:xfrm>
            <a:off x="8072462" y="3786190"/>
            <a:ext cx="428628" cy="523220"/>
          </a:xfrm>
          <a:prstGeom prst="rect">
            <a:avLst/>
          </a:prstGeom>
          <a:noFill/>
        </p:spPr>
        <p:txBody>
          <a:bodyPr wrap="square" rtlCol="0">
            <a:spAutoFit/>
          </a:bodyPr>
          <a:lstStyle/>
          <a:p>
            <a:pPr algn="ctr"/>
            <a:r>
              <a:rPr lang="zh-CN" altLang="en-US" sz="2800" dirty="0" smtClean="0">
                <a:solidFill>
                  <a:schemeClr val="dk1"/>
                </a:solidFill>
                <a:effectLst>
                  <a:glow rad="63500">
                    <a:schemeClr val="accent6">
                      <a:satMod val="175000"/>
                      <a:alpha val="40000"/>
                    </a:schemeClr>
                  </a:glow>
                </a:effectLst>
                <a:latin typeface="华文行楷" pitchFamily="2" charset="-122"/>
                <a:ea typeface="华文行楷" pitchFamily="2" charset="-122"/>
              </a:rPr>
              <a:t>戏</a:t>
            </a:r>
          </a:p>
        </p:txBody>
      </p:sp>
      <p:sp>
        <p:nvSpPr>
          <p:cNvPr id="37" name="圆角矩形 36"/>
          <p:cNvSpPr/>
          <p:nvPr/>
        </p:nvSpPr>
        <p:spPr>
          <a:xfrm>
            <a:off x="642910" y="4429132"/>
            <a:ext cx="8286808" cy="2214578"/>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8" name="TextBox 37"/>
          <p:cNvSpPr txBox="1"/>
          <p:nvPr/>
        </p:nvSpPr>
        <p:spPr>
          <a:xfrm>
            <a:off x="785786" y="4786322"/>
            <a:ext cx="8072494" cy="1815882"/>
          </a:xfrm>
          <a:prstGeom prst="rect">
            <a:avLst/>
          </a:prstGeom>
          <a:noFill/>
        </p:spPr>
        <p:txBody>
          <a:bodyPr wrap="square" rtlCol="0">
            <a:spAutoFit/>
          </a:bodyPr>
          <a:lstStyle/>
          <a:p>
            <a:r>
              <a:rPr lang="zh-CN" altLang="en-US" sz="1600" dirty="0" smtClean="0"/>
              <a:t>武汉宗教历史悠久，有佛教、道教、伊斯兰教、天主教和基督教</a:t>
            </a:r>
            <a:r>
              <a:rPr lang="en-US" altLang="zh-CN" sz="1600" dirty="0" smtClean="0"/>
              <a:t>5</a:t>
            </a:r>
            <a:r>
              <a:rPr lang="zh-CN" altLang="en-US" sz="1600" dirty="0" smtClean="0"/>
              <a:t>种。</a:t>
            </a:r>
            <a:endParaRPr lang="en-US" altLang="zh-CN" sz="1600" dirty="0" smtClean="0"/>
          </a:p>
          <a:p>
            <a:r>
              <a:rPr lang="zh-CN" altLang="en-US" sz="1600" dirty="0" smtClean="0"/>
              <a:t>武昌宝通寺和莲溪寺、汉阳归元禅寺、汉口古德寺并称为武汉近代佛教“四大丛林”。全市共有宗教活动场所</a:t>
            </a:r>
            <a:r>
              <a:rPr lang="en-US" altLang="zh-CN" sz="1600" dirty="0" smtClean="0"/>
              <a:t>600</a:t>
            </a:r>
            <a:r>
              <a:rPr lang="zh-CN" altLang="en-US" sz="1600" dirty="0" smtClean="0"/>
              <a:t>多所，其中全国重点寺观有佛教归元禅寺、宝通寺，道教长春观；湖北省重点宗教场所有佛教莲溪寺、古德寺，伊斯兰教汉口民权路清真寺、二七街清真寺、武昌起义门清真寺，天主教汉口上海路教堂、武昌花园山教堂、汉阳显正街教堂，基督教汉口荣光堂、救世堂和武昌堂、青山堂。此外，黄陂木兰山有佛教大佛寺、华严阁、大雄宝殿、道教金顶、玉皇阁、木兰殿、斗姆宫，以及新洲的佛教报恩禅寺。</a:t>
            </a:r>
            <a:endParaRPr lang="zh-CN" altLang="en-US" sz="1600" dirty="0"/>
          </a:p>
        </p:txBody>
      </p:sp>
      <p:sp>
        <p:nvSpPr>
          <p:cNvPr id="40" name="圆角矩形 39"/>
          <p:cNvSpPr/>
          <p:nvPr/>
        </p:nvSpPr>
        <p:spPr>
          <a:xfrm>
            <a:off x="1357923" y="3714755"/>
            <a:ext cx="571504" cy="57150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scene3d>
              <a:camera prst="orthographicFront"/>
              <a:lightRig rig="soft" dir="t">
                <a:rot lat="0" lon="0" rev="10800000"/>
              </a:lightRig>
            </a:scene3d>
            <a:sp3d>
              <a:bevelT w="27940" h="12700"/>
              <a:contourClr>
                <a:srgbClr val="DDDDDD"/>
              </a:contourClr>
            </a:sp3d>
          </a:bodyPr>
          <a:lstStyle/>
          <a:p>
            <a:pPr algn="ctr"/>
            <a:r>
              <a:rPr lang="zh-CN" altLang="en-US" sz="3600" b="1" spc="150" dirty="0" smtClean="0">
                <a:ln w="19050">
                  <a:solidFill>
                    <a:schemeClr val="tx2">
                      <a:lumMod val="50000"/>
                    </a:schemeClr>
                  </a:solidFill>
                </a:ln>
                <a:solidFill>
                  <a:srgbClr val="F8F8F8"/>
                </a:solidFill>
                <a:effectLst>
                  <a:outerShdw blurRad="25400" algn="tl" rotWithShape="0">
                    <a:srgbClr val="000000">
                      <a:alpha val="43000"/>
                    </a:srgbClr>
                  </a:outerShdw>
                </a:effectLst>
                <a:latin typeface="华文行楷" pitchFamily="2" charset="-122"/>
                <a:ea typeface="华文行楷" pitchFamily="2" charset="-122"/>
              </a:rPr>
              <a:t>宗</a:t>
            </a:r>
          </a:p>
        </p:txBody>
      </p:sp>
      <p:sp>
        <p:nvSpPr>
          <p:cNvPr id="41" name="圆角矩形 40"/>
          <p:cNvSpPr/>
          <p:nvPr/>
        </p:nvSpPr>
        <p:spPr>
          <a:xfrm>
            <a:off x="1785918" y="4143380"/>
            <a:ext cx="571504" cy="57150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3600" b="1" spc="150" dirty="0" smtClean="0">
                <a:ln w="19050">
                  <a:solidFill>
                    <a:schemeClr val="tx2">
                      <a:lumMod val="50000"/>
                    </a:schemeClr>
                  </a:solidFill>
                </a:ln>
                <a:solidFill>
                  <a:srgbClr val="F8F8F8"/>
                </a:solidFill>
                <a:effectLst>
                  <a:outerShdw blurRad="25400" algn="tl" rotWithShape="0">
                    <a:srgbClr val="000000">
                      <a:alpha val="43000"/>
                    </a:srgbClr>
                  </a:outerShdw>
                </a:effectLst>
                <a:latin typeface="华文行楷" pitchFamily="2" charset="-122"/>
                <a:ea typeface="华文行楷" pitchFamily="2" charset="-122"/>
              </a:rPr>
              <a:t>教</a:t>
            </a:r>
          </a:p>
        </p:txBody>
      </p:sp>
      <p:pic>
        <p:nvPicPr>
          <p:cNvPr id="27" name="图片 26" descr="好.png"/>
          <p:cNvPicPr>
            <a:picLocks noChangeAspect="1"/>
          </p:cNvPicPr>
          <p:nvPr/>
        </p:nvPicPr>
        <p:blipFill>
          <a:blip r:embed="rId3" cstate="print"/>
          <a:srcRect l="-13203" t="22500" r="-14608" b="-14583"/>
          <a:stretch>
            <a:fillRect/>
          </a:stretch>
        </p:blipFill>
        <p:spPr>
          <a:xfrm>
            <a:off x="5076056" y="3789040"/>
            <a:ext cx="3000396" cy="1214446"/>
          </a:xfrm>
          <a:prstGeom prst="ellipse">
            <a:avLst/>
          </a:prstGeom>
          <a:ln>
            <a:noFill/>
          </a:ln>
          <a:effectLst>
            <a:softEdge rad="112500"/>
          </a:effectLst>
        </p:spPr>
      </p:pic>
      <p:pic>
        <p:nvPicPr>
          <p:cNvPr id="32" name="图片 31" descr="绣.png"/>
          <p:cNvPicPr>
            <a:picLocks noChangeAspect="1"/>
          </p:cNvPicPr>
          <p:nvPr/>
        </p:nvPicPr>
        <p:blipFill>
          <a:blip r:embed="rId4" cstate="print"/>
          <a:stretch>
            <a:fillRect/>
          </a:stretch>
        </p:blipFill>
        <p:spPr>
          <a:xfrm>
            <a:off x="107504" y="2636912"/>
            <a:ext cx="1420276" cy="1440160"/>
          </a:xfrm>
          <a:prstGeom prst="ellipse">
            <a:avLst/>
          </a:prstGeom>
          <a:ln>
            <a:noFill/>
          </a:ln>
          <a:effectLst>
            <a:softEdge rad="112500"/>
          </a:effectLst>
        </p:spPr>
      </p:pic>
      <p:sp>
        <p:nvSpPr>
          <p:cNvPr id="48" name="圆角矩形 47"/>
          <p:cNvSpPr/>
          <p:nvPr/>
        </p:nvSpPr>
        <p:spPr>
          <a:xfrm>
            <a:off x="-324544" y="-171400"/>
            <a:ext cx="1872208" cy="2520280"/>
          </a:xfrm>
          <a:prstGeom prst="roundRect">
            <a:avLst/>
          </a:prstGeom>
          <a:gradFill flip="none" rotWithShape="1">
            <a:gsLst>
              <a:gs pos="0">
                <a:srgbClr val="FBEAC7"/>
              </a:gs>
              <a:gs pos="5000">
                <a:schemeClr val="accent2">
                  <a:lumMod val="40000"/>
                  <a:lumOff val="60000"/>
                </a:schemeClr>
              </a:gs>
              <a:gs pos="36000">
                <a:srgbClr val="FAC77D"/>
              </a:gs>
              <a:gs pos="61000">
                <a:srgbClr val="FBA97D"/>
              </a:gs>
              <a:gs pos="82001">
                <a:srgbClr val="FBD49C"/>
              </a:gs>
              <a:gs pos="100000">
                <a:srgbClr val="FEE7F2"/>
              </a:gs>
            </a:gsLst>
            <a:lin ang="2700000" scaled="1"/>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288032" y="188640"/>
            <a:ext cx="677108" cy="1944216"/>
          </a:xfrm>
          <a:prstGeom prst="rect">
            <a:avLst/>
          </a:prstGeom>
          <a:noFill/>
        </p:spPr>
        <p:txBody>
          <a:bodyPr vert="eaVert" wrap="square" rtlCol="0">
            <a:spAutoFit/>
          </a:bodyPr>
          <a:lstStyle/>
          <a:p>
            <a:r>
              <a:rPr lang="zh-CN" altLang="en-US" sz="3200" dirty="0" smtClean="0">
                <a:solidFill>
                  <a:schemeClr val="accent2"/>
                </a:solidFill>
              </a:rPr>
              <a:t>武汉艺术</a:t>
            </a:r>
            <a:endParaRPr lang="zh-CN" altLang="en-US" sz="3200" dirty="0">
              <a:solidFill>
                <a:schemeClr val="accent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1" y="0"/>
            <a:ext cx="9144001" cy="6858000"/>
            <a:chOff x="-1" y="0"/>
            <a:chExt cx="9144001" cy="6858000"/>
          </a:xfrm>
        </p:grpSpPr>
        <p:pic>
          <p:nvPicPr>
            <p:cNvPr id="47"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48"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51"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63" name="圆角矩形 62"/>
          <p:cNvSpPr/>
          <p:nvPr/>
        </p:nvSpPr>
        <p:spPr>
          <a:xfrm>
            <a:off x="-324544" y="-171400"/>
            <a:ext cx="1872208" cy="2520280"/>
          </a:xfrm>
          <a:prstGeom prst="roundRect">
            <a:avLst/>
          </a:prstGeom>
          <a:gradFill flip="none" rotWithShape="1">
            <a:gsLst>
              <a:gs pos="0">
                <a:srgbClr val="FBEAC7"/>
              </a:gs>
              <a:gs pos="5000">
                <a:schemeClr val="accent2">
                  <a:lumMod val="40000"/>
                  <a:lumOff val="60000"/>
                </a:schemeClr>
              </a:gs>
              <a:gs pos="36000">
                <a:srgbClr val="FAC77D"/>
              </a:gs>
              <a:gs pos="61000">
                <a:srgbClr val="FBA97D"/>
              </a:gs>
              <a:gs pos="82001">
                <a:srgbClr val="FBD49C"/>
              </a:gs>
              <a:gs pos="100000">
                <a:srgbClr val="FEE7F2"/>
              </a:gs>
            </a:gsLst>
            <a:lin ang="2700000" scaled="1"/>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 y="2752252"/>
            <a:ext cx="6500388" cy="4105748"/>
          </a:xfrm>
          <a:custGeom>
            <a:avLst/>
            <a:gdLst>
              <a:gd name="connsiteX0" fmla="*/ 45267 w 6246891"/>
              <a:gd name="connsiteY0" fmla="*/ 117696 h 3874884"/>
              <a:gd name="connsiteX1" fmla="*/ 72428 w 6246891"/>
              <a:gd name="connsiteY1" fmla="*/ 3820563 h 3874884"/>
              <a:gd name="connsiteX2" fmla="*/ 6246891 w 6246891"/>
              <a:gd name="connsiteY2" fmla="*/ 3874884 h 3874884"/>
              <a:gd name="connsiteX3" fmla="*/ 6237838 w 6246891"/>
              <a:gd name="connsiteY3" fmla="*/ 2544024 h 3874884"/>
              <a:gd name="connsiteX4" fmla="*/ 4997513 w 6246891"/>
              <a:gd name="connsiteY4" fmla="*/ 2525917 h 3874884"/>
              <a:gd name="connsiteX5" fmla="*/ 4988459 w 6246891"/>
              <a:gd name="connsiteY5" fmla="*/ 1602464 h 3874884"/>
              <a:gd name="connsiteX6" fmla="*/ 3675707 w 6246891"/>
              <a:gd name="connsiteY6" fmla="*/ 1602464 h 3874884"/>
              <a:gd name="connsiteX7" fmla="*/ 3657600 w 6246891"/>
              <a:gd name="connsiteY7" fmla="*/ 769545 h 3874884"/>
              <a:gd name="connsiteX8" fmla="*/ 2245259 w 6246891"/>
              <a:gd name="connsiteY8" fmla="*/ 760492 h 3874884"/>
              <a:gd name="connsiteX9" fmla="*/ 2245259 w 6246891"/>
              <a:gd name="connsiteY9" fmla="*/ 0 h 3874884"/>
              <a:gd name="connsiteX10" fmla="*/ 0 w 6246891"/>
              <a:gd name="connsiteY10" fmla="*/ 27161 h 3874884"/>
              <a:gd name="connsiteX11" fmla="*/ 63374 w 6246891"/>
              <a:gd name="connsiteY11" fmla="*/ 334979 h 3874884"/>
              <a:gd name="connsiteX12" fmla="*/ 45267 w 6246891"/>
              <a:gd name="connsiteY12" fmla="*/ 117696 h 3874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246891" h="3874884">
                <a:moveTo>
                  <a:pt x="45267" y="117696"/>
                </a:moveTo>
                <a:lnTo>
                  <a:pt x="72428" y="3820563"/>
                </a:lnTo>
                <a:lnTo>
                  <a:pt x="6246891" y="3874884"/>
                </a:lnTo>
                <a:cubicBezTo>
                  <a:pt x="6243873" y="3431264"/>
                  <a:pt x="6240856" y="2987644"/>
                  <a:pt x="6237838" y="2544024"/>
                </a:cubicBezTo>
                <a:lnTo>
                  <a:pt x="4997513" y="2525917"/>
                </a:lnTo>
                <a:lnTo>
                  <a:pt x="4988459" y="1602464"/>
                </a:lnTo>
                <a:lnTo>
                  <a:pt x="3675707" y="1602464"/>
                </a:lnTo>
                <a:lnTo>
                  <a:pt x="3657600" y="769545"/>
                </a:lnTo>
                <a:lnTo>
                  <a:pt x="2245259" y="760492"/>
                </a:lnTo>
                <a:lnTo>
                  <a:pt x="2245259" y="0"/>
                </a:lnTo>
                <a:lnTo>
                  <a:pt x="0" y="27161"/>
                </a:lnTo>
                <a:lnTo>
                  <a:pt x="63374" y="334979"/>
                </a:lnTo>
                <a:lnTo>
                  <a:pt x="45267" y="117696"/>
                </a:lnTo>
                <a:close/>
              </a:path>
            </a:pathLst>
          </a:custGeom>
          <a:ln>
            <a:noFill/>
          </a:ln>
          <a:effectLst/>
          <a:scene3d>
            <a:camera prst="orthographicFront">
              <a:rot lat="0" lon="0" rev="0"/>
            </a:camera>
            <a:lightRig rig="chilly" dir="t">
              <a:rot lat="0" lon="0" rev="18480000"/>
            </a:lightRig>
          </a:scene3d>
          <a:sp3d prstMaterial="clear">
            <a:bevelT h="63500"/>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12" name="TextBox 11"/>
          <p:cNvSpPr txBox="1"/>
          <p:nvPr/>
        </p:nvSpPr>
        <p:spPr>
          <a:xfrm>
            <a:off x="0" y="2826127"/>
            <a:ext cx="6715140" cy="4031873"/>
          </a:xfrm>
          <a:prstGeom prst="rect">
            <a:avLst/>
          </a:prstGeom>
          <a:noFill/>
        </p:spPr>
        <p:txBody>
          <a:bodyPr wrap="square" rtlCol="0">
            <a:spAutoFit/>
          </a:bodyPr>
          <a:lstStyle/>
          <a:p>
            <a:r>
              <a:rPr lang="zh-CN" altLang="en-US" sz="1600" dirty="0" smtClean="0"/>
              <a:t>黄鹤楼位于湖北省武汉市</a:t>
            </a:r>
            <a:endParaRPr lang="en-US" altLang="zh-CN" sz="1600" dirty="0" smtClean="0"/>
          </a:p>
          <a:p>
            <a:r>
              <a:rPr lang="zh-CN" altLang="en-US" sz="1600" dirty="0" smtClean="0"/>
              <a:t>长江南岸的武昌蛇山之巅</a:t>
            </a:r>
            <a:endParaRPr lang="en-US" altLang="zh-CN" sz="1600" dirty="0" smtClean="0"/>
          </a:p>
          <a:p>
            <a:r>
              <a:rPr lang="zh-CN" altLang="en-US" sz="1600" dirty="0" smtClean="0"/>
              <a:t>濒临万里长江，“江南三</a:t>
            </a:r>
            <a:endParaRPr lang="en-US" altLang="zh-CN" sz="1600" dirty="0" smtClean="0"/>
          </a:p>
          <a:p>
            <a:r>
              <a:rPr lang="zh-CN" altLang="en-US" sz="1600" dirty="0" smtClean="0"/>
              <a:t>大名楼”之一，自古享有“天下江山第</a:t>
            </a:r>
            <a:endParaRPr lang="en-US" altLang="zh-CN" sz="1600" dirty="0" smtClean="0"/>
          </a:p>
          <a:p>
            <a:r>
              <a:rPr lang="zh-CN" altLang="en-US" sz="1600" dirty="0" smtClean="0"/>
              <a:t>一楼”和“天下绝景”之称。黄鹤楼是</a:t>
            </a:r>
            <a:endParaRPr lang="en-US" altLang="zh-CN" sz="1600" dirty="0" smtClean="0"/>
          </a:p>
          <a:p>
            <a:r>
              <a:rPr lang="zh-CN" altLang="en-US" sz="1600" dirty="0" smtClean="0"/>
              <a:t>武汉市标志性建筑，与晴川阁、古琴台</a:t>
            </a:r>
            <a:endParaRPr lang="en-US" altLang="zh-CN" sz="1600" dirty="0" smtClean="0"/>
          </a:p>
          <a:p>
            <a:r>
              <a:rPr lang="zh-CN" altLang="en-US" sz="1600" dirty="0" smtClean="0"/>
              <a:t>并称“武汉三大名胜”。黄鹤楼始建于三</a:t>
            </a:r>
            <a:endParaRPr lang="en-US" altLang="zh-CN" sz="1600" dirty="0" smtClean="0"/>
          </a:p>
          <a:p>
            <a:r>
              <a:rPr lang="zh-CN" altLang="en-US" sz="1600" dirty="0" smtClean="0"/>
              <a:t>国时代，三国时期该楼只是夏口城一角瞭望守戍的“军</a:t>
            </a:r>
            <a:endParaRPr lang="en-US" altLang="zh-CN" sz="1600" dirty="0" smtClean="0"/>
          </a:p>
          <a:p>
            <a:r>
              <a:rPr lang="zh-CN" altLang="en-US" sz="1600" dirty="0" smtClean="0"/>
              <a:t>事楼”，三国归于一统后，该楼在失去其军事价值的同</a:t>
            </a:r>
            <a:endParaRPr lang="en-US" altLang="zh-CN" sz="1600" dirty="0" smtClean="0"/>
          </a:p>
          <a:p>
            <a:r>
              <a:rPr lang="zh-CN" altLang="en-US" sz="1600" dirty="0" smtClean="0"/>
              <a:t>时，随着江夏城地发展，逐步演变成为官商行旅的观赏</a:t>
            </a:r>
            <a:endParaRPr lang="en-US" altLang="zh-CN" sz="1600" dirty="0" smtClean="0"/>
          </a:p>
          <a:p>
            <a:r>
              <a:rPr lang="zh-CN" altLang="en-US" sz="1600" dirty="0" smtClean="0"/>
              <a:t>楼。唐代诗人崔颢在此题下</a:t>
            </a:r>
            <a:r>
              <a:rPr lang="en-US" altLang="zh-CN" sz="1600" dirty="0" smtClean="0"/>
              <a:t>《</a:t>
            </a:r>
            <a:r>
              <a:rPr lang="zh-CN" altLang="en-US" sz="1600" dirty="0" smtClean="0"/>
              <a:t>黄鹤楼</a:t>
            </a:r>
            <a:r>
              <a:rPr lang="en-US" altLang="zh-CN" sz="1600" dirty="0" smtClean="0"/>
              <a:t>》</a:t>
            </a:r>
            <a:r>
              <a:rPr lang="zh-CN" altLang="en-US" sz="1600" dirty="0" smtClean="0"/>
              <a:t>一诗，李白在此写</a:t>
            </a:r>
            <a:endParaRPr lang="en-US" altLang="zh-CN" sz="1600" dirty="0" smtClean="0"/>
          </a:p>
          <a:p>
            <a:r>
              <a:rPr lang="zh-CN" altLang="en-US" sz="1600" dirty="0" smtClean="0"/>
              <a:t>下</a:t>
            </a:r>
            <a:r>
              <a:rPr lang="en-US" altLang="zh-CN" sz="1600" dirty="0" smtClean="0"/>
              <a:t>《</a:t>
            </a:r>
            <a:r>
              <a:rPr lang="zh-CN" altLang="en-US" sz="1600" dirty="0" smtClean="0"/>
              <a:t>黄鹤楼送孟浩然之广陵</a:t>
            </a:r>
            <a:r>
              <a:rPr lang="en-US" altLang="zh-CN" sz="1600" dirty="0" smtClean="0"/>
              <a:t>》</a:t>
            </a:r>
            <a:r>
              <a:rPr lang="zh-CN" altLang="en-US" sz="1600" dirty="0" smtClean="0"/>
              <a:t>，历代文人墨客在此留下了许多千古绝唱，使得黄鹤楼自古以来闻名遐迩。</a:t>
            </a:r>
            <a:endParaRPr lang="en-US" altLang="zh-CN" sz="1600" dirty="0" smtClean="0"/>
          </a:p>
          <a:p>
            <a:r>
              <a:rPr lang="zh-CN" altLang="en-US" sz="1600" dirty="0" smtClean="0"/>
              <a:t>黄鹤楼具有独特的民族风格，散发出中国传统文化的精神、气质、神韵。它与蛇山脚下的武汉长江大桥交相辉映；登楼远眺，武汉三镇的风光尽收眼底。</a:t>
            </a:r>
            <a:endParaRPr lang="zh-CN" altLang="en-US" sz="1600" dirty="0"/>
          </a:p>
        </p:txBody>
      </p:sp>
      <p:sp>
        <p:nvSpPr>
          <p:cNvPr id="13" name="泪滴形 12"/>
          <p:cNvSpPr/>
          <p:nvPr/>
        </p:nvSpPr>
        <p:spPr>
          <a:xfrm rot="16200000">
            <a:off x="2321703" y="2893215"/>
            <a:ext cx="714380" cy="642942"/>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TextBox 15"/>
          <p:cNvSpPr txBox="1"/>
          <p:nvPr/>
        </p:nvSpPr>
        <p:spPr>
          <a:xfrm>
            <a:off x="2428860" y="3000372"/>
            <a:ext cx="500066" cy="523220"/>
          </a:xfrm>
          <a:prstGeom prst="rect">
            <a:avLst/>
          </a:prstGeom>
          <a:noFill/>
        </p:spPr>
        <p:txBody>
          <a:bodyPr wrap="square" rtlCol="0">
            <a:spAutoFit/>
            <a:scene3d>
              <a:camera prst="perspectiveFront"/>
              <a:lightRig rig="threePt" dir="t"/>
            </a:scene3d>
          </a:bodyPr>
          <a:lstStyle/>
          <a:p>
            <a:r>
              <a:rPr lang="zh-CN" altLang="en-US" sz="2800" dirty="0" smtClean="0">
                <a:effectLst>
                  <a:glow rad="101600">
                    <a:schemeClr val="accent6">
                      <a:satMod val="175000"/>
                      <a:alpha val="40000"/>
                    </a:schemeClr>
                  </a:glow>
                </a:effectLst>
                <a:latin typeface="华文行楷" pitchFamily="2" charset="-122"/>
                <a:ea typeface="华文行楷" pitchFamily="2" charset="-122"/>
              </a:rPr>
              <a:t>黄</a:t>
            </a:r>
            <a:endParaRPr lang="zh-CN" altLang="en-US" sz="2800" dirty="0">
              <a:effectLst>
                <a:glow rad="101600">
                  <a:schemeClr val="accent6">
                    <a:satMod val="175000"/>
                    <a:alpha val="40000"/>
                  </a:schemeClr>
                </a:glow>
              </a:effectLst>
              <a:latin typeface="华文行楷" pitchFamily="2" charset="-122"/>
              <a:ea typeface="华文行楷" pitchFamily="2" charset="-122"/>
            </a:endParaRPr>
          </a:p>
        </p:txBody>
      </p:sp>
      <p:grpSp>
        <p:nvGrpSpPr>
          <p:cNvPr id="20" name="组合 19"/>
          <p:cNvGrpSpPr/>
          <p:nvPr/>
        </p:nvGrpSpPr>
        <p:grpSpPr>
          <a:xfrm>
            <a:off x="5000628" y="4643446"/>
            <a:ext cx="642942" cy="714380"/>
            <a:chOff x="5143504" y="4643446"/>
            <a:chExt cx="642942" cy="714380"/>
          </a:xfrm>
        </p:grpSpPr>
        <p:sp>
          <p:nvSpPr>
            <p:cNvPr id="14" name="泪滴形 13"/>
            <p:cNvSpPr/>
            <p:nvPr/>
          </p:nvSpPr>
          <p:spPr>
            <a:xfrm rot="16200000">
              <a:off x="5107785" y="4679165"/>
              <a:ext cx="714380" cy="642942"/>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TextBox 16"/>
            <p:cNvSpPr txBox="1"/>
            <p:nvPr/>
          </p:nvSpPr>
          <p:spPr>
            <a:xfrm>
              <a:off x="5214942" y="4714884"/>
              <a:ext cx="428628" cy="523220"/>
            </a:xfrm>
            <a:prstGeom prst="rect">
              <a:avLst/>
            </a:prstGeom>
            <a:noFill/>
          </p:spPr>
          <p:txBody>
            <a:bodyPr wrap="square" rtlCol="0">
              <a:spAutoFit/>
            </a:bodyPr>
            <a:lstStyle/>
            <a:p>
              <a:r>
                <a:rPr lang="zh-CN" altLang="en-US" sz="2800" dirty="0" smtClean="0">
                  <a:effectLst>
                    <a:glow rad="101600">
                      <a:schemeClr val="accent6">
                        <a:satMod val="175000"/>
                        <a:alpha val="40000"/>
                      </a:schemeClr>
                    </a:glow>
                  </a:effectLst>
                  <a:latin typeface="华文行楷" pitchFamily="2" charset="-122"/>
                  <a:ea typeface="华文行楷" pitchFamily="2" charset="-122"/>
                </a:rPr>
                <a:t>楼</a:t>
              </a:r>
            </a:p>
          </p:txBody>
        </p:sp>
      </p:grpSp>
      <p:sp>
        <p:nvSpPr>
          <p:cNvPr id="24" name="任意多边形 23"/>
          <p:cNvSpPr/>
          <p:nvPr/>
        </p:nvSpPr>
        <p:spPr>
          <a:xfrm>
            <a:off x="1357290" y="214290"/>
            <a:ext cx="4347597" cy="3148391"/>
          </a:xfrm>
          <a:custGeom>
            <a:avLst/>
            <a:gdLst>
              <a:gd name="connsiteX0" fmla="*/ 10988 w 4347597"/>
              <a:gd name="connsiteY0" fmla="*/ 36214 h 4083113"/>
              <a:gd name="connsiteX1" fmla="*/ 10988 w 4347597"/>
              <a:gd name="connsiteY1" fmla="*/ 2181885 h 4083113"/>
              <a:gd name="connsiteX2" fmla="*/ 1934 w 4347597"/>
              <a:gd name="connsiteY2" fmla="*/ 2308634 h 4083113"/>
              <a:gd name="connsiteX3" fmla="*/ 1934 w 4347597"/>
              <a:gd name="connsiteY3" fmla="*/ 2534970 h 4083113"/>
              <a:gd name="connsiteX4" fmla="*/ 2229087 w 4347597"/>
              <a:gd name="connsiteY4" fmla="*/ 2507810 h 4083113"/>
              <a:gd name="connsiteX5" fmla="*/ 2238140 w 4347597"/>
              <a:gd name="connsiteY5" fmla="*/ 3250194 h 4083113"/>
              <a:gd name="connsiteX6" fmla="*/ 3559946 w 4347597"/>
              <a:gd name="connsiteY6" fmla="*/ 3259248 h 4083113"/>
              <a:gd name="connsiteX7" fmla="*/ 3559946 w 4347597"/>
              <a:gd name="connsiteY7" fmla="*/ 4083113 h 4083113"/>
              <a:gd name="connsiteX8" fmla="*/ 4302330 w 4347597"/>
              <a:gd name="connsiteY8" fmla="*/ 4083113 h 4083113"/>
              <a:gd name="connsiteX9" fmla="*/ 4347597 w 4347597"/>
              <a:gd name="connsiteY9" fmla="*/ 0 h 4083113"/>
              <a:gd name="connsiteX10" fmla="*/ 10988 w 4347597"/>
              <a:gd name="connsiteY10" fmla="*/ 36214 h 4083113"/>
              <a:gd name="connsiteX0-1" fmla="*/ 10988 w 4347597"/>
              <a:gd name="connsiteY0-2" fmla="*/ 36214 h 4083113"/>
              <a:gd name="connsiteX1-3" fmla="*/ 10988 w 4347597"/>
              <a:gd name="connsiteY1-4" fmla="*/ 2181885 h 4083113"/>
              <a:gd name="connsiteX2-5" fmla="*/ 1934 w 4347597"/>
              <a:gd name="connsiteY2-6" fmla="*/ 2308634 h 4083113"/>
              <a:gd name="connsiteX3-7" fmla="*/ 1934 w 4347597"/>
              <a:gd name="connsiteY3-8" fmla="*/ 2534970 h 4083113"/>
              <a:gd name="connsiteX4-9" fmla="*/ 2229087 w 4347597"/>
              <a:gd name="connsiteY4-10" fmla="*/ 2507810 h 4083113"/>
              <a:gd name="connsiteX5-11" fmla="*/ 2244010 w 4347597"/>
              <a:gd name="connsiteY5-12" fmla="*/ 2527920 h 4083113"/>
              <a:gd name="connsiteX6-13" fmla="*/ 2238140 w 4347597"/>
              <a:gd name="connsiteY6-14" fmla="*/ 3250194 h 4083113"/>
              <a:gd name="connsiteX7-15" fmla="*/ 3559946 w 4347597"/>
              <a:gd name="connsiteY7-16" fmla="*/ 3259248 h 4083113"/>
              <a:gd name="connsiteX8-17" fmla="*/ 3559946 w 4347597"/>
              <a:gd name="connsiteY8-18" fmla="*/ 4083113 h 4083113"/>
              <a:gd name="connsiteX9-19" fmla="*/ 4302330 w 4347597"/>
              <a:gd name="connsiteY9-20" fmla="*/ 4083113 h 4083113"/>
              <a:gd name="connsiteX10-21" fmla="*/ 4347597 w 4347597"/>
              <a:gd name="connsiteY10-22" fmla="*/ 0 h 4083113"/>
              <a:gd name="connsiteX11" fmla="*/ 10988 w 4347597"/>
              <a:gd name="connsiteY11" fmla="*/ 36214 h 4083113"/>
              <a:gd name="connsiteX0-23" fmla="*/ 10988 w 4347597"/>
              <a:gd name="connsiteY0-24" fmla="*/ 36214 h 4083113"/>
              <a:gd name="connsiteX1-25" fmla="*/ 10988 w 4347597"/>
              <a:gd name="connsiteY1-26" fmla="*/ 2181885 h 4083113"/>
              <a:gd name="connsiteX2-27" fmla="*/ 1934 w 4347597"/>
              <a:gd name="connsiteY2-28" fmla="*/ 2308634 h 4083113"/>
              <a:gd name="connsiteX3-29" fmla="*/ 1934 w 4347597"/>
              <a:gd name="connsiteY3-30" fmla="*/ 2534970 h 4083113"/>
              <a:gd name="connsiteX4-31" fmla="*/ 2229087 w 4347597"/>
              <a:gd name="connsiteY4-32" fmla="*/ 2507810 h 4083113"/>
              <a:gd name="connsiteX5-33" fmla="*/ 2244010 w 4347597"/>
              <a:gd name="connsiteY5-34" fmla="*/ 2527920 h 4083113"/>
              <a:gd name="connsiteX6-35" fmla="*/ 1952356 w 4347597"/>
              <a:gd name="connsiteY6-36" fmla="*/ 3250194 h 4083113"/>
              <a:gd name="connsiteX7-37" fmla="*/ 3559946 w 4347597"/>
              <a:gd name="connsiteY7-38" fmla="*/ 3259248 h 4083113"/>
              <a:gd name="connsiteX8-39" fmla="*/ 3559946 w 4347597"/>
              <a:gd name="connsiteY8-40" fmla="*/ 4083113 h 4083113"/>
              <a:gd name="connsiteX9-41" fmla="*/ 4302330 w 4347597"/>
              <a:gd name="connsiteY9-42" fmla="*/ 4083113 h 4083113"/>
              <a:gd name="connsiteX10-43" fmla="*/ 4347597 w 4347597"/>
              <a:gd name="connsiteY10-44" fmla="*/ 0 h 4083113"/>
              <a:gd name="connsiteX11-45" fmla="*/ 10988 w 4347597"/>
              <a:gd name="connsiteY11-46" fmla="*/ 36214 h 4083113"/>
              <a:gd name="connsiteX0-47" fmla="*/ 10988 w 4347597"/>
              <a:gd name="connsiteY0-48" fmla="*/ 36214 h 4083113"/>
              <a:gd name="connsiteX1-49" fmla="*/ 10988 w 4347597"/>
              <a:gd name="connsiteY1-50" fmla="*/ 2181885 h 4083113"/>
              <a:gd name="connsiteX2-51" fmla="*/ 1934 w 4347597"/>
              <a:gd name="connsiteY2-52" fmla="*/ 2308634 h 4083113"/>
              <a:gd name="connsiteX3-53" fmla="*/ 1934 w 4347597"/>
              <a:gd name="connsiteY3-54" fmla="*/ 2534970 h 4083113"/>
              <a:gd name="connsiteX4-55" fmla="*/ 2229087 w 4347597"/>
              <a:gd name="connsiteY4-56" fmla="*/ 2507810 h 4083113"/>
              <a:gd name="connsiteX5-57" fmla="*/ 1958226 w 4347597"/>
              <a:gd name="connsiteY5-58" fmla="*/ 2527920 h 4083113"/>
              <a:gd name="connsiteX6-59" fmla="*/ 1952356 w 4347597"/>
              <a:gd name="connsiteY6-60" fmla="*/ 3250194 h 4083113"/>
              <a:gd name="connsiteX7-61" fmla="*/ 3559946 w 4347597"/>
              <a:gd name="connsiteY7-62" fmla="*/ 3259248 h 4083113"/>
              <a:gd name="connsiteX8-63" fmla="*/ 3559946 w 4347597"/>
              <a:gd name="connsiteY8-64" fmla="*/ 4083113 h 4083113"/>
              <a:gd name="connsiteX9-65" fmla="*/ 4302330 w 4347597"/>
              <a:gd name="connsiteY9-66" fmla="*/ 4083113 h 4083113"/>
              <a:gd name="connsiteX10-67" fmla="*/ 4347597 w 4347597"/>
              <a:gd name="connsiteY10-68" fmla="*/ 0 h 4083113"/>
              <a:gd name="connsiteX11-69" fmla="*/ 10988 w 4347597"/>
              <a:gd name="connsiteY11-70" fmla="*/ 36214 h 4083113"/>
              <a:gd name="connsiteX0-71" fmla="*/ 10988 w 4347597"/>
              <a:gd name="connsiteY0-72" fmla="*/ 36214 h 4083113"/>
              <a:gd name="connsiteX1-73" fmla="*/ 10988 w 4347597"/>
              <a:gd name="connsiteY1-74" fmla="*/ 2181885 h 4083113"/>
              <a:gd name="connsiteX2-75" fmla="*/ 1934 w 4347597"/>
              <a:gd name="connsiteY2-76" fmla="*/ 2308634 h 4083113"/>
              <a:gd name="connsiteX3-77" fmla="*/ 1934 w 4347597"/>
              <a:gd name="connsiteY3-78" fmla="*/ 2534970 h 4083113"/>
              <a:gd name="connsiteX4-79" fmla="*/ 2229087 w 4347597"/>
              <a:gd name="connsiteY4-80" fmla="*/ 2507810 h 4083113"/>
              <a:gd name="connsiteX5-81" fmla="*/ 1958226 w 4347597"/>
              <a:gd name="connsiteY5-82" fmla="*/ 2527920 h 4083113"/>
              <a:gd name="connsiteX6-83" fmla="*/ 1952356 w 4347597"/>
              <a:gd name="connsiteY6-84" fmla="*/ 3250194 h 4083113"/>
              <a:gd name="connsiteX7-85" fmla="*/ 3417038 w 4347597"/>
              <a:gd name="connsiteY7-86" fmla="*/ 3259248 h 4083113"/>
              <a:gd name="connsiteX8-87" fmla="*/ 3559946 w 4347597"/>
              <a:gd name="connsiteY8-88" fmla="*/ 4083113 h 4083113"/>
              <a:gd name="connsiteX9-89" fmla="*/ 4302330 w 4347597"/>
              <a:gd name="connsiteY9-90" fmla="*/ 4083113 h 4083113"/>
              <a:gd name="connsiteX10-91" fmla="*/ 4347597 w 4347597"/>
              <a:gd name="connsiteY10-92" fmla="*/ 0 h 4083113"/>
              <a:gd name="connsiteX11-93" fmla="*/ 10988 w 4347597"/>
              <a:gd name="connsiteY11-94" fmla="*/ 36214 h 4083113"/>
              <a:gd name="connsiteX0-95" fmla="*/ 10988 w 4347597"/>
              <a:gd name="connsiteY0-96" fmla="*/ 36214 h 4083113"/>
              <a:gd name="connsiteX1-97" fmla="*/ 10988 w 4347597"/>
              <a:gd name="connsiteY1-98" fmla="*/ 2181885 h 4083113"/>
              <a:gd name="connsiteX2-99" fmla="*/ 1934 w 4347597"/>
              <a:gd name="connsiteY2-100" fmla="*/ 2308634 h 4083113"/>
              <a:gd name="connsiteX3-101" fmla="*/ 1934 w 4347597"/>
              <a:gd name="connsiteY3-102" fmla="*/ 2534970 h 4083113"/>
              <a:gd name="connsiteX4-103" fmla="*/ 2229087 w 4347597"/>
              <a:gd name="connsiteY4-104" fmla="*/ 2507810 h 4083113"/>
              <a:gd name="connsiteX5-105" fmla="*/ 1958226 w 4347597"/>
              <a:gd name="connsiteY5-106" fmla="*/ 2527920 h 4083113"/>
              <a:gd name="connsiteX6-107" fmla="*/ 1952356 w 4347597"/>
              <a:gd name="connsiteY6-108" fmla="*/ 3250194 h 4083113"/>
              <a:gd name="connsiteX7-109" fmla="*/ 3417038 w 4347597"/>
              <a:gd name="connsiteY7-110" fmla="*/ 3259248 h 4083113"/>
              <a:gd name="connsiteX8-111" fmla="*/ 3417038 w 4347597"/>
              <a:gd name="connsiteY8-112" fmla="*/ 4083113 h 4083113"/>
              <a:gd name="connsiteX9-113" fmla="*/ 4302330 w 4347597"/>
              <a:gd name="connsiteY9-114" fmla="*/ 4083113 h 4083113"/>
              <a:gd name="connsiteX10-115" fmla="*/ 4347597 w 4347597"/>
              <a:gd name="connsiteY10-116" fmla="*/ 0 h 4083113"/>
              <a:gd name="connsiteX11-117" fmla="*/ 10988 w 4347597"/>
              <a:gd name="connsiteY11-118" fmla="*/ 36214 h 4083113"/>
              <a:gd name="connsiteX0-119" fmla="*/ 10988 w 4347597"/>
              <a:gd name="connsiteY0-120" fmla="*/ 36214 h 4083113"/>
              <a:gd name="connsiteX1-121" fmla="*/ 10988 w 4347597"/>
              <a:gd name="connsiteY1-122" fmla="*/ 2181885 h 4083113"/>
              <a:gd name="connsiteX2-123" fmla="*/ 1934 w 4347597"/>
              <a:gd name="connsiteY2-124" fmla="*/ 2308634 h 4083113"/>
              <a:gd name="connsiteX3-125" fmla="*/ 1934 w 4347597"/>
              <a:gd name="connsiteY3-126" fmla="*/ 2534970 h 4083113"/>
              <a:gd name="connsiteX4-127" fmla="*/ 2229087 w 4347597"/>
              <a:gd name="connsiteY4-128" fmla="*/ 2507810 h 4083113"/>
              <a:gd name="connsiteX5-129" fmla="*/ 1870660 w 4347597"/>
              <a:gd name="connsiteY5-130" fmla="*/ 2507810 h 4083113"/>
              <a:gd name="connsiteX6-131" fmla="*/ 1958226 w 4347597"/>
              <a:gd name="connsiteY6-132" fmla="*/ 2527920 h 4083113"/>
              <a:gd name="connsiteX7-133" fmla="*/ 1952356 w 4347597"/>
              <a:gd name="connsiteY7-134" fmla="*/ 3250194 h 4083113"/>
              <a:gd name="connsiteX8-135" fmla="*/ 3417038 w 4347597"/>
              <a:gd name="connsiteY8-136" fmla="*/ 3259248 h 4083113"/>
              <a:gd name="connsiteX9-137" fmla="*/ 3417038 w 4347597"/>
              <a:gd name="connsiteY9-138" fmla="*/ 4083113 h 4083113"/>
              <a:gd name="connsiteX10-139" fmla="*/ 4302330 w 4347597"/>
              <a:gd name="connsiteY10-140" fmla="*/ 4083113 h 4083113"/>
              <a:gd name="connsiteX11-141" fmla="*/ 4347597 w 4347597"/>
              <a:gd name="connsiteY11-142" fmla="*/ 0 h 4083113"/>
              <a:gd name="connsiteX12" fmla="*/ 10988 w 4347597"/>
              <a:gd name="connsiteY12" fmla="*/ 36214 h 4083113"/>
              <a:gd name="connsiteX0-143" fmla="*/ 10988 w 4347597"/>
              <a:gd name="connsiteY0-144" fmla="*/ 36214 h 4083113"/>
              <a:gd name="connsiteX1-145" fmla="*/ 10988 w 4347597"/>
              <a:gd name="connsiteY1-146" fmla="*/ 2181885 h 4083113"/>
              <a:gd name="connsiteX2-147" fmla="*/ 1934 w 4347597"/>
              <a:gd name="connsiteY2-148" fmla="*/ 2308634 h 4083113"/>
              <a:gd name="connsiteX3-149" fmla="*/ 1934 w 4347597"/>
              <a:gd name="connsiteY3-150" fmla="*/ 2534970 h 4083113"/>
              <a:gd name="connsiteX4-151" fmla="*/ 1943303 w 4347597"/>
              <a:gd name="connsiteY4-152" fmla="*/ 2507810 h 4083113"/>
              <a:gd name="connsiteX5-153" fmla="*/ 1870660 w 4347597"/>
              <a:gd name="connsiteY5-154" fmla="*/ 2507810 h 4083113"/>
              <a:gd name="connsiteX6-155" fmla="*/ 1958226 w 4347597"/>
              <a:gd name="connsiteY6-156" fmla="*/ 2527920 h 4083113"/>
              <a:gd name="connsiteX7-157" fmla="*/ 1952356 w 4347597"/>
              <a:gd name="connsiteY7-158" fmla="*/ 3250194 h 4083113"/>
              <a:gd name="connsiteX8-159" fmla="*/ 3417038 w 4347597"/>
              <a:gd name="connsiteY8-160" fmla="*/ 3259248 h 4083113"/>
              <a:gd name="connsiteX9-161" fmla="*/ 3417038 w 4347597"/>
              <a:gd name="connsiteY9-162" fmla="*/ 4083113 h 4083113"/>
              <a:gd name="connsiteX10-163" fmla="*/ 4302330 w 4347597"/>
              <a:gd name="connsiteY10-164" fmla="*/ 4083113 h 4083113"/>
              <a:gd name="connsiteX11-165" fmla="*/ 4347597 w 4347597"/>
              <a:gd name="connsiteY11-166" fmla="*/ 0 h 4083113"/>
              <a:gd name="connsiteX12-167" fmla="*/ 10988 w 4347597"/>
              <a:gd name="connsiteY12-168" fmla="*/ 36214 h 4083113"/>
              <a:gd name="connsiteX0-169" fmla="*/ 10988 w 4347597"/>
              <a:gd name="connsiteY0-170" fmla="*/ 36214 h 4083113"/>
              <a:gd name="connsiteX1-171" fmla="*/ 10988 w 4347597"/>
              <a:gd name="connsiteY1-172" fmla="*/ 2181885 h 4083113"/>
              <a:gd name="connsiteX2-173" fmla="*/ 1934 w 4347597"/>
              <a:gd name="connsiteY2-174" fmla="*/ 2308634 h 4083113"/>
              <a:gd name="connsiteX3-175" fmla="*/ 1934 w 4347597"/>
              <a:gd name="connsiteY3-176" fmla="*/ 2534970 h 4083113"/>
              <a:gd name="connsiteX4-177" fmla="*/ 1943303 w 4347597"/>
              <a:gd name="connsiteY4-178" fmla="*/ 2507810 h 4083113"/>
              <a:gd name="connsiteX5-179" fmla="*/ 1870660 w 4347597"/>
              <a:gd name="connsiteY5-180" fmla="*/ 2507810 h 4083113"/>
              <a:gd name="connsiteX6-181" fmla="*/ 1958226 w 4347597"/>
              <a:gd name="connsiteY6-182" fmla="*/ 2527920 h 4083113"/>
              <a:gd name="connsiteX7-183" fmla="*/ 1952356 w 4347597"/>
              <a:gd name="connsiteY7-184" fmla="*/ 3250194 h 4083113"/>
              <a:gd name="connsiteX8-185" fmla="*/ 3417038 w 4347597"/>
              <a:gd name="connsiteY8-186" fmla="*/ 3259248 h 4083113"/>
              <a:gd name="connsiteX9-187" fmla="*/ 3417038 w 4347597"/>
              <a:gd name="connsiteY9-188" fmla="*/ 3253744 h 4083113"/>
              <a:gd name="connsiteX10-189" fmla="*/ 4302330 w 4347597"/>
              <a:gd name="connsiteY10-190" fmla="*/ 4083113 h 4083113"/>
              <a:gd name="connsiteX11-191" fmla="*/ 4347597 w 4347597"/>
              <a:gd name="connsiteY11-192" fmla="*/ 0 h 4083113"/>
              <a:gd name="connsiteX12-193" fmla="*/ 10988 w 4347597"/>
              <a:gd name="connsiteY12-194" fmla="*/ 36214 h 4083113"/>
              <a:gd name="connsiteX0-195" fmla="*/ 10988 w 4347597"/>
              <a:gd name="connsiteY0-196" fmla="*/ 36214 h 4083113"/>
              <a:gd name="connsiteX1-197" fmla="*/ 10988 w 4347597"/>
              <a:gd name="connsiteY1-198" fmla="*/ 2181885 h 4083113"/>
              <a:gd name="connsiteX2-199" fmla="*/ 1934 w 4347597"/>
              <a:gd name="connsiteY2-200" fmla="*/ 2308634 h 4083113"/>
              <a:gd name="connsiteX3-201" fmla="*/ 1934 w 4347597"/>
              <a:gd name="connsiteY3-202" fmla="*/ 2534970 h 4083113"/>
              <a:gd name="connsiteX4-203" fmla="*/ 1943303 w 4347597"/>
              <a:gd name="connsiteY4-204" fmla="*/ 2507810 h 4083113"/>
              <a:gd name="connsiteX5-205" fmla="*/ 1870660 w 4347597"/>
              <a:gd name="connsiteY5-206" fmla="*/ 2507810 h 4083113"/>
              <a:gd name="connsiteX6-207" fmla="*/ 1958226 w 4347597"/>
              <a:gd name="connsiteY6-208" fmla="*/ 2527920 h 4083113"/>
              <a:gd name="connsiteX7-209" fmla="*/ 1952356 w 4347597"/>
              <a:gd name="connsiteY7-210" fmla="*/ 3250194 h 4083113"/>
              <a:gd name="connsiteX8-211" fmla="*/ 3417038 w 4347597"/>
              <a:gd name="connsiteY8-212" fmla="*/ 3259248 h 4083113"/>
              <a:gd name="connsiteX9-213" fmla="*/ 3417038 w 4347597"/>
              <a:gd name="connsiteY9-214" fmla="*/ 3253744 h 4083113"/>
              <a:gd name="connsiteX10-215" fmla="*/ 4302330 w 4347597"/>
              <a:gd name="connsiteY10-216" fmla="*/ 4083113 h 4083113"/>
              <a:gd name="connsiteX11-217" fmla="*/ 4301126 w 4347597"/>
              <a:gd name="connsiteY11-218" fmla="*/ 2942609 h 4083113"/>
              <a:gd name="connsiteX12-219" fmla="*/ 4347597 w 4347597"/>
              <a:gd name="connsiteY12-220" fmla="*/ 0 h 4083113"/>
              <a:gd name="connsiteX13" fmla="*/ 10988 w 4347597"/>
              <a:gd name="connsiteY13" fmla="*/ 36214 h 4083113"/>
              <a:gd name="connsiteX0-221" fmla="*/ 10988 w 4347597"/>
              <a:gd name="connsiteY0-222" fmla="*/ 36214 h 3322777"/>
              <a:gd name="connsiteX1-223" fmla="*/ 10988 w 4347597"/>
              <a:gd name="connsiteY1-224" fmla="*/ 2181885 h 3322777"/>
              <a:gd name="connsiteX2-225" fmla="*/ 1934 w 4347597"/>
              <a:gd name="connsiteY2-226" fmla="*/ 2308634 h 3322777"/>
              <a:gd name="connsiteX3-227" fmla="*/ 1934 w 4347597"/>
              <a:gd name="connsiteY3-228" fmla="*/ 2534970 h 3322777"/>
              <a:gd name="connsiteX4-229" fmla="*/ 1943303 w 4347597"/>
              <a:gd name="connsiteY4-230" fmla="*/ 2507810 h 3322777"/>
              <a:gd name="connsiteX5-231" fmla="*/ 1870660 w 4347597"/>
              <a:gd name="connsiteY5-232" fmla="*/ 2507810 h 3322777"/>
              <a:gd name="connsiteX6-233" fmla="*/ 1958226 w 4347597"/>
              <a:gd name="connsiteY6-234" fmla="*/ 2527920 h 3322777"/>
              <a:gd name="connsiteX7-235" fmla="*/ 1952356 w 4347597"/>
              <a:gd name="connsiteY7-236" fmla="*/ 3250194 h 3322777"/>
              <a:gd name="connsiteX8-237" fmla="*/ 3417038 w 4347597"/>
              <a:gd name="connsiteY8-238" fmla="*/ 3259248 h 3322777"/>
              <a:gd name="connsiteX9-239" fmla="*/ 3417038 w 4347597"/>
              <a:gd name="connsiteY9-240" fmla="*/ 3253744 h 3322777"/>
              <a:gd name="connsiteX10-241" fmla="*/ 4302330 w 4347597"/>
              <a:gd name="connsiteY10-242" fmla="*/ 3253744 h 3322777"/>
              <a:gd name="connsiteX11-243" fmla="*/ 4301126 w 4347597"/>
              <a:gd name="connsiteY11-244" fmla="*/ 2942609 h 3322777"/>
              <a:gd name="connsiteX12-245" fmla="*/ 4347597 w 4347597"/>
              <a:gd name="connsiteY12-246" fmla="*/ 0 h 3322777"/>
              <a:gd name="connsiteX13-247" fmla="*/ 10988 w 4347597"/>
              <a:gd name="connsiteY13-248" fmla="*/ 36214 h 332277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45" y="connsiteY11-46"/>
              </a:cxn>
              <a:cxn ang="0">
                <a:pos x="connsiteX12-167" y="connsiteY12-168"/>
              </a:cxn>
              <a:cxn ang="0">
                <a:pos x="connsiteX13-247" y="connsiteY13-248"/>
              </a:cxn>
            </a:cxnLst>
            <a:rect l="l" t="t" r="r" b="b"/>
            <a:pathLst>
              <a:path w="4347597" h="3322777">
                <a:moveTo>
                  <a:pt x="10988" y="36214"/>
                </a:moveTo>
                <a:cubicBezTo>
                  <a:pt x="22028" y="1062970"/>
                  <a:pt x="26148" y="984243"/>
                  <a:pt x="10988" y="2181885"/>
                </a:cubicBezTo>
                <a:cubicBezTo>
                  <a:pt x="10452" y="2224239"/>
                  <a:pt x="3020" y="2266291"/>
                  <a:pt x="1934" y="2308634"/>
                </a:cubicBezTo>
                <a:cubicBezTo>
                  <a:pt x="0" y="2384055"/>
                  <a:pt x="1934" y="2459525"/>
                  <a:pt x="1934" y="2534970"/>
                </a:cubicBezTo>
                <a:lnTo>
                  <a:pt x="1943303" y="2507810"/>
                </a:lnTo>
                <a:lnTo>
                  <a:pt x="1870660" y="2507810"/>
                </a:lnTo>
                <a:lnTo>
                  <a:pt x="1958226" y="2527920"/>
                </a:lnTo>
                <a:cubicBezTo>
                  <a:pt x="1956269" y="2768678"/>
                  <a:pt x="1954313" y="3009436"/>
                  <a:pt x="1952356" y="3250194"/>
                </a:cubicBezTo>
                <a:lnTo>
                  <a:pt x="3417038" y="3259248"/>
                </a:lnTo>
                <a:lnTo>
                  <a:pt x="3417038" y="3253744"/>
                </a:lnTo>
                <a:lnTo>
                  <a:pt x="4302330" y="3253744"/>
                </a:lnTo>
                <a:cubicBezTo>
                  <a:pt x="4301929" y="2873576"/>
                  <a:pt x="4301527" y="3322777"/>
                  <a:pt x="4301126" y="2942609"/>
                </a:cubicBezTo>
                <a:lnTo>
                  <a:pt x="4347597" y="0"/>
                </a:lnTo>
                <a:lnTo>
                  <a:pt x="10988" y="36214"/>
                </a:lnTo>
                <a:close/>
              </a:path>
            </a:pathLst>
          </a:custGeom>
          <a:ln>
            <a:noFill/>
          </a:ln>
          <a:effectLst/>
          <a:scene3d>
            <a:camera prst="orthographicFront">
              <a:rot lat="0" lon="0" rev="0"/>
            </a:camera>
            <a:lightRig rig="chilly" dir="t">
              <a:rot lat="0" lon="0" rev="18480000"/>
            </a:lightRig>
          </a:scene3d>
          <a:sp3d prstMaterial="clear">
            <a:bevelT h="63500"/>
          </a:sp3d>
        </p:spPr>
        <p:style>
          <a:lnRef idx="0">
            <a:schemeClr val="accent2"/>
          </a:lnRef>
          <a:fillRef idx="3">
            <a:schemeClr val="accent2"/>
          </a:fillRef>
          <a:effectRef idx="3">
            <a:schemeClr val="accent2"/>
          </a:effectRef>
          <a:fontRef idx="minor">
            <a:schemeClr val="lt1"/>
          </a:fontRef>
        </p:style>
        <p:txBody>
          <a:bodyPr rtlCol="0" anchor="ctr"/>
          <a:lstStyle/>
          <a:p>
            <a:pPr algn="ctr"/>
            <a:endParaRPr lang="zh-CN" altLang="en-US"/>
          </a:p>
        </p:txBody>
      </p:sp>
      <p:sp>
        <p:nvSpPr>
          <p:cNvPr id="25" name="TextBox 24"/>
          <p:cNvSpPr txBox="1"/>
          <p:nvPr/>
        </p:nvSpPr>
        <p:spPr>
          <a:xfrm>
            <a:off x="1285852" y="214290"/>
            <a:ext cx="7572428" cy="3139321"/>
          </a:xfrm>
          <a:prstGeom prst="rect">
            <a:avLst/>
          </a:prstGeom>
          <a:noFill/>
        </p:spPr>
        <p:txBody>
          <a:bodyPr wrap="square" rtlCol="0">
            <a:spAutoFit/>
          </a:bodyPr>
          <a:lstStyle/>
          <a:p>
            <a:endParaRPr lang="en-US" altLang="zh-CN" dirty="0" smtClean="0"/>
          </a:p>
          <a:p>
            <a:r>
              <a:rPr lang="en-US" altLang="zh-CN" dirty="0" smtClean="0"/>
              <a:t>   </a:t>
            </a:r>
          </a:p>
          <a:p>
            <a:r>
              <a:rPr lang="zh-CN" altLang="en-US" sz="1600" dirty="0" smtClean="0">
                <a:solidFill>
                  <a:schemeClr val="bg1"/>
                </a:solidFill>
              </a:rPr>
              <a:t>湖北省博物馆筹建于</a:t>
            </a:r>
            <a:r>
              <a:rPr lang="en-US" altLang="zh-CN" sz="1600" dirty="0" smtClean="0">
                <a:solidFill>
                  <a:schemeClr val="bg1"/>
                </a:solidFill>
              </a:rPr>
              <a:t>1953</a:t>
            </a:r>
            <a:r>
              <a:rPr lang="zh-CN" altLang="en-US" sz="1600" dirty="0" smtClean="0">
                <a:solidFill>
                  <a:schemeClr val="bg1"/>
                </a:solidFill>
              </a:rPr>
              <a:t>年，坐落于湖北省武汉</a:t>
            </a:r>
            <a:endParaRPr lang="en-US" altLang="zh-CN" sz="1600" dirty="0" smtClean="0">
              <a:solidFill>
                <a:schemeClr val="bg1"/>
              </a:solidFill>
            </a:endParaRPr>
          </a:p>
          <a:p>
            <a:r>
              <a:rPr lang="zh-CN" altLang="en-US" sz="1600" dirty="0" smtClean="0">
                <a:solidFill>
                  <a:schemeClr val="bg1"/>
                </a:solidFill>
              </a:rPr>
              <a:t>市武昌区东湖风景区，占地面积</a:t>
            </a:r>
            <a:r>
              <a:rPr lang="en-US" altLang="zh-CN" sz="1600" dirty="0" smtClean="0">
                <a:solidFill>
                  <a:schemeClr val="bg1"/>
                </a:solidFill>
              </a:rPr>
              <a:t>81909</a:t>
            </a:r>
            <a:r>
              <a:rPr lang="zh-CN" altLang="en-US" sz="1600" dirty="0" smtClean="0">
                <a:solidFill>
                  <a:schemeClr val="bg1"/>
                </a:solidFill>
              </a:rPr>
              <a:t>平方米，建</a:t>
            </a:r>
            <a:endParaRPr lang="en-US" altLang="zh-CN" sz="1600" dirty="0" smtClean="0">
              <a:solidFill>
                <a:schemeClr val="bg1"/>
              </a:solidFill>
            </a:endParaRPr>
          </a:p>
          <a:p>
            <a:r>
              <a:rPr lang="zh-CN" altLang="en-US" sz="1600" dirty="0" smtClean="0">
                <a:solidFill>
                  <a:schemeClr val="bg1"/>
                </a:solidFill>
              </a:rPr>
              <a:t>筑面积</a:t>
            </a:r>
            <a:r>
              <a:rPr lang="en-US" altLang="zh-CN" sz="1600" dirty="0" smtClean="0">
                <a:solidFill>
                  <a:schemeClr val="bg1"/>
                </a:solidFill>
              </a:rPr>
              <a:t>49611</a:t>
            </a:r>
            <a:r>
              <a:rPr lang="zh-CN" altLang="en-US" sz="1600" dirty="0" smtClean="0">
                <a:solidFill>
                  <a:schemeClr val="bg1"/>
                </a:solidFill>
              </a:rPr>
              <a:t>平方米，展厅面积</a:t>
            </a:r>
            <a:r>
              <a:rPr lang="en-US" altLang="zh-CN" sz="1600" dirty="0" smtClean="0">
                <a:solidFill>
                  <a:schemeClr val="bg1"/>
                </a:solidFill>
              </a:rPr>
              <a:t>13427</a:t>
            </a:r>
            <a:r>
              <a:rPr lang="zh-CN" altLang="en-US" sz="1600" dirty="0" smtClean="0">
                <a:solidFill>
                  <a:schemeClr val="bg1"/>
                </a:solidFill>
              </a:rPr>
              <a:t>平方米，</a:t>
            </a:r>
            <a:endParaRPr lang="en-US" altLang="zh-CN" sz="1600" dirty="0" smtClean="0">
              <a:solidFill>
                <a:schemeClr val="bg1"/>
              </a:solidFill>
            </a:endParaRPr>
          </a:p>
          <a:p>
            <a:r>
              <a:rPr lang="zh-CN" altLang="en-US" sz="1600" dirty="0" smtClean="0">
                <a:solidFill>
                  <a:schemeClr val="bg1"/>
                </a:solidFill>
              </a:rPr>
              <a:t>有中国规模最大的古乐器陈列馆。湖北省博物馆</a:t>
            </a:r>
            <a:endParaRPr lang="en-US" altLang="zh-CN" sz="1600" dirty="0" smtClean="0">
              <a:solidFill>
                <a:schemeClr val="bg1"/>
              </a:solidFill>
            </a:endParaRPr>
          </a:p>
          <a:p>
            <a:r>
              <a:rPr lang="zh-CN" altLang="en-US" sz="1600" dirty="0" smtClean="0">
                <a:solidFill>
                  <a:schemeClr val="bg1"/>
                </a:solidFill>
              </a:rPr>
              <a:t>现有馆藏文物</a:t>
            </a:r>
            <a:r>
              <a:rPr lang="en-US" altLang="zh-CN" sz="1600" dirty="0" smtClean="0">
                <a:solidFill>
                  <a:schemeClr val="bg1"/>
                </a:solidFill>
              </a:rPr>
              <a:t>26</a:t>
            </a:r>
            <a:r>
              <a:rPr lang="zh-CN" altLang="en-US" sz="1600" dirty="0" smtClean="0">
                <a:solidFill>
                  <a:schemeClr val="bg1"/>
                </a:solidFill>
              </a:rPr>
              <a:t>万余件</a:t>
            </a:r>
            <a:r>
              <a:rPr lang="en-US" altLang="zh-CN" sz="1600" dirty="0" smtClean="0">
                <a:solidFill>
                  <a:schemeClr val="bg1"/>
                </a:solidFill>
              </a:rPr>
              <a:t>(</a:t>
            </a:r>
            <a:r>
              <a:rPr lang="zh-CN" altLang="en-US" sz="1600" dirty="0" smtClean="0">
                <a:solidFill>
                  <a:schemeClr val="bg1"/>
                </a:solidFill>
              </a:rPr>
              <a:t>套</a:t>
            </a:r>
            <a:r>
              <a:rPr lang="en-US" altLang="zh-CN" sz="1600" dirty="0" smtClean="0">
                <a:solidFill>
                  <a:schemeClr val="bg1"/>
                </a:solidFill>
              </a:rPr>
              <a:t>)</a:t>
            </a:r>
            <a:r>
              <a:rPr lang="zh-CN" altLang="en-US" sz="1600" dirty="0" smtClean="0">
                <a:solidFill>
                  <a:schemeClr val="bg1"/>
                </a:solidFill>
              </a:rPr>
              <a:t>，以青铜器、漆木器</a:t>
            </a:r>
            <a:endParaRPr lang="en-US" altLang="zh-CN" sz="1600" dirty="0" smtClean="0">
              <a:solidFill>
                <a:schemeClr val="bg1"/>
              </a:solidFill>
            </a:endParaRPr>
          </a:p>
          <a:p>
            <a:r>
              <a:rPr lang="zh-CN" altLang="en-US" sz="1600" dirty="0" smtClean="0">
                <a:solidFill>
                  <a:schemeClr val="bg1"/>
                </a:solidFill>
              </a:rPr>
              <a:t>、简牍最有特色，其中国家一级文物</a:t>
            </a:r>
            <a:r>
              <a:rPr lang="en-US" altLang="zh-CN" sz="1600" dirty="0" smtClean="0">
                <a:solidFill>
                  <a:schemeClr val="bg1"/>
                </a:solidFill>
              </a:rPr>
              <a:t>945</a:t>
            </a:r>
            <a:r>
              <a:rPr lang="zh-CN" altLang="en-US" sz="1600" dirty="0" smtClean="0">
                <a:solidFill>
                  <a:schemeClr val="bg1"/>
                </a:solidFill>
              </a:rPr>
              <a:t>件</a:t>
            </a:r>
            <a:r>
              <a:rPr lang="en-US" altLang="zh-CN" sz="1600" dirty="0" smtClean="0">
                <a:solidFill>
                  <a:schemeClr val="bg1"/>
                </a:solidFill>
              </a:rPr>
              <a:t>(</a:t>
            </a:r>
            <a:r>
              <a:rPr lang="zh-CN" altLang="en-US" sz="1600" dirty="0" smtClean="0">
                <a:solidFill>
                  <a:schemeClr val="bg1"/>
                </a:solidFill>
              </a:rPr>
              <a:t>套</a:t>
            </a:r>
            <a:r>
              <a:rPr lang="en-US" altLang="zh-CN" sz="1600" dirty="0" smtClean="0">
                <a:solidFill>
                  <a:schemeClr val="bg1"/>
                </a:solidFill>
              </a:rPr>
              <a:t>)</a:t>
            </a:r>
            <a:r>
              <a:rPr lang="zh-CN" altLang="en-US" sz="1600" dirty="0" smtClean="0">
                <a:solidFill>
                  <a:schemeClr val="bg1"/>
                </a:solidFill>
              </a:rPr>
              <a:t>、</a:t>
            </a:r>
            <a:endParaRPr lang="en-US" altLang="zh-CN" sz="1600" dirty="0" smtClean="0">
              <a:solidFill>
                <a:schemeClr val="bg1"/>
              </a:solidFill>
            </a:endParaRPr>
          </a:p>
          <a:p>
            <a:r>
              <a:rPr lang="zh-CN" altLang="en-US" sz="1600" dirty="0" smtClean="0">
                <a:solidFill>
                  <a:schemeClr val="bg1"/>
                </a:solidFill>
              </a:rPr>
              <a:t>国宝级文物 </a:t>
            </a:r>
            <a:r>
              <a:rPr lang="en-US" altLang="zh-CN" sz="1600" dirty="0" smtClean="0">
                <a:solidFill>
                  <a:schemeClr val="bg1"/>
                </a:solidFill>
              </a:rPr>
              <a:t>16</a:t>
            </a:r>
            <a:r>
              <a:rPr lang="zh-CN" altLang="en-US" sz="1600" dirty="0" smtClean="0">
                <a:solidFill>
                  <a:schemeClr val="bg1"/>
                </a:solidFill>
              </a:rPr>
              <a:t>件。越王勾践剑、曾侯乙编钟、</a:t>
            </a:r>
            <a:endParaRPr lang="en-US" altLang="zh-CN" sz="1600" dirty="0" smtClean="0">
              <a:solidFill>
                <a:schemeClr val="bg1"/>
              </a:solidFill>
            </a:endParaRPr>
          </a:p>
          <a:p>
            <a:r>
              <a:rPr lang="en-US" altLang="zh-CN" sz="1600" dirty="0" smtClean="0">
                <a:solidFill>
                  <a:schemeClr val="bg1"/>
                </a:solidFill>
              </a:rPr>
              <a:t>                                           </a:t>
            </a:r>
            <a:r>
              <a:rPr lang="zh-CN" altLang="en-US" sz="1600" dirty="0" smtClean="0">
                <a:solidFill>
                  <a:schemeClr val="bg1"/>
                </a:solidFill>
              </a:rPr>
              <a:t>郧县人头骨化石、元青花</a:t>
            </a:r>
            <a:endParaRPr lang="en-US" altLang="zh-CN" sz="1600" dirty="0" smtClean="0">
              <a:solidFill>
                <a:schemeClr val="bg1"/>
              </a:solidFill>
            </a:endParaRPr>
          </a:p>
          <a:p>
            <a:r>
              <a:rPr lang="en-US" altLang="zh-CN" sz="1600" dirty="0" smtClean="0">
                <a:solidFill>
                  <a:schemeClr val="bg1"/>
                </a:solidFill>
              </a:rPr>
              <a:t>                                           </a:t>
            </a:r>
            <a:r>
              <a:rPr lang="zh-CN" altLang="en-US" sz="1600" dirty="0" smtClean="0">
                <a:solidFill>
                  <a:schemeClr val="bg1"/>
                </a:solidFill>
              </a:rPr>
              <a:t>四爱图梅瓶为该馆四大镇</a:t>
            </a:r>
            <a:endParaRPr lang="en-US" altLang="zh-CN" sz="1600" dirty="0" smtClean="0">
              <a:solidFill>
                <a:schemeClr val="bg1"/>
              </a:solidFill>
            </a:endParaRPr>
          </a:p>
          <a:p>
            <a:r>
              <a:rPr lang="en-US" altLang="zh-CN" sz="1600" dirty="0" smtClean="0">
                <a:solidFill>
                  <a:schemeClr val="bg1"/>
                </a:solidFill>
              </a:rPr>
              <a:t>                                           </a:t>
            </a:r>
            <a:r>
              <a:rPr lang="zh-CN" altLang="en-US" sz="1600" dirty="0" smtClean="0">
                <a:solidFill>
                  <a:schemeClr val="bg1"/>
                </a:solidFill>
              </a:rPr>
              <a:t>馆之宝</a:t>
            </a:r>
            <a:r>
              <a:rPr lang="zh-CN" altLang="en-US" dirty="0" smtClean="0">
                <a:solidFill>
                  <a:schemeClr val="bg1"/>
                </a:solidFill>
              </a:rPr>
              <a:t>。   </a:t>
            </a:r>
            <a:endParaRPr lang="zh-CN" altLang="en-US" dirty="0">
              <a:solidFill>
                <a:schemeClr val="bg1"/>
              </a:solidFill>
            </a:endParaRPr>
          </a:p>
        </p:txBody>
      </p:sp>
      <p:grpSp>
        <p:nvGrpSpPr>
          <p:cNvPr id="38" name="组合 37"/>
          <p:cNvGrpSpPr/>
          <p:nvPr/>
        </p:nvGrpSpPr>
        <p:grpSpPr>
          <a:xfrm>
            <a:off x="1357290" y="0"/>
            <a:ext cx="3429024" cy="714380"/>
            <a:chOff x="1571604" y="0"/>
            <a:chExt cx="3429024" cy="714380"/>
          </a:xfrm>
          <a:scene3d>
            <a:camera prst="orthographicFront">
              <a:rot lat="0" lon="0" rev="0"/>
            </a:camera>
            <a:lightRig rig="glow" dir="t">
              <a:rot lat="0" lon="0" rev="14100000"/>
            </a:lightRig>
          </a:scene3d>
        </p:grpSpPr>
        <p:sp>
          <p:nvSpPr>
            <p:cNvPr id="32" name="梯形 31"/>
            <p:cNvSpPr/>
            <p:nvPr/>
          </p:nvSpPr>
          <p:spPr>
            <a:xfrm rot="16200000">
              <a:off x="1500166"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3" name="梯形 32"/>
            <p:cNvSpPr/>
            <p:nvPr/>
          </p:nvSpPr>
          <p:spPr>
            <a:xfrm rot="16200000">
              <a:off x="3786182"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4" name="梯形 33"/>
            <p:cNvSpPr/>
            <p:nvPr/>
          </p:nvSpPr>
          <p:spPr>
            <a:xfrm rot="5400000">
              <a:off x="4357686"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5" name="梯形 34"/>
            <p:cNvSpPr/>
            <p:nvPr/>
          </p:nvSpPr>
          <p:spPr>
            <a:xfrm rot="5400000">
              <a:off x="3214678"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6" name="梯形 35"/>
            <p:cNvSpPr/>
            <p:nvPr/>
          </p:nvSpPr>
          <p:spPr>
            <a:xfrm rot="5400000">
              <a:off x="2071670"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37" name="梯形 36"/>
            <p:cNvSpPr/>
            <p:nvPr/>
          </p:nvSpPr>
          <p:spPr>
            <a:xfrm rot="16200000">
              <a:off x="2643174" y="71438"/>
              <a:ext cx="714380" cy="571504"/>
            </a:xfrm>
            <a:prstGeom prst="trapezoid">
              <a:avLst/>
            </a:prstGeom>
            <a:ln>
              <a:noFill/>
            </a:ln>
            <a:effectLst/>
            <a:sp3d prstMaterial="softEdge">
              <a:bevelT w="127000" prst="artDeco"/>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grpSp>
      <p:sp>
        <p:nvSpPr>
          <p:cNvPr id="39" name="TextBox 38"/>
          <p:cNvSpPr txBox="1"/>
          <p:nvPr/>
        </p:nvSpPr>
        <p:spPr>
          <a:xfrm>
            <a:off x="1428728" y="142852"/>
            <a:ext cx="357190" cy="461665"/>
          </a:xfrm>
          <a:prstGeom prst="rect">
            <a:avLst/>
          </a:prstGeom>
          <a:noFill/>
        </p:spPr>
        <p:txBody>
          <a:bodyPr wrap="square" rtlCol="0">
            <a:spAutoFit/>
            <a:scene3d>
              <a:camera prst="isometricOffAxis2Left"/>
              <a:lightRig rig="threePt" dir="t"/>
            </a:scene3d>
          </a:bodyPr>
          <a:lstStyle/>
          <a:p>
            <a:r>
              <a:rPr lang="zh-CN" altLang="en-US" sz="2400" dirty="0" smtClean="0">
                <a:latin typeface="华文行楷" pitchFamily="2" charset="-122"/>
                <a:ea typeface="华文行楷" pitchFamily="2" charset="-122"/>
              </a:rPr>
              <a:t>湖</a:t>
            </a:r>
            <a:endParaRPr lang="zh-CN" altLang="en-US" sz="2400" dirty="0">
              <a:latin typeface="华文行楷" pitchFamily="2" charset="-122"/>
              <a:ea typeface="华文行楷" pitchFamily="2" charset="-122"/>
            </a:endParaRPr>
          </a:p>
        </p:txBody>
      </p:sp>
      <p:sp>
        <p:nvSpPr>
          <p:cNvPr id="40" name="TextBox 39"/>
          <p:cNvSpPr txBox="1"/>
          <p:nvPr/>
        </p:nvSpPr>
        <p:spPr>
          <a:xfrm>
            <a:off x="2571736" y="142852"/>
            <a:ext cx="357190" cy="461665"/>
          </a:xfrm>
          <a:prstGeom prst="rect">
            <a:avLst/>
          </a:prstGeom>
          <a:noFill/>
        </p:spPr>
        <p:txBody>
          <a:bodyPr wrap="square" rtlCol="0">
            <a:spAutoFit/>
          </a:bodyPr>
          <a:lstStyle/>
          <a:p>
            <a:r>
              <a:rPr lang="zh-CN" altLang="en-US" sz="2400" dirty="0" smtClean="0">
                <a:latin typeface="华文行楷" pitchFamily="2" charset="-122"/>
                <a:ea typeface="华文行楷" pitchFamily="2" charset="-122"/>
              </a:rPr>
              <a:t>省</a:t>
            </a:r>
          </a:p>
        </p:txBody>
      </p:sp>
      <p:sp>
        <p:nvSpPr>
          <p:cNvPr id="41" name="TextBox 40"/>
          <p:cNvSpPr txBox="1"/>
          <p:nvPr/>
        </p:nvSpPr>
        <p:spPr>
          <a:xfrm>
            <a:off x="1928794" y="142852"/>
            <a:ext cx="357190" cy="461665"/>
          </a:xfrm>
          <a:prstGeom prst="rect">
            <a:avLst/>
          </a:prstGeom>
          <a:noFill/>
        </p:spPr>
        <p:txBody>
          <a:bodyPr wrap="square" rtlCol="0">
            <a:spAutoFit/>
          </a:bodyPr>
          <a:lstStyle/>
          <a:p>
            <a:r>
              <a:rPr lang="zh-CN" altLang="en-US" sz="2400" dirty="0" smtClean="0">
                <a:latin typeface="华文行楷" pitchFamily="2" charset="-122"/>
                <a:ea typeface="华文行楷" pitchFamily="2" charset="-122"/>
              </a:rPr>
              <a:t>北</a:t>
            </a:r>
          </a:p>
        </p:txBody>
      </p:sp>
      <p:sp>
        <p:nvSpPr>
          <p:cNvPr id="42" name="TextBox 41"/>
          <p:cNvSpPr txBox="1"/>
          <p:nvPr/>
        </p:nvSpPr>
        <p:spPr>
          <a:xfrm>
            <a:off x="3714744" y="142852"/>
            <a:ext cx="357190" cy="461665"/>
          </a:xfrm>
          <a:prstGeom prst="rect">
            <a:avLst/>
          </a:prstGeom>
          <a:noFill/>
        </p:spPr>
        <p:txBody>
          <a:bodyPr wrap="square" rtlCol="0">
            <a:spAutoFit/>
          </a:bodyPr>
          <a:lstStyle/>
          <a:p>
            <a:r>
              <a:rPr lang="zh-CN" altLang="en-US" sz="2400" dirty="0" smtClean="0">
                <a:latin typeface="华文行楷" pitchFamily="2" charset="-122"/>
                <a:ea typeface="华文行楷" pitchFamily="2" charset="-122"/>
              </a:rPr>
              <a:t>物</a:t>
            </a:r>
          </a:p>
        </p:txBody>
      </p:sp>
      <p:sp>
        <p:nvSpPr>
          <p:cNvPr id="43" name="TextBox 42"/>
          <p:cNvSpPr txBox="1"/>
          <p:nvPr/>
        </p:nvSpPr>
        <p:spPr>
          <a:xfrm>
            <a:off x="3071802" y="142852"/>
            <a:ext cx="357190" cy="461665"/>
          </a:xfrm>
          <a:prstGeom prst="rect">
            <a:avLst/>
          </a:prstGeom>
          <a:noFill/>
        </p:spPr>
        <p:txBody>
          <a:bodyPr wrap="square" rtlCol="0">
            <a:spAutoFit/>
          </a:bodyPr>
          <a:lstStyle/>
          <a:p>
            <a:r>
              <a:rPr lang="zh-CN" altLang="en-US" sz="2400" dirty="0" smtClean="0">
                <a:latin typeface="华文行楷" pitchFamily="2" charset="-122"/>
                <a:ea typeface="华文行楷" pitchFamily="2" charset="-122"/>
              </a:rPr>
              <a:t>博</a:t>
            </a:r>
          </a:p>
        </p:txBody>
      </p:sp>
      <p:sp>
        <p:nvSpPr>
          <p:cNvPr id="44" name="TextBox 43"/>
          <p:cNvSpPr txBox="1"/>
          <p:nvPr/>
        </p:nvSpPr>
        <p:spPr>
          <a:xfrm>
            <a:off x="4286248" y="142852"/>
            <a:ext cx="357190" cy="461665"/>
          </a:xfrm>
          <a:prstGeom prst="rect">
            <a:avLst/>
          </a:prstGeom>
          <a:noFill/>
        </p:spPr>
        <p:txBody>
          <a:bodyPr wrap="square" rtlCol="0">
            <a:spAutoFit/>
          </a:bodyPr>
          <a:lstStyle/>
          <a:p>
            <a:r>
              <a:rPr lang="zh-CN" altLang="en-US" sz="2400" dirty="0" smtClean="0">
                <a:latin typeface="华文行楷" pitchFamily="2" charset="-122"/>
                <a:ea typeface="华文行楷" pitchFamily="2" charset="-122"/>
              </a:rPr>
              <a:t>馆</a:t>
            </a:r>
          </a:p>
        </p:txBody>
      </p:sp>
      <p:sp>
        <p:nvSpPr>
          <p:cNvPr id="49" name="流程图: 手动输入 48"/>
          <p:cNvSpPr/>
          <p:nvPr/>
        </p:nvSpPr>
        <p:spPr>
          <a:xfrm rot="10800000" flipH="1">
            <a:off x="6072198" y="142852"/>
            <a:ext cx="2892290" cy="6143668"/>
          </a:xfrm>
          <a:prstGeom prst="flowChartManualInput">
            <a:avLst/>
          </a:prstGeom>
          <a:solidFill>
            <a:srgbClr val="FFCCFF"/>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zh-CN" altLang="en-US"/>
          </a:p>
        </p:txBody>
      </p:sp>
      <p:sp>
        <p:nvSpPr>
          <p:cNvPr id="50" name="TextBox 49"/>
          <p:cNvSpPr txBox="1"/>
          <p:nvPr/>
        </p:nvSpPr>
        <p:spPr>
          <a:xfrm>
            <a:off x="6300192" y="188640"/>
            <a:ext cx="2646878" cy="6143668"/>
          </a:xfrm>
          <a:prstGeom prst="rect">
            <a:avLst/>
          </a:prstGeom>
          <a:noFill/>
        </p:spPr>
        <p:txBody>
          <a:bodyPr vert="eaVert" wrap="square" rtlCol="0">
            <a:spAutoFit/>
          </a:bodyPr>
          <a:lstStyle/>
          <a:p>
            <a:r>
              <a:rPr lang="zh-CN" altLang="en-US" sz="1600" dirty="0" smtClean="0">
                <a:solidFill>
                  <a:schemeClr val="tx1">
                    <a:lumMod val="95000"/>
                    <a:lumOff val="5000"/>
                  </a:schemeClr>
                </a:solidFill>
              </a:rPr>
              <a:t>武汉大学的樱花大道，位于前理学院和老图书馆的下方。道两旁的樱花树枝干壮实、排列整齐。每年的</a:t>
            </a:r>
            <a:r>
              <a:rPr lang="en-US" altLang="zh-CN" sz="1600" dirty="0" smtClean="0">
                <a:solidFill>
                  <a:schemeClr val="tx1">
                    <a:lumMod val="95000"/>
                    <a:lumOff val="5000"/>
                  </a:schemeClr>
                </a:solidFill>
              </a:rPr>
              <a:t>3</a:t>
            </a:r>
            <a:r>
              <a:rPr lang="zh-CN" altLang="en-US" sz="1600" dirty="0" smtClean="0">
                <a:solidFill>
                  <a:schemeClr val="tx1">
                    <a:lumMod val="95000"/>
                    <a:lumOff val="5000"/>
                  </a:schemeClr>
                </a:solidFill>
              </a:rPr>
              <a:t>月底至</a:t>
            </a:r>
            <a:r>
              <a:rPr lang="en-US" altLang="zh-CN" sz="1600" dirty="0" smtClean="0">
                <a:solidFill>
                  <a:schemeClr val="tx1">
                    <a:lumMod val="95000"/>
                    <a:lumOff val="5000"/>
                  </a:schemeClr>
                </a:solidFill>
              </a:rPr>
              <a:t>4</a:t>
            </a:r>
            <a:r>
              <a:rPr lang="zh-CN" altLang="en-US" sz="1600" dirty="0" smtClean="0">
                <a:solidFill>
                  <a:schemeClr val="tx1">
                    <a:lumMod val="95000"/>
                    <a:lumOff val="5000"/>
                  </a:schemeClr>
                </a:solidFill>
              </a:rPr>
              <a:t>月初，繁花满枝。</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樱花花期仅为一周，每到落花时节，落英缤纷的樱花又为大地铺</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上了一层浅浅的“花毯”。每年开花时节，赏花的游人络绎</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不绝</a:t>
            </a:r>
            <a:r>
              <a:rPr lang="en-US" altLang="zh-CN" sz="1600" dirty="0" smtClean="0">
                <a:solidFill>
                  <a:schemeClr val="tx1">
                    <a:lumMod val="95000"/>
                    <a:lumOff val="5000"/>
                  </a:schemeClr>
                </a:solidFill>
              </a:rPr>
              <a:t>.</a:t>
            </a:r>
          </a:p>
          <a:p>
            <a:r>
              <a:rPr lang="en-US" altLang="zh-CN" sz="1600" dirty="0" smtClean="0">
                <a:solidFill>
                  <a:schemeClr val="tx1">
                    <a:lumMod val="95000"/>
                    <a:lumOff val="5000"/>
                  </a:schemeClr>
                </a:solidFill>
              </a:rPr>
              <a:t>20</a:t>
            </a:r>
            <a:r>
              <a:rPr lang="zh-CN" altLang="en-US" sz="1600" dirty="0" smtClean="0">
                <a:solidFill>
                  <a:schemeClr val="tx1">
                    <a:lumMod val="95000"/>
                    <a:lumOff val="5000"/>
                  </a:schemeClr>
                </a:solidFill>
              </a:rPr>
              <a:t>世纪</a:t>
            </a:r>
            <a:r>
              <a:rPr lang="en-US" altLang="zh-CN" sz="1600" dirty="0" smtClean="0">
                <a:solidFill>
                  <a:schemeClr val="tx1">
                    <a:lumMod val="95000"/>
                    <a:lumOff val="5000"/>
                  </a:schemeClr>
                </a:solidFill>
              </a:rPr>
              <a:t>30</a:t>
            </a:r>
            <a:r>
              <a:rPr lang="zh-CN" altLang="en-US" sz="1600" dirty="0" smtClean="0">
                <a:solidFill>
                  <a:schemeClr val="tx1">
                    <a:lumMod val="95000"/>
                    <a:lumOff val="5000"/>
                  </a:schemeClr>
                </a:solidFill>
              </a:rPr>
              <a:t>年代，抗日战争爆发。</a:t>
            </a:r>
            <a:r>
              <a:rPr lang="en-US" altLang="zh-CN" sz="1600" dirty="0" smtClean="0">
                <a:solidFill>
                  <a:schemeClr val="tx1">
                    <a:lumMod val="95000"/>
                    <a:lumOff val="5000"/>
                  </a:schemeClr>
                </a:solidFill>
              </a:rPr>
              <a:t>1938</a:t>
            </a:r>
            <a:r>
              <a:rPr lang="zh-CN" altLang="en-US" sz="1600" dirty="0" smtClean="0">
                <a:solidFill>
                  <a:schemeClr val="tx1">
                    <a:lumMod val="95000"/>
                    <a:lumOff val="5000"/>
                  </a:schemeClr>
                </a:solidFill>
              </a:rPr>
              <a:t>年</a:t>
            </a:r>
            <a:r>
              <a:rPr lang="en-US" altLang="zh-CN" sz="1600" dirty="0" smtClean="0">
                <a:solidFill>
                  <a:schemeClr val="tx1">
                    <a:lumMod val="95000"/>
                    <a:lumOff val="5000"/>
                  </a:schemeClr>
                </a:solidFill>
              </a:rPr>
              <a:t>10</a:t>
            </a:r>
            <a:r>
              <a:rPr lang="zh-CN" altLang="en-US" sz="1600" dirty="0" smtClean="0">
                <a:solidFill>
                  <a:schemeClr val="tx1">
                    <a:lumMod val="95000"/>
                    <a:lumOff val="5000"/>
                  </a:schemeClr>
                </a:solidFill>
              </a:rPr>
              <a:t>月底，武汉三镇沦</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陷，武大珞珈山校园遭日军侵占。</a:t>
            </a:r>
            <a:r>
              <a:rPr lang="en-US" altLang="zh-CN" sz="1600" dirty="0" smtClean="0">
                <a:solidFill>
                  <a:schemeClr val="tx1">
                    <a:lumMod val="95000"/>
                    <a:lumOff val="5000"/>
                  </a:schemeClr>
                </a:solidFill>
              </a:rPr>
              <a:t>1939</a:t>
            </a:r>
            <a:r>
              <a:rPr lang="zh-CN" altLang="en-US" sz="1600" dirty="0" smtClean="0">
                <a:solidFill>
                  <a:schemeClr val="tx1">
                    <a:lumMod val="95000"/>
                    <a:lumOff val="5000"/>
                  </a:schemeClr>
                </a:solidFill>
              </a:rPr>
              <a:t>年，日军从本国引</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来樱花树苗在武大校园栽植。一般认为，日军在此种植樱</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花的主要目的，是为了缓解住在这里休养的大批日本伤</a:t>
            </a:r>
            <a:endParaRPr lang="en-US" altLang="zh-CN" sz="1600" dirty="0" smtClean="0">
              <a:solidFill>
                <a:schemeClr val="tx1">
                  <a:lumMod val="95000"/>
                  <a:lumOff val="5000"/>
                </a:schemeClr>
              </a:solidFill>
            </a:endParaRPr>
          </a:p>
          <a:p>
            <a:r>
              <a:rPr lang="zh-CN" altLang="en-US" sz="1600" dirty="0" smtClean="0">
                <a:solidFill>
                  <a:schemeClr val="tx1">
                    <a:lumMod val="95000"/>
                    <a:lumOff val="5000"/>
                  </a:schemeClr>
                </a:solidFill>
              </a:rPr>
              <a:t>兵的思乡之情，同时亦有炫耀武功和长期占领之意。</a:t>
            </a:r>
            <a:endParaRPr lang="zh-CN" altLang="en-US" dirty="0">
              <a:solidFill>
                <a:schemeClr val="tx1">
                  <a:lumMod val="95000"/>
                  <a:lumOff val="5000"/>
                </a:schemeClr>
              </a:solidFill>
            </a:endParaRPr>
          </a:p>
        </p:txBody>
      </p:sp>
      <p:sp>
        <p:nvSpPr>
          <p:cNvPr id="52" name="弦形 51"/>
          <p:cNvSpPr/>
          <p:nvPr/>
        </p:nvSpPr>
        <p:spPr>
          <a:xfrm rot="1444124">
            <a:off x="5818165" y="460322"/>
            <a:ext cx="642942" cy="642942"/>
          </a:xfrm>
          <a:prstGeom prst="chord">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3" name="弦形 52"/>
          <p:cNvSpPr/>
          <p:nvPr/>
        </p:nvSpPr>
        <p:spPr>
          <a:xfrm rot="1444124">
            <a:off x="5818164" y="3817909"/>
            <a:ext cx="642942" cy="642942"/>
          </a:xfrm>
          <a:prstGeom prst="chord">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4" name="弦形 53"/>
          <p:cNvSpPr/>
          <p:nvPr/>
        </p:nvSpPr>
        <p:spPr>
          <a:xfrm rot="1444124">
            <a:off x="5818164" y="1103264"/>
            <a:ext cx="642942" cy="642942"/>
          </a:xfrm>
          <a:prstGeom prst="chord">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5" name="弦形 54"/>
          <p:cNvSpPr/>
          <p:nvPr/>
        </p:nvSpPr>
        <p:spPr>
          <a:xfrm rot="1444124">
            <a:off x="5818164" y="3174967"/>
            <a:ext cx="642942" cy="642942"/>
          </a:xfrm>
          <a:prstGeom prst="chord">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6" name="TextBox 55"/>
          <p:cNvSpPr txBox="1"/>
          <p:nvPr/>
        </p:nvSpPr>
        <p:spPr>
          <a:xfrm>
            <a:off x="5857884" y="500042"/>
            <a:ext cx="285752" cy="523220"/>
          </a:xfrm>
          <a:prstGeom prst="rect">
            <a:avLst/>
          </a:prstGeom>
          <a:noFill/>
        </p:spPr>
        <p:txBody>
          <a:bodyPr wrap="square" rtlCol="0">
            <a:spAutoFit/>
          </a:bodyPr>
          <a:lstStyle/>
          <a:p>
            <a:r>
              <a:rPr lang="zh-CN" altLang="en-US" sz="2800" dirty="0" smtClean="0">
                <a:effectLst>
                  <a:glow rad="101600">
                    <a:schemeClr val="bg1">
                      <a:alpha val="60000"/>
                    </a:schemeClr>
                  </a:glow>
                </a:effectLst>
                <a:latin typeface="华文行楷" pitchFamily="2" charset="-122"/>
                <a:ea typeface="华文行楷" pitchFamily="2" charset="-122"/>
              </a:rPr>
              <a:t>武</a:t>
            </a:r>
            <a:endParaRPr lang="zh-CN" altLang="en-US" sz="2800" dirty="0">
              <a:effectLst>
                <a:glow rad="101600">
                  <a:schemeClr val="bg1">
                    <a:alpha val="60000"/>
                  </a:schemeClr>
                </a:glow>
              </a:effectLst>
              <a:latin typeface="华文行楷" pitchFamily="2" charset="-122"/>
              <a:ea typeface="华文行楷" pitchFamily="2" charset="-122"/>
            </a:endParaRPr>
          </a:p>
        </p:txBody>
      </p:sp>
      <p:sp>
        <p:nvSpPr>
          <p:cNvPr id="57" name="TextBox 56"/>
          <p:cNvSpPr txBox="1"/>
          <p:nvPr/>
        </p:nvSpPr>
        <p:spPr>
          <a:xfrm>
            <a:off x="5786446" y="3929066"/>
            <a:ext cx="357190" cy="523220"/>
          </a:xfrm>
          <a:prstGeom prst="rect">
            <a:avLst/>
          </a:prstGeom>
          <a:noFill/>
        </p:spPr>
        <p:txBody>
          <a:bodyPr wrap="square" rtlCol="0">
            <a:spAutoFit/>
          </a:bodyPr>
          <a:lstStyle/>
          <a:p>
            <a:r>
              <a:rPr lang="zh-CN" altLang="en-US" sz="2800" dirty="0" smtClean="0">
                <a:effectLst>
                  <a:glow rad="101600">
                    <a:schemeClr val="bg1">
                      <a:alpha val="60000"/>
                    </a:schemeClr>
                  </a:glow>
                </a:effectLst>
                <a:latin typeface="华文行楷" pitchFamily="2" charset="-122"/>
                <a:ea typeface="华文行楷" pitchFamily="2" charset="-122"/>
              </a:rPr>
              <a:t>花</a:t>
            </a:r>
          </a:p>
        </p:txBody>
      </p:sp>
      <p:sp>
        <p:nvSpPr>
          <p:cNvPr id="58" name="TextBox 57"/>
          <p:cNvSpPr txBox="1"/>
          <p:nvPr/>
        </p:nvSpPr>
        <p:spPr>
          <a:xfrm>
            <a:off x="5786446" y="1142984"/>
            <a:ext cx="285752" cy="523220"/>
          </a:xfrm>
          <a:prstGeom prst="rect">
            <a:avLst/>
          </a:prstGeom>
          <a:noFill/>
        </p:spPr>
        <p:txBody>
          <a:bodyPr wrap="square" rtlCol="0">
            <a:spAutoFit/>
          </a:bodyPr>
          <a:lstStyle/>
          <a:p>
            <a:r>
              <a:rPr lang="zh-CN" altLang="en-US" sz="2800" dirty="0" smtClean="0">
                <a:effectLst>
                  <a:glow rad="101600">
                    <a:schemeClr val="bg1">
                      <a:alpha val="60000"/>
                    </a:schemeClr>
                  </a:glow>
                </a:effectLst>
                <a:latin typeface="华文行楷" pitchFamily="2" charset="-122"/>
                <a:ea typeface="华文行楷" pitchFamily="2" charset="-122"/>
              </a:rPr>
              <a:t>大</a:t>
            </a:r>
          </a:p>
        </p:txBody>
      </p:sp>
      <p:sp>
        <p:nvSpPr>
          <p:cNvPr id="59" name="TextBox 58"/>
          <p:cNvSpPr txBox="1"/>
          <p:nvPr/>
        </p:nvSpPr>
        <p:spPr>
          <a:xfrm>
            <a:off x="5786446" y="3214686"/>
            <a:ext cx="285752" cy="523220"/>
          </a:xfrm>
          <a:prstGeom prst="rect">
            <a:avLst/>
          </a:prstGeom>
          <a:noFill/>
        </p:spPr>
        <p:txBody>
          <a:bodyPr wrap="square" rtlCol="0">
            <a:spAutoFit/>
          </a:bodyPr>
          <a:lstStyle/>
          <a:p>
            <a:r>
              <a:rPr lang="zh-CN" altLang="en-US" sz="2800" dirty="0" smtClean="0">
                <a:effectLst>
                  <a:glow rad="101600">
                    <a:schemeClr val="bg1">
                      <a:alpha val="60000"/>
                    </a:schemeClr>
                  </a:glow>
                </a:effectLst>
                <a:latin typeface="华文行楷" pitchFamily="2" charset="-122"/>
                <a:ea typeface="华文行楷" pitchFamily="2" charset="-122"/>
              </a:rPr>
              <a:t>樱</a:t>
            </a:r>
          </a:p>
        </p:txBody>
      </p:sp>
      <p:pic>
        <p:nvPicPr>
          <p:cNvPr id="45" name="图片 44" descr="呀.jpg"/>
          <p:cNvPicPr>
            <a:picLocks noChangeAspect="1"/>
          </p:cNvPicPr>
          <p:nvPr/>
        </p:nvPicPr>
        <p:blipFill>
          <a:blip r:embed="rId3" cstate="print"/>
          <a:srcRect r="18872"/>
          <a:stretch>
            <a:fillRect/>
          </a:stretch>
        </p:blipFill>
        <p:spPr>
          <a:xfrm>
            <a:off x="4286248" y="3000372"/>
            <a:ext cx="1500197" cy="1153998"/>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9" name="组合 18"/>
          <p:cNvGrpSpPr/>
          <p:nvPr/>
        </p:nvGrpSpPr>
        <p:grpSpPr>
          <a:xfrm>
            <a:off x="3714744" y="3786190"/>
            <a:ext cx="642942" cy="714380"/>
            <a:chOff x="3857620" y="3786190"/>
            <a:chExt cx="642942" cy="714380"/>
          </a:xfrm>
        </p:grpSpPr>
        <p:sp>
          <p:nvSpPr>
            <p:cNvPr id="15" name="泪滴形 14"/>
            <p:cNvSpPr/>
            <p:nvPr/>
          </p:nvSpPr>
          <p:spPr>
            <a:xfrm rot="16200000">
              <a:off x="3821901" y="3821909"/>
              <a:ext cx="714380" cy="642942"/>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 name="TextBox 17"/>
            <p:cNvSpPr txBox="1"/>
            <p:nvPr/>
          </p:nvSpPr>
          <p:spPr>
            <a:xfrm>
              <a:off x="3929058" y="3857628"/>
              <a:ext cx="428628" cy="523220"/>
            </a:xfrm>
            <a:prstGeom prst="rect">
              <a:avLst/>
            </a:prstGeom>
            <a:noFill/>
          </p:spPr>
          <p:txBody>
            <a:bodyPr wrap="square" rtlCol="0">
              <a:spAutoFit/>
            </a:bodyPr>
            <a:lstStyle/>
            <a:p>
              <a:r>
                <a:rPr lang="zh-CN" altLang="en-US" sz="2800" dirty="0" smtClean="0">
                  <a:effectLst>
                    <a:glow rad="101600">
                      <a:schemeClr val="accent6">
                        <a:satMod val="175000"/>
                        <a:alpha val="40000"/>
                      </a:schemeClr>
                    </a:glow>
                  </a:effectLst>
                  <a:latin typeface="华文行楷" pitchFamily="2" charset="-122"/>
                  <a:ea typeface="华文行楷" pitchFamily="2" charset="-122"/>
                </a:rPr>
                <a:t>鹤</a:t>
              </a:r>
            </a:p>
          </p:txBody>
        </p:sp>
      </p:grpSp>
      <p:pic>
        <p:nvPicPr>
          <p:cNvPr id="5" name="Picture 3" descr="C:\Users\hao\Desktop\芊芊\黄鹤.jpg"/>
          <p:cNvPicPr>
            <a:picLocks noChangeAspect="1" noChangeArrowheads="1"/>
          </p:cNvPicPr>
          <p:nvPr/>
        </p:nvPicPr>
        <p:blipFill>
          <a:blip r:embed="rId4" cstate="print">
            <a:clrChange>
              <a:clrFrom>
                <a:srgbClr val="F6F6F6"/>
              </a:clrFrom>
              <a:clrTo>
                <a:srgbClr val="F6F6F6">
                  <a:alpha val="0"/>
                </a:srgbClr>
              </a:clrTo>
            </a:clrChange>
            <a:duotone>
              <a:schemeClr val="bg2">
                <a:shade val="45000"/>
                <a:satMod val="135000"/>
              </a:schemeClr>
              <a:prstClr val="white"/>
            </a:duotone>
            <a:lum bright="-30000" contrast="-8000"/>
          </a:blip>
          <a:srcRect r="3104" b="30473"/>
          <a:stretch>
            <a:fillRect/>
          </a:stretch>
        </p:blipFill>
        <p:spPr bwMode="auto">
          <a:xfrm>
            <a:off x="6444208" y="5420360"/>
            <a:ext cx="1584176" cy="1437640"/>
          </a:xfrm>
          <a:prstGeom prst="rect">
            <a:avLst/>
          </a:prstGeom>
          <a:noFill/>
          <a:ln>
            <a:noFill/>
          </a:ln>
          <a:effectLst>
            <a:outerShdw blurRad="368300" dist="241300" dir="11520000" sx="110000" sy="110000" algn="ctr">
              <a:srgbClr val="000000">
                <a:alpha val="6000"/>
              </a:srgbClr>
            </a:outerShdw>
          </a:effectLst>
          <a:scene3d>
            <a:camera prst="orthographicFront"/>
            <a:lightRig rig="threePt" dir="t"/>
          </a:scene3d>
          <a:sp3d extrusionH="120650"/>
        </p:spPr>
      </p:pic>
      <p:sp>
        <p:nvSpPr>
          <p:cNvPr id="62" name="TextBox 61"/>
          <p:cNvSpPr txBox="1"/>
          <p:nvPr/>
        </p:nvSpPr>
        <p:spPr>
          <a:xfrm>
            <a:off x="288032" y="188640"/>
            <a:ext cx="677108" cy="1944216"/>
          </a:xfrm>
          <a:prstGeom prst="rect">
            <a:avLst/>
          </a:prstGeom>
          <a:noFill/>
        </p:spPr>
        <p:txBody>
          <a:bodyPr vert="eaVert" wrap="square" rtlCol="0">
            <a:spAutoFit/>
          </a:bodyPr>
          <a:lstStyle/>
          <a:p>
            <a:r>
              <a:rPr lang="zh-CN" altLang="en-US" sz="3200" dirty="0" smtClean="0">
                <a:solidFill>
                  <a:schemeClr val="accent2"/>
                </a:solidFill>
              </a:rPr>
              <a:t>武汉风景</a:t>
            </a:r>
            <a:endParaRPr lang="zh-CN" altLang="en-US" sz="3200" dirty="0">
              <a:solidFill>
                <a:schemeClr val="accent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 y="0"/>
            <a:ext cx="9144001" cy="6858000"/>
            <a:chOff x="-1" y="0"/>
            <a:chExt cx="9144001" cy="6858000"/>
          </a:xfrm>
        </p:grpSpPr>
        <p:pic>
          <p:nvPicPr>
            <p:cNvPr id="24"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25"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26"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9" name="圆角矩形 8"/>
          <p:cNvSpPr/>
          <p:nvPr/>
        </p:nvSpPr>
        <p:spPr>
          <a:xfrm>
            <a:off x="5857884" y="500042"/>
            <a:ext cx="3143272" cy="6000792"/>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3">
            <a:schemeClr val="dk1"/>
          </a:fillRef>
          <a:effectRef idx="2">
            <a:schemeClr val="dk1"/>
          </a:effectRef>
          <a:fontRef idx="minor">
            <a:schemeClr val="lt1"/>
          </a:fontRef>
        </p:style>
        <p:txBody>
          <a:bodyPr rtlCol="0" anchor="ctr"/>
          <a:lstStyle/>
          <a:p>
            <a:pPr algn="ctr"/>
            <a:endParaRPr lang="zh-CN" altLang="en-US" dirty="0"/>
          </a:p>
        </p:txBody>
      </p:sp>
      <p:sp>
        <p:nvSpPr>
          <p:cNvPr id="10" name="TextBox 9"/>
          <p:cNvSpPr txBox="1"/>
          <p:nvPr/>
        </p:nvSpPr>
        <p:spPr>
          <a:xfrm>
            <a:off x="5929322" y="1142984"/>
            <a:ext cx="3071802" cy="5539978"/>
          </a:xfrm>
          <a:prstGeom prst="rect">
            <a:avLst/>
          </a:prstGeom>
          <a:noFill/>
        </p:spPr>
        <p:txBody>
          <a:bodyPr wrap="square" rtlCol="0">
            <a:spAutoFit/>
          </a:bodyPr>
          <a:lstStyle/>
          <a:p>
            <a:r>
              <a:rPr lang="zh-CN" altLang="en-US" sz="1600" dirty="0" smtClean="0">
                <a:solidFill>
                  <a:schemeClr val="tx1">
                    <a:lumMod val="85000"/>
                    <a:lumOff val="15000"/>
                  </a:schemeClr>
                </a:solidFill>
              </a:rPr>
              <a:t>热干面是中国十大面条之一，也是湖北省武汉市最出名的小吃之一，有多种做法。采用碱水面，并以食油、芝麻酱、色拉油、香油、细香葱、大蒜子、萝卜丁、酸豆角、卤水汁、生抽等为辅助材料。热干面色泽黄而油润，味道鲜美，由于热量高，也可以当作主食，营养早餐，补充人体所需的能量。</a:t>
            </a:r>
            <a:endParaRPr lang="en-US" altLang="zh-CN" sz="1600" dirty="0" smtClean="0">
              <a:solidFill>
                <a:schemeClr val="tx1">
                  <a:lumMod val="85000"/>
                  <a:lumOff val="15000"/>
                </a:schemeClr>
              </a:solidFill>
            </a:endParaRPr>
          </a:p>
          <a:p>
            <a:r>
              <a:rPr lang="zh-CN" altLang="en-US" sz="1600" dirty="0" smtClean="0">
                <a:solidFill>
                  <a:schemeClr val="tx1">
                    <a:lumMod val="85000"/>
                    <a:lumOff val="15000"/>
                  </a:schemeClr>
                </a:solidFill>
              </a:rPr>
              <a:t>夏天高温，跨时长，长期以来人们在面条中加入食用碱以防变质，这就是热干面的前身</a:t>
            </a:r>
            <a:r>
              <a:rPr lang="en-US" altLang="zh-CN" sz="1600" dirty="0" smtClean="0">
                <a:solidFill>
                  <a:schemeClr val="tx1">
                    <a:lumMod val="85000"/>
                    <a:lumOff val="15000"/>
                  </a:schemeClr>
                </a:solidFill>
              </a:rPr>
              <a:t>—</a:t>
            </a:r>
            <a:r>
              <a:rPr lang="zh-CN" altLang="en-US" sz="1600" dirty="0" smtClean="0">
                <a:solidFill>
                  <a:schemeClr val="tx1">
                    <a:lumMod val="85000"/>
                    <a:lumOff val="15000"/>
                  </a:schemeClr>
                </a:solidFill>
              </a:rPr>
              <a:t>切面。清朝</a:t>
            </a:r>
            <a:r>
              <a:rPr lang="en-US" altLang="zh-CN" sz="1600" dirty="0" smtClean="0">
                <a:solidFill>
                  <a:schemeClr val="tx1">
                    <a:lumMod val="85000"/>
                    <a:lumOff val="15000"/>
                  </a:schemeClr>
                </a:solidFill>
              </a:rPr>
              <a:t>《</a:t>
            </a:r>
            <a:r>
              <a:rPr lang="zh-CN" altLang="en-US" sz="1600" dirty="0" smtClean="0">
                <a:solidFill>
                  <a:schemeClr val="tx1">
                    <a:lumMod val="85000"/>
                    <a:lumOff val="15000"/>
                  </a:schemeClr>
                </a:solidFill>
              </a:rPr>
              <a:t>汉口竹枝词</a:t>
            </a:r>
            <a:r>
              <a:rPr lang="en-US" altLang="zh-CN" sz="1600" dirty="0" smtClean="0">
                <a:solidFill>
                  <a:schemeClr val="tx1">
                    <a:lumMod val="85000"/>
                    <a:lumOff val="15000"/>
                  </a:schemeClr>
                </a:solidFill>
              </a:rPr>
              <a:t>》</a:t>
            </a:r>
            <a:r>
              <a:rPr lang="zh-CN" altLang="en-US" sz="1600" dirty="0" smtClean="0">
                <a:solidFill>
                  <a:schemeClr val="tx1">
                    <a:lumMod val="85000"/>
                    <a:lumOff val="15000"/>
                  </a:schemeClr>
                </a:solidFill>
              </a:rPr>
              <a:t>就有记载：“三天过早异平常，一顿狼餐饭可忘。切面豆丝干线粉，鱼餐圆子滚鸡汤。</a:t>
            </a:r>
            <a:endParaRPr lang="en-US" altLang="zh-CN" sz="1600" dirty="0" smtClean="0">
              <a:solidFill>
                <a:schemeClr val="tx1">
                  <a:lumMod val="85000"/>
                  <a:lumOff val="15000"/>
                </a:schemeClr>
              </a:solidFill>
            </a:endParaRPr>
          </a:p>
          <a:p>
            <a:r>
              <a:rPr lang="zh-CN" altLang="en-US" sz="1600" dirty="0" smtClean="0">
                <a:solidFill>
                  <a:schemeClr val="tx1">
                    <a:lumMod val="85000"/>
                    <a:lumOff val="15000"/>
                  </a:schemeClr>
                </a:solidFill>
              </a:rPr>
              <a:t>如今，热干面是武汉人吃早餐的首选小吃，它对于当地人来说，已经不仅仅是一道美食，而是一种家乡情怀。</a:t>
            </a:r>
            <a:endParaRPr lang="en-US" altLang="zh-CN" sz="1600" dirty="0" smtClean="0">
              <a:solidFill>
                <a:schemeClr val="tx1">
                  <a:lumMod val="85000"/>
                  <a:lumOff val="15000"/>
                </a:schemeClr>
              </a:solidFill>
            </a:endParaRPr>
          </a:p>
          <a:p>
            <a:endParaRPr lang="zh-CN" altLang="en-US" dirty="0">
              <a:solidFill>
                <a:schemeClr val="tx1">
                  <a:lumMod val="85000"/>
                  <a:lumOff val="15000"/>
                </a:schemeClr>
              </a:solidFill>
            </a:endParaRPr>
          </a:p>
        </p:txBody>
      </p:sp>
      <p:sp>
        <p:nvSpPr>
          <p:cNvPr id="15" name="圆角矩形 14"/>
          <p:cNvSpPr/>
          <p:nvPr/>
        </p:nvSpPr>
        <p:spPr>
          <a:xfrm>
            <a:off x="7215206" y="500042"/>
            <a:ext cx="1928794" cy="714380"/>
          </a:xfrm>
          <a:prstGeom prst="roundRect">
            <a:avLst/>
          </a:prstGeom>
          <a:effectLst>
            <a:softEdge rad="12700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1" name="矩形 10"/>
          <p:cNvSpPr/>
          <p:nvPr/>
        </p:nvSpPr>
        <p:spPr>
          <a:xfrm>
            <a:off x="6858016" y="428604"/>
            <a:ext cx="2643206" cy="830997"/>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800" b="1" cap="all" spc="0" dirty="0" smtClean="0">
                <a:gradFill flip="none" rotWithShape="1">
                  <a:gsLst>
                    <a:gs pos="29000">
                      <a:srgbClr val="FF0000">
                        <a:alpha val="30000"/>
                      </a:srgbClr>
                    </a:gs>
                    <a:gs pos="29000">
                      <a:srgbClr val="FF0000">
                        <a:alpha val="30000"/>
                      </a:srgbClr>
                    </a:gs>
                    <a:gs pos="29000">
                      <a:srgbClr val="FF0000">
                        <a:alpha val="30000"/>
                      </a:srgbClr>
                    </a:gs>
                    <a:gs pos="29000">
                      <a:srgbClr val="FF0000">
                        <a:alpha val="30000"/>
                      </a:srgbClr>
                    </a:gs>
                    <a:gs pos="29000">
                      <a:srgbClr val="FF0000">
                        <a:alpha val="30000"/>
                      </a:srgbClr>
                    </a:gs>
                    <a:gs pos="29000">
                      <a:srgbClr val="FF0000">
                        <a:alpha val="30000"/>
                      </a:srgbClr>
                    </a:gs>
                    <a:gs pos="50000">
                      <a:schemeClr val="accent1">
                        <a:tint val="44500"/>
                        <a:satMod val="160000"/>
                      </a:schemeClr>
                    </a:gs>
                    <a:gs pos="100000">
                      <a:schemeClr val="accent1">
                        <a:tint val="23500"/>
                        <a:satMod val="160000"/>
                      </a:schemeClr>
                    </a:gs>
                  </a:gsLst>
                  <a:lin ang="2700000" scaled="1"/>
                  <a:tileRect/>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itchFamily="2" charset="-122"/>
                <a:ea typeface="华文行楷" pitchFamily="2" charset="-122"/>
              </a:rPr>
              <a:t>热干面</a:t>
            </a:r>
            <a:endParaRPr lang="zh-CN" altLang="en-US" sz="4800" b="1" cap="all" spc="0" dirty="0">
              <a:gradFill flip="none" rotWithShape="1">
                <a:gsLst>
                  <a:gs pos="29000">
                    <a:srgbClr val="FF0000">
                      <a:alpha val="30000"/>
                    </a:srgbClr>
                  </a:gs>
                  <a:gs pos="29000">
                    <a:srgbClr val="FF0000">
                      <a:alpha val="30000"/>
                    </a:srgbClr>
                  </a:gs>
                  <a:gs pos="29000">
                    <a:srgbClr val="FF0000">
                      <a:alpha val="30000"/>
                    </a:srgbClr>
                  </a:gs>
                  <a:gs pos="29000">
                    <a:srgbClr val="FF0000">
                      <a:alpha val="30000"/>
                    </a:srgbClr>
                  </a:gs>
                  <a:gs pos="29000">
                    <a:srgbClr val="FF0000">
                      <a:alpha val="30000"/>
                    </a:srgbClr>
                  </a:gs>
                  <a:gs pos="29000">
                    <a:srgbClr val="FF0000">
                      <a:alpha val="30000"/>
                    </a:srgbClr>
                  </a:gs>
                  <a:gs pos="50000">
                    <a:schemeClr val="accent1">
                      <a:tint val="44500"/>
                      <a:satMod val="160000"/>
                    </a:schemeClr>
                  </a:gs>
                  <a:gs pos="100000">
                    <a:schemeClr val="accent1">
                      <a:tint val="23500"/>
                      <a:satMod val="160000"/>
                    </a:schemeClr>
                  </a:gs>
                </a:gsLst>
                <a:lin ang="2700000" scaled="1"/>
                <a:tileRect/>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itchFamily="2" charset="-122"/>
              <a:ea typeface="华文行楷" pitchFamily="2" charset="-122"/>
            </a:endParaRPr>
          </a:p>
        </p:txBody>
      </p:sp>
      <p:grpSp>
        <p:nvGrpSpPr>
          <p:cNvPr id="27" name="组合 26"/>
          <p:cNvGrpSpPr/>
          <p:nvPr/>
        </p:nvGrpSpPr>
        <p:grpSpPr>
          <a:xfrm>
            <a:off x="1763688" y="188640"/>
            <a:ext cx="4000528" cy="2928958"/>
            <a:chOff x="1071538" y="142852"/>
            <a:chExt cx="4000528" cy="2928958"/>
          </a:xfrm>
        </p:grpSpPr>
        <p:sp>
          <p:nvSpPr>
            <p:cNvPr id="7" name="圆角矩形 6"/>
            <p:cNvSpPr/>
            <p:nvPr/>
          </p:nvSpPr>
          <p:spPr>
            <a:xfrm>
              <a:off x="1142976" y="428604"/>
              <a:ext cx="3929090" cy="2643206"/>
            </a:xfrm>
            <a:prstGeom prst="roundRect">
              <a:avLst/>
            </a:prstGeom>
            <a:noFill/>
            <a:ln w="38100">
              <a:solidFill>
                <a:schemeClr val="tx1"/>
              </a:solidFill>
              <a:prstDash val="dash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6" name="TextBox 15"/>
            <p:cNvSpPr txBox="1"/>
            <p:nvPr/>
          </p:nvSpPr>
          <p:spPr>
            <a:xfrm>
              <a:off x="1214414" y="714356"/>
              <a:ext cx="3857652" cy="2308324"/>
            </a:xfrm>
            <a:prstGeom prst="rect">
              <a:avLst/>
            </a:prstGeom>
            <a:noFill/>
          </p:spPr>
          <p:txBody>
            <a:bodyPr wrap="square" rtlCol="0">
              <a:spAutoFit/>
            </a:bodyPr>
            <a:lstStyle/>
            <a:p>
              <a:r>
                <a:rPr lang="zh-CN" altLang="en-US" sz="1600" dirty="0" smtClean="0"/>
                <a:t>三鲜豆皮是武汉市的一道著名小吃，三鲜豆皮是糯米和豆皮合作而成，以馅中有鲜肉、鲜蛋、鲜虾而得名。</a:t>
              </a:r>
            </a:p>
            <a:p>
              <a:r>
                <a:rPr lang="zh-CN" altLang="en-US" sz="1600" dirty="0" smtClean="0"/>
                <a:t>最初是武汉人逢年过节时特制的节日佳肴，后来成为寻常早点。色泽金黄透亮，鲜艳夺目，皮薄软润爽口，滋味鲜美，含有虾、菇、肉香。以其独特风味远近闻名。</a:t>
              </a:r>
            </a:p>
            <a:p>
              <a:r>
                <a:rPr lang="zh-CN" altLang="en-US" sz="1600" dirty="0" smtClean="0"/>
                <a:t>豆皮制作过程中要求“皮薄、浆清、火功正”，煎出的豆皮外脆内软、油而不腻。</a:t>
              </a:r>
              <a:endParaRPr lang="zh-CN" altLang="en-US" sz="1600" dirty="0"/>
            </a:p>
          </p:txBody>
        </p:sp>
        <p:sp>
          <p:nvSpPr>
            <p:cNvPr id="17" name="矩形 16"/>
            <p:cNvSpPr/>
            <p:nvPr/>
          </p:nvSpPr>
          <p:spPr>
            <a:xfrm>
              <a:off x="1071538" y="142852"/>
              <a:ext cx="2453770" cy="769441"/>
            </a:xfrm>
            <a:prstGeom prst="rect">
              <a:avLst/>
            </a:prstGeom>
            <a:noFill/>
          </p:spPr>
          <p:txBody>
            <a:bodyPr wrap="square" lIns="91440" tIns="45720" rIns="91440" bIns="45720">
              <a:spAutoFit/>
            </a:bodyPr>
            <a:lstStyle/>
            <a:p>
              <a:pPr algn="ctr"/>
              <a:r>
                <a:rPr lang="zh-CN" altLang="en-US" sz="4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华文行楷" pitchFamily="2" charset="-122"/>
                  <a:ea typeface="华文行楷" pitchFamily="2" charset="-122"/>
                </a:rPr>
                <a:t>三鲜豆皮</a:t>
              </a:r>
              <a:endParaRPr lang="zh-CN" altLang="en-US"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华文行楷" pitchFamily="2" charset="-122"/>
                <a:ea typeface="华文行楷" pitchFamily="2" charset="-122"/>
              </a:endParaRPr>
            </a:p>
          </p:txBody>
        </p:sp>
      </p:grpSp>
      <p:grpSp>
        <p:nvGrpSpPr>
          <p:cNvPr id="19" name="组合 18"/>
          <p:cNvGrpSpPr/>
          <p:nvPr/>
        </p:nvGrpSpPr>
        <p:grpSpPr>
          <a:xfrm>
            <a:off x="357158" y="3571876"/>
            <a:ext cx="4786346" cy="3118426"/>
            <a:chOff x="357158" y="3571876"/>
            <a:chExt cx="4786346" cy="3118426"/>
          </a:xfrm>
        </p:grpSpPr>
        <p:sp>
          <p:nvSpPr>
            <p:cNvPr id="8" name="矩形 7"/>
            <p:cNvSpPr/>
            <p:nvPr/>
          </p:nvSpPr>
          <p:spPr>
            <a:xfrm>
              <a:off x="428596" y="3571876"/>
              <a:ext cx="4714908" cy="3071834"/>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357158" y="3643314"/>
              <a:ext cx="4572032" cy="3046988"/>
            </a:xfrm>
            <a:prstGeom prst="rect">
              <a:avLst/>
            </a:prstGeom>
            <a:noFill/>
          </p:spPr>
          <p:txBody>
            <a:bodyPr wrap="square" rtlCol="0">
              <a:spAutoFit/>
            </a:bodyPr>
            <a:lstStyle/>
            <a:p>
              <a:r>
                <a:rPr lang="zh-CN" altLang="en-US" sz="1600" dirty="0" smtClean="0"/>
                <a:t>面窝是湖北省武汉市的特有的著名小吃之一，通常只在早餐时间提供。因四周厚而中间薄得干脆成了一个小洞，呈凹状，因此得名“面窝”。其创始于清光绪年间。当时汉口有个卖烧饼的，叫昌智仁，看到卖烧饼生意不好，就想办法创制新的早点品种。经过反复琢磨，他请铁匠打制干把窝形中凸的铁勺，内浇用大米、黄豆混合磨成的米浆，撒上黑芝麻，放到油锅里炸，很快就作出一个个边厚中空、色黄脆香的圆形米饼。人们觉得很别致，吃起来厚处松软，薄处酥脆，很有味道。昌智仁称之为面窝，流传一百多年，成为一种价廉物美的特色早点。</a:t>
              </a:r>
              <a:endParaRPr lang="zh-CN" altLang="en-US" sz="1600" dirty="0"/>
            </a:p>
          </p:txBody>
        </p:sp>
      </p:grpSp>
      <p:sp>
        <p:nvSpPr>
          <p:cNvPr id="20" name="矩形 19"/>
          <p:cNvSpPr/>
          <p:nvPr/>
        </p:nvSpPr>
        <p:spPr>
          <a:xfrm>
            <a:off x="4714876" y="3714752"/>
            <a:ext cx="877163" cy="2585323"/>
          </a:xfrm>
          <a:prstGeom prst="rect">
            <a:avLst/>
          </a:prstGeom>
          <a:noFill/>
        </p:spPr>
        <p:txBody>
          <a:bodyPr wrap="none" lIns="91440" tIns="45720" rIns="91440" bIns="45720">
            <a:spAutoFit/>
          </a:bodyPr>
          <a:lstStyle/>
          <a:p>
            <a:pPr algn="ctr"/>
            <a:r>
              <a:rPr lang="zh-CN" alt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华文行楷" pitchFamily="2" charset="-122"/>
                <a:ea typeface="华文行楷" pitchFamily="2" charset="-122"/>
              </a:rPr>
              <a:t>面</a:t>
            </a:r>
            <a:endParaRPr lang="en-US" altLang="zh-CN"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华文行楷" pitchFamily="2" charset="-122"/>
              <a:ea typeface="华文行楷" pitchFamily="2" charset="-122"/>
            </a:endParaRPr>
          </a:p>
          <a:p>
            <a:pPr algn="ctr"/>
            <a:endParaRPr lang="en-US" altLang="zh-CN"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华文行楷" pitchFamily="2" charset="-122"/>
              <a:ea typeface="华文行楷" pitchFamily="2" charset="-122"/>
            </a:endParaRPr>
          </a:p>
          <a:p>
            <a:pPr algn="ctr"/>
            <a:r>
              <a:rPr lang="zh-CN" alt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华文行楷" pitchFamily="2" charset="-122"/>
                <a:ea typeface="华文行楷" pitchFamily="2" charset="-122"/>
              </a:rPr>
              <a:t>窝</a:t>
            </a:r>
            <a:endParaRPr lang="zh-CN" alt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华文行楷" pitchFamily="2" charset="-122"/>
              <a:ea typeface="华文行楷" pitchFamily="2" charset="-122"/>
            </a:endParaRPr>
          </a:p>
        </p:txBody>
      </p:sp>
      <p:pic>
        <p:nvPicPr>
          <p:cNvPr id="21" name="图片 20" descr="面.png"/>
          <p:cNvPicPr>
            <a:picLocks noChangeAspect="1"/>
          </p:cNvPicPr>
          <p:nvPr/>
        </p:nvPicPr>
        <p:blipFill>
          <a:blip r:embed="rId3" cstate="print"/>
          <a:stretch>
            <a:fillRect/>
          </a:stretch>
        </p:blipFill>
        <p:spPr>
          <a:xfrm rot="21218817">
            <a:off x="265857" y="2788901"/>
            <a:ext cx="1398620" cy="1009804"/>
          </a:xfrm>
          <a:prstGeom prst="ellipse">
            <a:avLst/>
          </a:prstGeom>
          <a:ln>
            <a:noFill/>
          </a:ln>
          <a:effectLst>
            <a:softEdge rad="112500"/>
          </a:effectLst>
        </p:spPr>
      </p:pic>
      <p:pic>
        <p:nvPicPr>
          <p:cNvPr id="22" name="图片 21" descr="三线.jpg"/>
          <p:cNvPicPr>
            <a:picLocks noChangeAspect="1"/>
          </p:cNvPicPr>
          <p:nvPr/>
        </p:nvPicPr>
        <p:blipFill>
          <a:blip r:embed="rId4" cstate="print"/>
          <a:stretch>
            <a:fillRect/>
          </a:stretch>
        </p:blipFill>
        <p:spPr>
          <a:xfrm>
            <a:off x="4572000" y="2857496"/>
            <a:ext cx="1219339" cy="890117"/>
          </a:xfrm>
          <a:prstGeom prst="rect">
            <a:avLst/>
          </a:prstGeom>
          <a:ln>
            <a:noFill/>
          </a:ln>
          <a:effectLst>
            <a:softEdge rad="112500"/>
          </a:effectLst>
        </p:spPr>
      </p:pic>
      <p:sp>
        <p:nvSpPr>
          <p:cNvPr id="31" name="圆角矩形 30"/>
          <p:cNvSpPr/>
          <p:nvPr/>
        </p:nvSpPr>
        <p:spPr>
          <a:xfrm>
            <a:off x="-108520" y="-171400"/>
            <a:ext cx="1872208" cy="2520280"/>
          </a:xfrm>
          <a:prstGeom prst="roundRect">
            <a:avLst/>
          </a:prstGeom>
          <a:gradFill flip="none" rotWithShape="1">
            <a:gsLst>
              <a:gs pos="0">
                <a:srgbClr val="FBEAC7"/>
              </a:gs>
              <a:gs pos="5000">
                <a:schemeClr val="accent2">
                  <a:lumMod val="40000"/>
                  <a:lumOff val="60000"/>
                </a:schemeClr>
              </a:gs>
              <a:gs pos="36000">
                <a:srgbClr val="FAC77D"/>
              </a:gs>
              <a:gs pos="61000">
                <a:srgbClr val="FBA97D"/>
              </a:gs>
              <a:gs pos="82001">
                <a:srgbClr val="FBD49C"/>
              </a:gs>
              <a:gs pos="100000">
                <a:srgbClr val="FEE7F2"/>
              </a:gs>
            </a:gsLst>
            <a:lin ang="2700000" scaled="1"/>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467544" y="188640"/>
            <a:ext cx="677108" cy="1944216"/>
          </a:xfrm>
          <a:prstGeom prst="rect">
            <a:avLst/>
          </a:prstGeom>
          <a:noFill/>
        </p:spPr>
        <p:txBody>
          <a:bodyPr vert="eaVert" wrap="square" rtlCol="0">
            <a:spAutoFit/>
          </a:bodyPr>
          <a:lstStyle/>
          <a:p>
            <a:r>
              <a:rPr lang="zh-CN" altLang="en-US" sz="3200" dirty="0" smtClean="0">
                <a:solidFill>
                  <a:schemeClr val="accent2"/>
                </a:solidFill>
              </a:rPr>
              <a:t>武汉美食</a:t>
            </a:r>
            <a:endParaRPr lang="zh-CN" altLang="en-US" sz="3200" dirty="0">
              <a:solidFill>
                <a:schemeClr val="accent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 y="0"/>
            <a:ext cx="9144001" cy="6858000"/>
            <a:chOff x="-1" y="0"/>
            <a:chExt cx="9144001" cy="6858000"/>
          </a:xfrm>
        </p:grpSpPr>
        <p:pic>
          <p:nvPicPr>
            <p:cNvPr id="34"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35"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36"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23" name="流程图: 资料带 22"/>
          <p:cNvSpPr/>
          <p:nvPr/>
        </p:nvSpPr>
        <p:spPr>
          <a:xfrm rot="5400000">
            <a:off x="4324247" y="1156473"/>
            <a:ext cx="1714512" cy="642942"/>
          </a:xfrm>
          <a:prstGeom prst="flowChartPunchedTap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22" name="矩形 21"/>
          <p:cNvSpPr/>
          <p:nvPr/>
        </p:nvSpPr>
        <p:spPr>
          <a:xfrm>
            <a:off x="4716016" y="620688"/>
            <a:ext cx="800219" cy="830997"/>
          </a:xfrm>
          <a:prstGeom prst="rect">
            <a:avLst/>
          </a:prstGeom>
          <a:noFill/>
        </p:spPr>
        <p:txBody>
          <a:bodyPr wrap="none" lIns="91440" tIns="45720" rIns="91440" bIns="45720">
            <a:spAutoFit/>
          </a:bodyPr>
          <a:lstStyle/>
          <a:p>
            <a:pPr algn="ctr"/>
            <a:r>
              <a:rPr lang="zh-CN" alt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科</a:t>
            </a:r>
            <a:endParaRPr lang="zh-CN" altLang="en-US" sz="4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endParaRPr>
          </a:p>
        </p:txBody>
      </p:sp>
      <p:grpSp>
        <p:nvGrpSpPr>
          <p:cNvPr id="37" name="组合 36"/>
          <p:cNvGrpSpPr/>
          <p:nvPr/>
        </p:nvGrpSpPr>
        <p:grpSpPr>
          <a:xfrm>
            <a:off x="899592" y="3645024"/>
            <a:ext cx="8124934" cy="3212976"/>
            <a:chOff x="857224" y="3429000"/>
            <a:chExt cx="8124934" cy="3212976"/>
          </a:xfrm>
        </p:grpSpPr>
        <p:sp>
          <p:nvSpPr>
            <p:cNvPr id="17" name="TextBox 16"/>
            <p:cNvSpPr txBox="1"/>
            <p:nvPr/>
          </p:nvSpPr>
          <p:spPr>
            <a:xfrm>
              <a:off x="1142976" y="3857628"/>
              <a:ext cx="6929486" cy="2308324"/>
            </a:xfrm>
            <a:prstGeom prst="rect">
              <a:avLst/>
            </a:prstGeom>
            <a:noFill/>
          </p:spPr>
          <p:txBody>
            <a:bodyPr wrap="square" rtlCol="0">
              <a:spAutoFit/>
            </a:bodyPr>
            <a:lstStyle/>
            <a:p>
              <a:r>
                <a:rPr lang="zh-CN" altLang="en-US" sz="1600" dirty="0" smtClean="0"/>
                <a:t>武汉是继北京之后中国第二个可颁发国际认可的创伤急救资质证书的城市。华中科技大学同济医学院附属同济医院、武汉大学人民医院、武汉大学中南医院、等综合三甲医院及武汉大学口腔医院等专科医院实力均居国际前列。</a:t>
              </a:r>
              <a:endParaRPr lang="en-US" altLang="zh-CN" sz="1600" dirty="0" smtClean="0"/>
            </a:p>
            <a:p>
              <a:r>
                <a:rPr lang="zh-CN" altLang="en-US" sz="1600" dirty="0" smtClean="0"/>
                <a:t>截至</a:t>
              </a:r>
              <a:r>
                <a:rPr lang="en-US" altLang="zh-CN" sz="1600" dirty="0" smtClean="0"/>
                <a:t>2019</a:t>
              </a:r>
              <a:r>
                <a:rPr lang="zh-CN" altLang="en-US" sz="1600" dirty="0" smtClean="0"/>
                <a:t>年末，武汉市共有卫生事业机构</a:t>
              </a:r>
              <a:r>
                <a:rPr lang="en-US" altLang="zh-CN" sz="1600" dirty="0" smtClean="0"/>
                <a:t>6497</a:t>
              </a:r>
              <a:r>
                <a:rPr lang="zh-CN" altLang="en-US" sz="1600" dirty="0" smtClean="0"/>
                <a:t>个，床位</a:t>
              </a:r>
              <a:r>
                <a:rPr lang="en-US" altLang="zh-CN" sz="1600" dirty="0" smtClean="0"/>
                <a:t>9.94</a:t>
              </a:r>
              <a:r>
                <a:rPr lang="zh-CN" altLang="en-US" sz="1600" dirty="0" smtClean="0"/>
                <a:t>万张，每千人拥有医院病床</a:t>
              </a:r>
              <a:r>
                <a:rPr lang="en-US" altLang="zh-CN" sz="1600" dirty="0" smtClean="0"/>
                <a:t>7.56</a:t>
              </a:r>
              <a:r>
                <a:rPr lang="zh-CN" altLang="en-US" sz="1600" dirty="0" smtClean="0"/>
                <a:t>张。卫生技术人员</a:t>
              </a:r>
              <a:r>
                <a:rPr lang="en-US" altLang="zh-CN" sz="1600" dirty="0" smtClean="0"/>
                <a:t>11.71</a:t>
              </a:r>
              <a:r>
                <a:rPr lang="zh-CN" altLang="en-US" sz="1600" dirty="0" smtClean="0"/>
                <a:t>万人，每千人拥有医生</a:t>
              </a:r>
              <a:r>
                <a:rPr lang="en-US" altLang="zh-CN" sz="1600" dirty="0" smtClean="0"/>
                <a:t>3.83</a:t>
              </a:r>
              <a:r>
                <a:rPr lang="zh-CN" altLang="en-US" sz="1600" dirty="0" smtClean="0"/>
                <a:t>人。年末共有三级医院</a:t>
              </a:r>
              <a:r>
                <a:rPr lang="en-US" altLang="zh-CN" sz="1600" dirty="0" smtClean="0"/>
                <a:t>49</a:t>
              </a:r>
              <a:r>
                <a:rPr lang="zh-CN" altLang="en-US" sz="1600" dirty="0" smtClean="0"/>
                <a:t>个，卫生防疫、防治机构</a:t>
              </a:r>
              <a:r>
                <a:rPr lang="en-US" altLang="zh-CN" sz="1600" dirty="0" smtClean="0"/>
                <a:t>28</a:t>
              </a:r>
              <a:r>
                <a:rPr lang="zh-CN" altLang="en-US" sz="1600" dirty="0" smtClean="0"/>
                <a:t>个，妇幼保健院所</a:t>
              </a:r>
              <a:r>
                <a:rPr lang="en-US" altLang="zh-CN" sz="1600" dirty="0" smtClean="0"/>
                <a:t>16</a:t>
              </a:r>
              <a:r>
                <a:rPr lang="zh-CN" altLang="en-US" sz="1600" dirty="0" smtClean="0"/>
                <a:t>个，国家临床重点专科</a:t>
              </a:r>
              <a:r>
                <a:rPr lang="en-US" altLang="zh-CN" sz="1600" dirty="0" smtClean="0"/>
                <a:t>122</a:t>
              </a:r>
              <a:r>
                <a:rPr lang="zh-CN" altLang="en-US" sz="1600" dirty="0" smtClean="0"/>
                <a:t>个。公民无偿献血</a:t>
              </a:r>
              <a:r>
                <a:rPr lang="en-US" altLang="zh-CN" sz="1600" dirty="0" smtClean="0"/>
                <a:t>22.6</a:t>
              </a:r>
              <a:r>
                <a:rPr lang="zh-CN" altLang="en-US" sz="1600" dirty="0" smtClean="0"/>
                <a:t>万人。人均期望寿命</a:t>
              </a:r>
              <a:r>
                <a:rPr lang="en-US" altLang="zh-CN" sz="1600" dirty="0" smtClean="0"/>
                <a:t>81.4</a:t>
              </a:r>
              <a:r>
                <a:rPr lang="zh-CN" altLang="en-US" sz="1600" dirty="0" smtClean="0"/>
                <a:t>岁</a:t>
              </a:r>
              <a:r>
                <a:rPr lang="en-US" altLang="zh-CN" sz="1600" dirty="0" smtClean="0"/>
                <a:t>.</a:t>
              </a:r>
            </a:p>
            <a:p>
              <a:r>
                <a:rPr lang="en-US" altLang="zh-CN" sz="1600" dirty="0" smtClean="0"/>
                <a:t>2020</a:t>
              </a:r>
              <a:r>
                <a:rPr lang="zh-CN" altLang="en-US" sz="1600" dirty="0" smtClean="0"/>
                <a:t>年</a:t>
              </a:r>
              <a:r>
                <a:rPr lang="en-US" altLang="zh-CN" sz="1600" dirty="0" smtClean="0"/>
                <a:t>4</a:t>
              </a:r>
              <a:r>
                <a:rPr lang="zh-CN" altLang="en-US" sz="1600" dirty="0" smtClean="0"/>
                <a:t>月，国家卫生健康委员会决定以华中科技大学同济医学院附属同济医院为主体设置国家重大公共卫生事件医学中心。</a:t>
              </a:r>
              <a:endParaRPr lang="en-US" altLang="zh-CN" sz="1600" dirty="0"/>
            </a:p>
          </p:txBody>
        </p:sp>
        <p:sp>
          <p:nvSpPr>
            <p:cNvPr id="18" name="流程图: 过程 17"/>
            <p:cNvSpPr/>
            <p:nvPr/>
          </p:nvSpPr>
          <p:spPr>
            <a:xfrm>
              <a:off x="2786050" y="3429000"/>
              <a:ext cx="3786214" cy="285752"/>
            </a:xfrm>
            <a:prstGeom prst="flowChartProcess">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L 形 18"/>
            <p:cNvSpPr/>
            <p:nvPr/>
          </p:nvSpPr>
          <p:spPr>
            <a:xfrm>
              <a:off x="857224" y="5214950"/>
              <a:ext cx="1214446" cy="1214446"/>
            </a:xfrm>
            <a:prstGeom prst="corner">
              <a:avLst>
                <a:gd name="adj1" fmla="val 21966"/>
                <a:gd name="adj2" fmla="val 23822"/>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L 形 19"/>
            <p:cNvSpPr/>
            <p:nvPr/>
          </p:nvSpPr>
          <p:spPr>
            <a:xfrm rot="16200000">
              <a:off x="7108049" y="5107793"/>
              <a:ext cx="1143008" cy="1214446"/>
            </a:xfrm>
            <a:prstGeom prst="corner">
              <a:avLst>
                <a:gd name="adj1" fmla="val 21966"/>
                <a:gd name="adj2" fmla="val 23822"/>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7409952" y="5661248"/>
              <a:ext cx="1572206" cy="980728"/>
              <a:chOff x="1409160" y="-294341"/>
              <a:chExt cx="1572206" cy="980728"/>
            </a:xfrm>
          </p:grpSpPr>
          <p:sp>
            <p:nvSpPr>
              <p:cNvPr id="25" name="流程图: 资料带 24"/>
              <p:cNvSpPr/>
              <p:nvPr/>
            </p:nvSpPr>
            <p:spPr>
              <a:xfrm>
                <a:off x="1481168" y="-170845"/>
                <a:ext cx="1500198" cy="857232"/>
              </a:xfrm>
              <a:prstGeom prst="flowChartPunchedTap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zh-CN" altLang="en-US"/>
              </a:p>
            </p:txBody>
          </p:sp>
          <p:sp>
            <p:nvSpPr>
              <p:cNvPr id="21" name="矩形 20"/>
              <p:cNvSpPr/>
              <p:nvPr/>
            </p:nvSpPr>
            <p:spPr>
              <a:xfrm>
                <a:off x="1409160" y="-144610"/>
                <a:ext cx="800220" cy="830997"/>
              </a:xfrm>
              <a:prstGeom prst="rect">
                <a:avLst/>
              </a:prstGeom>
              <a:noFill/>
            </p:spPr>
            <p:txBody>
              <a:bodyPr wrap="none" lIns="91440" tIns="45720" rIns="91440" bIns="45720">
                <a:spAutoFit/>
              </a:bodyPr>
              <a:lstStyle/>
              <a:p>
                <a:pPr algn="ctr"/>
                <a:r>
                  <a:rPr lang="zh-CN" altLang="en-US" sz="4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医</a:t>
                </a:r>
                <a:endParaRPr lang="zh-CN" altLang="en-US"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endParaRPr>
              </a:p>
            </p:txBody>
          </p:sp>
          <p:sp>
            <p:nvSpPr>
              <p:cNvPr id="26" name="矩形 25"/>
              <p:cNvSpPr/>
              <p:nvPr/>
            </p:nvSpPr>
            <p:spPr>
              <a:xfrm>
                <a:off x="2201248" y="-294341"/>
                <a:ext cx="714380" cy="830997"/>
              </a:xfrm>
              <a:prstGeom prst="rect">
                <a:avLst/>
              </a:prstGeom>
              <a:noFill/>
            </p:spPr>
            <p:txBody>
              <a:bodyPr wrap="square" lIns="91440" tIns="45720" rIns="91440" bIns="45720">
                <a:spAutoFit/>
              </a:bodyPr>
              <a:lstStyle/>
              <a:p>
                <a:pPr algn="ctr"/>
                <a:r>
                  <a:rPr lang="zh-CN" altLang="en-US" sz="4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疗</a:t>
                </a:r>
                <a:endParaRPr lang="zh-CN" altLang="en-US"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endParaRPr>
              </a:p>
            </p:txBody>
          </p:sp>
        </p:grpSp>
      </p:grpSp>
      <p:sp>
        <p:nvSpPr>
          <p:cNvPr id="7" name="TextBox 6"/>
          <p:cNvSpPr txBox="1"/>
          <p:nvPr/>
        </p:nvSpPr>
        <p:spPr>
          <a:xfrm>
            <a:off x="1571572" y="902996"/>
            <a:ext cx="3429024" cy="2308324"/>
          </a:xfrm>
          <a:prstGeom prst="rect">
            <a:avLst/>
          </a:prstGeom>
          <a:noFill/>
        </p:spPr>
        <p:txBody>
          <a:bodyPr wrap="square" rtlCol="0">
            <a:spAutoFit/>
          </a:bodyPr>
          <a:lstStyle/>
          <a:p>
            <a:r>
              <a:rPr lang="zh-CN" altLang="en-US" sz="1600" dirty="0" smtClean="0"/>
              <a:t>武汉是中国四大科教中心城市之一 。截至</a:t>
            </a:r>
            <a:r>
              <a:rPr lang="en-US" altLang="zh-CN" sz="1600" dirty="0" smtClean="0"/>
              <a:t>2019</a:t>
            </a:r>
            <a:r>
              <a:rPr lang="zh-CN" altLang="en-US" sz="1600" dirty="0" smtClean="0"/>
              <a:t>年末，武汉市有普通高校</a:t>
            </a:r>
            <a:r>
              <a:rPr lang="en-US" altLang="zh-CN" sz="1600" dirty="0" smtClean="0"/>
              <a:t>84</a:t>
            </a:r>
            <a:r>
              <a:rPr lang="zh-CN" altLang="en-US" sz="1600" dirty="0" smtClean="0"/>
              <a:t>所，全年在校研究生</a:t>
            </a:r>
            <a:r>
              <a:rPr lang="en-US" altLang="zh-CN" sz="1600" dirty="0" smtClean="0"/>
              <a:t>14.93</a:t>
            </a:r>
            <a:r>
              <a:rPr lang="zh-CN" altLang="en-US" sz="1600" dirty="0" smtClean="0"/>
              <a:t>万人，同比增长</a:t>
            </a:r>
            <a:r>
              <a:rPr lang="en-US" altLang="zh-CN" sz="1600" dirty="0" smtClean="0"/>
              <a:t>8.2%</a:t>
            </a:r>
            <a:r>
              <a:rPr lang="zh-CN" altLang="en-US" sz="1600" dirty="0" smtClean="0"/>
              <a:t>；本专科在校生</a:t>
            </a:r>
            <a:r>
              <a:rPr lang="en-US" altLang="zh-CN" sz="1600" dirty="0" smtClean="0"/>
              <a:t>100.69</a:t>
            </a:r>
            <a:r>
              <a:rPr lang="zh-CN" altLang="en-US" sz="1600" dirty="0" smtClean="0"/>
              <a:t>万人，增长</a:t>
            </a:r>
            <a:r>
              <a:rPr lang="en-US" altLang="zh-CN" sz="1600" dirty="0" smtClean="0"/>
              <a:t>3.9%</a:t>
            </a:r>
            <a:r>
              <a:rPr lang="zh-CN" altLang="en-US" sz="1600" dirty="0" smtClean="0"/>
              <a:t>；中等职业教育在校生</a:t>
            </a:r>
            <a:r>
              <a:rPr lang="en-US" altLang="zh-CN" sz="1600" dirty="0" smtClean="0"/>
              <a:t>7.97</a:t>
            </a:r>
            <a:r>
              <a:rPr lang="zh-CN" altLang="en-US" sz="1600" dirty="0" smtClean="0"/>
              <a:t>万人，下降</a:t>
            </a:r>
            <a:r>
              <a:rPr lang="en-US" altLang="zh-CN" sz="1600" dirty="0" smtClean="0"/>
              <a:t>1.0%</a:t>
            </a:r>
            <a:r>
              <a:rPr lang="zh-CN" altLang="en-US" sz="1600" dirty="0" smtClean="0"/>
              <a:t>；普通中学在校生</a:t>
            </a:r>
            <a:r>
              <a:rPr lang="en-US" altLang="zh-CN" sz="1600" dirty="0" smtClean="0"/>
              <a:t>34.40</a:t>
            </a:r>
            <a:r>
              <a:rPr lang="zh-CN" altLang="en-US" sz="1600" dirty="0" smtClean="0"/>
              <a:t>万人，增长</a:t>
            </a:r>
            <a:r>
              <a:rPr lang="en-US" altLang="zh-CN" sz="1600" dirty="0" smtClean="0"/>
              <a:t>4.8%</a:t>
            </a:r>
            <a:r>
              <a:rPr lang="zh-CN" altLang="en-US" sz="1600" dirty="0" smtClean="0"/>
              <a:t>；小学在校生</a:t>
            </a:r>
            <a:r>
              <a:rPr lang="en-US" altLang="zh-CN" sz="1600" dirty="0" smtClean="0"/>
              <a:t>62.31</a:t>
            </a:r>
            <a:r>
              <a:rPr lang="zh-CN" altLang="en-US" sz="1600" dirty="0" smtClean="0"/>
              <a:t>万人，增长</a:t>
            </a:r>
            <a:r>
              <a:rPr lang="en-US" altLang="zh-CN" sz="1600" dirty="0" smtClean="0"/>
              <a:t>7.7%</a:t>
            </a:r>
            <a:r>
              <a:rPr lang="zh-CN" altLang="en-US" sz="1600" dirty="0" smtClean="0"/>
              <a:t>；幼儿园在校生</a:t>
            </a:r>
            <a:r>
              <a:rPr lang="en-US" altLang="zh-CN" sz="1600" dirty="0" smtClean="0"/>
              <a:t>35.73</a:t>
            </a:r>
            <a:r>
              <a:rPr lang="zh-CN" altLang="en-US" sz="1600" dirty="0" smtClean="0"/>
              <a:t>万人，增长</a:t>
            </a:r>
            <a:r>
              <a:rPr lang="en-US" altLang="zh-CN" sz="1600" dirty="0" smtClean="0"/>
              <a:t>12.4%</a:t>
            </a:r>
            <a:r>
              <a:rPr lang="zh-CN" altLang="en-US" sz="1600" dirty="0" smtClean="0"/>
              <a:t>。</a:t>
            </a:r>
            <a:endParaRPr lang="zh-CN" altLang="en-US" sz="1600" dirty="0"/>
          </a:p>
        </p:txBody>
      </p:sp>
      <p:grpSp>
        <p:nvGrpSpPr>
          <p:cNvPr id="12" name="组合 11"/>
          <p:cNvGrpSpPr/>
          <p:nvPr/>
        </p:nvGrpSpPr>
        <p:grpSpPr>
          <a:xfrm>
            <a:off x="3893307" y="2331756"/>
            <a:ext cx="2571768" cy="1214446"/>
            <a:chOff x="3286116" y="2143116"/>
            <a:chExt cx="2571768" cy="1214446"/>
          </a:xfrm>
        </p:grpSpPr>
        <p:sp>
          <p:nvSpPr>
            <p:cNvPr id="8" name="L 形 7"/>
            <p:cNvSpPr/>
            <p:nvPr/>
          </p:nvSpPr>
          <p:spPr>
            <a:xfrm>
              <a:off x="4643438" y="2143116"/>
              <a:ext cx="1214446" cy="1214446"/>
            </a:xfrm>
            <a:prstGeom prst="corner">
              <a:avLst>
                <a:gd name="adj1" fmla="val 21966"/>
                <a:gd name="adj2" fmla="val 23822"/>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L 形 10"/>
            <p:cNvSpPr/>
            <p:nvPr/>
          </p:nvSpPr>
          <p:spPr>
            <a:xfrm rot="16200000">
              <a:off x="3321835" y="2107397"/>
              <a:ext cx="1143008" cy="1214446"/>
            </a:xfrm>
            <a:prstGeom prst="corner">
              <a:avLst>
                <a:gd name="adj1" fmla="val 21966"/>
                <a:gd name="adj2" fmla="val 238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L 形 12"/>
          <p:cNvSpPr/>
          <p:nvPr/>
        </p:nvSpPr>
        <p:spPr>
          <a:xfrm rot="10800000" flipH="1">
            <a:off x="1428696" y="688682"/>
            <a:ext cx="857256" cy="857256"/>
          </a:xfrm>
          <a:prstGeom prst="corner">
            <a:avLst>
              <a:gd name="adj1" fmla="val 21966"/>
              <a:gd name="adj2" fmla="val 238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L 形 13"/>
          <p:cNvSpPr/>
          <p:nvPr/>
        </p:nvSpPr>
        <p:spPr>
          <a:xfrm rot="5400000" flipV="1">
            <a:off x="8286744" y="402930"/>
            <a:ext cx="857256" cy="857256"/>
          </a:xfrm>
          <a:prstGeom prst="corner">
            <a:avLst>
              <a:gd name="adj1" fmla="val 21966"/>
              <a:gd name="adj2" fmla="val 23822"/>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5429224" y="545806"/>
            <a:ext cx="3571900" cy="2800767"/>
          </a:xfrm>
          <a:prstGeom prst="rect">
            <a:avLst/>
          </a:prstGeom>
          <a:noFill/>
        </p:spPr>
        <p:txBody>
          <a:bodyPr wrap="square" rtlCol="0">
            <a:spAutoFit/>
          </a:bodyPr>
          <a:lstStyle/>
          <a:p>
            <a:r>
              <a:rPr lang="en-US" altLang="zh-CN" sz="1600" dirty="0" smtClean="0"/>
              <a:t>2018</a:t>
            </a:r>
            <a:r>
              <a:rPr lang="zh-CN" altLang="en-US" sz="1600" dirty="0" smtClean="0"/>
              <a:t>年</a:t>
            </a:r>
            <a:r>
              <a:rPr lang="en-US" altLang="zh-CN" sz="1600" dirty="0" smtClean="0"/>
              <a:t>4</a:t>
            </a:r>
            <a:r>
              <a:rPr lang="zh-CN" altLang="en-US" sz="1600" dirty="0" smtClean="0"/>
              <a:t>月，国家信息光电子创新中心在武汉烽火科技集团正式挂牌成立 ；</a:t>
            </a:r>
            <a:r>
              <a:rPr lang="en-US" altLang="zh-CN" sz="1600" dirty="0" smtClean="0"/>
              <a:t>10</a:t>
            </a:r>
            <a:r>
              <a:rPr lang="zh-CN" altLang="en-US" sz="1600" dirty="0" smtClean="0"/>
              <a:t>月，国家数字化设计与制造创新中心在武汉启动。武汉成为继北京、上海之后，全国第三个拥有“双国家制造业创新中心”的城市。</a:t>
            </a:r>
            <a:endParaRPr lang="en-US" altLang="zh-CN" sz="1600" dirty="0" smtClean="0"/>
          </a:p>
          <a:p>
            <a:r>
              <a:rPr lang="zh-CN" altLang="en-US" sz="1600" dirty="0" smtClean="0"/>
              <a:t>截至</a:t>
            </a:r>
            <a:r>
              <a:rPr lang="en-US" altLang="zh-CN" sz="1600" dirty="0" smtClean="0"/>
              <a:t>2019</a:t>
            </a:r>
            <a:r>
              <a:rPr lang="zh-CN" altLang="en-US" sz="1600" dirty="0" smtClean="0"/>
              <a:t>年末，武汉地区科技研究机构</a:t>
            </a:r>
            <a:r>
              <a:rPr lang="en-US" altLang="zh-CN" sz="1600" dirty="0" smtClean="0"/>
              <a:t>101</a:t>
            </a:r>
            <a:r>
              <a:rPr lang="zh-CN" altLang="en-US" sz="1600" dirty="0" smtClean="0"/>
              <a:t>个，国家重点实验室</a:t>
            </a:r>
            <a:r>
              <a:rPr lang="en-US" altLang="zh-CN" sz="1600" dirty="0" smtClean="0"/>
              <a:t>22</a:t>
            </a:r>
            <a:r>
              <a:rPr lang="zh-CN" altLang="en-US" sz="1600" dirty="0" smtClean="0"/>
              <a:t>个，国家工程实验室</a:t>
            </a:r>
            <a:r>
              <a:rPr lang="en-US" altLang="zh-CN" sz="1600" dirty="0" smtClean="0"/>
              <a:t>4</a:t>
            </a:r>
            <a:r>
              <a:rPr lang="zh-CN" altLang="en-US" sz="1600" dirty="0" smtClean="0"/>
              <a:t>个，国家级工程技术研究中心</a:t>
            </a:r>
            <a:r>
              <a:rPr lang="en-US" altLang="zh-CN" sz="1600" dirty="0" smtClean="0"/>
              <a:t>28</a:t>
            </a:r>
            <a:r>
              <a:rPr lang="zh-CN" altLang="en-US" sz="1600" dirty="0" smtClean="0"/>
              <a:t>个，拥有中国科学院院士</a:t>
            </a:r>
            <a:r>
              <a:rPr lang="en-US" altLang="zh-CN" sz="1600" dirty="0" smtClean="0"/>
              <a:t>31</a:t>
            </a:r>
            <a:r>
              <a:rPr lang="zh-CN" altLang="en-US" sz="1600" dirty="0" smtClean="0"/>
              <a:t>人，中国工程院院士</a:t>
            </a:r>
            <a:r>
              <a:rPr lang="en-US" altLang="zh-CN" sz="1600" dirty="0" smtClean="0"/>
              <a:t>41</a:t>
            </a:r>
            <a:r>
              <a:rPr lang="zh-CN" altLang="en-US" sz="1600" dirty="0" smtClean="0"/>
              <a:t>人。</a:t>
            </a:r>
            <a:endParaRPr lang="zh-CN" altLang="en-US" sz="1600" dirty="0"/>
          </a:p>
        </p:txBody>
      </p:sp>
      <p:sp>
        <p:nvSpPr>
          <p:cNvPr id="24" name="TextBox 23"/>
          <p:cNvSpPr txBox="1"/>
          <p:nvPr/>
        </p:nvSpPr>
        <p:spPr>
          <a:xfrm>
            <a:off x="4932040" y="1484784"/>
            <a:ext cx="571504" cy="830997"/>
          </a:xfrm>
          <a:prstGeom prst="rect">
            <a:avLst/>
          </a:prstGeom>
          <a:noFill/>
        </p:spPr>
        <p:txBody>
          <a:bodyPr wrap="square" rtlCol="0">
            <a:spAutoFit/>
          </a:bodyPr>
          <a:lstStyle/>
          <a:p>
            <a:pPr algn="ctr"/>
            <a:r>
              <a:rPr lang="zh-CN" altLang="en-US" sz="4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技</a:t>
            </a:r>
          </a:p>
        </p:txBody>
      </p:sp>
      <p:sp>
        <p:nvSpPr>
          <p:cNvPr id="28" name="流程图: 资料带 27"/>
          <p:cNvSpPr/>
          <p:nvPr/>
        </p:nvSpPr>
        <p:spPr>
          <a:xfrm>
            <a:off x="2643142" y="188640"/>
            <a:ext cx="1285884" cy="785818"/>
          </a:xfrm>
          <a:prstGeom prst="flowChartPunchedTap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29" name="TextBox 28"/>
          <p:cNvSpPr txBox="1"/>
          <p:nvPr/>
        </p:nvSpPr>
        <p:spPr>
          <a:xfrm>
            <a:off x="2714580" y="260054"/>
            <a:ext cx="428628" cy="707886"/>
          </a:xfrm>
          <a:prstGeom prst="rect">
            <a:avLst/>
          </a:prstGeom>
          <a:noFill/>
        </p:spPr>
        <p:txBody>
          <a:bodyPr wrap="square" rtlCol="0">
            <a:spAutoFit/>
          </a:bodyPr>
          <a:lstStyle/>
          <a:p>
            <a:pPr algn="ctr"/>
            <a:r>
              <a:rPr lang="zh-CN" altLang="en-U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教</a:t>
            </a:r>
          </a:p>
        </p:txBody>
      </p:sp>
      <p:sp>
        <p:nvSpPr>
          <p:cNvPr id="30" name="TextBox 29"/>
          <p:cNvSpPr txBox="1"/>
          <p:nvPr/>
        </p:nvSpPr>
        <p:spPr>
          <a:xfrm>
            <a:off x="3357522" y="188640"/>
            <a:ext cx="428628" cy="707886"/>
          </a:xfrm>
          <a:prstGeom prst="rect">
            <a:avLst/>
          </a:prstGeom>
          <a:noFill/>
        </p:spPr>
        <p:txBody>
          <a:bodyPr wrap="square" rtlCol="0">
            <a:spAutoFit/>
          </a:bodyPr>
          <a:lstStyle/>
          <a:p>
            <a:pPr algn="ctr"/>
            <a:r>
              <a:rPr lang="zh-CN" altLang="en-U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华文行楷" pitchFamily="2" charset="-122"/>
                <a:ea typeface="华文行楷" pitchFamily="2" charset="-122"/>
              </a:rPr>
              <a:t>育</a:t>
            </a:r>
          </a:p>
        </p:txBody>
      </p:sp>
      <p:pic>
        <p:nvPicPr>
          <p:cNvPr id="31" name="图片 30" descr="科.jpg"/>
          <p:cNvPicPr>
            <a:picLocks noChangeAspect="1"/>
          </p:cNvPicPr>
          <p:nvPr/>
        </p:nvPicPr>
        <p:blipFill>
          <a:blip r:embed="rId3" cstate="print"/>
          <a:srcRect l="5000" t="8204" r="17000" b="5882"/>
          <a:stretch>
            <a:fillRect/>
          </a:stretch>
        </p:blipFill>
        <p:spPr>
          <a:xfrm>
            <a:off x="7336812" y="2924944"/>
            <a:ext cx="1807188" cy="1285884"/>
          </a:xfrm>
          <a:prstGeom prst="ellipse">
            <a:avLst/>
          </a:prstGeom>
          <a:ln>
            <a:noFill/>
          </a:ln>
          <a:effectLst>
            <a:softEdge rad="112500"/>
          </a:effectLst>
        </p:spPr>
      </p:pic>
      <p:sp>
        <p:nvSpPr>
          <p:cNvPr id="42" name="圆角矩形 41"/>
          <p:cNvSpPr/>
          <p:nvPr/>
        </p:nvSpPr>
        <p:spPr>
          <a:xfrm>
            <a:off x="-324544" y="0"/>
            <a:ext cx="1872208" cy="2520280"/>
          </a:xfrm>
          <a:prstGeom prst="roundRect">
            <a:avLst/>
          </a:prstGeom>
          <a:gradFill flip="none" rotWithShape="1">
            <a:gsLst>
              <a:gs pos="0">
                <a:srgbClr val="FBEAC7"/>
              </a:gs>
              <a:gs pos="5000">
                <a:schemeClr val="accent2">
                  <a:lumMod val="40000"/>
                  <a:lumOff val="60000"/>
                </a:schemeClr>
              </a:gs>
              <a:gs pos="36000">
                <a:srgbClr val="FAC77D"/>
              </a:gs>
              <a:gs pos="61000">
                <a:srgbClr val="FBA97D"/>
              </a:gs>
              <a:gs pos="82001">
                <a:srgbClr val="FBD49C"/>
              </a:gs>
              <a:gs pos="100000">
                <a:srgbClr val="FEE7F2"/>
              </a:gs>
            </a:gsLst>
            <a:lin ang="2700000" scaled="1"/>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288032" y="377280"/>
            <a:ext cx="677108" cy="1944216"/>
          </a:xfrm>
          <a:prstGeom prst="rect">
            <a:avLst/>
          </a:prstGeom>
          <a:noFill/>
        </p:spPr>
        <p:txBody>
          <a:bodyPr vert="eaVert" wrap="square" rtlCol="0">
            <a:spAutoFit/>
          </a:bodyPr>
          <a:lstStyle/>
          <a:p>
            <a:r>
              <a:rPr lang="zh-CN" altLang="en-US" sz="3200" dirty="0" smtClean="0">
                <a:solidFill>
                  <a:schemeClr val="accent2"/>
                </a:solidFill>
              </a:rPr>
              <a:t>武汉科技</a:t>
            </a:r>
            <a:endParaRPr lang="zh-CN" altLang="en-US" sz="3200" dirty="0">
              <a:solidFill>
                <a:schemeClr val="accent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 y="0"/>
            <a:ext cx="9144001" cy="6858000"/>
            <a:chOff x="-1" y="0"/>
            <a:chExt cx="9144001" cy="6858000"/>
          </a:xfrm>
        </p:grpSpPr>
        <p:pic>
          <p:nvPicPr>
            <p:cNvPr id="8" name="Picture 2"/>
            <p:cNvPicPr>
              <a:picLocks noChangeAspect="1" noChangeArrowheads="1"/>
            </p:cNvPicPr>
            <p:nvPr/>
          </p:nvPicPr>
          <p:blipFill>
            <a:blip r:embed="rId2" cstate="print">
              <a:duotone>
                <a:schemeClr val="accent2">
                  <a:shade val="45000"/>
                  <a:satMod val="135000"/>
                </a:schemeClr>
                <a:prstClr val="white"/>
              </a:duotone>
            </a:blip>
            <a:srcRect l="38387" t="16100" r="40813" b="56167"/>
            <a:stretch>
              <a:fillRect/>
            </a:stretch>
          </p:blipFill>
          <p:spPr bwMode="auto">
            <a:xfrm>
              <a:off x="-1" y="0"/>
              <a:ext cx="9144001" cy="6858000"/>
            </a:xfrm>
            <a:prstGeom prst="rect">
              <a:avLst/>
            </a:prstGeom>
            <a:noFill/>
            <a:ln w="9525">
              <a:noFill/>
              <a:miter lim="800000"/>
              <a:headEnd/>
              <a:tailEnd/>
            </a:ln>
          </p:spPr>
        </p:pic>
        <p:pic>
          <p:nvPicPr>
            <p:cNvPr id="9" name="Picture 2"/>
            <p:cNvPicPr>
              <a:picLocks noChangeAspect="1" noChangeArrowheads="1"/>
            </p:cNvPicPr>
            <p:nvPr/>
          </p:nvPicPr>
          <p:blipFill>
            <a:blip r:embed="rId2" cstate="print">
              <a:duotone>
                <a:schemeClr val="accent2">
                  <a:shade val="45000"/>
                  <a:satMod val="135000"/>
                </a:schemeClr>
                <a:prstClr val="white"/>
              </a:duotone>
            </a:blip>
            <a:srcRect l="44293" t="52065" r="40550" b="18801"/>
            <a:stretch>
              <a:fillRect/>
            </a:stretch>
          </p:blipFill>
          <p:spPr bwMode="auto">
            <a:xfrm flipV="1">
              <a:off x="6372200" y="0"/>
              <a:ext cx="2771800" cy="2996952"/>
            </a:xfrm>
            <a:prstGeom prst="rect">
              <a:avLst/>
            </a:prstGeom>
            <a:noFill/>
            <a:ln w="9525">
              <a:noFill/>
              <a:miter lim="800000"/>
              <a:headEnd/>
              <a:tailEnd/>
            </a:ln>
          </p:spPr>
        </p:pic>
        <p:pic>
          <p:nvPicPr>
            <p:cNvPr id="10" name="Picture 2"/>
            <p:cNvPicPr>
              <a:picLocks noChangeAspect="1" noChangeArrowheads="1"/>
            </p:cNvPicPr>
            <p:nvPr/>
          </p:nvPicPr>
          <p:blipFill>
            <a:blip r:embed="rId2" cstate="print">
              <a:duotone>
                <a:schemeClr val="accent2">
                  <a:shade val="45000"/>
                  <a:satMod val="135000"/>
                </a:schemeClr>
                <a:prstClr val="white"/>
              </a:duotone>
            </a:blip>
            <a:srcRect l="64968" t="16100" r="15938" b="49167"/>
            <a:stretch>
              <a:fillRect/>
            </a:stretch>
          </p:blipFill>
          <p:spPr bwMode="auto">
            <a:xfrm flipH="1">
              <a:off x="0" y="3284984"/>
              <a:ext cx="3491880" cy="3573016"/>
            </a:xfrm>
            <a:prstGeom prst="rect">
              <a:avLst/>
            </a:prstGeom>
            <a:noFill/>
            <a:ln w="9525">
              <a:noFill/>
              <a:miter lim="800000"/>
              <a:headEnd/>
              <a:tailEnd/>
            </a:ln>
          </p:spPr>
        </p:pic>
      </p:grpSp>
      <p:sp>
        <p:nvSpPr>
          <p:cNvPr id="6" name="矩形 5"/>
          <p:cNvSpPr/>
          <p:nvPr/>
        </p:nvSpPr>
        <p:spPr>
          <a:xfrm>
            <a:off x="395536" y="260648"/>
            <a:ext cx="8172448" cy="5109091"/>
          </a:xfrm>
          <a:prstGeom prst="rect">
            <a:avLst/>
          </a:prstGeom>
          <a:noFill/>
        </p:spPr>
        <p:txBody>
          <a:bodyPr wrap="square" lIns="91440" tIns="45720" rIns="91440" bIns="45720">
            <a:spAutoFit/>
          </a:bodyPr>
          <a:lstStyle/>
          <a:p>
            <a:pPr algn="ctr"/>
            <a:endParaRPr lang="en-US" altLang="zh-CN" sz="115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endParaRPr>
          </a:p>
          <a:p>
            <a:pPr algn="ctr"/>
            <a:r>
              <a:rPr lang="zh-CN" altLang="en-US"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仿宋" panose="02010609060101010101" charset="-122"/>
                <a:ea typeface="仿宋" panose="02010609060101010101" charset="-122"/>
                <a:cs typeface="+mj-cs"/>
              </a:rPr>
              <a:t>感谢观看</a:t>
            </a:r>
            <a:endParaRPr lang="en-US" altLang="zh-CN"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仿宋" panose="02010609060101010101" charset="-122"/>
              <a:ea typeface="仿宋" panose="02010609060101010101" charset="-122"/>
              <a:cs typeface="+mj-cs"/>
            </a:endParaRPr>
          </a:p>
          <a:p>
            <a:pPr algn="ctr"/>
            <a:endParaRPr lang="en-US" altLang="zh-CN" sz="3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endParaRPr>
          </a:p>
          <a:p>
            <a:pPr algn="ctr"/>
            <a:r>
              <a:rPr lang="en-US" altLang="zh-CN" sz="32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rPr>
              <a:t>                        </a:t>
            </a:r>
          </a:p>
          <a:p>
            <a:pPr algn="ctr"/>
            <a:r>
              <a:rPr lang="en-US" altLang="zh-CN" sz="3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行楷" pitchFamily="2" charset="-122"/>
                <a:ea typeface="华文行楷" pitchFamily="2" charset="-122"/>
              </a:rPr>
              <a:t>                             </a:t>
            </a:r>
            <a:endParaRPr lang="zh-CN" altLang="en-US" sz="3200" dirty="0">
              <a:latin typeface="华文行楷" pitchFamily="2" charset="-122"/>
              <a:ea typeface="华文行楷" pitchFamily="2"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3128</Words>
  <Application>Microsoft Office PowerPoint</Application>
  <PresentationFormat>全屏显示(4:3)</PresentationFormat>
  <Paragraphs>168</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武汉印象 </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武汉印象</dc:title>
  <dc:creator>Administrator</dc:creator>
  <cp:lastModifiedBy>Administrator</cp:lastModifiedBy>
  <cp:revision>8</cp:revision>
  <dcterms:created xsi:type="dcterms:W3CDTF">2020-12-08T08:39:00Z</dcterms:created>
  <dcterms:modified xsi:type="dcterms:W3CDTF">2021-01-20T06:08:16Z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