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91" r:id="rId3"/>
    <p:sldId id="376" r:id="rId4"/>
    <p:sldId id="333" r:id="rId5"/>
    <p:sldId id="335" r:id="rId6"/>
    <p:sldId id="491" r:id="rId7"/>
    <p:sldId id="295" r:id="rId8"/>
    <p:sldId id="340" r:id="rId9"/>
    <p:sldId id="498" r:id="rId10"/>
    <p:sldId id="496" r:id="rId11"/>
    <p:sldId id="337" r:id="rId12"/>
    <p:sldId id="346" r:id="rId13"/>
    <p:sldId id="476" r:id="rId14"/>
    <p:sldId id="503" r:id="rId15"/>
    <p:sldId id="504" r:id="rId16"/>
    <p:sldId id="505" r:id="rId17"/>
    <p:sldId id="506" r:id="rId18"/>
    <p:sldId id="477" r:id="rId19"/>
    <p:sldId id="473" r:id="rId20"/>
    <p:sldId id="475" r:id="rId21"/>
    <p:sldId id="507" r:id="rId22"/>
    <p:sldId id="508" r:id="rId23"/>
    <p:sldId id="509" r:id="rId24"/>
    <p:sldId id="500" r:id="rId25"/>
    <p:sldId id="510" r:id="rId26"/>
    <p:sldId id="259" r:id="rId27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760"/>
  </p:normalViewPr>
  <p:slideViewPr>
    <p:cSldViewPr showGuides="1">
      <p:cViewPr varScale="1">
        <p:scale>
          <a:sx n="62" d="100"/>
          <a:sy n="62" d="100"/>
        </p:scale>
        <p:origin x="-1596" y="-84"/>
      </p:cViewPr>
      <p:guideLst>
        <p:guide orient="horz" pos="211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2020/2/3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pPr lvl="0" algn="r"/>
              <a:t>2</a:t>
            </a:fld>
          </a:p>
        </p:txBody>
      </p:sp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/>
            <a:r>
              <a:rPr lang="zh-CN" altLang="en-US" sz="2400"/>
              <a:t>　　对于学英语，同学们感到最头痛就是写书面表达。平时有些同学问到，考试时，写出的书面表达要点齐全，表达也正确，可就是不知道为什么打不上高分。是啊，为什么呢？今天，我们就这个问题，谈谈增强书面表达效果的技巧。首先来看</a:t>
            </a:r>
            <a:r>
              <a:rPr lang="en-US" altLang="zh-CN" sz="2400"/>
              <a:t>2003</a:t>
            </a:r>
            <a:r>
              <a:rPr lang="zh-CN" altLang="en-US" sz="2400"/>
              <a:t>年高考英语书面表达的评分标准： （第五档的内容）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4404028-1B53-44D9-BFAA-4E55188B3856}" type="slidenum">
              <a:rPr lang="en-US" altLang="zh-CN"/>
              <a:t>12</a:t>
            </a:fld>
          </a:p>
        </p:txBody>
      </p:sp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itchFamily="34" charset="0"/>
              </a:rPr>
              <a:pPr lvl="0" eaLnBrk="1" hangingPunct="1">
                <a:buNone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audio" Target="../media/media1.wav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audio" Target="../media/media1.wav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audio" Target="../media/media1.wav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audio" Target="file:///F:\&#27468;&#26354;\aslongasloveme.wma" TargetMode="External" /><Relationship Id="rId4" Type="http://schemas.microsoft.com/office/2007/relationships/media" Target="file:///F:\&#27468;&#26354;\aslongasloveme.wma" TargetMode="External" /><Relationship Id="rId5" Type="http://schemas.openxmlformats.org/officeDocument/2006/relationships/image" Target="../media/image4.png" /><Relationship Id="rId6" Type="http://schemas.openxmlformats.org/officeDocument/2006/relationships/image" Target="../media/image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6" name="WordArt 4"/>
          <p:cNvSpPr>
            <a:spLocks noTextEdit="1"/>
          </p:cNvSpPr>
          <p:nvPr/>
        </p:nvSpPr>
        <p:spPr>
          <a:xfrm>
            <a:off x="615950" y="756920"/>
            <a:ext cx="7913370" cy="42716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itchFamily="49" charset="-122"/>
                <a:ea typeface="隶书" pitchFamily="49" charset="-122"/>
              </a:rPr>
              <a:t>高考专题复习</a:t>
            </a:r>
            <a:r>
              <a:rPr lang="en-US" altLang="zh-CN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itchFamily="49" charset="-122"/>
                <a:ea typeface="隶书" pitchFamily="49" charset="-122"/>
              </a:rPr>
              <a:t>写作</a:t>
            </a:r>
          </a:p>
          <a:p>
            <a:pPr algn="ctr" eaLnBrk="0" hangingPunct="0"/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3010535" y="5958205"/>
            <a:ext cx="57988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ea typeface="楷体_GB2312" pitchFamily="49" charset="-122"/>
              </a:rPr>
              <a:t>沐彬中学高三英语备课组</a:t>
            </a:r>
          </a:p>
        </p:txBody>
      </p:sp>
      <p:sp>
        <p:nvSpPr>
          <p:cNvPr id="13314" name="矩形 13313"/>
          <p:cNvSpPr/>
          <p:nvPr/>
        </p:nvSpPr>
        <p:spPr>
          <a:xfrm>
            <a:off x="1137920" y="2302510"/>
            <a:ext cx="7391400" cy="225266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2"/>
                </a:solidFill>
                <a:latin typeface="宋体" pitchFamily="2" charset="-122"/>
                <a:ea typeface="宋体" pitchFamily="2" charset="-122"/>
              </a:rPr>
              <a:t>句子的润色</a:t>
            </a:r>
          </a:p>
          <a:p>
            <a:pPr algn="ctr"/>
            <a:r>
              <a:rPr lang="zh-CN" altLang="en-US" sz="3600" smtClean="0">
                <a:ln w="9525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2"/>
                </a:solidFill>
                <a:latin typeface="宋体" pitchFamily="2" charset="-122"/>
                <a:ea typeface="宋体" pitchFamily="2" charset="-122"/>
              </a:rPr>
              <a:t>三</a:t>
            </a:r>
            <a:endParaRPr lang="zh-CN" altLang="zh-CN" sz="3600">
              <a:ln w="9525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  <a:solidFill>
                <a:schemeClr val="accent2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6562" name="组合 66561"/>
          <p:cNvGrpSpPr/>
          <p:nvPr/>
        </p:nvGrpSpPr>
        <p:grpSpPr>
          <a:xfrm>
            <a:off x="228600" y="2209800"/>
            <a:ext cx="1295400" cy="3581400"/>
            <a:chOff x="144" y="1392"/>
            <a:chExt cx="816" cy="2256"/>
          </a:xfrm>
        </p:grpSpPr>
        <p:grpSp>
          <p:nvGrpSpPr>
            <p:cNvPr id="66563" name="组合 66562"/>
            <p:cNvGrpSpPr/>
            <p:nvPr/>
          </p:nvGrpSpPr>
          <p:grpSpPr>
            <a:xfrm>
              <a:off x="144" y="1392"/>
              <a:ext cx="576" cy="2256"/>
              <a:chOff x="336" y="1728"/>
              <a:chExt cx="576" cy="1824"/>
            </a:xfrm>
          </p:grpSpPr>
          <p:sp>
            <p:nvSpPr>
              <p:cNvPr id="66564" name="椭圆 66563"/>
              <p:cNvSpPr/>
              <p:nvPr/>
            </p:nvSpPr>
            <p:spPr>
              <a:xfrm>
                <a:off x="336" y="1728"/>
                <a:ext cx="576" cy="1824"/>
              </a:xfrm>
              <a:prstGeom prst="ellipse">
                <a:avLst/>
              </a:prstGeom>
              <a:solidFill>
                <a:srgbClr val="FFCCCC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6565" name="文本框 66564"/>
              <p:cNvSpPr txBox="1"/>
              <p:nvPr/>
            </p:nvSpPr>
            <p:spPr>
              <a:xfrm>
                <a:off x="392" y="2112"/>
                <a:ext cx="384" cy="1056"/>
              </a:xfrm>
              <a:prstGeom prst="rect">
                <a:avLst/>
              </a:prstGeom>
              <a:solidFill>
                <a:srgbClr val="FFCCCC"/>
              </a:solidFill>
              <a:ln w="9525">
                <a:noFill/>
              </a:ln>
            </p:spPr>
            <p:txBody>
              <a:bodyPr vert="eaVert" lIns="89996" tIns="46798" rIns="89996" bIns="46798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b="1"/>
                  <a:t>  </a:t>
                </a:r>
                <a:r>
                  <a:rPr lang="zh-CN" altLang="en-US" sz="2800" b="1"/>
                  <a:t>技     巧</a:t>
                </a:r>
              </a:p>
            </p:txBody>
          </p:sp>
        </p:grpSp>
        <p:sp>
          <p:nvSpPr>
            <p:cNvPr id="66566" name="直接连接符 66565"/>
            <p:cNvSpPr/>
            <p:nvPr/>
          </p:nvSpPr>
          <p:spPr>
            <a:xfrm>
              <a:off x="624" y="1680"/>
              <a:ext cx="24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66567" name="直接连接符 66566"/>
            <p:cNvSpPr/>
            <p:nvPr/>
          </p:nvSpPr>
          <p:spPr>
            <a:xfrm>
              <a:off x="720" y="2448"/>
              <a:ext cx="24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66568" name="直接连接符 66567"/>
            <p:cNvSpPr/>
            <p:nvPr/>
          </p:nvSpPr>
          <p:spPr>
            <a:xfrm>
              <a:off x="672" y="3264"/>
              <a:ext cx="24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pSp>
        <p:nvGrpSpPr>
          <p:cNvPr id="66569" name="组合 66568"/>
          <p:cNvGrpSpPr/>
          <p:nvPr/>
        </p:nvGrpSpPr>
        <p:grpSpPr>
          <a:xfrm>
            <a:off x="1447800" y="2209800"/>
            <a:ext cx="3201035" cy="1166618"/>
            <a:chOff x="912" y="1488"/>
            <a:chExt cx="2160" cy="336"/>
          </a:xfrm>
        </p:grpSpPr>
        <p:sp>
          <p:nvSpPr>
            <p:cNvPr id="66570" name="流程图: 可选过程 66569"/>
            <p:cNvSpPr/>
            <p:nvPr/>
          </p:nvSpPr>
          <p:spPr>
            <a:xfrm>
              <a:off x="912" y="1488"/>
              <a:ext cx="2160" cy="336"/>
            </a:xfrm>
            <a:prstGeom prst="flowChartAlternateProcess">
              <a:avLst/>
            </a:prstGeom>
            <a:solidFill>
              <a:srgbClr val="FFCC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571" name="文本框 66570"/>
            <p:cNvSpPr txBox="1"/>
            <p:nvPr/>
          </p:nvSpPr>
          <p:spPr>
            <a:xfrm>
              <a:off x="1007" y="1536"/>
              <a:ext cx="2036" cy="275"/>
            </a:xfrm>
            <a:prstGeom prst="rect">
              <a:avLst/>
            </a:prstGeom>
            <a:solidFill>
              <a:srgbClr val="FFCCCC"/>
            </a:solidFill>
            <a:ln w="9525">
              <a:noFill/>
            </a:ln>
          </p:spPr>
          <p:txBody>
            <a:bodyPr lIns="89996" tIns="46798" rIns="89996" bIns="46798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800" b="1"/>
                <a:t>1. </a:t>
              </a:r>
              <a:r>
                <a:rPr lang="zh-CN" altLang="en-US" sz="2800" b="1"/>
                <a:t>使用较高级的词汇</a:t>
              </a:r>
            </a:p>
          </p:txBody>
        </p:sp>
      </p:grpSp>
      <p:grpSp>
        <p:nvGrpSpPr>
          <p:cNvPr id="66572" name="组合 66571"/>
          <p:cNvGrpSpPr/>
          <p:nvPr/>
        </p:nvGrpSpPr>
        <p:grpSpPr>
          <a:xfrm>
            <a:off x="1447800" y="4953000"/>
            <a:ext cx="3124200" cy="1288247"/>
            <a:chOff x="1344" y="3840"/>
            <a:chExt cx="1680" cy="336"/>
          </a:xfrm>
        </p:grpSpPr>
        <p:sp>
          <p:nvSpPr>
            <p:cNvPr id="66573" name="流程图: 可选过程 66572"/>
            <p:cNvSpPr/>
            <p:nvPr/>
          </p:nvSpPr>
          <p:spPr>
            <a:xfrm>
              <a:off x="1344" y="3840"/>
              <a:ext cx="1680" cy="336"/>
            </a:xfrm>
            <a:prstGeom prst="flowChartAlternateProcess">
              <a:avLst/>
            </a:prstGeom>
            <a:solidFill>
              <a:srgbClr val="FFCC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574" name="文本框 66573"/>
            <p:cNvSpPr txBox="1"/>
            <p:nvPr/>
          </p:nvSpPr>
          <p:spPr>
            <a:xfrm>
              <a:off x="1392" y="3888"/>
              <a:ext cx="1632" cy="249"/>
            </a:xfrm>
            <a:prstGeom prst="rect">
              <a:avLst/>
            </a:prstGeom>
            <a:solidFill>
              <a:srgbClr val="FFCCCC"/>
            </a:solidFill>
            <a:ln w="9525">
              <a:noFill/>
            </a:ln>
          </p:spPr>
          <p:txBody>
            <a:bodyPr lIns="89996" tIns="46798" rIns="89996" bIns="46798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800" b="1"/>
                <a:t>3. </a:t>
              </a:r>
              <a:r>
                <a:rPr lang="zh-CN" altLang="en-US" sz="2800" b="1"/>
                <a:t>使用恰当的连接词</a:t>
              </a:r>
            </a:p>
          </p:txBody>
        </p:sp>
      </p:grpSp>
      <p:sp>
        <p:nvSpPr>
          <p:cNvPr id="66576" name="文本框 66575"/>
          <p:cNvSpPr txBox="1"/>
          <p:nvPr/>
        </p:nvSpPr>
        <p:spPr>
          <a:xfrm>
            <a:off x="5029200" y="3394075"/>
            <a:ext cx="4000500" cy="1816100"/>
          </a:xfrm>
          <a:prstGeom prst="rect">
            <a:avLst/>
          </a:prstGeom>
          <a:noFill/>
          <a:ln w="9525">
            <a:noFill/>
          </a:ln>
        </p:spPr>
        <p:txBody>
          <a:bodyPr wrap="square" lIns="89996" tIns="46798" rIns="89996" bIns="4679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运用得当的句子结构可以给文章增色不少，从而使整篇文章因此而生辉</a:t>
            </a:r>
            <a:r>
              <a:rPr lang="zh-CN" altLang="en-US" sz="2800" b="1"/>
              <a:t> 。</a:t>
            </a:r>
          </a:p>
        </p:txBody>
      </p:sp>
      <p:sp>
        <p:nvSpPr>
          <p:cNvPr id="66581" name="矩形 66580"/>
          <p:cNvSpPr/>
          <p:nvPr/>
        </p:nvSpPr>
        <p:spPr>
          <a:xfrm>
            <a:off x="0" y="457200"/>
            <a:ext cx="9144000" cy="1143000"/>
          </a:xfrm>
          <a:prstGeom prst="rect">
            <a:avLst/>
          </a:prstGeom>
          <a:noFill/>
          <a:ln w="9525">
            <a:noFill/>
          </a:ln>
          <a:effectLst>
            <a:outerShdw dist="127000" dir="2212193" algn="ctr" rotWithShape="0">
              <a:schemeClr val="bg2">
                <a:alpha val="50000"/>
              </a:schemeClr>
            </a:outerShdw>
          </a:effectLst>
        </p:spPr>
        <p:txBody>
          <a:bodyPr lIns="91435" tIns="45718" rIns="91435" bIns="45718" anchor="ctr"/>
          <a:lstStyle/>
          <a:p>
            <a:pPr algn="ctr"/>
            <a:r>
              <a:rPr lang="zh-CN" altLang="en-US" sz="6200">
                <a:solidFill>
                  <a:srgbClr val="FF505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</a:rPr>
              <a:t>增强书面表达效果的技巧</a:t>
            </a:r>
          </a:p>
        </p:txBody>
      </p:sp>
      <p:grpSp>
        <p:nvGrpSpPr>
          <p:cNvPr id="66582" name="组合 66581"/>
          <p:cNvGrpSpPr/>
          <p:nvPr/>
        </p:nvGrpSpPr>
        <p:grpSpPr>
          <a:xfrm>
            <a:off x="1566545" y="3461385"/>
            <a:ext cx="3124200" cy="1247759"/>
            <a:chOff x="912" y="1488"/>
            <a:chExt cx="2160" cy="336"/>
          </a:xfrm>
        </p:grpSpPr>
        <p:sp>
          <p:nvSpPr>
            <p:cNvPr id="66583" name="流程图: 可选过程 66582"/>
            <p:cNvSpPr/>
            <p:nvPr/>
          </p:nvSpPr>
          <p:spPr>
            <a:xfrm>
              <a:off x="912" y="1488"/>
              <a:ext cx="2160" cy="336"/>
            </a:xfrm>
            <a:prstGeom prst="flowChartAlternateProcess">
              <a:avLst/>
            </a:prstGeom>
            <a:solidFill>
              <a:srgbClr val="FFCC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66584" name="文本框 66583"/>
            <p:cNvSpPr txBox="1"/>
            <p:nvPr/>
          </p:nvSpPr>
          <p:spPr>
            <a:xfrm>
              <a:off x="1007" y="1536"/>
              <a:ext cx="2036" cy="257"/>
            </a:xfrm>
            <a:prstGeom prst="rect">
              <a:avLst/>
            </a:prstGeom>
            <a:solidFill>
              <a:srgbClr val="FFCCCC"/>
            </a:solidFill>
            <a:ln w="9525">
              <a:noFill/>
            </a:ln>
          </p:spPr>
          <p:txBody>
            <a:bodyPr wrap="square" lIns="89996" tIns="46798" rIns="89996" bIns="46798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800" b="1"/>
                <a:t>2. </a:t>
              </a:r>
              <a:r>
                <a:rPr lang="zh-CN" altLang="en-US" sz="2800" b="1"/>
                <a:t>使用较丰富的句式</a:t>
              </a:r>
            </a:p>
          </p:txBody>
        </p:sp>
      </p:grpSp>
    </p:spTree>
  </p:cSld>
  <p:clrMapOvr>
    <a:masterClrMapping/>
  </p:clrMapOvr>
  <p:transition spd="slow">
    <p:pull dir="lu"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7138" name="矩形 347137"/>
          <p:cNvSpPr/>
          <p:nvPr/>
        </p:nvSpPr>
        <p:spPr>
          <a:xfrm>
            <a:off x="389890" y="270046"/>
            <a:ext cx="8363585" cy="557339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indent="266700">
              <a:lnSpc>
                <a:spcPct val="110000"/>
              </a:lnSpc>
            </a:pPr>
            <a:r>
              <a:rPr lang="zh-CN" altLang="en-US" sz="3600" b="1">
                <a:latin typeface="Times New Roman" pitchFamily="18" charset="0"/>
              </a:rPr>
              <a:t>利用以下各招可给句子润色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让句式丰富起来。</a:t>
            </a:r>
            <a:endParaRPr lang="en-US" altLang="zh-CN" sz="3600" b="1">
              <a:solidFill>
                <a:srgbClr val="FF3300"/>
              </a:solidFill>
              <a:latin typeface="Times New Roman" pitchFamily="18" charset="0"/>
              <a:ea typeface="黑体" panose="02010609060101010101" pitchFamily="2" charset="-122"/>
            </a:endParaRP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1.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使用并列句</a:t>
            </a:r>
            <a:endParaRPr lang="en-US" altLang="zh-CN" sz="3600" b="1">
              <a:solidFill>
                <a:srgbClr val="FF3300"/>
              </a:solidFill>
              <a:latin typeface="Times New Roman" pitchFamily="18" charset="0"/>
              <a:ea typeface="黑体" panose="02010609060101010101" pitchFamily="2" charset="-122"/>
            </a:endParaRP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2.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使用强调句</a:t>
            </a: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3.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使用倒装句</a:t>
            </a:r>
            <a:endParaRPr lang="zh-CN" altLang="en-US" sz="3600" b="1">
              <a:solidFill>
                <a:srgbClr val="6600FF"/>
              </a:solidFill>
              <a:latin typeface="Times New Roman" pitchFamily="18" charset="0"/>
            </a:endParaRP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4.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恰当使用被动句</a:t>
            </a: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5.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使用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with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的复合结构</a:t>
            </a:r>
            <a:endParaRPr lang="zh-CN" altLang="en-US" sz="3600" b="1">
              <a:latin typeface="Times New Roman" pitchFamily="18" charset="0"/>
            </a:endParaRP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6.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使用各类从句</a:t>
            </a:r>
          </a:p>
          <a:p>
            <a:pPr indent="26670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7. 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使用非谓语</a:t>
            </a:r>
            <a:r>
              <a:rPr lang="zh-CN" altLang="en-US" sz="3600" b="1" smtClean="0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  <a:sym typeface="+mn-ea"/>
              </a:rPr>
              <a:t>动词</a:t>
            </a:r>
            <a:endParaRPr lang="zh-CN" altLang="en-US" sz="3600" b="1">
              <a:latin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426403" y="1774825"/>
            <a:ext cx="8366393" cy="1200329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3.</a:t>
            </a:r>
            <a:r>
              <a:rPr lang="zh-CN" altLang="en-US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如何使用倒装句？</a:t>
            </a:r>
            <a:endParaRPr lang="zh-CN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plit orient="vert"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6337300" cy="633413"/>
          </a:xfrm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3300"/>
                </a:solidFill>
              </a:rPr>
              <a:t>I will never marry you.</a:t>
            </a:r>
            <a:r>
              <a:rPr lang="en-US" altLang="zh-CN" sz="4000" smtClean="0"/>
              <a:t> 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9600" cy="57324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zh-CN" smtClean="0"/>
          </a:p>
          <a:p>
            <a:pPr eaLnBrk="1" hangingPunct="1">
              <a:buFontTx/>
              <a:buNone/>
            </a:pPr>
            <a:endParaRPr lang="en-US" altLang="zh-CN" smtClean="0"/>
          </a:p>
          <a:p>
            <a:pPr eaLnBrk="1" hangingPunct="1">
              <a:buFontTx/>
              <a:buNone/>
            </a:pPr>
            <a:r>
              <a:rPr lang="en-US" altLang="zh-CN" sz="4000" b="1" smtClean="0"/>
              <a:t>Never will I marry you.</a:t>
            </a:r>
          </a:p>
          <a:p>
            <a:pPr eaLnBrk="1" hangingPunct="1"/>
            <a:endParaRPr lang="en-US" altLang="zh-CN" smtClean="0"/>
          </a:p>
          <a:p>
            <a:pPr eaLnBrk="1" hangingPunct="1">
              <a:buFontTx/>
              <a:buNone/>
            </a:pPr>
            <a:r>
              <a:rPr lang="en-US" altLang="zh-CN" sz="4000" b="1" smtClean="0">
                <a:solidFill>
                  <a:srgbClr val="0000FF"/>
                </a:solidFill>
              </a:rPr>
              <a:t>Under no circumstances will I marry you.</a:t>
            </a:r>
          </a:p>
          <a:p>
            <a:pPr eaLnBrk="1" hangingPunct="1">
              <a:buFontTx/>
              <a:buNone/>
            </a:pPr>
            <a:endParaRPr lang="en-US" altLang="zh-CN" smtClean="0"/>
          </a:p>
        </p:txBody>
      </p:sp>
      <p:sp>
        <p:nvSpPr>
          <p:cNvPr id="150532" name="WordArt 4"/>
          <p:cNvSpPr>
            <a:spLocks noChangeArrowheads="1" noChangeShapeType="1" noTextEdit="1"/>
          </p:cNvSpPr>
          <p:nvPr/>
        </p:nvSpPr>
        <p:spPr bwMode="auto">
          <a:xfrm>
            <a:off x="5435600" y="5805488"/>
            <a:ext cx="2438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charset="-122"/>
                <a:ea typeface="宋体" charset="-122"/>
              </a:rPr>
              <a:t>vivid</a:t>
            </a:r>
            <a:endParaRPr lang="zh-CN" altLang="en-US" sz="3600" kern="10">
              <a:ln w="9525">
                <a:noFill/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50533" name="WordArt 5"/>
          <p:cNvSpPr>
            <a:spLocks noChangeArrowheads="1" noChangeShapeType="1" noTextEdit="1"/>
          </p:cNvSpPr>
          <p:nvPr/>
        </p:nvSpPr>
        <p:spPr bwMode="auto">
          <a:xfrm>
            <a:off x="900113" y="5734050"/>
            <a:ext cx="2590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charset="-122"/>
                <a:ea typeface="宋体" charset="-122"/>
              </a:rPr>
              <a:t>simple</a:t>
            </a:r>
            <a:endParaRPr lang="zh-CN" altLang="en-US" sz="3600" kern="10">
              <a:ln w="9525">
                <a:noFill/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50534" name="Line 6"/>
          <p:cNvSpPr>
            <a:spLocks noChangeShapeType="1"/>
          </p:cNvSpPr>
          <p:nvPr/>
        </p:nvSpPr>
        <p:spPr bwMode="auto">
          <a:xfrm>
            <a:off x="3851275" y="5949950"/>
            <a:ext cx="1225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0535" name="Line 7"/>
          <p:cNvSpPr>
            <a:spLocks noChangeShapeType="1"/>
          </p:cNvSpPr>
          <p:nvPr/>
        </p:nvSpPr>
        <p:spPr bwMode="auto">
          <a:xfrm>
            <a:off x="3851275" y="6237288"/>
            <a:ext cx="1225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424613" y="84138"/>
            <a:ext cx="1841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  <p:pic>
        <p:nvPicPr>
          <p:cNvPr id="4105" name="Picture 13" descr="get?name=T1GShuBjE41RCvBVdK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84888" y="260350"/>
            <a:ext cx="2717800" cy="194468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0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/>
      <p:bldP spid="150532" grpId="1"/>
      <p:bldP spid="150533" grpId="2"/>
      <p:bldP spid="150534" grpId="3"/>
      <p:bldP spid="150535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4" name="Text Box 2"/>
          <p:cNvSpPr txBox="1"/>
          <p:nvPr/>
        </p:nvSpPr>
        <p:spPr>
          <a:xfrm>
            <a:off x="214282" y="571480"/>
            <a:ext cx="8705215" cy="609398"/>
          </a:xfrm>
          <a:prstGeom prst="rect">
            <a:avLst/>
          </a:prstGeom>
          <a:noFill/>
          <a:ln w="8255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100000"/>
              </a:spcBef>
            </a:pPr>
            <a:r>
              <a:rPr lang="zh-CN" altLang="en-US" sz="2800" b="1" smtClean="0"/>
              <a:t>在写作中常用倒装句的有下列情况：</a:t>
            </a:r>
            <a:endParaRPr lang="en-US" altLang="zh-CN" sz="2800" b="1">
              <a:solidFill>
                <a:srgbClr val="993300"/>
              </a:solidFill>
              <a:latin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1714488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/>
              <a:t>（</a:t>
            </a:r>
            <a:r>
              <a:rPr lang="en-US" altLang="zh-CN" sz="2800" b="1" smtClean="0"/>
              <a:t>1</a:t>
            </a:r>
            <a:r>
              <a:rPr lang="zh-CN" altLang="en-US" sz="2800" b="1" smtClean="0"/>
              <a:t>）具有否定意义的副词或短语如</a:t>
            </a:r>
            <a:r>
              <a:rPr lang="en-US" altLang="zh-CN" sz="2800" b="1" smtClean="0"/>
              <a:t>never</a:t>
            </a:r>
            <a:r>
              <a:rPr lang="zh-CN" altLang="en-US" sz="2800" b="1" smtClean="0"/>
              <a:t>， </a:t>
            </a:r>
            <a:r>
              <a:rPr lang="en-US" altLang="zh-CN" sz="2800" b="1" smtClean="0"/>
              <a:t>seldom</a:t>
            </a:r>
            <a:r>
              <a:rPr lang="zh-CN" altLang="en-US" sz="2800" b="1" smtClean="0"/>
              <a:t>， </a:t>
            </a:r>
            <a:r>
              <a:rPr lang="en-US" altLang="zh-CN" sz="2800" b="1" smtClean="0"/>
              <a:t>hardly</a:t>
            </a:r>
            <a:r>
              <a:rPr lang="zh-CN" altLang="en-US" sz="2800" b="1" smtClean="0"/>
              <a:t>，</a:t>
            </a:r>
            <a:r>
              <a:rPr lang="en-US" altLang="zh-CN" sz="2800" b="1" smtClean="0"/>
              <a:t>not until</a:t>
            </a:r>
            <a:r>
              <a:rPr lang="zh-CN" altLang="en-US" sz="2800" b="1" smtClean="0"/>
              <a:t>等放于句首时，用部分倒装。</a:t>
            </a:r>
            <a:endParaRPr lang="en-US" altLang="zh-CN" sz="2800" b="1" smtClean="0"/>
          </a:p>
          <a:p>
            <a:endParaRPr lang="zh-CN" altLang="en-US" sz="2800" b="1" smtClean="0"/>
          </a:p>
        </p:txBody>
      </p:sp>
      <p:sp>
        <p:nvSpPr>
          <p:cNvPr id="6" name="矩形 5"/>
          <p:cNvSpPr/>
          <p:nvPr/>
        </p:nvSpPr>
        <p:spPr>
          <a:xfrm>
            <a:off x="0" y="300037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/>
              <a:t>     I will never forget you as long as I live.</a:t>
            </a:r>
          </a:p>
          <a:p>
            <a:endParaRPr lang="zh-CN" altLang="en-US" sz="2800" b="1" smtClean="0"/>
          </a:p>
        </p:txBody>
      </p:sp>
      <p:sp>
        <p:nvSpPr>
          <p:cNvPr id="10" name="矩形 9"/>
          <p:cNvSpPr/>
          <p:nvPr/>
        </p:nvSpPr>
        <p:spPr>
          <a:xfrm>
            <a:off x="0" y="364331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200" smtClean="0"/>
          </a:p>
          <a:p>
            <a:endParaRPr lang="zh-CN" altLang="en-US" sz="3200" smtClean="0"/>
          </a:p>
        </p:txBody>
      </p:sp>
      <p:sp>
        <p:nvSpPr>
          <p:cNvPr id="9" name="矩形 8"/>
          <p:cNvSpPr/>
          <p:nvPr/>
        </p:nvSpPr>
        <p:spPr>
          <a:xfrm>
            <a:off x="152400" y="379571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200" smtClean="0"/>
          </a:p>
          <a:p>
            <a:endParaRPr lang="zh-CN" altLang="en-US" sz="3200" smtClean="0"/>
          </a:p>
        </p:txBody>
      </p:sp>
      <p:sp>
        <p:nvSpPr>
          <p:cNvPr id="11" name="矩形 10"/>
          <p:cNvSpPr/>
          <p:nvPr/>
        </p:nvSpPr>
        <p:spPr>
          <a:xfrm>
            <a:off x="304800" y="394811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200" smtClean="0"/>
          </a:p>
          <a:p>
            <a:endParaRPr lang="zh-CN" altLang="en-US" sz="3200" smtClean="0"/>
          </a:p>
        </p:txBody>
      </p:sp>
      <p:sp>
        <p:nvSpPr>
          <p:cNvPr id="12" name="矩形 11"/>
          <p:cNvSpPr/>
          <p:nvPr/>
        </p:nvSpPr>
        <p:spPr>
          <a:xfrm>
            <a:off x="3357554" y="42860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200" smtClean="0"/>
          </a:p>
          <a:p>
            <a:endParaRPr lang="zh-CN" altLang="en-US" sz="3200" smtClean="0"/>
          </a:p>
        </p:txBody>
      </p:sp>
      <p:sp>
        <p:nvSpPr>
          <p:cNvPr id="13" name="矩形 12"/>
          <p:cNvSpPr/>
          <p:nvPr/>
        </p:nvSpPr>
        <p:spPr>
          <a:xfrm>
            <a:off x="152400" y="315277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smtClean="0"/>
          </a:p>
          <a:p>
            <a:r>
              <a:rPr lang="en-US" altLang="zh-CN" sz="2800" b="1" smtClean="0">
                <a:solidFill>
                  <a:srgbClr val="FF0000"/>
                </a:solidFill>
              </a:rPr>
              <a:t>→Never </a:t>
            </a:r>
            <a:r>
              <a:rPr lang="en-US" altLang="zh-CN" sz="2800" b="1" smtClean="0">
                <a:solidFill>
                  <a:srgbClr val="0000FF"/>
                </a:solidFill>
              </a:rPr>
              <a:t>will I </a:t>
            </a:r>
            <a:r>
              <a:rPr lang="en-US" altLang="zh-CN" sz="2800" b="1" smtClean="0"/>
              <a:t>forget you as long as I live.</a:t>
            </a:r>
            <a:endParaRPr lang="zh-CN" altLang="en-US" sz="2800" b="1" smtClean="0"/>
          </a:p>
        </p:txBody>
      </p:sp>
      <p:sp>
        <p:nvSpPr>
          <p:cNvPr id="14" name="矩形 13"/>
          <p:cNvSpPr/>
          <p:nvPr/>
        </p:nvSpPr>
        <p:spPr>
          <a:xfrm>
            <a:off x="0" y="4286256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/>
              <a:t>（</a:t>
            </a:r>
            <a:r>
              <a:rPr lang="en-US" altLang="zh-CN" sz="2800" b="1" smtClean="0"/>
              <a:t>2</a:t>
            </a:r>
            <a:r>
              <a:rPr lang="zh-CN" altLang="en-US" sz="2800" b="1" smtClean="0"/>
              <a:t>）当</a:t>
            </a:r>
            <a:r>
              <a:rPr lang="en-US" altLang="zh-CN" sz="2800" b="1" smtClean="0"/>
              <a:t>not only...but also</a:t>
            </a:r>
            <a:r>
              <a:rPr lang="zh-CN" altLang="en-US" sz="2800" b="1" smtClean="0"/>
              <a:t>连接两个句子</a:t>
            </a:r>
            <a:r>
              <a:rPr lang="en-US" altLang="zh-CN" sz="2800" b="1" smtClean="0"/>
              <a:t>, not only</a:t>
            </a:r>
            <a:r>
              <a:rPr lang="zh-CN" altLang="en-US" sz="2800" b="1" smtClean="0"/>
              <a:t>位于句首时</a:t>
            </a:r>
            <a:r>
              <a:rPr lang="en-US" altLang="zh-CN" sz="2800" b="1" smtClean="0"/>
              <a:t>, </a:t>
            </a:r>
            <a:r>
              <a:rPr lang="zh-CN" altLang="en-US" sz="2800" b="1" smtClean="0"/>
              <a:t>前一分句的谓语用部分倒装。</a:t>
            </a:r>
          </a:p>
        </p:txBody>
      </p:sp>
      <p:sp>
        <p:nvSpPr>
          <p:cNvPr id="15" name="矩形 14"/>
          <p:cNvSpPr/>
          <p:nvPr/>
        </p:nvSpPr>
        <p:spPr>
          <a:xfrm>
            <a:off x="0" y="521495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/>
              <a:t> </a:t>
            </a:r>
            <a:r>
              <a:rPr lang="en-US" altLang="zh-CN" sz="2800" b="1" smtClean="0"/>
              <a:t>H</a:t>
            </a:r>
            <a:r>
              <a:rPr lang="zh-CN" altLang="en-US" sz="2800" b="1" smtClean="0"/>
              <a:t>e </a:t>
            </a:r>
            <a:r>
              <a:rPr lang="en-US" altLang="zh-CN" sz="2800" b="1" smtClean="0"/>
              <a:t>not only</a:t>
            </a:r>
            <a:r>
              <a:rPr lang="zh-CN" altLang="en-US" sz="2800" b="1" smtClean="0"/>
              <a:t> c</a:t>
            </a:r>
            <a:r>
              <a:rPr lang="en-US" altLang="zh-CN" sz="2800" b="1" smtClean="0"/>
              <a:t>a</a:t>
            </a:r>
            <a:r>
              <a:rPr lang="zh-CN" altLang="en-US" sz="2800" b="1" smtClean="0"/>
              <a:t>me,but also he brought us good news</a:t>
            </a:r>
            <a:r>
              <a:rPr lang="en-US" altLang="zh-CN" sz="2800" b="1" smtClean="0"/>
              <a:t>.</a:t>
            </a:r>
          </a:p>
          <a:p>
            <a:r>
              <a:rPr lang="en-US" altLang="zh-CN" sz="2800" b="1" smtClean="0">
                <a:solidFill>
                  <a:srgbClr val="FF0000"/>
                </a:solidFill>
              </a:rPr>
              <a:t>→ </a:t>
            </a:r>
            <a:r>
              <a:rPr lang="zh-CN" altLang="en-US" sz="2800" b="1" smtClean="0">
                <a:solidFill>
                  <a:srgbClr val="FF0000"/>
                </a:solidFill>
              </a:rPr>
              <a:t>Not only </a:t>
            </a:r>
            <a:r>
              <a:rPr lang="zh-CN" altLang="en-US" sz="2800" b="1" smtClean="0">
                <a:solidFill>
                  <a:srgbClr val="0000FF"/>
                </a:solidFill>
              </a:rPr>
              <a:t>did he </a:t>
            </a:r>
            <a:r>
              <a:rPr lang="zh-CN" altLang="en-US" sz="2800" b="1" smtClean="0"/>
              <a:t>come,but also he brought us good news</a:t>
            </a:r>
            <a:r>
              <a:rPr lang="en-US" altLang="zh-CN" sz="2800" b="1" smtClean="0"/>
              <a:t>.</a:t>
            </a:r>
          </a:p>
          <a:p>
            <a:endParaRPr lang="en-US" altLang="zh-CN" sz="2800" b="1" smtClean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1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0" y="2786058"/>
            <a:ext cx="9144000" cy="36009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smtClean="0"/>
              <a:t>      </a:t>
            </a:r>
          </a:p>
          <a:p>
            <a:r>
              <a:rPr lang="en-US" altLang="zh-CN" sz="2800" b="1" smtClean="0">
                <a:solidFill>
                  <a:srgbClr val="FF0000"/>
                </a:solidFill>
              </a:rPr>
              <a:t>      Only in this way </a:t>
            </a:r>
            <a:r>
              <a:rPr lang="en-US" altLang="zh-CN" sz="2800" b="1" smtClean="0">
                <a:solidFill>
                  <a:srgbClr val="0000FF"/>
                </a:solidFill>
              </a:rPr>
              <a:t>can we </a:t>
            </a:r>
            <a:r>
              <a:rPr lang="en-US" altLang="zh-CN" sz="2800" b="1" smtClean="0"/>
              <a:t>have enough energy to study.</a:t>
            </a:r>
          </a:p>
          <a:p>
            <a:r>
              <a:rPr lang="zh-CN" altLang="en-US" sz="2800" b="1" smtClean="0">
                <a:solidFill>
                  <a:schemeClr val="accent2"/>
                </a:solidFill>
              </a:rPr>
              <a:t>      </a:t>
            </a:r>
            <a:r>
              <a:rPr lang="zh-CN" altLang="en-US" sz="2800" b="1" smtClean="0">
                <a:solidFill>
                  <a:srgbClr val="FF0000"/>
                </a:solidFill>
              </a:rPr>
              <a:t>Only by keeping on pratising </a:t>
            </a:r>
            <a:r>
              <a:rPr lang="zh-CN" altLang="en-US" sz="2800" b="1" smtClean="0">
                <a:solidFill>
                  <a:srgbClr val="0000FF"/>
                </a:solidFill>
              </a:rPr>
              <a:t>can we </a:t>
            </a:r>
            <a:r>
              <a:rPr lang="zh-CN" altLang="en-US" sz="2800" b="1" smtClean="0"/>
              <a:t>learn spoken English well</a:t>
            </a:r>
            <a:r>
              <a:rPr lang="en-US" altLang="zh-CN" sz="2800" b="1" smtClean="0"/>
              <a:t>.</a:t>
            </a:r>
          </a:p>
          <a:p>
            <a:r>
              <a:rPr lang="zh-CN" altLang="en-US" sz="2800" b="1" smtClean="0">
                <a:solidFill>
                  <a:srgbClr val="FF0000"/>
                </a:solidFill>
              </a:rPr>
              <a:t>      Only if people of all the countries are united，</a:t>
            </a:r>
            <a:r>
              <a:rPr lang="zh-CN" altLang="en-US" sz="2800" b="1" smtClean="0">
                <a:solidFill>
                  <a:srgbClr val="0000FF"/>
                </a:solidFill>
              </a:rPr>
              <a:t>will we </a:t>
            </a:r>
            <a:r>
              <a:rPr lang="zh-CN" altLang="en-US" sz="2800" b="1" smtClean="0"/>
              <a:t>be able to solve the  problems</a:t>
            </a:r>
            <a:r>
              <a:rPr lang="en-US" altLang="zh-CN" sz="2800" b="1" smtClean="0"/>
              <a:t>.</a:t>
            </a:r>
          </a:p>
          <a:p>
            <a:endParaRPr lang="en-US" altLang="zh-CN" sz="3200" smtClean="0"/>
          </a:p>
        </p:txBody>
      </p:sp>
      <p:sp>
        <p:nvSpPr>
          <p:cNvPr id="4" name="矩形 3"/>
          <p:cNvSpPr/>
          <p:nvPr/>
        </p:nvSpPr>
        <p:spPr>
          <a:xfrm>
            <a:off x="0" y="428604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/>
              <a:t>（</a:t>
            </a:r>
            <a:r>
              <a:rPr lang="en-US" altLang="zh-CN" sz="2800" b="1" smtClean="0"/>
              <a:t>3</a:t>
            </a:r>
            <a:r>
              <a:rPr lang="zh-CN" altLang="en-US" sz="2800" b="1" smtClean="0"/>
              <a:t>）当“</a:t>
            </a:r>
            <a:r>
              <a:rPr lang="en-US" altLang="zh-CN" sz="2800" b="1" smtClean="0"/>
              <a:t>only +</a:t>
            </a:r>
            <a:r>
              <a:rPr lang="zh-CN" altLang="en-US" sz="2800" b="1" smtClean="0"/>
              <a:t>状语</a:t>
            </a:r>
            <a:r>
              <a:rPr lang="en-US" altLang="zh-CN" sz="2800" b="1" smtClean="0"/>
              <a:t>(</a:t>
            </a:r>
            <a:r>
              <a:rPr lang="zh-CN" altLang="en-US" sz="2800" b="1" smtClean="0"/>
              <a:t>副词、介词短语、从句</a:t>
            </a:r>
            <a:r>
              <a:rPr lang="en-US" altLang="zh-CN" sz="2800" b="1" smtClean="0"/>
              <a:t>)” </a:t>
            </a:r>
            <a:r>
              <a:rPr lang="zh-CN" altLang="en-US" sz="2800" b="1" smtClean="0"/>
              <a:t>放在句首时，用部分倒装。</a:t>
            </a:r>
            <a:endParaRPr lang="en-US" altLang="zh-CN" sz="2800" b="1" smtClean="0"/>
          </a:p>
        </p:txBody>
      </p:sp>
      <p:sp>
        <p:nvSpPr>
          <p:cNvPr id="5" name="矩形 4"/>
          <p:cNvSpPr/>
          <p:nvPr/>
        </p:nvSpPr>
        <p:spPr>
          <a:xfrm>
            <a:off x="357158" y="164305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</a:rPr>
              <a:t>only in this way/then/by doing s.th…</a:t>
            </a:r>
          </a:p>
          <a:p>
            <a:r>
              <a:rPr lang="en-US" altLang="zh-CN" sz="2800" b="1" smtClean="0">
                <a:solidFill>
                  <a:srgbClr val="FF0000"/>
                </a:solidFill>
              </a:rPr>
              <a:t>only when/if…</a:t>
            </a:r>
            <a:r>
              <a:rPr lang="zh-CN" altLang="en-US" sz="2800" b="1" smtClean="0">
                <a:solidFill>
                  <a:srgbClr val="FF0000"/>
                </a:solidFill>
              </a:rPr>
              <a:t>（主句部分倒装）</a:t>
            </a:r>
            <a:endParaRPr lang="en-US" altLang="zh-CN" sz="28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214338"/>
            <a:ext cx="8686800" cy="1143000"/>
          </a:xfrm>
        </p:spPr>
        <p:txBody>
          <a:bodyPr/>
          <a:lstStyle/>
          <a:p>
            <a:pPr algn="l"/>
            <a:r>
              <a:rPr lang="zh-CN" altLang="en-US" sz="2800" b="1" smtClean="0"/>
              <a:t>翻译下列句子：</a:t>
            </a:r>
            <a:endParaRPr lang="zh-CN" altLang="en-US" sz="28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5072098"/>
          </a:xfrm>
        </p:spPr>
        <p:txBody>
          <a:bodyPr/>
          <a:lstStyle/>
          <a:p>
            <a:pPr>
              <a:buNone/>
            </a:pPr>
            <a:r>
              <a:rPr lang="zh-CN" altLang="en-US" sz="2800" b="1" smtClean="0"/>
              <a:t>（</a:t>
            </a:r>
            <a:r>
              <a:rPr lang="en-US" altLang="zh-CN" sz="2800" b="1" smtClean="0"/>
              <a:t>1</a:t>
            </a:r>
            <a:r>
              <a:rPr lang="zh-CN" altLang="en-US" sz="2800" b="1" smtClean="0"/>
              <a:t>）当我们丢掉健康时，我们才会意识到它有多重要。</a:t>
            </a:r>
            <a:endParaRPr lang="en-US" altLang="zh-CN" sz="2800" b="1" smtClean="0"/>
          </a:p>
          <a:p>
            <a:pPr>
              <a:buNone/>
            </a:pPr>
            <a:r>
              <a:rPr lang="en-US" altLang="zh-CN" sz="2800" b="1" smtClean="0"/>
              <a:t>  </a:t>
            </a:r>
            <a:r>
              <a:rPr lang="zh-CN" altLang="en-US" sz="2800" b="1" smtClean="0"/>
              <a:t>普通句：</a:t>
            </a:r>
            <a:r>
              <a:rPr lang="en-US" altLang="zh-CN" sz="2800" b="1" smtClean="0"/>
              <a:t> When we lose our health,we will realize how important it is.</a:t>
            </a:r>
          </a:p>
          <a:p>
            <a:pPr>
              <a:buNone/>
            </a:pPr>
            <a:r>
              <a:rPr lang="en-US" altLang="zh-CN" sz="2800" b="1" smtClean="0"/>
              <a:t>  </a:t>
            </a:r>
            <a:r>
              <a:rPr lang="zh-CN" altLang="en-US" sz="2800" b="1" smtClean="0"/>
              <a:t>倒装句：</a:t>
            </a:r>
            <a:r>
              <a:rPr lang="en-US" altLang="zh-CN" sz="2800" b="1" smtClean="0">
                <a:solidFill>
                  <a:srgbClr val="FF0000"/>
                </a:solidFill>
              </a:rPr>
              <a:t>Only when we lose our health will we realize how important it is.</a:t>
            </a:r>
          </a:p>
          <a:p>
            <a:endParaRPr lang="zh-CN" altLang="en-US" b="1"/>
          </a:p>
        </p:txBody>
      </p:sp>
      <p:sp>
        <p:nvSpPr>
          <p:cNvPr id="4" name="矩形 3"/>
          <p:cNvSpPr/>
          <p:nvPr/>
        </p:nvSpPr>
        <p:spPr>
          <a:xfrm>
            <a:off x="0" y="350043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smtClean="0">
                <a:latin typeface="+mn-lt"/>
                <a:ea typeface="+mn-ea"/>
              </a:rPr>
              <a:t>（</a:t>
            </a:r>
            <a:r>
              <a:rPr lang="en-US" altLang="zh-CN" sz="2800" b="1" smtClean="0">
                <a:latin typeface="+mn-lt"/>
                <a:ea typeface="+mn-ea"/>
              </a:rPr>
              <a:t>2</a:t>
            </a:r>
            <a:r>
              <a:rPr lang="zh-CN" altLang="en-US" sz="2800" b="1" smtClean="0">
                <a:latin typeface="+mn-lt"/>
                <a:ea typeface="+mn-ea"/>
              </a:rPr>
              <a:t>）读书不但让我感觉快乐，还能帮助我提高成绩。</a:t>
            </a:r>
            <a:endParaRPr lang="en-US" altLang="zh-CN" sz="2800" b="1" smtClean="0">
              <a:latin typeface="+mn-lt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4214818"/>
            <a:ext cx="9144000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smtClean="0">
                <a:latin typeface="+mn-lt"/>
                <a:ea typeface="+mn-ea"/>
              </a:rPr>
              <a:t>普通句：</a:t>
            </a:r>
            <a:r>
              <a:rPr lang="en-US" altLang="zh-CN" sz="2800" b="1" smtClean="0">
                <a:latin typeface="+mn-lt"/>
                <a:ea typeface="+mn-ea"/>
              </a:rPr>
              <a:t>Reading not only can make me happy but also can improve my academic performance.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smtClean="0">
                <a:latin typeface="+mn-lt"/>
                <a:ea typeface="+mn-ea"/>
              </a:rPr>
              <a:t>倒装句：</a:t>
            </a:r>
            <a:r>
              <a:rPr lang="en-US" altLang="zh-CN" sz="2800" b="1" smtClean="0">
                <a:solidFill>
                  <a:srgbClr val="FF0000"/>
                </a:solidFill>
                <a:latin typeface="+mn-lt"/>
                <a:ea typeface="+mn-ea"/>
              </a:rPr>
              <a:t>Not only can reading </a:t>
            </a:r>
            <a:r>
              <a:rPr lang="en-US" altLang="zh-CN" sz="2800" b="1" smtClean="0">
                <a:solidFill>
                  <a:srgbClr val="FF0000"/>
                </a:solidFill>
              </a:rPr>
              <a:t>make me happy but also can improve my academic performance</a:t>
            </a:r>
            <a:r>
              <a:rPr lang="en-US" altLang="zh-CN" sz="2800" b="1" smtClean="0">
                <a:solidFill>
                  <a:srgbClr val="FF0000"/>
                </a:solidFill>
                <a:latin typeface="+mn-lt"/>
                <a:ea typeface="+mn-ea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/>
              <a:t>     </a:t>
            </a:r>
            <a:r>
              <a:rPr lang="zh-CN" altLang="en-US" b="1" smtClean="0"/>
              <a:t>写作中倒装句的几个</a:t>
            </a:r>
            <a:r>
              <a:rPr lang="zh-CN" altLang="en-US" b="1" smtClean="0">
                <a:solidFill>
                  <a:srgbClr val="FF3300"/>
                </a:solidFill>
              </a:rPr>
              <a:t>常见错误</a:t>
            </a:r>
            <a:r>
              <a:rPr lang="en-US" altLang="zh-CN" b="1" smtClean="0"/>
              <a:t>:</a:t>
            </a:r>
          </a:p>
          <a:p>
            <a:pPr eaLnBrk="1" hangingPunct="1">
              <a:buNone/>
            </a:pPr>
            <a:r>
              <a:rPr lang="en-US" altLang="zh-CN" b="1" smtClean="0"/>
              <a:t>  1.Only in this way we can arrive at the airport on time.</a:t>
            </a:r>
          </a:p>
          <a:p>
            <a:pPr eaLnBrk="1" hangingPunct="1">
              <a:buFontTx/>
              <a:buNone/>
            </a:pPr>
            <a:r>
              <a:rPr lang="en-US" altLang="zh-CN" b="1" smtClean="0"/>
              <a:t>  2. Only then I understand what she meant.</a:t>
            </a:r>
          </a:p>
          <a:p>
            <a:pPr eaLnBrk="1" hangingPunct="1">
              <a:buFontTx/>
              <a:buNone/>
            </a:pPr>
            <a:endParaRPr lang="en-US" altLang="zh-CN" b="1" smtClean="0"/>
          </a:p>
          <a:p>
            <a:pPr eaLnBrk="1" hangingPunct="1">
              <a:buFontTx/>
              <a:buNone/>
            </a:pPr>
            <a:r>
              <a:rPr lang="en-US" altLang="zh-CN" b="1" smtClean="0"/>
              <a:t>  3.Only we keep optimistic can we succeed.</a:t>
            </a:r>
          </a:p>
          <a:p>
            <a:pPr eaLnBrk="1" hangingPunct="1"/>
            <a:endParaRPr lang="en-US" altLang="zh-CN" b="1" smtClean="0"/>
          </a:p>
          <a:p>
            <a:pPr eaLnBrk="1" hangingPunct="1">
              <a:buFontTx/>
              <a:buNone/>
            </a:pPr>
            <a:r>
              <a:rPr lang="en-US" altLang="zh-CN" b="1" smtClean="0"/>
              <a:t>  4.Not only he is good at singing,but also he </a:t>
            </a:r>
          </a:p>
          <a:p>
            <a:pPr eaLnBrk="1" hangingPunct="1">
              <a:buFontTx/>
              <a:buNone/>
            </a:pPr>
            <a:r>
              <a:rPr lang="en-US" altLang="zh-CN" b="1" smtClean="0"/>
              <a:t>   likes reading.</a:t>
            </a:r>
          </a:p>
        </p:txBody>
      </p:sp>
      <p:grpSp>
        <p:nvGrpSpPr>
          <p:cNvPr id="2" name="Group 7"/>
          <p:cNvGrpSpPr/>
          <p:nvPr/>
        </p:nvGrpSpPr>
        <p:grpSpPr>
          <a:xfrm>
            <a:off x="2428860" y="2071678"/>
            <a:ext cx="503238" cy="288925"/>
            <a:chOff x="2835" y="1434"/>
            <a:chExt cx="317" cy="182"/>
          </a:xfrm>
        </p:grpSpPr>
        <p:sp>
          <p:nvSpPr>
            <p:cNvPr id="21523" name="Line 5"/>
            <p:cNvSpPr>
              <a:spLocks noChangeShapeType="1"/>
            </p:cNvSpPr>
            <p:nvPr/>
          </p:nvSpPr>
          <p:spPr bwMode="auto">
            <a:xfrm flipH="1">
              <a:off x="2835" y="1434"/>
              <a:ext cx="181" cy="136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4" name="Line 6"/>
            <p:cNvSpPr>
              <a:spLocks noChangeShapeType="1"/>
            </p:cNvSpPr>
            <p:nvPr/>
          </p:nvSpPr>
          <p:spPr bwMode="auto">
            <a:xfrm>
              <a:off x="3016" y="1434"/>
              <a:ext cx="136" cy="182"/>
            </a:xfrm>
            <a:prstGeom prst="line">
              <a:avLst/>
            </a:prstGeom>
            <a:noFill/>
            <a:ln w="25400">
              <a:solidFill>
                <a:srgbClr val="FF7C8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285984" y="2357430"/>
            <a:ext cx="79861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FF3300"/>
                </a:solidFill>
              </a:rPr>
              <a:t>did</a:t>
            </a:r>
            <a:endParaRPr lang="en-US" altLang="zh-CN" sz="3200" b="1">
              <a:solidFill>
                <a:srgbClr val="FF3300"/>
              </a:solidFill>
            </a:endParaRPr>
          </a:p>
        </p:txBody>
      </p:sp>
      <p:grpSp>
        <p:nvGrpSpPr>
          <p:cNvPr id="3" name="Group 9"/>
          <p:cNvGrpSpPr/>
          <p:nvPr/>
        </p:nvGrpSpPr>
        <p:grpSpPr>
          <a:xfrm>
            <a:off x="1357290" y="3214686"/>
            <a:ext cx="503237" cy="288925"/>
            <a:chOff x="2835" y="1434"/>
            <a:chExt cx="317" cy="182"/>
          </a:xfrm>
        </p:grpSpPr>
        <p:sp>
          <p:nvSpPr>
            <p:cNvPr id="21521" name="Line 10"/>
            <p:cNvSpPr>
              <a:spLocks noChangeShapeType="1"/>
            </p:cNvSpPr>
            <p:nvPr/>
          </p:nvSpPr>
          <p:spPr bwMode="auto">
            <a:xfrm flipH="1">
              <a:off x="2835" y="1434"/>
              <a:ext cx="181" cy="136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2" name="Line 11"/>
            <p:cNvSpPr>
              <a:spLocks noChangeShapeType="1"/>
            </p:cNvSpPr>
            <p:nvPr/>
          </p:nvSpPr>
          <p:spPr bwMode="auto">
            <a:xfrm>
              <a:off x="3016" y="1434"/>
              <a:ext cx="136" cy="182"/>
            </a:xfrm>
            <a:prstGeom prst="line">
              <a:avLst/>
            </a:prstGeom>
            <a:noFill/>
            <a:ln w="25400">
              <a:solidFill>
                <a:srgbClr val="FF7C8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1285852" y="3500438"/>
            <a:ext cx="1595309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FF3300"/>
                </a:solidFill>
              </a:rPr>
              <a:t>when/if</a:t>
            </a:r>
            <a:endParaRPr lang="en-US" altLang="zh-CN" sz="3200" b="1">
              <a:solidFill>
                <a:srgbClr val="FF3300"/>
              </a:solidFill>
            </a:endParaRPr>
          </a:p>
        </p:txBody>
      </p:sp>
      <p:sp>
        <p:nvSpPr>
          <p:cNvPr id="136212" name="Text Box 20"/>
          <p:cNvSpPr txBox="1">
            <a:spLocks noChangeArrowheads="1"/>
          </p:cNvSpPr>
          <p:nvPr/>
        </p:nvSpPr>
        <p:spPr bwMode="auto">
          <a:xfrm>
            <a:off x="3214678" y="1214422"/>
            <a:ext cx="4643438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smtClean="0">
                <a:solidFill>
                  <a:srgbClr val="0000FF"/>
                </a:solidFill>
              </a:rPr>
              <a:t>1.</a:t>
            </a:r>
            <a:r>
              <a:rPr lang="zh-CN" altLang="en-US" b="1" smtClean="0">
                <a:solidFill>
                  <a:srgbClr val="0000FF"/>
                </a:solidFill>
              </a:rPr>
              <a:t>主谓没有部分倒装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36213" name="Text Box 21"/>
          <p:cNvSpPr txBox="1">
            <a:spLocks noChangeArrowheads="1"/>
          </p:cNvSpPr>
          <p:nvPr/>
        </p:nvSpPr>
        <p:spPr bwMode="auto">
          <a:xfrm>
            <a:off x="4214810" y="2357430"/>
            <a:ext cx="250033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</a:rPr>
              <a:t>2.</a:t>
            </a:r>
            <a:r>
              <a:rPr lang="zh-CN" altLang="en-US" b="1">
                <a:solidFill>
                  <a:srgbClr val="0000FF"/>
                </a:solidFill>
              </a:rPr>
              <a:t>从句中</a:t>
            </a:r>
            <a:r>
              <a:rPr lang="zh-CN" altLang="en-US" b="1" smtClean="0">
                <a:solidFill>
                  <a:srgbClr val="0000FF"/>
                </a:solidFill>
              </a:rPr>
              <a:t>缺少助动词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36214" name="Text Box 22"/>
          <p:cNvSpPr txBox="1">
            <a:spLocks noChangeArrowheads="1"/>
          </p:cNvSpPr>
          <p:nvPr/>
        </p:nvSpPr>
        <p:spPr bwMode="auto">
          <a:xfrm>
            <a:off x="3643306" y="3357562"/>
            <a:ext cx="3960812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</a:rPr>
              <a:t>3.</a:t>
            </a:r>
            <a:r>
              <a:rPr lang="zh-CN" altLang="en-US" b="1">
                <a:solidFill>
                  <a:srgbClr val="0000FF"/>
                </a:solidFill>
              </a:rPr>
              <a:t>缺少从句的连接词</a:t>
            </a:r>
          </a:p>
        </p:txBody>
      </p:sp>
      <p:sp>
        <p:nvSpPr>
          <p:cNvPr id="136216" name="Text Box 24"/>
          <p:cNvSpPr txBox="1">
            <a:spLocks noChangeArrowheads="1"/>
          </p:cNvSpPr>
          <p:nvPr/>
        </p:nvSpPr>
        <p:spPr bwMode="auto">
          <a:xfrm>
            <a:off x="3143240" y="4857760"/>
            <a:ext cx="571504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smtClean="0">
                <a:solidFill>
                  <a:srgbClr val="0000FF"/>
                </a:solidFill>
              </a:rPr>
              <a:t>4.Not only </a:t>
            </a:r>
            <a:r>
              <a:rPr lang="zh-CN" altLang="en-US" b="1" smtClean="0">
                <a:solidFill>
                  <a:srgbClr val="0000FF"/>
                </a:solidFill>
              </a:rPr>
              <a:t>后的句子没有倒装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21517" name="Text Box 25"/>
          <p:cNvSpPr txBox="1">
            <a:spLocks noChangeArrowheads="1"/>
          </p:cNvSpPr>
          <p:nvPr/>
        </p:nvSpPr>
        <p:spPr bwMode="auto">
          <a:xfrm>
            <a:off x="950913" y="6059488"/>
            <a:ext cx="1841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3786182" y="642918"/>
            <a:ext cx="1500198" cy="461665"/>
          </a:xfrm>
          <a:prstGeom prst="rect">
            <a:avLst/>
          </a:prstGeom>
          <a:solidFill>
            <a:srgbClr val="A2EDF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FF3300"/>
                </a:solidFill>
              </a:rPr>
              <a:t>can  we</a:t>
            </a:r>
            <a:endParaRPr lang="en-US" altLang="zh-CN" sz="2400" b="1">
              <a:solidFill>
                <a:srgbClr val="FF3300"/>
              </a:solidFill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2285984" y="4071942"/>
            <a:ext cx="1000132" cy="523220"/>
          </a:xfrm>
          <a:prstGeom prst="rect">
            <a:avLst/>
          </a:prstGeom>
          <a:solidFill>
            <a:srgbClr val="A2EDF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solidFill>
                  <a:srgbClr val="FF3300"/>
                </a:solidFill>
              </a:rPr>
              <a:t>is he</a:t>
            </a:r>
            <a:endParaRPr lang="en-US" altLang="zh-CN" sz="2800" b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6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0" grpId="0"/>
      <p:bldP spid="136204" grpId="1"/>
      <p:bldP spid="136212" grpId="2"/>
      <p:bldP spid="136213" grpId="3"/>
      <p:bldP spid="136214" grpId="4"/>
      <p:bldP spid="136216" grpId="5"/>
      <p:bldP spid="21" grpId="6"/>
      <p:bldP spid="22" grpId="7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1470" y="1785926"/>
            <a:ext cx="9072530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6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4.</a:t>
            </a:r>
            <a:r>
              <a:rPr lang="zh-CN" altLang="en-US" sz="6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如何</a:t>
            </a:r>
            <a:r>
              <a:rPr lang="zh-CN" altLang="en-US" sz="6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恰当使用被动句</a:t>
            </a:r>
            <a:r>
              <a:rPr lang="zh-CN" altLang="en-US" sz="6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？</a:t>
            </a:r>
            <a:endParaRPr lang="zh-CN" altLang="en-US" sz="6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plit orient="vert"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428604"/>
            <a:ext cx="8964295" cy="535785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在写作中我们常用主动句。适当使用被动句，从整体上看可以达到减少单调，使句型多样化的修辞效果，以赢得更高的分数。在写作中常用被动语态的情况：</a:t>
            </a:r>
            <a:endParaRPr lang="en-US" altLang="zh-CN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）、主语泛指很多人或者是大部分人时</a:t>
            </a:r>
            <a:endParaRPr lang="en-US" altLang="zh-CN" sz="2800" b="1" kern="1200" smtClean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Most people think that English is very important nowadays.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smtClean="0">
                <a:solidFill>
                  <a:srgbClr val="FF0000"/>
                </a:solidFill>
              </a:rPr>
              <a:t>→ </a:t>
            </a:r>
            <a:r>
              <a:rPr lang="en-US" altLang="zh-CN" sz="2800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It’s widely believed 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that English is very important nowadays.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800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）、不知道动作的执行者时</a:t>
            </a:r>
            <a:endParaRPr lang="en-US" altLang="zh-CN" sz="2800" b="1" kern="1200" smtClean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The meeting </a:t>
            </a:r>
            <a:r>
              <a:rPr lang="en-US" altLang="zh-CN" sz="2800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will be held 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at 8:00am tomorrow.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15822" name="Group 110"/>
          <p:cNvGraphicFramePr>
            <a:graphicFrameLocks noGrp="1"/>
          </p:cNvGraphicFramePr>
          <p:nvPr/>
        </p:nvGraphicFramePr>
        <p:xfrm>
          <a:off x="285720" y="1857364"/>
          <a:ext cx="7848600" cy="3152775"/>
        </p:xfrm>
        <a:graphic>
          <a:graphicData uri="http://schemas.openxmlformats.org/drawingml/2006/table">
            <a:tbl>
              <a:tblPr/>
              <a:tblGrid>
                <a:gridCol w="647700"/>
                <a:gridCol w="2520950"/>
                <a:gridCol w="4679950"/>
              </a:tblGrid>
              <a:tr h="28892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时态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被动语态的构成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463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一般现在时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am/is/are+ done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一般过去时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was/were+ done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现在完成时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have been+ done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一般将来时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be going to/will be+ done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197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情态动词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情态动词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+be+ done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7158" y="214290"/>
            <a:ext cx="807249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smtClean="0">
                <a:solidFill>
                  <a:srgbClr val="FF0000"/>
                </a:solidFill>
              </a:rPr>
              <a:t>被动语态由“</a:t>
            </a:r>
            <a:r>
              <a:rPr lang="en-US" altLang="zh-CN" sz="2800" b="1" smtClean="0">
                <a:solidFill>
                  <a:srgbClr val="FF0000"/>
                </a:solidFill>
              </a:rPr>
              <a:t>be+</a:t>
            </a:r>
            <a:r>
              <a:rPr lang="zh-CN" altLang="en-US" sz="2800" b="1" smtClean="0">
                <a:solidFill>
                  <a:srgbClr val="FF0000"/>
                </a:solidFill>
              </a:rPr>
              <a:t>过去分词” 构成。写作中常用的被动有：</a:t>
            </a:r>
          </a:p>
          <a:p>
            <a:endParaRPr lang="zh-CN" altLang="en-US"/>
          </a:p>
        </p:txBody>
      </p:sp>
    </p:spTree>
  </p:cSld>
  <p:clrMapOvr>
    <a:masterClrMapping/>
  </p:clrMapOvr>
  <p:transition>
    <p:newsflash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8849"/>
          <p:cNvGrpSpPr/>
          <p:nvPr/>
        </p:nvGrpSpPr>
        <p:grpSpPr>
          <a:xfrm>
            <a:off x="142162" y="1142984"/>
            <a:ext cx="9001838" cy="4833997"/>
            <a:chOff x="75" y="278"/>
            <a:chExt cx="2709" cy="3996"/>
          </a:xfrm>
        </p:grpSpPr>
        <p:sp>
          <p:nvSpPr>
            <p:cNvPr id="78851" name="矩形 78850" descr="画布"/>
            <p:cNvSpPr/>
            <p:nvPr/>
          </p:nvSpPr>
          <p:spPr>
            <a:xfrm>
              <a:off x="144" y="432"/>
              <a:ext cx="2640" cy="3744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52" name="文本框 78851" descr="画布"/>
            <p:cNvSpPr txBox="1"/>
            <p:nvPr/>
          </p:nvSpPr>
          <p:spPr>
            <a:xfrm>
              <a:off x="75" y="278"/>
              <a:ext cx="2592" cy="3996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>
              <a:noFill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en-US" altLang="zh-CN" sz="2800"/>
                <a:t> </a:t>
              </a:r>
              <a:r>
                <a:rPr lang="en-US" sz="2800" b="1" smtClean="0"/>
                <a:t>2017</a:t>
              </a:r>
              <a:r>
                <a:rPr lang="zh-CN" altLang="en-US" sz="2800" b="1" smtClean="0"/>
                <a:t>全国卷</a:t>
              </a:r>
              <a:r>
                <a:rPr lang="en-US" sz="2800" b="1" smtClean="0"/>
                <a:t> I</a:t>
              </a:r>
              <a:endParaRPr lang="zh-CN" altLang="en-US" sz="2800" smtClean="0"/>
            </a:p>
            <a:p>
              <a:endParaRPr lang="en-US" altLang="zh-CN" sz="2800" smtClean="0"/>
            </a:p>
            <a:p>
              <a:r>
                <a:rPr lang="zh-CN" altLang="en-US" sz="2800" b="1" smtClean="0"/>
                <a:t>假定你是李华，正在教你的英国朋友</a:t>
              </a:r>
              <a:r>
                <a:rPr lang="en-US" sz="2800" b="1" smtClean="0"/>
                <a:t>Leslie</a:t>
              </a:r>
              <a:r>
                <a:rPr lang="zh-CN" altLang="en-US" sz="2800" b="1" smtClean="0"/>
                <a:t>学习汉语。请你写封邮件告知下次上课的计划。内容包括</a:t>
              </a:r>
              <a:r>
                <a:rPr lang="en-US" sz="2800" b="1" smtClean="0"/>
                <a:t>:</a:t>
              </a:r>
              <a:endParaRPr lang="zh-CN" altLang="en-US" sz="2800" b="1" smtClean="0"/>
            </a:p>
            <a:p>
              <a:endParaRPr lang="en-US" sz="2800" b="1" smtClean="0"/>
            </a:p>
            <a:p>
              <a:r>
                <a:rPr lang="en-US" sz="2800" b="1" smtClean="0"/>
                <a:t>1</a:t>
              </a:r>
              <a:r>
                <a:rPr lang="zh-CN" altLang="en-US" sz="2800" b="1" smtClean="0"/>
                <a:t>、时间和地点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2</a:t>
              </a:r>
              <a:r>
                <a:rPr lang="zh-CN" altLang="en-US" sz="2800" b="1" smtClean="0"/>
                <a:t>、内容</a:t>
              </a:r>
              <a:r>
                <a:rPr lang="en-US" sz="2800" b="1" smtClean="0"/>
                <a:t>:</a:t>
              </a:r>
              <a:r>
                <a:rPr lang="zh-CN" altLang="en-US" sz="2800" b="1" smtClean="0"/>
                <a:t>学习唐诗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3</a:t>
              </a:r>
              <a:r>
                <a:rPr lang="zh-CN" altLang="en-US" sz="2800" b="1" smtClean="0"/>
                <a:t>、课前准备</a:t>
              </a:r>
              <a:r>
                <a:rPr lang="en-US" sz="2800" b="1" smtClean="0"/>
                <a:t>:</a:t>
              </a:r>
              <a:r>
                <a:rPr lang="zh-CN" altLang="en-US" sz="2800" b="1" smtClean="0"/>
                <a:t>简要了解唐朝的历史。</a:t>
              </a:r>
            </a:p>
            <a:p>
              <a:endParaRPr lang="en-US" altLang="zh-CN" sz="2800" b="1" smtClean="0"/>
            </a:p>
            <a:p>
              <a:r>
                <a:rPr lang="zh-CN" altLang="en-US" sz="2800" b="1" smtClean="0"/>
                <a:t>注意</a:t>
              </a:r>
              <a:r>
                <a:rPr lang="en-US" sz="2800" b="1" smtClean="0"/>
                <a:t>:1</a:t>
              </a:r>
              <a:r>
                <a:rPr lang="zh-CN" altLang="en-US" sz="2800" b="1" smtClean="0"/>
                <a:t>、词数</a:t>
              </a:r>
              <a:r>
                <a:rPr lang="en-US" sz="2800" b="1" smtClean="0"/>
                <a:t>100</a:t>
              </a:r>
              <a:r>
                <a:rPr lang="zh-CN" altLang="en-US" sz="2800" b="1" smtClean="0"/>
                <a:t>左右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2</a:t>
              </a:r>
              <a:r>
                <a:rPr lang="zh-CN" altLang="en-US" sz="2800" b="1" smtClean="0"/>
                <a:t>、可以适当增加细节，以使行文连贯。</a:t>
              </a:r>
              <a:endParaRPr lang="zh-CN" altLang="en-US" sz="2800" b="1"/>
            </a:p>
          </p:txBody>
        </p:sp>
      </p:grpSp>
      <p:sp>
        <p:nvSpPr>
          <p:cNvPr id="78853" name="文本框 78852"/>
          <p:cNvSpPr txBox="1"/>
          <p:nvPr/>
        </p:nvSpPr>
        <p:spPr>
          <a:xfrm>
            <a:off x="304800" y="162560"/>
            <a:ext cx="3657600" cy="52324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【实战演练】</a:t>
            </a:r>
          </a:p>
        </p:txBody>
      </p:sp>
    </p:spTree>
  </p:cSld>
  <p:clrMapOvr>
    <a:masterClrMapping/>
  </p:clrMapOvr>
  <p:transition spd="slow">
    <p:pull dir="lu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r>
              <a:rPr lang="zh-CN" altLang="en-US" b="1" smtClean="0"/>
              <a:t>如何告知上课的时间和地点？</a:t>
            </a:r>
            <a:endParaRPr lang="en-US" altLang="zh-CN" b="1" smtClean="0"/>
          </a:p>
          <a:p>
            <a:pPr>
              <a:buNone/>
            </a:pPr>
            <a:endParaRPr lang="en-US" altLang="zh-CN" smtClean="0"/>
          </a:p>
          <a:p>
            <a:pPr>
              <a:buNone/>
            </a:pPr>
            <a:r>
              <a:rPr lang="zh-CN" altLang="en-US" b="1" smtClean="0"/>
              <a:t>主动句表达：</a:t>
            </a:r>
            <a:r>
              <a:rPr lang="en-US" altLang="zh-CN" b="1" smtClean="0"/>
              <a:t>We will have the lesson </a:t>
            </a:r>
            <a:r>
              <a:rPr lang="en-US" b="1" smtClean="0"/>
              <a:t>from 3 pm to 5 pm on the afternoon of next Tuesday in the classroom 502.</a:t>
            </a:r>
          </a:p>
          <a:p>
            <a:pPr>
              <a:buNone/>
            </a:pPr>
            <a:endParaRPr lang="en-US" altLang="zh-CN" b="1" smtClean="0"/>
          </a:p>
          <a:p>
            <a:pPr>
              <a:buNone/>
            </a:pPr>
            <a:r>
              <a:rPr lang="zh-CN" altLang="en-US" b="1" smtClean="0"/>
              <a:t>被动句表达：</a:t>
            </a:r>
            <a:r>
              <a:rPr lang="en-US" b="1" smtClean="0">
                <a:solidFill>
                  <a:srgbClr val="FF0000"/>
                </a:solidFill>
              </a:rPr>
              <a:t>The lesson will be given </a:t>
            </a:r>
            <a:r>
              <a:rPr lang="en-US" b="1" smtClean="0"/>
              <a:t>from 3 pm to 5 pm on the afternoon of next Tuesday in the classroom 502.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8849"/>
          <p:cNvGrpSpPr/>
          <p:nvPr/>
        </p:nvGrpSpPr>
        <p:grpSpPr>
          <a:xfrm>
            <a:off x="228600" y="685800"/>
            <a:ext cx="8772556" cy="5008195"/>
            <a:chOff x="144" y="432"/>
            <a:chExt cx="2640" cy="4140"/>
          </a:xfrm>
        </p:grpSpPr>
        <p:sp>
          <p:nvSpPr>
            <p:cNvPr id="78851" name="矩形 78850" descr="画布"/>
            <p:cNvSpPr/>
            <p:nvPr/>
          </p:nvSpPr>
          <p:spPr>
            <a:xfrm>
              <a:off x="144" y="432"/>
              <a:ext cx="2640" cy="3744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52" name="文本框 78851" descr="画布"/>
            <p:cNvSpPr txBox="1"/>
            <p:nvPr/>
          </p:nvSpPr>
          <p:spPr>
            <a:xfrm>
              <a:off x="192" y="576"/>
              <a:ext cx="2592" cy="3996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>
              <a:noFill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en-US" altLang="zh-CN" sz="2800" b="1"/>
                <a:t> </a:t>
              </a:r>
              <a:r>
                <a:rPr lang="en-US" sz="2800" b="1" smtClean="0"/>
                <a:t>2019</a:t>
              </a:r>
              <a:r>
                <a:rPr lang="zh-CN" altLang="en-US" sz="2800" b="1" smtClean="0"/>
                <a:t>全国卷</a:t>
              </a:r>
              <a:r>
                <a:rPr lang="en-US" sz="2800" b="1" smtClean="0"/>
                <a:t> I</a:t>
              </a:r>
              <a:endParaRPr lang="zh-CN" altLang="en-US" sz="2800" b="1" smtClean="0"/>
            </a:p>
            <a:p>
              <a:r>
                <a:rPr lang="en-US" altLang="zh-CN" sz="2800" b="1" smtClean="0"/>
                <a:t>【</a:t>
              </a:r>
              <a:r>
                <a:rPr lang="zh-CN" altLang="en-US" sz="2800" b="1" smtClean="0"/>
                <a:t>题目要求</a:t>
              </a:r>
              <a:r>
                <a:rPr lang="en-US" altLang="zh-CN" sz="2800" b="1" smtClean="0"/>
                <a:t>】</a:t>
              </a:r>
              <a:endParaRPr lang="zh-CN" altLang="en-US" sz="2800" b="1" smtClean="0"/>
            </a:p>
            <a:p>
              <a:r>
                <a:rPr lang="zh-CN" altLang="en-US" sz="2800" b="1" smtClean="0"/>
                <a:t>假定你是李华，暑假在伦敦学习，得知当地美术馆要举办中国画展。请写一封信申请做志愿者，内容包括</a:t>
              </a:r>
              <a:r>
                <a:rPr lang="en-US" sz="2800" b="1" smtClean="0"/>
                <a:t>:</a:t>
              </a:r>
              <a:endParaRPr lang="zh-CN" altLang="en-US" sz="2800" b="1" smtClean="0"/>
            </a:p>
            <a:p>
              <a:r>
                <a:rPr lang="en-US" sz="2800" b="1" smtClean="0"/>
                <a:t>1.</a:t>
              </a:r>
              <a:r>
                <a:rPr lang="zh-CN" altLang="en-US" sz="2800" b="1" smtClean="0"/>
                <a:t>写信目的；</a:t>
              </a:r>
            </a:p>
            <a:p>
              <a:r>
                <a:rPr lang="en-US" sz="2800" b="1" smtClean="0"/>
                <a:t>2.</a:t>
              </a:r>
              <a:r>
                <a:rPr lang="zh-CN" altLang="en-US" sz="2800" b="1" smtClean="0"/>
                <a:t>个人优势；</a:t>
              </a:r>
            </a:p>
            <a:p>
              <a:r>
                <a:rPr lang="en-US" sz="2800" b="1" smtClean="0"/>
                <a:t>3.</a:t>
              </a:r>
              <a:r>
                <a:rPr lang="zh-CN" altLang="en-US" sz="2800" b="1" smtClean="0"/>
                <a:t>能做的事情。</a:t>
              </a:r>
            </a:p>
            <a:p>
              <a:r>
                <a:rPr lang="zh-CN" altLang="en-US" sz="2800" b="1" smtClean="0"/>
                <a:t>注意</a:t>
              </a:r>
              <a:r>
                <a:rPr lang="en-US" sz="2800" b="1" smtClean="0"/>
                <a:t>:</a:t>
              </a:r>
              <a:endParaRPr lang="zh-CN" altLang="en-US" sz="2800" b="1" smtClean="0"/>
            </a:p>
            <a:p>
              <a:r>
                <a:rPr lang="en-US" sz="2800" b="1" smtClean="0"/>
                <a:t>1.</a:t>
              </a:r>
              <a:r>
                <a:rPr lang="zh-CN" altLang="en-US" sz="2800" b="1" smtClean="0"/>
                <a:t>词数</a:t>
              </a:r>
              <a:r>
                <a:rPr lang="en-US" sz="2800" b="1" smtClean="0"/>
                <a:t>100</a:t>
              </a:r>
              <a:r>
                <a:rPr lang="zh-CN" altLang="en-US" sz="2800" b="1" smtClean="0"/>
                <a:t>左右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2.</a:t>
              </a:r>
              <a:r>
                <a:rPr lang="zh-CN" altLang="en-US" sz="2800" b="1" smtClean="0"/>
                <a:t>可以适当增加细节，以使行文连贯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3.</a:t>
              </a:r>
              <a:r>
                <a:rPr lang="zh-CN" altLang="en-US" sz="2800" b="1" smtClean="0"/>
                <a:t>结束语已为你写好。</a:t>
              </a:r>
              <a:endParaRPr lang="zh-CN" altLang="en-US" sz="2800" b="1"/>
            </a:p>
          </p:txBody>
        </p:sp>
      </p:grpSp>
      <p:sp>
        <p:nvSpPr>
          <p:cNvPr id="78853" name="文本框 78852"/>
          <p:cNvSpPr txBox="1"/>
          <p:nvPr/>
        </p:nvSpPr>
        <p:spPr>
          <a:xfrm>
            <a:off x="304800" y="162560"/>
            <a:ext cx="3657600" cy="52324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【实战演练】</a:t>
            </a:r>
          </a:p>
        </p:txBody>
      </p:sp>
    </p:spTree>
  </p:cSld>
  <p:clrMapOvr>
    <a:masterClrMapping/>
  </p:clrMapOvr>
  <p:transition spd="slow">
    <p:pull dir="lu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smtClean="0"/>
              <a:t>怎样表达申请做美术馆志愿者？</a:t>
            </a:r>
            <a:endParaRPr lang="zh-CN" altLang="en-US" sz="32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smtClean="0"/>
              <a:t>主动句：</a:t>
            </a:r>
            <a:r>
              <a:rPr lang="en-US" altLang="zh-CN" b="1" smtClean="0"/>
              <a:t>I  am happy to learn that</a:t>
            </a:r>
            <a:r>
              <a:rPr lang="en-US" b="1" smtClean="0"/>
              <a:t> the local art gallery </a:t>
            </a:r>
            <a:r>
              <a:rPr lang="en-US" altLang="zh-CN" b="1" smtClean="0">
                <a:solidFill>
                  <a:srgbClr val="FF0000"/>
                </a:solidFill>
              </a:rPr>
              <a:t> wants to find a </a:t>
            </a:r>
            <a:r>
              <a:rPr lang="en-US" b="1" smtClean="0">
                <a:solidFill>
                  <a:srgbClr val="FF0000"/>
                </a:solidFill>
              </a:rPr>
              <a:t>volunteer </a:t>
            </a:r>
            <a:r>
              <a:rPr lang="en-US" b="1" smtClean="0"/>
              <a:t>for a Chinese painting exhibition .</a:t>
            </a:r>
          </a:p>
          <a:p>
            <a:endParaRPr lang="en-US" altLang="zh-CN" b="1" smtClean="0"/>
          </a:p>
          <a:p>
            <a:r>
              <a:rPr lang="zh-CN" altLang="en-US" b="1" smtClean="0"/>
              <a:t>被动句：</a:t>
            </a:r>
            <a:r>
              <a:rPr lang="en-US" b="1" smtClean="0"/>
              <a:t>I’m delighted to learn that </a:t>
            </a:r>
            <a:r>
              <a:rPr lang="en-US" b="1" smtClean="0">
                <a:solidFill>
                  <a:srgbClr val="FF0000"/>
                </a:solidFill>
              </a:rPr>
              <a:t>volunteer students are wanted</a:t>
            </a:r>
            <a:r>
              <a:rPr lang="en-US" b="1" smtClean="0"/>
              <a:t> for a Chinese painting exhibition to be held in the local art gallery.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57158" y="1774825"/>
            <a:ext cx="8289001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5.</a:t>
            </a:r>
            <a:r>
              <a:rPr lang="zh-CN" altLang="en-US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如何使用</a:t>
            </a:r>
            <a:r>
              <a:rPr lang="en-US" altLang="zh-CN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with</a:t>
            </a:r>
            <a:r>
              <a:rPr lang="zh-CN" altLang="en-US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的复合结构</a:t>
            </a:r>
            <a:r>
              <a:rPr lang="zh-CN" altLang="en-US" sz="7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？</a:t>
            </a:r>
            <a:endParaRPr lang="zh-CN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plit orient="vert"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" y="142852"/>
            <a:ext cx="9001156" cy="6357982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with</a:t>
            </a:r>
            <a:r>
              <a:rPr lang="zh-CN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复合结构的基本构成方式</a:t>
            </a:r>
            <a:r>
              <a:rPr lang="en-US" altLang="zh-CN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: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     （</a:t>
            </a:r>
            <a:r>
              <a:rPr lang="en-US" altLang="zh-CN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with+</a:t>
            </a:r>
            <a:r>
              <a:rPr lang="zh-CN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宾语</a:t>
            </a:r>
            <a:r>
              <a:rPr lang="en-US" altLang="zh-CN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+</a:t>
            </a:r>
            <a:r>
              <a:rPr lang="zh-CN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宾补）</a:t>
            </a:r>
            <a:r>
              <a:rPr lang="en-US" altLang="en-US" b="1" kern="120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endParaRPr lang="en-US" altLang="en-US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b="1" kern="120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with 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名词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/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代词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现在分词</a:t>
            </a:r>
            <a:endParaRPr lang="en-US" altLang="zh-CN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b="1" smtClean="0">
                <a:solidFill>
                  <a:srgbClr val="FF0000"/>
                </a:solidFill>
              </a:rPr>
              <a:t>With time going by</a:t>
            </a:r>
            <a:r>
              <a:rPr lang="en-US" altLang="zh-CN" b="1" err="1" smtClean="0"/>
              <a:t>,I gradually realize the importance of health.</a:t>
            </a:r>
            <a:endParaRPr lang="en-US" altLang="en-US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b="1" kern="1200" smtClean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with 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名词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/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代词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过去分词</a:t>
            </a:r>
            <a:endParaRPr lang="en-US" altLang="zh-CN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kern="1200" smtClean="0">
                <a:latin typeface="Arial" pitchFamily="34" charset="0"/>
                <a:ea typeface="宋体" pitchFamily="2" charset="-122"/>
              </a:rPr>
              <a:t>  All the afternoon he worked </a:t>
            </a:r>
            <a:r>
              <a:rPr lang="en-US" altLang="zh-CN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with the door locked.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br>
              <a:rPr lang="en-US" altLang="en-US" sz="2800" kern="1200" smtClean="0">
                <a:latin typeface="Arial" pitchFamily="34" charset="0"/>
                <a:ea typeface="宋体" pitchFamily="2" charset="-122"/>
              </a:rPr>
            </a:br>
            <a:endParaRPr lang="zh-CN" altLang="en-US" sz="2800" kern="12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992874"/>
            <a:ext cx="8786842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smtClean="0"/>
              <a:t>（</a:t>
            </a:r>
            <a:r>
              <a:rPr lang="en-US" altLang="zh-CN" sz="3200" b="1" smtClean="0"/>
              <a:t>3</a:t>
            </a:r>
            <a:r>
              <a:rPr lang="zh-CN" altLang="en-US" sz="3200" b="1" smtClean="0"/>
              <a:t>）</a:t>
            </a:r>
            <a:r>
              <a:rPr lang="en-US" altLang="en-US" sz="3200" b="1" smtClean="0"/>
              <a:t>with +</a:t>
            </a:r>
            <a:r>
              <a:rPr lang="zh-CN" altLang="en-US" sz="3200" b="1" smtClean="0"/>
              <a:t>名词</a:t>
            </a:r>
            <a:r>
              <a:rPr lang="en-US" altLang="en-US" sz="3200" b="1" smtClean="0"/>
              <a:t>/</a:t>
            </a:r>
            <a:r>
              <a:rPr lang="zh-CN" altLang="en-US" sz="3200" b="1" smtClean="0"/>
              <a:t>代词</a:t>
            </a:r>
            <a:r>
              <a:rPr lang="en-US" altLang="en-US" sz="3200" b="1" smtClean="0"/>
              <a:t> +</a:t>
            </a:r>
            <a:r>
              <a:rPr lang="zh-CN" altLang="en-US" sz="3200" b="1" smtClean="0"/>
              <a:t>动词不定式</a:t>
            </a:r>
            <a:endParaRPr lang="en-US" altLang="zh-CN" sz="3200" b="1" smtClean="0"/>
          </a:p>
          <a:p>
            <a:pPr>
              <a:lnSpc>
                <a:spcPct val="120000"/>
              </a:lnSpc>
            </a:pPr>
            <a:r>
              <a:rPr lang="en-US" altLang="en-US" sz="3200" b="1" smtClean="0"/>
              <a:t> </a:t>
            </a:r>
            <a:r>
              <a:rPr lang="en-US" altLang="en-US" sz="3200" b="1" smtClean="0">
                <a:solidFill>
                  <a:srgbClr val="FF0000"/>
                </a:solidFill>
              </a:rPr>
              <a:t>With a lot of homework to do</a:t>
            </a:r>
            <a:r>
              <a:rPr lang="en-US" altLang="en-US" sz="3200" b="1" smtClean="0"/>
              <a:t>, I can’t go to the cinema with you. </a:t>
            </a:r>
            <a:endParaRPr lang="zh-CN" altLang="en-US" sz="32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714488"/>
            <a:ext cx="8815705" cy="2071702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b="1" smtClean="0"/>
              <a:t>（</a:t>
            </a:r>
            <a:r>
              <a:rPr lang="en-US" altLang="zh-CN" b="1" smtClean="0"/>
              <a:t>5</a:t>
            </a:r>
            <a:r>
              <a:rPr lang="zh-CN" altLang="en-US" b="1" smtClean="0"/>
              <a:t>） 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with 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名词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/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代词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+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形容词</a:t>
            </a:r>
            <a:endParaRPr lang="en-US" altLang="zh-CN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  She came into the room</a:t>
            </a:r>
            <a:r>
              <a:rPr lang="zh-CN" altLang="en-US" b="1" kern="1200" smtClean="0"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en-US" b="1" kern="120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with her nose red      </a:t>
            </a:r>
            <a:r>
              <a:rPr lang="en-US" altLang="en-US" b="1" kern="1200" smtClean="0">
                <a:latin typeface="Arial" pitchFamily="34" charset="0"/>
                <a:ea typeface="宋体" pitchFamily="2" charset="-122"/>
              </a:rPr>
              <a:t>because of cold. 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en-US" altLang="en-US" b="1" kern="1200" smtClean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3811012"/>
            <a:ext cx="914400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smtClean="0"/>
              <a:t> （</a:t>
            </a:r>
            <a:r>
              <a:rPr lang="en-US" altLang="zh-CN" sz="3200" b="1" smtClean="0"/>
              <a:t>6</a:t>
            </a:r>
            <a:r>
              <a:rPr lang="zh-CN" altLang="en-US" sz="3200" b="1" smtClean="0"/>
              <a:t>）</a:t>
            </a:r>
            <a:r>
              <a:rPr lang="en-US" altLang="en-US" sz="3200" b="1" smtClean="0"/>
              <a:t>with +</a:t>
            </a:r>
            <a:r>
              <a:rPr lang="zh-CN" altLang="en-US" sz="3200" b="1" smtClean="0"/>
              <a:t>名词</a:t>
            </a:r>
            <a:r>
              <a:rPr lang="en-US" altLang="en-US" sz="3200" b="1" smtClean="0"/>
              <a:t>/</a:t>
            </a:r>
            <a:r>
              <a:rPr lang="zh-CN" altLang="en-US" sz="3200" b="1" smtClean="0"/>
              <a:t>代词</a:t>
            </a:r>
            <a:r>
              <a:rPr lang="en-US" altLang="en-US" sz="3200" b="1" smtClean="0"/>
              <a:t>+</a:t>
            </a:r>
            <a:r>
              <a:rPr lang="zh-CN" altLang="en-US" sz="3200" b="1" smtClean="0"/>
              <a:t>介词短语</a:t>
            </a:r>
            <a:r>
              <a:rPr lang="en-US" altLang="en-US" sz="3200" b="1" smtClean="0"/>
              <a:t> </a:t>
            </a:r>
          </a:p>
          <a:p>
            <a:pPr>
              <a:lnSpc>
                <a:spcPct val="120000"/>
              </a:lnSpc>
            </a:pPr>
            <a:r>
              <a:rPr lang="en-US" altLang="en-US" sz="3200" b="1" smtClean="0"/>
              <a:t>  The teacher entered the classroom </a:t>
            </a:r>
            <a:r>
              <a:rPr lang="en-US" altLang="en-US" sz="3200" b="1" smtClean="0">
                <a:solidFill>
                  <a:srgbClr val="FF0000"/>
                </a:solidFill>
              </a:rPr>
              <a:t>with a   book in his hand. </a:t>
            </a:r>
            <a:endParaRPr lang="zh-CN" altLang="en-US" sz="3200" b="1" smtClean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57166"/>
            <a:ext cx="885828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smtClean="0"/>
              <a:t>（</a:t>
            </a:r>
            <a:r>
              <a:rPr lang="en-US" altLang="zh-CN" sz="3200" b="1" smtClean="0"/>
              <a:t>4</a:t>
            </a:r>
            <a:r>
              <a:rPr lang="zh-CN" altLang="en-US" sz="3200" b="1" smtClean="0"/>
              <a:t>）</a:t>
            </a:r>
            <a:r>
              <a:rPr lang="en-US" altLang="en-US" sz="3200" b="1" smtClean="0"/>
              <a:t>with +</a:t>
            </a:r>
            <a:r>
              <a:rPr lang="zh-CN" altLang="en-US" sz="3200" b="1" smtClean="0"/>
              <a:t>名词</a:t>
            </a:r>
            <a:r>
              <a:rPr lang="en-US" altLang="en-US" sz="3200" b="1" smtClean="0"/>
              <a:t>/</a:t>
            </a:r>
            <a:r>
              <a:rPr lang="zh-CN" altLang="en-US" sz="3200" b="1" smtClean="0"/>
              <a:t>代词</a:t>
            </a:r>
            <a:r>
              <a:rPr lang="en-US" altLang="en-US" sz="3200" b="1" smtClean="0"/>
              <a:t>+</a:t>
            </a:r>
            <a:r>
              <a:rPr lang="zh-CN" altLang="en-US" sz="3200" b="1" smtClean="0"/>
              <a:t>副词</a:t>
            </a:r>
            <a:endParaRPr lang="en-US" altLang="zh-CN" sz="3200" b="1" smtClean="0"/>
          </a:p>
          <a:p>
            <a:pPr>
              <a:lnSpc>
                <a:spcPct val="120000"/>
              </a:lnSpc>
            </a:pPr>
            <a:r>
              <a:rPr lang="en-US" altLang="en-US" sz="3200" b="1" smtClean="0"/>
              <a:t>   He left the room, </a:t>
            </a:r>
            <a:r>
              <a:rPr lang="en-US" altLang="en-US" sz="3200" b="1" smtClean="0">
                <a:solidFill>
                  <a:srgbClr val="FF0000"/>
                </a:solidFill>
              </a:rPr>
              <a:t>with the light on</a:t>
            </a:r>
            <a:r>
              <a:rPr lang="en-US" altLang="en-US" sz="3200" b="1" smtClean="0"/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smtClean="0"/>
              <a:t>With</a:t>
            </a:r>
            <a:r>
              <a:rPr lang="zh-CN" altLang="en-US" b="1" smtClean="0"/>
              <a:t>结构在句子中常做状语，还可以做后置定语修饰其前面的名词。</a:t>
            </a:r>
            <a:endParaRPr lang="en-US" altLang="zh-CN" b="1" smtClean="0"/>
          </a:p>
          <a:p>
            <a:endParaRPr lang="en-US" altLang="zh-CN" b="1" smtClean="0"/>
          </a:p>
          <a:p>
            <a:r>
              <a:rPr lang="en-US" altLang="zh-CN" b="1" smtClean="0"/>
              <a:t>I know the woman </a:t>
            </a:r>
            <a:r>
              <a:rPr lang="en-US" altLang="zh-CN" b="1" smtClean="0">
                <a:solidFill>
                  <a:srgbClr val="FF0000"/>
                </a:solidFill>
              </a:rPr>
              <a:t>with a baby on her back.</a:t>
            </a:r>
          </a:p>
          <a:p>
            <a:r>
              <a:rPr lang="en-US" altLang="zh-CN" b="1" smtClean="0"/>
              <a:t>= I know the woman </a:t>
            </a:r>
            <a:r>
              <a:rPr lang="en-US" altLang="zh-CN" b="1" smtClean="0">
                <a:solidFill>
                  <a:srgbClr val="FF0000"/>
                </a:solidFill>
              </a:rPr>
              <a:t>who has a baby on her back.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8849"/>
          <p:cNvGrpSpPr/>
          <p:nvPr/>
        </p:nvGrpSpPr>
        <p:grpSpPr>
          <a:xfrm>
            <a:off x="228600" y="685800"/>
            <a:ext cx="8772556" cy="4529150"/>
            <a:chOff x="144" y="432"/>
            <a:chExt cx="2640" cy="3744"/>
          </a:xfrm>
        </p:grpSpPr>
        <p:sp>
          <p:nvSpPr>
            <p:cNvPr id="78851" name="矩形 78850" descr="画布"/>
            <p:cNvSpPr/>
            <p:nvPr/>
          </p:nvSpPr>
          <p:spPr>
            <a:xfrm>
              <a:off x="144" y="432"/>
              <a:ext cx="2640" cy="3744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52" name="文本框 78851" descr="画布"/>
            <p:cNvSpPr txBox="1"/>
            <p:nvPr/>
          </p:nvSpPr>
          <p:spPr>
            <a:xfrm>
              <a:off x="192" y="576"/>
              <a:ext cx="2592" cy="3284"/>
            </a:xfrm>
            <a:prstGeom prst="rect">
              <a:avLst/>
            </a:prstGeom>
            <a:blipFill rotWithShape="0">
              <a:blip r:embed="rId2"/>
              <a:stretch>
                <a:fillRect/>
              </a:stretch>
            </a:blipFill>
            <a:ln w="9525">
              <a:noFill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en-US" altLang="zh-CN" sz="2800" b="1"/>
                <a:t> </a:t>
              </a:r>
              <a:r>
                <a:rPr lang="en-US" sz="2800" b="1" smtClean="0"/>
                <a:t>2018</a:t>
              </a:r>
              <a:r>
                <a:rPr lang="zh-CN" altLang="en-US" sz="2800" b="1" smtClean="0"/>
                <a:t>全国卷</a:t>
              </a:r>
              <a:r>
                <a:rPr lang="en-US" sz="2800" b="1" smtClean="0"/>
                <a:t> III</a:t>
              </a:r>
              <a:endParaRPr lang="zh-CN" altLang="en-US" sz="2800" b="1" smtClean="0"/>
            </a:p>
            <a:p>
              <a:r>
                <a:rPr lang="zh-CN" altLang="en-US" sz="2800" b="1" smtClean="0"/>
                <a:t>假定你是李华，你的英国朋友</a:t>
              </a:r>
              <a:r>
                <a:rPr lang="en-US" sz="2800" b="1" smtClean="0"/>
                <a:t>Peter</a:t>
              </a:r>
              <a:r>
                <a:rPr lang="zh-CN" altLang="en-US" sz="2800" b="1" smtClean="0"/>
                <a:t>来信询问你校学生体育运动情况，请给他回信，内容包括</a:t>
              </a:r>
              <a:r>
                <a:rPr lang="en-US" sz="2800" b="1" smtClean="0"/>
                <a:t>:</a:t>
              </a:r>
              <a:endParaRPr lang="zh-CN" altLang="en-US" sz="2800" b="1" smtClean="0"/>
            </a:p>
            <a:p>
              <a:r>
                <a:rPr lang="en-US" sz="2800" b="1" smtClean="0"/>
                <a:t>1.</a:t>
              </a:r>
              <a:r>
                <a:rPr lang="zh-CN" altLang="en-US" sz="2800" b="1" smtClean="0"/>
                <a:t>学校的体育场馆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2.</a:t>
              </a:r>
              <a:r>
                <a:rPr lang="zh-CN" altLang="en-US" sz="2800" b="1" smtClean="0"/>
                <a:t>主要的运动项目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3.</a:t>
              </a:r>
              <a:r>
                <a:rPr lang="zh-CN" altLang="en-US" sz="2800" b="1" smtClean="0"/>
                <a:t>你喜欢的项目。</a:t>
              </a:r>
            </a:p>
            <a:p>
              <a:r>
                <a:rPr lang="zh-CN" altLang="en-US" sz="2800" b="1" smtClean="0"/>
                <a:t>注意</a:t>
              </a:r>
              <a:r>
                <a:rPr lang="en-US" sz="2800" b="1" smtClean="0"/>
                <a:t>:</a:t>
              </a:r>
              <a:endParaRPr lang="zh-CN" altLang="en-US" sz="2800" b="1" smtClean="0"/>
            </a:p>
            <a:p>
              <a:r>
                <a:rPr lang="en-US" sz="2800" b="1" smtClean="0"/>
                <a:t>1.</a:t>
              </a:r>
              <a:r>
                <a:rPr lang="zh-CN" altLang="en-US" sz="2800" b="1" smtClean="0"/>
                <a:t>词数</a:t>
              </a:r>
              <a:r>
                <a:rPr lang="en-US" sz="2800" b="1" smtClean="0"/>
                <a:t>100</a:t>
              </a:r>
              <a:r>
                <a:rPr lang="zh-CN" altLang="en-US" sz="2800" b="1" smtClean="0"/>
                <a:t>左右</a:t>
              </a:r>
              <a:r>
                <a:rPr lang="en-US" sz="2800" b="1" smtClean="0"/>
                <a:t>;</a:t>
              </a:r>
              <a:endParaRPr lang="zh-CN" altLang="en-US" sz="2800" b="1" smtClean="0"/>
            </a:p>
            <a:p>
              <a:r>
                <a:rPr lang="en-US" sz="2800" b="1" smtClean="0"/>
                <a:t>2.</a:t>
              </a:r>
              <a:r>
                <a:rPr lang="zh-CN" altLang="en-US" sz="2800" b="1" smtClean="0"/>
                <a:t>可以适当增加细节，以使行文连贯。</a:t>
              </a:r>
              <a:endParaRPr lang="zh-CN" altLang="en-US" sz="2800" b="1"/>
            </a:p>
          </p:txBody>
        </p:sp>
      </p:grpSp>
      <p:sp>
        <p:nvSpPr>
          <p:cNvPr id="78853" name="文本框 78852"/>
          <p:cNvSpPr txBox="1"/>
          <p:nvPr/>
        </p:nvSpPr>
        <p:spPr>
          <a:xfrm>
            <a:off x="304800" y="162560"/>
            <a:ext cx="3657600" cy="52324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【实战演练】</a:t>
            </a:r>
          </a:p>
        </p:txBody>
      </p:sp>
    </p:spTree>
  </p:cSld>
  <p:clrMapOvr>
    <a:masterClrMapping/>
  </p:clrMapOvr>
  <p:transition spd="slow">
    <p:pull dir="lu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 descr="画布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857232"/>
            <a:ext cx="885828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/>
              <a:t>优秀范文</a:t>
            </a:r>
            <a:endParaRPr lang="zh-CN" altLang="en-US" sz="3200" smtClean="0"/>
          </a:p>
          <a:p>
            <a:r>
              <a:rPr lang="en-US" sz="3200" smtClean="0"/>
              <a:t>Dear Peter,</a:t>
            </a:r>
          </a:p>
          <a:p>
            <a:r>
              <a:rPr lang="en-US" altLang="zh-CN" sz="3200" smtClean="0"/>
              <a:t>         …</a:t>
            </a:r>
            <a:endParaRPr lang="zh-CN" altLang="en-US" sz="3200" smtClean="0"/>
          </a:p>
          <a:p>
            <a:r>
              <a:rPr lang="en-US" sz="3200" smtClean="0"/>
              <a:t>        To my great joy, a famous new stadium has been put up, which has become the landmark in our school. Besides, </a:t>
            </a:r>
            <a:r>
              <a:rPr lang="en-US" sz="3200" smtClean="0">
                <a:solidFill>
                  <a:srgbClr val="FF0000"/>
                </a:solidFill>
              </a:rPr>
              <a:t>with the stadium built</a:t>
            </a:r>
            <a:r>
              <a:rPr lang="en-US" sz="3200" smtClean="0"/>
              <a:t>, a wide range of sports activities </a:t>
            </a:r>
            <a:r>
              <a:rPr lang="en-US" sz="3200" smtClean="0">
                <a:solidFill>
                  <a:srgbClr val="0000FF"/>
                </a:solidFill>
              </a:rPr>
              <a:t>can be carried out</a:t>
            </a:r>
            <a:r>
              <a:rPr lang="en-US" sz="3200" smtClean="0"/>
              <a:t>…</a:t>
            </a:r>
          </a:p>
          <a:p>
            <a:r>
              <a:rPr lang="en-US" altLang="zh-CN" sz="2800" smtClean="0"/>
              <a:t>        …</a:t>
            </a:r>
            <a:endParaRPr lang="zh-CN" altLang="en-US" sz="2800"/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438" y="-24"/>
            <a:ext cx="9001156" cy="5786478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把下列句子中的划线部分改写成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with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复合结构。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2800" b="1" u="sng" kern="1200" smtClean="0">
                <a:latin typeface="Arial" pitchFamily="34" charset="0"/>
                <a:ea typeface="宋体" pitchFamily="2" charset="-122"/>
              </a:rPr>
              <a:t>Because our lessons were over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we went to play football.</a:t>
            </a:r>
            <a:endParaRPr lang="zh-CN" altLang="en-US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　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The children came running towards us </a:t>
            </a:r>
            <a:r>
              <a:rPr lang="en-US" altLang="zh-CN" sz="2800" b="1" u="sng" kern="1200" smtClean="0">
                <a:latin typeface="Arial" pitchFamily="34" charset="0"/>
                <a:ea typeface="宋体" pitchFamily="2" charset="-122"/>
              </a:rPr>
              <a:t>and held some flowers in their hands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.</a:t>
            </a:r>
            <a:endParaRPr lang="zh-CN" altLang="en-US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2800" b="1" u="sng" kern="1200" smtClean="0">
                <a:latin typeface="Arial" pitchFamily="34" charset="0"/>
                <a:ea typeface="宋体" pitchFamily="2" charset="-122"/>
              </a:rPr>
              <a:t>My mother is ill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so I won't be able to go on holiday.</a:t>
            </a:r>
            <a:endParaRPr lang="zh-CN" altLang="en-US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altLang="zh-CN" sz="2800" b="1" kern="1200" smtClean="0">
              <a:latin typeface="Arial" pitchFamily="34" charset="0"/>
              <a:ea typeface="宋体" pitchFamily="2" charset="-122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2800" b="1" u="sng" kern="1200" smtClean="0">
                <a:latin typeface="Arial" pitchFamily="34" charset="0"/>
                <a:ea typeface="宋体" pitchFamily="2" charset="-122"/>
              </a:rPr>
              <a:t>An exam will be held tomorrow</a:t>
            </a:r>
            <a:r>
              <a:rPr lang="zh-CN" altLang="en-US" sz="2800" b="1" kern="1200" smtClean="0"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 b="1" kern="1200" smtClean="0">
                <a:latin typeface="Arial" pitchFamily="34" charset="0"/>
                <a:ea typeface="宋体" pitchFamily="2" charset="-122"/>
              </a:rPr>
              <a:t>so I couldn't go to the cinema tonight.</a:t>
            </a:r>
            <a:endParaRPr lang="zh-CN" altLang="en-US" sz="2800" b="1" kern="1200" smtClean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271459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u="sng" smtClean="0">
                <a:solidFill>
                  <a:srgbClr val="0000FF"/>
                </a:solidFill>
              </a:rPr>
              <a:t>With our lessons over </a:t>
            </a:r>
            <a:r>
              <a:rPr lang="zh-CN" altLang="en-US" sz="2800" smtClean="0">
                <a:solidFill>
                  <a:srgbClr val="0000FF"/>
                </a:solidFill>
              </a:rPr>
              <a:t>，</a:t>
            </a:r>
            <a:r>
              <a:rPr lang="en-US" altLang="zh-CN" sz="2800" smtClean="0">
                <a:solidFill>
                  <a:srgbClr val="0000FF"/>
                </a:solidFill>
              </a:rPr>
              <a:t>we went to play football.</a:t>
            </a:r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844" y="2571744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>
                <a:solidFill>
                  <a:srgbClr val="0000FF"/>
                </a:solidFill>
              </a:rPr>
              <a:t>The children came running towards us </a:t>
            </a:r>
            <a:r>
              <a:rPr lang="en-US" altLang="zh-CN" sz="2800" u="sng" smtClean="0">
                <a:solidFill>
                  <a:srgbClr val="0000FF"/>
                </a:solidFill>
              </a:rPr>
              <a:t>with the flowers in their hands</a:t>
            </a:r>
            <a:r>
              <a:rPr lang="en-US" altLang="zh-CN" sz="2800" smtClean="0">
                <a:solidFill>
                  <a:srgbClr val="0000FF"/>
                </a:solidFill>
              </a:rPr>
              <a:t>.</a:t>
            </a:r>
            <a:endParaRPr lang="zh-CN" altLang="en-US" sz="2800" smtClean="0">
              <a:solidFill>
                <a:srgbClr val="00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5720" y="4286256"/>
            <a:ext cx="86439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u="sng" smtClean="0">
                <a:solidFill>
                  <a:srgbClr val="0000FF"/>
                </a:solidFill>
              </a:rPr>
              <a:t>With my mother being ill</a:t>
            </a:r>
            <a:r>
              <a:rPr lang="zh-CN" altLang="en-US" sz="2800" smtClean="0">
                <a:solidFill>
                  <a:srgbClr val="0000FF"/>
                </a:solidFill>
              </a:rPr>
              <a:t>，</a:t>
            </a:r>
            <a:r>
              <a:rPr lang="en-US" altLang="zh-CN" sz="2800" smtClean="0">
                <a:solidFill>
                  <a:srgbClr val="0000FF"/>
                </a:solidFill>
              </a:rPr>
              <a:t>I won't be able to go on holiday.</a:t>
            </a:r>
            <a:endParaRPr lang="zh-CN" altLang="en-US" sz="2800" smtClean="0">
              <a:solidFill>
                <a:srgbClr val="0000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282" y="5903893"/>
            <a:ext cx="85011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u="sng" smtClean="0">
                <a:solidFill>
                  <a:srgbClr val="0000FF"/>
                </a:solidFill>
              </a:rPr>
              <a:t>With the exam to be held tomorrow</a:t>
            </a:r>
            <a:r>
              <a:rPr lang="zh-CN" altLang="en-US" sz="2800" smtClean="0">
                <a:solidFill>
                  <a:srgbClr val="0000FF"/>
                </a:solidFill>
              </a:rPr>
              <a:t>，</a:t>
            </a:r>
            <a:r>
              <a:rPr lang="en-US" altLang="zh-CN" sz="2800" smtClean="0">
                <a:solidFill>
                  <a:srgbClr val="0000FF"/>
                </a:solidFill>
              </a:rPr>
              <a:t>I couldn't go to the cinema tonight.</a:t>
            </a:r>
            <a:endParaRPr lang="zh-CN" altLang="en-US" sz="2800" smtClean="0">
              <a:solidFill>
                <a:srgbClr val="0000FF"/>
              </a:solidFill>
            </a:endParaRPr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3357554" y="1000108"/>
            <a:ext cx="214314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smtClean="0"/>
              <a:t>with +</a:t>
            </a:r>
            <a:r>
              <a:rPr lang="zh-CN" altLang="en-US" b="1" smtClean="0"/>
              <a:t>名词</a:t>
            </a:r>
            <a:r>
              <a:rPr lang="en-US" altLang="en-US" b="1" smtClean="0"/>
              <a:t>+</a:t>
            </a:r>
            <a:r>
              <a:rPr lang="zh-CN" altLang="en-US" b="1" smtClean="0"/>
              <a:t>副词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9" name="Text Box 20"/>
          <p:cNvSpPr txBox="1">
            <a:spLocks noChangeArrowheads="1"/>
          </p:cNvSpPr>
          <p:nvPr/>
        </p:nvSpPr>
        <p:spPr bwMode="auto">
          <a:xfrm>
            <a:off x="2500298" y="3143248"/>
            <a:ext cx="271464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smtClean="0"/>
              <a:t>with +</a:t>
            </a:r>
            <a:r>
              <a:rPr lang="zh-CN" altLang="en-US" b="1" smtClean="0"/>
              <a:t>名词</a:t>
            </a:r>
            <a:r>
              <a:rPr lang="en-US" altLang="en-US" b="1" smtClean="0"/>
              <a:t>+</a:t>
            </a:r>
            <a:r>
              <a:rPr lang="zh-CN" altLang="en-US" b="1" smtClean="0"/>
              <a:t>介词短语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2571736" y="4786322"/>
            <a:ext cx="271464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smtClean="0"/>
              <a:t>with +</a:t>
            </a:r>
            <a:r>
              <a:rPr lang="zh-CN" altLang="en-US" b="1" smtClean="0"/>
              <a:t>名词</a:t>
            </a:r>
            <a:r>
              <a:rPr lang="en-US" altLang="en-US" b="1" smtClean="0"/>
              <a:t>+</a:t>
            </a:r>
            <a:r>
              <a:rPr lang="zh-CN" altLang="en-US" b="1" smtClean="0"/>
              <a:t>分词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5500694" y="6488668"/>
            <a:ext cx="271464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smtClean="0"/>
              <a:t>with +</a:t>
            </a:r>
            <a:r>
              <a:rPr lang="zh-CN" altLang="en-US" b="1" smtClean="0"/>
              <a:t>名词</a:t>
            </a:r>
            <a:r>
              <a:rPr lang="en-US" altLang="en-US" b="1" smtClean="0"/>
              <a:t>+</a:t>
            </a:r>
            <a:r>
              <a:rPr lang="zh-CN" altLang="en-US" b="1" smtClean="0"/>
              <a:t>动词不定式</a:t>
            </a:r>
            <a:endParaRPr lang="zh-CN" altLang="en-US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8" grpId="2"/>
      <p:bldP spid="9" grpId="3"/>
      <p:bldP spid="10" grpId="4"/>
      <p:bldP spid="11" grpId="5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57200" y="688975"/>
            <a:ext cx="8529638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</a:rPr>
              <a:t>Try to make your sentence…</a:t>
            </a:r>
          </a:p>
        </p:txBody>
      </p:sp>
      <p:sp>
        <p:nvSpPr>
          <p:cNvPr id="163843" name="WordArt 3"/>
          <p:cNvSpPr>
            <a:spLocks noChangeArrowheads="1" noChangeShapeType="1" noTextEdit="1"/>
          </p:cNvSpPr>
          <p:nvPr/>
        </p:nvSpPr>
        <p:spPr bwMode="auto">
          <a:xfrm>
            <a:off x="762000" y="2209800"/>
            <a:ext cx="2438400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charset="-122"/>
                <a:ea typeface="宋体" charset="-122"/>
              </a:rPr>
              <a:t>simple</a:t>
            </a:r>
            <a:endParaRPr lang="zh-CN" altLang="en-US" sz="3600" kern="10">
              <a:ln w="9525">
                <a:noFill/>
                <a:round/>
              </a:ln>
              <a:solidFill>
                <a:srgbClr val="0000FF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63844" name="WordArt 4"/>
          <p:cNvSpPr>
            <a:spLocks noChangeArrowheads="1" noChangeShapeType="1" noTextEdit="1"/>
          </p:cNvSpPr>
          <p:nvPr/>
        </p:nvSpPr>
        <p:spPr bwMode="auto">
          <a:xfrm>
            <a:off x="3581400" y="2286000"/>
            <a:ext cx="1943100" cy="1063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800080"/>
                  </a:solidFill>
                  <a:round/>
                </a:ln>
                <a:solidFill>
                  <a:srgbClr val="800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charset="-122"/>
                <a:ea typeface="宋体" charset="-122"/>
              </a:rPr>
              <a:t>clear</a:t>
            </a:r>
            <a:endParaRPr lang="zh-CN" altLang="en-US" sz="3600" kern="10">
              <a:ln w="19050">
                <a:solidFill>
                  <a:srgbClr val="800080"/>
                </a:solidFill>
                <a:round/>
              </a:ln>
              <a:solidFill>
                <a:srgbClr val="80008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63845" name="WordArt 5"/>
          <p:cNvSpPr>
            <a:spLocks noChangeArrowheads="1" noChangeShapeType="1" noTextEdit="1"/>
          </p:cNvSpPr>
          <p:nvPr/>
        </p:nvSpPr>
        <p:spPr bwMode="auto">
          <a:xfrm>
            <a:off x="6096000" y="2365375"/>
            <a:ext cx="2362200" cy="98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charset="-122"/>
                <a:ea typeface="宋体" charset="-122"/>
              </a:rPr>
              <a:t>vivid</a:t>
            </a:r>
            <a:endParaRPr lang="zh-CN" altLang="en-US" sz="3600" kern="10">
              <a:ln w="9525">
                <a:noFill/>
                <a:round/>
              </a:ln>
              <a:solidFill>
                <a:srgbClr val="0000FF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63846" name="Text Box 6"/>
          <p:cNvSpPr txBox="1">
            <a:spLocks noChangeArrowheads="1"/>
          </p:cNvSpPr>
          <p:nvPr/>
        </p:nvSpPr>
        <p:spPr bwMode="auto">
          <a:xfrm>
            <a:off x="1225550" y="3762375"/>
            <a:ext cx="7285328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latin typeface="Times New Roman" pitchFamily="18" charset="0"/>
              </a:rPr>
              <a:t>After class try to search for such</a:t>
            </a:r>
          </a:p>
          <a:p>
            <a:pPr algn="ctr"/>
            <a:r>
              <a:rPr lang="en-US" altLang="zh-CN" sz="4000" b="1">
                <a:latin typeface="Times New Roman" pitchFamily="18" charset="0"/>
              </a:rPr>
              <a:t> beautiful and vivid sentences </a:t>
            </a:r>
            <a:r>
              <a:rPr lang="en-US" altLang="zh-CN" sz="4000" b="1" smtClean="0">
                <a:latin typeface="Times New Roman" pitchFamily="18" charset="0"/>
              </a:rPr>
              <a:t>.</a:t>
            </a:r>
            <a:endParaRPr lang="en-US" altLang="zh-CN" sz="40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3" grpId="0"/>
      <p:bldP spid="163844" grpId="1"/>
      <p:bldP spid="163845" grpId="2"/>
      <p:bldP spid="163846" grpId="3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WordArt 4"/>
          <p:cNvSpPr>
            <a:spLocks noTextEdit="1"/>
          </p:cNvSpPr>
          <p:nvPr/>
        </p:nvSpPr>
        <p:spPr>
          <a:xfrm>
            <a:off x="2771775" y="1916113"/>
            <a:ext cx="3933825" cy="1600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9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Goodbye</a:t>
            </a:r>
          </a:p>
        </p:txBody>
      </p:sp>
      <p:pic>
        <p:nvPicPr>
          <p:cNvPr id="5125" name="aslongasloveme.wma">
            <a:hlinkClick action="ppaction://media"/>
          </p:cNvPr>
          <p:cNvPicPr>
            <a:picLocks noRot="1"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link="rId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1049000" y="11506200"/>
            <a:ext cx="342900" cy="381000"/>
          </a:xfrm>
          <a:prstGeom prst="cube">
            <a:avLst/>
          </a:prstGeom>
        </p:spPr>
      </p:pic>
      <p:pic>
        <p:nvPicPr>
          <p:cNvPr id="25604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464800" y="119888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13655" fill="hold"/>
                                        <p:tgtEl>
                                          <p:spTgt spid="5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5"/>
                </p:tgtEl>
              </p:cMediaNode>
            </p:audio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146</Paragraphs>
  <Slides>25</Slides>
  <Notes>3</Notes>
  <TotalTime>0</TotalTime>
  <HiddenSlides>0</HiddenSlides>
  <MMClips>1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26">
      <vt:lpstr>默认设计模板</vt:lpstr>
      <vt:lpstr>Slide 1</vt:lpstr>
      <vt:lpstr>Slide 2</vt:lpstr>
      <vt:lpstr>Slide 3</vt:lpstr>
      <vt:lpstr>Slide 4</vt:lpstr>
      <vt:lpstr>I will never marry you. </vt:lpstr>
      <vt:lpstr>Slide 6</vt:lpstr>
      <vt:lpstr>Slide 7</vt:lpstr>
      <vt:lpstr>翻译下列句子：</vt:lpstr>
      <vt:lpstr>Slide 9</vt:lpstr>
      <vt:lpstr>Slide 10</vt:lpstr>
      <vt:lpstr>Slide 11</vt:lpstr>
      <vt:lpstr>Slide 12</vt:lpstr>
      <vt:lpstr>Slide 13</vt:lpstr>
      <vt:lpstr>Slide 14</vt:lpstr>
      <vt:lpstr>Slide 15</vt:lpstr>
      <vt:lpstr>怎样表达申请做美术馆志愿者？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2020-11-18T15:43:12.175</cp:lastPrinted>
  <dcterms:created xsi:type="dcterms:W3CDTF">2020-11-18T15:43:12Z</dcterms:created>
  <dcterms:modified xsi:type="dcterms:W3CDTF">2020-11-18T07:43:13Z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