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7" r:id="rId12"/>
    <p:sldId id="266" r:id="rId13"/>
    <p:sldId id="268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979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468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39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471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813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310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624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579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047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005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18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93C17-4118-49A8-981B-D00908D4EDDE}" type="datetimeFigureOut">
              <a:rPr lang="zh-CN" altLang="en-US" smtClean="0"/>
              <a:t>2022/4/11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E6875-6845-4248-95D8-24EB4F187F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131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第六章  化学反应与能量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/>
              <a:t>单元复习课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4580832"/>
            <a:ext cx="9144000" cy="1655762"/>
          </a:xfrm>
        </p:spPr>
        <p:txBody>
          <a:bodyPr/>
          <a:lstStyle/>
          <a:p>
            <a:r>
              <a:rPr lang="zh-CN" altLang="en-US" dirty="0" smtClean="0"/>
              <a:t>广州       中山大学附属中学      张伟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5429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215166" cy="44624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化学能与热能</a:t>
            </a:r>
            <a:endParaRPr lang="zh-CN" altLang="en-US" sz="2400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420968" y="909884"/>
            <a:ext cx="8460432" cy="4309964"/>
            <a:chOff x="2877" y="9884"/>
            <a:chExt cx="6120" cy="234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3237" y="9884"/>
              <a:ext cx="2340" cy="1872"/>
              <a:chOff x="2697" y="9416"/>
              <a:chExt cx="2340" cy="1872"/>
            </a:xfrm>
          </p:grpSpPr>
          <p:sp>
            <p:nvSpPr>
              <p:cNvPr id="34" name="Line 4"/>
              <p:cNvSpPr>
                <a:spLocks noChangeShapeType="1"/>
              </p:cNvSpPr>
              <p:nvPr/>
            </p:nvSpPr>
            <p:spPr bwMode="auto">
              <a:xfrm>
                <a:off x="2697" y="11288"/>
                <a:ext cx="23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Line 5"/>
              <p:cNvSpPr>
                <a:spLocks noChangeShapeType="1"/>
              </p:cNvSpPr>
              <p:nvPr/>
            </p:nvSpPr>
            <p:spPr bwMode="auto">
              <a:xfrm flipV="1">
                <a:off x="2697" y="9416"/>
                <a:ext cx="0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6657" y="9884"/>
              <a:ext cx="2340" cy="1872"/>
              <a:chOff x="7197" y="11697"/>
              <a:chExt cx="2340" cy="1872"/>
            </a:xfrm>
          </p:grpSpPr>
          <p:sp>
            <p:nvSpPr>
              <p:cNvPr id="32" name="Line 7"/>
              <p:cNvSpPr>
                <a:spLocks noChangeShapeType="1"/>
              </p:cNvSpPr>
              <p:nvPr/>
            </p:nvSpPr>
            <p:spPr bwMode="auto">
              <a:xfrm flipV="1">
                <a:off x="7197" y="11697"/>
                <a:ext cx="0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Line 8"/>
              <p:cNvSpPr>
                <a:spLocks noChangeShapeType="1"/>
              </p:cNvSpPr>
              <p:nvPr/>
            </p:nvSpPr>
            <p:spPr bwMode="auto">
              <a:xfrm>
                <a:off x="7197" y="13569"/>
                <a:ext cx="23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6297" y="10040"/>
              <a:ext cx="18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能量</a:t>
              </a:r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3597" y="11912"/>
              <a:ext cx="108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反应过程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7197" y="11912"/>
              <a:ext cx="108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反应过程</a:t>
              </a:r>
            </a:p>
          </p:txBody>
        </p:sp>
        <p:grpSp>
          <p:nvGrpSpPr>
            <p:cNvPr id="10" name="Group 12"/>
            <p:cNvGrpSpPr>
              <a:grpSpLocks/>
            </p:cNvGrpSpPr>
            <p:nvPr/>
          </p:nvGrpSpPr>
          <p:grpSpPr bwMode="auto">
            <a:xfrm>
              <a:off x="3203" y="10436"/>
              <a:ext cx="1800" cy="1110"/>
              <a:chOff x="2963" y="10196"/>
              <a:chExt cx="1800" cy="1110"/>
            </a:xfrm>
          </p:grpSpPr>
          <p:sp>
            <p:nvSpPr>
              <p:cNvPr id="26" name="Line 13"/>
              <p:cNvSpPr>
                <a:spLocks noChangeShapeType="1"/>
              </p:cNvSpPr>
              <p:nvPr/>
            </p:nvSpPr>
            <p:spPr bwMode="auto">
              <a:xfrm>
                <a:off x="2963" y="10196"/>
                <a:ext cx="5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Line 14"/>
              <p:cNvSpPr>
                <a:spLocks noChangeShapeType="1"/>
              </p:cNvSpPr>
              <p:nvPr/>
            </p:nvSpPr>
            <p:spPr bwMode="auto">
              <a:xfrm>
                <a:off x="4223" y="11288"/>
                <a:ext cx="5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Freeform 15"/>
              <p:cNvSpPr>
                <a:spLocks/>
              </p:cNvSpPr>
              <p:nvPr/>
            </p:nvSpPr>
            <p:spPr bwMode="auto">
              <a:xfrm>
                <a:off x="3459" y="10196"/>
                <a:ext cx="765" cy="1110"/>
              </a:xfrm>
              <a:custGeom>
                <a:avLst/>
                <a:gdLst>
                  <a:gd name="T0" fmla="*/ 0 w 765"/>
                  <a:gd name="T1" fmla="*/ 0 h 1110"/>
                  <a:gd name="T2" fmla="*/ 90 w 765"/>
                  <a:gd name="T3" fmla="*/ 60 h 1110"/>
                  <a:gd name="T4" fmla="*/ 165 w 765"/>
                  <a:gd name="T5" fmla="*/ 120 h 1110"/>
                  <a:gd name="T6" fmla="*/ 300 w 765"/>
                  <a:gd name="T7" fmla="*/ 300 h 1110"/>
                  <a:gd name="T8" fmla="*/ 390 w 765"/>
                  <a:gd name="T9" fmla="*/ 480 h 1110"/>
                  <a:gd name="T10" fmla="*/ 450 w 765"/>
                  <a:gd name="T11" fmla="*/ 660 h 1110"/>
                  <a:gd name="T12" fmla="*/ 510 w 765"/>
                  <a:gd name="T13" fmla="*/ 750 h 1110"/>
                  <a:gd name="T14" fmla="*/ 525 w 765"/>
                  <a:gd name="T15" fmla="*/ 795 h 1110"/>
                  <a:gd name="T16" fmla="*/ 615 w 765"/>
                  <a:gd name="T17" fmla="*/ 930 h 1110"/>
                  <a:gd name="T18" fmla="*/ 765 w 765"/>
                  <a:gd name="T19" fmla="*/ 1110 h 1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5" h="1110">
                    <a:moveTo>
                      <a:pt x="0" y="0"/>
                    </a:moveTo>
                    <a:cubicBezTo>
                      <a:pt x="30" y="20"/>
                      <a:pt x="70" y="30"/>
                      <a:pt x="90" y="60"/>
                    </a:cubicBezTo>
                    <a:cubicBezTo>
                      <a:pt x="129" y="118"/>
                      <a:pt x="103" y="99"/>
                      <a:pt x="165" y="120"/>
                    </a:cubicBezTo>
                    <a:cubicBezTo>
                      <a:pt x="210" y="188"/>
                      <a:pt x="244" y="244"/>
                      <a:pt x="300" y="300"/>
                    </a:cubicBezTo>
                    <a:cubicBezTo>
                      <a:pt x="322" y="365"/>
                      <a:pt x="363" y="418"/>
                      <a:pt x="390" y="480"/>
                    </a:cubicBezTo>
                    <a:cubicBezTo>
                      <a:pt x="415" y="536"/>
                      <a:pt x="431" y="602"/>
                      <a:pt x="450" y="660"/>
                    </a:cubicBezTo>
                    <a:cubicBezTo>
                      <a:pt x="461" y="694"/>
                      <a:pt x="490" y="720"/>
                      <a:pt x="510" y="750"/>
                    </a:cubicBezTo>
                    <a:cubicBezTo>
                      <a:pt x="519" y="763"/>
                      <a:pt x="517" y="781"/>
                      <a:pt x="525" y="795"/>
                    </a:cubicBezTo>
                    <a:cubicBezTo>
                      <a:pt x="525" y="795"/>
                      <a:pt x="600" y="907"/>
                      <a:pt x="615" y="930"/>
                    </a:cubicBezTo>
                    <a:cubicBezTo>
                      <a:pt x="639" y="966"/>
                      <a:pt x="717" y="1110"/>
                      <a:pt x="765" y="111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Line 16"/>
              <p:cNvSpPr>
                <a:spLocks noChangeShapeType="1"/>
              </p:cNvSpPr>
              <p:nvPr/>
            </p:nvSpPr>
            <p:spPr bwMode="auto">
              <a:xfrm>
                <a:off x="3503" y="10196"/>
                <a:ext cx="12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Line 17"/>
              <p:cNvSpPr>
                <a:spLocks noChangeShapeType="1"/>
              </p:cNvSpPr>
              <p:nvPr/>
            </p:nvSpPr>
            <p:spPr bwMode="auto">
              <a:xfrm flipH="1">
                <a:off x="2963" y="11288"/>
                <a:ext cx="12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Line 18"/>
              <p:cNvSpPr>
                <a:spLocks noChangeShapeType="1"/>
              </p:cNvSpPr>
              <p:nvPr/>
            </p:nvSpPr>
            <p:spPr bwMode="auto">
              <a:xfrm flipV="1">
                <a:off x="4403" y="10196"/>
                <a:ext cx="0" cy="46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" name="Line 19"/>
            <p:cNvSpPr>
              <a:spLocks noChangeShapeType="1"/>
            </p:cNvSpPr>
            <p:nvPr/>
          </p:nvSpPr>
          <p:spPr bwMode="auto">
            <a:xfrm>
              <a:off x="4643" y="11060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20"/>
            <p:cNvSpPr txBox="1">
              <a:spLocks noChangeArrowheads="1"/>
            </p:cNvSpPr>
            <p:nvPr/>
          </p:nvSpPr>
          <p:spPr bwMode="auto">
            <a:xfrm>
              <a:off x="3237" y="10196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反应物</a:t>
              </a:r>
            </a:p>
          </p:txBody>
        </p:sp>
        <p:sp>
          <p:nvSpPr>
            <p:cNvPr id="13" name="Text Box 21"/>
            <p:cNvSpPr txBox="1">
              <a:spLocks noChangeArrowheads="1"/>
            </p:cNvSpPr>
            <p:nvPr/>
          </p:nvSpPr>
          <p:spPr bwMode="auto">
            <a:xfrm>
              <a:off x="5060" y="11409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 dirty="0">
                  <a:ea typeface="宋体" panose="02010600030101010101" pitchFamily="2" charset="-122"/>
                </a:rPr>
                <a:t>生成物</a:t>
              </a:r>
            </a:p>
          </p:txBody>
        </p:sp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2877" y="9884"/>
              <a:ext cx="18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能量</a:t>
              </a:r>
            </a:p>
          </p:txBody>
        </p:sp>
        <p:sp>
          <p:nvSpPr>
            <p:cNvPr id="15" name="Text Box 23"/>
            <p:cNvSpPr txBox="1">
              <a:spLocks noChangeArrowheads="1"/>
            </p:cNvSpPr>
            <p:nvPr/>
          </p:nvSpPr>
          <p:spPr bwMode="auto">
            <a:xfrm>
              <a:off x="4396" y="10813"/>
              <a:ext cx="104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放热反应</a:t>
              </a:r>
              <a:endParaRPr kumimoji="0" lang="zh-CN" altLang="en-US" sz="2400" dirty="0">
                <a:ea typeface="宋体" panose="02010600030101010101" pitchFamily="2" charset="-122"/>
              </a:endParaRPr>
            </a:p>
          </p:txBody>
        </p:sp>
        <p:sp>
          <p:nvSpPr>
            <p:cNvPr id="16" name="Line 24"/>
            <p:cNvSpPr>
              <a:spLocks noChangeShapeType="1"/>
            </p:cNvSpPr>
            <p:nvPr/>
          </p:nvSpPr>
          <p:spPr bwMode="auto">
            <a:xfrm>
              <a:off x="6657" y="10508"/>
              <a:ext cx="108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Line 25"/>
            <p:cNvSpPr>
              <a:spLocks noChangeShapeType="1"/>
            </p:cNvSpPr>
            <p:nvPr/>
          </p:nvSpPr>
          <p:spPr bwMode="auto">
            <a:xfrm>
              <a:off x="7377" y="11600"/>
              <a:ext cx="108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26"/>
            <p:cNvSpPr>
              <a:spLocks noChangeShapeType="1"/>
            </p:cNvSpPr>
            <p:nvPr/>
          </p:nvSpPr>
          <p:spPr bwMode="auto">
            <a:xfrm>
              <a:off x="7737" y="10508"/>
              <a:ext cx="720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27"/>
            <p:cNvSpPr>
              <a:spLocks noChangeShapeType="1"/>
            </p:cNvSpPr>
            <p:nvPr/>
          </p:nvSpPr>
          <p:spPr bwMode="auto">
            <a:xfrm flipH="1">
              <a:off x="6657" y="11600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28"/>
            <p:cNvSpPr>
              <a:spLocks noChangeShapeType="1"/>
            </p:cNvSpPr>
            <p:nvPr/>
          </p:nvSpPr>
          <p:spPr bwMode="auto">
            <a:xfrm flipV="1">
              <a:off x="8097" y="10508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Text Box 29"/>
            <p:cNvSpPr txBox="1">
              <a:spLocks noChangeArrowheads="1"/>
            </p:cNvSpPr>
            <p:nvPr/>
          </p:nvSpPr>
          <p:spPr bwMode="auto">
            <a:xfrm>
              <a:off x="7771" y="10967"/>
              <a:ext cx="1012" cy="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吸热反应</a:t>
              </a:r>
              <a:endParaRPr kumimoji="0" lang="zh-CN" altLang="en-US" sz="2400" dirty="0">
                <a:ea typeface="宋体" panose="02010600030101010101" pitchFamily="2" charset="-122"/>
              </a:endParaRPr>
            </a:p>
          </p:txBody>
        </p:sp>
        <p:sp>
          <p:nvSpPr>
            <p:cNvPr id="22" name="Line 30"/>
            <p:cNvSpPr>
              <a:spLocks noChangeShapeType="1"/>
            </p:cNvSpPr>
            <p:nvPr/>
          </p:nvSpPr>
          <p:spPr bwMode="auto">
            <a:xfrm>
              <a:off x="8097" y="11132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>
              <a:off x="7320" y="10508"/>
              <a:ext cx="777" cy="1057"/>
            </a:xfrm>
            <a:custGeom>
              <a:avLst/>
              <a:gdLst>
                <a:gd name="T0" fmla="*/ 777 w 777"/>
                <a:gd name="T1" fmla="*/ 0 h 1057"/>
                <a:gd name="T2" fmla="*/ 510 w 777"/>
                <a:gd name="T3" fmla="*/ 187 h 1057"/>
                <a:gd name="T4" fmla="*/ 330 w 777"/>
                <a:gd name="T5" fmla="*/ 352 h 1057"/>
                <a:gd name="T6" fmla="*/ 150 w 777"/>
                <a:gd name="T7" fmla="*/ 682 h 1057"/>
                <a:gd name="T8" fmla="*/ 0 w 777"/>
                <a:gd name="T9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7" h="1057">
                  <a:moveTo>
                    <a:pt x="777" y="0"/>
                  </a:moveTo>
                  <a:lnTo>
                    <a:pt x="510" y="187"/>
                  </a:lnTo>
                  <a:lnTo>
                    <a:pt x="330" y="352"/>
                  </a:lnTo>
                  <a:lnTo>
                    <a:pt x="150" y="682"/>
                  </a:lnTo>
                  <a:lnTo>
                    <a:pt x="0" y="1057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Text Box 32"/>
            <p:cNvSpPr txBox="1">
              <a:spLocks noChangeArrowheads="1"/>
            </p:cNvSpPr>
            <p:nvPr/>
          </p:nvSpPr>
          <p:spPr bwMode="auto">
            <a:xfrm>
              <a:off x="6657" y="11288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反应物</a:t>
              </a:r>
            </a:p>
          </p:txBody>
        </p:sp>
        <p:sp>
          <p:nvSpPr>
            <p:cNvPr id="25" name="Text Box 33"/>
            <p:cNvSpPr txBox="1">
              <a:spLocks noChangeArrowheads="1"/>
            </p:cNvSpPr>
            <p:nvPr/>
          </p:nvSpPr>
          <p:spPr bwMode="auto">
            <a:xfrm>
              <a:off x="8040" y="10217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 dirty="0">
                  <a:ea typeface="宋体" panose="02010600030101010101" pitchFamily="2" charset="-122"/>
                </a:rPr>
                <a:t>生成物</a:t>
              </a:r>
            </a:p>
          </p:txBody>
        </p:sp>
      </p:grpSp>
      <p:sp>
        <p:nvSpPr>
          <p:cNvPr id="36" name="Rectangle 36"/>
          <p:cNvSpPr>
            <a:spLocks noChangeArrowheads="1"/>
          </p:cNvSpPr>
          <p:nvPr/>
        </p:nvSpPr>
        <p:spPr bwMode="auto">
          <a:xfrm>
            <a:off x="4056285" y="5435508"/>
            <a:ext cx="1415772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/>
            <a:r>
              <a:rPr kumimoji="0" lang="zh-CN" altLang="en-US" sz="2400" dirty="0">
                <a:solidFill>
                  <a:srgbClr val="BF2107"/>
                </a:solidFill>
              </a:rPr>
              <a:t>放热反应</a:t>
            </a:r>
          </a:p>
        </p:txBody>
      </p:sp>
      <p:sp>
        <p:nvSpPr>
          <p:cNvPr id="37" name="Rectangle 37"/>
          <p:cNvSpPr>
            <a:spLocks noChangeArrowheads="1"/>
          </p:cNvSpPr>
          <p:nvPr/>
        </p:nvSpPr>
        <p:spPr bwMode="auto">
          <a:xfrm>
            <a:off x="8297029" y="5458480"/>
            <a:ext cx="1735613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kumimoji="0" lang="zh-CN" altLang="en-US" sz="2400" dirty="0">
                <a:solidFill>
                  <a:srgbClr val="BF2107"/>
                </a:solidFill>
              </a:rPr>
              <a:t>吸热反应</a:t>
            </a:r>
          </a:p>
        </p:txBody>
      </p:sp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2450719" y="5421853"/>
            <a:ext cx="1605566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+mn-ea"/>
                <a:ea typeface="+mn-ea"/>
              </a:rPr>
              <a:t>若</a:t>
            </a:r>
            <a:r>
              <a:rPr lang="en-US" altLang="zh-CN" sz="2400" dirty="0">
                <a:latin typeface="+mn-ea"/>
                <a:ea typeface="+mn-ea"/>
              </a:rPr>
              <a:t>E</a:t>
            </a:r>
            <a:r>
              <a:rPr lang="zh-CN" altLang="en-US" sz="2400" baseline="-25000" dirty="0">
                <a:latin typeface="+mn-ea"/>
                <a:ea typeface="+mn-ea"/>
              </a:rPr>
              <a:t>反</a:t>
            </a:r>
            <a:r>
              <a:rPr lang="en-US" altLang="zh-CN" sz="2400" dirty="0">
                <a:latin typeface="+mn-ea"/>
                <a:ea typeface="+mn-ea"/>
              </a:rPr>
              <a:t>&gt; E</a:t>
            </a:r>
            <a:r>
              <a:rPr lang="zh-CN" altLang="en-US" sz="2400" baseline="-25000" dirty="0">
                <a:latin typeface="+mn-ea"/>
                <a:ea typeface="+mn-ea"/>
              </a:rPr>
              <a:t>生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6768447" y="5458954"/>
            <a:ext cx="1589257" cy="461665"/>
          </a:xfrm>
          <a:prstGeom prst="rect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+mn-ea"/>
                <a:ea typeface="+mn-ea"/>
              </a:rPr>
              <a:t>若</a:t>
            </a:r>
            <a:r>
              <a:rPr lang="en-US" altLang="zh-CN" sz="2400" dirty="0">
                <a:latin typeface="+mn-ea"/>
                <a:ea typeface="+mn-ea"/>
              </a:rPr>
              <a:t>E</a:t>
            </a:r>
            <a:r>
              <a:rPr lang="zh-CN" altLang="en-US" sz="2400" baseline="-25000" dirty="0">
                <a:latin typeface="+mn-ea"/>
                <a:ea typeface="+mn-ea"/>
              </a:rPr>
              <a:t>反</a:t>
            </a:r>
            <a:r>
              <a:rPr lang="en-US" altLang="zh-CN" sz="2400" dirty="0">
                <a:latin typeface="+mn-ea"/>
                <a:ea typeface="+mn-ea"/>
              </a:rPr>
              <a:t>&lt; E</a:t>
            </a:r>
            <a:r>
              <a:rPr lang="zh-CN" altLang="en-US" sz="2400" baseline="-25000" dirty="0">
                <a:latin typeface="+mn-ea"/>
                <a:ea typeface="+mn-ea"/>
              </a:rPr>
              <a:t>生</a:t>
            </a:r>
          </a:p>
        </p:txBody>
      </p:sp>
    </p:spTree>
    <p:extLst>
      <p:ext uri="{BB962C8B-B14F-4D97-AF65-F5344CB8AC3E}">
        <p14:creationId xmlns:p14="http://schemas.microsoft.com/office/powerpoint/2010/main" val="996956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215166" cy="44624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化学能与热能</a:t>
            </a:r>
            <a:endParaRPr lang="zh-CN" altLang="en-US" sz="2400" dirty="0"/>
          </a:p>
        </p:txBody>
      </p:sp>
      <p:pic>
        <p:nvPicPr>
          <p:cNvPr id="5" name="图片 4" descr="C:\Users\Administrator\AppData\Roaming\Tencent\Users\1361271886\QQ\WinTemp\RichOle\2GZU5)UCELIA180R(UN]%%L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04" y="959667"/>
            <a:ext cx="4680520" cy="3672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 descr="C:\Users\Administrator\AppData\Roaming\Tencent\Users\1361271886\QQ\WinTemp\RichOle\}VOXOIVHAV]VJ5AM48)O3CK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296" y="1258416"/>
            <a:ext cx="4414481" cy="338746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矩形 6"/>
          <p:cNvSpPr/>
          <p:nvPr/>
        </p:nvSpPr>
        <p:spPr>
          <a:xfrm>
            <a:off x="3191175" y="4724524"/>
            <a:ext cx="1415772" cy="461665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 eaLnBrk="0" hangingPunct="0"/>
            <a:r>
              <a:rPr kumimoji="0" lang="zh-CN" altLang="en-US" sz="2400" b="0" dirty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放热反应</a:t>
            </a:r>
          </a:p>
        </p:txBody>
      </p:sp>
      <p:sp>
        <p:nvSpPr>
          <p:cNvPr id="8" name="矩形 7"/>
          <p:cNvSpPr/>
          <p:nvPr/>
        </p:nvSpPr>
        <p:spPr>
          <a:xfrm>
            <a:off x="7164230" y="4645883"/>
            <a:ext cx="1415772" cy="461665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 eaLnBrk="0" hangingPunct="0"/>
            <a:r>
              <a:rPr kumimoji="0" lang="zh-CN" altLang="en-US" sz="2400" b="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吸热反应</a:t>
            </a:r>
            <a:endParaRPr kumimoji="0" lang="zh-CN" altLang="en-US" sz="2400" b="0" dirty="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07583" y="5436510"/>
            <a:ext cx="9947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latin typeface="+mn-ea"/>
                <a:ea typeface="+mn-ea"/>
              </a:rPr>
              <a:t>1.</a:t>
            </a:r>
            <a:r>
              <a:rPr lang="zh-CN" altLang="en-US" sz="2400" b="0" dirty="0" smtClean="0">
                <a:latin typeface="+mn-ea"/>
                <a:ea typeface="+mn-ea"/>
              </a:rPr>
              <a:t>化学反应与爬山一样，先上山，再下山。</a:t>
            </a:r>
            <a:endParaRPr lang="en-US" altLang="zh-CN" sz="2400" b="0" dirty="0" smtClean="0">
              <a:latin typeface="+mn-ea"/>
              <a:ea typeface="+mn-ea"/>
            </a:endParaRPr>
          </a:p>
          <a:p>
            <a:r>
              <a:rPr lang="en-US" altLang="zh-CN" sz="2400" dirty="0" smtClean="0">
                <a:latin typeface="+mn-ea"/>
              </a:rPr>
              <a:t>2.</a:t>
            </a:r>
            <a:r>
              <a:rPr lang="zh-CN" altLang="en-US" sz="2400" dirty="0" smtClean="0">
                <a:latin typeface="+mn-ea"/>
              </a:rPr>
              <a:t>上山，吸收能量，断裂旧化学键；下山，释放能量，形成新化学键。</a:t>
            </a:r>
            <a:endParaRPr lang="en-US" altLang="zh-CN" sz="2400" dirty="0" smtClean="0">
              <a:latin typeface="+mn-ea"/>
            </a:endParaRPr>
          </a:p>
          <a:p>
            <a:r>
              <a:rPr lang="en-US" altLang="zh-CN" sz="2400" dirty="0" smtClean="0">
                <a:latin typeface="+mn-ea"/>
              </a:rPr>
              <a:t>3.</a:t>
            </a:r>
            <a:r>
              <a:rPr lang="zh-CN" altLang="en-US" sz="2400" dirty="0" smtClean="0">
                <a:latin typeface="+mn-ea"/>
              </a:rPr>
              <a:t>一</a:t>
            </a:r>
            <a:r>
              <a:rPr lang="zh-CN" altLang="en-US" sz="2400" dirty="0">
                <a:latin typeface="+mn-ea"/>
              </a:rPr>
              <a:t>个反应</a:t>
            </a:r>
            <a:r>
              <a:rPr lang="zh-CN" altLang="en-US" sz="2400" dirty="0" smtClean="0">
                <a:latin typeface="+mn-ea"/>
              </a:rPr>
              <a:t>是放热反应还是吸热反应，与反应条件关系不大。</a:t>
            </a:r>
            <a:endParaRPr lang="en-US" altLang="zh-CN" sz="2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016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smtClean="0"/>
              <a:t>1</a:t>
            </a:r>
            <a:r>
              <a:rPr lang="zh-CN" altLang="en-US" sz="2400" smtClean="0"/>
              <a:t>化学能与热能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60" y="446244"/>
            <a:ext cx="11926140" cy="389210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428" y="3701556"/>
            <a:ext cx="6684135" cy="279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8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smtClean="0"/>
              <a:t>1</a:t>
            </a:r>
            <a:r>
              <a:rPr lang="zh-CN" altLang="en-US" sz="2400" smtClean="0"/>
              <a:t>化学能与热能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262129" y="721217"/>
                <a:ext cx="7559899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1mol</a:t>
                </a:r>
                <a:r>
                  <a:rPr lang="zh-CN" altLang="en-US" sz="2400" dirty="0" smtClean="0"/>
                  <a:t>燃料完全燃烧生成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zh-CN" altLang="en-US" sz="2400" i="0">
                        <a:latin typeface="Cambria Math" panose="02040503050406030204" pitchFamily="18" charset="0"/>
                      </a:rPr>
                      <m:t>和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l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en-US" sz="2400" dirty="0" smtClean="0"/>
                  <a:t>时，释放的热量称为燃烧热。单位是</a:t>
                </a:r>
                <a:r>
                  <a:rPr lang="en-US" altLang="zh-CN" sz="2400" dirty="0" smtClean="0"/>
                  <a:t>kJ/</a:t>
                </a:r>
                <a:r>
                  <a:rPr lang="en-US" altLang="zh-CN" sz="2400" dirty="0" err="1" smtClean="0"/>
                  <a:t>mol</a:t>
                </a:r>
                <a:r>
                  <a:rPr lang="zh-CN" altLang="en-US" sz="2400" dirty="0" smtClean="0"/>
                  <a:t>。</a:t>
                </a:r>
                <a:endParaRPr lang="en-US" altLang="zh-CN" sz="2400" dirty="0" smtClean="0"/>
              </a:p>
              <a:p>
                <a:r>
                  <a:rPr lang="zh-CN" altLang="en-US" sz="2400" dirty="0" smtClean="0"/>
                  <a:t>如果燃料是</a:t>
                </a:r>
                <a:r>
                  <a:rPr lang="en-US" altLang="zh-CN" sz="2400" dirty="0" smtClean="0"/>
                  <a:t>1g</a:t>
                </a:r>
                <a:r>
                  <a:rPr lang="zh-CN" altLang="en-US" sz="2400" dirty="0" smtClean="0"/>
                  <a:t>，则称为热值，单位为</a:t>
                </a:r>
                <a:r>
                  <a:rPr lang="en-US" altLang="zh-CN" sz="2400" dirty="0" smtClean="0"/>
                  <a:t>kJ/g</a:t>
                </a:r>
                <a:r>
                  <a:rPr lang="zh-CN" altLang="en-US" sz="2400" dirty="0" smtClean="0"/>
                  <a:t>。请填写表格，找出规律。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129" y="721217"/>
                <a:ext cx="7559899" cy="1569660"/>
              </a:xfrm>
              <a:prstGeom prst="rect">
                <a:avLst/>
              </a:prstGeom>
              <a:blipFill rotWithShape="0">
                <a:blip r:embed="rId2"/>
                <a:stretch>
                  <a:fillRect l="-1210" t="-4651" r="-2823" b="-620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62504760"/>
                  </p:ext>
                </p:extLst>
              </p:nvPr>
            </p:nvGraphicFramePr>
            <p:xfrm>
              <a:off x="1481069" y="2857559"/>
              <a:ext cx="8656035" cy="1371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69714"/>
                    <a:gridCol w="1519707"/>
                    <a:gridCol w="1635617"/>
                    <a:gridCol w="1712890"/>
                    <a:gridCol w="1418107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燃料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C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CO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燃烧热</a:t>
                          </a:r>
                          <a:r>
                            <a:rPr lang="en-US" altLang="zh-CN" sz="2400" i="0" dirty="0" smtClean="0"/>
                            <a:t>/kJ/</a:t>
                          </a:r>
                          <a:r>
                            <a:rPr lang="en-US" altLang="zh-CN" sz="2400" i="0" dirty="0" err="1" smtClean="0"/>
                            <a:t>mol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393.5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283.0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890.3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1366.8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热值</a:t>
                          </a:r>
                          <a:r>
                            <a:rPr lang="en-US" altLang="zh-CN" sz="2400" i="0" dirty="0" smtClean="0"/>
                            <a:t>/kJ/g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62504760"/>
                  </p:ext>
                </p:extLst>
              </p:nvPr>
            </p:nvGraphicFramePr>
            <p:xfrm>
              <a:off x="1481069" y="2857559"/>
              <a:ext cx="8656035" cy="1371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69714"/>
                    <a:gridCol w="1519707"/>
                    <a:gridCol w="1635617"/>
                    <a:gridCol w="1712890"/>
                    <a:gridCol w="1418107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燃料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C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CO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323132" t="-14667" r="-83630" b="-2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510300" t="-14667" r="-858" b="-233333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燃烧热</a:t>
                          </a:r>
                          <a:r>
                            <a:rPr lang="en-US" altLang="zh-CN" sz="2400" i="0" dirty="0" smtClean="0"/>
                            <a:t>/kJ/</a:t>
                          </a:r>
                          <a:r>
                            <a:rPr lang="en-US" altLang="zh-CN" sz="2400" i="0" dirty="0" err="1" smtClean="0"/>
                            <a:t>mol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393.5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283.0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890.3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1366.8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热值</a:t>
                          </a:r>
                          <a:r>
                            <a:rPr lang="en-US" altLang="zh-CN" sz="2400" i="0" dirty="0" smtClean="0"/>
                            <a:t>/kJ/g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1712889" y="4795841"/>
                <a:ext cx="4056845" cy="8137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热值</a:t>
                </a:r>
                <a:r>
                  <a:rPr lang="en-US" altLang="zh-CN" sz="2400" dirty="0" smtClean="0"/>
                  <a:t>kJ/g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zh-CN" altLang="en-US" sz="2400" i="0">
                            <a:latin typeface="Cambria Math" panose="02040503050406030204" pitchFamily="18" charset="0"/>
                          </a:rPr>
                          <m:t>燃烧热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num>
                      <m:den>
                        <m:r>
                          <a:rPr lang="zh-CN" altLang="en-US" sz="2400" i="0">
                            <a:latin typeface="Cambria Math" panose="02040503050406030204" pitchFamily="18" charset="0"/>
                          </a:rPr>
                          <m:t>摩尔质量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2889" y="4795841"/>
                <a:ext cx="4056845" cy="813749"/>
              </a:xfrm>
              <a:prstGeom prst="rect">
                <a:avLst/>
              </a:prstGeom>
              <a:blipFill rotWithShape="0">
                <a:blip r:embed="rId4"/>
                <a:stretch>
                  <a:fillRect l="-24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4108361" y="3767494"/>
            <a:ext cx="81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32.8</a:t>
            </a:r>
            <a:endParaRPr lang="zh-CN" altLang="en-US" sz="2400" dirty="0"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09086" y="3749195"/>
            <a:ext cx="81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10.1</a:t>
            </a:r>
            <a:endParaRPr lang="zh-CN" altLang="en-US" sz="2400" dirty="0">
              <a:latin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46137" y="3749196"/>
            <a:ext cx="81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55.6</a:t>
            </a:r>
            <a:endParaRPr lang="zh-CN" altLang="en-US" sz="2400" dirty="0">
              <a:latin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124682" y="3757272"/>
            <a:ext cx="81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29.7</a:t>
            </a:r>
            <a:endParaRPr lang="zh-CN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30725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/>
              <a:t>2</a:t>
            </a:r>
            <a:r>
              <a:rPr lang="zh-CN" altLang="en-US" sz="2400" dirty="0" smtClean="0"/>
              <a:t>化学能与</a:t>
            </a:r>
            <a:r>
              <a:rPr lang="zh-CN" altLang="en-US" sz="2400" dirty="0"/>
              <a:t>电</a:t>
            </a:r>
            <a:r>
              <a:rPr lang="zh-CN" altLang="en-US" sz="2400" dirty="0" smtClean="0"/>
              <a:t>能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459" y="450823"/>
            <a:ext cx="2664183" cy="3749365"/>
          </a:xfrm>
          <a:prstGeom prst="rect">
            <a:avLst/>
          </a:prstGeom>
        </p:spPr>
      </p:pic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933207"/>
              </p:ext>
            </p:extLst>
          </p:nvPr>
        </p:nvGraphicFramePr>
        <p:xfrm>
          <a:off x="3054671" y="682581"/>
          <a:ext cx="8127999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负极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正极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电极材料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电极反应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反应类型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氧化反应</a:t>
                      </a:r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还原反应</a:t>
                      </a:r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原电池总反应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电子流向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离子流向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784853" y="1053421"/>
            <a:ext cx="470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Zn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8437116" y="1053421"/>
            <a:ext cx="599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Cu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/>
              <p:cNvSpPr txBox="1"/>
              <p:nvPr/>
            </p:nvSpPr>
            <p:spPr>
              <a:xfrm>
                <a:off x="5844348" y="1443386"/>
                <a:ext cx="18137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Zn-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Zn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endParaRPr lang="zh-CN" altLang="en-US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4348" y="1443386"/>
                <a:ext cx="1813749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030" t="-11667" b="-25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8510719" y="1443386"/>
                <a:ext cx="18137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en-US" altLang="zh-CN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zh-CN" altLang="en-US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0719" y="1443386"/>
                <a:ext cx="1813749" cy="369332"/>
              </a:xfrm>
              <a:prstGeom prst="rect">
                <a:avLst/>
              </a:prstGeom>
              <a:blipFill rotWithShape="0">
                <a:blip r:embed="rId4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7352213" y="2165941"/>
                <a:ext cx="25333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Zn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+2</m:t>
                        </m:r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Zn</m:t>
                        </m:r>
                      </m:e>
                      <m:sup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en-US" altLang="zh-CN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↑</m:t>
                    </m:r>
                  </m:oMath>
                </a14:m>
                <a:endParaRPr lang="zh-CN" altLang="en-US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2213" y="2165941"/>
                <a:ext cx="2533308" cy="369332"/>
              </a:xfrm>
              <a:prstGeom prst="rect">
                <a:avLst/>
              </a:prstGeom>
              <a:blipFill rotWithShape="0">
                <a:blip r:embed="rId5"/>
                <a:stretch>
                  <a:fillRect l="-1923" t="-9836" b="-229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文本框 11"/>
          <p:cNvSpPr txBox="1"/>
          <p:nvPr/>
        </p:nvSpPr>
        <p:spPr>
          <a:xfrm>
            <a:off x="5841558" y="2516902"/>
            <a:ext cx="803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流出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470997" y="2527218"/>
            <a:ext cx="803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流入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5861130" y="2898813"/>
                <a:ext cx="1969720" cy="372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  <m:r>
                      <a:rPr lang="zh-CN" altLang="en-US" i="0" dirty="0">
                        <a:latin typeface="Cambria Math" panose="02040503050406030204" pitchFamily="18" charset="0"/>
                      </a:rPr>
                      <m:t>、</m:t>
                    </m:r>
                    <m:sSup>
                      <m:sSup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CN" altLang="en-US" dirty="0" smtClean="0"/>
                  <a:t>移向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1130" y="2898813"/>
                <a:ext cx="1969720" cy="372281"/>
              </a:xfrm>
              <a:prstGeom prst="rect">
                <a:avLst/>
              </a:prstGeom>
              <a:blipFill rotWithShape="0">
                <a:blip r:embed="rId6"/>
                <a:stretch>
                  <a:fillRect t="-14754" b="-196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文本框 14"/>
              <p:cNvSpPr txBox="1"/>
              <p:nvPr/>
            </p:nvSpPr>
            <p:spPr>
              <a:xfrm>
                <a:off x="8462506" y="2909129"/>
                <a:ext cx="19697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b="0" i="0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dirty="0" smtClean="0"/>
                  <a:t>移向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15" name="文本框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62506" y="2909129"/>
                <a:ext cx="1969720" cy="369332"/>
              </a:xfrm>
              <a:prstGeom prst="rect">
                <a:avLst/>
              </a:prstGeom>
              <a:blipFill rotWithShape="0">
                <a:blip r:embed="rId7"/>
                <a:stretch>
                  <a:fillRect t="-13115" b="-196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/>
          <p:cNvSpPr txBox="1"/>
          <p:nvPr/>
        </p:nvSpPr>
        <p:spPr>
          <a:xfrm>
            <a:off x="4199803" y="2909129"/>
            <a:ext cx="1356811" cy="400110"/>
          </a:xfrm>
          <a:prstGeom prst="rect">
            <a:avLst/>
          </a:prstGeom>
          <a:noFill/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负负正正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506878" y="2563208"/>
            <a:ext cx="1689601" cy="707886"/>
          </a:xfrm>
          <a:prstGeom prst="rect">
            <a:avLst/>
          </a:prstGeom>
          <a:noFill/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电子不下水，离子不上岸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78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/>
              <a:t>2</a:t>
            </a:r>
            <a:r>
              <a:rPr lang="zh-CN" altLang="en-US" sz="2400" dirty="0" smtClean="0"/>
              <a:t>化学能与</a:t>
            </a:r>
            <a:r>
              <a:rPr lang="zh-CN" altLang="en-US" sz="2400" dirty="0"/>
              <a:t>电</a:t>
            </a:r>
            <a:r>
              <a:rPr lang="zh-CN" altLang="en-US" sz="2400" dirty="0" smtClean="0"/>
              <a:t>能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169803" y="446244"/>
                <a:ext cx="7454490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书写电极反应式步骤：</a:t>
                </a:r>
                <a:endParaRPr lang="en-US" altLang="zh-CN" sz="2400" dirty="0" smtClean="0"/>
              </a:p>
              <a:p>
                <a:r>
                  <a:rPr lang="en-US" altLang="zh-CN" sz="2400" dirty="0" smtClean="0"/>
                  <a:t>1</a:t>
                </a:r>
                <a:r>
                  <a:rPr lang="zh-CN" altLang="en-US" sz="2400" dirty="0" smtClean="0"/>
                  <a:t>写出氧化或还原的产物；</a:t>
                </a:r>
                <a:endParaRPr lang="en-US" altLang="zh-CN" sz="2400" dirty="0" smtClean="0"/>
              </a:p>
              <a:p>
                <a:r>
                  <a:rPr lang="en-US" altLang="zh-CN" sz="2400" dirty="0" smtClean="0"/>
                  <a:t>2</a:t>
                </a:r>
                <a:r>
                  <a:rPr lang="zh-CN" altLang="en-US" sz="2400" dirty="0"/>
                  <a:t>电子</a:t>
                </a:r>
                <a:r>
                  <a:rPr lang="zh-CN" altLang="en-US" sz="2400" dirty="0" smtClean="0"/>
                  <a:t>守恒；</a:t>
                </a:r>
                <a:endParaRPr lang="en-US" altLang="zh-CN" sz="2400" dirty="0" smtClean="0"/>
              </a:p>
              <a:p>
                <a:r>
                  <a:rPr lang="en-US" altLang="zh-CN" sz="2400" dirty="0" smtClean="0"/>
                  <a:t>3</a:t>
                </a:r>
                <a:r>
                  <a:rPr lang="zh-CN" altLang="en-US" sz="2400" dirty="0" smtClean="0"/>
                  <a:t>电荷守恒，酸中用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zh-CN" altLang="en-US" sz="2400" i="0">
                        <a:latin typeface="Cambria Math" panose="02040503050406030204" pitchFamily="18" charset="0"/>
                      </a:rPr>
                      <m:t>调</m:t>
                    </m:r>
                  </m:oMath>
                </a14:m>
                <a:r>
                  <a:rPr lang="zh-CN" altLang="en-US" sz="2400" dirty="0" smtClean="0"/>
                  <a:t>电荷，碱中用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调电荷；</a:t>
                </a:r>
                <a:endParaRPr lang="en-US" altLang="zh-CN" sz="2400" dirty="0" smtClean="0"/>
              </a:p>
              <a:p>
                <a:r>
                  <a:rPr lang="en-US" altLang="zh-CN" sz="2400" dirty="0" smtClean="0"/>
                  <a:t>4</a:t>
                </a:r>
                <a:r>
                  <a:rPr lang="zh-CN" altLang="en-US" sz="2400" dirty="0" smtClean="0"/>
                  <a:t>质量守恒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803" y="446244"/>
                <a:ext cx="7454490" cy="1938992"/>
              </a:xfrm>
              <a:prstGeom prst="rect">
                <a:avLst/>
              </a:prstGeom>
              <a:blipFill rotWithShape="0">
                <a:blip r:embed="rId2"/>
                <a:stretch>
                  <a:fillRect l="-1308" t="-3774" b="-66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87794812"/>
                  </p:ext>
                </p:extLst>
              </p:nvPr>
            </p:nvGraphicFramePr>
            <p:xfrm>
              <a:off x="2" y="2831480"/>
              <a:ext cx="12192000" cy="3017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11367"/>
                    <a:gridCol w="1545465"/>
                    <a:gridCol w="1815921"/>
                    <a:gridCol w="3799268"/>
                    <a:gridCol w="4219979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编号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电极材料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电解质溶液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负极</a:t>
                          </a:r>
                          <a:r>
                            <a:rPr lang="en-US" altLang="zh-CN" sz="2400" b="0" i="0" dirty="0" smtClean="0"/>
                            <a:t>/</a:t>
                          </a:r>
                          <a:r>
                            <a:rPr lang="zh-CN" altLang="en-US" sz="2400" b="0" i="0" dirty="0" smtClean="0"/>
                            <a:t>氧化反应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正极</a:t>
                          </a:r>
                          <a:r>
                            <a:rPr lang="en-US" altLang="zh-CN" sz="2400" b="0" i="0" dirty="0" smtClean="0"/>
                            <a:t>/</a:t>
                          </a:r>
                          <a:r>
                            <a:rPr lang="zh-CN" altLang="en-US" sz="2400" b="0" i="0" dirty="0" smtClean="0"/>
                            <a:t>还原反应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1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Mg</a:t>
                          </a:r>
                          <a:r>
                            <a:rPr lang="zh-CN" altLang="en-US" sz="2400" b="0" i="0" dirty="0" smtClean="0"/>
                            <a:t>、</a:t>
                          </a:r>
                          <a:r>
                            <a:rPr lang="en-US" altLang="zh-CN" sz="2400" b="0" i="0" dirty="0" smtClean="0"/>
                            <a:t>Al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稀盐酸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2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Mg</a:t>
                          </a:r>
                          <a:r>
                            <a:rPr lang="zh-CN" altLang="en-US" sz="2400" b="0" i="0" dirty="0" smtClean="0"/>
                            <a:t>、</a:t>
                          </a:r>
                          <a:r>
                            <a:rPr lang="en-US" altLang="zh-CN" sz="2400" b="0" i="0" dirty="0" smtClean="0"/>
                            <a:t>Al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r>
                            <a:rPr lang="zh-CN" altLang="en-US" sz="2400" b="0" i="0" dirty="0" smtClean="0"/>
                            <a:t>溶液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3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Pt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r>
                            <a:rPr lang="zh-CN" altLang="en-US" sz="2400" b="0" i="0" dirty="0" smtClean="0"/>
                            <a:t>、</a:t>
                          </a:r>
                          <a:r>
                            <a:rPr lang="en-US" altLang="zh-CN" sz="2400" b="0" i="0" dirty="0" smtClean="0"/>
                            <a:t>Pt(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b="0" i="0" dirty="0" smtClean="0"/>
                            <a:t>)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r>
                            <a:rPr lang="zh-CN" altLang="en-US" sz="2400" b="0" i="0" dirty="0" smtClean="0"/>
                            <a:t>溶液</a:t>
                          </a:r>
                          <a:endParaRPr lang="zh-CN" altLang="en-US" sz="2400" b="0" i="0" dirty="0"/>
                        </a:p>
                        <a:p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4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Pb</a:t>
                          </a:r>
                          <a:r>
                            <a:rPr lang="zh-CN" altLang="en-US" sz="2400" b="0" i="0" dirty="0" smtClean="0"/>
                            <a:t>、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PbO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浓硫酸（</a:t>
                          </a:r>
                          <a:r>
                            <a:rPr lang="en-US" altLang="zh-CN" sz="2400" b="0" i="0" dirty="0" smtClean="0"/>
                            <a:t>70%</a:t>
                          </a:r>
                          <a:r>
                            <a:rPr lang="zh-CN" altLang="en-US" sz="2400" b="0" i="0" dirty="0" smtClean="0"/>
                            <a:t>）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87794812"/>
                  </p:ext>
                </p:extLst>
              </p:nvPr>
            </p:nvGraphicFramePr>
            <p:xfrm>
              <a:off x="2" y="2831480"/>
              <a:ext cx="12192000" cy="3017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11367"/>
                    <a:gridCol w="1545465"/>
                    <a:gridCol w="1815921"/>
                    <a:gridCol w="3799268"/>
                    <a:gridCol w="4219979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编号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电极材料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电解质溶液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负极</a:t>
                          </a:r>
                          <a:r>
                            <a:rPr lang="en-US" altLang="zh-CN" sz="2400" b="0" i="0" dirty="0" smtClean="0"/>
                            <a:t>/</a:t>
                          </a:r>
                          <a:r>
                            <a:rPr lang="zh-CN" altLang="en-US" sz="2400" b="0" i="0" dirty="0" smtClean="0"/>
                            <a:t>氧化反应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正极</a:t>
                          </a:r>
                          <a:r>
                            <a:rPr lang="en-US" altLang="zh-CN" sz="2400" b="0" i="0" dirty="0" smtClean="0"/>
                            <a:t>/</a:t>
                          </a:r>
                          <a:r>
                            <a:rPr lang="zh-CN" altLang="en-US" sz="2400" b="0" i="0" dirty="0" smtClean="0"/>
                            <a:t>还原反应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1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Mg</a:t>
                          </a:r>
                          <a:r>
                            <a:rPr lang="zh-CN" altLang="en-US" sz="2400" b="0" i="0" dirty="0" smtClean="0"/>
                            <a:t>、</a:t>
                          </a:r>
                          <a:r>
                            <a:rPr lang="en-US" altLang="zh-CN" sz="2400" b="0" i="0" dirty="0" smtClean="0"/>
                            <a:t>Al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稀盐酸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2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Mg</a:t>
                          </a:r>
                          <a:r>
                            <a:rPr lang="zh-CN" altLang="en-US" sz="2400" b="0" i="0" dirty="0" smtClean="0"/>
                            <a:t>、</a:t>
                          </a:r>
                          <a:r>
                            <a:rPr lang="en-US" altLang="zh-CN" sz="2400" b="0" i="0" dirty="0" smtClean="0"/>
                            <a:t>Al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30537" t="-216000" r="-442282" b="-39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3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53150" t="-174265" r="-636220" b="-116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30537" t="-174265" r="-442282" b="-116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0" dirty="0" smtClean="0"/>
                            <a:t>4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53150" t="-276296" r="-636220" b="-170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b="0" i="0" dirty="0" smtClean="0"/>
                            <a:t>浓硫酸（</a:t>
                          </a:r>
                          <a:r>
                            <a:rPr lang="en-US" altLang="zh-CN" sz="2400" b="0" i="0" dirty="0" smtClean="0"/>
                            <a:t>70%</a:t>
                          </a:r>
                          <a:r>
                            <a:rPr lang="zh-CN" altLang="en-US" sz="2400" b="0" i="0" dirty="0" smtClean="0"/>
                            <a:t>）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4121240" y="3331111"/>
                <a:ext cx="21250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Mg</m:t>
                          </m:r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Mg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240" y="3331111"/>
                <a:ext cx="2125014" cy="369332"/>
              </a:xfrm>
              <a:prstGeom prst="rect">
                <a:avLst/>
              </a:prstGeom>
              <a:blipFill rotWithShape="0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文本框 18"/>
              <p:cNvSpPr txBox="1"/>
              <p:nvPr/>
            </p:nvSpPr>
            <p:spPr>
              <a:xfrm>
                <a:off x="7918361" y="3352016"/>
                <a:ext cx="21250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19" name="文本框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8361" y="3352016"/>
                <a:ext cx="2125014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4183489" y="3751797"/>
                <a:ext cx="38250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Al</m:t>
                          </m:r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−6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AlO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b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3489" y="3751797"/>
                <a:ext cx="3825025" cy="36933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7918361" y="3777200"/>
                <a:ext cx="30651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+6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  <m:r>
                        <a:rPr lang="en-US" altLang="zh-CN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+6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8361" y="3777200"/>
                <a:ext cx="3065171" cy="36933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/>
            </p:nvSpPr>
            <p:spPr>
              <a:xfrm>
                <a:off x="4082605" y="4377148"/>
                <a:ext cx="4026792" cy="374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2−</m:t>
                          </m:r>
                        </m:sup>
                      </m:sSub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+7</m:t>
                      </m:r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605" y="4377148"/>
                <a:ext cx="4026792" cy="374461"/>
              </a:xfrm>
              <a:prstGeom prst="rect">
                <a:avLst/>
              </a:prstGeom>
              <a:blipFill rotWithShape="0">
                <a:blip r:embed="rId8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/>
              <p:cNvSpPr txBox="1"/>
              <p:nvPr/>
            </p:nvSpPr>
            <p:spPr>
              <a:xfrm>
                <a:off x="7918361" y="4340240"/>
                <a:ext cx="30651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+4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+4</m:t>
                      </m:r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8361" y="4340240"/>
                <a:ext cx="3065171" cy="369332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4183489" y="5114164"/>
                <a:ext cx="2844085" cy="372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Pb</m:t>
                          </m:r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2−</m:t>
                          </m:r>
                        </m:sup>
                      </m:sSub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Pb</m:t>
                      </m:r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3489" y="5114164"/>
                <a:ext cx="2844085" cy="372281"/>
              </a:xfrm>
              <a:prstGeom prst="rect">
                <a:avLst/>
              </a:prstGeom>
              <a:blipFill rotWithShape="0">
                <a:blip r:embed="rId10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7672588" y="5066849"/>
                <a:ext cx="3556715" cy="6492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PbO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2−</m:t>
                          </m:r>
                        </m:sup>
                      </m:sSub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altLang="zh-CN" b="0" i="0" dirty="0" smtClean="0">
                  <a:latin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PbSO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2588" y="5066849"/>
                <a:ext cx="3556715" cy="649280"/>
              </a:xfrm>
              <a:prstGeom prst="rect">
                <a:avLst/>
              </a:prstGeom>
              <a:blipFill rotWithShape="0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926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  <p:bldP spid="19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/>
              <a:t>2</a:t>
            </a:r>
            <a:r>
              <a:rPr lang="zh-CN" altLang="en-US" sz="2400" dirty="0" smtClean="0"/>
              <a:t>化学能与</a:t>
            </a:r>
            <a:r>
              <a:rPr lang="zh-CN" altLang="en-US" sz="2400" dirty="0"/>
              <a:t>电</a:t>
            </a:r>
            <a:r>
              <a:rPr lang="zh-CN" altLang="en-US" sz="2400" dirty="0" smtClean="0"/>
              <a:t>能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166" y="947066"/>
            <a:ext cx="7433502" cy="425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10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-13867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化学反应速率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4428041" y="223122"/>
            <a:ext cx="2239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三段式</a:t>
            </a:r>
            <a:r>
              <a:rPr lang="en-US" altLang="zh-CN" sz="2400" dirty="0" smtClean="0"/>
              <a:t>—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16136" y="918360"/>
            <a:ext cx="1113502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0" dirty="0" smtClean="0">
                <a:solidFill>
                  <a:srgbClr val="000000"/>
                </a:solidFill>
              </a:rPr>
              <a:t>一定</a:t>
            </a:r>
            <a:r>
              <a:rPr lang="zh-CN" altLang="en-US" sz="2400" b="0" dirty="0">
                <a:solidFill>
                  <a:srgbClr val="000000"/>
                </a:solidFill>
              </a:rPr>
              <a:t>条件下在一容积恒为</a:t>
            </a:r>
            <a:r>
              <a:rPr lang="en-US" altLang="zh-CN" sz="2400" b="0" dirty="0">
                <a:solidFill>
                  <a:srgbClr val="000000"/>
                </a:solidFill>
              </a:rPr>
              <a:t>2 L</a:t>
            </a:r>
            <a:r>
              <a:rPr lang="zh-CN" altLang="en-US" sz="2400" b="0" dirty="0">
                <a:solidFill>
                  <a:srgbClr val="000000"/>
                </a:solidFill>
              </a:rPr>
              <a:t>的容器内发生反应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sz="2400" b="0" dirty="0" smtClean="0">
                <a:solidFill>
                  <a:srgbClr val="000000"/>
                </a:solidFill>
              </a:rPr>
              <a:t>2A(g</a:t>
            </a:r>
            <a:r>
              <a:rPr lang="en-US" altLang="zh-CN" sz="2400" b="0" dirty="0">
                <a:solidFill>
                  <a:srgbClr val="000000"/>
                </a:solidFill>
              </a:rPr>
              <a:t>)+B(g)</a:t>
            </a:r>
            <a:r>
              <a:rPr lang="en-US" altLang="zh-CN" sz="2400" b="0" dirty="0">
                <a:solidFill>
                  <a:srgbClr val="00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>
                <a:solidFill>
                  <a:srgbClr val="000000"/>
                </a:solidFill>
              </a:rPr>
              <a:t>2C(g),</a:t>
            </a:r>
            <a:r>
              <a:rPr lang="zh-CN" altLang="en-US" sz="2400" b="0" dirty="0">
                <a:solidFill>
                  <a:srgbClr val="000000"/>
                </a:solidFill>
              </a:rPr>
              <a:t>已知起始投入</a:t>
            </a:r>
            <a:r>
              <a:rPr lang="en-US" altLang="zh-CN" sz="2400" b="0" dirty="0">
                <a:solidFill>
                  <a:srgbClr val="000000"/>
                </a:solidFill>
              </a:rPr>
              <a:t>4 mol A(g)</a:t>
            </a:r>
            <a:r>
              <a:rPr lang="zh-CN" altLang="en-US" sz="2400" b="0" dirty="0">
                <a:solidFill>
                  <a:srgbClr val="000000"/>
                </a:solidFill>
              </a:rPr>
              <a:t>和</a:t>
            </a:r>
            <a:r>
              <a:rPr lang="en-US" altLang="zh-CN" sz="2400" b="0" dirty="0">
                <a:solidFill>
                  <a:srgbClr val="000000"/>
                </a:solidFill>
              </a:rPr>
              <a:t>2 mol B(g),</a:t>
            </a:r>
            <a:r>
              <a:rPr lang="zh-CN" altLang="en-US" sz="2400" b="0" dirty="0">
                <a:solidFill>
                  <a:srgbClr val="000000"/>
                </a:solidFill>
              </a:rPr>
              <a:t>经</a:t>
            </a:r>
            <a:r>
              <a:rPr lang="en-US" altLang="zh-CN" sz="2400" b="0" dirty="0">
                <a:solidFill>
                  <a:srgbClr val="000000"/>
                </a:solidFill>
              </a:rPr>
              <a:t>2 s</a:t>
            </a:r>
            <a:r>
              <a:rPr lang="zh-CN" altLang="en-US" sz="2400" b="0" dirty="0">
                <a:solidFill>
                  <a:srgbClr val="000000"/>
                </a:solidFill>
              </a:rPr>
              <a:t>后测得</a:t>
            </a:r>
            <a:r>
              <a:rPr lang="en-US" altLang="zh-CN" sz="2400" b="0" dirty="0">
                <a:solidFill>
                  <a:srgbClr val="000000"/>
                </a:solidFill>
              </a:rPr>
              <a:t>C</a:t>
            </a:r>
            <a:r>
              <a:rPr lang="zh-CN" altLang="en-US" sz="2400" b="0" dirty="0">
                <a:solidFill>
                  <a:srgbClr val="000000"/>
                </a:solidFill>
              </a:rPr>
              <a:t>的浓度为</a:t>
            </a:r>
            <a:r>
              <a:rPr lang="en-US" altLang="zh-CN" sz="2400" b="0" dirty="0">
                <a:solidFill>
                  <a:srgbClr val="000000"/>
                </a:solidFill>
              </a:rPr>
              <a:t>0.6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并且</a:t>
            </a:r>
            <a:r>
              <a:rPr lang="en-US" altLang="zh-CN" sz="2400" b="0" dirty="0">
                <a:solidFill>
                  <a:srgbClr val="000000"/>
                </a:solidFill>
              </a:rPr>
              <a:t>2 s</a:t>
            </a:r>
            <a:r>
              <a:rPr lang="zh-CN" altLang="en-US" sz="2400" b="0" dirty="0">
                <a:solidFill>
                  <a:srgbClr val="000000"/>
                </a:solidFill>
              </a:rPr>
              <a:t>后各组分浓度不再改变。下列说法正确的是</a:t>
            </a:r>
            <a:endParaRPr lang="en-US" altLang="zh-CN" sz="2400" b="0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00918343"/>
                  </p:ext>
                </p:extLst>
              </p:nvPr>
            </p:nvGraphicFramePr>
            <p:xfrm>
              <a:off x="1344923" y="2590805"/>
              <a:ext cx="7600648" cy="19182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00162"/>
                    <a:gridCol w="1900162"/>
                    <a:gridCol w="1900162"/>
                    <a:gridCol w="1900162"/>
                  </a:tblGrid>
                  <a:tr h="35936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</a:rPr>
                            <a:t>2A(g)           +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</a:rPr>
                            <a:t>B(g)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⇌       </a:t>
                          </a:r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</a:rPr>
                            <a:t>2C(g)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5936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mol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</a:tr>
                  <a:tr h="35936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zh-CN" altLang="en-US" sz="2400" i="1" smtClean="0">
                                    <a:latin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mol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</a:tr>
                  <a:tr h="419417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zh-CN" altLang="en-US" sz="2400" i="1" smtClean="0">
                                        <a:latin typeface="Cambria Math" panose="02040503050406030204" pitchFamily="18" charset="0"/>
                                      </a:rPr>
                                      <m:t>末</m:t>
                                    </m:r>
                                  </m:sub>
                                </m:sSub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mol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00918343"/>
                  </p:ext>
                </p:extLst>
              </p:nvPr>
            </p:nvGraphicFramePr>
            <p:xfrm>
              <a:off x="1344923" y="2590805"/>
              <a:ext cx="7600648" cy="19182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00162"/>
                    <a:gridCol w="1900162"/>
                    <a:gridCol w="1900162"/>
                    <a:gridCol w="1900162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</a:rPr>
                            <a:t>2A(g)           +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</a:rPr>
                            <a:t>B(g)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⇌       </a:t>
                          </a:r>
                          <a:r>
                            <a:rPr lang="en-US" altLang="zh-CN" sz="2400" b="0" dirty="0" smtClean="0">
                              <a:solidFill>
                                <a:srgbClr val="000000"/>
                              </a:solidFill>
                            </a:rPr>
                            <a:t>2C(g)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21" t="-116000" r="-300641" b="-241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21" t="-216000" r="-300641" b="-141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/>
                        </a:p>
                      </a:txBody>
                      <a:tcPr/>
                    </a:tc>
                  </a:tr>
                  <a:tr h="546608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21" t="-263333" r="-300641" b="-1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文本框 6"/>
          <p:cNvSpPr txBox="1"/>
          <p:nvPr/>
        </p:nvSpPr>
        <p:spPr>
          <a:xfrm>
            <a:off x="3540309" y="2947187"/>
            <a:ext cx="382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2</a:t>
            </a:r>
            <a:endParaRPr lang="zh-CN" altLang="en-US" sz="2400" b="0" dirty="0"/>
          </a:p>
        </p:txBody>
      </p:sp>
      <p:sp>
        <p:nvSpPr>
          <p:cNvPr id="8" name="文本框 7"/>
          <p:cNvSpPr txBox="1"/>
          <p:nvPr/>
        </p:nvSpPr>
        <p:spPr>
          <a:xfrm>
            <a:off x="5500813" y="2947082"/>
            <a:ext cx="382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1</a:t>
            </a:r>
            <a:endParaRPr lang="zh-CN" altLang="en-US" sz="2400" b="0" dirty="0"/>
          </a:p>
        </p:txBody>
      </p:sp>
      <p:sp>
        <p:nvSpPr>
          <p:cNvPr id="9" name="文本框 8"/>
          <p:cNvSpPr txBox="1"/>
          <p:nvPr/>
        </p:nvSpPr>
        <p:spPr>
          <a:xfrm>
            <a:off x="7361194" y="2979472"/>
            <a:ext cx="382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/>
              <a:t>0</a:t>
            </a:r>
            <a:endParaRPr lang="zh-CN" altLang="en-US" sz="2400" b="0" dirty="0"/>
          </a:p>
        </p:txBody>
      </p:sp>
      <p:sp>
        <p:nvSpPr>
          <p:cNvPr id="10" name="文本框 9"/>
          <p:cNvSpPr txBox="1"/>
          <p:nvPr/>
        </p:nvSpPr>
        <p:spPr>
          <a:xfrm>
            <a:off x="7323554" y="4051179"/>
            <a:ext cx="576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0.6</a:t>
            </a:r>
            <a:endParaRPr lang="zh-CN" altLang="en-US" sz="2400" b="0" dirty="0"/>
          </a:p>
        </p:txBody>
      </p:sp>
      <p:sp>
        <p:nvSpPr>
          <p:cNvPr id="11" name="文本框 10"/>
          <p:cNvSpPr txBox="1"/>
          <p:nvPr/>
        </p:nvSpPr>
        <p:spPr>
          <a:xfrm>
            <a:off x="7323554" y="3468647"/>
            <a:ext cx="576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0.6</a:t>
            </a:r>
            <a:endParaRPr lang="zh-CN" altLang="en-US" sz="2400" b="0" dirty="0"/>
          </a:p>
        </p:txBody>
      </p:sp>
      <p:sp>
        <p:nvSpPr>
          <p:cNvPr id="12" name="文本框 11"/>
          <p:cNvSpPr txBox="1"/>
          <p:nvPr/>
        </p:nvSpPr>
        <p:spPr>
          <a:xfrm>
            <a:off x="3500741" y="3468647"/>
            <a:ext cx="576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0.6</a:t>
            </a:r>
            <a:endParaRPr lang="zh-CN" altLang="en-US" sz="2400" b="0" dirty="0"/>
          </a:p>
        </p:txBody>
      </p:sp>
      <p:sp>
        <p:nvSpPr>
          <p:cNvPr id="13" name="文本框 12"/>
          <p:cNvSpPr txBox="1"/>
          <p:nvPr/>
        </p:nvSpPr>
        <p:spPr>
          <a:xfrm>
            <a:off x="5516981" y="3468647"/>
            <a:ext cx="576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0.3</a:t>
            </a:r>
            <a:endParaRPr lang="zh-CN" altLang="en-US" sz="2400" b="0" dirty="0"/>
          </a:p>
        </p:txBody>
      </p:sp>
      <p:sp>
        <p:nvSpPr>
          <p:cNvPr id="14" name="文本框 13"/>
          <p:cNvSpPr txBox="1"/>
          <p:nvPr/>
        </p:nvSpPr>
        <p:spPr>
          <a:xfrm>
            <a:off x="3493768" y="4032465"/>
            <a:ext cx="576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1.4</a:t>
            </a:r>
            <a:endParaRPr lang="zh-CN" altLang="en-US" sz="2400" b="0" dirty="0"/>
          </a:p>
        </p:txBody>
      </p:sp>
      <p:sp>
        <p:nvSpPr>
          <p:cNvPr id="15" name="文本框 14"/>
          <p:cNvSpPr txBox="1"/>
          <p:nvPr/>
        </p:nvSpPr>
        <p:spPr>
          <a:xfrm>
            <a:off x="5541151" y="4028386"/>
            <a:ext cx="576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0.7</a:t>
            </a:r>
            <a:endParaRPr lang="zh-CN" altLang="en-US" sz="2400" b="0" dirty="0"/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508160" y="4730921"/>
            <a:ext cx="92741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0" dirty="0">
                <a:solidFill>
                  <a:srgbClr val="000000"/>
                </a:solidFill>
              </a:rPr>
              <a:t>A.2 s</a:t>
            </a:r>
            <a:r>
              <a:rPr lang="zh-CN" altLang="en-US" sz="2400" b="0" dirty="0">
                <a:solidFill>
                  <a:srgbClr val="000000"/>
                </a:solidFill>
              </a:rPr>
              <a:t>内用物质</a:t>
            </a:r>
            <a:r>
              <a:rPr lang="en-US" altLang="zh-CN" sz="2400" b="0" dirty="0">
                <a:solidFill>
                  <a:srgbClr val="000000"/>
                </a:solidFill>
              </a:rPr>
              <a:t>A</a:t>
            </a:r>
            <a:r>
              <a:rPr lang="zh-CN" altLang="en-US" sz="2400" b="0" dirty="0">
                <a:solidFill>
                  <a:srgbClr val="000000"/>
                </a:solidFill>
              </a:rPr>
              <a:t>表示的平均反应速率为</a:t>
            </a:r>
            <a:r>
              <a:rPr lang="en-US" altLang="zh-CN" sz="2400" b="0" dirty="0">
                <a:solidFill>
                  <a:srgbClr val="000000"/>
                </a:solidFill>
              </a:rPr>
              <a:t>0.3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r>
              <a:rPr lang="en-US" altLang="zh-CN" sz="2400" b="0" dirty="0">
                <a:solidFill>
                  <a:srgbClr val="000000"/>
                </a:solidFill>
              </a:rPr>
              <a:t>B.2 s</a:t>
            </a:r>
            <a:r>
              <a:rPr lang="zh-CN" altLang="en-US" sz="2400" b="0" dirty="0">
                <a:solidFill>
                  <a:srgbClr val="000000"/>
                </a:solidFill>
              </a:rPr>
              <a:t>内用物质</a:t>
            </a:r>
            <a:r>
              <a:rPr lang="en-US" altLang="zh-CN" sz="2400" b="0" dirty="0">
                <a:solidFill>
                  <a:srgbClr val="000000"/>
                </a:solidFill>
              </a:rPr>
              <a:t>B</a:t>
            </a:r>
            <a:r>
              <a:rPr lang="zh-CN" altLang="en-US" sz="2400" b="0" dirty="0">
                <a:solidFill>
                  <a:srgbClr val="000000"/>
                </a:solidFill>
              </a:rPr>
              <a:t>表示的平均反应速率为</a:t>
            </a:r>
            <a:r>
              <a:rPr lang="en-US" altLang="zh-CN" sz="2400" b="0" dirty="0">
                <a:solidFill>
                  <a:srgbClr val="000000"/>
                </a:solidFill>
              </a:rPr>
              <a:t>0.6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r>
              <a:rPr lang="en-US" altLang="zh-CN" sz="2400" b="0" dirty="0">
                <a:solidFill>
                  <a:srgbClr val="000000"/>
                </a:solidFill>
              </a:rPr>
              <a:t>C.2 s</a:t>
            </a:r>
            <a:r>
              <a:rPr lang="zh-CN" altLang="en-US" sz="2400" b="0" dirty="0">
                <a:solidFill>
                  <a:srgbClr val="000000"/>
                </a:solidFill>
              </a:rPr>
              <a:t>后反应物</a:t>
            </a:r>
            <a:r>
              <a:rPr lang="en-US" altLang="zh-CN" sz="2400" b="0" dirty="0">
                <a:solidFill>
                  <a:srgbClr val="000000"/>
                </a:solidFill>
              </a:rPr>
              <a:t>A</a:t>
            </a:r>
            <a:r>
              <a:rPr lang="zh-CN" altLang="en-US" sz="2400" b="0" dirty="0">
                <a:solidFill>
                  <a:srgbClr val="000000"/>
                </a:solidFill>
              </a:rPr>
              <a:t>和</a:t>
            </a:r>
            <a:r>
              <a:rPr lang="en-US" altLang="zh-CN" sz="2400" b="0" dirty="0">
                <a:solidFill>
                  <a:srgbClr val="000000"/>
                </a:solidFill>
              </a:rPr>
              <a:t>B</a:t>
            </a:r>
            <a:r>
              <a:rPr lang="zh-CN" altLang="en-US" sz="2400" b="0" dirty="0">
                <a:solidFill>
                  <a:srgbClr val="000000"/>
                </a:solidFill>
              </a:rPr>
              <a:t>完全转化为</a:t>
            </a:r>
            <a:r>
              <a:rPr lang="en-US" altLang="zh-CN" sz="2400" b="0" dirty="0">
                <a:solidFill>
                  <a:srgbClr val="000000"/>
                </a:solidFill>
              </a:rPr>
              <a:t>C</a:t>
            </a:r>
          </a:p>
          <a:p>
            <a:r>
              <a:rPr lang="en-US" altLang="zh-CN" sz="2400" b="0" dirty="0">
                <a:solidFill>
                  <a:srgbClr val="000000"/>
                </a:solidFill>
              </a:rPr>
              <a:t>D.2 s</a:t>
            </a:r>
            <a:r>
              <a:rPr lang="zh-CN" altLang="en-US" sz="2400" b="0" dirty="0">
                <a:solidFill>
                  <a:srgbClr val="000000"/>
                </a:solidFill>
              </a:rPr>
              <a:t>时物质</a:t>
            </a:r>
            <a:r>
              <a:rPr lang="en-US" altLang="zh-CN" sz="2400" b="0" dirty="0">
                <a:solidFill>
                  <a:srgbClr val="000000"/>
                </a:solidFill>
              </a:rPr>
              <a:t>B</a:t>
            </a:r>
            <a:r>
              <a:rPr lang="zh-CN" altLang="en-US" sz="2400" b="0" dirty="0">
                <a:solidFill>
                  <a:srgbClr val="000000"/>
                </a:solidFill>
              </a:rPr>
              <a:t>的浓度为</a:t>
            </a:r>
            <a:r>
              <a:rPr lang="en-US" altLang="zh-CN" sz="2400" b="0" dirty="0">
                <a:solidFill>
                  <a:srgbClr val="000000"/>
                </a:solidFill>
              </a:rPr>
              <a:t>0.5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907301" y="4181756"/>
            <a:ext cx="2558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dirty="0"/>
              <a:t>求</a:t>
            </a:r>
            <a:r>
              <a:rPr lang="en-US" altLang="zh-CN" sz="2400" b="0" dirty="0"/>
              <a:t>A</a:t>
            </a:r>
            <a:r>
              <a:rPr lang="zh-CN" altLang="en-US" sz="2400" b="0" dirty="0"/>
              <a:t>、</a:t>
            </a:r>
            <a:r>
              <a:rPr lang="en-US" altLang="zh-CN" sz="2400" b="0" dirty="0"/>
              <a:t>B</a:t>
            </a:r>
            <a:r>
              <a:rPr lang="zh-CN" altLang="en-US" sz="2400" b="0" dirty="0"/>
              <a:t>的转化率？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1451165" y="4181756"/>
            <a:ext cx="740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solidFill>
                  <a:srgbClr val="FF0000"/>
                </a:solidFill>
              </a:rPr>
              <a:t>30%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893022" y="4643421"/>
            <a:ext cx="2558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dirty="0" smtClean="0"/>
              <a:t>求</a:t>
            </a:r>
            <a:r>
              <a:rPr lang="en-US" altLang="zh-CN" sz="2400" b="0" dirty="0" smtClean="0"/>
              <a:t>C</a:t>
            </a:r>
            <a:r>
              <a:rPr lang="zh-CN" altLang="en-US" sz="2400" b="0" dirty="0" smtClean="0"/>
              <a:t>的产率</a:t>
            </a:r>
            <a:r>
              <a:rPr lang="zh-CN" altLang="en-US" sz="2400" b="0" dirty="0"/>
              <a:t>？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465444" y="4730921"/>
            <a:ext cx="821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solidFill>
                  <a:srgbClr val="FF0000"/>
                </a:solidFill>
              </a:rPr>
              <a:t>30%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340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3</a:t>
            </a:r>
            <a:r>
              <a:rPr lang="zh-CN" altLang="en-US" sz="2400" dirty="0"/>
              <a:t>化学反应速率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478" y="223122"/>
            <a:ext cx="5529363" cy="643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0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3" y="1"/>
            <a:ext cx="3110147" cy="461793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2401" dirty="0" smtClean="0">
                <a:solidFill>
                  <a:srgbClr val="000000"/>
                </a:solidFill>
              </a:rPr>
              <a:t>4</a:t>
            </a:r>
            <a:r>
              <a:rPr lang="zh-CN" altLang="en-US" sz="2401" dirty="0" smtClean="0">
                <a:solidFill>
                  <a:srgbClr val="000000"/>
                </a:solidFill>
              </a:rPr>
              <a:t>化学平衡</a:t>
            </a:r>
            <a:r>
              <a:rPr lang="zh-CN" altLang="en-US" sz="2401" dirty="0">
                <a:solidFill>
                  <a:srgbClr val="000000"/>
                </a:solidFill>
              </a:rPr>
              <a:t>状态的特征</a:t>
            </a:r>
            <a:endParaRPr lang="zh-CN" altLang="en-US" sz="2401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9776" y="83167"/>
            <a:ext cx="2793261" cy="1902940"/>
          </a:xfrm>
          <a:prstGeom prst="rect">
            <a:avLst/>
          </a:prstGeom>
        </p:spPr>
      </p:pic>
      <p:graphicFrame>
        <p:nvGraphicFramePr>
          <p:cNvPr id="10" name="表格 9"/>
          <p:cNvGraphicFramePr>
            <a:graphicFrameLocks noGrp="1"/>
          </p:cNvGraphicFramePr>
          <p:nvPr>
            <p:extLst/>
          </p:nvPr>
        </p:nvGraphicFramePr>
        <p:xfrm>
          <a:off x="1006332" y="2174972"/>
          <a:ext cx="10270258" cy="4683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2981"/>
                <a:gridCol w="9057277"/>
              </a:tblGrid>
              <a:tr h="47562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特征</a:t>
                      </a:r>
                      <a:endParaRPr lang="zh-CN" altLang="en-US" sz="2400" dirty="0"/>
                    </a:p>
                  </a:txBody>
                  <a:tcPr marL="109758" marR="109758" marT="54879" marB="54879"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解释</a:t>
                      </a:r>
                      <a:endParaRPr lang="zh-CN" altLang="en-US" sz="2400" dirty="0"/>
                    </a:p>
                  </a:txBody>
                  <a:tcPr marL="109758" marR="109758" marT="54879" marB="54879"/>
                </a:tc>
              </a:tr>
              <a:tr h="841482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109758" marR="109758" marT="54879" marB="54879"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 marL="109758" marR="109758" marT="54879" marB="54879"/>
                </a:tc>
              </a:tr>
              <a:tr h="841482"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 marL="109758" marR="109758" marT="54879" marB="54879"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 marL="109758" marR="109758" marT="54879" marB="54879"/>
                </a:tc>
              </a:tr>
              <a:tr h="841482"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 marL="109758" marR="109758" marT="54879" marB="54879"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 marL="109758" marR="109758" marT="54879" marB="54879"/>
                </a:tc>
              </a:tr>
              <a:tr h="841482"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 marL="109758" marR="109758" marT="54879" marB="54879"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 marL="109758" marR="109758" marT="54879" marB="54879"/>
                </a:tc>
              </a:tr>
              <a:tr h="841482"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 marL="109758" marR="109758" marT="54879" marB="54879"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 marL="109758" marR="109758" marT="54879" marB="54879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1062237" y="818435"/>
                <a:ext cx="3880746" cy="461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1">
                              <a:latin typeface="Cambria Math" panose="02040503050406030204" pitchFamily="18" charset="0"/>
                            </a:rPr>
                            <m:t>Fe</m:t>
                          </m:r>
                        </m:e>
                        <m:sup>
                          <m:r>
                            <a:rPr lang="en-US" altLang="zh-CN" sz="2401">
                              <a:latin typeface="Cambria Math" panose="02040503050406030204" pitchFamily="18" charset="0"/>
                            </a:rPr>
                            <m:t>3+</m:t>
                          </m:r>
                        </m:sup>
                      </m:sSup>
                      <m:r>
                        <a:rPr lang="en-US" altLang="zh-CN" sz="2401">
                          <a:latin typeface="Cambria Math" panose="02040503050406030204" pitchFamily="18" charset="0"/>
                        </a:rPr>
                        <m:t>+2</m:t>
                      </m:r>
                      <m:sSup>
                        <m:sSupPr>
                          <m:ctrlPr>
                            <a:rPr lang="en-US" altLang="zh-CN" sz="240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1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altLang="zh-CN" sz="2401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1" i="1">
                          <a:latin typeface="Cambria Math" panose="02040503050406030204" pitchFamily="18" charset="0"/>
                        </a:rPr>
                        <m:t>⇌</m:t>
                      </m:r>
                      <m:sSub>
                        <m:sSubPr>
                          <m:ctrlPr>
                            <a:rPr lang="en-US" altLang="zh-CN" sz="240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1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b>
                          <m:r>
                            <a:rPr lang="en-US" altLang="zh-CN" sz="240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1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altLang="zh-CN" sz="2401">
                          <a:latin typeface="Cambria Math" panose="02040503050406030204" pitchFamily="18" charset="0"/>
                        </a:rPr>
                        <m:t>F</m:t>
                      </m:r>
                      <m:sSup>
                        <m:sSupPr>
                          <m:ctrlPr>
                            <a:rPr lang="en-US" altLang="zh-CN" sz="240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1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1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zh-CN" altLang="en-US" sz="2401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774" y="681839"/>
                <a:ext cx="3233057" cy="55399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文本框 12"/>
          <p:cNvSpPr txBox="1"/>
          <p:nvPr/>
        </p:nvSpPr>
        <p:spPr>
          <a:xfrm>
            <a:off x="1259792" y="2628086"/>
            <a:ext cx="62719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逆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267662" y="3646051"/>
            <a:ext cx="62719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267662" y="4413312"/>
            <a:ext cx="62719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动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293797" y="5259873"/>
            <a:ext cx="62719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定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93797" y="6060866"/>
            <a:ext cx="62719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247649" y="2599248"/>
            <a:ext cx="2733569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可逆反应存在限度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文本框 20"/>
              <p:cNvSpPr txBox="1"/>
              <p:nvPr/>
            </p:nvSpPr>
            <p:spPr>
              <a:xfrm>
                <a:off x="2247649" y="3436704"/>
                <a:ext cx="3439602" cy="543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1" dirty="0"/>
                  <a:t>平衡时，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1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1" i="1">
                            <a:latin typeface="Cambria Math" panose="02040503050406030204" pitchFamily="18" charset="0"/>
                          </a:rPr>
                          <m:t>正</m:t>
                        </m:r>
                      </m:sub>
                    </m:sSub>
                    <m:r>
                      <a:rPr lang="en-US" altLang="zh-CN" sz="2401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1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1" i="1">
                            <a:latin typeface="Cambria Math" panose="02040503050406030204" pitchFamily="18" charset="0"/>
                          </a:rPr>
                          <m:t>逆</m:t>
                        </m:r>
                      </m:sub>
                    </m:sSub>
                  </m:oMath>
                </a14:m>
                <a:endParaRPr lang="zh-CN" altLang="en-US" sz="2401" dirty="0"/>
              </a:p>
            </p:txBody>
          </p:sp>
        </mc:Choice>
        <mc:Fallback xmlns=""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2343" y="2863124"/>
                <a:ext cx="2865539" cy="656270"/>
              </a:xfrm>
              <a:prstGeom prst="rect">
                <a:avLst/>
              </a:prstGeom>
              <a:blipFill rotWithShape="0">
                <a:blip r:embed="rId4"/>
                <a:stretch>
                  <a:fillRect l="-2128" b="-37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文本框 21"/>
          <p:cNvSpPr txBox="1"/>
          <p:nvPr/>
        </p:nvSpPr>
        <p:spPr>
          <a:xfrm>
            <a:off x="2299694" y="4441729"/>
            <a:ext cx="8558770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物质的消耗和生成同时发生，速率相等，动态平衡，并未停止。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299693" y="5259873"/>
            <a:ext cx="8558770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各物质的浓度、质量分数保持不变。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349287" y="6058937"/>
            <a:ext cx="6493750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1" dirty="0"/>
              <a:t>外界条件改变，平衡可能会发生移动（选修一）</a:t>
            </a:r>
          </a:p>
        </p:txBody>
      </p:sp>
    </p:spTree>
    <p:extLst>
      <p:ext uri="{BB962C8B-B14F-4D97-AF65-F5344CB8AC3E}">
        <p14:creationId xmlns:p14="http://schemas.microsoft.com/office/powerpoint/2010/main" val="66689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2215166" cy="44624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速率与平衡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0" y="-53365"/>
            <a:ext cx="3110147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solidFill>
                  <a:srgbClr val="000000"/>
                </a:solidFill>
              </a:rPr>
              <a:t>4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化学平衡</a:t>
            </a:r>
            <a:r>
              <a:rPr lang="zh-CN" altLang="en-US" sz="2400" b="0" dirty="0">
                <a:solidFill>
                  <a:srgbClr val="000000"/>
                </a:solidFill>
              </a:rPr>
              <a:t>状态的判断</a:t>
            </a:r>
            <a:endParaRPr lang="zh-CN" altLang="en-US" sz="2400" b="0" dirty="0"/>
          </a:p>
        </p:txBody>
      </p:sp>
      <p:sp>
        <p:nvSpPr>
          <p:cNvPr id="6" name="矩形 5"/>
          <p:cNvSpPr/>
          <p:nvPr/>
        </p:nvSpPr>
        <p:spPr>
          <a:xfrm>
            <a:off x="54162" y="841177"/>
            <a:ext cx="4322007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zh-CN" sz="2400" b="0" dirty="0" smtClean="0">
                <a:solidFill>
                  <a:srgbClr val="000000"/>
                </a:solidFill>
              </a:rPr>
              <a:t>4.1</a:t>
            </a:r>
            <a:r>
              <a:rPr lang="zh-CN" altLang="en-US" sz="2400" b="0" dirty="0">
                <a:solidFill>
                  <a:srgbClr val="000000"/>
                </a:solidFill>
              </a:rPr>
              <a:t>直接判定依据：</a:t>
            </a:r>
            <a:r>
              <a:rPr lang="en-US" altLang="zh-CN" sz="2400" b="0" i="1" dirty="0">
                <a:solidFill>
                  <a:srgbClr val="000000"/>
                </a:solidFill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</a:t>
            </a:r>
            <a:r>
              <a:rPr lang="zh-CN" altLang="en-US" sz="2400" b="0" dirty="0">
                <a:solidFill>
                  <a:srgbClr val="000000"/>
                </a:solidFill>
              </a:rPr>
              <a:t>正</a:t>
            </a:r>
            <a:r>
              <a:rPr lang="en-US" altLang="zh-CN" sz="2400" b="0" dirty="0">
                <a:solidFill>
                  <a:srgbClr val="000000"/>
                </a:solidFill>
              </a:rPr>
              <a:t>)=</a:t>
            </a:r>
            <a:r>
              <a:rPr lang="en-US" altLang="zh-CN" sz="2400" b="0" i="1" dirty="0">
                <a:solidFill>
                  <a:srgbClr val="000000"/>
                </a:solidFill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</a:t>
            </a:r>
            <a:r>
              <a:rPr lang="zh-CN" altLang="en-US" sz="2400" b="0" dirty="0">
                <a:solidFill>
                  <a:srgbClr val="000000"/>
                </a:solidFill>
              </a:rPr>
              <a:t>逆</a:t>
            </a:r>
            <a:r>
              <a:rPr lang="en-US" altLang="zh-CN" sz="2400" b="0" dirty="0">
                <a:solidFill>
                  <a:srgbClr val="000000"/>
                </a:solidFill>
              </a:rPr>
              <a:t>)</a:t>
            </a:r>
            <a:endParaRPr lang="en-US" altLang="zh-CN" sz="2400" b="0" dirty="0"/>
          </a:p>
        </p:txBody>
      </p:sp>
      <p:sp>
        <p:nvSpPr>
          <p:cNvPr id="7" name="矩形 6"/>
          <p:cNvSpPr/>
          <p:nvPr/>
        </p:nvSpPr>
        <p:spPr>
          <a:xfrm>
            <a:off x="54162" y="1606723"/>
            <a:ext cx="4322007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zh-CN" sz="2400" b="0" dirty="0" smtClean="0">
                <a:solidFill>
                  <a:srgbClr val="000000"/>
                </a:solidFill>
              </a:rPr>
              <a:t>4.2</a:t>
            </a:r>
            <a:r>
              <a:rPr lang="zh-CN" altLang="en-US" sz="2400" b="0" dirty="0">
                <a:solidFill>
                  <a:srgbClr val="000000"/>
                </a:solidFill>
              </a:rPr>
              <a:t>其他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判定依据：</a:t>
            </a:r>
            <a:r>
              <a:rPr lang="zh-CN" altLang="en-US" sz="2400" b="0" dirty="0" smtClean="0">
                <a:solidFill>
                  <a:srgbClr val="FF0000"/>
                </a:solidFill>
              </a:rPr>
              <a:t>变量不变</a:t>
            </a:r>
            <a:endParaRPr lang="en-US" altLang="zh-CN" sz="2400" b="0" dirty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15165" y="3245477"/>
            <a:ext cx="7115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详</a:t>
            </a:r>
            <a:r>
              <a:rPr lang="zh-CN" altLang="en-US" sz="2400" dirty="0" smtClean="0"/>
              <a:t>见</a:t>
            </a:r>
            <a:r>
              <a:rPr lang="en-US" altLang="zh-CN" sz="2400" dirty="0" smtClean="0"/>
              <a:t>6.2.2</a:t>
            </a:r>
            <a:r>
              <a:rPr lang="zh-CN" altLang="en-US" sz="2400" dirty="0" smtClean="0"/>
              <a:t>小练习：化学反应的限度及条件控制</a:t>
            </a:r>
            <a:r>
              <a:rPr lang="en-US" altLang="zh-CN" sz="2400" dirty="0" smtClean="0"/>
              <a:t>1-4</a:t>
            </a:r>
            <a:r>
              <a:rPr lang="zh-CN" altLang="en-US" sz="2400" dirty="0" smtClean="0"/>
              <a:t>题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8652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12" y="-64055"/>
            <a:ext cx="3690434" cy="53565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2881" dirty="0" smtClean="0">
                <a:solidFill>
                  <a:srgbClr val="000000"/>
                </a:solidFill>
              </a:rPr>
              <a:t>5</a:t>
            </a:r>
            <a:r>
              <a:rPr lang="zh-CN" altLang="en-US" sz="2881" dirty="0" smtClean="0">
                <a:solidFill>
                  <a:srgbClr val="000000"/>
                </a:solidFill>
              </a:rPr>
              <a:t>化学反应</a:t>
            </a:r>
            <a:r>
              <a:rPr lang="zh-CN" altLang="en-US" sz="2881" dirty="0">
                <a:solidFill>
                  <a:srgbClr val="000000"/>
                </a:solidFill>
              </a:rPr>
              <a:t>条件的控制</a:t>
            </a:r>
            <a:endParaRPr lang="zh-CN" altLang="en-US" sz="288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313808" y="1002890"/>
              <a:ext cx="11589974" cy="452643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94790"/>
                    <a:gridCol w="2654475"/>
                    <a:gridCol w="2602112"/>
                    <a:gridCol w="4438597"/>
                  </a:tblGrid>
                  <a:tr h="548792">
                    <a:tc>
                      <a:txBody>
                        <a:bodyPr/>
                        <a:lstStyle/>
                        <a:p>
                          <a:r>
                            <a:rPr lang="zh-CN" altLang="en-US" sz="2900" dirty="0" smtClean="0"/>
                            <a:t>条件控制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US" altLang="zh-CN" sz="2900" b="0" i="1" dirty="0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oMath>
                          </a14:m>
                          <a:r>
                            <a:rPr lang="zh-CN" altLang="en-US" sz="2900" dirty="0" smtClean="0"/>
                            <a:t>的影响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zh-CN" altLang="en-US" sz="2900" i="1" smtClean="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oMath>
                          </a14:m>
                          <a:r>
                            <a:rPr lang="zh-CN" altLang="en-US" sz="2900" dirty="0" smtClean="0"/>
                            <a:t>的影响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900" dirty="0" smtClean="0"/>
                            <a:t>评价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</a:tr>
                  <a:tr h="987826">
                    <a:tc>
                      <a:txBody>
                        <a:bodyPr/>
                        <a:lstStyle/>
                        <a:p>
                          <a:r>
                            <a:rPr lang="zh-CN" altLang="en-US" sz="2900" dirty="0" smtClean="0"/>
                            <a:t>温度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en-US" altLang="zh-CN" sz="2900" dirty="0" smtClean="0"/>
                        </a:p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</a:tr>
                  <a:tr h="987826">
                    <a:tc>
                      <a:txBody>
                        <a:bodyPr/>
                        <a:lstStyle/>
                        <a:p>
                          <a:pPr marL="0" marR="0" lvl="0" indent="0" algn="l" defTabSz="761787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2900" dirty="0" smtClean="0"/>
                            <a:t>浓度</a:t>
                          </a:r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en-US" altLang="zh-CN" sz="2900" dirty="0" smtClean="0"/>
                        </a:p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</a:tr>
                  <a:tr h="987826">
                    <a:tc>
                      <a:txBody>
                        <a:bodyPr/>
                        <a:lstStyle/>
                        <a:p>
                          <a:r>
                            <a:rPr lang="zh-CN" altLang="en-US" sz="2900" dirty="0" smtClean="0"/>
                            <a:t>压强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en-US" altLang="zh-CN" sz="2900" dirty="0" smtClean="0"/>
                        </a:p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</a:tr>
                  <a:tr h="987826">
                    <a:tc>
                      <a:txBody>
                        <a:bodyPr/>
                        <a:lstStyle/>
                        <a:p>
                          <a:r>
                            <a:rPr lang="zh-CN" altLang="en-US" sz="2900" dirty="0" smtClean="0"/>
                            <a:t>催化剂</a:t>
                          </a:r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en-US" altLang="zh-CN" sz="2900" dirty="0" smtClean="0"/>
                        </a:p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  <a:tc>
                      <a:txBody>
                        <a:bodyPr/>
                        <a:lstStyle/>
                        <a:p>
                          <a:endParaRPr lang="zh-CN" altLang="en-US" sz="2900" dirty="0"/>
                        </a:p>
                      </a:txBody>
                      <a:tcPr marL="109758" marR="109758" marT="54879" marB="54879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71541896"/>
                  </p:ext>
                </p:extLst>
              </p:nvPr>
            </p:nvGraphicFramePr>
            <p:xfrm>
              <a:off x="261257" y="835509"/>
              <a:ext cx="9655628" cy="37490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78553"/>
                    <a:gridCol w="2211448"/>
                    <a:gridCol w="2167824"/>
                    <a:gridCol w="3697803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条件控制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71625" t="-16000" r="-265840" b="-7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75000" t="-16000" r="-171067" b="-7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评价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温度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pPr marL="0" marR="0" lvl="0" indent="0" algn="l" defTabSz="761787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2400" dirty="0" smtClean="0"/>
                            <a:t>浓度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压强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催化剂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文本框 5"/>
          <p:cNvSpPr txBox="1"/>
          <p:nvPr/>
        </p:nvSpPr>
        <p:spPr>
          <a:xfrm>
            <a:off x="2176589" y="1584195"/>
            <a:ext cx="2456499" cy="831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升温，速率加快，</a:t>
            </a:r>
            <a:endParaRPr lang="en-US" altLang="zh-CN" sz="2401" dirty="0"/>
          </a:p>
          <a:p>
            <a:pPr>
              <a:lnSpc>
                <a:spcPct val="100000"/>
              </a:lnSpc>
            </a:pPr>
            <a:r>
              <a:rPr lang="zh-CN" altLang="en-US" sz="2401" dirty="0"/>
              <a:t>降温，速率减慢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4808678" y="1528779"/>
            <a:ext cx="2456499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与反应类型有关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7586114" y="1584195"/>
            <a:ext cx="4317667" cy="831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考虑反应速率，转化率，还有催化剂的活性温度，成本等。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2111257" y="2599524"/>
            <a:ext cx="2848493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161" dirty="0"/>
              <a:t>增大浓度，速率加快，</a:t>
            </a:r>
            <a:endParaRPr lang="en-US" altLang="zh-CN" sz="2161" dirty="0"/>
          </a:p>
          <a:p>
            <a:pPr>
              <a:lnSpc>
                <a:spcPct val="100000"/>
              </a:lnSpc>
            </a:pPr>
            <a:r>
              <a:rPr lang="zh-CN" altLang="en-US" sz="2161" dirty="0"/>
              <a:t>减小浓度，速率减慢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4898181" y="2648020"/>
            <a:ext cx="2456499" cy="831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与反应类型、物质种类有关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7612246" y="2623164"/>
            <a:ext cx="3899541" cy="831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对于</a:t>
            </a:r>
            <a:r>
              <a:rPr lang="en-US" altLang="zh-CN" sz="2401" dirty="0" err="1"/>
              <a:t>aqous</a:t>
            </a:r>
            <a:r>
              <a:rPr lang="zh-CN" altLang="en-US" sz="2401" dirty="0"/>
              <a:t>和</a:t>
            </a:r>
            <a:r>
              <a:rPr lang="en-US" altLang="zh-CN" sz="2401" dirty="0"/>
              <a:t>gas</a:t>
            </a:r>
            <a:r>
              <a:rPr lang="zh-CN" altLang="en-US" sz="2401" dirty="0"/>
              <a:t>有效，考虑成本等。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201914" y="3609310"/>
            <a:ext cx="2848493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161" dirty="0"/>
              <a:t>增大压强，速率加快，</a:t>
            </a:r>
            <a:endParaRPr lang="en-US" altLang="zh-CN" sz="2161" dirty="0"/>
          </a:p>
          <a:p>
            <a:pPr>
              <a:lnSpc>
                <a:spcPct val="100000"/>
              </a:lnSpc>
            </a:pPr>
            <a:r>
              <a:rPr lang="zh-CN" altLang="en-US" sz="2161" dirty="0"/>
              <a:t>减小压强，速率减慢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586115" y="3586934"/>
            <a:ext cx="3899541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对于</a:t>
            </a:r>
            <a:r>
              <a:rPr lang="en-US" altLang="zh-CN" sz="2401" dirty="0"/>
              <a:t>gas</a:t>
            </a:r>
            <a:r>
              <a:rPr lang="zh-CN" altLang="en-US" sz="2401" dirty="0"/>
              <a:t>有效，考虑成本等。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4959750" y="3619426"/>
            <a:ext cx="2456499" cy="831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与反应类型、物质种类有关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201914" y="4565158"/>
            <a:ext cx="2245820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161" dirty="0"/>
              <a:t>用，速率改变，</a:t>
            </a:r>
            <a:endParaRPr lang="en-US" altLang="zh-CN" sz="2161" dirty="0"/>
          </a:p>
          <a:p>
            <a:pPr>
              <a:lnSpc>
                <a:spcPct val="100000"/>
              </a:lnSpc>
            </a:pPr>
            <a:r>
              <a:rPr lang="zh-CN" altLang="en-US" sz="2161" dirty="0"/>
              <a:t>不用，速率不变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898181" y="4712931"/>
            <a:ext cx="1138747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不影响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586115" y="4625903"/>
            <a:ext cx="4213136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1" dirty="0"/>
              <a:t>考虑环境、循环利用、成本等。</a:t>
            </a:r>
          </a:p>
        </p:txBody>
      </p:sp>
    </p:spTree>
    <p:extLst>
      <p:ext uri="{BB962C8B-B14F-4D97-AF65-F5344CB8AC3E}">
        <p14:creationId xmlns:p14="http://schemas.microsoft.com/office/powerpoint/2010/main" val="4168785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617</Words>
  <Application>Microsoft Office PowerPoint</Application>
  <PresentationFormat>宽屏</PresentationFormat>
  <Paragraphs>170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MS PGothic</vt:lpstr>
      <vt:lpstr>宋体</vt:lpstr>
      <vt:lpstr>Arial</vt:lpstr>
      <vt:lpstr>Calibri</vt:lpstr>
      <vt:lpstr>Calibri Light</vt:lpstr>
      <vt:lpstr>Cambria Math</vt:lpstr>
      <vt:lpstr>Office 主题</vt:lpstr>
      <vt:lpstr>第六章  化学反应与能量 单元复习课</vt:lpstr>
      <vt:lpstr>1化学能与热能</vt:lpstr>
      <vt:lpstr>1化学能与热能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第六章  化学反应与能量 单元复习课</dc:title>
  <dc:creator>http://www.kingedu.net</dc:creator>
  <cp:lastModifiedBy>http://www.kingedu.net</cp:lastModifiedBy>
  <cp:revision>18</cp:revision>
  <dcterms:created xsi:type="dcterms:W3CDTF">2022-04-06T00:54:15Z</dcterms:created>
  <dcterms:modified xsi:type="dcterms:W3CDTF">2022-04-11T02:57:40Z</dcterms:modified>
</cp:coreProperties>
</file>