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6"/>
  </p:notesMasterIdLst>
  <p:handoutMasterIdLst>
    <p:handoutMasterId r:id="rId57"/>
  </p:handoutMasterIdLst>
  <p:sldIdLst>
    <p:sldId id="300" r:id="rId2"/>
    <p:sldId id="260" r:id="rId3"/>
    <p:sldId id="265" r:id="rId4"/>
    <p:sldId id="1162" r:id="rId5"/>
    <p:sldId id="1163" r:id="rId6"/>
    <p:sldId id="1164" r:id="rId7"/>
    <p:sldId id="1165" r:id="rId8"/>
    <p:sldId id="1166" r:id="rId9"/>
    <p:sldId id="1167" r:id="rId10"/>
    <p:sldId id="1168" r:id="rId11"/>
    <p:sldId id="1169" r:id="rId12"/>
    <p:sldId id="1170" r:id="rId13"/>
    <p:sldId id="1171" r:id="rId14"/>
    <p:sldId id="1172" r:id="rId15"/>
    <p:sldId id="1173" r:id="rId16"/>
    <p:sldId id="1174" r:id="rId17"/>
    <p:sldId id="1175" r:id="rId18"/>
    <p:sldId id="1176" r:id="rId19"/>
    <p:sldId id="1177" r:id="rId20"/>
    <p:sldId id="1178" r:id="rId21"/>
    <p:sldId id="1179" r:id="rId22"/>
    <p:sldId id="1180" r:id="rId23"/>
    <p:sldId id="1181" r:id="rId24"/>
    <p:sldId id="1182" r:id="rId25"/>
    <p:sldId id="1183" r:id="rId26"/>
    <p:sldId id="1184" r:id="rId27"/>
    <p:sldId id="1185" r:id="rId28"/>
    <p:sldId id="1186" r:id="rId29"/>
    <p:sldId id="1187" r:id="rId30"/>
    <p:sldId id="1188" r:id="rId31"/>
    <p:sldId id="1189" r:id="rId32"/>
    <p:sldId id="1190" r:id="rId33"/>
    <p:sldId id="1191" r:id="rId34"/>
    <p:sldId id="1192" r:id="rId35"/>
    <p:sldId id="1193" r:id="rId36"/>
    <p:sldId id="1194" r:id="rId37"/>
    <p:sldId id="1195" r:id="rId38"/>
    <p:sldId id="1196" r:id="rId39"/>
    <p:sldId id="1197" r:id="rId40"/>
    <p:sldId id="1198" r:id="rId41"/>
    <p:sldId id="1199" r:id="rId42"/>
    <p:sldId id="1200" r:id="rId43"/>
    <p:sldId id="1201" r:id="rId44"/>
    <p:sldId id="1202" r:id="rId45"/>
    <p:sldId id="1203" r:id="rId46"/>
    <p:sldId id="1204" r:id="rId47"/>
    <p:sldId id="1205" r:id="rId48"/>
    <p:sldId id="1206" r:id="rId49"/>
    <p:sldId id="1207" r:id="rId50"/>
    <p:sldId id="1208" r:id="rId51"/>
    <p:sldId id="1209" r:id="rId52"/>
    <p:sldId id="1210" r:id="rId53"/>
    <p:sldId id="1211" r:id="rId54"/>
    <p:sldId id="1212" r:id="rId55"/>
  </p:sldIdLst>
  <p:sldSz cx="23763288" cy="13322300"/>
  <p:notesSz cx="6858000" cy="9144000"/>
  <p:defaultTextStyle>
    <a:defPPr>
      <a:defRPr lang="zh-CN"/>
    </a:defPPr>
    <a:lvl1pPr algn="l" defTabSz="2117725" rtl="0" fontAlgn="base">
      <a:spcBef>
        <a:spcPct val="0"/>
      </a:spcBef>
      <a:spcAft>
        <a:spcPct val="0"/>
      </a:spcAft>
      <a:defRPr sz="4200" kern="1200">
        <a:solidFill>
          <a:schemeClr val="tx1"/>
        </a:solidFill>
        <a:latin typeface="Arial" pitchFamily="34" charset="0"/>
        <a:ea typeface="宋体" pitchFamily="2" charset="-122"/>
        <a:cs typeface="+mn-cs"/>
      </a:defRPr>
    </a:lvl1pPr>
    <a:lvl2pPr marL="1058863" indent="-601663" algn="l" defTabSz="2117725" rtl="0" fontAlgn="base">
      <a:spcBef>
        <a:spcPct val="0"/>
      </a:spcBef>
      <a:spcAft>
        <a:spcPct val="0"/>
      </a:spcAft>
      <a:defRPr sz="4200" kern="1200">
        <a:solidFill>
          <a:schemeClr val="tx1"/>
        </a:solidFill>
        <a:latin typeface="Arial" pitchFamily="34" charset="0"/>
        <a:ea typeface="宋体" pitchFamily="2" charset="-122"/>
        <a:cs typeface="+mn-cs"/>
      </a:defRPr>
    </a:lvl2pPr>
    <a:lvl3pPr marL="2117725" indent="-1203325" algn="l" defTabSz="2117725" rtl="0" fontAlgn="base">
      <a:spcBef>
        <a:spcPct val="0"/>
      </a:spcBef>
      <a:spcAft>
        <a:spcPct val="0"/>
      </a:spcAft>
      <a:defRPr sz="4200" kern="1200">
        <a:solidFill>
          <a:schemeClr val="tx1"/>
        </a:solidFill>
        <a:latin typeface="Arial" pitchFamily="34" charset="0"/>
        <a:ea typeface="宋体" pitchFamily="2" charset="-122"/>
        <a:cs typeface="+mn-cs"/>
      </a:defRPr>
    </a:lvl3pPr>
    <a:lvl4pPr marL="3178175" indent="-1806575" algn="l" defTabSz="2117725" rtl="0" fontAlgn="base">
      <a:spcBef>
        <a:spcPct val="0"/>
      </a:spcBef>
      <a:spcAft>
        <a:spcPct val="0"/>
      </a:spcAft>
      <a:defRPr sz="4200" kern="1200">
        <a:solidFill>
          <a:schemeClr val="tx1"/>
        </a:solidFill>
        <a:latin typeface="Arial" pitchFamily="34" charset="0"/>
        <a:ea typeface="宋体" pitchFamily="2" charset="-122"/>
        <a:cs typeface="+mn-cs"/>
      </a:defRPr>
    </a:lvl4pPr>
    <a:lvl5pPr marL="4237038" indent="-2408238" algn="l" defTabSz="2117725" rtl="0" fontAlgn="base">
      <a:spcBef>
        <a:spcPct val="0"/>
      </a:spcBef>
      <a:spcAft>
        <a:spcPct val="0"/>
      </a:spcAft>
      <a:defRPr sz="4200" kern="1200">
        <a:solidFill>
          <a:schemeClr val="tx1"/>
        </a:solidFill>
        <a:latin typeface="Arial" pitchFamily="34" charset="0"/>
        <a:ea typeface="宋体" pitchFamily="2" charset="-122"/>
        <a:cs typeface="+mn-cs"/>
      </a:defRPr>
    </a:lvl5pPr>
    <a:lvl6pPr marL="2286000" algn="l" defTabSz="914400" rtl="0" eaLnBrk="1" latinLnBrk="0" hangingPunct="1">
      <a:defRPr sz="4200" kern="1200">
        <a:solidFill>
          <a:schemeClr val="tx1"/>
        </a:solidFill>
        <a:latin typeface="Arial" pitchFamily="34" charset="0"/>
        <a:ea typeface="宋体" pitchFamily="2" charset="-122"/>
        <a:cs typeface="+mn-cs"/>
      </a:defRPr>
    </a:lvl6pPr>
    <a:lvl7pPr marL="2743200" algn="l" defTabSz="914400" rtl="0" eaLnBrk="1" latinLnBrk="0" hangingPunct="1">
      <a:defRPr sz="4200" kern="1200">
        <a:solidFill>
          <a:schemeClr val="tx1"/>
        </a:solidFill>
        <a:latin typeface="Arial" pitchFamily="34" charset="0"/>
        <a:ea typeface="宋体" pitchFamily="2" charset="-122"/>
        <a:cs typeface="+mn-cs"/>
      </a:defRPr>
    </a:lvl7pPr>
    <a:lvl8pPr marL="3200400" algn="l" defTabSz="914400" rtl="0" eaLnBrk="1" latinLnBrk="0" hangingPunct="1">
      <a:defRPr sz="4200" kern="1200">
        <a:solidFill>
          <a:schemeClr val="tx1"/>
        </a:solidFill>
        <a:latin typeface="Arial" pitchFamily="34" charset="0"/>
        <a:ea typeface="宋体" pitchFamily="2" charset="-122"/>
        <a:cs typeface="+mn-cs"/>
      </a:defRPr>
    </a:lvl8pPr>
    <a:lvl9pPr marL="3657600" algn="l" defTabSz="914400" rtl="0" eaLnBrk="1" latinLnBrk="0" hangingPunct="1">
      <a:defRPr sz="4200" kern="1200">
        <a:solidFill>
          <a:schemeClr val="tx1"/>
        </a:solidFill>
        <a:latin typeface="Arial" pitchFamily="34" charset="0"/>
        <a:ea typeface="宋体" pitchFamily="2" charset="-122"/>
        <a:cs typeface="+mn-cs"/>
      </a:defRPr>
    </a:lvl9pPr>
  </p:defaultTextStyle>
  <p:extLst>
    <p:ext uri="{EFAFB233-063F-42B5-8137-9DF3F51BA10A}">
      <p15:sldGuideLst xmlns:p15="http://schemas.microsoft.com/office/powerpoint/2012/main">
        <p15:guide id="1" orient="horz" pos="4196">
          <p15:clr>
            <a:srgbClr val="A4A3A4"/>
          </p15:clr>
        </p15:guide>
        <p15:guide id="2" pos="7485">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D6690"/>
    <a:srgbClr val="4DA9CF"/>
    <a:srgbClr val="CAE4F1"/>
    <a:srgbClr val="CC0000"/>
    <a:srgbClr val="8D80BB"/>
    <a:srgbClr val="FFFFFF"/>
    <a:srgbClr val="000000"/>
    <a:srgbClr val="00A7B4"/>
    <a:srgbClr val="DC6690"/>
    <a:srgbClr val="3F3F3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BC89EF96-8CEA-46FF-86C4-4CE0E7609802}" styleName="浅色样式 3 - 强调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A107856-5554-42FB-B03E-39F5DBC370BA}" styleName="中度样式 4 - 强调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10A1B5D5-9B99-4C35-A422-299274C87663}" styleName="中度样式 1 - 强调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E8B1032C-EA38-4F05-BA0D-38AFFFC7BED3}" styleName="浅色样式 3 - 强调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16D9F66E-5EB9-4882-86FB-DCBF35E3C3E4}" styleName="中度样式 4 - 强调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441" autoAdjust="0"/>
    <p:restoredTop sz="94660"/>
  </p:normalViewPr>
  <p:slideViewPr>
    <p:cSldViewPr>
      <p:cViewPr varScale="1">
        <p:scale>
          <a:sx n="47" d="100"/>
          <a:sy n="47" d="100"/>
        </p:scale>
        <p:origin x="84" y="54"/>
      </p:cViewPr>
      <p:guideLst>
        <p:guide orient="horz" pos="4196"/>
        <p:guide pos="7485"/>
      </p:guideLst>
    </p:cSldViewPr>
  </p:slideViewPr>
  <p:notesTextViewPr>
    <p:cViewPr>
      <p:scale>
        <a:sx n="100" d="100"/>
        <a:sy n="100" d="100"/>
      </p:scale>
      <p:origin x="0" y="0"/>
    </p:cViewPr>
  </p:notesTextViewPr>
  <p:notesViewPr>
    <p:cSldViewPr>
      <p:cViewPr varScale="1">
        <p:scale>
          <a:sx n="68" d="100"/>
          <a:sy n="68" d="100"/>
        </p:scale>
        <p:origin x="-2856" y="-10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handoutMaster" Target="handoutMasters/handoutMaster1.xml"/><Relationship Id="rId61"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1F3931F0-0F06-4D43-84F3-9562F0EEE9E7}" type="datetimeFigureOut">
              <a:rPr lang="zh-CN" altLang="en-US" smtClean="0"/>
              <a:pPr/>
              <a:t>2019/11/4</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13C85A7E-BC9E-4B02-A88E-93F2C7987CD2}" type="slidenum">
              <a:rPr lang="zh-CN" altLang="en-US" smtClean="0"/>
              <a:pPr/>
              <a:t>‹#›</a:t>
            </a:fld>
            <a:endParaRPr lang="zh-CN" altLang="en-US"/>
          </a:p>
        </p:txBody>
      </p:sp>
    </p:spTree>
    <p:extLst>
      <p:ext uri="{BB962C8B-B14F-4D97-AF65-F5344CB8AC3E}">
        <p14:creationId xmlns:p14="http://schemas.microsoft.com/office/powerpoint/2010/main" val="130741045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charset="0"/>
              </a:defRPr>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Arial" charset="0"/>
              </a:defRPr>
            </a:lvl1pPr>
          </a:lstStyle>
          <a:p>
            <a:pPr>
              <a:defRPr/>
            </a:pPr>
            <a:fld id="{7255D1F0-0559-45E3-AA3F-653AFB4BCBF4}" type="datetimeFigureOut">
              <a:rPr lang="zh-CN" altLang="en-US"/>
              <a:pPr>
                <a:defRPr/>
              </a:pPr>
              <a:t>2019/11/4</a:t>
            </a:fld>
            <a:endParaRPr lang="zh-CN" altLang="en-US"/>
          </a:p>
        </p:txBody>
      </p:sp>
      <p:sp>
        <p:nvSpPr>
          <p:cNvPr id="4" name="幻灯片图像占位符 3"/>
          <p:cNvSpPr>
            <a:spLocks noGrp="1" noRot="1" noChangeAspect="1"/>
          </p:cNvSpPr>
          <p:nvPr>
            <p:ph type="sldImg" idx="2"/>
          </p:nvPr>
        </p:nvSpPr>
        <p:spPr>
          <a:xfrm>
            <a:off x="371475" y="685800"/>
            <a:ext cx="6115050" cy="34290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noProof="0"/>
              <a:t>单击此处编辑母版文本样式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Arial" charset="0"/>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atin typeface="Arial" charset="0"/>
              </a:defRPr>
            </a:lvl1pPr>
          </a:lstStyle>
          <a:p>
            <a:pPr>
              <a:defRPr/>
            </a:pPr>
            <a:fld id="{09E6B5E2-414F-4B9B-AAB9-9B87664B65D6}" type="slidenum">
              <a:rPr lang="zh-CN" altLang="en-US"/>
              <a:pPr>
                <a:defRPr/>
              </a:pPr>
              <a:t>‹#›</a:t>
            </a:fld>
            <a:endParaRPr lang="zh-CN" altLang="en-US"/>
          </a:p>
        </p:txBody>
      </p:sp>
    </p:spTree>
    <p:extLst>
      <p:ext uri="{BB962C8B-B14F-4D97-AF65-F5344CB8AC3E}">
        <p14:creationId xmlns:p14="http://schemas.microsoft.com/office/powerpoint/2010/main" val="82332297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pPr>
              <a:defRPr/>
            </a:pPr>
            <a:fld id="{09E6B5E2-414F-4B9B-AAB9-9B87664B65D6}" type="slidenum">
              <a:rPr lang="zh-CN" altLang="en-US" smtClean="0"/>
              <a:pPr>
                <a:defRPr/>
              </a:pPr>
              <a:t>3</a:t>
            </a:fld>
            <a:endParaRPr lang="zh-CN" altLang="en-US"/>
          </a:p>
        </p:txBody>
      </p:sp>
    </p:spTree>
    <p:extLst>
      <p:ext uri="{BB962C8B-B14F-4D97-AF65-F5344CB8AC3E}">
        <p14:creationId xmlns:p14="http://schemas.microsoft.com/office/powerpoint/2010/main" val="15962498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pPr>
              <a:defRPr/>
            </a:pPr>
            <a:fld id="{09E6B5E2-414F-4B9B-AAB9-9B87664B65D6}" type="slidenum">
              <a:rPr lang="zh-CN" altLang="en-US" smtClean="0"/>
              <a:pPr>
                <a:defRPr/>
              </a:pPr>
              <a:t>4</a:t>
            </a:fld>
            <a:endParaRPr lang="zh-CN" altLang="en-US"/>
          </a:p>
        </p:txBody>
      </p:sp>
    </p:spTree>
    <p:extLst>
      <p:ext uri="{BB962C8B-B14F-4D97-AF65-F5344CB8AC3E}">
        <p14:creationId xmlns:p14="http://schemas.microsoft.com/office/powerpoint/2010/main" val="17601567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8" name="TextBox 7"/>
          <p:cNvSpPr txBox="1"/>
          <p:nvPr userDrawn="1"/>
        </p:nvSpPr>
        <p:spPr>
          <a:xfrm>
            <a:off x="7881116" y="5173950"/>
            <a:ext cx="8143932" cy="1631216"/>
          </a:xfrm>
          <a:prstGeom prst="rect">
            <a:avLst/>
          </a:prstGeom>
          <a:noFill/>
        </p:spPr>
        <p:txBody>
          <a:bodyPr wrap="square" rtlCol="0">
            <a:spAutoFit/>
          </a:bodyPr>
          <a:lstStyle/>
          <a:p>
            <a:endParaRPr lang="zh-CN" altLang="en-US" sz="10000" b="1" dirty="0">
              <a:solidFill>
                <a:srgbClr val="404040"/>
              </a:solidFill>
              <a:latin typeface="微软雅黑" pitchFamily="34" charset="-122"/>
              <a:ea typeface="微软雅黑" pitchFamily="34" charset="-122"/>
            </a:endParaRPr>
          </a:p>
        </p:txBody>
      </p:sp>
      <p:sp>
        <p:nvSpPr>
          <p:cNvPr id="9" name="TextBox 8"/>
          <p:cNvSpPr txBox="1"/>
          <p:nvPr userDrawn="1"/>
        </p:nvSpPr>
        <p:spPr>
          <a:xfrm>
            <a:off x="7921204" y="7589844"/>
            <a:ext cx="13249472" cy="825419"/>
          </a:xfrm>
          <a:prstGeom prst="rect">
            <a:avLst/>
          </a:prstGeom>
          <a:noFill/>
        </p:spPr>
        <p:txBody>
          <a:bodyPr wrap="square" rtlCol="0">
            <a:spAutoFit/>
          </a:bodyPr>
          <a:lstStyle/>
          <a:p>
            <a:pPr>
              <a:lnSpc>
                <a:spcPct val="150000"/>
              </a:lnSpc>
            </a:pPr>
            <a:endParaRPr lang="zh-CN" altLang="en-US" sz="3600" dirty="0">
              <a:solidFill>
                <a:schemeClr val="bg1">
                  <a:lumMod val="50000"/>
                </a:schemeClr>
              </a:solidFill>
              <a:latin typeface="微软雅黑" pitchFamily="34" charset="-122"/>
              <a:ea typeface="微软雅黑" pitchFamily="34" charset="-122"/>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7" name="TextBox 6"/>
          <p:cNvSpPr txBox="1"/>
          <p:nvPr userDrawn="1"/>
        </p:nvSpPr>
        <p:spPr>
          <a:xfrm>
            <a:off x="7881116" y="4238094"/>
            <a:ext cx="13289560" cy="1046440"/>
          </a:xfrm>
          <a:prstGeom prst="rect">
            <a:avLst/>
          </a:prstGeom>
          <a:noFill/>
        </p:spPr>
        <p:txBody>
          <a:bodyPr wrap="square" rtlCol="0">
            <a:spAutoFit/>
          </a:bodyPr>
          <a:lstStyle/>
          <a:p>
            <a:endParaRPr lang="zh-CN" altLang="en-US" sz="6000" b="1" dirty="0">
              <a:solidFill>
                <a:srgbClr val="339B61"/>
              </a:solidFill>
              <a:latin typeface="微软雅黑" pitchFamily="34" charset="-122"/>
              <a:ea typeface="微软雅黑" pitchFamily="34" charset="-122"/>
            </a:endParaRPr>
          </a:p>
        </p:txBody>
      </p:sp>
      <p:sp>
        <p:nvSpPr>
          <p:cNvPr id="8" name="TextBox 7"/>
          <p:cNvSpPr txBox="1"/>
          <p:nvPr userDrawn="1"/>
        </p:nvSpPr>
        <p:spPr>
          <a:xfrm>
            <a:off x="7881116" y="5173950"/>
            <a:ext cx="8143932" cy="1631216"/>
          </a:xfrm>
          <a:prstGeom prst="rect">
            <a:avLst/>
          </a:prstGeom>
          <a:noFill/>
        </p:spPr>
        <p:txBody>
          <a:bodyPr wrap="square" rtlCol="0">
            <a:spAutoFit/>
          </a:bodyPr>
          <a:lstStyle/>
          <a:p>
            <a:endParaRPr lang="zh-CN" altLang="en-US" sz="10000" b="1" dirty="0">
              <a:solidFill>
                <a:srgbClr val="404040"/>
              </a:solidFill>
              <a:latin typeface="微软雅黑" pitchFamily="34" charset="-122"/>
              <a:ea typeface="微软雅黑" pitchFamily="34" charset="-122"/>
            </a:endParaRPr>
          </a:p>
        </p:txBody>
      </p:sp>
      <p:sp>
        <p:nvSpPr>
          <p:cNvPr id="9" name="TextBox 8"/>
          <p:cNvSpPr txBox="1"/>
          <p:nvPr userDrawn="1"/>
        </p:nvSpPr>
        <p:spPr>
          <a:xfrm>
            <a:off x="7921204" y="7589844"/>
            <a:ext cx="13249472" cy="825419"/>
          </a:xfrm>
          <a:prstGeom prst="rect">
            <a:avLst/>
          </a:prstGeom>
          <a:noFill/>
        </p:spPr>
        <p:txBody>
          <a:bodyPr wrap="square" rtlCol="0">
            <a:spAutoFit/>
          </a:bodyPr>
          <a:lstStyle/>
          <a:p>
            <a:pPr>
              <a:lnSpc>
                <a:spcPct val="150000"/>
              </a:lnSpc>
            </a:pPr>
            <a:endParaRPr lang="zh-CN" altLang="en-US" sz="3600" dirty="0">
              <a:solidFill>
                <a:schemeClr val="bg1">
                  <a:lumMod val="50000"/>
                </a:schemeClr>
              </a:solidFill>
              <a:latin typeface="微软雅黑" pitchFamily="34" charset="-122"/>
              <a:ea typeface="微软雅黑" pitchFamily="34" charset="-122"/>
            </a:endParaRPr>
          </a:p>
        </p:txBody>
      </p:sp>
    </p:spTree>
  </p:cSld>
  <p:clrMap bg1="lt1" tx1="dk1" bg2="lt2" tx2="dk2" accent1="accent1" accent2="accent2" accent3="accent3" accent4="accent4" accent5="accent5" accent6="accent6" hlink="hlink" folHlink="folHlink"/>
  <p:sldLayoutIdLst>
    <p:sldLayoutId id="2147483759" r:id="rId1"/>
  </p:sldLayoutIdLst>
  <p:txStyles>
    <p:titleStyle>
      <a:lvl1pPr algn="ctr" defTabSz="2117725" rtl="0" eaLnBrk="0" fontAlgn="base" hangingPunct="0">
        <a:spcBef>
          <a:spcPct val="0"/>
        </a:spcBef>
        <a:spcAft>
          <a:spcPct val="0"/>
        </a:spcAft>
        <a:defRPr sz="10200" kern="1200">
          <a:solidFill>
            <a:schemeClr val="tx1"/>
          </a:solidFill>
          <a:latin typeface="+mj-lt"/>
          <a:ea typeface="+mj-ea"/>
          <a:cs typeface="+mj-cs"/>
        </a:defRPr>
      </a:lvl1pPr>
      <a:lvl2pPr algn="ctr" defTabSz="2117725" rtl="0" eaLnBrk="0" fontAlgn="base" hangingPunct="0">
        <a:spcBef>
          <a:spcPct val="0"/>
        </a:spcBef>
        <a:spcAft>
          <a:spcPct val="0"/>
        </a:spcAft>
        <a:defRPr sz="10200">
          <a:solidFill>
            <a:schemeClr val="tx1"/>
          </a:solidFill>
          <a:latin typeface="Calibri" pitchFamily="34" charset="0"/>
          <a:ea typeface="宋体" charset="-122"/>
        </a:defRPr>
      </a:lvl2pPr>
      <a:lvl3pPr algn="ctr" defTabSz="2117725" rtl="0" eaLnBrk="0" fontAlgn="base" hangingPunct="0">
        <a:spcBef>
          <a:spcPct val="0"/>
        </a:spcBef>
        <a:spcAft>
          <a:spcPct val="0"/>
        </a:spcAft>
        <a:defRPr sz="10200">
          <a:solidFill>
            <a:schemeClr val="tx1"/>
          </a:solidFill>
          <a:latin typeface="Calibri" pitchFamily="34" charset="0"/>
          <a:ea typeface="宋体" charset="-122"/>
        </a:defRPr>
      </a:lvl3pPr>
      <a:lvl4pPr algn="ctr" defTabSz="2117725" rtl="0" eaLnBrk="0" fontAlgn="base" hangingPunct="0">
        <a:spcBef>
          <a:spcPct val="0"/>
        </a:spcBef>
        <a:spcAft>
          <a:spcPct val="0"/>
        </a:spcAft>
        <a:defRPr sz="10200">
          <a:solidFill>
            <a:schemeClr val="tx1"/>
          </a:solidFill>
          <a:latin typeface="Calibri" pitchFamily="34" charset="0"/>
          <a:ea typeface="宋体" charset="-122"/>
        </a:defRPr>
      </a:lvl4pPr>
      <a:lvl5pPr algn="ctr" defTabSz="2117725" rtl="0" eaLnBrk="0" fontAlgn="base" hangingPunct="0">
        <a:spcBef>
          <a:spcPct val="0"/>
        </a:spcBef>
        <a:spcAft>
          <a:spcPct val="0"/>
        </a:spcAft>
        <a:defRPr sz="10200">
          <a:solidFill>
            <a:schemeClr val="tx1"/>
          </a:solidFill>
          <a:latin typeface="Calibri" pitchFamily="34" charset="0"/>
          <a:ea typeface="宋体" charset="-122"/>
        </a:defRPr>
      </a:lvl5pPr>
      <a:lvl6pPr marL="457200" algn="ctr" defTabSz="2117725" rtl="0" fontAlgn="base">
        <a:spcBef>
          <a:spcPct val="0"/>
        </a:spcBef>
        <a:spcAft>
          <a:spcPct val="0"/>
        </a:spcAft>
        <a:defRPr sz="10200">
          <a:solidFill>
            <a:schemeClr val="tx1"/>
          </a:solidFill>
          <a:latin typeface="Calibri" pitchFamily="34" charset="0"/>
          <a:ea typeface="宋体" charset="-122"/>
        </a:defRPr>
      </a:lvl6pPr>
      <a:lvl7pPr marL="914400" algn="ctr" defTabSz="2117725" rtl="0" fontAlgn="base">
        <a:spcBef>
          <a:spcPct val="0"/>
        </a:spcBef>
        <a:spcAft>
          <a:spcPct val="0"/>
        </a:spcAft>
        <a:defRPr sz="10200">
          <a:solidFill>
            <a:schemeClr val="tx1"/>
          </a:solidFill>
          <a:latin typeface="Calibri" pitchFamily="34" charset="0"/>
          <a:ea typeface="宋体" charset="-122"/>
        </a:defRPr>
      </a:lvl7pPr>
      <a:lvl8pPr marL="1371600" algn="ctr" defTabSz="2117725" rtl="0" fontAlgn="base">
        <a:spcBef>
          <a:spcPct val="0"/>
        </a:spcBef>
        <a:spcAft>
          <a:spcPct val="0"/>
        </a:spcAft>
        <a:defRPr sz="10200">
          <a:solidFill>
            <a:schemeClr val="tx1"/>
          </a:solidFill>
          <a:latin typeface="Calibri" pitchFamily="34" charset="0"/>
          <a:ea typeface="宋体" charset="-122"/>
        </a:defRPr>
      </a:lvl8pPr>
      <a:lvl9pPr marL="1828800" algn="ctr" defTabSz="2117725" rtl="0" fontAlgn="base">
        <a:spcBef>
          <a:spcPct val="0"/>
        </a:spcBef>
        <a:spcAft>
          <a:spcPct val="0"/>
        </a:spcAft>
        <a:defRPr sz="10200">
          <a:solidFill>
            <a:schemeClr val="tx1"/>
          </a:solidFill>
          <a:latin typeface="Calibri" pitchFamily="34" charset="0"/>
          <a:ea typeface="宋体" charset="-122"/>
        </a:defRPr>
      </a:lvl9pPr>
    </p:titleStyle>
    <p:bodyStyle>
      <a:lvl1pPr marL="793750" indent="-793750" algn="l" defTabSz="2117725" rtl="0" eaLnBrk="0" fontAlgn="base" hangingPunct="0">
        <a:spcBef>
          <a:spcPct val="20000"/>
        </a:spcBef>
        <a:spcAft>
          <a:spcPct val="0"/>
        </a:spcAft>
        <a:buFont typeface="Arial" pitchFamily="34" charset="0"/>
        <a:buChar char="•"/>
        <a:defRPr sz="7400" kern="1200">
          <a:solidFill>
            <a:schemeClr val="tx1"/>
          </a:solidFill>
          <a:latin typeface="+mn-lt"/>
          <a:ea typeface="+mn-ea"/>
          <a:cs typeface="+mn-cs"/>
        </a:defRPr>
      </a:lvl1pPr>
      <a:lvl2pPr marL="1720850" indent="-661988" algn="l" defTabSz="2117725" rtl="0" eaLnBrk="0" fontAlgn="base" hangingPunct="0">
        <a:spcBef>
          <a:spcPct val="20000"/>
        </a:spcBef>
        <a:spcAft>
          <a:spcPct val="0"/>
        </a:spcAft>
        <a:buFont typeface="Arial" pitchFamily="34" charset="0"/>
        <a:buChar char="–"/>
        <a:defRPr sz="6500" kern="1200">
          <a:solidFill>
            <a:schemeClr val="tx1"/>
          </a:solidFill>
          <a:latin typeface="+mn-lt"/>
          <a:ea typeface="+mn-ea"/>
          <a:cs typeface="+mn-cs"/>
        </a:defRPr>
      </a:lvl2pPr>
      <a:lvl3pPr marL="2647950" indent="-528638" algn="l" defTabSz="2117725" rtl="0" eaLnBrk="0" fontAlgn="base" hangingPunct="0">
        <a:spcBef>
          <a:spcPct val="20000"/>
        </a:spcBef>
        <a:spcAft>
          <a:spcPct val="0"/>
        </a:spcAft>
        <a:buFont typeface="Arial" pitchFamily="34" charset="0"/>
        <a:buChar char="•"/>
        <a:defRPr sz="5600" kern="1200">
          <a:solidFill>
            <a:schemeClr val="tx1"/>
          </a:solidFill>
          <a:latin typeface="+mn-lt"/>
          <a:ea typeface="+mn-ea"/>
          <a:cs typeface="+mn-cs"/>
        </a:defRPr>
      </a:lvl3pPr>
      <a:lvl4pPr marL="3708400" indent="-528638" algn="l" defTabSz="2117725" rtl="0" eaLnBrk="0" fontAlgn="base" hangingPunct="0">
        <a:spcBef>
          <a:spcPct val="20000"/>
        </a:spcBef>
        <a:spcAft>
          <a:spcPct val="0"/>
        </a:spcAft>
        <a:buFont typeface="Arial" pitchFamily="34" charset="0"/>
        <a:buChar char="–"/>
        <a:defRPr sz="4600" kern="1200">
          <a:solidFill>
            <a:schemeClr val="tx1"/>
          </a:solidFill>
          <a:latin typeface="+mn-lt"/>
          <a:ea typeface="+mn-ea"/>
          <a:cs typeface="+mn-cs"/>
        </a:defRPr>
      </a:lvl4pPr>
      <a:lvl5pPr marL="4767263" indent="-528638" algn="l" defTabSz="2117725" rtl="0" eaLnBrk="0" fontAlgn="base" hangingPunct="0">
        <a:spcBef>
          <a:spcPct val="20000"/>
        </a:spcBef>
        <a:spcAft>
          <a:spcPct val="0"/>
        </a:spcAft>
        <a:buFont typeface="Arial" pitchFamily="34" charset="0"/>
        <a:buChar char="»"/>
        <a:defRPr sz="4600" kern="1200">
          <a:solidFill>
            <a:schemeClr val="tx1"/>
          </a:solidFill>
          <a:latin typeface="+mn-lt"/>
          <a:ea typeface="+mn-ea"/>
          <a:cs typeface="+mn-cs"/>
        </a:defRPr>
      </a:lvl5pPr>
      <a:lvl6pPr marL="5827586" indent="-529781" algn="l" defTabSz="2119122" rtl="0" eaLnBrk="1" latinLnBrk="0" hangingPunct="1">
        <a:spcBef>
          <a:spcPct val="20000"/>
        </a:spcBef>
        <a:buFont typeface="Arial" pitchFamily="34" charset="0"/>
        <a:buChar char="•"/>
        <a:defRPr sz="4600" kern="1200">
          <a:solidFill>
            <a:schemeClr val="tx1"/>
          </a:solidFill>
          <a:latin typeface="+mn-lt"/>
          <a:ea typeface="+mn-ea"/>
          <a:cs typeface="+mn-cs"/>
        </a:defRPr>
      </a:lvl6pPr>
      <a:lvl7pPr marL="6887147" indent="-529781" algn="l" defTabSz="2119122" rtl="0" eaLnBrk="1" latinLnBrk="0" hangingPunct="1">
        <a:spcBef>
          <a:spcPct val="20000"/>
        </a:spcBef>
        <a:buFont typeface="Arial" pitchFamily="34" charset="0"/>
        <a:buChar char="•"/>
        <a:defRPr sz="4600" kern="1200">
          <a:solidFill>
            <a:schemeClr val="tx1"/>
          </a:solidFill>
          <a:latin typeface="+mn-lt"/>
          <a:ea typeface="+mn-ea"/>
          <a:cs typeface="+mn-cs"/>
        </a:defRPr>
      </a:lvl7pPr>
      <a:lvl8pPr marL="7946708" indent="-529781" algn="l" defTabSz="2119122" rtl="0" eaLnBrk="1" latinLnBrk="0" hangingPunct="1">
        <a:spcBef>
          <a:spcPct val="20000"/>
        </a:spcBef>
        <a:buFont typeface="Arial" pitchFamily="34" charset="0"/>
        <a:buChar char="•"/>
        <a:defRPr sz="4600" kern="1200">
          <a:solidFill>
            <a:schemeClr val="tx1"/>
          </a:solidFill>
          <a:latin typeface="+mn-lt"/>
          <a:ea typeface="+mn-ea"/>
          <a:cs typeface="+mn-cs"/>
        </a:defRPr>
      </a:lvl8pPr>
      <a:lvl9pPr marL="9006269" indent="-529781" algn="l" defTabSz="2119122" rtl="0" eaLnBrk="1" latinLnBrk="0" hangingPunct="1">
        <a:spcBef>
          <a:spcPct val="20000"/>
        </a:spcBef>
        <a:buFont typeface="Arial" pitchFamily="34" charset="0"/>
        <a:buChar char="•"/>
        <a:defRPr sz="4600" kern="1200">
          <a:solidFill>
            <a:schemeClr val="tx1"/>
          </a:solidFill>
          <a:latin typeface="+mn-lt"/>
          <a:ea typeface="+mn-ea"/>
          <a:cs typeface="+mn-cs"/>
        </a:defRPr>
      </a:lvl9pPr>
    </p:bodyStyle>
    <p:otherStyle>
      <a:defPPr>
        <a:defRPr lang="zh-CN"/>
      </a:defPPr>
      <a:lvl1pPr marL="0" algn="l" defTabSz="2119122" rtl="0" eaLnBrk="1" latinLnBrk="0" hangingPunct="1">
        <a:defRPr sz="4200" kern="1200">
          <a:solidFill>
            <a:schemeClr val="tx1"/>
          </a:solidFill>
          <a:latin typeface="+mn-lt"/>
          <a:ea typeface="+mn-ea"/>
          <a:cs typeface="+mn-cs"/>
        </a:defRPr>
      </a:lvl1pPr>
      <a:lvl2pPr marL="1059561" algn="l" defTabSz="2119122" rtl="0" eaLnBrk="1" latinLnBrk="0" hangingPunct="1">
        <a:defRPr sz="4200" kern="1200">
          <a:solidFill>
            <a:schemeClr val="tx1"/>
          </a:solidFill>
          <a:latin typeface="+mn-lt"/>
          <a:ea typeface="+mn-ea"/>
          <a:cs typeface="+mn-cs"/>
        </a:defRPr>
      </a:lvl2pPr>
      <a:lvl3pPr marL="2119122" algn="l" defTabSz="2119122" rtl="0" eaLnBrk="1" latinLnBrk="0" hangingPunct="1">
        <a:defRPr sz="4200" kern="1200">
          <a:solidFill>
            <a:schemeClr val="tx1"/>
          </a:solidFill>
          <a:latin typeface="+mn-lt"/>
          <a:ea typeface="+mn-ea"/>
          <a:cs typeface="+mn-cs"/>
        </a:defRPr>
      </a:lvl3pPr>
      <a:lvl4pPr marL="3178683" algn="l" defTabSz="2119122" rtl="0" eaLnBrk="1" latinLnBrk="0" hangingPunct="1">
        <a:defRPr sz="4200" kern="1200">
          <a:solidFill>
            <a:schemeClr val="tx1"/>
          </a:solidFill>
          <a:latin typeface="+mn-lt"/>
          <a:ea typeface="+mn-ea"/>
          <a:cs typeface="+mn-cs"/>
        </a:defRPr>
      </a:lvl4pPr>
      <a:lvl5pPr marL="4238244" algn="l" defTabSz="2119122" rtl="0" eaLnBrk="1" latinLnBrk="0" hangingPunct="1">
        <a:defRPr sz="4200" kern="1200">
          <a:solidFill>
            <a:schemeClr val="tx1"/>
          </a:solidFill>
          <a:latin typeface="+mn-lt"/>
          <a:ea typeface="+mn-ea"/>
          <a:cs typeface="+mn-cs"/>
        </a:defRPr>
      </a:lvl5pPr>
      <a:lvl6pPr marL="5297805" algn="l" defTabSz="2119122" rtl="0" eaLnBrk="1" latinLnBrk="0" hangingPunct="1">
        <a:defRPr sz="4200" kern="1200">
          <a:solidFill>
            <a:schemeClr val="tx1"/>
          </a:solidFill>
          <a:latin typeface="+mn-lt"/>
          <a:ea typeface="+mn-ea"/>
          <a:cs typeface="+mn-cs"/>
        </a:defRPr>
      </a:lvl6pPr>
      <a:lvl7pPr marL="6357366" algn="l" defTabSz="2119122" rtl="0" eaLnBrk="1" latinLnBrk="0" hangingPunct="1">
        <a:defRPr sz="4200" kern="1200">
          <a:solidFill>
            <a:schemeClr val="tx1"/>
          </a:solidFill>
          <a:latin typeface="+mn-lt"/>
          <a:ea typeface="+mn-ea"/>
          <a:cs typeface="+mn-cs"/>
        </a:defRPr>
      </a:lvl7pPr>
      <a:lvl8pPr marL="7416927" algn="l" defTabSz="2119122" rtl="0" eaLnBrk="1" latinLnBrk="0" hangingPunct="1">
        <a:defRPr sz="4200" kern="1200">
          <a:solidFill>
            <a:schemeClr val="tx1"/>
          </a:solidFill>
          <a:latin typeface="+mn-lt"/>
          <a:ea typeface="+mn-ea"/>
          <a:cs typeface="+mn-cs"/>
        </a:defRPr>
      </a:lvl8pPr>
      <a:lvl9pPr marL="8476488" algn="l" defTabSz="2119122" rtl="0" eaLnBrk="1" latinLnBrk="0" hangingPunct="1">
        <a:defRPr sz="4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hyperlink" Target="http://www.canpointgz.cn/faq"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slide" Target="slide4.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7" Type="http://schemas.openxmlformats.org/officeDocument/2006/relationships/slide" Target="slide31.xml"/><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slide" Target="slide14.xml"/><Relationship Id="rId5" Type="http://schemas.openxmlformats.org/officeDocument/2006/relationships/slide" Target="slide5.xml"/><Relationship Id="rId4" Type="http://schemas.openxmlformats.org/officeDocument/2006/relationships/slide" Target="slide6.xml"/></Relationships>
</file>

<file path=ppt/slides/_rels/slide5.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Box 4"/>
          <p:cNvSpPr txBox="1"/>
          <p:nvPr/>
        </p:nvSpPr>
        <p:spPr>
          <a:xfrm>
            <a:off x="2358160" y="910332"/>
            <a:ext cx="9307460" cy="1200329"/>
          </a:xfrm>
          <a:prstGeom prst="rect">
            <a:avLst/>
          </a:prstGeom>
          <a:noFill/>
        </p:spPr>
        <p:txBody>
          <a:bodyPr wrap="square" rtlCol="0">
            <a:spAutoFit/>
          </a:bodyPr>
          <a:lstStyle/>
          <a:p>
            <a:r>
              <a:rPr lang="zh-CN" altLang="en-US" sz="7200" b="1" dirty="0">
                <a:solidFill>
                  <a:srgbClr val="DD6690"/>
                </a:solidFill>
                <a:latin typeface="微软雅黑" pitchFamily="34" charset="-122"/>
                <a:ea typeface="微软雅黑" pitchFamily="34" charset="-122"/>
              </a:rPr>
              <a:t>课件编辑说明</a:t>
            </a:r>
          </a:p>
        </p:txBody>
      </p:sp>
      <p:pic>
        <p:nvPicPr>
          <p:cNvPr id="4" name="图片 3"/>
          <p:cNvPicPr>
            <a:picLocks noChangeAspect="1"/>
          </p:cNvPicPr>
          <p:nvPr/>
        </p:nvPicPr>
        <p:blipFill>
          <a:blip r:embed="rId3"/>
          <a:stretch>
            <a:fillRect/>
          </a:stretch>
        </p:blipFill>
        <p:spPr>
          <a:xfrm>
            <a:off x="1369441" y="1150496"/>
            <a:ext cx="726923" cy="720000"/>
          </a:xfrm>
          <a:prstGeom prst="rect">
            <a:avLst/>
          </a:prstGeom>
        </p:spPr>
      </p:pic>
      <p:sp>
        <p:nvSpPr>
          <p:cNvPr id="6" name="TextBox 6"/>
          <p:cNvSpPr txBox="1"/>
          <p:nvPr/>
        </p:nvSpPr>
        <p:spPr>
          <a:xfrm>
            <a:off x="1152452" y="2700710"/>
            <a:ext cx="21458384" cy="9417963"/>
          </a:xfrm>
          <a:prstGeom prst="rect">
            <a:avLst/>
          </a:prstGeom>
          <a:noFill/>
        </p:spPr>
        <p:txBody>
          <a:bodyPr wrap="square" rtlCol="0">
            <a:spAutoFit/>
          </a:bodyPr>
          <a:lstStyle/>
          <a:p>
            <a:pPr>
              <a:lnSpc>
                <a:spcPct val="150000"/>
              </a:lnSpc>
            </a:pPr>
            <a:r>
              <a:rPr lang="en-US" altLang="zh-CN" sz="4000" b="1" dirty="0">
                <a:latin typeface="微软雅黑" panose="020B0503020204020204" pitchFamily="34" charset="-122"/>
                <a:ea typeface="微软雅黑" panose="020B0503020204020204" pitchFamily="34" charset="-122"/>
              </a:rPr>
              <a:t>1. </a:t>
            </a:r>
            <a:r>
              <a:rPr lang="zh-CN" altLang="zh-CN" sz="4000" dirty="0">
                <a:latin typeface="微软雅黑" panose="020B0503020204020204" pitchFamily="34" charset="-122"/>
                <a:ea typeface="微软雅黑" panose="020B0503020204020204" pitchFamily="34" charset="-122"/>
              </a:rPr>
              <a:t>本课件需用</a:t>
            </a:r>
            <a:r>
              <a:rPr lang="en-US" altLang="zh-CN" sz="4000" dirty="0">
                <a:latin typeface="微软雅黑" panose="020B0503020204020204" pitchFamily="34" charset="-122"/>
                <a:ea typeface="微软雅黑" panose="020B0503020204020204" pitchFamily="34" charset="-122"/>
              </a:rPr>
              <a:t>office2010</a:t>
            </a:r>
            <a:r>
              <a:rPr lang="zh-CN" altLang="zh-CN" sz="4000" dirty="0">
                <a:latin typeface="微软雅黑" panose="020B0503020204020204" pitchFamily="34" charset="-122"/>
                <a:ea typeface="微软雅黑" panose="020B0503020204020204" pitchFamily="34" charset="-122"/>
              </a:rPr>
              <a:t>及以上版本打开，如果您的电脑是</a:t>
            </a:r>
            <a:r>
              <a:rPr lang="en-US" altLang="zh-CN" sz="4000" dirty="0">
                <a:latin typeface="微软雅黑" panose="020B0503020204020204" pitchFamily="34" charset="-122"/>
                <a:ea typeface="微软雅黑" panose="020B0503020204020204" pitchFamily="34" charset="-122"/>
              </a:rPr>
              <a:t>office2007</a:t>
            </a:r>
            <a:r>
              <a:rPr lang="zh-CN" altLang="zh-CN" sz="4000" dirty="0">
                <a:latin typeface="微软雅黑" panose="020B0503020204020204" pitchFamily="34" charset="-122"/>
                <a:ea typeface="微软雅黑" panose="020B0503020204020204" pitchFamily="34" charset="-122"/>
              </a:rPr>
              <a:t>及以下版本或者</a:t>
            </a:r>
            <a:r>
              <a:rPr lang="en-US" altLang="zh-CN" sz="4000" dirty="0">
                <a:latin typeface="微软雅黑" panose="020B0503020204020204" pitchFamily="34" charset="-122"/>
                <a:ea typeface="微软雅黑" panose="020B0503020204020204" pitchFamily="34" charset="-122"/>
              </a:rPr>
              <a:t>WPS</a:t>
            </a:r>
            <a:r>
              <a:rPr lang="zh-CN" altLang="zh-CN" sz="4000" dirty="0">
                <a:latin typeface="微软雅黑" panose="020B0503020204020204" pitchFamily="34" charset="-122"/>
                <a:ea typeface="微软雅黑" panose="020B0503020204020204" pitchFamily="34" charset="-122"/>
              </a:rPr>
              <a:t>软件，可能会出现不可编辑的文档，建议您安装</a:t>
            </a:r>
            <a:r>
              <a:rPr lang="en-US" altLang="zh-CN" sz="4000" dirty="0">
                <a:latin typeface="微软雅黑" panose="020B0503020204020204" pitchFamily="34" charset="-122"/>
                <a:ea typeface="微软雅黑" panose="020B0503020204020204" pitchFamily="34" charset="-122"/>
              </a:rPr>
              <a:t>office2010</a:t>
            </a:r>
            <a:r>
              <a:rPr lang="zh-CN" altLang="zh-CN" sz="4000" dirty="0">
                <a:latin typeface="微软雅黑" panose="020B0503020204020204" pitchFamily="34" charset="-122"/>
                <a:ea typeface="微软雅黑" panose="020B0503020204020204" pitchFamily="34" charset="-122"/>
              </a:rPr>
              <a:t>及以上版本。</a:t>
            </a:r>
          </a:p>
          <a:p>
            <a:pPr>
              <a:lnSpc>
                <a:spcPct val="150000"/>
              </a:lnSpc>
            </a:pPr>
            <a:r>
              <a:rPr lang="en-US" altLang="zh-CN" sz="4000" b="1" dirty="0">
                <a:latin typeface="微软雅黑" panose="020B0503020204020204" pitchFamily="34" charset="-122"/>
                <a:ea typeface="微软雅黑" panose="020B0503020204020204" pitchFamily="34" charset="-122"/>
              </a:rPr>
              <a:t>2. </a:t>
            </a:r>
            <a:r>
              <a:rPr lang="zh-CN" altLang="zh-CN" sz="4000" dirty="0">
                <a:latin typeface="微软雅黑" panose="020B0503020204020204" pitchFamily="34" charset="-122"/>
                <a:ea typeface="微软雅黑" panose="020B0503020204020204" pitchFamily="34" charset="-122"/>
              </a:rPr>
              <a:t>因为课件中存在一些特殊符号，所以个别幻灯片在制作时插入了文档。如您需要修改课件，请双击插入的文档，即可进入编辑状态。如您在使用过程中遇到公式不显示或者乱码的情况，可能是因为您的电脑缺少字体，请</a:t>
            </a:r>
            <a:r>
              <a:rPr lang="zh-CN" altLang="en-US" sz="4000" dirty="0">
                <a:latin typeface="微软雅黑" panose="020B0503020204020204" pitchFamily="34" charset="-122"/>
                <a:ea typeface="微软雅黑" panose="020B0503020204020204" pitchFamily="34" charset="-122"/>
              </a:rPr>
              <a:t>打开网页</a:t>
            </a:r>
            <a:r>
              <a:rPr lang="en-US" altLang="zh-CN" sz="4000" u="sng" dirty="0">
                <a:latin typeface="微软雅黑" panose="020B0503020204020204" pitchFamily="34" charset="-122"/>
                <a:ea typeface="微软雅黑" panose="020B0503020204020204" pitchFamily="34" charset="-122"/>
                <a:hlinkClick r:id="rId4"/>
              </a:rPr>
              <a:t>www.canpointgz.cn/faq</a:t>
            </a:r>
            <a:r>
              <a:rPr lang="zh-CN" altLang="zh-CN" sz="4000" dirty="0">
                <a:latin typeface="微软雅黑" panose="020B0503020204020204" pitchFamily="34" charset="-122"/>
                <a:ea typeface="微软雅黑" panose="020B0503020204020204" pitchFamily="34" charset="-122"/>
              </a:rPr>
              <a:t>下载。 </a:t>
            </a:r>
          </a:p>
          <a:p>
            <a:pPr>
              <a:lnSpc>
                <a:spcPct val="150000"/>
              </a:lnSpc>
            </a:pPr>
            <a:r>
              <a:rPr lang="en-US" altLang="zh-CN" sz="4000" b="1" dirty="0">
                <a:latin typeface="微软雅黑" panose="020B0503020204020204" pitchFamily="34" charset="-122"/>
                <a:ea typeface="微软雅黑" panose="020B0503020204020204" pitchFamily="34" charset="-122"/>
              </a:rPr>
              <a:t>3. </a:t>
            </a:r>
            <a:r>
              <a:rPr lang="zh-CN" altLang="zh-CN" sz="4000" dirty="0">
                <a:latin typeface="微软雅黑" panose="020B0503020204020204" pitchFamily="34" charset="-122"/>
                <a:ea typeface="微软雅黑" panose="020B0503020204020204" pitchFamily="34" charset="-122"/>
              </a:rPr>
              <a:t>本课件显示比例为</a:t>
            </a:r>
            <a:r>
              <a:rPr lang="en-US" altLang="zh-CN" sz="4000" dirty="0">
                <a:latin typeface="微软雅黑" panose="020B0503020204020204" pitchFamily="34" charset="-122"/>
                <a:ea typeface="微软雅黑" panose="020B0503020204020204" pitchFamily="34" charset="-122"/>
              </a:rPr>
              <a:t>16:9</a:t>
            </a:r>
            <a:r>
              <a:rPr lang="zh-CN" altLang="zh-CN" sz="4000" dirty="0">
                <a:latin typeface="微软雅黑" panose="020B0503020204020204" pitchFamily="34" charset="-122"/>
                <a:ea typeface="微软雅黑" panose="020B0503020204020204" pitchFamily="34" charset="-122"/>
              </a:rPr>
              <a:t>，如您的电脑显示器分辨率为</a:t>
            </a:r>
            <a:r>
              <a:rPr lang="en-US" altLang="zh-CN" sz="4000" dirty="0">
                <a:latin typeface="微软雅黑" panose="020B0503020204020204" pitchFamily="34" charset="-122"/>
                <a:ea typeface="微软雅黑" panose="020B0503020204020204" pitchFamily="34" charset="-122"/>
              </a:rPr>
              <a:t>4:3</a:t>
            </a:r>
            <a:r>
              <a:rPr lang="zh-CN" altLang="zh-CN" sz="4000" dirty="0">
                <a:latin typeface="微软雅黑" panose="020B0503020204020204" pitchFamily="34" charset="-122"/>
                <a:ea typeface="微软雅黑" panose="020B0503020204020204" pitchFamily="34" charset="-122"/>
              </a:rPr>
              <a:t>，课件显示效果可能比较差，建议您将电脑显示器分辨率更改为</a:t>
            </a:r>
            <a:r>
              <a:rPr lang="en-US" altLang="zh-CN" sz="4000" dirty="0">
                <a:latin typeface="微软雅黑" panose="020B0503020204020204" pitchFamily="34" charset="-122"/>
                <a:ea typeface="微软雅黑" panose="020B0503020204020204" pitchFamily="34" charset="-122"/>
              </a:rPr>
              <a:t>16:9</a:t>
            </a:r>
            <a:r>
              <a:rPr lang="zh-CN" altLang="zh-CN" sz="4000" dirty="0">
                <a:latin typeface="微软雅黑" panose="020B0503020204020204" pitchFamily="34" charset="-122"/>
                <a:ea typeface="微软雅黑" panose="020B0503020204020204" pitchFamily="34" charset="-122"/>
              </a:rPr>
              <a:t>。如您不知如何更改，请</a:t>
            </a:r>
            <a:r>
              <a:rPr lang="en-US" altLang="zh-CN" sz="4000" dirty="0">
                <a:latin typeface="微软雅黑" panose="020B0503020204020204" pitchFamily="34" charset="-122"/>
                <a:ea typeface="微软雅黑" panose="020B0503020204020204" pitchFamily="34" charset="-122"/>
              </a:rPr>
              <a:t> </a:t>
            </a:r>
            <a:r>
              <a:rPr lang="en-US" altLang="zh-CN" sz="4000" dirty="0">
                <a:solidFill>
                  <a:srgbClr val="1865D6"/>
                </a:solidFill>
                <a:latin typeface="华文行楷" panose="02010800040101010101" pitchFamily="2" charset="-122"/>
                <a:ea typeface="华文行楷" panose="02010800040101010101" pitchFamily="2" charset="-122"/>
              </a:rPr>
              <a:t>360</a:t>
            </a:r>
            <a:r>
              <a:rPr lang="zh-CN" altLang="en-US" sz="4000" dirty="0">
                <a:solidFill>
                  <a:srgbClr val="1865D6"/>
                </a:solidFill>
                <a:latin typeface="华文行楷" panose="02010800040101010101" pitchFamily="2" charset="-122"/>
                <a:ea typeface="华文行楷" panose="02010800040101010101" pitchFamily="2" charset="-122"/>
              </a:rPr>
              <a:t>搜索“全品文教高中”</a:t>
            </a:r>
            <a:r>
              <a:rPr lang="zh-CN" altLang="zh-CN" sz="4000" dirty="0">
                <a:latin typeface="微软雅黑" panose="020B0503020204020204" pitchFamily="34" charset="-122"/>
                <a:ea typeface="微软雅黑" panose="020B0503020204020204" pitchFamily="34" charset="-122"/>
              </a:rPr>
              <a:t>或</a:t>
            </a:r>
            <a:r>
              <a:rPr lang="zh-CN" altLang="en-US" sz="4000" dirty="0">
                <a:latin typeface="微软雅黑" panose="020B0503020204020204" pitchFamily="34" charset="-122"/>
                <a:ea typeface="微软雅黑" panose="020B0503020204020204" pitchFamily="34" charset="-122"/>
              </a:rPr>
              <a:t>直接打开网页</a:t>
            </a:r>
            <a:r>
              <a:rPr lang="en-US" altLang="zh-CN" sz="4000" u="sng" dirty="0">
                <a:latin typeface="微软雅黑" panose="020B0503020204020204" pitchFamily="34" charset="-122"/>
                <a:ea typeface="微软雅黑" panose="020B0503020204020204" pitchFamily="34" charset="-122"/>
                <a:hlinkClick r:id="rId4"/>
              </a:rPr>
              <a:t>www.canpointgz.cn/faq</a:t>
            </a:r>
            <a:r>
              <a:rPr lang="zh-CN" altLang="zh-CN" sz="4000" dirty="0">
                <a:latin typeface="微软雅黑" panose="020B0503020204020204" pitchFamily="34" charset="-122"/>
                <a:ea typeface="微软雅黑" panose="020B0503020204020204" pitchFamily="34" charset="-122"/>
              </a:rPr>
              <a:t>，点击</a:t>
            </a:r>
            <a:r>
              <a:rPr lang="zh-CN" altLang="en-US" sz="4000" dirty="0">
                <a:solidFill>
                  <a:srgbClr val="1865D6"/>
                </a:solidFill>
                <a:latin typeface="华文行楷" panose="02010800040101010101" pitchFamily="2" charset="-122"/>
                <a:ea typeface="华文行楷" panose="02010800040101010101" pitchFamily="2" charset="-122"/>
              </a:rPr>
              <a:t>“常见问题” </a:t>
            </a:r>
            <a:r>
              <a:rPr lang="zh-CN" altLang="zh-CN" sz="4000" dirty="0">
                <a:latin typeface="微软雅黑" panose="020B0503020204020204" pitchFamily="34" charset="-122"/>
                <a:ea typeface="微软雅黑" panose="020B0503020204020204" pitchFamily="34" charset="-122"/>
              </a:rPr>
              <a:t>。 </a:t>
            </a:r>
          </a:p>
          <a:p>
            <a:pPr>
              <a:lnSpc>
                <a:spcPct val="150000"/>
              </a:lnSpc>
            </a:pPr>
            <a:r>
              <a:rPr lang="en-US" altLang="zh-CN" sz="4000" b="1" dirty="0">
                <a:latin typeface="微软雅黑" panose="020B0503020204020204" pitchFamily="34" charset="-122"/>
                <a:ea typeface="微软雅黑" panose="020B0503020204020204" pitchFamily="34" charset="-122"/>
              </a:rPr>
              <a:t>4. </a:t>
            </a:r>
            <a:r>
              <a:rPr lang="zh-CN" altLang="zh-CN" sz="4000" dirty="0">
                <a:latin typeface="微软雅黑" panose="020B0503020204020204" pitchFamily="34" charset="-122"/>
                <a:ea typeface="微软雅黑" panose="020B0503020204020204" pitchFamily="34" charset="-122"/>
              </a:rPr>
              <a:t>如您遇到有关课件技术方面的问题，请</a:t>
            </a:r>
            <a:r>
              <a:rPr lang="zh-CN" altLang="en-US" sz="4000" dirty="0">
                <a:latin typeface="微软雅黑" panose="020B0503020204020204" pitchFamily="34" charset="-122"/>
                <a:ea typeface="微软雅黑" panose="020B0503020204020204" pitchFamily="34" charset="-122"/>
              </a:rPr>
              <a:t>打开网页</a:t>
            </a:r>
            <a:r>
              <a:rPr lang="en-US" altLang="zh-CN" sz="4000" u="sng" dirty="0">
                <a:latin typeface="微软雅黑" panose="020B0503020204020204" pitchFamily="34" charset="-122"/>
                <a:ea typeface="微软雅黑" panose="020B0503020204020204" pitchFamily="34" charset="-122"/>
                <a:hlinkClick r:id="rId4"/>
              </a:rPr>
              <a:t>www.canpointgz.cn/faq</a:t>
            </a:r>
            <a:r>
              <a:rPr lang="zh-CN" altLang="zh-CN" sz="4000" dirty="0">
                <a:latin typeface="微软雅黑" panose="020B0503020204020204" pitchFamily="34" charset="-122"/>
                <a:ea typeface="微软雅黑" panose="020B0503020204020204" pitchFamily="34" charset="-122"/>
              </a:rPr>
              <a:t>，点击</a:t>
            </a:r>
            <a:r>
              <a:rPr lang="zh-CN" altLang="en-US" sz="4000" dirty="0">
                <a:solidFill>
                  <a:srgbClr val="1865D6"/>
                </a:solidFill>
                <a:latin typeface="华文行楷" panose="02010800040101010101" pitchFamily="2" charset="-122"/>
                <a:ea typeface="华文行楷" panose="02010800040101010101" pitchFamily="2" charset="-122"/>
              </a:rPr>
              <a:t>“常见问题”</a:t>
            </a:r>
            <a:r>
              <a:rPr lang="zh-CN" altLang="zh-CN" sz="4000" dirty="0">
                <a:latin typeface="微软雅黑" panose="020B0503020204020204" pitchFamily="34" charset="-122"/>
                <a:ea typeface="微软雅黑" panose="020B0503020204020204" pitchFamily="34" charset="-122"/>
              </a:rPr>
              <a:t>，或致电</a:t>
            </a:r>
            <a:r>
              <a:rPr lang="en-US" altLang="zh-CN" sz="4000" dirty="0">
                <a:latin typeface="微软雅黑" panose="020B0503020204020204" pitchFamily="34" charset="-122"/>
                <a:ea typeface="微软雅黑" panose="020B0503020204020204" pitchFamily="34" charset="-122"/>
              </a:rPr>
              <a:t>010-58818058</a:t>
            </a:r>
            <a:r>
              <a:rPr lang="zh-CN" altLang="zh-CN" sz="4000" dirty="0">
                <a:latin typeface="微软雅黑" panose="020B0503020204020204" pitchFamily="34" charset="-122"/>
                <a:ea typeface="微软雅黑" panose="020B0503020204020204" pitchFamily="34" charset="-122"/>
              </a:rPr>
              <a:t>；有关内容方面的问题，请致电</a:t>
            </a:r>
            <a:r>
              <a:rPr lang="en-US" altLang="zh-CN" sz="4000" dirty="0">
                <a:latin typeface="微软雅黑" panose="020B0503020204020204" pitchFamily="34" charset="-122"/>
                <a:ea typeface="微软雅黑" panose="020B0503020204020204" pitchFamily="34" charset="-122"/>
              </a:rPr>
              <a:t>010-58818084</a:t>
            </a:r>
            <a:r>
              <a:rPr lang="zh-CN" altLang="zh-CN" sz="4000" dirty="0">
                <a:latin typeface="微软雅黑" panose="020B0503020204020204" pitchFamily="34" charset="-122"/>
                <a:ea typeface="微软雅黑" panose="020B0503020204020204" pitchFamily="34" charset="-122"/>
              </a:rPr>
              <a:t>。</a:t>
            </a:r>
            <a:endParaRPr lang="zh-CN" altLang="zh-CN" sz="4000" dirty="0">
              <a:solidFill>
                <a:prstClr val="black"/>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661365651"/>
      </p:ext>
    </p:extLst>
  </p:cSld>
  <p:clrMapOvr>
    <a:masterClrMapping/>
  </p:clrMapOvr>
  <p:transition>
    <p:circle/>
  </p:transition>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7" name="TextBox 6"/>
          <p:cNvSpPr txBox="1"/>
          <p:nvPr/>
        </p:nvSpPr>
        <p:spPr>
          <a:xfrm>
            <a:off x="2683220" y="5553366"/>
            <a:ext cx="4550990" cy="1477328"/>
          </a:xfrm>
          <a:prstGeom prst="rect">
            <a:avLst/>
          </a:prstGeom>
          <a:noFill/>
        </p:spPr>
        <p:txBody>
          <a:bodyPr wrap="none" rtlCol="0">
            <a:spAutoFit/>
          </a:bodyPr>
          <a:lstStyle/>
          <a:p>
            <a:pPr algn="ctr"/>
            <a:r>
              <a:rPr lang="en-US" altLang="zh-CN" sz="9000" i="1" spc="-150" dirty="0">
                <a:solidFill>
                  <a:schemeClr val="bg1"/>
                </a:solidFill>
                <a:latin typeface="方正粗黑宋简体" pitchFamily="2" charset="-122"/>
                <a:ea typeface="方正粗黑宋简体" pitchFamily="2" charset="-122"/>
              </a:rPr>
              <a:t>PART 03</a:t>
            </a:r>
          </a:p>
        </p:txBody>
      </p:sp>
      <p:sp>
        <p:nvSpPr>
          <p:cNvPr id="9" name="TextBox 8"/>
          <p:cNvSpPr txBox="1"/>
          <p:nvPr/>
        </p:nvSpPr>
        <p:spPr>
          <a:xfrm>
            <a:off x="3846873" y="6877174"/>
            <a:ext cx="2223687" cy="861774"/>
          </a:xfrm>
          <a:prstGeom prst="rect">
            <a:avLst/>
          </a:prstGeom>
          <a:noFill/>
        </p:spPr>
        <p:txBody>
          <a:bodyPr wrap="none" rtlCol="0">
            <a:spAutoFit/>
          </a:bodyPr>
          <a:lstStyle/>
          <a:p>
            <a:pPr algn="ctr"/>
            <a:r>
              <a:rPr lang="zh-CN" altLang="en-US" sz="5000" b="1" i="1" spc="300" dirty="0">
                <a:solidFill>
                  <a:schemeClr val="bg1"/>
                </a:solidFill>
                <a:latin typeface="微软雅黑" pitchFamily="34" charset="-122"/>
                <a:ea typeface="微软雅黑" pitchFamily="34" charset="-122"/>
              </a:rPr>
              <a:t>专题三</a:t>
            </a:r>
          </a:p>
        </p:txBody>
      </p:sp>
      <p:sp>
        <p:nvSpPr>
          <p:cNvPr id="10" name="矩形 9"/>
          <p:cNvSpPr/>
          <p:nvPr/>
        </p:nvSpPr>
        <p:spPr>
          <a:xfrm>
            <a:off x="9845867" y="972518"/>
            <a:ext cx="12376444" cy="2677656"/>
          </a:xfrm>
          <a:prstGeom prst="rect">
            <a:avLst/>
          </a:prstGeom>
        </p:spPr>
        <p:txBody>
          <a:bodyPr wrap="square">
            <a:spAutoFit/>
          </a:bodyPr>
          <a:lstStyle/>
          <a:p>
            <a:r>
              <a:rPr lang="zh-CN" altLang="en-US" sz="7200" b="1" spc="300" dirty="0">
                <a:solidFill>
                  <a:srgbClr val="DD6690"/>
                </a:solidFill>
                <a:latin typeface="微软雅黑" pitchFamily="34" charset="-122"/>
                <a:ea typeface="微软雅黑" pitchFamily="34" charset="-122"/>
              </a:rPr>
              <a:t>专题三</a:t>
            </a:r>
            <a:endParaRPr lang="en-US" altLang="zh-CN" sz="7200" b="1" spc="300" dirty="0">
              <a:solidFill>
                <a:srgbClr val="DD6690"/>
              </a:solidFill>
              <a:latin typeface="微软雅黑" pitchFamily="34" charset="-122"/>
              <a:ea typeface="微软雅黑" pitchFamily="34" charset="-122"/>
            </a:endParaRPr>
          </a:p>
          <a:p>
            <a:r>
              <a:rPr lang="zh-CN" altLang="en-US" sz="9600" b="1" spc="300" dirty="0">
                <a:latin typeface="微软雅黑" pitchFamily="34" charset="-122"/>
                <a:ea typeface="微软雅黑" pitchFamily="34" charset="-122"/>
              </a:rPr>
              <a:t>阅读理解</a:t>
            </a:r>
          </a:p>
        </p:txBody>
      </p:sp>
      <p:sp>
        <p:nvSpPr>
          <p:cNvPr id="13" name="矩形 12"/>
          <p:cNvSpPr/>
          <p:nvPr/>
        </p:nvSpPr>
        <p:spPr>
          <a:xfrm>
            <a:off x="9845867" y="3688851"/>
            <a:ext cx="12376444" cy="8451544"/>
          </a:xfrm>
          <a:prstGeom prst="rect">
            <a:avLst/>
          </a:prstGeom>
        </p:spPr>
        <p:txBody>
          <a:bodyPr wrap="square">
            <a:spAutoFit/>
          </a:bodyPr>
          <a:lstStyle/>
          <a:p>
            <a:pPr>
              <a:lnSpc>
                <a:spcPts val="7300"/>
              </a:lnSpc>
            </a:pPr>
            <a:r>
              <a:rPr lang="zh-CN" altLang="en-US" sz="5500" dirty="0">
                <a:latin typeface="微软雅黑" pitchFamily="34" charset="-122"/>
                <a:ea typeface="微软雅黑" pitchFamily="34" charset="-122"/>
              </a:rPr>
              <a:t>第</a:t>
            </a:r>
            <a:r>
              <a:rPr lang="en-US" altLang="zh-CN" sz="5500" dirty="0">
                <a:latin typeface="微软雅黑" pitchFamily="34" charset="-122"/>
                <a:ea typeface="微软雅黑" pitchFamily="34" charset="-122"/>
              </a:rPr>
              <a:t>1</a:t>
            </a:r>
            <a:r>
              <a:rPr lang="zh-CN" altLang="en-US" sz="5500" dirty="0">
                <a:latin typeface="微软雅黑" pitchFamily="34" charset="-122"/>
                <a:ea typeface="微软雅黑" pitchFamily="34" charset="-122"/>
              </a:rPr>
              <a:t>讲　命题突破</a:t>
            </a:r>
            <a:r>
              <a:rPr lang="en-US" altLang="zh-CN" sz="5500" dirty="0">
                <a:latin typeface="微软雅黑" pitchFamily="34" charset="-122"/>
                <a:ea typeface="微软雅黑" pitchFamily="34" charset="-122"/>
              </a:rPr>
              <a:t>——</a:t>
            </a:r>
            <a:r>
              <a:rPr lang="zh-CN" altLang="en-US" sz="5500" dirty="0">
                <a:latin typeface="微软雅黑" pitchFamily="34" charset="-122"/>
                <a:ea typeface="微软雅黑" pitchFamily="34" charset="-122"/>
              </a:rPr>
              <a:t>细节理解题	</a:t>
            </a:r>
          </a:p>
          <a:p>
            <a:pPr>
              <a:lnSpc>
                <a:spcPts val="7300"/>
              </a:lnSpc>
            </a:pPr>
            <a:r>
              <a:rPr lang="zh-CN" altLang="en-US" sz="5500" dirty="0">
                <a:latin typeface="微软雅黑" pitchFamily="34" charset="-122"/>
                <a:ea typeface="微软雅黑" pitchFamily="34" charset="-122"/>
              </a:rPr>
              <a:t>第</a:t>
            </a:r>
            <a:r>
              <a:rPr lang="en-US" altLang="zh-CN" sz="5500" dirty="0">
                <a:latin typeface="微软雅黑" pitchFamily="34" charset="-122"/>
                <a:ea typeface="微软雅黑" pitchFamily="34" charset="-122"/>
              </a:rPr>
              <a:t>2</a:t>
            </a:r>
            <a:r>
              <a:rPr lang="zh-CN" altLang="en-US" sz="5500" dirty="0">
                <a:latin typeface="微软雅黑" pitchFamily="34" charset="-122"/>
                <a:ea typeface="微软雅黑" pitchFamily="34" charset="-122"/>
              </a:rPr>
              <a:t>讲　命题突破</a:t>
            </a:r>
            <a:r>
              <a:rPr lang="en-US" altLang="zh-CN" sz="5500" dirty="0">
                <a:latin typeface="微软雅黑" pitchFamily="34" charset="-122"/>
                <a:ea typeface="微软雅黑" pitchFamily="34" charset="-122"/>
              </a:rPr>
              <a:t>——</a:t>
            </a:r>
            <a:r>
              <a:rPr lang="zh-CN" altLang="en-US" sz="5500" dirty="0">
                <a:latin typeface="微软雅黑" pitchFamily="34" charset="-122"/>
                <a:ea typeface="微软雅黑" pitchFamily="34" charset="-122"/>
              </a:rPr>
              <a:t>词义猜测题</a:t>
            </a:r>
          </a:p>
          <a:p>
            <a:pPr>
              <a:lnSpc>
                <a:spcPts val="7300"/>
              </a:lnSpc>
            </a:pPr>
            <a:r>
              <a:rPr lang="zh-CN" altLang="en-US" sz="5500" dirty="0">
                <a:latin typeface="微软雅黑" pitchFamily="34" charset="-122"/>
                <a:ea typeface="微软雅黑" pitchFamily="34" charset="-122"/>
              </a:rPr>
              <a:t>第</a:t>
            </a:r>
            <a:r>
              <a:rPr lang="en-US" altLang="zh-CN" sz="5500" dirty="0">
                <a:latin typeface="微软雅黑" pitchFamily="34" charset="-122"/>
                <a:ea typeface="微软雅黑" pitchFamily="34" charset="-122"/>
              </a:rPr>
              <a:t>3</a:t>
            </a:r>
            <a:r>
              <a:rPr lang="zh-CN" altLang="en-US" sz="5500" dirty="0">
                <a:latin typeface="微软雅黑" pitchFamily="34" charset="-122"/>
                <a:ea typeface="微软雅黑" pitchFamily="34" charset="-122"/>
              </a:rPr>
              <a:t>讲　命题突破</a:t>
            </a:r>
            <a:r>
              <a:rPr lang="en-US" altLang="zh-CN" sz="5500" dirty="0">
                <a:latin typeface="微软雅黑" pitchFamily="34" charset="-122"/>
                <a:ea typeface="微软雅黑" pitchFamily="34" charset="-122"/>
              </a:rPr>
              <a:t>——</a:t>
            </a:r>
            <a:r>
              <a:rPr lang="zh-CN" altLang="en-US" sz="5500" dirty="0">
                <a:latin typeface="微软雅黑" pitchFamily="34" charset="-122"/>
                <a:ea typeface="微软雅黑" pitchFamily="34" charset="-122"/>
              </a:rPr>
              <a:t>推理判断题</a:t>
            </a:r>
          </a:p>
          <a:p>
            <a:pPr>
              <a:lnSpc>
                <a:spcPts val="7300"/>
              </a:lnSpc>
            </a:pPr>
            <a:r>
              <a:rPr lang="zh-CN" altLang="en-US" sz="5500" dirty="0">
                <a:latin typeface="微软雅黑" pitchFamily="34" charset="-122"/>
                <a:ea typeface="微软雅黑" pitchFamily="34" charset="-122"/>
              </a:rPr>
              <a:t>第</a:t>
            </a:r>
            <a:r>
              <a:rPr lang="en-US" altLang="zh-CN" sz="5500" dirty="0">
                <a:latin typeface="微软雅黑" pitchFamily="34" charset="-122"/>
                <a:ea typeface="微软雅黑" pitchFamily="34" charset="-122"/>
              </a:rPr>
              <a:t>4</a:t>
            </a:r>
            <a:r>
              <a:rPr lang="zh-CN" altLang="en-US" sz="5500" dirty="0">
                <a:latin typeface="微软雅黑" pitchFamily="34" charset="-122"/>
                <a:ea typeface="微软雅黑" pitchFamily="34" charset="-122"/>
              </a:rPr>
              <a:t>讲　命题突破</a:t>
            </a:r>
            <a:r>
              <a:rPr lang="en-US" altLang="zh-CN" sz="5500" dirty="0">
                <a:latin typeface="微软雅黑" pitchFamily="34" charset="-122"/>
                <a:ea typeface="微软雅黑" pitchFamily="34" charset="-122"/>
              </a:rPr>
              <a:t>——</a:t>
            </a:r>
            <a:r>
              <a:rPr lang="zh-CN" altLang="en-US" sz="5500" dirty="0">
                <a:latin typeface="微软雅黑" pitchFamily="34" charset="-122"/>
                <a:ea typeface="微软雅黑" pitchFamily="34" charset="-122"/>
              </a:rPr>
              <a:t>主旨大意题	</a:t>
            </a:r>
          </a:p>
          <a:p>
            <a:pPr>
              <a:lnSpc>
                <a:spcPts val="7300"/>
              </a:lnSpc>
            </a:pPr>
            <a:r>
              <a:rPr lang="zh-CN" altLang="en-US" sz="5500" dirty="0">
                <a:latin typeface="微软雅黑" pitchFamily="34" charset="-122"/>
                <a:ea typeface="微软雅黑" pitchFamily="34" charset="-122"/>
              </a:rPr>
              <a:t>第</a:t>
            </a:r>
            <a:r>
              <a:rPr lang="en-US" altLang="zh-CN" sz="5500" dirty="0">
                <a:latin typeface="微软雅黑" pitchFamily="34" charset="-122"/>
                <a:ea typeface="微软雅黑" pitchFamily="34" charset="-122"/>
              </a:rPr>
              <a:t>5</a:t>
            </a:r>
            <a:r>
              <a:rPr lang="zh-CN" altLang="en-US" sz="5500" dirty="0">
                <a:latin typeface="微软雅黑" pitchFamily="34" charset="-122"/>
                <a:ea typeface="微软雅黑" pitchFamily="34" charset="-122"/>
              </a:rPr>
              <a:t>讲　文体突破</a:t>
            </a:r>
            <a:r>
              <a:rPr lang="en-US" altLang="zh-CN" sz="5500" dirty="0">
                <a:latin typeface="微软雅黑" pitchFamily="34" charset="-122"/>
                <a:ea typeface="微软雅黑" pitchFamily="34" charset="-122"/>
              </a:rPr>
              <a:t>——</a:t>
            </a:r>
            <a:r>
              <a:rPr lang="zh-CN" altLang="en-US" sz="5500" dirty="0">
                <a:latin typeface="微软雅黑" pitchFamily="34" charset="-122"/>
                <a:ea typeface="微软雅黑" pitchFamily="34" charset="-122"/>
              </a:rPr>
              <a:t>应用文	</a:t>
            </a:r>
          </a:p>
          <a:p>
            <a:pPr>
              <a:lnSpc>
                <a:spcPts val="7300"/>
              </a:lnSpc>
            </a:pPr>
            <a:r>
              <a:rPr lang="zh-CN" altLang="en-US" sz="5500" dirty="0">
                <a:latin typeface="微软雅黑" pitchFamily="34" charset="-122"/>
                <a:ea typeface="微软雅黑" pitchFamily="34" charset="-122"/>
              </a:rPr>
              <a:t>第</a:t>
            </a:r>
            <a:r>
              <a:rPr lang="en-US" altLang="zh-CN" sz="5500" dirty="0">
                <a:latin typeface="微软雅黑" pitchFamily="34" charset="-122"/>
                <a:ea typeface="微软雅黑" pitchFamily="34" charset="-122"/>
              </a:rPr>
              <a:t>6</a:t>
            </a:r>
            <a:r>
              <a:rPr lang="zh-CN" altLang="en-US" sz="5500" dirty="0">
                <a:latin typeface="微软雅黑" pitchFamily="34" charset="-122"/>
                <a:ea typeface="微软雅黑" pitchFamily="34" charset="-122"/>
              </a:rPr>
              <a:t>讲　文体突破</a:t>
            </a:r>
            <a:r>
              <a:rPr lang="en-US" altLang="zh-CN" sz="5500" dirty="0">
                <a:latin typeface="微软雅黑" pitchFamily="34" charset="-122"/>
                <a:ea typeface="微软雅黑" pitchFamily="34" charset="-122"/>
              </a:rPr>
              <a:t>——</a:t>
            </a:r>
            <a:r>
              <a:rPr lang="zh-CN" altLang="en-US" sz="5500" dirty="0">
                <a:latin typeface="微软雅黑" pitchFamily="34" charset="-122"/>
                <a:ea typeface="微软雅黑" pitchFamily="34" charset="-122"/>
              </a:rPr>
              <a:t>记叙文	</a:t>
            </a:r>
          </a:p>
          <a:p>
            <a:pPr>
              <a:lnSpc>
                <a:spcPts val="7300"/>
              </a:lnSpc>
            </a:pPr>
            <a:r>
              <a:rPr lang="zh-CN" altLang="en-US" sz="5500" dirty="0">
                <a:latin typeface="微软雅黑" pitchFamily="34" charset="-122"/>
                <a:ea typeface="微软雅黑" pitchFamily="34" charset="-122"/>
                <a:hlinkClick r:id="rId4" action="ppaction://hlinksldjump"/>
              </a:rPr>
              <a:t>第</a:t>
            </a:r>
            <a:r>
              <a:rPr lang="en-US" altLang="zh-CN" sz="5500" dirty="0">
                <a:latin typeface="微软雅黑" pitchFamily="34" charset="-122"/>
                <a:ea typeface="微软雅黑" pitchFamily="34" charset="-122"/>
                <a:hlinkClick r:id="rId4" action="ppaction://hlinksldjump"/>
              </a:rPr>
              <a:t>7</a:t>
            </a:r>
            <a:r>
              <a:rPr lang="zh-CN" altLang="en-US" sz="5500" dirty="0">
                <a:latin typeface="微软雅黑" pitchFamily="34" charset="-122"/>
                <a:ea typeface="微软雅黑" pitchFamily="34" charset="-122"/>
                <a:hlinkClick r:id="rId4" action="ppaction://hlinksldjump"/>
              </a:rPr>
              <a:t>讲　文体突破</a:t>
            </a:r>
            <a:r>
              <a:rPr lang="en-US" altLang="zh-CN" sz="5500" dirty="0">
                <a:latin typeface="微软雅黑" pitchFamily="34" charset="-122"/>
                <a:ea typeface="微软雅黑" pitchFamily="34" charset="-122"/>
                <a:hlinkClick r:id="rId4" action="ppaction://hlinksldjump"/>
              </a:rPr>
              <a:t>——</a:t>
            </a:r>
            <a:r>
              <a:rPr lang="zh-CN" altLang="en-US" sz="5500" dirty="0">
                <a:latin typeface="微软雅黑" pitchFamily="34" charset="-122"/>
                <a:ea typeface="微软雅黑" pitchFamily="34" charset="-122"/>
                <a:hlinkClick r:id="rId4" action="ppaction://hlinksldjump"/>
              </a:rPr>
              <a:t>说明文</a:t>
            </a:r>
            <a:r>
              <a:rPr lang="zh-CN" altLang="en-US" sz="5500" dirty="0">
                <a:latin typeface="微软雅黑" pitchFamily="34" charset="-122"/>
                <a:ea typeface="微软雅黑" pitchFamily="34" charset="-122"/>
              </a:rPr>
              <a:t>	</a:t>
            </a:r>
          </a:p>
          <a:p>
            <a:pPr>
              <a:lnSpc>
                <a:spcPts val="7300"/>
              </a:lnSpc>
            </a:pPr>
            <a:r>
              <a:rPr lang="zh-CN" altLang="en-US" sz="5500" dirty="0">
                <a:latin typeface="微软雅黑" pitchFamily="34" charset="-122"/>
                <a:ea typeface="微软雅黑" pitchFamily="34" charset="-122"/>
              </a:rPr>
              <a:t>第</a:t>
            </a:r>
            <a:r>
              <a:rPr lang="en-US" altLang="zh-CN" sz="5500" dirty="0">
                <a:latin typeface="微软雅黑" pitchFamily="34" charset="-122"/>
                <a:ea typeface="微软雅黑" pitchFamily="34" charset="-122"/>
              </a:rPr>
              <a:t>8</a:t>
            </a:r>
            <a:r>
              <a:rPr lang="zh-CN" altLang="en-US" sz="5500" dirty="0">
                <a:latin typeface="微软雅黑" pitchFamily="34" charset="-122"/>
                <a:ea typeface="微软雅黑" pitchFamily="34" charset="-122"/>
              </a:rPr>
              <a:t>讲　文体突破</a:t>
            </a:r>
            <a:r>
              <a:rPr lang="en-US" altLang="zh-CN" sz="5500" dirty="0">
                <a:latin typeface="微软雅黑" pitchFamily="34" charset="-122"/>
                <a:ea typeface="微软雅黑" pitchFamily="34" charset="-122"/>
              </a:rPr>
              <a:t>——</a:t>
            </a:r>
            <a:r>
              <a:rPr lang="zh-CN" altLang="en-US" sz="5500" dirty="0">
                <a:latin typeface="微软雅黑" pitchFamily="34" charset="-122"/>
                <a:ea typeface="微软雅黑" pitchFamily="34" charset="-122"/>
              </a:rPr>
              <a:t>议论文	</a:t>
            </a:r>
          </a:p>
          <a:p>
            <a:pPr>
              <a:lnSpc>
                <a:spcPts val="7300"/>
              </a:lnSpc>
            </a:pPr>
            <a:endParaRPr lang="zh-CN" altLang="en-US" sz="5500" dirty="0">
              <a:latin typeface="微软雅黑" pitchFamily="34" charset="-122"/>
              <a:ea typeface="微软雅黑" pitchFamily="34" charset="-122"/>
            </a:endParaRPr>
          </a:p>
        </p:txBody>
      </p:sp>
    </p:spTree>
  </p:cSld>
  <p:clrMapOvr>
    <a:masterClrMapping/>
  </p:clrMapOvr>
  <p:transition>
    <p:pull dir="d"/>
  </p:transition>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2" name="矩形 11"/>
          <p:cNvSpPr/>
          <p:nvPr/>
        </p:nvSpPr>
        <p:spPr>
          <a:xfrm>
            <a:off x="8281244" y="5322322"/>
            <a:ext cx="14689632" cy="2677656"/>
          </a:xfrm>
          <a:prstGeom prst="rect">
            <a:avLst/>
          </a:prstGeom>
        </p:spPr>
        <p:txBody>
          <a:bodyPr wrap="square">
            <a:spAutoFit/>
          </a:bodyPr>
          <a:lstStyle/>
          <a:p>
            <a:r>
              <a:rPr lang="zh-CN" altLang="en-US" sz="7200" b="1" spc="300" dirty="0">
                <a:solidFill>
                  <a:srgbClr val="DD6690"/>
                </a:solidFill>
                <a:latin typeface="微软雅黑" pitchFamily="34" charset="-122"/>
                <a:ea typeface="微软雅黑" pitchFamily="34" charset="-122"/>
                <a:hlinkClick r:id="rId4" action="ppaction://hlinksldjump"/>
              </a:rPr>
              <a:t>第</a:t>
            </a:r>
            <a:r>
              <a:rPr lang="en-US" altLang="zh-CN" sz="7200" b="1" spc="300" dirty="0">
                <a:solidFill>
                  <a:srgbClr val="DD6690"/>
                </a:solidFill>
                <a:latin typeface="微软雅黑" pitchFamily="34" charset="-122"/>
                <a:ea typeface="微软雅黑" pitchFamily="34" charset="-122"/>
                <a:hlinkClick r:id="rId4" action="ppaction://hlinksldjump"/>
              </a:rPr>
              <a:t>7</a:t>
            </a:r>
            <a:r>
              <a:rPr lang="zh-CN" altLang="en-US" sz="7200" b="1" spc="300" dirty="0">
                <a:solidFill>
                  <a:srgbClr val="DD6690"/>
                </a:solidFill>
                <a:latin typeface="微软雅黑" pitchFamily="34" charset="-122"/>
                <a:ea typeface="微软雅黑" pitchFamily="34" charset="-122"/>
                <a:hlinkClick r:id="rId4" action="ppaction://hlinksldjump"/>
              </a:rPr>
              <a:t>讲</a:t>
            </a:r>
            <a:endParaRPr lang="en-US" altLang="zh-CN" sz="7200" b="1" spc="300" dirty="0">
              <a:solidFill>
                <a:srgbClr val="DD6690"/>
              </a:solidFill>
              <a:latin typeface="微软雅黑" pitchFamily="34" charset="-122"/>
              <a:ea typeface="微软雅黑" pitchFamily="34" charset="-122"/>
              <a:hlinkClick r:id="rId4" action="ppaction://hlinksldjump"/>
            </a:endParaRPr>
          </a:p>
          <a:p>
            <a:r>
              <a:rPr lang="zh-CN" altLang="en-US" sz="9600" b="1" spc="300" dirty="0">
                <a:latin typeface="微软雅黑" pitchFamily="34" charset="-122"/>
                <a:ea typeface="微软雅黑" pitchFamily="34" charset="-122"/>
              </a:rPr>
              <a:t>文体突破</a:t>
            </a:r>
            <a:r>
              <a:rPr lang="en-US" altLang="zh-CN" sz="9600" b="1" spc="300" dirty="0">
                <a:latin typeface="微软雅黑" pitchFamily="34" charset="-122"/>
                <a:ea typeface="微软雅黑" pitchFamily="34" charset="-122"/>
              </a:rPr>
              <a:t>——</a:t>
            </a:r>
            <a:r>
              <a:rPr lang="zh-CN" altLang="en-US" sz="9600" b="1" spc="300" dirty="0">
                <a:latin typeface="微软雅黑" pitchFamily="34" charset="-122"/>
                <a:ea typeface="微软雅黑" pitchFamily="34" charset="-122"/>
              </a:rPr>
              <a:t>说明文</a:t>
            </a:r>
          </a:p>
        </p:txBody>
      </p:sp>
      <p:sp>
        <p:nvSpPr>
          <p:cNvPr id="13" name="矩形 12"/>
          <p:cNvSpPr/>
          <p:nvPr/>
        </p:nvSpPr>
        <p:spPr>
          <a:xfrm>
            <a:off x="8281244" y="8944982"/>
            <a:ext cx="11880850" cy="3770776"/>
          </a:xfrm>
          <a:prstGeom prst="rect">
            <a:avLst/>
          </a:prstGeom>
        </p:spPr>
        <p:txBody>
          <a:bodyPr>
            <a:spAutoFit/>
          </a:bodyPr>
          <a:lstStyle/>
          <a:p>
            <a:pPr>
              <a:lnSpc>
                <a:spcPts val="7300"/>
              </a:lnSpc>
            </a:pPr>
            <a:r>
              <a:rPr lang="zh-CN" altLang="en-US" sz="5500" dirty="0">
                <a:solidFill>
                  <a:schemeClr val="bg1"/>
                </a:solidFill>
                <a:latin typeface="微软雅黑" pitchFamily="34" charset="-122"/>
                <a:ea typeface="微软雅黑" pitchFamily="34" charset="-122"/>
                <a:hlinkClick r:id="rId5" action="ppaction://hlinksldjump"/>
              </a:rPr>
              <a:t>专题导读</a:t>
            </a:r>
            <a:endParaRPr lang="en-US" altLang="zh-CN" sz="5500" dirty="0">
              <a:solidFill>
                <a:schemeClr val="bg1"/>
              </a:solidFill>
              <a:latin typeface="微软雅黑" pitchFamily="34" charset="-122"/>
              <a:ea typeface="微软雅黑" pitchFamily="34" charset="-122"/>
            </a:endParaRPr>
          </a:p>
          <a:p>
            <a:pPr>
              <a:lnSpc>
                <a:spcPts val="7300"/>
              </a:lnSpc>
            </a:pPr>
            <a:r>
              <a:rPr lang="zh-CN" altLang="en-US" sz="5500" dirty="0">
                <a:solidFill>
                  <a:schemeClr val="bg1"/>
                </a:solidFill>
                <a:latin typeface="微软雅黑" pitchFamily="34" charset="-122"/>
                <a:ea typeface="微软雅黑" pitchFamily="34" charset="-122"/>
                <a:hlinkClick r:id="rId4" action="ppaction://hlinksldjump"/>
              </a:rPr>
              <a:t>真题典例</a:t>
            </a:r>
            <a:endParaRPr lang="en-US" altLang="zh-CN" sz="5500" dirty="0">
              <a:solidFill>
                <a:schemeClr val="bg1"/>
              </a:solidFill>
              <a:latin typeface="微软雅黑" pitchFamily="34" charset="-122"/>
              <a:ea typeface="微软雅黑" pitchFamily="34" charset="-122"/>
            </a:endParaRPr>
          </a:p>
          <a:p>
            <a:pPr>
              <a:lnSpc>
                <a:spcPts val="7300"/>
              </a:lnSpc>
            </a:pPr>
            <a:r>
              <a:rPr lang="zh-CN" altLang="en-US" sz="5500" dirty="0">
                <a:solidFill>
                  <a:schemeClr val="bg1"/>
                </a:solidFill>
                <a:latin typeface="微软雅黑" pitchFamily="34" charset="-122"/>
                <a:ea typeface="微软雅黑" pitchFamily="34" charset="-122"/>
                <a:hlinkClick r:id="rId6" action="ppaction://hlinksldjump"/>
              </a:rPr>
              <a:t>模拟演练</a:t>
            </a:r>
            <a:endParaRPr lang="en-US" altLang="zh-CN" sz="5500" dirty="0">
              <a:solidFill>
                <a:schemeClr val="bg1"/>
              </a:solidFill>
              <a:latin typeface="微软雅黑" pitchFamily="34" charset="-122"/>
              <a:ea typeface="微软雅黑" pitchFamily="34" charset="-122"/>
            </a:endParaRPr>
          </a:p>
          <a:p>
            <a:pPr>
              <a:lnSpc>
                <a:spcPts val="7300"/>
              </a:lnSpc>
            </a:pPr>
            <a:r>
              <a:rPr lang="zh-CN" altLang="en-US" sz="5500" dirty="0">
                <a:solidFill>
                  <a:schemeClr val="bg1"/>
                </a:solidFill>
                <a:latin typeface="微软雅黑" pitchFamily="34" charset="-122"/>
                <a:ea typeface="微软雅黑" pitchFamily="34" charset="-122"/>
                <a:hlinkClick r:id="rId7" action="ppaction://hlinksldjump"/>
              </a:rPr>
              <a:t>教师备用习题</a:t>
            </a:r>
            <a:endParaRPr lang="en-US" altLang="zh-CN" sz="5500" dirty="0">
              <a:solidFill>
                <a:schemeClr val="bg1"/>
              </a:solidFill>
              <a:latin typeface="微软雅黑" pitchFamily="34" charset="-122"/>
              <a:ea typeface="微软雅黑" pitchFamily="34" charset="-122"/>
            </a:endParaRPr>
          </a:p>
        </p:txBody>
      </p:sp>
    </p:spTree>
  </p:cSld>
  <p:clrMapOvr>
    <a:masterClrMapping/>
  </p:clrMapOvr>
  <p:transition>
    <p:pull dir="d"/>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grpSp>
        <p:nvGrpSpPr>
          <p:cNvPr id="10" name="组合 9"/>
          <p:cNvGrpSpPr/>
          <p:nvPr/>
        </p:nvGrpSpPr>
        <p:grpSpPr>
          <a:xfrm>
            <a:off x="1512492" y="1345332"/>
            <a:ext cx="5785908" cy="769441"/>
            <a:chOff x="1512492" y="2497460"/>
            <a:chExt cx="5785908" cy="769441"/>
          </a:xfrm>
        </p:grpSpPr>
        <p:sp>
          <p:nvSpPr>
            <p:cNvPr id="11" name="TextBox 75"/>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p:cNvPicPr>
              <a:picLocks noChangeAspect="1"/>
            </p:cNvPicPr>
            <p:nvPr/>
          </p:nvPicPr>
          <p:blipFill>
            <a:blip r:embed="rId2" cstate="print"/>
            <a:stretch>
              <a:fillRect/>
            </a:stretch>
          </p:blipFill>
          <p:spPr>
            <a:xfrm>
              <a:off x="1512492" y="2672462"/>
              <a:ext cx="466690" cy="460296"/>
            </a:xfrm>
            <a:prstGeom prst="rect">
              <a:avLst/>
            </a:prstGeom>
          </p:spPr>
        </p:pic>
      </p:grpSp>
      <p:sp>
        <p:nvSpPr>
          <p:cNvPr id="7" name="矩形 6">
            <a:extLst>
              <a:ext uri="{FF2B5EF4-FFF2-40B4-BE49-F238E27FC236}">
                <a16:creationId xmlns:a16="http://schemas.microsoft.com/office/drawing/2014/main" id="{DC6C4405-F67B-4054-8558-3348A1F5C21A}"/>
              </a:ext>
            </a:extLst>
          </p:cNvPr>
          <p:cNvSpPr/>
          <p:nvPr/>
        </p:nvSpPr>
        <p:spPr>
          <a:xfrm>
            <a:off x="648396" y="1968371"/>
            <a:ext cx="21602400" cy="9189632"/>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说明文是对事物或事理进行客观说明的一种文体</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它以说明为主要表达方式</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通过解说事物或阐明事理</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达到教人以知识的目的</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在结构上往往采用总分、递进等方式按一定的顺序</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如时间、空间、从现象到本质</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进行说明。说明文的词汇和句式的运用较别的体裁的文章难度更大</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词汇运用也更加灵活</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同一词的不同词性的用法常交替出现。说明文主要以细节理解、主旨大意和词义猜测三方面问题为主</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答题时要善于捕捉同位语、定义句、解释、举例、同义词、反义词、上下义词以及标点符号</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如有表示解释和说明功能的破折号、冒号</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等信号词帮助解题。</a:t>
            </a:r>
          </a:p>
        </p:txBody>
      </p:sp>
    </p:spTree>
    <p:extLst>
      <p:ext uri="{BB962C8B-B14F-4D97-AF65-F5344CB8AC3E}">
        <p14:creationId xmlns:p14="http://schemas.microsoft.com/office/powerpoint/2010/main" val="2792201586"/>
      </p:ext>
    </p:extLst>
  </p:cSld>
  <p:clrMapOvr>
    <a:masterClrMapping/>
  </p:clrMapOvr>
  <p:transition>
    <p:pull dir="d"/>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2133706"/>
            <a:ext cx="20001768" cy="9113649"/>
          </a:xfrm>
          <a:prstGeom prst="rect">
            <a:avLst/>
          </a:prstGeom>
        </p:spPr>
        <p:txBody>
          <a:bodyPr wrap="square">
            <a:spAutoFit/>
          </a:bodyPr>
          <a:lstStyle/>
          <a:p>
            <a:pPr>
              <a:lnSpc>
                <a:spcPct val="150000"/>
              </a:lnSpc>
              <a:spcAft>
                <a:spcPts val="0"/>
              </a:spcAft>
            </a:pPr>
            <a:r>
              <a:rPr lang="en-US" altLang="zh-CN" sz="4400" b="1"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2019·</a:t>
            </a:r>
            <a:r>
              <a:rPr lang="zh-CN" altLang="zh-CN" sz="44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全国卷</a:t>
            </a:r>
            <a:r>
              <a:rPr lang="en-US" altLang="zh-CN" sz="4400" dirty="0" err="1">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Ⅰ,C</a:t>
            </a:r>
            <a:r>
              <a:rPr lang="en-US" altLang="zh-CN" sz="4400" b="1"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As data and identity theft becomes more and more common, the market is growing for biometric(</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生物测量</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technologies—like fingerprint scans—to keep others out of private e-spaces. At present, these technologies are still expensive, though.</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Researchers from Georgia Tech say that they have come up with a low-cost device(</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装置</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that gets around this problem: a smart keyboard. This smart keyboard precisely measures the cadence(</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节奏</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with which one types and the pressure fingers apply to each key. The keyboard could</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0" name="组合 9">
            <a:extLst>
              <a:ext uri="{FF2B5EF4-FFF2-40B4-BE49-F238E27FC236}">
                <a16:creationId xmlns:a16="http://schemas.microsoft.com/office/drawing/2014/main" id="{1BE93F9C-B7C3-46DE-8802-05E056291C1C}"/>
              </a:ext>
            </a:extLst>
          </p:cNvPr>
          <p:cNvGrpSpPr/>
          <p:nvPr/>
        </p:nvGrpSpPr>
        <p:grpSpPr>
          <a:xfrm>
            <a:off x="1512492" y="1345332"/>
            <a:ext cx="5785908" cy="769441"/>
            <a:chOff x="1512492" y="2497460"/>
            <a:chExt cx="5785908" cy="769441"/>
          </a:xfrm>
        </p:grpSpPr>
        <p:sp>
          <p:nvSpPr>
            <p:cNvPr id="12" name="TextBox 75">
              <a:extLst>
                <a:ext uri="{FF2B5EF4-FFF2-40B4-BE49-F238E27FC236}">
                  <a16:creationId xmlns:a16="http://schemas.microsoft.com/office/drawing/2014/main" id="{51AD3848-B1CE-4400-B177-DEB669F647A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3" name="图片 12">
              <a:extLst>
                <a:ext uri="{FF2B5EF4-FFF2-40B4-BE49-F238E27FC236}">
                  <a16:creationId xmlns:a16="http://schemas.microsoft.com/office/drawing/2014/main" id="{BA763CD6-D24E-4778-AE52-CF0945E6A400}"/>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49148176"/>
      </p:ext>
    </p:extLst>
  </p:cSld>
  <p:clrMapOvr>
    <a:masterClrMapping/>
  </p:clrMapOvr>
  <p:transition>
    <p:pull dir="d"/>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296468" y="2134471"/>
            <a:ext cx="20383394" cy="10819180"/>
          </a:xfrm>
          <a:prstGeom prst="rect">
            <a:avLst/>
          </a:prstGeom>
        </p:spPr>
        <p:txBody>
          <a:bodyPr wrap="square">
            <a:spAutoFit/>
          </a:bodyPr>
          <a:lstStyle/>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offer a strong layer of security by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analysing</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things like the force of a user’s typing and the time between key presses. These patterns are unique to each person. Thus, the keyboard can determine people’s identities, and by extension, whether they should be given access to the computer it’s connected to—regardless of whether someone gets the password right.</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p>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It also doesn’t require a new type of technology that people aren’t already familiar with. Everybody uses a keyboard and everybody types differently.</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indent="355600">
              <a:lnSpc>
                <a:spcPct val="150000"/>
              </a:lnSpc>
              <a:spcAft>
                <a:spcPts val="0"/>
              </a:spcAft>
            </a:pPr>
            <a:endPar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endParaRPr lang="zh-CN" altLang="zh-CN" sz="28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528FC306-1089-4B53-A8ED-F9FEC109781F}"/>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4C9157AF-61A7-4261-802D-79FDE139A76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6" name="图片 5">
              <a:extLst>
                <a:ext uri="{FF2B5EF4-FFF2-40B4-BE49-F238E27FC236}">
                  <a16:creationId xmlns:a16="http://schemas.microsoft.com/office/drawing/2014/main" id="{A1102DEE-1735-4A81-943C-70377362CA16}"/>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585018786"/>
      </p:ext>
    </p:extLst>
  </p:cSld>
  <p:clrMapOvr>
    <a:masterClrMapping/>
  </p:clrMapOvr>
  <p:transition>
    <p:pull dir="d"/>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1980630"/>
            <a:ext cx="20383394" cy="9183348"/>
          </a:xfrm>
          <a:prstGeom prst="rect">
            <a:avLst/>
          </a:prstGeom>
        </p:spPr>
        <p:txBody>
          <a:bodyPr wrap="square">
            <a:spAutoFit/>
          </a:bodyPr>
          <a:lstStyle/>
          <a:p>
            <a:pPr indent="35560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In a study describing the technology, the researchers had 100 volunteers type the word “touch” four times using the smart keyboard. Data collected from the device could be used to recognize different participants based on how they typed, with very low error rates. The researchers say that the keyboard should be pretty straightforward to commercialize and is mostly made of inexpensive, plastic-like parts. The team hopes to make it to market in the near future.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69BBC890-5E21-4620-9C22-C62157776C10}"/>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1DC975A3-2FF0-4714-8081-DF984EB74229}"/>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6" name="图片 5">
              <a:extLst>
                <a:ext uri="{FF2B5EF4-FFF2-40B4-BE49-F238E27FC236}">
                  <a16:creationId xmlns:a16="http://schemas.microsoft.com/office/drawing/2014/main" id="{931DF7DD-17D1-45B3-B378-7CDAF3DD8EE2}"/>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013173182"/>
      </p:ext>
    </p:extLst>
  </p:cSld>
  <p:clrMapOvr>
    <a:masterClrMapping/>
  </p:clrMapOvr>
  <p:transition>
    <p:pull dir="d"/>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2112002"/>
            <a:ext cx="20655588" cy="5720861"/>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)1.Why do the researchers develop the smart keyboard?</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To reduce pressure on keys.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 To improve accuracy in typing.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 To replace the password system.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 To cut the cost of e-space protection.</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1AA9FA58-C57A-4A0A-ADDF-B69DD4A6CD06}"/>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AAF103C8-0C04-4548-9690-26E4375E3CF0}"/>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6" name="图片 5">
              <a:extLst>
                <a:ext uri="{FF2B5EF4-FFF2-40B4-BE49-F238E27FC236}">
                  <a16:creationId xmlns:a16="http://schemas.microsoft.com/office/drawing/2014/main" id="{E469361F-1B27-4F0F-9652-BC1949E46C5E}"/>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
        <p:nvSpPr>
          <p:cNvPr id="8" name="矩形 7">
            <a:extLst>
              <a:ext uri="{FF2B5EF4-FFF2-40B4-BE49-F238E27FC236}">
                <a16:creationId xmlns:a16="http://schemas.microsoft.com/office/drawing/2014/main" id="{FBEDA59A-5D52-46E3-AECD-6419B7D8C29C}"/>
              </a:ext>
            </a:extLst>
          </p:cNvPr>
          <p:cNvSpPr/>
          <p:nvPr/>
        </p:nvSpPr>
        <p:spPr>
          <a:xfrm>
            <a:off x="2448596" y="2014728"/>
            <a:ext cx="22445709"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50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09700984"/>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835531" y="2409013"/>
            <a:ext cx="22445709" cy="7852531"/>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001462" y="2634829"/>
            <a:ext cx="21703677" cy="3014158"/>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文章大意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本文是一篇说明文。目前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数据和身份盗窃变得越来越普遍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但指纹扫描等这些技术仍然是昂贵的。本文介绍了一种新的科技</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智能键盘</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这项技术通过记录用户的打字习惯来识别主人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为网络空间用户保护隐私。</a:t>
            </a:r>
          </a:p>
        </p:txBody>
      </p:sp>
      <p:sp>
        <p:nvSpPr>
          <p:cNvPr id="8" name="矩形 7">
            <a:extLst>
              <a:ext uri="{FF2B5EF4-FFF2-40B4-BE49-F238E27FC236}">
                <a16:creationId xmlns:a16="http://schemas.microsoft.com/office/drawing/2014/main" id="{DB09D662-CB98-4EF6-A83D-0A7034605E59}"/>
              </a:ext>
            </a:extLst>
          </p:cNvPr>
          <p:cNvSpPr/>
          <p:nvPr/>
        </p:nvSpPr>
        <p:spPr>
          <a:xfrm>
            <a:off x="1001462" y="5901290"/>
            <a:ext cx="22445709" cy="5050998"/>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细节理解题。由第一段</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present, these technologies are still expensive, though.”</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和第二段的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“…they have come up with a low-cost device(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装置</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that gets around this problem: a smart keyboard.”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研究者们开发智能键盘是为了降低保护网络空间隐私的成本。故选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gn="just">
              <a:lnSpc>
                <a:spcPct val="150000"/>
              </a:lnSpc>
            </a:pPr>
            <a:endPar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7" name="组合 6">
            <a:extLst>
              <a:ext uri="{FF2B5EF4-FFF2-40B4-BE49-F238E27FC236}">
                <a16:creationId xmlns:a16="http://schemas.microsoft.com/office/drawing/2014/main" id="{0D12A117-20E2-4948-86D1-4F5C090ECA0B}"/>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8AFF8827-3B93-498E-87EA-9F41E7039FDC}"/>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2" name="图片 11">
              <a:extLst>
                <a:ext uri="{FF2B5EF4-FFF2-40B4-BE49-F238E27FC236}">
                  <a16:creationId xmlns:a16="http://schemas.microsoft.com/office/drawing/2014/main" id="{0B340106-29E2-4A4C-9B71-1E3863075B86}"/>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51716454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2114773"/>
            <a:ext cx="20655588" cy="5183983"/>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2.What makes the invention of the smart keyboard possible?</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Computers are much easier to operate.</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 Fingerprint scanning techniques develop fast.</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 Typing patterns vary from person to person. </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 Data security measures are guaranteed.</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11620" y="7378866"/>
            <a:ext cx="21759256" cy="4157486"/>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376588" y="2120638"/>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317579" y="7458977"/>
            <a:ext cx="21653297" cy="4157485"/>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细节理解题。由第二段</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“These patterns are unique to each person. </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Thus,the</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keyboard can determine people’s identities…”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因为每个人打字的方式不同</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所以智能键盘能够识别人的身份。故选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CC80AE6C-F02C-4F44-84D2-A881612B82FB}"/>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7D55B181-AA67-4E76-A4F1-70CA89C05395}"/>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2" name="图片 11">
              <a:extLst>
                <a:ext uri="{FF2B5EF4-FFF2-40B4-BE49-F238E27FC236}">
                  <a16:creationId xmlns:a16="http://schemas.microsoft.com/office/drawing/2014/main" id="{D8099D15-C6F0-4071-A199-0C54810CC15F}"/>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2290508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84716" y="2064565"/>
            <a:ext cx="20655588" cy="5183983"/>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3.What do the researchers expect of the smart keyboard?</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It’ll be environment-friendly. 	</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 It’ll reach consumers soon. </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 It’ll be made of plastics. 	</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 It’ll help speed up typing.</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49077" y="7282811"/>
            <a:ext cx="20144727" cy="3791936"/>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376588" y="2064565"/>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304007" y="7416954"/>
            <a:ext cx="20434866" cy="4157485"/>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推理判断题。由最后一段</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 team hopes to make it to market in the near future.”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研究者们希望智能键盘能早日上市</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也就是希望智能键盘能早日到达消费者手中。故选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599D2133-C18B-46EB-B632-19E09D64BCE7}"/>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D83E5117-3374-4EE3-AEBD-90CF6E0105A9}"/>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2" name="图片 11">
              <a:extLst>
                <a:ext uri="{FF2B5EF4-FFF2-40B4-BE49-F238E27FC236}">
                  <a16:creationId xmlns:a16="http://schemas.microsoft.com/office/drawing/2014/main" id="{861E5140-D530-457D-8D9E-334EEC4FE36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05951434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53850" y="2100515"/>
            <a:ext cx="20655588" cy="3014158"/>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4.Where is this text most likely from?</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A diary. 	</a:t>
            </a:r>
            <a:r>
              <a:rPr lang="en-US"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B.A guidebook. </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 A novel. 	</a:t>
            </a:r>
            <a:r>
              <a:rPr lang="en-US"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 A magazine.</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562086" y="5202594"/>
            <a:ext cx="20144727" cy="3791936"/>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304580" y="1980630"/>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618201" y="5350429"/>
            <a:ext cx="20088612" cy="4157485"/>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推理判断题。本文介绍了一种新的科技</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智能键盘</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它能给</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e-space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用户带来安全</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由此可知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本文是一篇科技说明文</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结合所给选项可知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本文可能出自一本科研杂志。故选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6FBFEC7B-1693-4227-A529-D2AF4969AF48}"/>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5665A4FD-4F26-497C-90A0-98158F0652AD}"/>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2" name="图片 11">
              <a:extLst>
                <a:ext uri="{FF2B5EF4-FFF2-40B4-BE49-F238E27FC236}">
                  <a16:creationId xmlns:a16="http://schemas.microsoft.com/office/drawing/2014/main" id="{72B421F0-8647-46E1-A9FE-42437E5837CC}"/>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70506161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1999563"/>
            <a:ext cx="22017992" cy="9084538"/>
          </a:xfrm>
          <a:prstGeom prst="rect">
            <a:avLst/>
          </a:prstGeom>
        </p:spPr>
        <p:txBody>
          <a:bodyPr wrap="square">
            <a:spAutoFit/>
          </a:bodyPr>
          <a:lstStyle/>
          <a:p>
            <a:pPr algn="ct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zh-CN" sz="28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词数</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277</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话题</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外骨骼装置　文体</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说明文</a:t>
            </a:r>
            <a:endParaRPr lang="zh-CN" altLang="zh-CN" sz="28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Almost every second of every day an elderly adult falls in the United States. That’s approximately 29 million falls per year and nearly 27,000 deaths, according to the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Centres</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for Disease Control and Prevention.</a:t>
            </a:r>
            <a:endParaRPr lang="zh-CN" altLang="zh-CN" sz="28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Still in the stating stage, the Active Pelvis Orthosis (APO) system in Switzerland wants to make a lightweight, wearable exoskeleton (</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外骨骼</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that could detect signs of balance loss and assist with balance recovery to keep the elderly wearer from falling, only when needed.</a:t>
            </a:r>
            <a:endParaRPr lang="zh-CN" altLang="zh-CN" sz="28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0" name="组合 9">
            <a:extLst>
              <a:ext uri="{FF2B5EF4-FFF2-40B4-BE49-F238E27FC236}">
                <a16:creationId xmlns:a16="http://schemas.microsoft.com/office/drawing/2014/main" id="{1BE93F9C-B7C3-46DE-8802-05E056291C1C}"/>
              </a:ext>
            </a:extLst>
          </p:cNvPr>
          <p:cNvGrpSpPr/>
          <p:nvPr/>
        </p:nvGrpSpPr>
        <p:grpSpPr>
          <a:xfrm>
            <a:off x="1512492" y="1345332"/>
            <a:ext cx="5785908" cy="769441"/>
            <a:chOff x="1512492" y="2497460"/>
            <a:chExt cx="5785908" cy="769441"/>
          </a:xfrm>
        </p:grpSpPr>
        <p:sp>
          <p:nvSpPr>
            <p:cNvPr id="12" name="TextBox 75">
              <a:extLst>
                <a:ext uri="{FF2B5EF4-FFF2-40B4-BE49-F238E27FC236}">
                  <a16:creationId xmlns:a16="http://schemas.microsoft.com/office/drawing/2014/main" id="{51AD3848-B1CE-4400-B177-DEB669F647A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3" name="图片 12">
              <a:extLst>
                <a:ext uri="{FF2B5EF4-FFF2-40B4-BE49-F238E27FC236}">
                  <a16:creationId xmlns:a16="http://schemas.microsoft.com/office/drawing/2014/main" id="{BA763CD6-D24E-4778-AE52-CF0945E6A400}"/>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063453852"/>
      </p:ext>
    </p:extLst>
  </p:cSld>
  <p:clrMapOvr>
    <a:masterClrMapping/>
  </p:clrMapOvr>
  <p:transition>
    <p:pull dir="d"/>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585" y="1972211"/>
            <a:ext cx="22017992" cy="10100201"/>
          </a:xfrm>
          <a:prstGeom prst="rect">
            <a:avLst/>
          </a:prstGeom>
        </p:spPr>
        <p:txBody>
          <a:bodyPr wrap="square">
            <a:spAutoFit/>
          </a:bodyPr>
          <a:lstStyle/>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Other exoskeletons, either in development or on the market today, assist with movement and make heavy objects feel lighter. Mobility-impaired people can walk again. But none of these devices predict what the wearer is going to do next and take measures to correct an unsteady move.</a:t>
            </a:r>
            <a:endParaRPr lang="zh-CN" altLang="zh-CN" sz="28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The 3-kilogram (6.6 pounds) exoskeleton was built entirely from scratch by the research team and is designed to be worn on the lower half of the body. A waistband connects to two movable carbon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fibre</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braces (</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支架</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each one positioned on the outer side of a leg. Tiny motors and so-called “adaptive oscillators” (</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适配振荡器</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in the computer circuits use a special process to detect the wearer’s unique paces. That part takes just a few minutes.</a:t>
            </a:r>
            <a:endParaRPr lang="zh-CN" altLang="zh-CN" sz="28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1BCACF90-8446-4EDD-8F8C-BDCC65E0DB5E}"/>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1C349DDF-81A7-4E1B-BDF9-3C67BB455CA5}"/>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6" name="图片 5">
              <a:extLst>
                <a:ext uri="{FF2B5EF4-FFF2-40B4-BE49-F238E27FC236}">
                  <a16:creationId xmlns:a16="http://schemas.microsoft.com/office/drawing/2014/main" id="{0D83AF0D-A680-4DF6-843B-B0CFF0A84DBB}"/>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447673375"/>
      </p:ext>
    </p:extLst>
  </p:cSld>
  <p:clrMapOvr>
    <a:masterClrMapping/>
  </p:clrMapOvr>
  <p:transition>
    <p:pull dir="d"/>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20015" y="2150652"/>
            <a:ext cx="22017992" cy="6061146"/>
          </a:xfrm>
          <a:prstGeom prst="rect">
            <a:avLst/>
          </a:prstGeom>
        </p:spPr>
        <p:txBody>
          <a:bodyPr wrap="square">
            <a:spAutoFit/>
          </a:bodyPr>
          <a:lstStyle/>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While wearing the exoskeleton, a person may feel the braces and the motors pushing slightly on their legs. If their paces go against normal, the motors create a force in the braces that cause them to stiffen up and push a little more strongly against the legs, which provides stability.</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In the next three years, the APO hopes to develop something that is commercially available.</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A5282778-976D-4F52-80A2-58021DABEE84}"/>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1B94C40E-7A57-43C1-88E3-B3B091438F7A}"/>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6" name="图片 5">
              <a:extLst>
                <a:ext uri="{FF2B5EF4-FFF2-40B4-BE49-F238E27FC236}">
                  <a16:creationId xmlns:a16="http://schemas.microsoft.com/office/drawing/2014/main" id="{527293B9-B011-4CF3-9049-AA11B4FB2BB3}"/>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987029832"/>
      </p:ext>
    </p:extLst>
  </p:cSld>
  <p:clrMapOvr>
    <a:masterClrMapping/>
  </p:clrMapOvr>
  <p:transition>
    <p:pull dir="d"/>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2240905"/>
            <a:ext cx="21425814" cy="5720861"/>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 Why is the new exoskeleton invented?</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To slower users’ walking paces.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 To improve users’ walking ability.</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 To promote users’ sense of balance.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 To prevent users from falling.</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7B8E9EC3-9433-401C-9FC1-BAE282E84682}"/>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11DF9F08-F5D8-47CA-B1AA-A46C1CCB6BD8}"/>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6" name="图片 5">
              <a:extLst>
                <a:ext uri="{FF2B5EF4-FFF2-40B4-BE49-F238E27FC236}">
                  <a16:creationId xmlns:a16="http://schemas.microsoft.com/office/drawing/2014/main" id="{D56C2F69-5776-48EE-BB86-41CF9A9EE8CA}"/>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
        <p:nvSpPr>
          <p:cNvPr id="8" name="矩形 7">
            <a:extLst>
              <a:ext uri="{FF2B5EF4-FFF2-40B4-BE49-F238E27FC236}">
                <a16:creationId xmlns:a16="http://schemas.microsoft.com/office/drawing/2014/main" id="{BA931418-71E2-4EF0-BDE6-3AEBF72D5B4F}"/>
              </a:ext>
            </a:extLst>
          </p:cNvPr>
          <p:cNvSpPr/>
          <p:nvPr/>
        </p:nvSpPr>
        <p:spPr>
          <a:xfrm>
            <a:off x="2376588" y="2134548"/>
            <a:ext cx="22445709"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50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25571123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953771" y="2453693"/>
            <a:ext cx="22167756" cy="7313784"/>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953771" y="2512777"/>
            <a:ext cx="21703677" cy="1998496"/>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文章大意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本文是一篇科普说明文。文章主要介绍了一款新的可以防止穿戴者摔倒的外骨骼装置</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这种外骨骼装置可以预知穿戴者的行动并采取措施纠正他们不稳定的移动。</a:t>
            </a:r>
          </a:p>
        </p:txBody>
      </p:sp>
      <p:sp>
        <p:nvSpPr>
          <p:cNvPr id="8" name="矩形 7">
            <a:extLst>
              <a:ext uri="{FF2B5EF4-FFF2-40B4-BE49-F238E27FC236}">
                <a16:creationId xmlns:a16="http://schemas.microsoft.com/office/drawing/2014/main" id="{DB09D662-CB98-4EF6-A83D-0A7034605E59}"/>
              </a:ext>
            </a:extLst>
          </p:cNvPr>
          <p:cNvSpPr/>
          <p:nvPr/>
        </p:nvSpPr>
        <p:spPr>
          <a:xfrm>
            <a:off x="922110" y="4933250"/>
            <a:ext cx="21887407" cy="5173147"/>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细节理解题。根据第二段中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 lightweight, wearable exoskeleton (</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外骨骼</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that could detect signs of balance loss and assist with balance recovery to keep the elderly wearer from falling…”</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发明这套外骨骼装置是为了防止使用者摔倒。故选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7" name="组合 6">
            <a:extLst>
              <a:ext uri="{FF2B5EF4-FFF2-40B4-BE49-F238E27FC236}">
                <a16:creationId xmlns:a16="http://schemas.microsoft.com/office/drawing/2014/main" id="{A265B0B4-69DE-4AFC-9736-9F7033AAB688}"/>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9BD3AC72-E529-4A53-965E-0364D940FDD8}"/>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6125F09B-D706-4B3A-A8A0-B2304D836A71}"/>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51169968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261073" y="2112002"/>
            <a:ext cx="20655588" cy="3014158"/>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2. What’s the feature of the new exoskeleton?</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It keeps users warm. 	</a:t>
            </a:r>
            <a:r>
              <a:rPr lang="en-US"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 It is worn on the back.</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 It helps users move around. 	</a:t>
            </a:r>
            <a:r>
              <a:rPr lang="en-US"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 It corrects an unsteady move.</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4" name="图片 3">
            <a:extLst>
              <a:ext uri="{FF2B5EF4-FFF2-40B4-BE49-F238E27FC236}">
                <a16:creationId xmlns:a16="http://schemas.microsoft.com/office/drawing/2014/main" id="{54928358-E0DF-41AD-8A77-5FBF1E9F0C2D}"/>
              </a:ext>
            </a:extLst>
          </p:cNvPr>
          <p:cNvPicPr>
            <a:picLocks noChangeAspect="1"/>
          </p:cNvPicPr>
          <p:nvPr/>
        </p:nvPicPr>
        <p:blipFill>
          <a:blip r:embed="rId2"/>
          <a:stretch>
            <a:fillRect/>
          </a:stretch>
        </p:blipFill>
        <p:spPr>
          <a:xfrm>
            <a:off x="1274601" y="5584221"/>
            <a:ext cx="20894978" cy="4317289"/>
          </a:xfrm>
          <a:prstGeom prst="rect">
            <a:avLst/>
          </a:prstGeom>
        </p:spPr>
      </p:pic>
      <p:sp>
        <p:nvSpPr>
          <p:cNvPr id="5" name="矩形 4">
            <a:extLst>
              <a:ext uri="{FF2B5EF4-FFF2-40B4-BE49-F238E27FC236}">
                <a16:creationId xmlns:a16="http://schemas.microsoft.com/office/drawing/2014/main" id="{F1BBC491-B74B-44C8-8DBE-78844DA903D2}"/>
              </a:ext>
            </a:extLst>
          </p:cNvPr>
          <p:cNvSpPr/>
          <p:nvPr/>
        </p:nvSpPr>
        <p:spPr>
          <a:xfrm>
            <a:off x="1979182" y="2180043"/>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4400" dirty="0">
              <a:latin typeface="微软雅黑" panose="020B0503020204020204" pitchFamily="34" charset="-122"/>
              <a:ea typeface="微软雅黑" panose="020B0503020204020204" pitchFamily="34" charset="-122"/>
            </a:endParaRPr>
          </a:p>
        </p:txBody>
      </p:sp>
      <p:sp>
        <p:nvSpPr>
          <p:cNvPr id="6" name="矩形 5">
            <a:extLst>
              <a:ext uri="{FF2B5EF4-FFF2-40B4-BE49-F238E27FC236}">
                <a16:creationId xmlns:a16="http://schemas.microsoft.com/office/drawing/2014/main" id="{34C50648-FC63-44A7-9BD2-347A5D668A90}"/>
              </a:ext>
            </a:extLst>
          </p:cNvPr>
          <p:cNvSpPr/>
          <p:nvPr/>
        </p:nvSpPr>
        <p:spPr>
          <a:xfrm>
            <a:off x="1274601" y="5670641"/>
            <a:ext cx="20658293" cy="5050998"/>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　</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细节理解题。根据第三段最后一句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“But none of these devices predict what the wearer is going to do next and take measures to correct an unsteady move.”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这款新型的外骨骼装置的特点是可以纠正不稳定的移动</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这个特点使其区别于其他类似的装置。故选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nSpc>
                <a:spcPct val="150000"/>
              </a:lnSpc>
              <a:spcAft>
                <a:spcPts val="0"/>
              </a:spcAft>
            </a:pPr>
            <a:endPar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0E3008A2-46D2-474D-A472-514B0563A167}"/>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52B44C7B-0229-4618-8CC3-D205BE688A6E}"/>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0" name="图片 9">
              <a:extLst>
                <a:ext uri="{FF2B5EF4-FFF2-40B4-BE49-F238E27FC236}">
                  <a16:creationId xmlns:a16="http://schemas.microsoft.com/office/drawing/2014/main" id="{616ED49E-AFCC-4EAB-831D-A5CAE620FBCD}"/>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89222338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26331" y="2095412"/>
            <a:ext cx="20655588" cy="5183983"/>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3. What does Paragraph 4 mainly talk about?</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How the new exoskeleton works.</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 Where the braces are positioned.</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 How long it takes to detect the user’s paces.</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 What the new exoskeleton was built from.</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061045" y="7332004"/>
            <a:ext cx="20400551" cy="2267108"/>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059551" y="2060716"/>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061045" y="7484344"/>
            <a:ext cx="20182485" cy="3141822"/>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段落大意题。综合文章第四段内容可知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本段主要讲述了这种新的外骨骼装置的工作原理。故选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F40E328E-4DAB-443A-BC49-8901B401645E}"/>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EB5AB933-768D-46FB-B06E-FBE827758A4F}"/>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C81DC1F2-A185-40F4-80B0-A6A4AC874D62}"/>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4277039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53849" y="2114773"/>
            <a:ext cx="20655588" cy="5183983"/>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4. What is the purpose of the author in writing this text?</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To call on care for the elderly. </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 To introduce a new invention.</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 To advertise a new device.</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 To bring hope for the elderly.</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671426" y="7316489"/>
            <a:ext cx="20400551" cy="2513839"/>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083426" y="2124898"/>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671426" y="7715561"/>
            <a:ext cx="20182485" cy="3141822"/>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写作意图题。结合文章内容可知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作者写本文的目的在于介绍一种可以防止穿戴者摔倒的新发明。故选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1A8AFDD6-AFC4-43EB-B399-021634A44F0D}"/>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3182A1DC-1899-444E-BC53-8E48E7B2916F}"/>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348A6C8B-5509-4E76-911E-3EC8199EC7AB}"/>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32966708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296468" y="2117473"/>
            <a:ext cx="22017992" cy="8035469"/>
          </a:xfrm>
          <a:prstGeom prst="rect">
            <a:avLst/>
          </a:prstGeom>
        </p:spPr>
        <p:txBody>
          <a:bodyPr wrap="square">
            <a:spAutoFit/>
          </a:bodyPr>
          <a:lstStyle/>
          <a:p>
            <a:pPr algn="ctr">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词数</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343</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话题</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冰雕旅馆　文体</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说明文</a:t>
            </a:r>
          </a:p>
          <a:p>
            <a:pPr indent="355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While visiting the North Pole in winter may not be at the top of your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bucket </a:t>
            </a:r>
            <a:r>
              <a:rPr lang="en-US" altLang="zh-CN" sz="5000" u="sng" dirty="0" err="1">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list</a:t>
            </a:r>
            <a:r>
              <a:rPr lang="en-US" altLang="zh-CN" sz="50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,the</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ever-changing </a:t>
            </a:r>
            <a:r>
              <a:rPr lang="en-US" altLang="zh-CN" sz="50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ICEHOTEL,which</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opened its doors to visitors on December 14 this </a:t>
            </a:r>
            <a:r>
              <a:rPr lang="en-US" altLang="zh-CN" sz="50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year,may</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change your mind. Two hundred km north of the Arctic Circle in the Swedish village of </a:t>
            </a:r>
            <a:r>
              <a:rPr lang="en-US" altLang="zh-CN" sz="50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Jukkasjärvi,the</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hotel,which</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is carved entirely from </a:t>
            </a:r>
            <a:r>
              <a:rPr lang="en-US" altLang="zh-CN" sz="50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ice,is</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rebuilt annually. </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0941BA6B-21AF-4704-B229-15C43805BF56}"/>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BCB149CE-A849-4CDC-8B02-B3E3D2E023B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6" name="图片 5">
              <a:extLst>
                <a:ext uri="{FF2B5EF4-FFF2-40B4-BE49-F238E27FC236}">
                  <a16:creationId xmlns:a16="http://schemas.microsoft.com/office/drawing/2014/main" id="{A725FEF2-0F6C-40DC-A24A-C2204D9B4CAD}"/>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541790741"/>
      </p:ext>
    </p:extLst>
  </p:cSld>
  <p:clrMapOvr>
    <a:masterClrMapping/>
  </p:clrMapOvr>
  <p:transition>
    <p:pull dir="d"/>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224460" y="2114773"/>
            <a:ext cx="22017992" cy="9108134"/>
          </a:xfrm>
          <a:prstGeom prst="rect">
            <a:avLst/>
          </a:prstGeom>
        </p:spPr>
        <p:txBody>
          <a:bodyPr wrap="square">
            <a:spAutoFit/>
          </a:bodyPr>
          <a:lstStyle/>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The 35 rooms, built to accommodate visitors on all kinds of budgets, vary from expensive suites to basic rooms that are furnished with just an icy bed and a reindeer skin. Among the highlights this year is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the“Spruce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Woods”suite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Sculpted by Christopher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Pancoe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and Jennie O’Keefe of Canada, it describes a camping scene complete with a classic microbus, a forest, and even an artificial campfire.</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There is also the artfully-carved “The Living Ocean” suite to remind visitors of the importance of saving our oceans. The room is full of carved sea life that includes coral and a shark “swimming” right over the ice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bed.“The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suite is</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C348A920-E1B6-4F7C-8FAE-CFC8853865A2}"/>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43CB4420-BCBE-4526-84C4-137E6524CC03}"/>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6" name="图片 5">
              <a:extLst>
                <a:ext uri="{FF2B5EF4-FFF2-40B4-BE49-F238E27FC236}">
                  <a16:creationId xmlns:a16="http://schemas.microsoft.com/office/drawing/2014/main" id="{01E2FD4A-71C8-43F9-A72C-DFD3BB5C5041}"/>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628591242"/>
      </p:ext>
    </p:extLst>
  </p:cSld>
  <p:clrMapOvr>
    <a:masterClrMapping/>
  </p:clrMapOvr>
  <p:transition>
    <p:pull dir="d"/>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2114773"/>
            <a:ext cx="22034448" cy="3014158"/>
          </a:xfrm>
          <a:prstGeom prst="rect">
            <a:avLst/>
          </a:prstGeom>
        </p:spPr>
        <p:txBody>
          <a:bodyPr wrap="square">
            <a:spAutoFit/>
          </a:bodyPr>
          <a:lstStyle/>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inspired by global warming and the overfishing that affects our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oceans,”says</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artist Jonathan Paul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Green.“I</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also think the idea of using frozen water from a river in northern Sweden to create an ocean with shells, fish, and coral is exciting.”</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sp>
        <p:nvSpPr>
          <p:cNvPr id="4" name="矩形 3">
            <a:extLst>
              <a:ext uri="{FF2B5EF4-FFF2-40B4-BE49-F238E27FC236}">
                <a16:creationId xmlns:a16="http://schemas.microsoft.com/office/drawing/2014/main" id="{7A999FFD-C87A-4BC0-BF02-333EA79CA1EE}"/>
              </a:ext>
            </a:extLst>
          </p:cNvPr>
          <p:cNvSpPr/>
          <p:nvPr/>
        </p:nvSpPr>
        <p:spPr>
          <a:xfrm>
            <a:off x="1512492" y="5263074"/>
            <a:ext cx="22034448" cy="5045484"/>
          </a:xfrm>
          <a:prstGeom prst="rect">
            <a:avLst/>
          </a:prstGeom>
        </p:spPr>
        <p:txBody>
          <a:bodyPr wrap="square">
            <a:spAutoFit/>
          </a:bodyPr>
          <a:lstStyle/>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The nearby “Haven” suite is a “magical gate of ice” guarded by two large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animals.“We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are inspired by the meeting between people and want to create an experience that invites curiosity and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creativity,”says</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artist Jonas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Johansson.“It</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feels like a dream to get to work with ice that allows our love for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light,shine,and</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reflection to wander free from thought to creation.”</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5" name="组合 4">
            <a:extLst>
              <a:ext uri="{FF2B5EF4-FFF2-40B4-BE49-F238E27FC236}">
                <a16:creationId xmlns:a16="http://schemas.microsoft.com/office/drawing/2014/main" id="{490BDEED-DFB2-4118-9C30-914000FA5653}"/>
              </a:ext>
            </a:extLst>
          </p:cNvPr>
          <p:cNvGrpSpPr/>
          <p:nvPr/>
        </p:nvGrpSpPr>
        <p:grpSpPr>
          <a:xfrm>
            <a:off x="1512492" y="1345332"/>
            <a:ext cx="5785908" cy="769441"/>
            <a:chOff x="1512492" y="2497460"/>
            <a:chExt cx="5785908" cy="769441"/>
          </a:xfrm>
        </p:grpSpPr>
        <p:sp>
          <p:nvSpPr>
            <p:cNvPr id="6" name="TextBox 75">
              <a:extLst>
                <a:ext uri="{FF2B5EF4-FFF2-40B4-BE49-F238E27FC236}">
                  <a16:creationId xmlns:a16="http://schemas.microsoft.com/office/drawing/2014/main" id="{92E70837-2275-428F-B678-2E33EC06B489}"/>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8" name="图片 7">
              <a:extLst>
                <a:ext uri="{FF2B5EF4-FFF2-40B4-BE49-F238E27FC236}">
                  <a16:creationId xmlns:a16="http://schemas.microsoft.com/office/drawing/2014/main" id="{4C7B74BA-4ABD-464A-A341-01F00E9DE85C}"/>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053440130"/>
      </p:ext>
    </p:extLst>
  </p:cSld>
  <p:clrMapOvr>
    <a:masterClrMapping/>
  </p:clrMapOvr>
  <p:transition>
    <p:pull dir="d"/>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152452" y="2114773"/>
            <a:ext cx="22034448" cy="5021888"/>
          </a:xfrm>
          <a:prstGeom prst="rect">
            <a:avLst/>
          </a:prstGeom>
        </p:spPr>
        <p:txBody>
          <a:bodyPr wrap="square">
            <a:spAutoFit/>
          </a:bodyPr>
          <a:lstStyle/>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Regardless of whether visitors select the carved suites or the basic ice rooms,</a:t>
            </a: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the temperature is always set to a bone-chilling -5℃!That is why guests are advised to snuggle(</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蜷缩</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up inside sleeping bags and wear gloves and winter hats all night. Not surprisingly, most end up spending just a single night at this unique hotel before moving on to the conventional and warmer hotels nearby.</a:t>
            </a:r>
            <a:endParaRPr lang="zh-CN" altLang="zh-CN" sz="28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E70E498A-79AE-4436-99DB-E1026B980783}"/>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181D0B64-1A0D-4F1C-AC27-7DF7DAC5AA1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6" name="图片 5">
              <a:extLst>
                <a:ext uri="{FF2B5EF4-FFF2-40B4-BE49-F238E27FC236}">
                  <a16:creationId xmlns:a16="http://schemas.microsoft.com/office/drawing/2014/main" id="{2ACAF249-1061-4CE5-BD2F-E5319ED79DCB}"/>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389010151"/>
      </p:ext>
    </p:extLst>
  </p:cSld>
  <p:clrMapOvr>
    <a:masterClrMapping/>
  </p:clrMapOvr>
  <p:transition>
    <p:pull dir="d"/>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2134063"/>
            <a:ext cx="21425814" cy="6875024"/>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5. What does the underlined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phrase“bucket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list”mean</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in the text?</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A shopping list of buckets.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 A list of travelling destinations.</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 A list of expensive hotels.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 A list of exciting ideas.</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5994D93B-DA59-442E-8583-AA84B188430B}"/>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E9A8BA43-513A-47BF-B49A-9DF095B03BB0}"/>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6" name="图片 5">
              <a:extLst>
                <a:ext uri="{FF2B5EF4-FFF2-40B4-BE49-F238E27FC236}">
                  <a16:creationId xmlns:a16="http://schemas.microsoft.com/office/drawing/2014/main" id="{869110B3-7419-405F-A5E9-1294851E163E}"/>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
        <p:nvSpPr>
          <p:cNvPr id="8" name="矩形 7">
            <a:extLst>
              <a:ext uri="{FF2B5EF4-FFF2-40B4-BE49-F238E27FC236}">
                <a16:creationId xmlns:a16="http://schemas.microsoft.com/office/drawing/2014/main" id="{BC0CAE1C-6950-40F9-A831-FD4515074D84}"/>
              </a:ext>
            </a:extLst>
          </p:cNvPr>
          <p:cNvSpPr/>
          <p:nvPr/>
        </p:nvSpPr>
        <p:spPr>
          <a:xfrm>
            <a:off x="2376588" y="2134063"/>
            <a:ext cx="22445709"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50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9287101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009715" y="2395902"/>
            <a:ext cx="22167756" cy="6188810"/>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029805" y="2465712"/>
            <a:ext cx="21703677" cy="982833"/>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文章大意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本文是一篇说明文。文章主要介绍了冬季旅游胜地</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瑞典的冰雕旅馆。</a:t>
            </a:r>
          </a:p>
        </p:txBody>
      </p:sp>
      <p:sp>
        <p:nvSpPr>
          <p:cNvPr id="8" name="矩形 7">
            <a:extLst>
              <a:ext uri="{FF2B5EF4-FFF2-40B4-BE49-F238E27FC236}">
                <a16:creationId xmlns:a16="http://schemas.microsoft.com/office/drawing/2014/main" id="{DB09D662-CB98-4EF6-A83D-0A7034605E59}"/>
              </a:ext>
            </a:extLst>
          </p:cNvPr>
          <p:cNvSpPr/>
          <p:nvPr/>
        </p:nvSpPr>
        <p:spPr>
          <a:xfrm>
            <a:off x="1317579" y="3448545"/>
            <a:ext cx="21435993" cy="6188810"/>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词义猜测题。根据文章第一段</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“While visiting the North Pole in winter may not be at the top of your bucket </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list,the</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ever-changing </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ICEHOTEL,which</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opened its doors to visitors on December 14 this </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year,may</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change your mind.”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虽然在冬天去北极旅游可能不是你的首选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但是在今年</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12</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月</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14</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日开业的不断变化的冰雕旅馆可能会改变你的想法。由此可见</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,bucket list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指</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旅游目的地清单</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7" name="组合 6">
            <a:extLst>
              <a:ext uri="{FF2B5EF4-FFF2-40B4-BE49-F238E27FC236}">
                <a16:creationId xmlns:a16="http://schemas.microsoft.com/office/drawing/2014/main" id="{399AED97-1943-44A4-949B-2E9297D71D37}"/>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9E14896B-0989-4141-ABEE-925E0BA9E3CE}"/>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00D3C763-B103-42E5-A020-A18EEABAA1A1}"/>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50134313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32885" y="1950150"/>
            <a:ext cx="20655588" cy="5183983"/>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6. What can we know about the ICEHOTEL?</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It is rebuilt every year.	</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 Its rooms are expensive.</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 It organizes camping activities.	</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 It lies in a coastal city.</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4" name="图片 3">
            <a:extLst>
              <a:ext uri="{FF2B5EF4-FFF2-40B4-BE49-F238E27FC236}">
                <a16:creationId xmlns:a16="http://schemas.microsoft.com/office/drawing/2014/main" id="{54928358-E0DF-41AD-8A77-5FBF1E9F0C2D}"/>
              </a:ext>
            </a:extLst>
          </p:cNvPr>
          <p:cNvPicPr>
            <a:picLocks noChangeAspect="1"/>
          </p:cNvPicPr>
          <p:nvPr/>
        </p:nvPicPr>
        <p:blipFill>
          <a:blip r:embed="rId2"/>
          <a:stretch>
            <a:fillRect/>
          </a:stretch>
        </p:blipFill>
        <p:spPr>
          <a:xfrm>
            <a:off x="790221" y="7396306"/>
            <a:ext cx="20894978" cy="3585324"/>
          </a:xfrm>
          <a:prstGeom prst="rect">
            <a:avLst/>
          </a:prstGeom>
        </p:spPr>
      </p:pic>
      <p:sp>
        <p:nvSpPr>
          <p:cNvPr id="5" name="矩形 4">
            <a:extLst>
              <a:ext uri="{FF2B5EF4-FFF2-40B4-BE49-F238E27FC236}">
                <a16:creationId xmlns:a16="http://schemas.microsoft.com/office/drawing/2014/main" id="{F1BBC491-B74B-44C8-8DBE-78844DA903D2}"/>
              </a:ext>
            </a:extLst>
          </p:cNvPr>
          <p:cNvSpPr/>
          <p:nvPr/>
        </p:nvSpPr>
        <p:spPr>
          <a:xfrm>
            <a:off x="2083426" y="1918112"/>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4400" dirty="0">
              <a:latin typeface="微软雅黑" panose="020B0503020204020204" pitchFamily="34" charset="-122"/>
              <a:ea typeface="微软雅黑" panose="020B0503020204020204" pitchFamily="34" charset="-122"/>
            </a:endParaRPr>
          </a:p>
        </p:txBody>
      </p:sp>
      <p:sp>
        <p:nvSpPr>
          <p:cNvPr id="6" name="矩形 5">
            <a:extLst>
              <a:ext uri="{FF2B5EF4-FFF2-40B4-BE49-F238E27FC236}">
                <a16:creationId xmlns:a16="http://schemas.microsoft.com/office/drawing/2014/main" id="{34C50648-FC63-44A7-9BD2-347A5D668A90}"/>
              </a:ext>
            </a:extLst>
          </p:cNvPr>
          <p:cNvSpPr/>
          <p:nvPr/>
        </p:nvSpPr>
        <p:spPr>
          <a:xfrm>
            <a:off x="908563" y="7396305"/>
            <a:ext cx="20658293" cy="4035335"/>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　</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细节理解题。根据文章第一段</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 </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hotel,which</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is carved entirely from </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ice,is</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rebuilt annually.”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这家完全由冰雕刻而成的旅馆每年都会重建一次。故选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nSpc>
                <a:spcPct val="150000"/>
              </a:lnSpc>
              <a:spcAft>
                <a:spcPts val="0"/>
              </a:spcAft>
            </a:pPr>
            <a:endPar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AF6B6B56-A616-4F41-94F2-1ED06A5860E0}"/>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C7F2B99E-CBC6-4804-AE92-EC0E18A14FC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0" name="图片 9">
              <a:extLst>
                <a:ext uri="{FF2B5EF4-FFF2-40B4-BE49-F238E27FC236}">
                  <a16:creationId xmlns:a16="http://schemas.microsoft.com/office/drawing/2014/main" id="{93D47A6B-5315-4282-A9F6-1F861B3F6049}"/>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18050259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26331" y="2114773"/>
            <a:ext cx="20655588" cy="5183983"/>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7. Where does the inspiration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of“Living</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Ocean”suite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come from?</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Art and literature.</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 Ocean life and voyage.</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 Climate changes and human influence.</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 The meeting of people.</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061045" y="7421436"/>
            <a:ext cx="20400551" cy="3560194"/>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083426" y="2009495"/>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061045" y="7644481"/>
            <a:ext cx="20182485" cy="4157485"/>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细节理解题。根据文章第三段</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 suite is inspired by global warming and the overfishing that affects our oceans,’…”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这间套房的灵感来自全球变暖和人类影响。故选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5B47C6D7-1A22-4C1D-96C8-5F2DEFC92BF6}"/>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252CE6F5-CE75-4463-B53C-0564BCA461D8}"/>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04CD9834-0891-4395-AE24-C344265154B9}"/>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4671009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26331" y="2112002"/>
            <a:ext cx="20655588" cy="5183983"/>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8. Which of the following is the best title for the text?</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An adventure to the North Pole</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 An experience close to nature</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 A taste of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cold:a</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night in a village</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 A winter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destination:Sweden’s</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ICEHOTEL</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987937" y="7427357"/>
            <a:ext cx="20400551" cy="2330134"/>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262848" y="2179263"/>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096969" y="7427357"/>
            <a:ext cx="20182485" cy="3141822"/>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主旨大意题。根据文章大意可知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本文主要介绍了在北极圈以北</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200</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公里处的瑞典</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Jukkasjärvi</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有一家完全由冰雕刻而成的旅馆。故选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EE2299E3-11E2-4C00-A7AC-B199801A8E36}"/>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112FA21B-74D6-4971-BF3D-91F7BA5E8B0D}"/>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B333DB4E-3C5F-4365-BE4B-8E0209BDEEE1}"/>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96370782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296468" y="2114773"/>
            <a:ext cx="21602400" cy="9113649"/>
          </a:xfrm>
          <a:prstGeom prst="rect">
            <a:avLst/>
          </a:prstGeom>
        </p:spPr>
        <p:txBody>
          <a:bodyPr wrap="square">
            <a:spAutoFit/>
          </a:bodyPr>
          <a:lstStyle/>
          <a:p>
            <a:pPr algn="ct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zh-CN" sz="28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In Australia, the bilby (</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兔耳袋狸</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project is seen as an important part in protecting the nation’s wildlife. Bilbies are known for their long ears and large back legs. They usually sleep during the day, and are awake at night. They look a lot like rabbits and grow to about 2.5 kilograms.</a:t>
            </a:r>
            <a:endParaRPr lang="zh-CN" altLang="zh-CN" sz="28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For the first time in 2018, bilbies are running wild in south-eastern Australia. The small animals were once widespread across much of Australia, but were last observed in the wild in New South Wales state in 1912. Every year bilby populations continue to decrease. Wildlife experts are afraid that the bilby, a</a:t>
            </a:r>
            <a:endParaRPr lang="zh-CN" altLang="zh-CN" sz="28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4B771F2F-A2FD-4A4A-839F-D3A8852F9182}"/>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B2449D14-B678-42C4-BDFF-43F4090202EF}"/>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3F47469C-2684-4B7D-94F4-AC5BF3946293}"/>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187115031"/>
      </p:ext>
    </p:extLst>
  </p:cSld>
  <p:clrMapOvr>
    <a:masterClrMapping/>
  </p:clrMapOvr>
  <p:transition>
    <p:pull dir="d"/>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8590" y="2117473"/>
            <a:ext cx="21170352" cy="9113649"/>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small marsupial, could eventually disappear forever, either because of land clearing or fires. Another reason is a threat from cats and foxes, which hunt down and kill bilbies.</a:t>
            </a:r>
          </a:p>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In northern New South Wales state, environmentalists are celebrating what they are calling a historic moment. Thirty bilbies from a captive breeding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programme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have been released into a large predator-free </a:t>
            </a:r>
            <a:r>
              <a:rPr lang="en-US" altLang="zh-CN" sz="4400" u="sng" dirty="0">
                <a:solidFill>
                  <a:srgbClr val="000000"/>
                </a:solidFill>
                <a:uFill>
                  <a:solidFill>
                    <a:srgbClr val="000000"/>
                  </a:solidFill>
                </a:uFill>
                <a:latin typeface="微软雅黑" panose="020B0503020204020204" pitchFamily="34" charset="-122"/>
                <a:ea typeface="NEU-B4-S92" panose="02020503000000020003" pitchFamily="18" charset="-122"/>
                <a:cs typeface="Times New Roman" panose="02020603050405020304" pitchFamily="18" charset="0"/>
              </a:rPr>
              <a:t>enclosed</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area in the north of Sydney. Without the protection of a 32-kilometre fence, experts say the animals probably would not survive.</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0005E600-91F1-484B-9881-B041DB6B6E92}"/>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E4D40948-F0C2-4A9A-B63B-A4C1AEC08EC8}"/>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E06FDCD1-F215-4110-BC23-A532848625D3}"/>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586367192"/>
      </p:ext>
    </p:extLst>
  </p:cSld>
  <p:clrMapOvr>
    <a:masterClrMapping/>
  </p:clrMapOvr>
  <p:transition>
    <p:pull dir="d"/>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296468" y="1999920"/>
            <a:ext cx="21170352" cy="10337510"/>
          </a:xfrm>
          <a:prstGeom prst="rect">
            <a:avLst/>
          </a:prstGeom>
        </p:spPr>
        <p:txBody>
          <a:bodyPr wrap="square">
            <a:spAutoFit/>
          </a:bodyPr>
          <a:lstStyle/>
          <a:p>
            <a:pPr indent="35560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Tim Allard heads the Australian Wildlife Conservancy, which is involved in the project. He says the release of these beloved animals is a big deal. “There are some remaining wild bilby populations, but they get preyed upon heavily by feral cats and foxes. Bilbies only really survive behind fenced areas.” Allard said the point of doing this project is to return the countryside to what it used to be before Europeans arrived. “So in the not-too-distant future, you will be able to go inside the fenced areas and it will be like stepping back before Europeans turned up,” he said.</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B0E1F400-E5DF-4D21-A2FF-AD4562ED597E}"/>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9284E835-B951-4BBB-B7BD-B762289612ED}"/>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E5E647A1-F5B7-443A-A162-93BF91A1E45A}"/>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926115846"/>
      </p:ext>
    </p:extLst>
  </p:cSld>
  <p:clrMapOvr>
    <a:masterClrMapping/>
  </p:clrMapOvr>
  <p:transition>
    <p:pull dir="d"/>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168734" y="1980630"/>
            <a:ext cx="21425814" cy="5720861"/>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1.What is the main idea of Paragraph 1?</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A.The</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shape of the bilby.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B.The</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habit of the bilby.</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C.The</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weight of the bilby.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D.The</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characteristics of the bilby.</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F0374AED-F16D-4367-8E91-18CDFAB2012F}"/>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35C04E1D-70AD-4338-A8DF-D90A4EDF7B4F}"/>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81F5B65F-E353-41EC-A76E-B533D96F3936}"/>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
        <p:nvSpPr>
          <p:cNvPr id="8" name="矩形 7">
            <a:extLst>
              <a:ext uri="{FF2B5EF4-FFF2-40B4-BE49-F238E27FC236}">
                <a16:creationId xmlns:a16="http://schemas.microsoft.com/office/drawing/2014/main" id="{AD0C3CA2-63DC-43DE-BA6D-BCC850799D1D}"/>
              </a:ext>
            </a:extLst>
          </p:cNvPr>
          <p:cNvSpPr/>
          <p:nvPr/>
        </p:nvSpPr>
        <p:spPr>
          <a:xfrm>
            <a:off x="1983551" y="1980630"/>
            <a:ext cx="22445709"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50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59501834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683452" y="2648944"/>
            <a:ext cx="22396384" cy="6172446"/>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683452" y="2661693"/>
            <a:ext cx="21703677" cy="1998496"/>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文章大意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本文是一篇说明文</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介绍了澳大利亚野生动物保护协会为保护濒危动物兔耳袋狸而进行的兔耳袋狸计划。</a:t>
            </a:r>
          </a:p>
        </p:txBody>
      </p:sp>
      <p:sp>
        <p:nvSpPr>
          <p:cNvPr id="8" name="矩形 7">
            <a:extLst>
              <a:ext uri="{FF2B5EF4-FFF2-40B4-BE49-F238E27FC236}">
                <a16:creationId xmlns:a16="http://schemas.microsoft.com/office/drawing/2014/main" id="{DB09D662-CB98-4EF6-A83D-0A7034605E59}"/>
              </a:ext>
            </a:extLst>
          </p:cNvPr>
          <p:cNvSpPr/>
          <p:nvPr/>
        </p:nvSpPr>
        <p:spPr>
          <a:xfrm>
            <a:off x="912080" y="4629572"/>
            <a:ext cx="22445709" cy="5050998"/>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段落大意题。根据文章第一段</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“Bilbies are known for their long ears and large back legs. They usually sleep during the day, and are awake at night. They look a lot like rabbits and grow to about 2.5 kilograms.”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本段介绍了兔耳袋狸的体型</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体重和生活习惯</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这些都是兔耳袋狸的特征。故选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gn="just">
              <a:lnSpc>
                <a:spcPct val="150000"/>
              </a:lnSpc>
            </a:pPr>
            <a:endPar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7" name="组合 6">
            <a:extLst>
              <a:ext uri="{FF2B5EF4-FFF2-40B4-BE49-F238E27FC236}">
                <a16:creationId xmlns:a16="http://schemas.microsoft.com/office/drawing/2014/main" id="{6AC919E4-E30B-4096-A851-B461C0DCE37A}"/>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CA9A66CD-31DD-4021-84A0-505C0BF5D19D}"/>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2" name="图片 11">
              <a:extLst>
                <a:ext uri="{FF2B5EF4-FFF2-40B4-BE49-F238E27FC236}">
                  <a16:creationId xmlns:a16="http://schemas.microsoft.com/office/drawing/2014/main" id="{26835499-4422-47F2-ADE5-12363EB633D5}"/>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64298185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8"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2225597"/>
            <a:ext cx="20655588" cy="4168321"/>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2.The followings are the reasons for bilbies’ disappearance EXCEPT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A.trees</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clearing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B.fires</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bursting</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C.cats</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hunting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D.foxes</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killing</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831384" y="6457215"/>
            <a:ext cx="21851460" cy="5100479"/>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4690913" y="3042608"/>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080444" y="6440474"/>
            <a:ext cx="21602400" cy="6188810"/>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细节理解题。根据文章第二段最后一、二句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“Wildlife experts are afraid that the bilby, a small marsupial, could eventually disappear forever, either because of land clearing or fires. Another reason is a threat from cats and foxes, which hunt down and kill bilbies.”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兔耳袋狸消失的原因有土地清理或火灾以及来自猫和狐狸的威胁</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没有提及</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选项</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树木清理</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D52C220B-0FD7-445E-8434-F4ABDCE545A9}"/>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A4272CA7-9C33-4762-8FE2-FEC8CEF955E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2" name="图片 11">
              <a:extLst>
                <a:ext uri="{FF2B5EF4-FFF2-40B4-BE49-F238E27FC236}">
                  <a16:creationId xmlns:a16="http://schemas.microsoft.com/office/drawing/2014/main" id="{558A87B9-6EF3-4605-8193-B4AA21EB5AEB}"/>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59075766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43684" y="2128592"/>
            <a:ext cx="20655588" cy="4168321"/>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3.What does the underlined word “enclosed” in Paragraph 3 probably mean? </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A.Involved</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B.Protected</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C.Hunted</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D.Enlarged</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37323" y="6324436"/>
            <a:ext cx="21288642" cy="4355956"/>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448596" y="2101271"/>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11654" y="6364108"/>
            <a:ext cx="21492289" cy="5173147"/>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词义猜测题。根据文章第三段</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“Without the protection of a 32-kilometre fence, experts say the animals probably would not survive.”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如果没有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32</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公里长的围栏的保护</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这些动物可能无法生存。据此推断上文应当是兔耳袋狸被放入一个大型</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被保护</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区域当中。故画线词意思与</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受到保护的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一致。故选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A5702443-FC72-4681-8896-FAAC1997C8C8}"/>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DF3EE87C-4079-4DB2-8E82-77C69404E12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2" name="图片 11">
              <a:extLst>
                <a:ext uri="{FF2B5EF4-FFF2-40B4-BE49-F238E27FC236}">
                  <a16:creationId xmlns:a16="http://schemas.microsoft.com/office/drawing/2014/main" id="{032B2C8F-F159-41F1-A6E7-FDEA5C639690}"/>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9412429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62200" y="2121152"/>
            <a:ext cx="20655588" cy="5183983"/>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4.From Allard’s words, what do we know?</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A.The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release of bilbies can make much money.</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B.Cats</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and foxes cause the decrease of bilbies.</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C.Nature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reserves are needed to protect bilbies.</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D.Europeans</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shouldn’t turn up in the countryside.</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864420" y="7424550"/>
            <a:ext cx="21551006" cy="3310748"/>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1745837" y="2145105"/>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952899" y="7601847"/>
            <a:ext cx="21492289" cy="4157485"/>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推理判断题。根据文章最后一段</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“‘Bilbies only really survive behind fenced areas.’”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,Allard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提到兔耳袋狸只能在围栏里生存</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也就是说要保护兔耳袋狸</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建立大自然保护区是必要的。故选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41ADB5FA-24A1-400A-9AFB-B1474C9A3A34}"/>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E880B01B-C9F2-472A-8EEF-2EAAF2FC6FE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2" name="图片 11">
              <a:extLst>
                <a:ext uri="{FF2B5EF4-FFF2-40B4-BE49-F238E27FC236}">
                  <a16:creationId xmlns:a16="http://schemas.microsoft.com/office/drawing/2014/main" id="{15179A45-DE6C-42E3-8F3C-58AA2ED1869B}"/>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91762302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432372" y="2114773"/>
            <a:ext cx="22178464" cy="10123797"/>
          </a:xfrm>
          <a:prstGeom prst="rect">
            <a:avLst/>
          </a:prstGeom>
        </p:spPr>
        <p:txBody>
          <a:bodyPr wrap="square">
            <a:spAutoFit/>
          </a:bodyPr>
          <a:lstStyle/>
          <a:p>
            <a:pPr algn="ct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Next month, I’m travelling to a remote area of Central Africa and my aim is to know enough Lingala—one of the local languages—to have a conversation. I wasn’t sure how I was going to manage this, until I discovered a way to learn all the vocabulary I’m going to need. Thanks to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Memrise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the application I’m using, it feels just like a game.</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“People often stop learning things because they feel they’re not making progress or because it all feels like too much hard work,” says Ed Cooke, one of the people who created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Memrise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“We’re trying to create a form of learning experience that is fun and is something you’d want to do instead of watching TV.”</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DB7C998B-98BC-45D1-9A1D-68A40481C83D}"/>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E6CD354F-FA59-436D-B1EC-37E59F64111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DA5E6161-839F-4886-8796-E04BB61A1559}"/>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561901633"/>
      </p:ext>
    </p:extLst>
  </p:cSld>
  <p:clrMapOvr>
    <a:masterClrMapping/>
  </p:clrMapOvr>
  <p:transition>
    <p:pull dir="d"/>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2150652"/>
            <a:ext cx="21170352" cy="8097986"/>
          </a:xfrm>
          <a:prstGeom prst="rect">
            <a:avLst/>
          </a:prstGeom>
        </p:spPr>
        <p:txBody>
          <a:bodyPr wrap="square">
            <a:spAutoFit/>
          </a:bodyPr>
          <a:lstStyle/>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Memrise</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gives you a few new words to learn and these are “seeds” which you plant in your “greenhouse”. When you learn the words, you “water your plants”. When the application believes that you’ve really memorized a word, it moves the word to your “garden”. And if you forget to log on, the application sends you e-mails, reminding you to “water your plants”.</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The application uses two principles about learning. The first is that people memorize things better when they link them to a picture in their mind.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3CBF26E8-7D59-4245-976C-F43BA74AEAA4}"/>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BB924925-F9A1-4FF0-9501-F1374C2C983E}"/>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A935915D-478B-4039-9BF6-C269D901DB37}"/>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970584991"/>
      </p:ext>
    </p:extLst>
  </p:cSld>
  <p:clrMapOvr>
    <a:masterClrMapping/>
  </p:clrMapOvr>
  <p:transition>
    <p:pull dir="d"/>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1853171"/>
            <a:ext cx="21170352" cy="10123797"/>
          </a:xfrm>
          <a:prstGeom prst="rect">
            <a:avLst/>
          </a:prstGeom>
        </p:spPr>
        <p:txBody>
          <a:bodyPr wrap="square">
            <a:spAutoFit/>
          </a:bodyPr>
          <a:lstStyle/>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Memrise</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translates words into your own language, but it also encourages you to use “mems”. For example, I memorized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motele</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the Lingala word for “engine”, using a mem I created—I imagined an old engine in a motel (</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汽车旅馆</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room.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The second principle is that we need to stop after studying words and then repeat them again later, leaving time between study sessions.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Memrise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helps you with this, because it’s the kind of application you only use for five or ten minutes a day.</a:t>
            </a:r>
            <a:endParaRPr lang="zh-CN"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I’ve learnt hundreds of Lingala words with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Memrise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I know this won’t make me a fluent speaker, but I hope I’ll be able to do more than just smile when I meet people in Congo. Now, I need to go and water my vocabulary!</a:t>
            </a:r>
            <a:endParaRPr lang="zh-CN"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46983256-B9D7-4DF8-8F32-6D47FA753AD7}"/>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6CD6D7C4-4399-4DA6-AECA-B60DFC8960FD}"/>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19E28893-FBFD-4CE0-A5F2-B3F007D95FD9}"/>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152492060"/>
      </p:ext>
    </p:extLst>
  </p:cSld>
  <p:clrMapOvr>
    <a:masterClrMapping/>
  </p:clrMapOvr>
  <p:transition>
    <p:pull dir="d"/>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168737" y="1994449"/>
            <a:ext cx="21425814" cy="5720861"/>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5.What does Ed Cooke make an effort to do with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Memrise</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A.Create</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memorable experiences.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B.Make</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progress with hard work.</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C.Learn</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words instead of watching TV.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D.Combine</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study with entertainment.</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AF278701-94DB-4F68-B8C0-20248B39C5B0}"/>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0AE8D5E3-89BD-4DD2-8F12-B9BEE9AE6935}"/>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E8E6D0FA-A06D-478A-B4F0-1F24B154BBA1}"/>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
        <p:nvSpPr>
          <p:cNvPr id="8" name="矩形 7">
            <a:extLst>
              <a:ext uri="{FF2B5EF4-FFF2-40B4-BE49-F238E27FC236}">
                <a16:creationId xmlns:a16="http://schemas.microsoft.com/office/drawing/2014/main" id="{C98C1CE3-71EE-46A7-93F3-CBC879234344}"/>
              </a:ext>
            </a:extLst>
          </p:cNvPr>
          <p:cNvSpPr/>
          <p:nvPr/>
        </p:nvSpPr>
        <p:spPr>
          <a:xfrm>
            <a:off x="1979182" y="1994449"/>
            <a:ext cx="22445709"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50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473318124"/>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15392" y="2399957"/>
            <a:ext cx="22167756" cy="8253124"/>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195028" y="2534768"/>
            <a:ext cx="21703677" cy="2004010"/>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文章大意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本文是一篇说明文。作者自己介绍了一个学习外语的好帮手</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Memrise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。它是一款手机应用软件</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旨在帮助使用者记单词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其寓教于乐的学习方式很受作者的喜爱。</a:t>
            </a:r>
          </a:p>
        </p:txBody>
      </p:sp>
      <p:sp>
        <p:nvSpPr>
          <p:cNvPr id="8" name="矩形 7">
            <a:extLst>
              <a:ext uri="{FF2B5EF4-FFF2-40B4-BE49-F238E27FC236}">
                <a16:creationId xmlns:a16="http://schemas.microsoft.com/office/drawing/2014/main" id="{DB09D662-CB98-4EF6-A83D-0A7034605E59}"/>
              </a:ext>
            </a:extLst>
          </p:cNvPr>
          <p:cNvSpPr/>
          <p:nvPr/>
        </p:nvSpPr>
        <p:spPr>
          <a:xfrm>
            <a:off x="1410881" y="5554441"/>
            <a:ext cx="21730046" cy="6066661"/>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细节理解题。根据文章第二段中的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“…Ed Cooke, one of the people who created </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Memrise</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‘We’re trying to create a form of learning experience that is fun and is something you’d want to do instead of watching TV.’”</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,Ed Cooke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创造</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Memrise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的初衷就是使学习外语单词不再枯燥乏味</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他尝试让使用者用寓教于乐的学习方式更好地学习单词。故选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gn="just">
              <a:lnSpc>
                <a:spcPct val="150000"/>
              </a:lnSpc>
            </a:pPr>
            <a:endPar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7" name="组合 6">
            <a:extLst>
              <a:ext uri="{FF2B5EF4-FFF2-40B4-BE49-F238E27FC236}">
                <a16:creationId xmlns:a16="http://schemas.microsoft.com/office/drawing/2014/main" id="{21C344D7-D613-4370-9BC0-11D87D5FBB82}"/>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60A87E4F-761C-4C59-8E36-3C4EF3ACF00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2" name="图片 11">
              <a:extLst>
                <a:ext uri="{FF2B5EF4-FFF2-40B4-BE49-F238E27FC236}">
                  <a16:creationId xmlns:a16="http://schemas.microsoft.com/office/drawing/2014/main" id="{E6A453B9-9C57-46C6-A82B-C219ABF2E32F}"/>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07760104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8"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07855" y="1917485"/>
            <a:ext cx="20655588" cy="5183983"/>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6.What are you doing when you “water your plants”?</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A.Logging</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on the application.	</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B.Being</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Memrise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user.</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C.Practising</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the vocabulary.	</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D.Moving</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words to your garden.</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871858" y="7162107"/>
            <a:ext cx="20144727" cy="3531492"/>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083426" y="1978123"/>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814092" y="7247330"/>
            <a:ext cx="20182485" cy="4157485"/>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细节理解题。根据第三段中的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“When you learn the words, you ‘water your plants’.”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当你练习这些单词的时候</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你就是在给你的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花园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里的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植物</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单词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浇水</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所以这里的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浇灌植物</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指的是</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学习新单词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EB77A732-2DC6-41DC-817D-AFC30A2B5408}"/>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DFD61381-3A9B-417C-9DC8-732511033E85}"/>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2" name="图片 11">
              <a:extLst>
                <a:ext uri="{FF2B5EF4-FFF2-40B4-BE49-F238E27FC236}">
                  <a16:creationId xmlns:a16="http://schemas.microsoft.com/office/drawing/2014/main" id="{F86DC6E8-0968-43DE-8B75-B79B833301FF}"/>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60485893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1009" y="2186667"/>
            <a:ext cx="20655588" cy="5183983"/>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7.How does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Memrise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work?</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A.By</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linking different mems together.	</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B.By</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putting knowledge into practice.</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C.By</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offering human translation services.	</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D.By</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applying an associative memory approach.</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989793" y="7423807"/>
            <a:ext cx="21783702" cy="4133885"/>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098558" y="2075352"/>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267203" y="7529732"/>
            <a:ext cx="21492289" cy="5050998"/>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推理判断题。根据第四段中的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 application uses two principles about learning. The first is that people memorize things better when they link them to a picture in their mind.”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及作者举的例子可知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该软件通过联想记忆的方法帮助使用者记单词。故选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9" name="组合 8">
            <a:extLst>
              <a:ext uri="{FF2B5EF4-FFF2-40B4-BE49-F238E27FC236}">
                <a16:creationId xmlns:a16="http://schemas.microsoft.com/office/drawing/2014/main" id="{C02CEF0C-367C-40A3-8902-BACAEB7D5C97}"/>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91CCA6D2-F326-4FC1-9949-D879F07AA6D9}"/>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2" name="图片 11">
              <a:extLst>
                <a:ext uri="{FF2B5EF4-FFF2-40B4-BE49-F238E27FC236}">
                  <a16:creationId xmlns:a16="http://schemas.microsoft.com/office/drawing/2014/main" id="{A7D1CCBA-5308-49AE-A908-3C8C500BC5FD}"/>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73660991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95490" y="1994449"/>
            <a:ext cx="20655588" cy="3014158"/>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8.What is the author’s attitude towards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Memrise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A.Doubtful</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B.Positive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C.Uninterested</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D.Negative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303309" y="5166042"/>
            <a:ext cx="21798834" cy="4375428"/>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083426" y="1980630"/>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305005" y="5166041"/>
            <a:ext cx="21492289" cy="5050998"/>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推理判断题。根据第一段中的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“Thanks to </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Memrise</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the application I’m using, it feels just like a game.”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及最后一段中的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“I’ve learnt hundreds of Lingala words with </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Memrise</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作者通过</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Memrise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学会了很多单词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而且学习的过程也充满了乐趣</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所以他</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她对该软件是表示赞同的。故选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9" name="组合 8">
            <a:extLst>
              <a:ext uri="{FF2B5EF4-FFF2-40B4-BE49-F238E27FC236}">
                <a16:creationId xmlns:a16="http://schemas.microsoft.com/office/drawing/2014/main" id="{02E4AA78-3A3C-455C-ABB2-0E68DAC06D3B}"/>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1B469AF0-1B4E-4BC7-A7A6-6EFAE1BA2525}"/>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2" name="图片 11">
              <a:extLst>
                <a:ext uri="{FF2B5EF4-FFF2-40B4-BE49-F238E27FC236}">
                  <a16:creationId xmlns:a16="http://schemas.microsoft.com/office/drawing/2014/main" id="{26EEF637-0B5C-4D43-9865-C8488A6E5AFC}"/>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27683586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792412" y="1730052"/>
            <a:ext cx="22178464" cy="11115864"/>
          </a:xfrm>
          <a:prstGeom prst="rect">
            <a:avLst/>
          </a:prstGeom>
        </p:spPr>
        <p:txBody>
          <a:bodyPr wrap="square">
            <a:spAutoFit/>
          </a:bodyPr>
          <a:lstStyle/>
          <a:p>
            <a:pPr algn="ct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zh-CN" sz="28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 team of international scientists is due to set off for the world’s biggest iceberg in a mission aiming to answer fundamental questions about the impact of climate change in the polar regions. The scientists, led by the British Antarctic Survey(BAS), are trying to reach a newly revealed ecosystem that had been hidden for 120,000 years below the Larsen C ice shelf.</a:t>
            </a:r>
            <a:endParaRPr lang="zh-CN" altLang="zh-CN" sz="28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Last year, part of the Larsen C ice shelf calved (</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崩解</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away, forming a huge iceberg—A68—which is four times bigger than London, and revealing life beneath it for the first time. Now scientists say it is a race against time to explore these new ecosystems before they are transformed by the light. Marine biologist Dr Katrin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Linse</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from the BAS is leading the mission.</a:t>
            </a:r>
            <a:endParaRPr lang="zh-CN" altLang="zh-CN" sz="28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21D15E7F-94BE-43A0-8468-AA25C6B0CD43}"/>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703217EB-BA05-4C45-A845-DE3BA0434D0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CE442B88-D58D-4BD4-8E92-9DC341C63F0D}"/>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210320267"/>
      </p:ext>
    </p:extLst>
  </p:cSld>
  <p:clrMapOvr>
    <a:masterClrMapping/>
  </p:clrMapOvr>
  <p:transition>
    <p:pull dir="d"/>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864420" y="1980630"/>
            <a:ext cx="22034448" cy="10129311"/>
          </a:xfrm>
          <a:prstGeom prst="rect">
            <a:avLst/>
          </a:prstGeom>
        </p:spPr>
        <p:txBody>
          <a:bodyPr wrap="square">
            <a:spAutoFit/>
          </a:bodyPr>
          <a:lstStyle/>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“The calving of A68 provides us with a unique opportunity to study marine life as it responds to a huge environment change,” she said. “It is important that we get there quickly before the undersea environment changes as sunlight enters the water.”</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Professor David Vaughan, science director at the BAS, said, “We need to be bold (</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大胆的</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on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this one</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Larsen C is a long way south and there’s lots of sea ice in the area, but this is important science, so we will try our best to get the team where it need to be. He said climate change had already affected the sea around Antarctica and is warming some coastal waters. “Future warming may make some habitats warm. Where these habitats support unique species that are</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D694DAFE-D5D3-466F-8F91-EF4B943CEC41}"/>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D1834D48-0954-45DF-8120-BB4BC1A5254F}"/>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C6A7FFF8-3A57-4658-B245-AE90F52099A1}"/>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583838208"/>
      </p:ext>
    </p:extLst>
  </p:cSld>
  <p:clrMapOvr>
    <a:masterClrMapping/>
  </p:clrMapOvr>
  <p:transition>
    <p:pull dir="d"/>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5945" y="1980630"/>
            <a:ext cx="21674408" cy="10123797"/>
          </a:xfrm>
          <a:prstGeom prst="rect">
            <a:avLst/>
          </a:prstGeom>
        </p:spPr>
        <p:txBody>
          <a:bodyPr wrap="square">
            <a:spAutoFit/>
          </a:bodyPr>
          <a:lstStyle/>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adapted to love the cold and not the warm, those species are going to either move or die.” </a:t>
            </a: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There is growing concern about the possible impact of climate change in the Antarctic. Earlier this month, a report revealed that melting ice sheets in Greenland and Antarctica are speeding up the already fast pace of the sea level rise. The research, published by the National Academies of Science, Engineering and Medicine, said, “At the current rate, the world’s ocean will be, on average, at least 60cm higher by the end of the century.” However, it found that the process is accelerating, and more than three quarters of the acceleration since 1993 is due to melting ice sheets in Greenland and Antarctica, the study shows.</a:t>
            </a:r>
            <a:endParaRPr lang="zh-CN"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44759FA6-68D7-4F90-BBBF-8703042F750C}"/>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74BBF4C6-8ED5-470A-BA12-3F1ADF6245CC}"/>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8CFE99DF-D6DF-4114-BE1E-5D149303E288}"/>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468684781"/>
      </p:ext>
    </p:extLst>
  </p:cSld>
  <p:clrMapOvr>
    <a:masterClrMapping/>
  </p:clrMapOvr>
  <p:transition>
    <p:pull dir="d"/>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168737" y="2139711"/>
            <a:ext cx="21425814" cy="5720861"/>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9.Why are the scientists eager to go to the iceberg?</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A.To</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study how the iceberg was formed.</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B.To</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study a newly discovered ecosystem.</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C.To</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explore a new way to prevent climate change.</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D.To</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explore the geography of the Larsen C ice shelf.</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0FF84A56-A3CF-44B7-B8BB-AC3E722AEAA8}"/>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C052C57B-FE05-425A-86CC-BFBA3F6A968C}"/>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E237B373-2EF7-4DD9-AEC3-C32B576EF352}"/>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
        <p:nvSpPr>
          <p:cNvPr id="8" name="矩形 7">
            <a:extLst>
              <a:ext uri="{FF2B5EF4-FFF2-40B4-BE49-F238E27FC236}">
                <a16:creationId xmlns:a16="http://schemas.microsoft.com/office/drawing/2014/main" id="{DA336A7A-346F-409C-89BD-4001D4CC44B1}"/>
              </a:ext>
            </a:extLst>
          </p:cNvPr>
          <p:cNvSpPr/>
          <p:nvPr/>
        </p:nvSpPr>
        <p:spPr>
          <a:xfrm>
            <a:off x="2083426" y="2114773"/>
            <a:ext cx="22445709"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50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5205693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080444" y="2304291"/>
            <a:ext cx="20792630" cy="7093161"/>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879149" y="2304291"/>
            <a:ext cx="20612017" cy="3014158"/>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文章大意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本文是一篇说明文。南极地区的拉森</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冰架崩解形成了一座巨大的冰山。这座冰山下面初次显现的新的海洋生态系统为科学家提供了研究未知的海洋生物的机会。</a:t>
            </a:r>
          </a:p>
        </p:txBody>
      </p:sp>
      <p:sp>
        <p:nvSpPr>
          <p:cNvPr id="8" name="矩形 7">
            <a:extLst>
              <a:ext uri="{FF2B5EF4-FFF2-40B4-BE49-F238E27FC236}">
                <a16:creationId xmlns:a16="http://schemas.microsoft.com/office/drawing/2014/main" id="{DB09D662-CB98-4EF6-A83D-0A7034605E59}"/>
              </a:ext>
            </a:extLst>
          </p:cNvPr>
          <p:cNvSpPr/>
          <p:nvPr/>
        </p:nvSpPr>
        <p:spPr>
          <a:xfrm>
            <a:off x="870082" y="5224777"/>
            <a:ext cx="20576606" cy="5050998"/>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细节理解题。根据第二段</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“Now scientists say it is a race against time to explore these new ecosystems before they are transformed to the light.”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科学家们着急赶去世界最大的冰山是为了在其受到光照影响之前研究这座冰山下面的生态系统。故选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gn="just">
              <a:lnSpc>
                <a:spcPct val="150000"/>
              </a:lnSpc>
            </a:pPr>
            <a:endPar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7" name="组合 6">
            <a:extLst>
              <a:ext uri="{FF2B5EF4-FFF2-40B4-BE49-F238E27FC236}">
                <a16:creationId xmlns:a16="http://schemas.microsoft.com/office/drawing/2014/main" id="{96B41C90-1A0F-465B-92FD-9BDB39F870C0}"/>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FC41279A-D8A9-4DFF-92CF-37D4770D4261}"/>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2" name="图片 11">
              <a:extLst>
                <a:ext uri="{FF2B5EF4-FFF2-40B4-BE49-F238E27FC236}">
                  <a16:creationId xmlns:a16="http://schemas.microsoft.com/office/drawing/2014/main" id="{E51BA02C-70A1-4B59-9B99-46C05866C340}"/>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36393915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8"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97064" y="1980630"/>
            <a:ext cx="20655588" cy="5045484"/>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10.What do the underlined words “this one” in the fourth paragraph refer to?</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A.The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Larsen C ice shelf.</a:t>
            </a:r>
            <a:r>
              <a:rPr lang="en-US"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B.Climate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change in Antarctica.</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C.The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A68 iceberg with the ecosystem beneath it.</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D.The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condition of animal species in Antarctica.</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81679" y="7437844"/>
            <a:ext cx="21969834" cy="4050062"/>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083426" y="2033652"/>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181679" y="7483791"/>
            <a:ext cx="21399930" cy="5173147"/>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代词指代题。根据第三段</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 calving of A68 provides us with a unique opportunity to study marine life…’”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,A68</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冰山的形成为科学家提供了研究海洋生物的独一无二的机会</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所以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David Vaughan</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教授认为科学家要大胆地抓住这次机会</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this one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指的是</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“A68</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冰山和它下面的生态系统</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1FD680CF-3272-4EB3-81BB-9A6569FAD822}"/>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1427A07B-8C7A-41DD-B709-83E420434363}"/>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2" name="图片 11">
              <a:extLst>
                <a:ext uri="{FF2B5EF4-FFF2-40B4-BE49-F238E27FC236}">
                  <a16:creationId xmlns:a16="http://schemas.microsoft.com/office/drawing/2014/main" id="{8B5C6914-1A1D-45AF-B304-FCC20905166F}"/>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79430112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09909" y="2073293"/>
            <a:ext cx="20655588" cy="5183983"/>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11.What can we learn about the A68 iceberg from the text?</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A.It</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is as big as London.</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B.It</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is part of an ice shelf in the Arctic.</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C.It</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will disappear in a very short time.</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D.It</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has uncovered an unknown ecosystem in Antarctica.</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509909" y="7453800"/>
            <a:ext cx="21552820" cy="4012679"/>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304580" y="2010912"/>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509909" y="7741270"/>
            <a:ext cx="21492289" cy="5050998"/>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细节理解题。根据第一段</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“…to reach a newly revealed ecosystem that had been hidden for 120,000 years below the Larsen C ice shelf.”</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冰山</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A68</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之下显现了未知的生态系统。故选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9" name="组合 8">
            <a:extLst>
              <a:ext uri="{FF2B5EF4-FFF2-40B4-BE49-F238E27FC236}">
                <a16:creationId xmlns:a16="http://schemas.microsoft.com/office/drawing/2014/main" id="{9EDCC392-34CF-42A2-8151-BB86B83C8112}"/>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00968D51-A69D-4A52-874D-54E8D3D1A06C}"/>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2" name="图片 11">
              <a:extLst>
                <a:ext uri="{FF2B5EF4-FFF2-40B4-BE49-F238E27FC236}">
                  <a16:creationId xmlns:a16="http://schemas.microsoft.com/office/drawing/2014/main" id="{BD38974C-1EF4-463D-B600-185209358694}"/>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18066928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362035" y="2084293"/>
            <a:ext cx="20655588" cy="5183983"/>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12.What can we infer from the last paragraph?</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A.There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is no need to worry about climate change in Antarctica.</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B.The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ice sheets in Greenland and Antarctica are melting at a steady rate.</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C.Many</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creatures living in deep water will die out due to climate change.</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D.By</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2100, the sea level will have risen to a much higher level than now.</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913419" y="7371940"/>
            <a:ext cx="21552820" cy="4234944"/>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083426" y="2110676"/>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135500" y="7437630"/>
            <a:ext cx="21330740" cy="6066661"/>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推理判断题。根据最后一段</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the current rate, the world’s oceans will be, on average, at least 60cm higher by the end of the century.’”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以目前的速度</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到本世纪末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世界海平面将平均升高至少</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60</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厘米。据此推断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到</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2100</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年</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海平面将上升到比现在更高的水平。故选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9" name="组合 8">
            <a:extLst>
              <a:ext uri="{FF2B5EF4-FFF2-40B4-BE49-F238E27FC236}">
                <a16:creationId xmlns:a16="http://schemas.microsoft.com/office/drawing/2014/main" id="{E96FA5E9-B5CC-4157-BD75-B9264E69E30F}"/>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652E4400-3448-46C3-8C34-A935F593F8AE}"/>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2" name="图片 11">
              <a:extLst>
                <a:ext uri="{FF2B5EF4-FFF2-40B4-BE49-F238E27FC236}">
                  <a16:creationId xmlns:a16="http://schemas.microsoft.com/office/drawing/2014/main" id="{C23885C7-C3D9-4109-81F7-DBA6DCC38DD2}"/>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58817617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4662</TotalTime>
  <Words>5764</Words>
  <Application>Microsoft Office PowerPoint</Application>
  <PresentationFormat>自定义</PresentationFormat>
  <Paragraphs>282</Paragraphs>
  <Slides>54</Slides>
  <Notes>2</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54</vt:i4>
      </vt:variant>
    </vt:vector>
  </HeadingPairs>
  <TitlesOfParts>
    <vt:vector size="61" baseType="lpstr">
      <vt:lpstr>NEU-B4-S92</vt:lpstr>
      <vt:lpstr>方正粗黑宋简体</vt:lpstr>
      <vt:lpstr>华文行楷</vt:lpstr>
      <vt:lpstr>微软雅黑</vt:lpstr>
      <vt:lpstr>Arial</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Administrator</dc:creator>
  <cp:lastModifiedBy>Administrator</cp:lastModifiedBy>
  <cp:revision>682</cp:revision>
  <dcterms:created xsi:type="dcterms:W3CDTF">2016-01-31T01:38:40Z</dcterms:created>
  <dcterms:modified xsi:type="dcterms:W3CDTF">2019-11-04T07:38:51Z</dcterms:modified>
</cp:coreProperties>
</file>