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5" r:id="rId2"/>
    <p:sldId id="538" r:id="rId3"/>
    <p:sldId id="550" r:id="rId4"/>
    <p:sldId id="551" r:id="rId5"/>
    <p:sldId id="614" r:id="rId6"/>
    <p:sldId id="615" r:id="rId7"/>
    <p:sldId id="616" r:id="rId8"/>
    <p:sldId id="675" r:id="rId9"/>
    <p:sldId id="676" r:id="rId10"/>
    <p:sldId id="677" r:id="rId11"/>
    <p:sldId id="678" r:id="rId12"/>
    <p:sldId id="67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94" d="100"/>
          <a:sy n="94" d="100"/>
        </p:scale>
        <p:origin x="84" y="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957BA-B13B-4862-B5FD-D67D75F7FE32}" type="datetimeFigureOut">
              <a:rPr lang="zh-CN" altLang="en-US" smtClean="0"/>
              <a:t>2022/10/28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33FF-B28F-46AA-A066-1C0C8F05B0C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9614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957BA-B13B-4862-B5FD-D67D75F7FE32}" type="datetimeFigureOut">
              <a:rPr lang="zh-CN" altLang="en-US" smtClean="0"/>
              <a:t>2022/10/28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33FF-B28F-46AA-A066-1C0C8F05B0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128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957BA-B13B-4862-B5FD-D67D75F7FE32}" type="datetimeFigureOut">
              <a:rPr lang="zh-CN" altLang="en-US" smtClean="0"/>
              <a:t>2022/10/28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33FF-B28F-46AA-A066-1C0C8F05B0C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3170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957BA-B13B-4862-B5FD-D67D75F7FE32}" type="datetimeFigureOut">
              <a:rPr lang="zh-CN" altLang="en-US" smtClean="0"/>
              <a:t>2022/10/28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33FF-B28F-46AA-A066-1C0C8F05B0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9397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957BA-B13B-4862-B5FD-D67D75F7FE32}" type="datetimeFigureOut">
              <a:rPr lang="zh-CN" altLang="en-US" smtClean="0"/>
              <a:t>2022/10/28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33FF-B28F-46AA-A066-1C0C8F05B0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8975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957BA-B13B-4862-B5FD-D67D75F7FE32}" type="datetimeFigureOut">
              <a:rPr lang="zh-CN" altLang="en-US" smtClean="0"/>
              <a:t>2022/10/28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33FF-B28F-46AA-A066-1C0C8F05B0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0613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957BA-B13B-4862-B5FD-D67D75F7FE32}" type="datetimeFigureOut">
              <a:rPr lang="zh-CN" altLang="en-US" smtClean="0"/>
              <a:t>2022/10/28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33FF-B28F-46AA-A066-1C0C8F05B0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599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D34957BA-B13B-4862-B5FD-D67D75F7FE32}" type="datetimeFigureOut">
              <a:rPr lang="zh-CN" altLang="en-US" smtClean="0"/>
              <a:t>2022/10/28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26E33FF-B28F-46AA-A066-1C0C8F05B0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942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957BA-B13B-4862-B5FD-D67D75F7FE32}" type="datetimeFigureOut">
              <a:rPr lang="zh-CN" altLang="en-US" smtClean="0"/>
              <a:t>2022/10/28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33FF-B28F-46AA-A066-1C0C8F05B0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8352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957BA-B13B-4862-B5FD-D67D75F7FE32}" type="datetimeFigureOut">
              <a:rPr lang="zh-CN" altLang="en-US" smtClean="0"/>
              <a:t>2022/10/28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33FF-B28F-46AA-A066-1C0C8F05B0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604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957BA-B13B-4862-B5FD-D67D75F7FE32}" type="datetimeFigureOut">
              <a:rPr lang="zh-CN" altLang="en-US" smtClean="0"/>
              <a:t>2022/10/28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33FF-B28F-46AA-A066-1C0C8F05B0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251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34957BA-B13B-4862-B5FD-D67D75F7FE32}" type="datetimeFigureOut">
              <a:rPr lang="zh-CN" altLang="en-US" smtClean="0"/>
              <a:t>2022/10/28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26E33FF-B28F-46AA-A066-1C0C8F05B0C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979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oleObject" Target="../embeddings/oleObject1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B9A029D8-7DA1-9E59-8961-C5DEA69AA54A}"/>
              </a:ext>
            </a:extLst>
          </p:cNvPr>
          <p:cNvSpPr/>
          <p:nvPr/>
        </p:nvSpPr>
        <p:spPr>
          <a:xfrm>
            <a:off x="1715822" y="791950"/>
            <a:ext cx="7990363" cy="3108543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indent="2007870" algn="just">
              <a:defRPr/>
            </a:pPr>
            <a:r>
              <a:rPr lang="zh-CN" altLang="en-US" sz="2800" b="1" kern="100" dirty="0">
                <a:latin typeface="幼圆" panose="02010509060101010101" pitchFamily="49" charset="-122"/>
                <a:ea typeface="幼圆" panose="02010509060101010101" pitchFamily="49" charset="-122"/>
              </a:rPr>
              <a:t>第三讲</a:t>
            </a:r>
            <a:r>
              <a:rPr lang="zh-CN" altLang="zh-CN" sz="2800" b="1" kern="100" dirty="0">
                <a:latin typeface="幼圆" panose="02010509060101010101" pitchFamily="49" charset="-122"/>
                <a:ea typeface="幼圆" panose="02010509060101010101" pitchFamily="49" charset="-122"/>
              </a:rPr>
              <a:t>：</a:t>
            </a:r>
            <a:r>
              <a:rPr lang="en-US" altLang="zh-CN" sz="2800" b="1" kern="100" dirty="0">
                <a:latin typeface="幼圆" panose="02010509060101010101" pitchFamily="49" charset="-122"/>
                <a:ea typeface="幼圆" panose="02010509060101010101" pitchFamily="49" charset="-122"/>
              </a:rPr>
              <a:t>   </a:t>
            </a:r>
            <a:r>
              <a:rPr lang="zh-CN" altLang="en-US" sz="2800" b="1" kern="100" dirty="0">
                <a:latin typeface="幼圆" panose="02010509060101010101" pitchFamily="49" charset="-122"/>
                <a:ea typeface="幼圆" panose="02010509060101010101" pitchFamily="49" charset="-122"/>
              </a:rPr>
              <a:t>物态变化</a:t>
            </a:r>
            <a:r>
              <a:rPr lang="en-US" altLang="zh-CN" sz="2800" b="1" kern="100" dirty="0">
                <a:latin typeface="幼圆" panose="02010509060101010101" pitchFamily="49" charset="-122"/>
                <a:ea typeface="幼圆" panose="02010509060101010101" pitchFamily="49" charset="-122"/>
              </a:rPr>
              <a:t>    10</a:t>
            </a:r>
            <a:r>
              <a:rPr lang="zh-CN" altLang="en-US" sz="2800" b="1" kern="100" dirty="0">
                <a:latin typeface="幼圆" panose="02010509060101010101" pitchFamily="49" charset="-122"/>
                <a:ea typeface="幼圆" panose="02010509060101010101" pitchFamily="49" charset="-122"/>
              </a:rPr>
              <a:t>月</a:t>
            </a:r>
            <a:r>
              <a:rPr lang="en-US" altLang="zh-CN" sz="2800" b="1" kern="100" dirty="0">
                <a:latin typeface="幼圆" panose="02010509060101010101" pitchFamily="49" charset="-122"/>
                <a:ea typeface="幼圆" panose="02010509060101010101" pitchFamily="49" charset="-122"/>
              </a:rPr>
              <a:t>28</a:t>
            </a:r>
            <a:r>
              <a:rPr lang="zh-CN" altLang="en-US" sz="2800" b="1" kern="100" dirty="0">
                <a:latin typeface="幼圆" panose="02010509060101010101" pitchFamily="49" charset="-122"/>
                <a:ea typeface="幼圆" panose="02010509060101010101" pitchFamily="49" charset="-122"/>
              </a:rPr>
              <a:t>日</a:t>
            </a:r>
            <a:endParaRPr lang="en-US" altLang="zh-CN" sz="2800" b="1" kern="1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indent="2007870">
              <a:defRPr/>
            </a:pPr>
            <a:r>
              <a:rPr lang="zh-CN" altLang="en-US" sz="2800" dirty="0">
                <a:solidFill>
                  <a:srgbClr val="7030A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网课期间培养自学、自律方法</a:t>
            </a:r>
            <a:endParaRPr lang="en-US" altLang="zh-CN" sz="2800" dirty="0">
              <a:solidFill>
                <a:srgbClr val="7030A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defRPr/>
            </a:pPr>
            <a:r>
              <a:rPr lang="en-US" altLang="zh-CN" sz="2800" dirty="0">
                <a:solidFill>
                  <a:srgbClr val="7030A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 </a:t>
            </a:r>
            <a:r>
              <a:rPr lang="zh-CN" altLang="en-US" sz="2800" dirty="0">
                <a:solidFill>
                  <a:srgbClr val="7030A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听网课（学习目标）</a:t>
            </a:r>
            <a:endParaRPr lang="en-US" altLang="zh-CN" sz="2800" dirty="0">
              <a:solidFill>
                <a:srgbClr val="7030A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defRPr/>
            </a:pPr>
            <a:r>
              <a:rPr lang="en-US" altLang="zh-CN" sz="2800" dirty="0">
                <a:solidFill>
                  <a:srgbClr val="7030A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2 </a:t>
            </a:r>
            <a:r>
              <a:rPr lang="zh-CN" altLang="en-US" sz="2800" dirty="0">
                <a:solidFill>
                  <a:srgbClr val="7030A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看课件（理解老师讲解）</a:t>
            </a:r>
            <a:endParaRPr lang="en-US" altLang="zh-CN" sz="2800" dirty="0">
              <a:solidFill>
                <a:srgbClr val="7030A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defRPr/>
            </a:pPr>
            <a:r>
              <a:rPr lang="en-US" altLang="zh-CN" sz="2800" dirty="0">
                <a:solidFill>
                  <a:srgbClr val="7030A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3 </a:t>
            </a:r>
            <a:r>
              <a:rPr lang="zh-CN" altLang="en-US" sz="2800" dirty="0">
                <a:solidFill>
                  <a:srgbClr val="7030A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思考知识点（会意内容）</a:t>
            </a:r>
            <a:endParaRPr lang="en-US" altLang="zh-CN" sz="2800" dirty="0">
              <a:solidFill>
                <a:srgbClr val="7030A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defRPr/>
            </a:pPr>
            <a:r>
              <a:rPr lang="en-US" altLang="zh-CN" sz="2800" dirty="0">
                <a:solidFill>
                  <a:srgbClr val="7030A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4 </a:t>
            </a:r>
            <a:r>
              <a:rPr lang="zh-CN" altLang="en-US" sz="2800" dirty="0">
                <a:solidFill>
                  <a:srgbClr val="7030A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记录笔记（形成自己理解体系</a:t>
            </a:r>
            <a:r>
              <a:rPr lang="en-US" altLang="zh-CN" sz="2800" dirty="0">
                <a:solidFill>
                  <a:srgbClr val="7030A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).</a:t>
            </a:r>
          </a:p>
          <a:p>
            <a:pPr>
              <a:defRPr/>
            </a:pPr>
            <a:r>
              <a:rPr lang="zh-CN" altLang="en-US" sz="2800" dirty="0">
                <a:solidFill>
                  <a:srgbClr val="7030A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自学、自律是机遇也是挑战。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圆角矩形 3">
            <a:extLst>
              <a:ext uri="{FF2B5EF4-FFF2-40B4-BE49-F238E27FC236}">
                <a16:creationId xmlns:a16="http://schemas.microsoft.com/office/drawing/2014/main" id="{8E89527F-A3F6-4E8E-81C5-FBEEB44610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5382" y="659008"/>
            <a:ext cx="4419557" cy="564413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 defTabSz="4572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 defTabSz="4572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 defTabSz="4572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 defTabSz="4572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algn="ctr" eaLnBrk="1" hangingPunct="1"/>
            <a:r>
              <a:rPr lang="zh-CN" altLang="en-US" sz="3386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知 识 网 络</a:t>
            </a:r>
            <a:r>
              <a:rPr lang="zh-CN" altLang="en-US" sz="3386" b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pic>
        <p:nvPicPr>
          <p:cNvPr id="11267" name="Picture 20" descr="C22">
            <a:extLst>
              <a:ext uri="{FF2B5EF4-FFF2-40B4-BE49-F238E27FC236}">
                <a16:creationId xmlns:a16="http://schemas.microsoft.com/office/drawing/2014/main" id="{C07D4463-63EC-4100-9A58-D5D19EF387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24" y="1142790"/>
            <a:ext cx="10819603" cy="5612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C522F3B8-0760-4CA5-ACA9-73DAEC0213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747" y="-19632"/>
            <a:ext cx="4570740" cy="613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algn="ctr" eaLnBrk="1" hangingPunct="1"/>
            <a:r>
              <a:rPr lang="en-US" altLang="zh-CN" sz="3386" b="0">
                <a:solidFill>
                  <a:srgbClr val="3090D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　物态变化</a:t>
            </a:r>
            <a:endParaRPr lang="en-US" altLang="en-US" sz="3386" b="0">
              <a:solidFill>
                <a:srgbClr val="3090D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>
            <a:extLst>
              <a:ext uri="{FF2B5EF4-FFF2-40B4-BE49-F238E27FC236}">
                <a16:creationId xmlns:a16="http://schemas.microsoft.com/office/drawing/2014/main" id="{8CCADF1F-91A4-4858-AFD9-AC41D57FCA1E}"/>
              </a:ext>
            </a:extLst>
          </p:cNvPr>
          <p:cNvSpPr/>
          <p:nvPr/>
        </p:nvSpPr>
        <p:spPr>
          <a:xfrm>
            <a:off x="3959294" y="790032"/>
            <a:ext cx="4422917" cy="56441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905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考 点 梳 理                </a:t>
            </a:r>
          </a:p>
        </p:txBody>
      </p:sp>
      <p:graphicFrame>
        <p:nvGraphicFramePr>
          <p:cNvPr id="12291" name="Object 24">
            <a:extLst>
              <a:ext uri="{FF2B5EF4-FFF2-40B4-BE49-F238E27FC236}">
                <a16:creationId xmlns:a16="http://schemas.microsoft.com/office/drawing/2014/main" id="{7C9F9A66-AAB7-4B56-BF6D-01AB750150D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2917" y="1853348"/>
          <a:ext cx="11493203" cy="36367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10900171" imgH="3440959" progId="Word.Document.8">
                  <p:embed/>
                </p:oleObj>
              </mc:Choice>
              <mc:Fallback>
                <p:oleObj name="Document" r:id="rId2" imgW="10900171" imgH="3440959" progId="Word.Document.8">
                  <p:embed/>
                  <p:pic>
                    <p:nvPicPr>
                      <p:cNvPr id="12291" name="Object 24">
                        <a:extLst>
                          <a:ext uri="{FF2B5EF4-FFF2-40B4-BE49-F238E27FC236}">
                            <a16:creationId xmlns:a16="http://schemas.microsoft.com/office/drawing/2014/main" id="{7C9F9A66-AAB7-4B56-BF6D-01AB750150D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917" y="1853348"/>
                        <a:ext cx="11493203" cy="363677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08313" name="Rectangle 25">
            <a:extLst>
              <a:ext uri="{FF2B5EF4-FFF2-40B4-BE49-F238E27FC236}">
                <a16:creationId xmlns:a16="http://schemas.microsoft.com/office/drawing/2014/main" id="{788467E0-55AB-4DBA-9A53-4C60687AAE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813" y="2466352"/>
            <a:ext cx="3345788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物体的冷热程度 </a:t>
            </a:r>
          </a:p>
        </p:txBody>
      </p:sp>
      <p:sp>
        <p:nvSpPr>
          <p:cNvPr id="908314" name="Rectangle 26">
            <a:extLst>
              <a:ext uri="{FF2B5EF4-FFF2-40B4-BE49-F238E27FC236}">
                <a16:creationId xmlns:a16="http://schemas.microsoft.com/office/drawing/2014/main" id="{EF9C22BA-1337-4897-8302-0E4F1BF3D3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3659" y="2399160"/>
            <a:ext cx="1601721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摄氏度 </a:t>
            </a:r>
          </a:p>
        </p:txBody>
      </p:sp>
      <p:sp>
        <p:nvSpPr>
          <p:cNvPr id="908315" name="Rectangle 27">
            <a:extLst>
              <a:ext uri="{FF2B5EF4-FFF2-40B4-BE49-F238E27FC236}">
                <a16:creationId xmlns:a16="http://schemas.microsoft.com/office/drawing/2014/main" id="{A0C15CCA-5253-4CC1-B7B3-F534AD57A6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0745" y="3232342"/>
            <a:ext cx="763351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℃ </a:t>
            </a:r>
          </a:p>
        </p:txBody>
      </p:sp>
      <p:sp>
        <p:nvSpPr>
          <p:cNvPr id="908316" name="Rectangle 28">
            <a:extLst>
              <a:ext uri="{FF2B5EF4-FFF2-40B4-BE49-F238E27FC236}">
                <a16:creationId xmlns:a16="http://schemas.microsoft.com/office/drawing/2014/main" id="{EABC5520-DA8D-4994-B60F-1C08B8D1E9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42103" y="3931139"/>
            <a:ext cx="2909771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液体热胀冷缩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08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8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08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8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08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8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08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8313" grpId="0"/>
      <p:bldP spid="908314" grpId="0"/>
      <p:bldP spid="908315" grpId="0"/>
      <p:bldP spid="9083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Object 20">
            <a:extLst>
              <a:ext uri="{FF2B5EF4-FFF2-40B4-BE49-F238E27FC236}">
                <a16:creationId xmlns:a16="http://schemas.microsoft.com/office/drawing/2014/main" id="{5E862EAB-F4B9-4E06-A163-6E3F1179232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49400" y="989929"/>
          <a:ext cx="11493203" cy="51872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10900171" imgH="5506328" progId="Word.Document.8">
                  <p:embed/>
                </p:oleObj>
              </mc:Choice>
              <mc:Fallback>
                <p:oleObj name="Document" r:id="rId2" imgW="10900171" imgH="5506328" progId="Word.Document.8">
                  <p:embed/>
                  <p:pic>
                    <p:nvPicPr>
                      <p:cNvPr id="13314" name="Object 20">
                        <a:extLst>
                          <a:ext uri="{FF2B5EF4-FFF2-40B4-BE49-F238E27FC236}">
                            <a16:creationId xmlns:a16="http://schemas.microsoft.com/office/drawing/2014/main" id="{5E862EAB-F4B9-4E06-A163-6E3F1179232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0844"/>
                      <a:stretch>
                        <a:fillRect/>
                      </a:stretch>
                    </p:blipFill>
                    <p:spPr bwMode="auto">
                      <a:xfrm>
                        <a:off x="349400" y="989929"/>
                        <a:ext cx="11493203" cy="518722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07285" name="Rectangle 21">
            <a:extLst>
              <a:ext uri="{FF2B5EF4-FFF2-40B4-BE49-F238E27FC236}">
                <a16:creationId xmlns:a16="http://schemas.microsoft.com/office/drawing/2014/main" id="{E8B502FC-37B7-4C95-BE69-8D8718C763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7721" y="939412"/>
            <a:ext cx="247375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冰水混合物 </a:t>
            </a:r>
          </a:p>
        </p:txBody>
      </p:sp>
      <p:sp>
        <p:nvSpPr>
          <p:cNvPr id="907286" name="Rectangle 22">
            <a:extLst>
              <a:ext uri="{FF2B5EF4-FFF2-40B4-BE49-F238E27FC236}">
                <a16:creationId xmlns:a16="http://schemas.microsoft.com/office/drawing/2014/main" id="{FDA6DF72-8961-4204-A666-8F9BD76125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44904" y="934373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沸水 </a:t>
            </a:r>
          </a:p>
        </p:txBody>
      </p:sp>
      <p:sp>
        <p:nvSpPr>
          <p:cNvPr id="907287" name="Rectangle 23">
            <a:extLst>
              <a:ext uri="{FF2B5EF4-FFF2-40B4-BE49-F238E27FC236}">
                <a16:creationId xmlns:a16="http://schemas.microsoft.com/office/drawing/2014/main" id="{A6A42B3E-89B7-4AF0-84BE-464FC1DA6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385" y="2350445"/>
            <a:ext cx="510076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en-US" altLang="zh-CN" sz="3386"/>
              <a:t>1 </a:t>
            </a:r>
          </a:p>
        </p:txBody>
      </p:sp>
      <p:sp>
        <p:nvSpPr>
          <p:cNvPr id="907288" name="Rectangle 24">
            <a:extLst>
              <a:ext uri="{FF2B5EF4-FFF2-40B4-BE49-F238E27FC236}">
                <a16:creationId xmlns:a16="http://schemas.microsoft.com/office/drawing/2014/main" id="{1B789CCD-4C53-4269-890F-9B425D1241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9009" y="3067721"/>
            <a:ext cx="2909771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六十三摄氏度 </a:t>
            </a:r>
          </a:p>
        </p:txBody>
      </p:sp>
      <p:sp>
        <p:nvSpPr>
          <p:cNvPr id="907289" name="Rectangle 25">
            <a:extLst>
              <a:ext uri="{FF2B5EF4-FFF2-40B4-BE49-F238E27FC236}">
                <a16:creationId xmlns:a16="http://schemas.microsoft.com/office/drawing/2014/main" id="{334A2AAE-A7B9-4CBB-B493-940447F421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33848" y="3749721"/>
            <a:ext cx="3345788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负三十九摄氏度 </a:t>
            </a:r>
          </a:p>
        </p:txBody>
      </p:sp>
      <p:sp>
        <p:nvSpPr>
          <p:cNvPr id="907290" name="Rectangle 26">
            <a:extLst>
              <a:ext uri="{FF2B5EF4-FFF2-40B4-BE49-F238E27FC236}">
                <a16:creationId xmlns:a16="http://schemas.microsoft.com/office/drawing/2014/main" id="{3DB3A822-F269-4E08-82F6-3DD474FC9D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7920" y="5280019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量程 </a:t>
            </a:r>
          </a:p>
        </p:txBody>
      </p:sp>
      <p:sp>
        <p:nvSpPr>
          <p:cNvPr id="907291" name="Rectangle 27">
            <a:extLst>
              <a:ext uri="{FF2B5EF4-FFF2-40B4-BE49-F238E27FC236}">
                <a16:creationId xmlns:a16="http://schemas.microsoft.com/office/drawing/2014/main" id="{2BF839F7-A71B-4691-93C4-EE6DA8B2D1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6357" y="5280019"/>
            <a:ext cx="2037737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零刻度线 </a:t>
            </a:r>
          </a:p>
        </p:txBody>
      </p:sp>
      <p:sp>
        <p:nvSpPr>
          <p:cNvPr id="907292" name="Rectangle 28">
            <a:extLst>
              <a:ext uri="{FF2B5EF4-FFF2-40B4-BE49-F238E27FC236}">
                <a16:creationId xmlns:a16="http://schemas.microsoft.com/office/drawing/2014/main" id="{E5ACA017-F3F3-4F5C-874E-5C3874E249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03945" y="5266581"/>
            <a:ext cx="1601721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分度值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07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07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07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0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07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07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07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07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7285" grpId="0"/>
      <p:bldP spid="907286" grpId="0"/>
      <p:bldP spid="907287" grpId="0"/>
      <p:bldP spid="907288" grpId="0"/>
      <p:bldP spid="907289" grpId="0"/>
      <p:bldP spid="907290" grpId="0"/>
      <p:bldP spid="907291" grpId="0"/>
      <p:bldP spid="90729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Object 2">
            <a:extLst>
              <a:ext uri="{FF2B5EF4-FFF2-40B4-BE49-F238E27FC236}">
                <a16:creationId xmlns:a16="http://schemas.microsoft.com/office/drawing/2014/main" id="{D4DCF0BB-80A3-40DB-A6AC-7236465A2C2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4379218"/>
              </p:ext>
            </p:extLst>
          </p:nvPr>
        </p:nvGraphicFramePr>
        <p:xfrm>
          <a:off x="355600" y="1009650"/>
          <a:ext cx="11353800" cy="503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10820560" imgH="4808520" progId="Word.Document.8">
                  <p:embed/>
                </p:oleObj>
              </mc:Choice>
              <mc:Fallback>
                <p:oleObj name="Document" r:id="rId2" imgW="10820560" imgH="4808520" progId="Word.Document.8">
                  <p:embed/>
                  <p:pic>
                    <p:nvPicPr>
                      <p:cNvPr id="14338" name="Object 2">
                        <a:extLst>
                          <a:ext uri="{FF2B5EF4-FFF2-40B4-BE49-F238E27FC236}">
                            <a16:creationId xmlns:a16="http://schemas.microsoft.com/office/drawing/2014/main" id="{D4DCF0BB-80A3-40DB-A6AC-7236465A2C2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600" y="1009650"/>
                        <a:ext cx="11353800" cy="5035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03203" name="Rectangle 3">
            <a:extLst>
              <a:ext uri="{FF2B5EF4-FFF2-40B4-BE49-F238E27FC236}">
                <a16:creationId xmlns:a16="http://schemas.microsoft.com/office/drawing/2014/main" id="{6D8D6162-C732-43D7-989F-F52D83B82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7150" y="959570"/>
            <a:ext cx="1601721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浸没在 </a:t>
            </a:r>
          </a:p>
        </p:txBody>
      </p:sp>
      <p:sp>
        <p:nvSpPr>
          <p:cNvPr id="1203204" name="Rectangle 4">
            <a:extLst>
              <a:ext uri="{FF2B5EF4-FFF2-40B4-BE49-F238E27FC236}">
                <a16:creationId xmlns:a16="http://schemas.microsoft.com/office/drawing/2014/main" id="{AD8EA892-DE89-4AB6-9962-870B6802D6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3237" y="1671806"/>
            <a:ext cx="729687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底 </a:t>
            </a:r>
          </a:p>
        </p:txBody>
      </p:sp>
      <p:sp>
        <p:nvSpPr>
          <p:cNvPr id="1203205" name="Rectangle 5">
            <a:extLst>
              <a:ext uri="{FF2B5EF4-FFF2-40B4-BE49-F238E27FC236}">
                <a16:creationId xmlns:a16="http://schemas.microsoft.com/office/drawing/2014/main" id="{C02D3EE3-CD86-409E-9BD4-50B7946AE2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5304" y="1671806"/>
            <a:ext cx="729687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壁 </a:t>
            </a:r>
          </a:p>
        </p:txBody>
      </p:sp>
      <p:sp>
        <p:nvSpPr>
          <p:cNvPr id="1203206" name="Rectangle 6">
            <a:extLst>
              <a:ext uri="{FF2B5EF4-FFF2-40B4-BE49-F238E27FC236}">
                <a16:creationId xmlns:a16="http://schemas.microsoft.com/office/drawing/2014/main" id="{A92BEE8D-6B21-4292-A4CD-FE9471244E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3594" y="2410918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稳定 </a:t>
            </a:r>
          </a:p>
        </p:txBody>
      </p:sp>
      <p:sp>
        <p:nvSpPr>
          <p:cNvPr id="1203207" name="Rectangle 7">
            <a:extLst>
              <a:ext uri="{FF2B5EF4-FFF2-40B4-BE49-F238E27FC236}">
                <a16:creationId xmlns:a16="http://schemas.microsoft.com/office/drawing/2014/main" id="{7B8A0251-204F-4B90-B083-133776814C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7024" y="3109716"/>
            <a:ext cx="2909771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温度计玻璃泡 </a:t>
            </a:r>
          </a:p>
        </p:txBody>
      </p:sp>
      <p:sp>
        <p:nvSpPr>
          <p:cNvPr id="1203208" name="Rectangle 8">
            <a:extLst>
              <a:ext uri="{FF2B5EF4-FFF2-40B4-BE49-F238E27FC236}">
                <a16:creationId xmlns:a16="http://schemas.microsoft.com/office/drawing/2014/main" id="{4FB5EDC2-59E4-40D9-8176-D47A875F5F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8521" y="3808513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液柱 </a:t>
            </a:r>
          </a:p>
        </p:txBody>
      </p:sp>
      <p:sp>
        <p:nvSpPr>
          <p:cNvPr id="1203209" name="Rectangle 9">
            <a:extLst>
              <a:ext uri="{FF2B5EF4-FFF2-40B4-BE49-F238E27FC236}">
                <a16:creationId xmlns:a16="http://schemas.microsoft.com/office/drawing/2014/main" id="{7D1DC005-1F06-4E2C-8E57-B079A031B5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6652" y="4628256"/>
            <a:ext cx="726481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en-US" altLang="zh-CN" sz="3386"/>
              <a:t>35 </a:t>
            </a:r>
          </a:p>
        </p:txBody>
      </p:sp>
      <p:sp>
        <p:nvSpPr>
          <p:cNvPr id="1203210" name="Rectangle 10">
            <a:extLst>
              <a:ext uri="{FF2B5EF4-FFF2-40B4-BE49-F238E27FC236}">
                <a16:creationId xmlns:a16="http://schemas.microsoft.com/office/drawing/2014/main" id="{10302657-1F10-4DFE-A751-6BA090BD1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2759" y="4641695"/>
            <a:ext cx="726481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en-US" altLang="zh-CN" sz="3386"/>
              <a:t>42 </a:t>
            </a:r>
          </a:p>
        </p:txBody>
      </p:sp>
      <p:sp>
        <p:nvSpPr>
          <p:cNvPr id="1203211" name="Rectangle 11">
            <a:extLst>
              <a:ext uri="{FF2B5EF4-FFF2-40B4-BE49-F238E27FC236}">
                <a16:creationId xmlns:a16="http://schemas.microsoft.com/office/drawing/2014/main" id="{0E4961B0-C6CB-4C3A-B0B7-0959E3FECF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632" y="5286739"/>
            <a:ext cx="944489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 </a:t>
            </a:r>
            <a:r>
              <a:rPr lang="en-US" altLang="zh-CN" sz="3386"/>
              <a:t>0.1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0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03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03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03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03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03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3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03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3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03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03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3203" grpId="0"/>
      <p:bldP spid="1203204" grpId="0"/>
      <p:bldP spid="1203205" grpId="0"/>
      <p:bldP spid="1203206" grpId="0"/>
      <p:bldP spid="1203207" grpId="0"/>
      <p:bldP spid="1203208" grpId="0"/>
      <p:bldP spid="1203209" grpId="0"/>
      <p:bldP spid="1203210" grpId="0"/>
      <p:bldP spid="12032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Object 2">
            <a:extLst>
              <a:ext uri="{FF2B5EF4-FFF2-40B4-BE49-F238E27FC236}">
                <a16:creationId xmlns:a16="http://schemas.microsoft.com/office/drawing/2014/main" id="{5D4DD28C-758B-4AB9-AF04-575D1A100A5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7799" y="1251979"/>
          <a:ext cx="11476405" cy="435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10884614" imgH="4121781" progId="Word.Document.8">
                  <p:embed/>
                </p:oleObj>
              </mc:Choice>
              <mc:Fallback>
                <p:oleObj name="文档" r:id="rId2" imgW="10884614" imgH="4121781" progId="Word.Document.8">
                  <p:embed/>
                  <p:pic>
                    <p:nvPicPr>
                      <p:cNvPr id="15362" name="Object 2">
                        <a:extLst>
                          <a:ext uri="{FF2B5EF4-FFF2-40B4-BE49-F238E27FC236}">
                            <a16:creationId xmlns:a16="http://schemas.microsoft.com/office/drawing/2014/main" id="{5D4DD28C-758B-4AB9-AF04-575D1A100A5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799" y="1251979"/>
                        <a:ext cx="11476405" cy="4355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02179" name="Rectangle 3">
            <a:extLst>
              <a:ext uri="{FF2B5EF4-FFF2-40B4-BE49-F238E27FC236}">
                <a16:creationId xmlns:a16="http://schemas.microsoft.com/office/drawing/2014/main" id="{BC65ECA1-36E3-42A7-B06D-A63D6770FF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2251" y="1846505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熔化 </a:t>
            </a:r>
          </a:p>
        </p:txBody>
      </p:sp>
      <p:sp>
        <p:nvSpPr>
          <p:cNvPr id="1202180" name="Rectangle 4">
            <a:extLst>
              <a:ext uri="{FF2B5EF4-FFF2-40B4-BE49-F238E27FC236}">
                <a16:creationId xmlns:a16="http://schemas.microsoft.com/office/drawing/2014/main" id="{C0651DF7-2B1E-4944-8E6C-F44DFD71C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20432" y="1859943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液态 </a:t>
            </a:r>
          </a:p>
        </p:txBody>
      </p:sp>
      <p:sp>
        <p:nvSpPr>
          <p:cNvPr id="1202181" name="Rectangle 5">
            <a:extLst>
              <a:ext uri="{FF2B5EF4-FFF2-40B4-BE49-F238E27FC236}">
                <a16:creationId xmlns:a16="http://schemas.microsoft.com/office/drawing/2014/main" id="{469613AC-2DAB-4E45-B186-C6F476274D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828" y="2639371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固态 </a:t>
            </a:r>
          </a:p>
        </p:txBody>
      </p:sp>
      <p:sp>
        <p:nvSpPr>
          <p:cNvPr id="1202182" name="Rectangle 6">
            <a:extLst>
              <a:ext uri="{FF2B5EF4-FFF2-40B4-BE49-F238E27FC236}">
                <a16:creationId xmlns:a16="http://schemas.microsoft.com/office/drawing/2014/main" id="{D306B70F-3CB9-47BE-948D-32AEB494E8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0938" y="3351607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不变 </a:t>
            </a:r>
          </a:p>
        </p:txBody>
      </p:sp>
      <p:sp>
        <p:nvSpPr>
          <p:cNvPr id="1202183" name="Rectangle 7">
            <a:extLst>
              <a:ext uri="{FF2B5EF4-FFF2-40B4-BE49-F238E27FC236}">
                <a16:creationId xmlns:a16="http://schemas.microsoft.com/office/drawing/2014/main" id="{3B1FDA29-8C33-4374-BCAB-7E98ED08A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0815" y="4023528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晶体 </a:t>
            </a:r>
          </a:p>
        </p:txBody>
      </p:sp>
      <p:sp>
        <p:nvSpPr>
          <p:cNvPr id="1202184" name="Rectangle 8">
            <a:extLst>
              <a:ext uri="{FF2B5EF4-FFF2-40B4-BE49-F238E27FC236}">
                <a16:creationId xmlns:a16="http://schemas.microsoft.com/office/drawing/2014/main" id="{F9654F7C-B654-482A-AC4C-D7F832C598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139" y="4050405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海波 </a:t>
            </a:r>
          </a:p>
        </p:txBody>
      </p:sp>
      <p:sp>
        <p:nvSpPr>
          <p:cNvPr id="1202185" name="Rectangle 9">
            <a:extLst>
              <a:ext uri="{FF2B5EF4-FFF2-40B4-BE49-F238E27FC236}">
                <a16:creationId xmlns:a16="http://schemas.microsoft.com/office/drawing/2014/main" id="{889E48D8-C032-42AD-8536-AD727FFD61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852" y="4063843"/>
            <a:ext cx="729687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冰 </a:t>
            </a:r>
          </a:p>
        </p:txBody>
      </p:sp>
      <p:sp>
        <p:nvSpPr>
          <p:cNvPr id="1202186" name="Rectangle 10">
            <a:extLst>
              <a:ext uri="{FF2B5EF4-FFF2-40B4-BE49-F238E27FC236}">
                <a16:creationId xmlns:a16="http://schemas.microsoft.com/office/drawing/2014/main" id="{819FC42B-D200-4CBA-8B38-098B32B557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51664" y="4050405"/>
            <a:ext cx="2037737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各类金属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02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02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02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02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02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02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02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02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2179" grpId="0"/>
      <p:bldP spid="1202180" grpId="0"/>
      <p:bldP spid="1202181" grpId="0"/>
      <p:bldP spid="1202182" grpId="0"/>
      <p:bldP spid="1202183" grpId="0"/>
      <p:bldP spid="1202184" grpId="0"/>
      <p:bldP spid="1202185" grpId="0"/>
      <p:bldP spid="120218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3">
            <a:extLst>
              <a:ext uri="{FF2B5EF4-FFF2-40B4-BE49-F238E27FC236}">
                <a16:creationId xmlns:a16="http://schemas.microsoft.com/office/drawing/2014/main" id="{E36B35C1-A059-472D-B1F3-8AD8A65176C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7799" y="1587939"/>
          <a:ext cx="11476405" cy="435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10884614" imgH="4121781" progId="Word.Document.8">
                  <p:embed/>
                </p:oleObj>
              </mc:Choice>
              <mc:Fallback>
                <p:oleObj name="文档" r:id="rId2" imgW="10884614" imgH="4121781" progId="Word.Document.8">
                  <p:embed/>
                  <p:pic>
                    <p:nvPicPr>
                      <p:cNvPr id="16386" name="Object 3">
                        <a:extLst>
                          <a:ext uri="{FF2B5EF4-FFF2-40B4-BE49-F238E27FC236}">
                            <a16:creationId xmlns:a16="http://schemas.microsoft.com/office/drawing/2014/main" id="{E36B35C1-A059-472D-B1F3-8AD8A65176C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799" y="1587939"/>
                        <a:ext cx="11476405" cy="4355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01156" name="Rectangle 4">
            <a:extLst>
              <a:ext uri="{FF2B5EF4-FFF2-40B4-BE49-F238E27FC236}">
                <a16:creationId xmlns:a16="http://schemas.microsoft.com/office/drawing/2014/main" id="{59CC08DF-1645-4EF9-9955-588D6EF70E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03" y="2209342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升高 </a:t>
            </a:r>
          </a:p>
        </p:txBody>
      </p:sp>
      <p:sp>
        <p:nvSpPr>
          <p:cNvPr id="1201157" name="Rectangle 5">
            <a:extLst>
              <a:ext uri="{FF2B5EF4-FFF2-40B4-BE49-F238E27FC236}">
                <a16:creationId xmlns:a16="http://schemas.microsoft.com/office/drawing/2014/main" id="{8CE92A49-1C05-4E7F-80F8-9D3D2E6A3B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6499" y="2249657"/>
            <a:ext cx="1601721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非晶体 </a:t>
            </a:r>
          </a:p>
        </p:txBody>
      </p:sp>
      <p:sp>
        <p:nvSpPr>
          <p:cNvPr id="1201158" name="Rectangle 6">
            <a:extLst>
              <a:ext uri="{FF2B5EF4-FFF2-40B4-BE49-F238E27FC236}">
                <a16:creationId xmlns:a16="http://schemas.microsoft.com/office/drawing/2014/main" id="{EC729532-F30F-43B1-8EB6-110E1EC818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5073" y="2209342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松香 </a:t>
            </a:r>
          </a:p>
        </p:txBody>
      </p:sp>
      <p:sp>
        <p:nvSpPr>
          <p:cNvPr id="1201159" name="Rectangle 7">
            <a:extLst>
              <a:ext uri="{FF2B5EF4-FFF2-40B4-BE49-F238E27FC236}">
                <a16:creationId xmlns:a16="http://schemas.microsoft.com/office/drawing/2014/main" id="{96E2CB7B-EDDA-4193-8209-43259B8440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24061" y="2209342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石蜡 </a:t>
            </a:r>
          </a:p>
        </p:txBody>
      </p:sp>
      <p:sp>
        <p:nvSpPr>
          <p:cNvPr id="1201160" name="Rectangle 8">
            <a:extLst>
              <a:ext uri="{FF2B5EF4-FFF2-40B4-BE49-F238E27FC236}">
                <a16:creationId xmlns:a16="http://schemas.microsoft.com/office/drawing/2014/main" id="{39A29211-F1EE-40C2-A9BA-75F0058771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320" y="2948455"/>
            <a:ext cx="1274708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玻璃  </a:t>
            </a:r>
          </a:p>
        </p:txBody>
      </p:sp>
      <p:sp>
        <p:nvSpPr>
          <p:cNvPr id="1201161" name="Rectangle 9">
            <a:extLst>
              <a:ext uri="{FF2B5EF4-FFF2-40B4-BE49-F238E27FC236}">
                <a16:creationId xmlns:a16="http://schemas.microsoft.com/office/drawing/2014/main" id="{F60EA7F7-914E-4428-9094-3FFB45C872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626" y="3606937"/>
            <a:ext cx="3781805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晶体熔化时的温度 </a:t>
            </a:r>
          </a:p>
        </p:txBody>
      </p:sp>
      <p:sp>
        <p:nvSpPr>
          <p:cNvPr id="1201162" name="Rectangle 10">
            <a:extLst>
              <a:ext uri="{FF2B5EF4-FFF2-40B4-BE49-F238E27FC236}">
                <a16:creationId xmlns:a16="http://schemas.microsoft.com/office/drawing/2014/main" id="{BFAD524B-2CFE-4498-AAE0-0802108E59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0518" y="3647252"/>
            <a:ext cx="5089855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液体凝固成晶体时的温度 </a:t>
            </a:r>
          </a:p>
        </p:txBody>
      </p:sp>
      <p:sp>
        <p:nvSpPr>
          <p:cNvPr id="1201163" name="Rectangle 11">
            <a:extLst>
              <a:ext uri="{FF2B5EF4-FFF2-40B4-BE49-F238E27FC236}">
                <a16:creationId xmlns:a16="http://schemas.microsoft.com/office/drawing/2014/main" id="{A2741D52-A7B3-4C55-8E5E-77CD9AE0AB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3886" y="4426680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相同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1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01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1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01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1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01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1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01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1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01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1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01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1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01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1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01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1156" grpId="0"/>
      <p:bldP spid="1201157" grpId="0"/>
      <p:bldP spid="1201158" grpId="0"/>
      <p:bldP spid="1201159" grpId="0"/>
      <p:bldP spid="1201160" grpId="0"/>
      <p:bldP spid="1201161" grpId="0"/>
      <p:bldP spid="1201162" grpId="0"/>
      <p:bldP spid="120116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Object 2">
            <a:extLst>
              <a:ext uri="{FF2B5EF4-FFF2-40B4-BE49-F238E27FC236}">
                <a16:creationId xmlns:a16="http://schemas.microsoft.com/office/drawing/2014/main" id="{456F2A12-DB00-4E19-90AA-2D3D6596869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7799" y="1251979"/>
          <a:ext cx="11476405" cy="435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10884614" imgH="4121781" progId="Word.Document.8">
                  <p:embed/>
                </p:oleObj>
              </mc:Choice>
              <mc:Fallback>
                <p:oleObj name="文档" r:id="rId2" imgW="10884614" imgH="4121781" progId="Word.Document.8">
                  <p:embed/>
                  <p:pic>
                    <p:nvPicPr>
                      <p:cNvPr id="17410" name="Object 2">
                        <a:extLst>
                          <a:ext uri="{FF2B5EF4-FFF2-40B4-BE49-F238E27FC236}">
                            <a16:creationId xmlns:a16="http://schemas.microsoft.com/office/drawing/2014/main" id="{456F2A12-DB00-4E19-90AA-2D3D6596869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799" y="1251979"/>
                        <a:ext cx="11476405" cy="4355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1875" name="Rectangle 3">
            <a:extLst>
              <a:ext uri="{FF2B5EF4-FFF2-40B4-BE49-F238E27FC236}">
                <a16:creationId xmlns:a16="http://schemas.microsoft.com/office/drawing/2014/main" id="{BEDE3E46-4315-4926-A3E0-A482E7709D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5485" y="1913697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液态 </a:t>
            </a:r>
          </a:p>
        </p:txBody>
      </p:sp>
      <p:sp>
        <p:nvSpPr>
          <p:cNvPr id="1231876" name="Rectangle 4">
            <a:extLst>
              <a:ext uri="{FF2B5EF4-FFF2-40B4-BE49-F238E27FC236}">
                <a16:creationId xmlns:a16="http://schemas.microsoft.com/office/drawing/2014/main" id="{97F4B704-5EB4-4C6E-95F4-1B7AD0DD9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8153" y="1913697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气态 </a:t>
            </a:r>
          </a:p>
        </p:txBody>
      </p:sp>
      <p:sp>
        <p:nvSpPr>
          <p:cNvPr id="1231877" name="Rectangle 5">
            <a:extLst>
              <a:ext uri="{FF2B5EF4-FFF2-40B4-BE49-F238E27FC236}">
                <a16:creationId xmlns:a16="http://schemas.microsoft.com/office/drawing/2014/main" id="{F7402D1B-66BF-40E9-AEFE-8F3626CEC1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3477" y="2612495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蒸发 </a:t>
            </a:r>
          </a:p>
        </p:txBody>
      </p:sp>
      <p:sp>
        <p:nvSpPr>
          <p:cNvPr id="1231878" name="Rectangle 6">
            <a:extLst>
              <a:ext uri="{FF2B5EF4-FFF2-40B4-BE49-F238E27FC236}">
                <a16:creationId xmlns:a16="http://schemas.microsoft.com/office/drawing/2014/main" id="{72268038-B7C2-40A0-9759-F76898446E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2047" y="2612495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沸腾 </a:t>
            </a:r>
          </a:p>
        </p:txBody>
      </p:sp>
      <p:sp>
        <p:nvSpPr>
          <p:cNvPr id="1231879" name="Rectangle 7">
            <a:extLst>
              <a:ext uri="{FF2B5EF4-FFF2-40B4-BE49-F238E27FC236}">
                <a16:creationId xmlns:a16="http://schemas.microsoft.com/office/drawing/2014/main" id="{91320587-2CC9-466A-A9F2-E1E4217D69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4563" y="2599056"/>
            <a:ext cx="729687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吸 </a:t>
            </a:r>
          </a:p>
        </p:txBody>
      </p:sp>
      <p:sp>
        <p:nvSpPr>
          <p:cNvPr id="1231880" name="Rectangle 8">
            <a:extLst>
              <a:ext uri="{FF2B5EF4-FFF2-40B4-BE49-F238E27FC236}">
                <a16:creationId xmlns:a16="http://schemas.microsoft.com/office/drawing/2014/main" id="{E776F25C-4E3C-424C-9A9E-A6F730A32D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4826" y="3324730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任何 </a:t>
            </a:r>
          </a:p>
        </p:txBody>
      </p:sp>
      <p:sp>
        <p:nvSpPr>
          <p:cNvPr id="1231881" name="Rectangle 9">
            <a:extLst>
              <a:ext uri="{FF2B5EF4-FFF2-40B4-BE49-F238E27FC236}">
                <a16:creationId xmlns:a16="http://schemas.microsoft.com/office/drawing/2014/main" id="{DF3CC2D9-BCCE-414A-A99B-D3D621406F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83103" y="3338169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表面 </a:t>
            </a:r>
          </a:p>
        </p:txBody>
      </p:sp>
      <p:sp>
        <p:nvSpPr>
          <p:cNvPr id="1231882" name="Rectangle 10">
            <a:extLst>
              <a:ext uri="{FF2B5EF4-FFF2-40B4-BE49-F238E27FC236}">
                <a16:creationId xmlns:a16="http://schemas.microsoft.com/office/drawing/2014/main" id="{3E0D2F72-7F1B-43A6-8307-03C47CED9F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44904" y="3338169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缓慢 </a:t>
            </a:r>
          </a:p>
        </p:txBody>
      </p:sp>
      <p:sp>
        <p:nvSpPr>
          <p:cNvPr id="1231883" name="Rectangle 11">
            <a:extLst>
              <a:ext uri="{FF2B5EF4-FFF2-40B4-BE49-F238E27FC236}">
                <a16:creationId xmlns:a16="http://schemas.microsoft.com/office/drawing/2014/main" id="{24E23F6D-6FB7-48F7-9306-33A528CAAE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049" y="4789517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降低 </a:t>
            </a:r>
          </a:p>
        </p:txBody>
      </p:sp>
      <p:sp>
        <p:nvSpPr>
          <p:cNvPr id="1231884" name="Rectangle 12">
            <a:extLst>
              <a:ext uri="{FF2B5EF4-FFF2-40B4-BE49-F238E27FC236}">
                <a16:creationId xmlns:a16="http://schemas.microsoft.com/office/drawing/2014/main" id="{21E0C58A-7070-494B-9973-514F160EDF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5170" y="4776079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制冷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31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31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31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31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31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31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31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31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31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231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875" grpId="0"/>
      <p:bldP spid="1231876" grpId="0"/>
      <p:bldP spid="1231877" grpId="0"/>
      <p:bldP spid="1231878" grpId="0"/>
      <p:bldP spid="1231879" grpId="0"/>
      <p:bldP spid="1231880" grpId="0"/>
      <p:bldP spid="1231881" grpId="0"/>
      <p:bldP spid="1231882" grpId="0"/>
      <p:bldP spid="1231883" grpId="0"/>
      <p:bldP spid="12318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Object 2">
            <a:extLst>
              <a:ext uri="{FF2B5EF4-FFF2-40B4-BE49-F238E27FC236}">
                <a16:creationId xmlns:a16="http://schemas.microsoft.com/office/drawing/2014/main" id="{6684B590-1AC8-4752-91F5-B7848CFFBA7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7799" y="921057"/>
          <a:ext cx="11476405" cy="50981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10884614" imgH="5497150" progId="Word.Document.8">
                  <p:embed/>
                </p:oleObj>
              </mc:Choice>
              <mc:Fallback>
                <p:oleObj name="文档" r:id="rId2" imgW="10884614" imgH="5497150" progId="Word.Document.8">
                  <p:embed/>
                  <p:pic>
                    <p:nvPicPr>
                      <p:cNvPr id="18434" name="Object 2">
                        <a:extLst>
                          <a:ext uri="{FF2B5EF4-FFF2-40B4-BE49-F238E27FC236}">
                            <a16:creationId xmlns:a16="http://schemas.microsoft.com/office/drawing/2014/main" id="{6684B590-1AC8-4752-91F5-B7848CFFBA7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2233"/>
                      <a:stretch>
                        <a:fillRect/>
                      </a:stretch>
                    </p:blipFill>
                    <p:spPr bwMode="auto">
                      <a:xfrm>
                        <a:off x="357799" y="921057"/>
                        <a:ext cx="11476405" cy="509819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0851" name="Rectangle 3">
            <a:extLst>
              <a:ext uri="{FF2B5EF4-FFF2-40B4-BE49-F238E27FC236}">
                <a16:creationId xmlns:a16="http://schemas.microsoft.com/office/drawing/2014/main" id="{10B49068-9C8B-4B30-B604-97BE32C356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5771" y="853743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一定 </a:t>
            </a:r>
          </a:p>
        </p:txBody>
      </p:sp>
      <p:sp>
        <p:nvSpPr>
          <p:cNvPr id="1230852" name="Rectangle 4">
            <a:extLst>
              <a:ext uri="{FF2B5EF4-FFF2-40B4-BE49-F238E27FC236}">
                <a16:creationId xmlns:a16="http://schemas.microsoft.com/office/drawing/2014/main" id="{193BAB1A-4187-44EC-98E1-515788D2CF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1049" y="880620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表面 </a:t>
            </a:r>
          </a:p>
        </p:txBody>
      </p:sp>
      <p:sp>
        <p:nvSpPr>
          <p:cNvPr id="1230853" name="Rectangle 5">
            <a:extLst>
              <a:ext uri="{FF2B5EF4-FFF2-40B4-BE49-F238E27FC236}">
                <a16:creationId xmlns:a16="http://schemas.microsoft.com/office/drawing/2014/main" id="{4E0A2CDC-0802-47BC-A809-EEC1ACF6D3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17756" y="894058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内部 </a:t>
            </a:r>
          </a:p>
        </p:txBody>
      </p:sp>
      <p:sp>
        <p:nvSpPr>
          <p:cNvPr id="1230854" name="Rectangle 6">
            <a:extLst>
              <a:ext uri="{FF2B5EF4-FFF2-40B4-BE49-F238E27FC236}">
                <a16:creationId xmlns:a16="http://schemas.microsoft.com/office/drawing/2014/main" id="{1507DE57-2F15-4B1F-A400-5755E2A85B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6285" y="1565979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剧烈 </a:t>
            </a:r>
          </a:p>
        </p:txBody>
      </p:sp>
      <p:sp>
        <p:nvSpPr>
          <p:cNvPr id="1230855" name="Rectangle 7">
            <a:extLst>
              <a:ext uri="{FF2B5EF4-FFF2-40B4-BE49-F238E27FC236}">
                <a16:creationId xmlns:a16="http://schemas.microsoft.com/office/drawing/2014/main" id="{BE9D4179-7CCF-452B-BF59-3723506C4C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3285" y="1565979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吸热 </a:t>
            </a:r>
          </a:p>
        </p:txBody>
      </p:sp>
      <p:sp>
        <p:nvSpPr>
          <p:cNvPr id="1230856" name="Rectangle 8">
            <a:extLst>
              <a:ext uri="{FF2B5EF4-FFF2-40B4-BE49-F238E27FC236}">
                <a16:creationId xmlns:a16="http://schemas.microsoft.com/office/drawing/2014/main" id="{F93A4E58-6B1E-4E44-BE58-4470FD6C2D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49362" y="1512225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温度 </a:t>
            </a:r>
          </a:p>
        </p:txBody>
      </p:sp>
      <p:sp>
        <p:nvSpPr>
          <p:cNvPr id="1230857" name="Rectangle 9">
            <a:extLst>
              <a:ext uri="{FF2B5EF4-FFF2-40B4-BE49-F238E27FC236}">
                <a16:creationId xmlns:a16="http://schemas.microsoft.com/office/drawing/2014/main" id="{D90097FE-BA44-4242-8170-0494AF7C13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0529" y="2310130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沸点 </a:t>
            </a:r>
          </a:p>
        </p:txBody>
      </p:sp>
      <p:sp>
        <p:nvSpPr>
          <p:cNvPr id="1230858" name="Rectangle 10">
            <a:extLst>
              <a:ext uri="{FF2B5EF4-FFF2-40B4-BE49-F238E27FC236}">
                <a16:creationId xmlns:a16="http://schemas.microsoft.com/office/drawing/2014/main" id="{B429894B-A14E-42D9-9444-FC72FF518B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7088" y="3017327"/>
            <a:ext cx="2909771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表面积的大小 </a:t>
            </a:r>
          </a:p>
        </p:txBody>
      </p:sp>
      <p:sp>
        <p:nvSpPr>
          <p:cNvPr id="1230859" name="Rectangle 11">
            <a:extLst>
              <a:ext uri="{FF2B5EF4-FFF2-40B4-BE49-F238E27FC236}">
                <a16:creationId xmlns:a16="http://schemas.microsoft.com/office/drawing/2014/main" id="{B5DE91E5-EC57-4875-B646-70E8D17031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3631" y="3743002"/>
            <a:ext cx="247375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温度的高低 </a:t>
            </a:r>
          </a:p>
        </p:txBody>
      </p:sp>
      <p:sp>
        <p:nvSpPr>
          <p:cNvPr id="1230860" name="Rectangle 12">
            <a:extLst>
              <a:ext uri="{FF2B5EF4-FFF2-40B4-BE49-F238E27FC236}">
                <a16:creationId xmlns:a16="http://schemas.microsoft.com/office/drawing/2014/main" id="{C639CF2D-778A-4A4A-9D52-3559E29054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3292" y="3702686"/>
            <a:ext cx="247375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空气流动的 </a:t>
            </a:r>
          </a:p>
        </p:txBody>
      </p:sp>
      <p:sp>
        <p:nvSpPr>
          <p:cNvPr id="1230861" name="Rectangle 13">
            <a:extLst>
              <a:ext uri="{FF2B5EF4-FFF2-40B4-BE49-F238E27FC236}">
                <a16:creationId xmlns:a16="http://schemas.microsoft.com/office/drawing/2014/main" id="{DE9C76EF-A87E-45E5-94D9-2BEDADE1C5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091" y="4441799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气态 </a:t>
            </a:r>
          </a:p>
        </p:txBody>
      </p:sp>
      <p:sp>
        <p:nvSpPr>
          <p:cNvPr id="1230862" name="Rectangle 14">
            <a:extLst>
              <a:ext uri="{FF2B5EF4-FFF2-40B4-BE49-F238E27FC236}">
                <a16:creationId xmlns:a16="http://schemas.microsoft.com/office/drawing/2014/main" id="{E4CEB0A8-AF92-4C92-84ED-22692F322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31276" y="4441799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液态 </a:t>
            </a:r>
          </a:p>
        </p:txBody>
      </p:sp>
      <p:sp>
        <p:nvSpPr>
          <p:cNvPr id="1230863" name="Rectangle 15">
            <a:extLst>
              <a:ext uri="{FF2B5EF4-FFF2-40B4-BE49-F238E27FC236}">
                <a16:creationId xmlns:a16="http://schemas.microsoft.com/office/drawing/2014/main" id="{B60D0AE8-E37B-4D93-B335-D62D49019E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824" y="5207789"/>
            <a:ext cx="729687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放 </a:t>
            </a:r>
          </a:p>
        </p:txBody>
      </p:sp>
      <p:sp>
        <p:nvSpPr>
          <p:cNvPr id="1230864" name="Rectangle 16">
            <a:extLst>
              <a:ext uri="{FF2B5EF4-FFF2-40B4-BE49-F238E27FC236}">
                <a16:creationId xmlns:a16="http://schemas.microsoft.com/office/drawing/2014/main" id="{9EA47283-3766-4F91-91EC-D22ECD5376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1464" y="5180912"/>
            <a:ext cx="2037737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压缩体积 </a:t>
            </a:r>
          </a:p>
        </p:txBody>
      </p:sp>
      <p:sp>
        <p:nvSpPr>
          <p:cNvPr id="1230865" name="Rectangle 17">
            <a:extLst>
              <a:ext uri="{FF2B5EF4-FFF2-40B4-BE49-F238E27FC236}">
                <a16:creationId xmlns:a16="http://schemas.microsoft.com/office/drawing/2014/main" id="{7C80A225-7720-4E23-BE88-E144639944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1481" y="5207789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降温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30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30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30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30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30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30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30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30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30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230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230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230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30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230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230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851" grpId="0"/>
      <p:bldP spid="1230852" grpId="0"/>
      <p:bldP spid="1230853" grpId="0"/>
      <p:bldP spid="1230854" grpId="0"/>
      <p:bldP spid="1230855" grpId="0"/>
      <p:bldP spid="1230856" grpId="0"/>
      <p:bldP spid="1230857" grpId="0"/>
      <p:bldP spid="1230858" grpId="0"/>
      <p:bldP spid="1230859" grpId="0"/>
      <p:bldP spid="1230860" grpId="0"/>
      <p:bldP spid="1230861" grpId="0"/>
      <p:bldP spid="1230862" grpId="0"/>
      <p:bldP spid="1230863" grpId="0"/>
      <p:bldP spid="1230864" grpId="0"/>
      <p:bldP spid="123086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Object 2">
            <a:extLst>
              <a:ext uri="{FF2B5EF4-FFF2-40B4-BE49-F238E27FC236}">
                <a16:creationId xmlns:a16="http://schemas.microsoft.com/office/drawing/2014/main" id="{3FAD2CA1-6095-4D3A-9DE0-648EA7746C7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7799" y="1015126"/>
          <a:ext cx="11476405" cy="508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10884614" imgH="4808564" progId="Word.Document.8">
                  <p:embed/>
                </p:oleObj>
              </mc:Choice>
              <mc:Fallback>
                <p:oleObj name="文档" r:id="rId2" imgW="10884614" imgH="4808564" progId="Word.Document.8">
                  <p:embed/>
                  <p:pic>
                    <p:nvPicPr>
                      <p:cNvPr id="19458" name="Object 2">
                        <a:extLst>
                          <a:ext uri="{FF2B5EF4-FFF2-40B4-BE49-F238E27FC236}">
                            <a16:creationId xmlns:a16="http://schemas.microsoft.com/office/drawing/2014/main" id="{3FAD2CA1-6095-4D3A-9DE0-648EA7746C7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799" y="1015126"/>
                        <a:ext cx="11476405" cy="508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827" name="Rectangle 3">
            <a:extLst>
              <a:ext uri="{FF2B5EF4-FFF2-40B4-BE49-F238E27FC236}">
                <a16:creationId xmlns:a16="http://schemas.microsoft.com/office/drawing/2014/main" id="{A1099AA1-E187-4B00-BA89-7EB9F3BF7B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6379" y="1685244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升华 </a:t>
            </a:r>
          </a:p>
        </p:txBody>
      </p:sp>
      <p:sp>
        <p:nvSpPr>
          <p:cNvPr id="1229828" name="Rectangle 4">
            <a:extLst>
              <a:ext uri="{FF2B5EF4-FFF2-40B4-BE49-F238E27FC236}">
                <a16:creationId xmlns:a16="http://schemas.microsoft.com/office/drawing/2014/main" id="{A0EBFAA5-A753-4688-9657-3A1C2CE3CC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3967" y="2343726"/>
            <a:ext cx="3781805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气态直接变成固态 </a:t>
            </a:r>
          </a:p>
        </p:txBody>
      </p:sp>
      <p:sp>
        <p:nvSpPr>
          <p:cNvPr id="1229829" name="Rectangle 5">
            <a:extLst>
              <a:ext uri="{FF2B5EF4-FFF2-40B4-BE49-F238E27FC236}">
                <a16:creationId xmlns:a16="http://schemas.microsoft.com/office/drawing/2014/main" id="{2DA51FAE-7470-4DF0-9B3B-6D0A818E94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7231" y="3835390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升华 </a:t>
            </a:r>
          </a:p>
        </p:txBody>
      </p:sp>
      <p:sp>
        <p:nvSpPr>
          <p:cNvPr id="1229830" name="Rectangle 6">
            <a:extLst>
              <a:ext uri="{FF2B5EF4-FFF2-40B4-BE49-F238E27FC236}">
                <a16:creationId xmlns:a16="http://schemas.microsoft.com/office/drawing/2014/main" id="{9429D03E-CE30-4697-8D1B-5C44BAC0F6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7231" y="5258183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凝华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9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27" grpId="0"/>
      <p:bldP spid="1229828" grpId="0"/>
      <p:bldP spid="1229829" grpId="0"/>
      <p:bldP spid="12298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Object 2">
            <a:extLst>
              <a:ext uri="{FF2B5EF4-FFF2-40B4-BE49-F238E27FC236}">
                <a16:creationId xmlns:a16="http://schemas.microsoft.com/office/drawing/2014/main" id="{A520917D-D421-47BD-A3B5-F820EDA4140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7799" y="1053761"/>
          <a:ext cx="11476405" cy="14513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10884614" imgH="1373206" progId="Word.Document.8">
                  <p:embed/>
                </p:oleObj>
              </mc:Choice>
              <mc:Fallback>
                <p:oleObj name="文档" r:id="rId2" imgW="10884614" imgH="1373206" progId="Word.Document.8">
                  <p:embed/>
                  <p:pic>
                    <p:nvPicPr>
                      <p:cNvPr id="20482" name="Object 2">
                        <a:extLst>
                          <a:ext uri="{FF2B5EF4-FFF2-40B4-BE49-F238E27FC236}">
                            <a16:creationId xmlns:a16="http://schemas.microsoft.com/office/drawing/2014/main" id="{A520917D-D421-47BD-A3B5-F820EDA4140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799" y="1053761"/>
                        <a:ext cx="11476405" cy="14513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8803" name="Rectangle 3">
            <a:extLst>
              <a:ext uri="{FF2B5EF4-FFF2-40B4-BE49-F238E27FC236}">
                <a16:creationId xmlns:a16="http://schemas.microsoft.com/office/drawing/2014/main" id="{324E1F4F-83DB-41B0-B926-2377CC0671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4329" y="989806"/>
            <a:ext cx="729687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吸 </a:t>
            </a:r>
          </a:p>
        </p:txBody>
      </p:sp>
      <p:sp>
        <p:nvSpPr>
          <p:cNvPr id="1228804" name="Rectangle 4">
            <a:extLst>
              <a:ext uri="{FF2B5EF4-FFF2-40B4-BE49-F238E27FC236}">
                <a16:creationId xmlns:a16="http://schemas.microsoft.com/office/drawing/2014/main" id="{E46B452A-A55C-44CD-8B3D-C84B58116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2567" y="989806"/>
            <a:ext cx="1165704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制冷 </a:t>
            </a:r>
          </a:p>
        </p:txBody>
      </p:sp>
      <p:sp>
        <p:nvSpPr>
          <p:cNvPr id="1228805" name="Rectangle 5">
            <a:extLst>
              <a:ext uri="{FF2B5EF4-FFF2-40B4-BE49-F238E27FC236}">
                <a16:creationId xmlns:a16="http://schemas.microsoft.com/office/drawing/2014/main" id="{866105EA-2E6E-42FE-B516-77B7D04666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509" y="1728919"/>
            <a:ext cx="729687" cy="61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 marL="742950" indent="-28575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3386"/>
              <a:t>放 </a:t>
            </a:r>
          </a:p>
        </p:txBody>
      </p:sp>
      <p:graphicFrame>
        <p:nvGraphicFramePr>
          <p:cNvPr id="20486" name="Object 6">
            <a:extLst>
              <a:ext uri="{FF2B5EF4-FFF2-40B4-BE49-F238E27FC236}">
                <a16:creationId xmlns:a16="http://schemas.microsoft.com/office/drawing/2014/main" id="{CA768306-C360-4A70-97EE-B2601D11A7C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7799" y="2404322"/>
          <a:ext cx="11476405" cy="37677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imgW="10846294" imgH="3560457" progId="Word.Document.8">
                  <p:embed/>
                </p:oleObj>
              </mc:Choice>
              <mc:Fallback>
                <p:oleObj name="文档" r:id="rId4" imgW="10846294" imgH="3560457" progId="Word.Document.8">
                  <p:embed/>
                  <p:pic>
                    <p:nvPicPr>
                      <p:cNvPr id="20486" name="Object 6">
                        <a:extLst>
                          <a:ext uri="{FF2B5EF4-FFF2-40B4-BE49-F238E27FC236}">
                            <a16:creationId xmlns:a16="http://schemas.microsoft.com/office/drawing/2014/main" id="{CA768306-C360-4A70-97EE-B2601D11A7C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799" y="2404322"/>
                        <a:ext cx="11476405" cy="376779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8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8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8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03" grpId="0"/>
      <p:bldP spid="1228804" grpId="0"/>
      <p:bldP spid="122880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Object 2">
            <a:extLst>
              <a:ext uri="{FF2B5EF4-FFF2-40B4-BE49-F238E27FC236}">
                <a16:creationId xmlns:a16="http://schemas.microsoft.com/office/drawing/2014/main" id="{8E4D25B4-E381-47D0-AADC-37A2A258FAA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7799" y="1614816"/>
          <a:ext cx="11476405" cy="36300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10846294" imgH="3430311" progId="Word.Document.8">
                  <p:embed/>
                </p:oleObj>
              </mc:Choice>
              <mc:Fallback>
                <p:oleObj name="文档" r:id="rId2" imgW="10846294" imgH="3430311" progId="Word.Document.8">
                  <p:embed/>
                  <p:pic>
                    <p:nvPicPr>
                      <p:cNvPr id="21506" name="Object 2">
                        <a:extLst>
                          <a:ext uri="{FF2B5EF4-FFF2-40B4-BE49-F238E27FC236}">
                            <a16:creationId xmlns:a16="http://schemas.microsoft.com/office/drawing/2014/main" id="{8E4D25B4-E381-47D0-AADC-37A2A258FAA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799" y="1614816"/>
                        <a:ext cx="11476405" cy="363005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回顾">
  <a:themeElements>
    <a:clrScheme name="回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176</Words>
  <Application>Microsoft Office PowerPoint</Application>
  <PresentationFormat>宽屏</PresentationFormat>
  <Paragraphs>79</Paragraphs>
  <Slides>12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12</vt:i4>
      </vt:variant>
    </vt:vector>
  </HeadingPairs>
  <TitlesOfParts>
    <vt:vector size="21" baseType="lpstr">
      <vt:lpstr>微软雅黑</vt:lpstr>
      <vt:lpstr>幼圆</vt:lpstr>
      <vt:lpstr>Arial</vt:lpstr>
      <vt:lpstr>Calibri</vt:lpstr>
      <vt:lpstr>Calibri Light</vt:lpstr>
      <vt:lpstr>Times New Roman</vt:lpstr>
      <vt:lpstr>回顾</vt:lpstr>
      <vt:lpstr>文档</vt:lpstr>
      <vt:lpstr>Document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Maki</cp:lastModifiedBy>
  <cp:revision>3</cp:revision>
  <dcterms:created xsi:type="dcterms:W3CDTF">2019-11-12T08:29:24Z</dcterms:created>
  <dcterms:modified xsi:type="dcterms:W3CDTF">2022-10-28T00:48:30Z</dcterms:modified>
</cp:coreProperties>
</file>