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34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62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2E5E4-B165-439B-8376-CD8456EEE6AE}" type="datetimeFigureOut">
              <a:rPr lang="zh-CN" altLang="en-US" smtClean="0"/>
              <a:t>2020/9/10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DBFA-1BBC-4183-9BEB-E6076CB60A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666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2E5E4-B165-439B-8376-CD8456EEE6AE}" type="datetimeFigureOut">
              <a:rPr lang="zh-CN" altLang="en-US" smtClean="0"/>
              <a:t>2020/9/10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DBFA-1BBC-4183-9BEB-E6076CB60A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280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2E5E4-B165-439B-8376-CD8456EEE6AE}" type="datetimeFigureOut">
              <a:rPr lang="zh-CN" altLang="en-US" smtClean="0"/>
              <a:t>2020/9/10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DBFA-1BBC-4183-9BEB-E6076CB60A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4009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2E5E4-B165-439B-8376-CD8456EEE6AE}" type="datetimeFigureOut">
              <a:rPr lang="zh-CN" altLang="en-US" smtClean="0"/>
              <a:t>2020/9/10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DBFA-1BBC-4183-9BEB-E6076CB60A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8587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2E5E4-B165-439B-8376-CD8456EEE6AE}" type="datetimeFigureOut">
              <a:rPr lang="zh-CN" altLang="en-US" smtClean="0"/>
              <a:t>2020/9/10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DBFA-1BBC-4183-9BEB-E6076CB60A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1655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2E5E4-B165-439B-8376-CD8456EEE6AE}" type="datetimeFigureOut">
              <a:rPr lang="zh-CN" altLang="en-US" smtClean="0"/>
              <a:t>2020/9/10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DBFA-1BBC-4183-9BEB-E6076CB60A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999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2E5E4-B165-439B-8376-CD8456EEE6AE}" type="datetimeFigureOut">
              <a:rPr lang="zh-CN" altLang="en-US" smtClean="0"/>
              <a:t>2020/9/10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DBFA-1BBC-4183-9BEB-E6076CB60A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143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2E5E4-B165-439B-8376-CD8456EEE6AE}" type="datetimeFigureOut">
              <a:rPr lang="zh-CN" altLang="en-US" smtClean="0"/>
              <a:t>2020/9/10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DBFA-1BBC-4183-9BEB-E6076CB60A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5264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2E5E4-B165-439B-8376-CD8456EEE6AE}" type="datetimeFigureOut">
              <a:rPr lang="zh-CN" altLang="en-US" smtClean="0"/>
              <a:t>2020/9/10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DBFA-1BBC-4183-9BEB-E6076CB60A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7967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2E5E4-B165-439B-8376-CD8456EEE6AE}" type="datetimeFigureOut">
              <a:rPr lang="zh-CN" altLang="en-US" smtClean="0"/>
              <a:t>2020/9/10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DBFA-1BBC-4183-9BEB-E6076CB60A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152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2E5E4-B165-439B-8376-CD8456EEE6AE}" type="datetimeFigureOut">
              <a:rPr lang="zh-CN" altLang="en-US" smtClean="0"/>
              <a:t>2020/9/10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DBFA-1BBC-4183-9BEB-E6076CB60A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69255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4942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52E5E4-B165-439B-8376-CD8456EEE6AE}" type="datetimeFigureOut">
              <a:rPr lang="zh-CN" altLang="en-US" smtClean="0"/>
              <a:t>2020/9/10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5DBFA-1BBC-4183-9BEB-E6076CB60A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435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17YASW2-151.TI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17YASW2-178.TIF" TargetMode="Externa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17YASW2-233.TIF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F517F5-316B-47DB-8F0A-545497EE4A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89CE516-FFAE-4733-895F-0722E19CE63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8144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610E71F9-862C-49D8-A137-428344612DB8}"/>
              </a:ext>
            </a:extLst>
          </p:cNvPr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846" y="1275079"/>
            <a:ext cx="3565526" cy="370622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流程图: 过程 6">
            <a:extLst>
              <a:ext uri="{FF2B5EF4-FFF2-40B4-BE49-F238E27FC236}">
                <a16:creationId xmlns:a16="http://schemas.microsoft.com/office/drawing/2014/main" id="{6BFC6B0B-6BB7-4C79-9302-6D4A607B76CA}"/>
              </a:ext>
            </a:extLst>
          </p:cNvPr>
          <p:cNvSpPr/>
          <p:nvPr/>
        </p:nvSpPr>
        <p:spPr>
          <a:xfrm>
            <a:off x="1230403" y="648788"/>
            <a:ext cx="2856411" cy="54864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/>
              <a:t>第一类动态平衡</a:t>
            </a:r>
          </a:p>
        </p:txBody>
      </p:sp>
      <p:sp>
        <p:nvSpPr>
          <p:cNvPr id="8" name="对话气泡: 圆角矩形 7">
            <a:extLst>
              <a:ext uri="{FF2B5EF4-FFF2-40B4-BE49-F238E27FC236}">
                <a16:creationId xmlns:a16="http://schemas.microsoft.com/office/drawing/2014/main" id="{F4BA9105-86D0-496D-B82C-451259C7221B}"/>
              </a:ext>
            </a:extLst>
          </p:cNvPr>
          <p:cNvSpPr/>
          <p:nvPr/>
        </p:nvSpPr>
        <p:spPr>
          <a:xfrm>
            <a:off x="722811" y="4894217"/>
            <a:ext cx="1053738" cy="836023"/>
          </a:xfrm>
          <a:prstGeom prst="wedgeRoundRectCallout">
            <a:avLst>
              <a:gd name="adj1" fmla="val 18836"/>
              <a:gd name="adj2" fmla="val -36875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/>
              <a:t>定向</a:t>
            </a:r>
          </a:p>
        </p:txBody>
      </p:sp>
      <p:sp>
        <p:nvSpPr>
          <p:cNvPr id="9" name="流程图: 接点 8">
            <a:extLst>
              <a:ext uri="{FF2B5EF4-FFF2-40B4-BE49-F238E27FC236}">
                <a16:creationId xmlns:a16="http://schemas.microsoft.com/office/drawing/2014/main" id="{50D785D3-4D77-4DED-88DC-405FDDAE0BBF}"/>
              </a:ext>
            </a:extLst>
          </p:cNvPr>
          <p:cNvSpPr/>
          <p:nvPr/>
        </p:nvSpPr>
        <p:spPr>
          <a:xfrm>
            <a:off x="2029097" y="3074126"/>
            <a:ext cx="139337" cy="11321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流程图: 接点 10">
            <a:extLst>
              <a:ext uri="{FF2B5EF4-FFF2-40B4-BE49-F238E27FC236}">
                <a16:creationId xmlns:a16="http://schemas.microsoft.com/office/drawing/2014/main" id="{CC9F70CF-F578-4A14-9893-B4A2AE0BBEAE}"/>
              </a:ext>
            </a:extLst>
          </p:cNvPr>
          <p:cNvSpPr/>
          <p:nvPr/>
        </p:nvSpPr>
        <p:spPr>
          <a:xfrm>
            <a:off x="2042160" y="2165894"/>
            <a:ext cx="139337" cy="11321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流程图: 过程 12">
            <a:extLst>
              <a:ext uri="{FF2B5EF4-FFF2-40B4-BE49-F238E27FC236}">
                <a16:creationId xmlns:a16="http://schemas.microsoft.com/office/drawing/2014/main" id="{090832EE-5DC6-4D21-9A5F-1260215C2B1C}"/>
              </a:ext>
            </a:extLst>
          </p:cNvPr>
          <p:cNvSpPr/>
          <p:nvPr/>
        </p:nvSpPr>
        <p:spPr>
          <a:xfrm>
            <a:off x="3222171" y="1828800"/>
            <a:ext cx="1558835" cy="69668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/>
              <a:t>G</a:t>
            </a:r>
            <a:r>
              <a:rPr lang="zh-CN" altLang="en-US" sz="2400" dirty="0"/>
              <a:t>恒定</a:t>
            </a:r>
            <a:endParaRPr lang="en-US" altLang="zh-CN" sz="2400" dirty="0"/>
          </a:p>
          <a:p>
            <a:pPr algn="ctr"/>
            <a:r>
              <a:rPr lang="zh-CN" altLang="en-US" sz="2400" dirty="0"/>
              <a:t>两个定点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C7D6C3C7-E5AE-4FAB-98F9-CEF9E48D570E}"/>
              </a:ext>
            </a:extLst>
          </p:cNvPr>
          <p:cNvCxnSpPr>
            <a:cxnSpLocks/>
          </p:cNvCxnSpPr>
          <p:nvPr/>
        </p:nvCxnSpPr>
        <p:spPr>
          <a:xfrm>
            <a:off x="1576251" y="1515291"/>
            <a:ext cx="2425337" cy="3230880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流程图: 接点 17">
            <a:extLst>
              <a:ext uri="{FF2B5EF4-FFF2-40B4-BE49-F238E27FC236}">
                <a16:creationId xmlns:a16="http://schemas.microsoft.com/office/drawing/2014/main" id="{4EA695B9-B97F-47B9-8F7C-AEC4CE995A84}"/>
              </a:ext>
            </a:extLst>
          </p:cNvPr>
          <p:cNvSpPr/>
          <p:nvPr/>
        </p:nvSpPr>
        <p:spPr>
          <a:xfrm>
            <a:off x="3030583" y="4467497"/>
            <a:ext cx="104503" cy="9579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20DC4D4D-E89F-402F-9AD1-2EA16DC9B9C3}"/>
              </a:ext>
            </a:extLst>
          </p:cNvPr>
          <p:cNvCxnSpPr>
            <a:cxnSpLocks/>
          </p:cNvCxnSpPr>
          <p:nvPr/>
        </p:nvCxnSpPr>
        <p:spPr>
          <a:xfrm flipV="1">
            <a:off x="2127068" y="1649493"/>
            <a:ext cx="383177" cy="1385808"/>
          </a:xfrm>
          <a:prstGeom prst="line">
            <a:avLst/>
          </a:prstGeom>
          <a:ln w="38100">
            <a:solidFill>
              <a:srgbClr val="FFFF00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>
            <a:extLst>
              <a:ext uri="{FF2B5EF4-FFF2-40B4-BE49-F238E27FC236}">
                <a16:creationId xmlns:a16="http://schemas.microsoft.com/office/drawing/2014/main" id="{4A5B7762-9909-4DAC-AF2F-8DEAF3BC4CA1}"/>
              </a:ext>
            </a:extLst>
          </p:cNvPr>
          <p:cNvCxnSpPr>
            <a:cxnSpLocks/>
          </p:cNvCxnSpPr>
          <p:nvPr/>
        </p:nvCxnSpPr>
        <p:spPr>
          <a:xfrm flipV="1">
            <a:off x="2101625" y="2494947"/>
            <a:ext cx="169817" cy="61878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8" name="图片 27">
            <a:extLst>
              <a:ext uri="{FF2B5EF4-FFF2-40B4-BE49-F238E27FC236}">
                <a16:creationId xmlns:a16="http://schemas.microsoft.com/office/drawing/2014/main" id="{10288C50-3AD7-4ED8-AAD1-BCAE353494E0}"/>
              </a:ext>
            </a:extLst>
          </p:cNvPr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438" y="1811382"/>
            <a:ext cx="3047184" cy="273470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流程图: 过程 29">
            <a:extLst>
              <a:ext uri="{FF2B5EF4-FFF2-40B4-BE49-F238E27FC236}">
                <a16:creationId xmlns:a16="http://schemas.microsoft.com/office/drawing/2014/main" id="{6E86FB40-90F6-4131-934B-10C57C2D3525}"/>
              </a:ext>
            </a:extLst>
          </p:cNvPr>
          <p:cNvSpPr/>
          <p:nvPr/>
        </p:nvSpPr>
        <p:spPr>
          <a:xfrm>
            <a:off x="5591311" y="640079"/>
            <a:ext cx="2856411" cy="54864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/>
              <a:t>第一类动态平衡</a:t>
            </a:r>
          </a:p>
        </p:txBody>
      </p:sp>
      <p:sp>
        <p:nvSpPr>
          <p:cNvPr id="31" name="流程图: 接点 30">
            <a:extLst>
              <a:ext uri="{FF2B5EF4-FFF2-40B4-BE49-F238E27FC236}">
                <a16:creationId xmlns:a16="http://schemas.microsoft.com/office/drawing/2014/main" id="{A110AF77-C69B-4B71-9209-DD32F757E8B7}"/>
              </a:ext>
            </a:extLst>
          </p:cNvPr>
          <p:cNvSpPr/>
          <p:nvPr/>
        </p:nvSpPr>
        <p:spPr>
          <a:xfrm>
            <a:off x="7428412" y="3071584"/>
            <a:ext cx="139337" cy="11321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流程图: 接点 31">
            <a:extLst>
              <a:ext uri="{FF2B5EF4-FFF2-40B4-BE49-F238E27FC236}">
                <a16:creationId xmlns:a16="http://schemas.microsoft.com/office/drawing/2014/main" id="{E4BC5B27-171C-44E8-AF85-B3ABD2AFC0ED}"/>
              </a:ext>
            </a:extLst>
          </p:cNvPr>
          <p:cNvSpPr/>
          <p:nvPr/>
        </p:nvSpPr>
        <p:spPr>
          <a:xfrm>
            <a:off x="7428411" y="1935116"/>
            <a:ext cx="139337" cy="11321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流程图: 过程 32">
            <a:extLst>
              <a:ext uri="{FF2B5EF4-FFF2-40B4-BE49-F238E27FC236}">
                <a16:creationId xmlns:a16="http://schemas.microsoft.com/office/drawing/2014/main" id="{C591D919-B5A6-4605-88EE-38C2AAF4E1A3}"/>
              </a:ext>
            </a:extLst>
          </p:cNvPr>
          <p:cNvSpPr/>
          <p:nvPr/>
        </p:nvSpPr>
        <p:spPr>
          <a:xfrm>
            <a:off x="5177654" y="1351641"/>
            <a:ext cx="1558835" cy="69668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/>
              <a:t>G</a:t>
            </a:r>
            <a:r>
              <a:rPr lang="zh-CN" altLang="en-US" sz="2400" dirty="0"/>
              <a:t>恒定</a:t>
            </a:r>
            <a:endParaRPr lang="en-US" altLang="zh-CN" sz="2400" dirty="0"/>
          </a:p>
          <a:p>
            <a:pPr algn="ctr"/>
            <a:r>
              <a:rPr lang="zh-CN" altLang="en-US" sz="2400" dirty="0"/>
              <a:t>两个定点</a:t>
            </a:r>
          </a:p>
        </p:txBody>
      </p:sp>
      <p:sp>
        <p:nvSpPr>
          <p:cNvPr id="34" name="左大括号 33">
            <a:extLst>
              <a:ext uri="{FF2B5EF4-FFF2-40B4-BE49-F238E27FC236}">
                <a16:creationId xmlns:a16="http://schemas.microsoft.com/office/drawing/2014/main" id="{B81C9394-9C46-4D8D-8431-EAB568104883}"/>
              </a:ext>
            </a:extLst>
          </p:cNvPr>
          <p:cNvSpPr/>
          <p:nvPr/>
        </p:nvSpPr>
        <p:spPr>
          <a:xfrm>
            <a:off x="5957071" y="2342397"/>
            <a:ext cx="139337" cy="1256480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左大括号 35">
            <a:extLst>
              <a:ext uri="{FF2B5EF4-FFF2-40B4-BE49-F238E27FC236}">
                <a16:creationId xmlns:a16="http://schemas.microsoft.com/office/drawing/2014/main" id="{7F557A32-26EA-423F-9E04-2C5782CB9396}"/>
              </a:ext>
            </a:extLst>
          </p:cNvPr>
          <p:cNvSpPr/>
          <p:nvPr/>
        </p:nvSpPr>
        <p:spPr>
          <a:xfrm rot="18150517">
            <a:off x="6655298" y="1975402"/>
            <a:ext cx="148171" cy="1583228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流程图: 过程 36">
            <a:extLst>
              <a:ext uri="{FF2B5EF4-FFF2-40B4-BE49-F238E27FC236}">
                <a16:creationId xmlns:a16="http://schemas.microsoft.com/office/drawing/2014/main" id="{7160F313-7869-4321-A7EC-773933226D81}"/>
              </a:ext>
            </a:extLst>
          </p:cNvPr>
          <p:cNvSpPr/>
          <p:nvPr/>
        </p:nvSpPr>
        <p:spPr>
          <a:xfrm>
            <a:off x="5192240" y="4609375"/>
            <a:ext cx="1558835" cy="696686"/>
          </a:xfrm>
          <a:prstGeom prst="flowChartProcess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两个定长（不是力）</a:t>
            </a:r>
          </a:p>
        </p:txBody>
      </p:sp>
      <p:sp>
        <p:nvSpPr>
          <p:cNvPr id="38" name="流程图: 过程 37">
            <a:extLst>
              <a:ext uri="{FF2B5EF4-FFF2-40B4-BE49-F238E27FC236}">
                <a16:creationId xmlns:a16="http://schemas.microsoft.com/office/drawing/2014/main" id="{74E20A10-89AD-4357-AC09-48EF3AA6503F}"/>
              </a:ext>
            </a:extLst>
          </p:cNvPr>
          <p:cNvSpPr/>
          <p:nvPr/>
        </p:nvSpPr>
        <p:spPr>
          <a:xfrm>
            <a:off x="7274109" y="4609375"/>
            <a:ext cx="1390514" cy="696686"/>
          </a:xfrm>
          <a:prstGeom prst="flowChartProcess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相似</a:t>
            </a:r>
            <a:endParaRPr lang="en-US" altLang="zh-CN" sz="2400" dirty="0"/>
          </a:p>
          <a:p>
            <a:pPr algn="ctr"/>
            <a:r>
              <a:rPr lang="zh-CN" altLang="en-US" sz="2400" dirty="0"/>
              <a:t>三角形</a:t>
            </a: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16CA3F82-49CB-48B4-B6E2-478BEBC3DCBD}"/>
              </a:ext>
            </a:extLst>
          </p:cNvPr>
          <p:cNvSpPr/>
          <p:nvPr/>
        </p:nvSpPr>
        <p:spPr>
          <a:xfrm>
            <a:off x="2365695" y="5587068"/>
            <a:ext cx="5368955" cy="96401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/>
              <a:t>规范作图才有前途</a:t>
            </a:r>
          </a:p>
        </p:txBody>
      </p:sp>
    </p:spTree>
    <p:extLst>
      <p:ext uri="{BB962C8B-B14F-4D97-AF65-F5344CB8AC3E}">
        <p14:creationId xmlns:p14="http://schemas.microsoft.com/office/powerpoint/2010/main" val="310901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0007 L 0.01806 -0.01342 L 0.03802 -0.03495 L 0.06181 -0.07176 L 0.07709 -0.10995 L 0.08768 -0.15046 L 0.0915 -0.2 L 0.08663 -0.24444 L 0.07622 -0.28518 L 0.06476 -0.32453 L 0.04375 -0.35879 L 0.01615 -0.38541 L -0.01718 -0.40694 L -0.05347 -0.41828 L -0.06475 -0.41713 " pathEditMode="relative" ptsTypes="AAAAAAAAAAAAA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  <p:bldP spid="13" grpId="0" animBg="1"/>
      <p:bldP spid="18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FEE50D10-81BA-4EB3-B3A1-8A95C42995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65" b="8980"/>
          <a:stretch/>
        </p:blipFill>
        <p:spPr bwMode="auto">
          <a:xfrm>
            <a:off x="5058560" y="1728416"/>
            <a:ext cx="2366843" cy="3401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流程图: 过程 3">
            <a:extLst>
              <a:ext uri="{FF2B5EF4-FFF2-40B4-BE49-F238E27FC236}">
                <a16:creationId xmlns:a16="http://schemas.microsoft.com/office/drawing/2014/main" id="{649B92C6-06FB-41A1-AB42-5412F8DC118B}"/>
              </a:ext>
            </a:extLst>
          </p:cNvPr>
          <p:cNvSpPr/>
          <p:nvPr/>
        </p:nvSpPr>
        <p:spPr>
          <a:xfrm>
            <a:off x="2773978" y="1179776"/>
            <a:ext cx="2856411" cy="54864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/>
              <a:t>第三类动态平衡</a:t>
            </a:r>
          </a:p>
        </p:txBody>
      </p:sp>
      <p:sp>
        <p:nvSpPr>
          <p:cNvPr id="7" name="流程图: 过程 6">
            <a:extLst>
              <a:ext uri="{FF2B5EF4-FFF2-40B4-BE49-F238E27FC236}">
                <a16:creationId xmlns:a16="http://schemas.microsoft.com/office/drawing/2014/main" id="{5966139C-EEBD-478C-A46A-AFE5C49A2003}"/>
              </a:ext>
            </a:extLst>
          </p:cNvPr>
          <p:cNvSpPr/>
          <p:nvPr/>
        </p:nvSpPr>
        <p:spPr>
          <a:xfrm>
            <a:off x="1282970" y="2478571"/>
            <a:ext cx="2919914" cy="1120306"/>
          </a:xfrm>
          <a:prstGeom prst="flowChartProcess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考的少，内容单一，必要的时候记住</a:t>
            </a:r>
          </a:p>
        </p:txBody>
      </p:sp>
    </p:spTree>
    <p:extLst>
      <p:ext uri="{BB962C8B-B14F-4D97-AF65-F5344CB8AC3E}">
        <p14:creationId xmlns:p14="http://schemas.microsoft.com/office/powerpoint/2010/main" val="3280334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583217E2-B96C-43EA-B3BA-10DE45A30DA7}"/>
              </a:ext>
            </a:extLst>
          </p:cNvPr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099" y="1025350"/>
            <a:ext cx="3881889" cy="250641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流程图: 过程 6">
            <a:extLst>
              <a:ext uri="{FF2B5EF4-FFF2-40B4-BE49-F238E27FC236}">
                <a16:creationId xmlns:a16="http://schemas.microsoft.com/office/drawing/2014/main" id="{50839296-686C-4087-8BB0-21552059C190}"/>
              </a:ext>
            </a:extLst>
          </p:cNvPr>
          <p:cNvSpPr/>
          <p:nvPr/>
        </p:nvSpPr>
        <p:spPr>
          <a:xfrm>
            <a:off x="1233182" y="1149293"/>
            <a:ext cx="2474752" cy="59561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/>
              <a:t>程序即正义</a:t>
            </a:r>
          </a:p>
        </p:txBody>
      </p:sp>
      <p:sp>
        <p:nvSpPr>
          <p:cNvPr id="9" name="流程图: 过程 8">
            <a:extLst>
              <a:ext uri="{FF2B5EF4-FFF2-40B4-BE49-F238E27FC236}">
                <a16:creationId xmlns:a16="http://schemas.microsoft.com/office/drawing/2014/main" id="{8135EB79-131B-4E68-BEB1-CFE4D543028E}"/>
              </a:ext>
            </a:extLst>
          </p:cNvPr>
          <p:cNvSpPr/>
          <p:nvPr/>
        </p:nvSpPr>
        <p:spPr>
          <a:xfrm>
            <a:off x="1233182" y="2132203"/>
            <a:ext cx="2474752" cy="59561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/>
              <a:t>控制变量</a:t>
            </a:r>
          </a:p>
        </p:txBody>
      </p:sp>
      <p:sp>
        <p:nvSpPr>
          <p:cNvPr id="11" name="流程图: 过程 10">
            <a:extLst>
              <a:ext uri="{FF2B5EF4-FFF2-40B4-BE49-F238E27FC236}">
                <a16:creationId xmlns:a16="http://schemas.microsoft.com/office/drawing/2014/main" id="{312BA642-036A-4D03-A4AA-281AEABCA58F}"/>
              </a:ext>
            </a:extLst>
          </p:cNvPr>
          <p:cNvSpPr/>
          <p:nvPr/>
        </p:nvSpPr>
        <p:spPr>
          <a:xfrm>
            <a:off x="1233182" y="3115112"/>
            <a:ext cx="2474752" cy="101506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/>
              <a:t>未知数太多，谁都搞不掂！</a:t>
            </a:r>
          </a:p>
        </p:txBody>
      </p:sp>
    </p:spTree>
    <p:extLst>
      <p:ext uri="{BB962C8B-B14F-4D97-AF65-F5344CB8AC3E}">
        <p14:creationId xmlns:p14="http://schemas.microsoft.com/office/powerpoint/2010/main" val="1763836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>
                <a:extLst>
                  <a:ext uri="{FF2B5EF4-FFF2-40B4-BE49-F238E27FC236}">
                    <a16:creationId xmlns:a16="http://schemas.microsoft.com/office/drawing/2014/main" id="{787E98CB-062A-4674-8A55-39C9157FA74A}"/>
                  </a:ext>
                </a:extLst>
              </p:cNvPr>
              <p:cNvSpPr/>
              <p:nvPr/>
            </p:nvSpPr>
            <p:spPr>
              <a:xfrm>
                <a:off x="526583" y="435248"/>
                <a:ext cx="8090834" cy="18222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1847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变式题</a:t>
                </a:r>
                <a:r>
                  <a:rPr lang="en-US" altLang="zh-CN" sz="1847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 (</a:t>
                </a:r>
                <a:r>
                  <a:rPr lang="zh-CN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多选</a:t>
                </a:r>
                <a:r>
                  <a:rPr lang="en-US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已知力</a:t>
                </a:r>
                <a:r>
                  <a:rPr lang="en-US" altLang="zh-CN" sz="1847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F</a:t>
                </a:r>
                <a:r>
                  <a:rPr lang="zh-CN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的一个分力</a:t>
                </a:r>
                <a:r>
                  <a:rPr lang="en-US" altLang="zh-CN" sz="1847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F</a:t>
                </a:r>
                <a:r>
                  <a:rPr lang="en-US" altLang="zh-CN" sz="1847" baseline="-25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跟</a:t>
                </a:r>
                <a:r>
                  <a:rPr lang="en-US" altLang="zh-CN" sz="1847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F</a:t>
                </a:r>
                <a:r>
                  <a:rPr lang="zh-CN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成</a:t>
                </a:r>
                <a:r>
                  <a:rPr lang="en-US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30°</a:t>
                </a:r>
                <a:r>
                  <a:rPr lang="zh-CN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角</a:t>
                </a:r>
                <a:r>
                  <a:rPr lang="en-US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,</a:t>
                </a:r>
                <a:r>
                  <a:rPr lang="zh-CN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大小未知</a:t>
                </a:r>
                <a:r>
                  <a:rPr lang="en-US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,</a:t>
                </a:r>
                <a:r>
                  <a:rPr lang="zh-CN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另一个分力</a:t>
                </a:r>
                <a:r>
                  <a:rPr lang="en-US" altLang="zh-CN" sz="1847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F</a:t>
                </a:r>
                <a:r>
                  <a:rPr lang="en-US" altLang="zh-CN" sz="1847" baseline="-25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的大小为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47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47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47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47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sz="1847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F</a:t>
                </a:r>
                <a:r>
                  <a:rPr lang="en-US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,</a:t>
                </a:r>
                <a:r>
                  <a:rPr lang="zh-CN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方向未知</a:t>
                </a:r>
                <a:r>
                  <a:rPr lang="en-US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,</a:t>
                </a:r>
                <a:r>
                  <a:rPr lang="zh-CN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则</a:t>
                </a:r>
                <a:r>
                  <a:rPr lang="en-US" altLang="zh-CN" sz="1847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F</a:t>
                </a:r>
                <a:r>
                  <a:rPr lang="en-US" altLang="zh-CN" sz="1847" baseline="-250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的大小可能是</a:t>
                </a:r>
                <a:r>
                  <a:rPr lang="en-US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	(</a:t>
                </a:r>
                <a:r>
                  <a:rPr lang="zh-CN" altLang="zh-CN" sz="1847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)</a:t>
                </a:r>
                <a:endParaRPr lang="zh-CN" altLang="zh-CN" sz="1847" dirty="0">
                  <a:solidFill>
                    <a:srgbClr val="000000"/>
                  </a:solidFill>
                  <a:latin typeface="NEU-BZ-S92" panose="02020503000000020003" pitchFamily="18" charset="-122"/>
                  <a:ea typeface="NEU-BZ-S92" panose="02020503000000020003" pitchFamily="18" charset="-122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1847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.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47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47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47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47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sz="1847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F</a:t>
                </a:r>
                <a:r>
                  <a:rPr lang="en-US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	    B</a:t>
                </a:r>
                <a:r>
                  <a:rPr lang="en-US" altLang="zh-CN" sz="1847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.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47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47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47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47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1847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F</a:t>
                </a:r>
                <a:r>
                  <a:rPr lang="en-US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	    C</a:t>
                </a:r>
                <a:r>
                  <a:rPr lang="en-US" altLang="zh-CN" sz="1847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.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47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47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2</m:t>
                        </m:r>
                        <m:rad>
                          <m:radPr>
                            <m:degHide m:val="on"/>
                            <m:ctrlPr>
                              <a:rPr lang="zh-CN" altLang="zh-CN" sz="1847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47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47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sz="1847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F</a:t>
                </a:r>
                <a:r>
                  <a:rPr lang="en-US" altLang="zh-CN" sz="1847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	    D</a:t>
                </a:r>
                <a:r>
                  <a:rPr lang="en-US" altLang="zh-CN" sz="1847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.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1847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1847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</m:rad>
                  </m:oMath>
                </a14:m>
                <a:r>
                  <a:rPr lang="en-US" altLang="zh-CN" sz="1847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F</a:t>
                </a:r>
                <a:endParaRPr lang="zh-CN" altLang="zh-CN" sz="1847" dirty="0">
                  <a:solidFill>
                    <a:srgbClr val="000000"/>
                  </a:solidFill>
                  <a:latin typeface="NEU-BZ-S92" panose="02020503000000020003" pitchFamily="18" charset="-122"/>
                  <a:ea typeface="NEU-BZ-S92" panose="02020503000000020003" pitchFamily="18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矩形 3">
                <a:extLst>
                  <a:ext uri="{FF2B5EF4-FFF2-40B4-BE49-F238E27FC236}">
                    <a16:creationId xmlns:a16="http://schemas.microsoft.com/office/drawing/2014/main" id="{787E98CB-062A-4674-8A55-39C9157FA74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583" y="435248"/>
                <a:ext cx="8090834" cy="1822294"/>
              </a:xfrm>
              <a:prstGeom prst="rect">
                <a:avLst/>
              </a:prstGeom>
              <a:blipFill>
                <a:blip r:embed="rId2"/>
                <a:stretch>
                  <a:fillRect l="-602" b="-66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矩形 1">
            <a:extLst>
              <a:ext uri="{FF2B5EF4-FFF2-40B4-BE49-F238E27FC236}">
                <a16:creationId xmlns:a16="http://schemas.microsoft.com/office/drawing/2014/main" id="{6C6AB352-6E58-4502-BABF-3155BA8E5A6F}"/>
              </a:ext>
            </a:extLst>
          </p:cNvPr>
          <p:cNvSpPr/>
          <p:nvPr/>
        </p:nvSpPr>
        <p:spPr>
          <a:xfrm>
            <a:off x="4757569" y="1140345"/>
            <a:ext cx="554960" cy="4121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78" dirty="0">
                <a:solidFill>
                  <a:srgbClr val="A50021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AC</a:t>
            </a:r>
            <a:endParaRPr lang="zh-CN" altLang="en-US" sz="1847" dirty="0"/>
          </a:p>
        </p:txBody>
      </p:sp>
      <p:pic>
        <p:nvPicPr>
          <p:cNvPr id="7" name="20YLWL199.EPS" descr="id:2147489352;FounderCES">
            <a:extLst>
              <a:ext uri="{FF2B5EF4-FFF2-40B4-BE49-F238E27FC236}">
                <a16:creationId xmlns:a16="http://schemas.microsoft.com/office/drawing/2014/main" id="{5FF2FFAF-2A23-45C5-8BD6-581A7524E9D2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6266576" y="1831138"/>
            <a:ext cx="2223918" cy="1052917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5496C124-EB8A-41F8-A229-D6C14A4D473B}"/>
              </a:ext>
            </a:extLst>
          </p:cNvPr>
          <p:cNvSpPr txBox="1"/>
          <p:nvPr/>
        </p:nvSpPr>
        <p:spPr>
          <a:xfrm>
            <a:off x="385894" y="2588951"/>
            <a:ext cx="58806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平行四边形（三角形）定则的本质</a:t>
            </a:r>
            <a:endParaRPr lang="en-US" altLang="zh-CN" sz="2800" dirty="0"/>
          </a:p>
          <a:p>
            <a:r>
              <a:rPr lang="zh-CN" altLang="en-US" sz="2800" dirty="0"/>
              <a:t>利用有向的线段表示力的三要素（大小、方向、作用点）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A8E5E08-4570-4249-85E8-78418FB4C2BB}"/>
              </a:ext>
            </a:extLst>
          </p:cNvPr>
          <p:cNvSpPr/>
          <p:nvPr/>
        </p:nvSpPr>
        <p:spPr>
          <a:xfrm>
            <a:off x="427839" y="4387442"/>
            <a:ext cx="540251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/>
              <a:t>只知道大小，不知道方向的矢量，可以用圆规处理（三角形定则）</a:t>
            </a:r>
          </a:p>
        </p:txBody>
      </p:sp>
    </p:spTree>
    <p:extLst>
      <p:ext uri="{BB962C8B-B14F-4D97-AF65-F5344CB8AC3E}">
        <p14:creationId xmlns:p14="http://schemas.microsoft.com/office/powerpoint/2010/main" val="3574948870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</TotalTime>
  <Words>172</Words>
  <Application>Microsoft Office PowerPoint</Application>
  <PresentationFormat>全屏显示(4:3)</PresentationFormat>
  <Paragraphs>22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NEU-BZ-S92</vt:lpstr>
      <vt:lpstr>Arial</vt:lpstr>
      <vt:lpstr>Calibri</vt:lpstr>
      <vt:lpstr>Calibri Light</vt:lpstr>
      <vt:lpstr>Cambria Math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5</cp:revision>
  <dcterms:created xsi:type="dcterms:W3CDTF">2020-09-10T07:29:32Z</dcterms:created>
  <dcterms:modified xsi:type="dcterms:W3CDTF">2020-09-10T08:06:13Z</dcterms:modified>
</cp:coreProperties>
</file>