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65" r:id="rId4"/>
    <p:sldId id="266" r:id="rId5"/>
    <p:sldId id="268" r:id="rId6"/>
    <p:sldId id="257" r:id="rId7"/>
    <p:sldId id="267" r:id="rId8"/>
    <p:sldId id="258" r:id="rId9"/>
    <p:sldId id="259" r:id="rId10"/>
    <p:sldId id="260" r:id="rId11"/>
    <p:sldId id="261" r:id="rId12"/>
    <p:sldId id="262" r:id="rId13"/>
    <p:sldId id="263" r:id="rId1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-630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4" Type="http://schemas.openxmlformats.org/officeDocument/2006/relationships/image" Target="../media/image6.wmf"/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4" Type="http://schemas.openxmlformats.org/officeDocument/2006/relationships/image" Target="../media/image11.wmf"/><Relationship Id="rId3" Type="http://schemas.openxmlformats.org/officeDocument/2006/relationships/image" Target="../media/image10.wmf"/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image" Target="../media/image19.wmf"/></Relationships>
</file>

<file path=ppt/drawings/_rels/vmlDrawing5.vml.rels><?xml version="1.0" encoding="UTF-8" standalone="yes"?>
<Relationships xmlns="http://schemas.openxmlformats.org/package/2006/relationships"><Relationship Id="rId5" Type="http://schemas.openxmlformats.org/officeDocument/2006/relationships/image" Target="../media/image29.wmf"/><Relationship Id="rId4" Type="http://schemas.openxmlformats.org/officeDocument/2006/relationships/image" Target="../media/image27.wmf"/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7.vml.rels><?xml version="1.0" encoding="UTF-8" standalone="yes"?>
<Relationships xmlns="http://schemas.openxmlformats.org/package/2006/relationships"><Relationship Id="rId4" Type="http://schemas.openxmlformats.org/officeDocument/2006/relationships/image" Target="../media/image35.wmf"/><Relationship Id="rId3" Type="http://schemas.openxmlformats.org/officeDocument/2006/relationships/image" Target="../media/image34.wmf"/><Relationship Id="rId2" Type="http://schemas.openxmlformats.org/officeDocument/2006/relationships/image" Target="../media/image33.wmf"/><Relationship Id="rId1" Type="http://schemas.openxmlformats.org/officeDocument/2006/relationships/image" Target="../media/image32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71E72-5BB3-4D58-916C-8135DCEA1E0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A2A14-588E-4A59-9AAA-8E5EC32E372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71E72-5BB3-4D58-916C-8135DCEA1E0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A2A14-588E-4A59-9AAA-8E5EC32E372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71E72-5BB3-4D58-916C-8135DCEA1E0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A2A14-588E-4A59-9AAA-8E5EC32E372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71E72-5BB3-4D58-916C-8135DCEA1E0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A2A14-588E-4A59-9AAA-8E5EC32E372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71E72-5BB3-4D58-916C-8135DCEA1E0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A2A14-588E-4A59-9AAA-8E5EC32E372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71E72-5BB3-4D58-916C-8135DCEA1E0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A2A14-588E-4A59-9AAA-8E5EC32E372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71E72-5BB3-4D58-916C-8135DCEA1E0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A2A14-588E-4A59-9AAA-8E5EC32E372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71E72-5BB3-4D58-916C-8135DCEA1E0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A2A14-588E-4A59-9AAA-8E5EC32E372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71E72-5BB3-4D58-916C-8135DCEA1E0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A2A14-588E-4A59-9AAA-8E5EC32E372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71E72-5BB3-4D58-916C-8135DCEA1E0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A2A14-588E-4A59-9AAA-8E5EC32E372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71E72-5BB3-4D58-916C-8135DCEA1E0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A2A14-588E-4A59-9AAA-8E5EC32E372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B71E72-5BB3-4D58-916C-8135DCEA1E0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1A2A14-588E-4A59-9AAA-8E5EC32E372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6.w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5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4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3.wmf"/><Relationship Id="rId10" Type="http://schemas.openxmlformats.org/officeDocument/2006/relationships/vmlDrawing" Target="../drawings/vmlDrawing1.vml"/><Relationship Id="rId1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image" Target="../media/image11.wmf"/><Relationship Id="rId8" Type="http://schemas.openxmlformats.org/officeDocument/2006/relationships/oleObject" Target="../embeddings/oleObject8.bin"/><Relationship Id="rId7" Type="http://schemas.openxmlformats.org/officeDocument/2006/relationships/image" Target="../media/image10.wmf"/><Relationship Id="rId6" Type="http://schemas.openxmlformats.org/officeDocument/2006/relationships/oleObject" Target="../embeddings/oleObject7.bin"/><Relationship Id="rId5" Type="http://schemas.openxmlformats.org/officeDocument/2006/relationships/image" Target="../media/image9.png"/><Relationship Id="rId4" Type="http://schemas.openxmlformats.org/officeDocument/2006/relationships/image" Target="../media/image8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7.wmf"/><Relationship Id="rId11" Type="http://schemas.openxmlformats.org/officeDocument/2006/relationships/vmlDrawing" Target="../drawings/vmlDrawing2.vml"/><Relationship Id="rId10" Type="http://schemas.openxmlformats.org/officeDocument/2006/relationships/slideLayout" Target="../slideLayouts/slideLayout2.xml"/><Relationship Id="rId1" Type="http://schemas.openxmlformats.org/officeDocument/2006/relationships/oleObject" Target="../embeddings/oleObject5.bin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16.wmf"/><Relationship Id="rId8" Type="http://schemas.openxmlformats.org/officeDocument/2006/relationships/oleObject" Target="../embeddings/oleObject12.bin"/><Relationship Id="rId7" Type="http://schemas.openxmlformats.org/officeDocument/2006/relationships/image" Target="../media/image15.png"/><Relationship Id="rId6" Type="http://schemas.openxmlformats.org/officeDocument/2006/relationships/image" Target="../media/image14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3.wmf"/><Relationship Id="rId3" Type="http://schemas.openxmlformats.org/officeDocument/2006/relationships/oleObject" Target="../embeddings/oleObject10.bin"/><Relationship Id="rId2" Type="http://schemas.openxmlformats.org/officeDocument/2006/relationships/image" Target="../media/image12.wmf"/><Relationship Id="rId15" Type="http://schemas.openxmlformats.org/officeDocument/2006/relationships/vmlDrawing" Target="../drawings/vmlDrawing3.vml"/><Relationship Id="rId14" Type="http://schemas.openxmlformats.org/officeDocument/2006/relationships/slideLayout" Target="../slideLayouts/slideLayout2.xml"/><Relationship Id="rId13" Type="http://schemas.openxmlformats.org/officeDocument/2006/relationships/image" Target="../media/image18.wmf"/><Relationship Id="rId12" Type="http://schemas.openxmlformats.org/officeDocument/2006/relationships/oleObject" Target="../embeddings/oleObject14.bin"/><Relationship Id="rId11" Type="http://schemas.openxmlformats.org/officeDocument/2006/relationships/image" Target="../media/image17.wmf"/><Relationship Id="rId10" Type="http://schemas.openxmlformats.org/officeDocument/2006/relationships/oleObject" Target="../embeddings/oleObject13.bin"/><Relationship Id="rId1" Type="http://schemas.openxmlformats.org/officeDocument/2006/relationships/oleObject" Target="../embeddings/oleObject9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4.v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22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21.png"/><Relationship Id="rId3" Type="http://schemas.openxmlformats.org/officeDocument/2006/relationships/image" Target="../media/image20.png"/><Relationship Id="rId2" Type="http://schemas.openxmlformats.org/officeDocument/2006/relationships/image" Target="../media/image19.wmf"/><Relationship Id="rId1" Type="http://schemas.openxmlformats.org/officeDocument/2006/relationships/oleObject" Target="../embeddings/oleObject15.bin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image" Target="../media/image27.wmf"/><Relationship Id="rId8" Type="http://schemas.openxmlformats.org/officeDocument/2006/relationships/oleObject" Target="../embeddings/oleObject20.bin"/><Relationship Id="rId7" Type="http://schemas.openxmlformats.org/officeDocument/2006/relationships/image" Target="../media/image26.png"/><Relationship Id="rId6" Type="http://schemas.openxmlformats.org/officeDocument/2006/relationships/image" Target="../media/image25.w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24.wmf"/><Relationship Id="rId3" Type="http://schemas.openxmlformats.org/officeDocument/2006/relationships/oleObject" Target="../embeddings/oleObject18.bin"/><Relationship Id="rId2" Type="http://schemas.openxmlformats.org/officeDocument/2006/relationships/image" Target="../media/image23.wmf"/><Relationship Id="rId14" Type="http://schemas.openxmlformats.org/officeDocument/2006/relationships/vmlDrawing" Target="../drawings/vmlDrawing5.vml"/><Relationship Id="rId13" Type="http://schemas.openxmlformats.org/officeDocument/2006/relationships/slideLayout" Target="../slideLayouts/slideLayout2.xml"/><Relationship Id="rId12" Type="http://schemas.openxmlformats.org/officeDocument/2006/relationships/image" Target="../media/image29.wmf"/><Relationship Id="rId11" Type="http://schemas.openxmlformats.org/officeDocument/2006/relationships/oleObject" Target="../embeddings/oleObject21.bin"/><Relationship Id="rId10" Type="http://schemas.openxmlformats.org/officeDocument/2006/relationships/image" Target="../media/image28.png"/><Relationship Id="rId1" Type="http://schemas.openxmlformats.org/officeDocument/2006/relationships/oleObject" Target="../embeddings/oleObject17.bin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6.v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1.wmf"/><Relationship Id="rId3" Type="http://schemas.openxmlformats.org/officeDocument/2006/relationships/oleObject" Target="../embeddings/oleObject23.bin"/><Relationship Id="rId2" Type="http://schemas.openxmlformats.org/officeDocument/2006/relationships/image" Target="../media/image30.wmf"/><Relationship Id="rId1" Type="http://schemas.openxmlformats.org/officeDocument/2006/relationships/oleObject" Target="../embeddings/oleObject22.bin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35.wmf"/><Relationship Id="rId7" Type="http://schemas.openxmlformats.org/officeDocument/2006/relationships/oleObject" Target="../embeddings/oleObject27.bin"/><Relationship Id="rId6" Type="http://schemas.openxmlformats.org/officeDocument/2006/relationships/image" Target="../media/image34.wmf"/><Relationship Id="rId5" Type="http://schemas.openxmlformats.org/officeDocument/2006/relationships/oleObject" Target="../embeddings/oleObject26.bin"/><Relationship Id="rId4" Type="http://schemas.openxmlformats.org/officeDocument/2006/relationships/image" Target="../media/image33.wmf"/><Relationship Id="rId3" Type="http://schemas.openxmlformats.org/officeDocument/2006/relationships/oleObject" Target="../embeddings/oleObject25.bin"/><Relationship Id="rId2" Type="http://schemas.openxmlformats.org/officeDocument/2006/relationships/image" Target="../media/image32.wmf"/><Relationship Id="rId10" Type="http://schemas.openxmlformats.org/officeDocument/2006/relationships/vmlDrawing" Target="../drawings/vmlDrawing7.vml"/><Relationship Id="rId1" Type="http://schemas.openxmlformats.org/officeDocument/2006/relationships/oleObject" Target="../embeddings/oleObject24.bin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8.v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7.png"/><Relationship Id="rId2" Type="http://schemas.openxmlformats.org/officeDocument/2006/relationships/image" Target="../media/image36.wmf"/><Relationship Id="rId1" Type="http://schemas.openxmlformats.org/officeDocument/2006/relationships/oleObject" Target="../embeddings/oleObject28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9.v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wmf"/><Relationship Id="rId3" Type="http://schemas.openxmlformats.org/officeDocument/2006/relationships/oleObject" Target="../embeddings/oleObject29.bin"/><Relationship Id="rId2" Type="http://schemas.openxmlformats.org/officeDocument/2006/relationships/image" Target="../media/image39.png"/><Relationship Id="rId1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73394" y="1422504"/>
            <a:ext cx="10363200" cy="3636193"/>
          </a:xfrm>
        </p:spPr>
        <p:txBody>
          <a:bodyPr>
            <a:noAutofit/>
          </a:bodyPr>
          <a:lstStyle/>
          <a:p>
            <a:r>
              <a:rPr lang="zh-CN" altLang="en-US" sz="5400" b="1" dirty="0" smtClean="0"/>
              <a:t>第十</a:t>
            </a:r>
            <a:r>
              <a:rPr lang="zh-CN" altLang="en-US" sz="5400" b="1" dirty="0"/>
              <a:t>九</a:t>
            </a:r>
            <a:r>
              <a:rPr lang="zh-CN" altLang="en-US" sz="5400" b="1" dirty="0" smtClean="0"/>
              <a:t>章</a:t>
            </a:r>
            <a:br>
              <a:rPr lang="en-US" altLang="zh-CN" sz="5400" b="1" dirty="0" smtClean="0"/>
            </a:br>
            <a:br>
              <a:rPr lang="en-US" altLang="zh-CN" sz="5400" b="1" dirty="0"/>
            </a:br>
            <a:r>
              <a:rPr lang="zh-CN" altLang="en-US" sz="5400" b="1" dirty="0" smtClean="0"/>
              <a:t>一次函数复习</a:t>
            </a:r>
            <a:endParaRPr lang="zh-CN" altLang="en-US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94968" y="235977"/>
            <a:ext cx="114447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知识要点：</a:t>
            </a:r>
            <a:endParaRPr lang="zh-CN" altLang="en-US" sz="2800" b="1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94993" y="885979"/>
            <a:ext cx="6230271" cy="5536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7374194" y="2044188"/>
            <a:ext cx="4684756" cy="4533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94968" y="339213"/>
            <a:ext cx="114447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二、重点说明：</a:t>
            </a:r>
            <a:endParaRPr lang="zh-CN" alt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11400" y="919305"/>
            <a:ext cx="11444748" cy="1691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 smtClean="0"/>
              <a:t>1</a:t>
            </a:r>
            <a:r>
              <a:rPr lang="zh-CN" altLang="en-US" sz="2400" b="1" dirty="0" smtClean="0"/>
              <a:t>、</a:t>
            </a:r>
            <a:r>
              <a:rPr lang="en-US" altLang="zh-CN" sz="2400" b="1" dirty="0" smtClean="0"/>
              <a:t>y=kx+b,</a:t>
            </a:r>
            <a:r>
              <a:rPr lang="zh-CN" altLang="en-US" sz="2400" b="1" dirty="0" smtClean="0"/>
              <a:t>其图象对应着一条直线，其中的</a:t>
            </a:r>
            <a:r>
              <a:rPr lang="en-US" altLang="zh-CN" sz="2400" b="1" dirty="0" smtClean="0"/>
              <a:t>k</a:t>
            </a:r>
            <a:r>
              <a:rPr lang="zh-CN" altLang="en-US" sz="2400" b="1" dirty="0" smtClean="0"/>
              <a:t>为一次项系数，决定着直线的左右偏向及函数值</a:t>
            </a:r>
            <a:r>
              <a:rPr lang="en-US" altLang="zh-CN" sz="2400" b="1" dirty="0" smtClean="0"/>
              <a:t>y</a:t>
            </a:r>
            <a:r>
              <a:rPr lang="zh-CN" altLang="en-US" sz="2400" b="1" dirty="0" smtClean="0"/>
              <a:t>随</a:t>
            </a:r>
            <a:r>
              <a:rPr lang="en-US" altLang="zh-CN" sz="2400" b="1" dirty="0" smtClean="0"/>
              <a:t>x</a:t>
            </a:r>
            <a:r>
              <a:rPr lang="zh-CN" altLang="en-US" sz="2400" b="1" dirty="0" smtClean="0"/>
              <a:t>的变化而变化的规律；</a:t>
            </a:r>
            <a:r>
              <a:rPr lang="en-US" altLang="zh-CN" sz="2400" b="1" dirty="0" smtClean="0"/>
              <a:t>b</a:t>
            </a:r>
            <a:r>
              <a:rPr lang="zh-CN" altLang="en-US" sz="2400" b="1" dirty="0" smtClean="0"/>
              <a:t>是</a:t>
            </a:r>
            <a:r>
              <a:rPr lang="en-US" altLang="zh-CN" sz="2400" b="1" dirty="0" smtClean="0"/>
              <a:t>y</a:t>
            </a:r>
            <a:r>
              <a:rPr lang="zh-CN" altLang="en-US" sz="2400" b="1" dirty="0" smtClean="0"/>
              <a:t>轴上的截距，即为直线与</a:t>
            </a:r>
            <a:r>
              <a:rPr lang="en-US" altLang="zh-CN" sz="2400" b="1" dirty="0" smtClean="0"/>
              <a:t>y</a:t>
            </a:r>
            <a:r>
              <a:rPr lang="zh-CN" altLang="en-US" sz="2400" b="1" dirty="0" smtClean="0"/>
              <a:t>轴交点的纵坐标，自然就有正有负，不像距离；</a:t>
            </a:r>
            <a:endParaRPr lang="zh-CN" alt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31068" y="2620245"/>
            <a:ext cx="11444748" cy="1137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 smtClean="0"/>
              <a:t>2</a:t>
            </a:r>
            <a:r>
              <a:rPr lang="zh-CN" altLang="en-US" sz="2400" b="1" dirty="0" smtClean="0"/>
              <a:t>、如图：判断图中四条直线所对应的一次函数</a:t>
            </a:r>
            <a:endParaRPr lang="en-US" altLang="zh-CN" sz="2400" b="1" dirty="0" smtClean="0"/>
          </a:p>
          <a:p>
            <a:pPr>
              <a:lnSpc>
                <a:spcPct val="150000"/>
              </a:lnSpc>
            </a:pPr>
            <a:r>
              <a:rPr lang="en-US" altLang="zh-CN" sz="2400" b="1" dirty="0" smtClean="0"/>
              <a:t>y=kx+b</a:t>
            </a:r>
            <a:r>
              <a:rPr lang="zh-CN" altLang="en-US" sz="2400" b="1" dirty="0" smtClean="0"/>
              <a:t>中的</a:t>
            </a:r>
            <a:r>
              <a:rPr lang="en-US" altLang="zh-CN" sz="2400" b="1" dirty="0" smtClean="0"/>
              <a:t>k</a:t>
            </a:r>
            <a:r>
              <a:rPr lang="zh-CN" altLang="en-US" sz="2400" b="1" dirty="0" smtClean="0"/>
              <a:t>、</a:t>
            </a:r>
            <a:r>
              <a:rPr lang="en-US" altLang="zh-CN" sz="2400" b="1" dirty="0" smtClean="0"/>
              <a:t>b</a:t>
            </a:r>
            <a:r>
              <a:rPr lang="zh-CN" altLang="en-US" sz="2400" b="1" dirty="0" smtClean="0"/>
              <a:t>的正负及大小关系：</a:t>
            </a:r>
            <a:endParaRPr lang="zh-CN" altLang="en-US" sz="2400" b="1" dirty="0"/>
          </a:p>
        </p:txBody>
      </p:sp>
      <p:grpSp>
        <p:nvGrpSpPr>
          <p:cNvPr id="32" name="组合 31"/>
          <p:cNvGrpSpPr/>
          <p:nvPr/>
        </p:nvGrpSpPr>
        <p:grpSpPr>
          <a:xfrm>
            <a:off x="8008368" y="3303632"/>
            <a:ext cx="2663308" cy="3160315"/>
            <a:chOff x="8008368" y="3303632"/>
            <a:chExt cx="2663308" cy="3160315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8008368" y="3303632"/>
              <a:ext cx="2227013" cy="3023426"/>
            </a:xfrm>
            <a:prstGeom prst="line">
              <a:avLst/>
            </a:prstGeom>
            <a:ln w="412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矩形 27"/>
            <p:cNvSpPr/>
            <p:nvPr/>
          </p:nvSpPr>
          <p:spPr>
            <a:xfrm>
              <a:off x="10252972" y="6002282"/>
              <a:ext cx="41870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 smtClean="0"/>
                <a:t>L</a:t>
              </a:r>
              <a:r>
                <a:rPr lang="en-US" altLang="zh-CN" sz="2400" b="1" baseline="-25000" dirty="0" smtClean="0"/>
                <a:t>1</a:t>
              </a:r>
              <a:endParaRPr lang="zh-CN" altLang="en-US" sz="2400" baseline="-25000" dirty="0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8273844" y="3038167"/>
            <a:ext cx="3479381" cy="2427805"/>
            <a:chOff x="8273844" y="3038167"/>
            <a:chExt cx="3479381" cy="2427805"/>
          </a:xfrm>
        </p:grpSpPr>
        <p:cxnSp>
          <p:nvCxnSpPr>
            <p:cNvPr id="8" name="直接连接符 7"/>
            <p:cNvCxnSpPr/>
            <p:nvPr/>
          </p:nvCxnSpPr>
          <p:spPr>
            <a:xfrm>
              <a:off x="8273844" y="3038167"/>
              <a:ext cx="3038167" cy="2094270"/>
            </a:xfrm>
            <a:prstGeom prst="line">
              <a:avLst/>
            </a:prstGeom>
            <a:ln w="412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矩形 28"/>
            <p:cNvSpPr/>
            <p:nvPr/>
          </p:nvSpPr>
          <p:spPr>
            <a:xfrm>
              <a:off x="11334521" y="5004307"/>
              <a:ext cx="41870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 smtClean="0"/>
                <a:t>L</a:t>
              </a:r>
              <a:r>
                <a:rPr lang="en-US" altLang="zh-CN" sz="2400" b="1" baseline="-25000" dirty="0" smtClean="0"/>
                <a:t>2</a:t>
              </a:r>
              <a:endParaRPr lang="zh-CN" altLang="en-US" sz="2400" baseline="-25000" dirty="0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783049" y="2654716"/>
            <a:ext cx="2248737" cy="3917386"/>
            <a:chOff x="8783049" y="2654716"/>
            <a:chExt cx="2248737" cy="3917386"/>
          </a:xfrm>
        </p:grpSpPr>
        <p:cxnSp>
          <p:nvCxnSpPr>
            <p:cNvPr id="18" name="直接连接符 17"/>
            <p:cNvCxnSpPr/>
            <p:nvPr/>
          </p:nvCxnSpPr>
          <p:spPr>
            <a:xfrm flipH="1">
              <a:off x="9129245" y="2654716"/>
              <a:ext cx="1902541" cy="3583858"/>
            </a:xfrm>
            <a:prstGeom prst="line">
              <a:avLst/>
            </a:prstGeom>
            <a:ln w="412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矩形 29"/>
            <p:cNvSpPr/>
            <p:nvPr/>
          </p:nvSpPr>
          <p:spPr>
            <a:xfrm>
              <a:off x="8783049" y="6110437"/>
              <a:ext cx="41870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 smtClean="0"/>
                <a:t>L</a:t>
              </a:r>
              <a:r>
                <a:rPr lang="en-US" altLang="zh-CN" sz="2400" b="1" baseline="-25000" dirty="0" smtClean="0"/>
                <a:t>3</a:t>
              </a:r>
              <a:endParaRPr lang="zh-CN" altLang="en-US" sz="2400" baseline="-25000" dirty="0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045630" y="3303639"/>
            <a:ext cx="3030409" cy="2501546"/>
            <a:chOff x="8045630" y="3303639"/>
            <a:chExt cx="3030409" cy="2501546"/>
          </a:xfrm>
        </p:grpSpPr>
        <p:cxnSp>
          <p:nvCxnSpPr>
            <p:cNvPr id="15" name="直接连接符 14"/>
            <p:cNvCxnSpPr/>
            <p:nvPr/>
          </p:nvCxnSpPr>
          <p:spPr>
            <a:xfrm flipH="1">
              <a:off x="8347612" y="3303639"/>
              <a:ext cx="2728427" cy="2197513"/>
            </a:xfrm>
            <a:prstGeom prst="line">
              <a:avLst/>
            </a:prstGeom>
            <a:ln w="412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矩形 30"/>
            <p:cNvSpPr/>
            <p:nvPr/>
          </p:nvSpPr>
          <p:spPr>
            <a:xfrm>
              <a:off x="8045630" y="5343520"/>
              <a:ext cx="41870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 smtClean="0"/>
                <a:t>L</a:t>
              </a:r>
              <a:r>
                <a:rPr lang="en-US" altLang="zh-CN" sz="2400" b="1" baseline="-25000" dirty="0" smtClean="0"/>
                <a:t>4</a:t>
              </a:r>
              <a:endParaRPr lang="zh-CN" altLang="en-US" sz="2400" baseline="-25000" dirty="0"/>
            </a:p>
          </p:txBody>
        </p:sp>
      </p:grpSp>
      <p:sp>
        <p:nvSpPr>
          <p:cNvPr id="36" name="矩形 35"/>
          <p:cNvSpPr/>
          <p:nvPr/>
        </p:nvSpPr>
        <p:spPr>
          <a:xfrm>
            <a:off x="11570495" y="4296385"/>
            <a:ext cx="3257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/>
              <a:t>x</a:t>
            </a:r>
            <a:endParaRPr lang="zh-CN" altLang="en-US" sz="2400" baseline="-25000" dirty="0"/>
          </a:p>
        </p:txBody>
      </p:sp>
      <p:sp>
        <p:nvSpPr>
          <p:cNvPr id="37" name="矩形 36"/>
          <p:cNvSpPr/>
          <p:nvPr/>
        </p:nvSpPr>
        <p:spPr>
          <a:xfrm>
            <a:off x="9712198" y="2172618"/>
            <a:ext cx="3305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/>
              <a:t>y</a:t>
            </a:r>
            <a:endParaRPr lang="zh-CN" altLang="en-US" sz="2400" baseline="-25000" dirty="0"/>
          </a:p>
        </p:txBody>
      </p:sp>
      <p:sp>
        <p:nvSpPr>
          <p:cNvPr id="38" name="矩形 37"/>
          <p:cNvSpPr/>
          <p:nvPr/>
        </p:nvSpPr>
        <p:spPr>
          <a:xfrm>
            <a:off x="258486" y="3912933"/>
            <a:ext cx="32351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/>
              <a:t>（</a:t>
            </a:r>
            <a:r>
              <a:rPr lang="en-US" altLang="zh-CN" sz="2800" b="1" dirty="0" smtClean="0"/>
              <a:t>1</a:t>
            </a:r>
            <a:r>
              <a:rPr lang="zh-CN" altLang="en-US" sz="2800" b="1" dirty="0" smtClean="0"/>
              <a:t>）</a:t>
            </a:r>
            <a:r>
              <a:rPr lang="en-US" altLang="zh-CN" sz="2800" b="1" dirty="0" smtClean="0"/>
              <a:t>k</a:t>
            </a:r>
            <a:r>
              <a:rPr lang="en-US" altLang="zh-CN" sz="2800" b="1" baseline="-25000" dirty="0" smtClean="0"/>
              <a:t>1</a:t>
            </a:r>
            <a:r>
              <a:rPr lang="en-US" altLang="zh-CN" sz="2800" b="1" dirty="0" smtClean="0"/>
              <a:t>&lt;k</a:t>
            </a:r>
            <a:r>
              <a:rPr lang="en-US" altLang="zh-CN" sz="2800" b="1" baseline="-25000" dirty="0" smtClean="0"/>
              <a:t>2</a:t>
            </a:r>
            <a:r>
              <a:rPr lang="en-US" altLang="zh-CN" sz="2800" b="1" dirty="0" smtClean="0"/>
              <a:t>&lt;0&lt;k</a:t>
            </a:r>
            <a:r>
              <a:rPr lang="en-US" altLang="zh-CN" sz="2800" b="1" baseline="-25000" dirty="0" smtClean="0"/>
              <a:t>4</a:t>
            </a:r>
            <a:r>
              <a:rPr lang="en-US" altLang="zh-CN" sz="2800" b="1" dirty="0" smtClean="0"/>
              <a:t>&lt;k</a:t>
            </a:r>
            <a:r>
              <a:rPr lang="en-US" altLang="zh-CN" sz="2800" b="1" baseline="-25000" dirty="0" smtClean="0"/>
              <a:t>3;</a:t>
            </a:r>
            <a:endParaRPr lang="zh-CN" altLang="en-US" sz="2800" b="1" baseline="-25000" dirty="0"/>
          </a:p>
        </p:txBody>
      </p:sp>
      <p:sp>
        <p:nvSpPr>
          <p:cNvPr id="39" name="矩形 38"/>
          <p:cNvSpPr/>
          <p:nvPr/>
        </p:nvSpPr>
        <p:spPr>
          <a:xfrm>
            <a:off x="278154" y="4478277"/>
            <a:ext cx="32928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/>
              <a:t>（</a:t>
            </a:r>
            <a:r>
              <a:rPr lang="en-US" altLang="zh-CN" sz="2800" b="1" dirty="0" smtClean="0"/>
              <a:t>2</a:t>
            </a:r>
            <a:r>
              <a:rPr lang="zh-CN" altLang="en-US" sz="2800" b="1" dirty="0" smtClean="0"/>
              <a:t>）</a:t>
            </a:r>
            <a:r>
              <a:rPr lang="en-US" altLang="zh-CN" sz="2800" b="1" dirty="0" smtClean="0"/>
              <a:t>b</a:t>
            </a:r>
            <a:r>
              <a:rPr lang="en-US" altLang="zh-CN" sz="2800" b="1" baseline="-25000" dirty="0" smtClean="0"/>
              <a:t>1</a:t>
            </a:r>
            <a:r>
              <a:rPr lang="en-US" altLang="zh-CN" sz="2800" b="1" dirty="0" smtClean="0"/>
              <a:t>&lt;b</a:t>
            </a:r>
            <a:r>
              <a:rPr lang="en-US" altLang="zh-CN" sz="2800" b="1" baseline="-25000" dirty="0" smtClean="0"/>
              <a:t>3</a:t>
            </a:r>
            <a:r>
              <a:rPr lang="en-US" altLang="zh-CN" sz="2800" b="1" dirty="0" smtClean="0"/>
              <a:t>&lt;0&lt;b</a:t>
            </a:r>
            <a:r>
              <a:rPr lang="en-US" altLang="zh-CN" sz="2800" b="1" baseline="-25000" dirty="0" smtClean="0"/>
              <a:t>4</a:t>
            </a:r>
            <a:r>
              <a:rPr lang="en-US" altLang="zh-CN" sz="2800" b="1" dirty="0" smtClean="0"/>
              <a:t>&lt;b</a:t>
            </a:r>
            <a:r>
              <a:rPr lang="en-US" altLang="zh-CN" sz="2800" b="1" baseline="-25000" dirty="0" smtClean="0"/>
              <a:t>2;</a:t>
            </a:r>
            <a:endParaRPr lang="zh-CN" altLang="en-US" sz="2800" b="1" baseline="-25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36" grpId="0"/>
      <p:bldP spid="37" grpId="0"/>
      <p:bldP spid="38" grpId="0"/>
      <p:bldP spid="3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72076" y="173544"/>
            <a:ext cx="8883445" cy="2861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、平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移法则：原一次函数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y=kx+b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      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  <a:buNone/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上下平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移：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m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n</a:t>
            </a:r>
            <a:r>
              <a:rPr lang="zh-CN" altLang="en-US" sz="2400" b="1" dirty="0" smtClean="0">
                <a:latin typeface="+mn-ea"/>
              </a:rPr>
              <a:t>＞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0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时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向上平移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m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后解析式为：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y=kx+b+m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  <a:buNone/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向下平移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m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个单位：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y=kx+b-m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  <a:buNone/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左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右平移（左加右减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）：向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左平移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n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个单位：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y=k(x+n)+b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  <a:buNone/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向右平移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n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个单位：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y=k(x-n)+b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aphicFrame>
        <p:nvGraphicFramePr>
          <p:cNvPr id="32770" name="Object 2"/>
          <p:cNvGraphicFramePr>
            <a:graphicFrameLocks noGrp="1" noChangeAspect="1"/>
          </p:cNvGraphicFramePr>
          <p:nvPr/>
        </p:nvGraphicFramePr>
        <p:xfrm>
          <a:off x="119778" y="3270250"/>
          <a:ext cx="9937750" cy="2511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Equation" r:id="rId1" imgW="109728000" imgH="27736800" progId="Equation.DSMT4">
                  <p:embed/>
                </p:oleObj>
              </mc:Choice>
              <mc:Fallback>
                <p:oleObj name="Equation" r:id="rId1" imgW="109728000" imgH="27736800" progId="Equation.DSMT4">
                  <p:embed/>
                  <p:pic>
                    <p:nvPicPr>
                      <p:cNvPr id="0" name="图片 1024"/>
                      <p:cNvPicPr>
                        <a:picLocks noGrp="1"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19778" y="3270250"/>
                        <a:ext cx="9937750" cy="251142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5250834" y="3760835"/>
          <a:ext cx="814847" cy="3982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Equation" r:id="rId3" imgW="7924800" imgH="4876800" progId="Equation.DSMT4">
                  <p:embed/>
                </p:oleObj>
              </mc:Choice>
              <mc:Fallback>
                <p:oleObj name="Equation" r:id="rId3" imgW="7924800" imgH="4876800" progId="Equation.DSMT4">
                  <p:embed/>
                  <p:pic>
                    <p:nvPicPr>
                      <p:cNvPr id="0" name="图片 1025"/>
                      <p:cNvPicPr>
                        <a:picLocks noChangeAspect="1"/>
                      </p:cNvPicPr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250834" y="3760835"/>
                        <a:ext cx="814847" cy="398207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2" name="Object 4"/>
          <p:cNvGraphicFramePr>
            <a:graphicFrameLocks noChangeAspect="1"/>
          </p:cNvGraphicFramePr>
          <p:nvPr/>
        </p:nvGraphicFramePr>
        <p:xfrm>
          <a:off x="4877414" y="4271656"/>
          <a:ext cx="814388" cy="398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Equation" r:id="rId5" imgW="7924800" imgH="4876800" progId="Equation.DSMT4">
                  <p:embed/>
                </p:oleObj>
              </mc:Choice>
              <mc:Fallback>
                <p:oleObj name="Equation" r:id="rId5" imgW="7924800" imgH="4876800" progId="Equation.DSMT4">
                  <p:embed/>
                  <p:pic>
                    <p:nvPicPr>
                      <p:cNvPr id="0" name="图片 1026"/>
                      <p:cNvPicPr>
                        <a:picLocks noChangeAspect="1"/>
                      </p:cNvPicPr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877414" y="4271656"/>
                        <a:ext cx="814388" cy="398462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3" name="Object 5"/>
          <p:cNvGraphicFramePr>
            <a:graphicFrameLocks noChangeAspect="1"/>
          </p:cNvGraphicFramePr>
          <p:nvPr/>
        </p:nvGraphicFramePr>
        <p:xfrm>
          <a:off x="9505900" y="4868146"/>
          <a:ext cx="376237" cy="323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Equation" r:id="rId7" imgW="3657600" imgH="3962400" progId="Equation.DSMT4">
                  <p:embed/>
                </p:oleObj>
              </mc:Choice>
              <mc:Fallback>
                <p:oleObj name="Equation" r:id="rId7" imgW="3657600" imgH="3962400" progId="Equation.DSMT4">
                  <p:embed/>
                  <p:pic>
                    <p:nvPicPr>
                      <p:cNvPr id="0" name="图片 1027"/>
                      <p:cNvPicPr>
                        <a:picLocks noChangeAspect="1"/>
                      </p:cNvPicPr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505900" y="4868146"/>
                        <a:ext cx="376237" cy="32385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3676" y="1852279"/>
            <a:ext cx="11740288" cy="105314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zh-CN" altLang="en-US" sz="2400" b="1" dirty="0" smtClean="0"/>
              <a:t>                                                                           的交点在第四象限，则</a:t>
            </a:r>
            <a:r>
              <a:rPr lang="en-US" altLang="zh-CN" sz="2400" b="1" dirty="0" smtClean="0"/>
              <a:t>m</a:t>
            </a:r>
            <a:r>
              <a:rPr lang="zh-CN" altLang="en-US" sz="2400" b="1" dirty="0" smtClean="0"/>
              <a:t>的取值范围</a:t>
            </a:r>
            <a:r>
              <a:rPr lang="zh-CN" altLang="en-US" sz="2400" b="1" u="sng" dirty="0" smtClean="0"/>
              <a:t>                </a:t>
            </a:r>
            <a:r>
              <a:rPr lang="zh-CN" altLang="en-US" sz="2400" b="1" dirty="0" smtClean="0"/>
              <a:t>。</a:t>
            </a:r>
            <a:endParaRPr lang="en-US" altLang="zh-CN" sz="2400" b="1" dirty="0" smtClean="0"/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168536" y="1995826"/>
          <a:ext cx="5008148" cy="4776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name="Equation" r:id="rId1" imgW="54254400" imgH="5181600" progId="Equation.DSMT4">
                  <p:embed/>
                </p:oleObj>
              </mc:Choice>
              <mc:Fallback>
                <p:oleObj name="Equation" r:id="rId1" imgW="54254400" imgH="5181600" progId="Equation.DSMT4">
                  <p:embed/>
                  <p:pic>
                    <p:nvPicPr>
                      <p:cNvPr id="0" name="图片 2048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68536" y="1995826"/>
                        <a:ext cx="5008148" cy="477673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32740" y="884889"/>
            <a:ext cx="11444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三、题型分析：</a:t>
            </a:r>
            <a:endParaRPr lang="zh-CN" altLang="en-US" sz="2400" b="1" dirty="0"/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/>
        </p:nvGraphicFramePr>
        <p:xfrm>
          <a:off x="152863" y="2538660"/>
          <a:ext cx="7332727" cy="750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Equation" r:id="rId3" imgW="92354400" imgH="9448800" progId="Equation.DSMT4">
                  <p:embed/>
                </p:oleObj>
              </mc:Choice>
              <mc:Fallback>
                <p:oleObj name="Equation" r:id="rId3" imgW="92354400" imgH="9448800" progId="Equation.DSMT4">
                  <p:embed/>
                  <p:pic>
                    <p:nvPicPr>
                      <p:cNvPr id="0" name="图片 2049"/>
                      <p:cNvPicPr>
                        <a:picLocks noChangeAspect="1"/>
                      </p:cNvPicPr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2863" y="2538660"/>
                        <a:ext cx="7332727" cy="750213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78181" y="2778359"/>
            <a:ext cx="2089355" cy="2572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38" name="Object 14"/>
          <p:cNvGraphicFramePr>
            <a:graphicFrameLocks noChangeAspect="1"/>
          </p:cNvGraphicFramePr>
          <p:nvPr/>
        </p:nvGraphicFramePr>
        <p:xfrm>
          <a:off x="168789" y="3428606"/>
          <a:ext cx="7338140" cy="4501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Equation" r:id="rId6" imgW="84734400" imgH="5181600" progId="Equation.DSMT4">
                  <p:embed/>
                </p:oleObj>
              </mc:Choice>
              <mc:Fallback>
                <p:oleObj name="Equation" r:id="rId6" imgW="84734400" imgH="5181600" progId="Equation.DSMT4">
                  <p:embed/>
                  <p:pic>
                    <p:nvPicPr>
                      <p:cNvPr id="0" name="图片 2050"/>
                      <p:cNvPicPr>
                        <a:picLocks noChangeAspect="1"/>
                      </p:cNvPicPr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68789" y="3428606"/>
                        <a:ext cx="7338140" cy="450193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1" name="直接连接符 10"/>
          <p:cNvCxnSpPr/>
          <p:nvPr/>
        </p:nvCxnSpPr>
        <p:spPr>
          <a:xfrm>
            <a:off x="9335729" y="3244623"/>
            <a:ext cx="1297858" cy="2227007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9768341" y="2630127"/>
            <a:ext cx="1297858" cy="2227007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39" name="Object 15"/>
          <p:cNvGraphicFramePr>
            <a:graphicFrameLocks noChangeAspect="1"/>
          </p:cNvGraphicFramePr>
          <p:nvPr/>
        </p:nvGraphicFramePr>
        <p:xfrm>
          <a:off x="221944" y="4007189"/>
          <a:ext cx="2073712" cy="4910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Equation" r:id="rId8" imgW="21945600" imgH="5181600" progId="Equation.DSMT4">
                  <p:embed/>
                </p:oleObj>
              </mc:Choice>
              <mc:Fallback>
                <p:oleObj name="Equation" r:id="rId8" imgW="21945600" imgH="5181600" progId="Equation.DSMT4">
                  <p:embed/>
                  <p:pic>
                    <p:nvPicPr>
                      <p:cNvPr id="0" name="图片 2051"/>
                      <p:cNvPicPr>
                        <a:picLocks noChangeAspect="1"/>
                      </p:cNvPicPr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21944" y="4007189"/>
                        <a:ext cx="2073712" cy="491043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78" name="Object 2"/>
          <p:cNvGraphicFramePr>
            <a:graphicFrameLocks noChangeAspect="1"/>
          </p:cNvGraphicFramePr>
          <p:nvPr/>
        </p:nvGraphicFramePr>
        <p:xfrm>
          <a:off x="255134" y="115741"/>
          <a:ext cx="10799763" cy="144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" name="Equation" r:id="rId1" imgW="127406400" imgH="17068800" progId="Equation.DSMT4">
                  <p:embed/>
                </p:oleObj>
              </mc:Choice>
              <mc:Fallback>
                <p:oleObj name="Equation" r:id="rId1" imgW="127406400" imgH="17068800" progId="Equation.DSMT4">
                  <p:embed/>
                  <p:pic>
                    <p:nvPicPr>
                      <p:cNvPr id="0" name="图片 3072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55134" y="115741"/>
                        <a:ext cx="10799763" cy="144780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79" name="Object 3"/>
          <p:cNvGraphicFramePr>
            <a:graphicFrameLocks noChangeAspect="1"/>
          </p:cNvGraphicFramePr>
          <p:nvPr/>
        </p:nvGraphicFramePr>
        <p:xfrm>
          <a:off x="131695" y="1591321"/>
          <a:ext cx="10239375" cy="1477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Equation" r:id="rId3" imgW="118262400" imgH="17068800" progId="Equation.DSMT4">
                  <p:embed/>
                </p:oleObj>
              </mc:Choice>
              <mc:Fallback>
                <p:oleObj name="Equation" r:id="rId3" imgW="118262400" imgH="17068800" progId="Equation.DSMT4">
                  <p:embed/>
                  <p:pic>
                    <p:nvPicPr>
                      <p:cNvPr id="0" name="图片 3073"/>
                      <p:cNvPicPr>
                        <a:picLocks noChangeAspect="1"/>
                      </p:cNvPicPr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31695" y="1591321"/>
                        <a:ext cx="10239375" cy="1477962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0" name="Object 4"/>
          <p:cNvGraphicFramePr>
            <a:graphicFrameLocks noChangeAspect="1"/>
          </p:cNvGraphicFramePr>
          <p:nvPr/>
        </p:nvGraphicFramePr>
        <p:xfrm>
          <a:off x="143853" y="3107378"/>
          <a:ext cx="6307137" cy="1030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Equation" r:id="rId5" imgW="72847200" imgH="11887200" progId="Equation.DSMT4">
                  <p:embed/>
                </p:oleObj>
              </mc:Choice>
              <mc:Fallback>
                <p:oleObj name="Equation" r:id="rId5" imgW="72847200" imgH="11887200" progId="Equation.DSMT4">
                  <p:embed/>
                  <p:pic>
                    <p:nvPicPr>
                      <p:cNvPr id="0" name="图片 3074"/>
                      <p:cNvPicPr>
                        <a:picLocks noChangeAspect="1"/>
                      </p:cNvPicPr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3853" y="3107378"/>
                        <a:ext cx="6307137" cy="1030287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660184" y="3028642"/>
            <a:ext cx="2399071" cy="2736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4582" name="Object 6"/>
          <p:cNvGraphicFramePr>
            <a:graphicFrameLocks noChangeAspect="1"/>
          </p:cNvGraphicFramePr>
          <p:nvPr/>
        </p:nvGraphicFramePr>
        <p:xfrm>
          <a:off x="162031" y="4275213"/>
          <a:ext cx="6202363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Equation" r:id="rId8" imgW="71628000" imgH="4876800" progId="Equation.DSMT4">
                  <p:embed/>
                </p:oleObj>
              </mc:Choice>
              <mc:Fallback>
                <p:oleObj name="Equation" r:id="rId8" imgW="71628000" imgH="4876800" progId="Equation.DSMT4">
                  <p:embed/>
                  <p:pic>
                    <p:nvPicPr>
                      <p:cNvPr id="0" name="图片 3075"/>
                      <p:cNvPicPr>
                        <a:picLocks noChangeAspect="1"/>
                      </p:cNvPicPr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62031" y="4275213"/>
                        <a:ext cx="6202363" cy="423863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4" name="Object 8"/>
          <p:cNvGraphicFramePr>
            <a:graphicFrameLocks noChangeAspect="1"/>
          </p:cNvGraphicFramePr>
          <p:nvPr/>
        </p:nvGraphicFramePr>
        <p:xfrm>
          <a:off x="205098" y="4837088"/>
          <a:ext cx="8682038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Equation" r:id="rId10" imgW="100279200" imgH="11582400" progId="Equation.DSMT4">
                  <p:embed/>
                </p:oleObj>
              </mc:Choice>
              <mc:Fallback>
                <p:oleObj name="Equation" r:id="rId10" imgW="100279200" imgH="11582400" progId="Equation.DSMT4">
                  <p:embed/>
                  <p:pic>
                    <p:nvPicPr>
                      <p:cNvPr id="0" name="图片 3076"/>
                      <p:cNvPicPr>
                        <a:picLocks noChangeAspect="1"/>
                      </p:cNvPicPr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05098" y="4837088"/>
                        <a:ext cx="8682038" cy="100330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5" name="Object 9"/>
          <p:cNvGraphicFramePr>
            <a:graphicFrameLocks noChangeAspect="1"/>
          </p:cNvGraphicFramePr>
          <p:nvPr/>
        </p:nvGraphicFramePr>
        <p:xfrm>
          <a:off x="183488" y="5858858"/>
          <a:ext cx="7544667" cy="8664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Equation" r:id="rId12" imgW="90220800" imgH="10363200" progId="Equation.DSMT4">
                  <p:embed/>
                </p:oleObj>
              </mc:Choice>
              <mc:Fallback>
                <p:oleObj name="Equation" r:id="rId12" imgW="90220800" imgH="10363200" progId="Equation.DSMT4">
                  <p:embed/>
                  <p:pic>
                    <p:nvPicPr>
                      <p:cNvPr id="0" name="图片 3077"/>
                      <p:cNvPicPr>
                        <a:picLocks noChangeAspect="1"/>
                      </p:cNvPicPr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83488" y="5858858"/>
                        <a:ext cx="7544667" cy="86641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3" name="组合 12"/>
          <p:cNvGrpSpPr/>
          <p:nvPr/>
        </p:nvGrpSpPr>
        <p:grpSpPr>
          <a:xfrm>
            <a:off x="9438969" y="3937820"/>
            <a:ext cx="2256508" cy="580726"/>
            <a:chOff x="9438969" y="3937820"/>
            <a:chExt cx="2256508" cy="580726"/>
          </a:xfrm>
        </p:grpSpPr>
        <p:sp>
          <p:nvSpPr>
            <p:cNvPr id="9" name="TextBox 8"/>
            <p:cNvSpPr txBox="1"/>
            <p:nvPr/>
          </p:nvSpPr>
          <p:spPr>
            <a:xfrm>
              <a:off x="10795825" y="3937820"/>
              <a:ext cx="8996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FF3300"/>
                  </a:solidFill>
                </a:rPr>
                <a:t>D</a:t>
              </a:r>
              <a:r>
                <a:rPr lang="zh-CN" altLang="en-US" b="1" dirty="0" smtClean="0">
                  <a:solidFill>
                    <a:srgbClr val="FF3300"/>
                  </a:solidFill>
                </a:rPr>
                <a:t>（</a:t>
              </a:r>
              <a:r>
                <a:rPr lang="en-US" altLang="zh-CN" b="1" dirty="0" smtClean="0">
                  <a:solidFill>
                    <a:srgbClr val="FF3300"/>
                  </a:solidFill>
                </a:rPr>
                <a:t>1,2</a:t>
              </a:r>
              <a:r>
                <a:rPr lang="zh-CN" altLang="en-US" b="1" dirty="0" smtClean="0">
                  <a:solidFill>
                    <a:srgbClr val="FF3300"/>
                  </a:solidFill>
                </a:rPr>
                <a:t>）</a:t>
              </a:r>
              <a:endParaRPr lang="zh-CN" altLang="en-US" b="1" dirty="0">
                <a:solidFill>
                  <a:srgbClr val="FF3300"/>
                </a:solidFill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 flipH="1">
              <a:off x="10441858" y="4026310"/>
              <a:ext cx="339213" cy="206477"/>
            </a:xfrm>
            <a:prstGeom prst="line">
              <a:avLst/>
            </a:prstGeom>
            <a:ln w="38100">
              <a:solidFill>
                <a:srgbClr val="FF33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9438969" y="4149214"/>
              <a:ext cx="10225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FF3300"/>
                  </a:solidFill>
                </a:rPr>
                <a:t>C</a:t>
              </a:r>
              <a:r>
                <a:rPr lang="zh-CN" altLang="en-US" b="1" dirty="0" smtClean="0">
                  <a:solidFill>
                    <a:srgbClr val="FF3300"/>
                  </a:solidFill>
                </a:rPr>
                <a:t>（</a:t>
              </a:r>
              <a:r>
                <a:rPr lang="en-US" altLang="zh-CN" b="1" dirty="0" smtClean="0">
                  <a:solidFill>
                    <a:srgbClr val="FF3300"/>
                  </a:solidFill>
                </a:rPr>
                <a:t>m,n</a:t>
              </a:r>
              <a:r>
                <a:rPr lang="zh-CN" altLang="en-US" b="1" dirty="0" smtClean="0">
                  <a:solidFill>
                    <a:srgbClr val="FF3300"/>
                  </a:solidFill>
                </a:rPr>
                <a:t>）</a:t>
              </a:r>
              <a:endParaRPr lang="zh-CN" altLang="en-US" b="1" dirty="0">
                <a:solidFill>
                  <a:srgbClr val="FF3300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10756492" y="5761705"/>
            <a:ext cx="12486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FF3300"/>
                </a:solidFill>
              </a:rPr>
              <a:t>n=-2m+2</a:t>
            </a:r>
            <a:endParaRPr lang="zh-CN" altLang="en-US" b="1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3289" y="214513"/>
            <a:ext cx="11680171" cy="152581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zh-CN" sz="2400" b="1" dirty="0" smtClean="0"/>
              <a:t>2</a:t>
            </a:r>
            <a:r>
              <a:rPr lang="zh-CN" altLang="en-US" sz="2400" b="1" dirty="0" smtClean="0"/>
              <a:t>、若一次函数</a:t>
            </a:r>
            <a:r>
              <a:rPr lang="en-US" altLang="zh-CN" sz="2400" b="1" dirty="0" smtClean="0"/>
              <a:t>y=(1-2m)x+m</a:t>
            </a:r>
            <a:r>
              <a:rPr lang="zh-CN" altLang="en-US" sz="2400" b="1" dirty="0" smtClean="0"/>
              <a:t> 的图象经过点</a:t>
            </a:r>
            <a:r>
              <a:rPr lang="en-US" altLang="zh-CN" sz="2400" b="1" dirty="0" smtClean="0"/>
              <a:t>A</a:t>
            </a:r>
            <a:r>
              <a:rPr lang="zh-CN" altLang="en-US" sz="2400" b="1" dirty="0" smtClean="0"/>
              <a:t>（</a:t>
            </a:r>
            <a:r>
              <a:rPr lang="en-US" altLang="zh-CN" sz="2400" b="1" dirty="0" smtClean="0"/>
              <a:t>x</a:t>
            </a:r>
            <a:r>
              <a:rPr lang="en-US" altLang="zh-CN" sz="2400" b="1" baseline="-25000" dirty="0" smtClean="0"/>
              <a:t>1</a:t>
            </a:r>
            <a:r>
              <a:rPr lang="en-US" altLang="zh-CN" sz="2400" b="1" dirty="0" smtClean="0"/>
              <a:t>,y</a:t>
            </a:r>
            <a:r>
              <a:rPr lang="en-US" altLang="zh-CN" sz="2400" b="1" baseline="-25000" dirty="0" smtClean="0"/>
              <a:t>1</a:t>
            </a:r>
            <a:r>
              <a:rPr lang="zh-CN" altLang="en-US" sz="2400" b="1" dirty="0" smtClean="0"/>
              <a:t>）和点</a:t>
            </a:r>
            <a:r>
              <a:rPr lang="en-US" altLang="zh-CN" sz="2400" b="1" dirty="0" smtClean="0"/>
              <a:t>B</a:t>
            </a:r>
            <a:r>
              <a:rPr lang="zh-CN" altLang="en-US" sz="2400" b="1" dirty="0" smtClean="0"/>
              <a:t>（</a:t>
            </a:r>
            <a:r>
              <a:rPr lang="en-US" altLang="zh-CN" sz="2400" b="1" dirty="0" smtClean="0"/>
              <a:t> x</a:t>
            </a:r>
            <a:r>
              <a:rPr lang="en-US" altLang="zh-CN" sz="2400" b="1" baseline="-25000" dirty="0" smtClean="0"/>
              <a:t>2</a:t>
            </a:r>
            <a:r>
              <a:rPr lang="en-US" altLang="zh-CN" sz="2400" b="1" dirty="0" smtClean="0"/>
              <a:t>,y</a:t>
            </a:r>
            <a:r>
              <a:rPr lang="en-US" altLang="zh-CN" sz="2400" b="1" baseline="-25000" dirty="0" smtClean="0"/>
              <a:t>2</a:t>
            </a:r>
            <a:r>
              <a:rPr lang="zh-CN" altLang="en-US" sz="2400" b="1" dirty="0" smtClean="0"/>
              <a:t> ）</a:t>
            </a:r>
            <a:r>
              <a:rPr lang="en-US" altLang="zh-CN" sz="2400" b="1" dirty="0" smtClean="0"/>
              <a:t>,</a:t>
            </a:r>
            <a:r>
              <a:rPr lang="zh-CN" altLang="en-US" sz="2400" b="1" dirty="0" smtClean="0"/>
              <a:t>当</a:t>
            </a:r>
            <a:r>
              <a:rPr lang="en-US" altLang="zh-CN" sz="2400" b="1" dirty="0" smtClean="0"/>
              <a:t>x</a:t>
            </a:r>
            <a:r>
              <a:rPr lang="en-US" altLang="zh-CN" sz="2400" b="1" baseline="-25000" dirty="0" smtClean="0"/>
              <a:t>1</a:t>
            </a:r>
            <a:r>
              <a:rPr lang="en-US" altLang="zh-CN" sz="2400" b="1" dirty="0" smtClean="0"/>
              <a:t>&lt;x</a:t>
            </a:r>
            <a:r>
              <a:rPr lang="en-US" altLang="zh-CN" sz="2400" b="1" baseline="-25000" dirty="0" smtClean="0"/>
              <a:t>2</a:t>
            </a:r>
            <a:r>
              <a:rPr lang="zh-CN" altLang="en-US" sz="2400" b="1" dirty="0" smtClean="0"/>
              <a:t>时</a:t>
            </a:r>
            <a:r>
              <a:rPr lang="zh-CN" altLang="en-US" sz="2400" b="1" baseline="-25000" dirty="0" smtClean="0"/>
              <a:t>，</a:t>
            </a:r>
            <a:r>
              <a:rPr lang="en-US" altLang="zh-CN" sz="2400" b="1" dirty="0" smtClean="0"/>
              <a:t>y</a:t>
            </a:r>
            <a:r>
              <a:rPr lang="en-US" altLang="zh-CN" sz="2400" b="1" baseline="-25000" dirty="0" smtClean="0"/>
              <a:t>1</a:t>
            </a:r>
            <a:r>
              <a:rPr lang="en-US" altLang="zh-CN" sz="2400" b="1" dirty="0" smtClean="0"/>
              <a:t>&lt;y</a:t>
            </a:r>
            <a:r>
              <a:rPr lang="en-US" altLang="zh-CN" sz="2400" b="1" baseline="-25000" dirty="0" smtClean="0"/>
              <a:t>2</a:t>
            </a:r>
            <a:r>
              <a:rPr lang="zh-CN" altLang="en-US" sz="2400" b="1" dirty="0" smtClean="0"/>
              <a:t> ，</a:t>
            </a:r>
            <a:endParaRPr lang="en-US" altLang="zh-CN" sz="2400" b="1" dirty="0" smtClean="0"/>
          </a:p>
          <a:p>
            <a:pPr>
              <a:lnSpc>
                <a:spcPct val="150000"/>
              </a:lnSpc>
              <a:buNone/>
            </a:pPr>
            <a:endParaRPr lang="en-US" altLang="zh-CN" sz="2400" b="1" dirty="0" smtClean="0"/>
          </a:p>
          <a:p>
            <a:pPr>
              <a:lnSpc>
                <a:spcPct val="150000"/>
              </a:lnSpc>
              <a:buNone/>
            </a:pPr>
            <a:r>
              <a:rPr lang="zh-CN" altLang="en-US" sz="2400" b="1" dirty="0" smtClean="0"/>
              <a:t>且与</a:t>
            </a:r>
            <a:r>
              <a:rPr lang="en-US" altLang="zh-CN" sz="2400" b="1" dirty="0" smtClean="0"/>
              <a:t>y</a:t>
            </a:r>
            <a:r>
              <a:rPr lang="zh-CN" altLang="en-US" sz="2400" b="1" dirty="0" smtClean="0"/>
              <a:t>轴交于正半轴，则</a:t>
            </a:r>
            <a:r>
              <a:rPr lang="en-US" altLang="zh-CN" sz="2400" b="1" dirty="0" smtClean="0"/>
              <a:t>m</a:t>
            </a:r>
            <a:r>
              <a:rPr lang="zh-CN" altLang="en-US" sz="2400" b="1" dirty="0" smtClean="0"/>
              <a:t>的取值范围是</a:t>
            </a:r>
            <a:r>
              <a:rPr lang="en-US" altLang="zh-CN" sz="2400" b="1" u="sng" dirty="0" smtClean="0"/>
              <a:t>_________________</a:t>
            </a:r>
            <a:endParaRPr lang="en-US" altLang="zh-CN" sz="2400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endParaRPr lang="zh-CN" altLang="en-US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10" name="对象 9"/>
          <p:cNvGraphicFramePr>
            <a:graphicFrameLocks noChangeAspect="1"/>
          </p:cNvGraphicFramePr>
          <p:nvPr/>
        </p:nvGraphicFramePr>
        <p:xfrm>
          <a:off x="5933355" y="1232806"/>
          <a:ext cx="1175369" cy="7287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" name="Equation" r:id="rId1" imgW="15240000" imgH="9448800" progId="Equation.DSMT4">
                  <p:embed/>
                </p:oleObj>
              </mc:Choice>
              <mc:Fallback>
                <p:oleObj name="Equation" r:id="rId1" imgW="15240000" imgH="9448800" progId="Equation.DSMT4">
                  <p:embed/>
                  <p:pic>
                    <p:nvPicPr>
                      <p:cNvPr id="0" name="图片 4096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933355" y="1232806"/>
                        <a:ext cx="1175369" cy="728729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78" name="Picture 3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333" y="2187703"/>
            <a:ext cx="10987678" cy="2266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9" name="Picture 3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670707" y="2936038"/>
            <a:ext cx="3341083" cy="2668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对象 8"/>
          <p:cNvGraphicFramePr>
            <a:graphicFrameLocks noChangeAspect="1"/>
          </p:cNvGraphicFramePr>
          <p:nvPr/>
        </p:nvGraphicFramePr>
        <p:xfrm>
          <a:off x="215899" y="4531494"/>
          <a:ext cx="7768427" cy="14268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" name="Equation" r:id="rId5" imgW="89611200" imgH="16459200" progId="Equation.DSMT4">
                  <p:embed/>
                </p:oleObj>
              </mc:Choice>
              <mc:Fallback>
                <p:oleObj name="Equation" r:id="rId5" imgW="89611200" imgH="16459200" progId="Equation.DSMT4">
                  <p:embed/>
                  <p:pic>
                    <p:nvPicPr>
                      <p:cNvPr id="0" name="图片 4097"/>
                      <p:cNvPicPr>
                        <a:picLocks noChangeAspect="1"/>
                      </p:cNvPicPr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15899" y="4531494"/>
                        <a:ext cx="7768427" cy="1426854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直接连接符 11"/>
          <p:cNvCxnSpPr/>
          <p:nvPr/>
        </p:nvCxnSpPr>
        <p:spPr>
          <a:xfrm>
            <a:off x="9792929" y="4778477"/>
            <a:ext cx="14748" cy="250723"/>
          </a:xfrm>
          <a:prstGeom prst="line">
            <a:avLst/>
          </a:prstGeom>
          <a:ln w="254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10815461" y="4414697"/>
            <a:ext cx="9855" cy="599755"/>
          </a:xfrm>
          <a:prstGeom prst="line">
            <a:avLst/>
          </a:prstGeom>
          <a:ln w="254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203919" y="57484"/>
          <a:ext cx="9102314" cy="10422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1" name="Equation" r:id="rId1" imgW="101193600" imgH="11582400" progId="Equation.DSMT4">
                  <p:embed/>
                </p:oleObj>
              </mc:Choice>
              <mc:Fallback>
                <p:oleObj name="Equation" r:id="rId1" imgW="101193600" imgH="11582400" progId="Equation.DSMT4">
                  <p:embed/>
                  <p:pic>
                    <p:nvPicPr>
                      <p:cNvPr id="0" name="图片 5120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3919" y="57484"/>
                        <a:ext cx="9102314" cy="104223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9" name="Object 7"/>
          <p:cNvGraphicFramePr>
            <a:graphicFrameLocks noChangeAspect="1"/>
          </p:cNvGraphicFramePr>
          <p:nvPr/>
        </p:nvGraphicFramePr>
        <p:xfrm>
          <a:off x="194673" y="1163790"/>
          <a:ext cx="8594812" cy="15794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" name="Equation" r:id="rId3" imgW="76504800" imgH="17678400" progId="Equation.DSMT4">
                  <p:embed/>
                </p:oleObj>
              </mc:Choice>
              <mc:Fallback>
                <p:oleObj name="Equation" r:id="rId3" imgW="76504800" imgH="17678400" progId="Equation.DSMT4">
                  <p:embed/>
                  <p:pic>
                    <p:nvPicPr>
                      <p:cNvPr id="0" name="图片 5121"/>
                      <p:cNvPicPr>
                        <a:picLocks noChangeAspect="1"/>
                      </p:cNvPicPr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4673" y="1163790"/>
                        <a:ext cx="8594812" cy="1579418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7164852" y="272857"/>
          <a:ext cx="2317750" cy="47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3" name="Equation" r:id="rId5" imgW="22555200" imgH="5791200" progId="Equation.DSMT4">
                  <p:embed/>
                </p:oleObj>
              </mc:Choice>
              <mc:Fallback>
                <p:oleObj name="Equation" r:id="rId5" imgW="22555200" imgH="5791200" progId="Equation.DSMT4">
                  <p:embed/>
                  <p:pic>
                    <p:nvPicPr>
                      <p:cNvPr id="0" name="图片 5122"/>
                      <p:cNvPicPr>
                        <a:picLocks noChangeAspect="1"/>
                      </p:cNvPicPr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164852" y="272857"/>
                        <a:ext cx="2317750" cy="47307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469389" y="3084100"/>
            <a:ext cx="2619375" cy="360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082" name="Object 10"/>
          <p:cNvGraphicFramePr>
            <a:graphicFrameLocks noChangeAspect="1"/>
          </p:cNvGraphicFramePr>
          <p:nvPr/>
        </p:nvGraphicFramePr>
        <p:xfrm>
          <a:off x="132732" y="4437419"/>
          <a:ext cx="9183688" cy="9162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4" name="Equation" r:id="rId8" imgW="113385600" imgH="10972800" progId="Equation.DSMT4">
                  <p:embed/>
                </p:oleObj>
              </mc:Choice>
              <mc:Fallback>
                <p:oleObj name="Equation" r:id="rId8" imgW="113385600" imgH="10972800" progId="Equation.DSMT4">
                  <p:embed/>
                  <p:pic>
                    <p:nvPicPr>
                      <p:cNvPr id="0" name="图片 5123"/>
                      <p:cNvPicPr>
                        <a:picLocks noChangeAspect="1"/>
                      </p:cNvPicPr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32732" y="4437419"/>
                        <a:ext cx="9183688" cy="91624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6976" y="2819247"/>
            <a:ext cx="9458325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084" name="Object 12"/>
          <p:cNvGraphicFramePr>
            <a:graphicFrameLocks noChangeAspect="1"/>
          </p:cNvGraphicFramePr>
          <p:nvPr/>
        </p:nvGraphicFramePr>
        <p:xfrm>
          <a:off x="202637" y="5469296"/>
          <a:ext cx="5849937" cy="433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5" name="Equation" r:id="rId11" imgW="72237600" imgH="5181600" progId="Equation.DSMT4">
                  <p:embed/>
                </p:oleObj>
              </mc:Choice>
              <mc:Fallback>
                <p:oleObj name="Equation" r:id="rId11" imgW="72237600" imgH="5181600" progId="Equation.DSMT4">
                  <p:embed/>
                  <p:pic>
                    <p:nvPicPr>
                      <p:cNvPr id="0" name="图片 5124"/>
                      <p:cNvPicPr>
                        <a:picLocks noChangeAspect="1"/>
                      </p:cNvPicPr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02637" y="5469296"/>
                        <a:ext cx="5849937" cy="433388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4" name="组合 23"/>
          <p:cNvGrpSpPr/>
          <p:nvPr/>
        </p:nvGrpSpPr>
        <p:grpSpPr>
          <a:xfrm>
            <a:off x="9733935" y="5324168"/>
            <a:ext cx="1799305" cy="1238864"/>
            <a:chOff x="9733935" y="5324168"/>
            <a:chExt cx="1799305" cy="1238864"/>
          </a:xfrm>
        </p:grpSpPr>
        <p:cxnSp>
          <p:nvCxnSpPr>
            <p:cNvPr id="12" name="直接连接符 11"/>
            <p:cNvCxnSpPr/>
            <p:nvPr/>
          </p:nvCxnSpPr>
          <p:spPr>
            <a:xfrm flipV="1">
              <a:off x="9733935" y="5324168"/>
              <a:ext cx="1150375" cy="1150374"/>
            </a:xfrm>
            <a:prstGeom prst="line">
              <a:avLst/>
            </a:prstGeom>
            <a:ln w="412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 flipV="1">
              <a:off x="10884310" y="5338916"/>
              <a:ext cx="648930" cy="1224116"/>
            </a:xfrm>
            <a:prstGeom prst="line">
              <a:avLst/>
            </a:prstGeom>
            <a:ln w="412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6" name="直接连接符 15"/>
          <p:cNvCxnSpPr/>
          <p:nvPr/>
        </p:nvCxnSpPr>
        <p:spPr>
          <a:xfrm flipH="1" flipV="1">
            <a:off x="10102645" y="3805084"/>
            <a:ext cx="14749" cy="2241755"/>
          </a:xfrm>
          <a:prstGeom prst="line">
            <a:avLst/>
          </a:prstGeom>
          <a:ln w="412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10132075" y="5324197"/>
            <a:ext cx="3982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x</a:t>
            </a:r>
            <a:endParaRPr lang="zh-CN" altLang="en-US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10092751" y="3397129"/>
            <a:ext cx="555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y</a:t>
            </a:r>
            <a:r>
              <a:rPr lang="en-US" altLang="zh-CN" sz="2400" b="1" baseline="-25000" dirty="0" smtClean="0"/>
              <a:t>2</a:t>
            </a:r>
            <a:endParaRPr lang="zh-CN" altLang="en-US" sz="2400" b="1" baseline="-25000" dirty="0"/>
          </a:p>
        </p:txBody>
      </p:sp>
      <p:sp>
        <p:nvSpPr>
          <p:cNvPr id="23" name="TextBox 22"/>
          <p:cNvSpPr txBox="1"/>
          <p:nvPr/>
        </p:nvSpPr>
        <p:spPr>
          <a:xfrm>
            <a:off x="10082923" y="5923957"/>
            <a:ext cx="555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y</a:t>
            </a:r>
            <a:r>
              <a:rPr lang="en-US" altLang="zh-CN" sz="2400" b="1" baseline="-25000" dirty="0" smtClean="0"/>
              <a:t>1</a:t>
            </a:r>
            <a:endParaRPr lang="zh-CN" altLang="en-US" sz="2400" b="1" baseline="-25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2"/>
          <p:cNvSpPr>
            <a:spLocks noGrp="1"/>
          </p:cNvSpPr>
          <p:nvPr>
            <p:ph idx="1"/>
          </p:nvPr>
        </p:nvSpPr>
        <p:spPr>
          <a:xfrm>
            <a:off x="182082" y="219848"/>
            <a:ext cx="11965674" cy="57656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若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直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线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y=kx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与以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A(-2,2)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2,1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）为端点的线段有公共点，求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k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的取值范围；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内容占位符 2"/>
          <p:cNvSpPr txBox="1"/>
          <p:nvPr/>
        </p:nvSpPr>
        <p:spPr>
          <a:xfrm>
            <a:off x="187002" y="3100628"/>
            <a:ext cx="11965674" cy="5765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变式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.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若直线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y=kx+k-1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与以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A(1,2)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、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B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2,-2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）为端点的线段有公共点，求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k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的取值范围；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10341896" y="754472"/>
          <a:ext cx="1604599" cy="6908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5" name="Equation" r:id="rId1" imgW="21945600" imgH="9448800" progId="Equation.DSMT4">
                  <p:embed/>
                </p:oleObj>
              </mc:Choice>
              <mc:Fallback>
                <p:oleObj name="Equation" r:id="rId1" imgW="21945600" imgH="9448800" progId="Equation.DSMT4">
                  <p:embed/>
                  <p:pic>
                    <p:nvPicPr>
                      <p:cNvPr id="0" name="图片 6144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341896" y="754472"/>
                        <a:ext cx="1604599" cy="690869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50" name="Object 2"/>
          <p:cNvGraphicFramePr>
            <a:graphicFrameLocks noChangeAspect="1"/>
          </p:cNvGraphicFramePr>
          <p:nvPr/>
        </p:nvGraphicFramePr>
        <p:xfrm>
          <a:off x="10371138" y="3743325"/>
          <a:ext cx="1268412" cy="690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6" name="Equation" r:id="rId3" imgW="17373600" imgH="9448800" progId="Equation.DSMT4">
                  <p:embed/>
                </p:oleObj>
              </mc:Choice>
              <mc:Fallback>
                <p:oleObj name="Equation" r:id="rId3" imgW="17373600" imgH="9448800" progId="Equation.DSMT4">
                  <p:embed/>
                  <p:pic>
                    <p:nvPicPr>
                      <p:cNvPr id="0" name="图片 6145"/>
                      <p:cNvPicPr>
                        <a:picLocks noChangeAspect="1"/>
                      </p:cNvPicPr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371138" y="3743325"/>
                        <a:ext cx="1268412" cy="690563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26326" y="234596"/>
            <a:ext cx="11965674" cy="57656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5.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将直线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y=-2x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向右平移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个单位所得的直线表达式为</a:t>
            </a:r>
            <a:r>
              <a:rPr lang="zh-CN" altLang="en-US" sz="2400" b="1" u="sng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86812" y="2474569"/>
            <a:ext cx="11759381" cy="807851"/>
            <a:chOff x="186812" y="2474569"/>
            <a:chExt cx="11759381" cy="807851"/>
          </a:xfrm>
        </p:grpSpPr>
        <p:sp>
          <p:nvSpPr>
            <p:cNvPr id="6" name="矩形 5"/>
            <p:cNvSpPr/>
            <p:nvPr/>
          </p:nvSpPr>
          <p:spPr>
            <a:xfrm>
              <a:off x="186812" y="2569128"/>
              <a:ext cx="1175938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400" b="1" dirty="0" smtClean="0"/>
                <a:t>变式：若要把直线                       的图象变为直线                         图象，则应做什么样的平移？</a:t>
              </a:r>
              <a:endParaRPr lang="en-US" altLang="zh-CN" sz="2400" b="1" dirty="0"/>
            </a:p>
          </p:txBody>
        </p:sp>
        <p:graphicFrame>
          <p:nvGraphicFramePr>
            <p:cNvPr id="4" name="对象 3"/>
            <p:cNvGraphicFramePr>
              <a:graphicFrameLocks noChangeAspect="1"/>
            </p:cNvGraphicFramePr>
            <p:nvPr/>
          </p:nvGraphicFramePr>
          <p:xfrm>
            <a:off x="2845941" y="2474569"/>
            <a:ext cx="1416343" cy="7983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69" name="公式" r:id="rId1" imgW="16764000" imgH="9448800" progId="Equation.3">
                    <p:embed/>
                  </p:oleObj>
                </mc:Choice>
                <mc:Fallback>
                  <p:oleObj name="公式" r:id="rId1" imgW="16764000" imgH="9448800" progId="Equation.3">
                    <p:embed/>
                    <p:pic>
                      <p:nvPicPr>
                        <p:cNvPr id="0" name="图片 7168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2845941" y="2474569"/>
                          <a:ext cx="1416343" cy="798302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" name="对象 4"/>
            <p:cNvGraphicFramePr>
              <a:graphicFrameLocks noChangeAspect="1"/>
            </p:cNvGraphicFramePr>
            <p:nvPr/>
          </p:nvGraphicFramePr>
          <p:xfrm>
            <a:off x="6537702" y="2500654"/>
            <a:ext cx="1588659" cy="78176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70" name="公式" r:id="rId3" imgW="19202400" imgH="9448800" progId="Equation.3">
                    <p:embed/>
                  </p:oleObj>
                </mc:Choice>
                <mc:Fallback>
                  <p:oleObj name="公式" r:id="rId3" imgW="19202400" imgH="9448800" progId="Equation.3">
                    <p:embed/>
                    <p:pic>
                      <p:nvPicPr>
                        <p:cNvPr id="0" name="图片 7169"/>
                        <p:cNvPicPr>
                          <a:picLocks noChangeAspect="1"/>
                        </p:cNvPicPr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6537702" y="2500654"/>
                          <a:ext cx="1588659" cy="781766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5131" name="Object 11"/>
          <p:cNvGraphicFramePr>
            <a:graphicFrameLocks noChangeAspect="1"/>
          </p:cNvGraphicFramePr>
          <p:nvPr/>
        </p:nvGraphicFramePr>
        <p:xfrm>
          <a:off x="7813675" y="197619"/>
          <a:ext cx="1292225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1" name="Equation" r:id="rId5" imgW="17678400" imgH="4876800" progId="Equation.DSMT4">
                  <p:embed/>
                </p:oleObj>
              </mc:Choice>
              <mc:Fallback>
                <p:oleObj name="Equation" r:id="rId5" imgW="17678400" imgH="4876800" progId="Equation.DSMT4">
                  <p:embed/>
                  <p:pic>
                    <p:nvPicPr>
                      <p:cNvPr id="0" name="图片 7170"/>
                      <p:cNvPicPr>
                        <a:picLocks noChangeAspect="1"/>
                      </p:cNvPicPr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813675" y="197619"/>
                        <a:ext cx="1292225" cy="35560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32" name="Object 12"/>
          <p:cNvGraphicFramePr>
            <a:graphicFrameLocks noChangeAspect="1"/>
          </p:cNvGraphicFramePr>
          <p:nvPr/>
        </p:nvGraphicFramePr>
        <p:xfrm>
          <a:off x="6960675" y="3460852"/>
          <a:ext cx="4522787" cy="688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2" name="Equation" r:id="rId7" imgW="61874400" imgH="9448800" progId="Equation.DSMT4">
                  <p:embed/>
                </p:oleObj>
              </mc:Choice>
              <mc:Fallback>
                <p:oleObj name="Equation" r:id="rId7" imgW="61874400" imgH="9448800" progId="Equation.DSMT4">
                  <p:embed/>
                  <p:pic>
                    <p:nvPicPr>
                      <p:cNvPr id="0" name="图片 7171"/>
                      <p:cNvPicPr>
                        <a:picLocks noChangeAspect="1"/>
                      </p:cNvPicPr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960675" y="3460852"/>
                        <a:ext cx="4522787" cy="68897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8579" y="96378"/>
            <a:ext cx="11689628" cy="1496451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  <a:buNone/>
            </a:pPr>
            <a:r>
              <a:rPr lang="en-US" altLang="zh-CN" sz="2400" b="1" dirty="0" smtClean="0"/>
              <a:t>6</a:t>
            </a:r>
            <a:r>
              <a:rPr lang="zh-CN" altLang="en-US" sz="2400" b="1" dirty="0" smtClean="0"/>
              <a:t>、一</a:t>
            </a:r>
            <a:r>
              <a:rPr lang="zh-CN" altLang="en-US" sz="2400" b="1" dirty="0" smtClean="0"/>
              <a:t>次函数                      </a:t>
            </a:r>
            <a:r>
              <a:rPr lang="zh-CN" altLang="en-US" sz="2400" b="1" dirty="0" smtClean="0"/>
              <a:t>      分别与</a:t>
            </a:r>
            <a:r>
              <a:rPr lang="en-US" altLang="zh-CN" sz="2400" b="1" dirty="0" smtClean="0"/>
              <a:t>x</a:t>
            </a:r>
            <a:r>
              <a:rPr lang="zh-CN" altLang="en-US" sz="2400" b="1" dirty="0" smtClean="0"/>
              <a:t>，</a:t>
            </a:r>
            <a:r>
              <a:rPr lang="en-US" altLang="zh-CN" sz="2400" b="1" dirty="0" smtClean="0"/>
              <a:t>y</a:t>
            </a:r>
            <a:r>
              <a:rPr lang="zh-CN" altLang="en-US" sz="2400" b="1" dirty="0" smtClean="0"/>
              <a:t>轴交于</a:t>
            </a:r>
            <a:r>
              <a:rPr lang="en-US" altLang="zh-CN" sz="2400" b="1" dirty="0" smtClean="0"/>
              <a:t>A</a:t>
            </a:r>
            <a:r>
              <a:rPr lang="zh-CN" altLang="en-US" sz="2400" b="1" dirty="0" smtClean="0"/>
              <a:t>，</a:t>
            </a:r>
            <a:r>
              <a:rPr lang="en-US" altLang="zh-CN" sz="2400" b="1" dirty="0" smtClean="0"/>
              <a:t>B</a:t>
            </a:r>
            <a:r>
              <a:rPr lang="zh-CN" altLang="en-US" sz="2400" b="1" dirty="0" smtClean="0"/>
              <a:t>两点，在</a:t>
            </a:r>
            <a:r>
              <a:rPr lang="en-US" altLang="zh-CN" sz="2400" b="1" dirty="0" smtClean="0"/>
              <a:t>x</a:t>
            </a:r>
            <a:r>
              <a:rPr lang="zh-CN" altLang="en-US" sz="2400" b="1" dirty="0" smtClean="0"/>
              <a:t>轴上取一点</a:t>
            </a:r>
            <a:r>
              <a:rPr lang="en-US" altLang="zh-CN" sz="2400" b="1" dirty="0" smtClean="0"/>
              <a:t>C</a:t>
            </a:r>
            <a:r>
              <a:rPr lang="zh-CN" altLang="en-US" sz="2400" b="1" dirty="0" smtClean="0"/>
              <a:t>，使△</a:t>
            </a:r>
            <a:r>
              <a:rPr lang="en-US" altLang="zh-CN" sz="2400" b="1" dirty="0" smtClean="0"/>
              <a:t>ABC</a:t>
            </a:r>
            <a:r>
              <a:rPr lang="zh-CN" altLang="en-US" sz="2400" b="1" dirty="0" smtClean="0"/>
              <a:t>是等腰三角形</a:t>
            </a:r>
            <a:r>
              <a:rPr lang="zh-CN" altLang="en-US" sz="2400" b="1" dirty="0" smtClean="0"/>
              <a:t>，则</a:t>
            </a:r>
            <a:r>
              <a:rPr lang="en-US" altLang="zh-CN" sz="2400" b="1" dirty="0" smtClean="0"/>
              <a:t>C</a:t>
            </a:r>
            <a:r>
              <a:rPr lang="zh-CN" altLang="en-US" sz="2400" b="1" dirty="0" smtClean="0"/>
              <a:t>点最多</a:t>
            </a:r>
            <a:r>
              <a:rPr lang="zh-CN" altLang="en-US" sz="2400" b="1" u="sng" dirty="0" smtClean="0"/>
              <a:t>                  </a:t>
            </a:r>
            <a:r>
              <a:rPr lang="zh-CN" altLang="en-US" sz="2400" b="1" dirty="0" smtClean="0"/>
              <a:t>个。</a:t>
            </a:r>
            <a:endParaRPr lang="en-US" altLang="zh-CN" sz="2400" b="1" dirty="0" smtClean="0"/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2048426" y="88494"/>
          <a:ext cx="1641106" cy="924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3" name="公式" r:id="rId1" imgW="16764000" imgH="9448800" progId="Equation.3">
                  <p:embed/>
                </p:oleObj>
              </mc:Choice>
              <mc:Fallback>
                <p:oleObj name="公式" r:id="rId1" imgW="16764000" imgH="9448800" progId="Equation.3">
                  <p:embed/>
                  <p:pic>
                    <p:nvPicPr>
                      <p:cNvPr id="0" name="图片 8192"/>
                      <p:cNvPicPr>
                        <a:picLocks noChangeAspect="1"/>
                      </p:cNvPicPr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48426" y="88494"/>
                        <a:ext cx="1641106" cy="924987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矩形 3"/>
          <p:cNvSpPr/>
          <p:nvPr/>
        </p:nvSpPr>
        <p:spPr>
          <a:xfrm>
            <a:off x="4220881" y="1002579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/>
              <a:t>4</a:t>
            </a:r>
            <a:endParaRPr lang="zh-CN" altLang="en-US" sz="2800" dirty="0"/>
          </a:p>
        </p:txBody>
      </p:sp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2949" y="1869820"/>
            <a:ext cx="10526027" cy="3115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42569" y="74112"/>
            <a:ext cx="11302181" cy="23479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b="1" dirty="0" smtClean="0"/>
              <a:t>7.</a:t>
            </a:r>
            <a:r>
              <a:rPr lang="zh-CN" altLang="en-US" sz="2000" b="1" dirty="0" smtClean="0"/>
              <a:t>一列长</a:t>
            </a:r>
            <a:r>
              <a:rPr lang="en-US" altLang="zh-CN" sz="2000" b="1" dirty="0" smtClean="0"/>
              <a:t>120</a:t>
            </a:r>
            <a:r>
              <a:rPr lang="zh-CN" altLang="en-US" sz="2000" b="1" dirty="0" smtClean="0"/>
              <a:t>米的火车匀速行驶，经过一个长为</a:t>
            </a:r>
            <a:r>
              <a:rPr lang="en-US" altLang="zh-CN" sz="2000" b="1" dirty="0" smtClean="0"/>
              <a:t>160</a:t>
            </a:r>
            <a:r>
              <a:rPr lang="zh-CN" altLang="en-US" sz="2000" b="1" dirty="0" smtClean="0"/>
              <a:t>米的隧道，从车头驶入隧道到车尾离开一共用</a:t>
            </a:r>
            <a:r>
              <a:rPr lang="en-US" altLang="zh-CN" sz="2000" b="1" dirty="0" smtClean="0"/>
              <a:t>14</a:t>
            </a:r>
            <a:r>
              <a:rPr lang="zh-CN" altLang="en-US" sz="2000" b="1" dirty="0" smtClean="0"/>
              <a:t>秒，设车头在驶入隧道入口</a:t>
            </a:r>
            <a:r>
              <a:rPr lang="en-US" altLang="zh-CN" sz="2000" b="1" dirty="0" smtClean="0"/>
              <a:t>X</a:t>
            </a:r>
            <a:r>
              <a:rPr lang="zh-CN" altLang="en-US" sz="2000" b="1" dirty="0" smtClean="0"/>
              <a:t>秒时，火车在隧道内的长度为</a:t>
            </a:r>
            <a:r>
              <a:rPr lang="en-US" altLang="zh-CN" sz="2000" b="1" dirty="0" smtClean="0"/>
              <a:t>y</a:t>
            </a:r>
            <a:r>
              <a:rPr lang="zh-CN" altLang="en-US" sz="2000" b="1" dirty="0" smtClean="0"/>
              <a:t>米</a:t>
            </a:r>
            <a:br>
              <a:rPr lang="en-US" altLang="zh-CN" sz="2000" b="1" dirty="0" smtClean="0"/>
            </a:br>
            <a:r>
              <a:rPr lang="zh-CN" altLang="en-US" sz="2000" b="1" dirty="0" smtClean="0"/>
              <a:t>（</a:t>
            </a:r>
            <a:r>
              <a:rPr lang="en-US" altLang="zh-CN" sz="2000" b="1" dirty="0" smtClean="0"/>
              <a:t>1</a:t>
            </a:r>
            <a:r>
              <a:rPr lang="zh-CN" altLang="en-US" sz="2000" b="1" dirty="0" smtClean="0"/>
              <a:t>）求火车速度。</a:t>
            </a:r>
            <a:br>
              <a:rPr lang="en-US" altLang="zh-CN" sz="2000" b="1" dirty="0" smtClean="0"/>
            </a:br>
            <a:r>
              <a:rPr lang="zh-CN" altLang="en-US" sz="2000" b="1" dirty="0" smtClean="0"/>
              <a:t>（</a:t>
            </a:r>
            <a:r>
              <a:rPr lang="en-US" altLang="zh-CN" sz="2000" b="1" dirty="0" smtClean="0"/>
              <a:t>2</a:t>
            </a:r>
            <a:r>
              <a:rPr lang="zh-CN" altLang="en-US" sz="2000" b="1" dirty="0" smtClean="0"/>
              <a:t>）当</a:t>
            </a:r>
            <a:r>
              <a:rPr lang="en-US" altLang="zh-CN" sz="2000" b="1" dirty="0" smtClean="0"/>
              <a:t>0</a:t>
            </a:r>
            <a:r>
              <a:rPr lang="zh-CN" altLang="en-US" sz="2000" b="1" dirty="0" smtClean="0"/>
              <a:t>≤</a:t>
            </a:r>
            <a:r>
              <a:rPr lang="en-US" altLang="zh-CN" sz="2000" b="1" dirty="0" smtClean="0"/>
              <a:t>x</a:t>
            </a:r>
            <a:r>
              <a:rPr lang="zh-CN" altLang="en-US" sz="2000" b="1" dirty="0" smtClean="0"/>
              <a:t>≤</a:t>
            </a:r>
            <a:r>
              <a:rPr lang="en-US" altLang="zh-CN" sz="2000" b="1" dirty="0" smtClean="0"/>
              <a:t>14</a:t>
            </a:r>
            <a:r>
              <a:rPr lang="zh-CN" altLang="en-US" sz="2000" b="1" dirty="0" smtClean="0"/>
              <a:t>时，</a:t>
            </a:r>
            <a:r>
              <a:rPr lang="en-US" altLang="zh-CN" sz="2000" b="1" dirty="0" smtClean="0"/>
              <a:t>y</a:t>
            </a:r>
            <a:r>
              <a:rPr lang="zh-CN" altLang="en-US" sz="2000" b="1" dirty="0" smtClean="0"/>
              <a:t>与</a:t>
            </a:r>
            <a:r>
              <a:rPr lang="en-US" altLang="zh-CN" sz="2000" b="1" dirty="0" smtClean="0"/>
              <a:t>x</a:t>
            </a:r>
            <a:r>
              <a:rPr lang="zh-CN" altLang="en-US" sz="2000" b="1" dirty="0" smtClean="0"/>
              <a:t>之间的函数关系；</a:t>
            </a:r>
            <a:br>
              <a:rPr lang="en-US" altLang="zh-CN" sz="2000" b="1" dirty="0" smtClean="0"/>
            </a:br>
            <a:r>
              <a:rPr lang="zh-CN" altLang="en-US" sz="2000" b="1" dirty="0" smtClean="0"/>
              <a:t>（</a:t>
            </a:r>
            <a:r>
              <a:rPr lang="en-US" altLang="zh-CN" sz="2000" b="1" dirty="0" smtClean="0"/>
              <a:t>3</a:t>
            </a:r>
            <a:r>
              <a:rPr lang="zh-CN" altLang="en-US" sz="2000" b="1" dirty="0" smtClean="0"/>
              <a:t>）再给出的 平面直角坐标系中给出图象。</a:t>
            </a:r>
            <a:endParaRPr lang="zh-CN" altLang="en-US" sz="2000" dirty="0"/>
          </a:p>
        </p:txBody>
      </p:sp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88487" y="2472813"/>
            <a:ext cx="5908819" cy="1288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1189" y="3757309"/>
            <a:ext cx="7822944" cy="130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656917" y="5079231"/>
          <a:ext cx="4067375" cy="1144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7" name="Equation" r:id="rId3" imgW="60655200" imgH="17068800" progId="Equation.DSMT4">
                  <p:embed/>
                </p:oleObj>
              </mc:Choice>
              <mc:Fallback>
                <p:oleObj name="Equation" r:id="rId3" imgW="60655200" imgH="17068800" progId="Equation.DSMT4">
                  <p:embed/>
                  <p:pic>
                    <p:nvPicPr>
                      <p:cNvPr id="0" name="图片 9216"/>
                      <p:cNvPicPr>
                        <a:picLocks noChangeAspect="1"/>
                      </p:cNvPicPr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56917" y="5079231"/>
                        <a:ext cx="4067375" cy="1144588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4372" y="6287061"/>
            <a:ext cx="2686818" cy="399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638933" y="3642848"/>
            <a:ext cx="3330301" cy="2934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1039</Words>
  <Application>WPS 演示</Application>
  <PresentationFormat>自定义</PresentationFormat>
  <Paragraphs>68</Paragraphs>
  <Slides>12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29</vt:i4>
      </vt:variant>
      <vt:variant>
        <vt:lpstr>幻灯片标题</vt:lpstr>
      </vt:variant>
      <vt:variant>
        <vt:i4>12</vt:i4>
      </vt:variant>
    </vt:vector>
  </HeadingPairs>
  <TitlesOfParts>
    <vt:vector size="49" baseType="lpstr">
      <vt:lpstr>Arial</vt:lpstr>
      <vt:lpstr>宋体</vt:lpstr>
      <vt:lpstr>Wingdings</vt:lpstr>
      <vt:lpstr>楷体</vt:lpstr>
      <vt:lpstr>Calibri</vt:lpstr>
      <vt:lpstr>微软雅黑</vt:lpstr>
      <vt:lpstr>Arial Unicode MS</vt:lpstr>
      <vt:lpstr>Office 主题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Equation.3</vt:lpstr>
      <vt:lpstr>Equation.DSMT4</vt:lpstr>
      <vt:lpstr>Equation.DSMT4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第十九章  一次函数复习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十九章试卷评讲</dc:title>
  <dc:creator>admin</dc:creator>
  <cp:lastModifiedBy>Administrator</cp:lastModifiedBy>
  <cp:revision>17</cp:revision>
  <dcterms:created xsi:type="dcterms:W3CDTF">2015-06-01T01:51:00Z</dcterms:created>
  <dcterms:modified xsi:type="dcterms:W3CDTF">2020-07-01T08:07:54Z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2052-11.1.0.9739</vt:lpwstr>
  </property>
</Properties>
</file>