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8" r:id="rId3"/>
  </p:sldMasterIdLst>
  <p:sldIdLst>
    <p:sldId id="268" r:id="rId4"/>
    <p:sldId id="271" r:id="rId5"/>
    <p:sldId id="272" r:id="rId6"/>
    <p:sldId id="273" r:id="rId7"/>
    <p:sldId id="274" r:id="rId8"/>
    <p:sldId id="275" r:id="rId9"/>
    <p:sldId id="277" r:id="rId10"/>
    <p:sldId id="278" r:id="rId11"/>
    <p:sldId id="269" r:id="rId12"/>
    <p:sldId id="279" r:id="rId13"/>
    <p:sldId id="280" r:id="rId14"/>
    <p:sldId id="281" r:id="rId15"/>
    <p:sldId id="282" r:id="rId16"/>
    <p:sldId id="284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</p:showPr>
  <p:clrMru>
    <a:srgbClr val="0066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2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3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58C272B-00AA-4960-9BE5-A6610013A35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486833"/>
            <a:ext cx="14020800" cy="176741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pPr fontAlgn="base"/>
            <a:fld id="{263DB197-84B0-484E-9C0F-88358ECCB797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pPr fontAlgn="base"/>
            <a:fld id="{E077DA78-E013-4A8C-AD75-63A150561B10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486833"/>
            <a:ext cx="14020800" cy="176741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pPr fontAlgn="base"/>
            <a:fld id="{263DB197-84B0-484E-9C0F-88358ECCB797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pPr fontAlgn="base"/>
            <a:fld id="{E077DA78-E013-4A8C-AD75-63A150561B10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486833"/>
            <a:ext cx="14020800" cy="176741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pPr fontAlgn="base"/>
            <a:fld id="{263DB197-84B0-484E-9C0F-88358ECCB797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pPr fontAlgn="base"/>
            <a:fld id="{E077DA78-E013-4A8C-AD75-63A150561B10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486833"/>
            <a:ext cx="14020800" cy="176741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pPr fontAlgn="base"/>
            <a:fld id="{263DB197-84B0-484E-9C0F-88358ECCB797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pPr fontAlgn="base"/>
            <a:fld id="{E077DA78-E013-4A8C-AD75-63A150561B10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486833"/>
            <a:ext cx="14020800" cy="1767417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8475133"/>
            <a:ext cx="3657600" cy="486833"/>
          </a:xfrm>
        </p:spPr>
        <p:txBody>
          <a:bodyPr/>
          <a:lstStyle/>
          <a:p>
            <a:pPr fontAlgn="base"/>
            <a:fld id="{263DB197-84B0-484E-9C0F-88358ECCB797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8475133"/>
            <a:ext cx="5486400" cy="486833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8475133"/>
            <a:ext cx="3657600" cy="486833"/>
          </a:xfrm>
        </p:spPr>
        <p:txBody>
          <a:bodyPr/>
          <a:lstStyle/>
          <a:p>
            <a:pPr fontAlgn="base"/>
            <a:fld id="{E077DA78-E013-4A8C-AD75-63A150561B10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02167" y="609600"/>
            <a:ext cx="11387667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02167" y="1905000"/>
            <a:ext cx="5592233" cy="20208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905000"/>
            <a:ext cx="5592233" cy="20208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02167" y="4078288"/>
            <a:ext cx="5592233" cy="2020887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4078288"/>
            <a:ext cx="5592233" cy="2020887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>
          <a:xfrm>
            <a:off x="402167" y="6246284"/>
            <a:ext cx="3052233" cy="476251"/>
          </a:xfrm>
          <a:prstGeom prst="rect">
            <a:avLst/>
          </a:prstGeom>
        </p:spPr>
        <p:txBody>
          <a:bodyPr vert="horz" rtlCol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0" i="0" u="none" strike="noStrike" kern="1200" cap="none" spc="0" normalizeH="0" baseline="0" noProof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165600" y="6246284"/>
            <a:ext cx="3860800" cy="476251"/>
          </a:xfrm>
          <a:prstGeom prst="rect">
            <a:avLst/>
          </a:prstGeom>
        </p:spPr>
        <p:txBody>
          <a:bodyPr vert="horz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100" b="0" i="0" u="none" strike="noStrike" kern="1200" cap="none" spc="0" normalizeH="0" baseline="0" noProof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737600" y="6246284"/>
            <a:ext cx="3052233" cy="476251"/>
          </a:xfrm>
          <a:prstGeom prst="rect">
            <a:avLst/>
          </a:prstGeom>
          <a:noFill/>
        </p:spPr>
        <p:txBody>
          <a:bodyPr vert="horz" lIns="45720" rIns="45720" rtlCol="0" anchor="ctr"/>
          <a:p>
            <a:pPr algn="ctr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6284"/>
            <a:ext cx="2844800" cy="476251"/>
          </a:xfrm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6284"/>
            <a:ext cx="3860800" cy="476251"/>
          </a:xfrm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6284"/>
            <a:ext cx="2844800" cy="476251"/>
          </a:xfrm>
        </p:spPr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2.png"/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" descr="微信截图_20200211174125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4233"/>
            <a:ext cx="12192000" cy="6851651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735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457200" indent="-457200" algn="l" rtl="0" eaLnBrk="0" fontAlgn="base" hangingPunct="0">
        <a:spcBef>
          <a:spcPts val="130"/>
        </a:spcBef>
        <a:spcAft>
          <a:spcPct val="0"/>
        </a:spcAft>
        <a:defRPr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21456-2BC7-4152-81F6-6F2E20A8B6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1AC5-F9F4-4930-B9CF-9890CD2A508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681355" y="15176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      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昨日小测回顾：</a:t>
            </a:r>
            <a:endParaRPr lang="zh-CN" altLang="en-US" sz="48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杳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无消息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——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纷至</a:t>
            </a: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沓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来  </a:t>
            </a: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踏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步</a:t>
            </a:r>
            <a:endParaRPr lang="zh-CN" altLang="en-US" sz="48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惶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恐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——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诚</a:t>
            </a:r>
            <a:r>
              <a:rPr lang="zh-CN" altLang="en-US" sz="4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惶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诚恐</a:t>
            </a:r>
            <a:endParaRPr lang="zh-CN" altLang="en-US" sz="48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2745" y="3138805"/>
            <a:ext cx="5708015" cy="32785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880" y="3138805"/>
            <a:ext cx="5842635" cy="3369310"/>
          </a:xfrm>
          <a:prstGeom prst="rect">
            <a:avLst/>
          </a:prstGeom>
        </p:spPr>
      </p:pic>
      <p:pic>
        <p:nvPicPr>
          <p:cNvPr id="4" name="图片 3" descr="6119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2040" y="760095"/>
            <a:ext cx="2231390" cy="217741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407670" y="12128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周一的【嵌诗写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排比】练习回顾：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pic>
        <p:nvPicPr>
          <p:cNvPr id="2" name="图片 -2147482614" descr="692086898293025388"/>
          <p:cNvPicPr>
            <a:picLocks noChangeAspect="1"/>
          </p:cNvPicPr>
          <p:nvPr/>
        </p:nvPicPr>
        <p:blipFill>
          <a:blip r:embed="rId1"/>
          <a:srcRect t="30558" r="3653" b="38000"/>
          <a:stretch>
            <a:fillRect/>
          </a:stretch>
        </p:blipFill>
        <p:spPr>
          <a:xfrm>
            <a:off x="407670" y="1111250"/>
            <a:ext cx="11435080" cy="29457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圆角矩形 2"/>
          <p:cNvSpPr/>
          <p:nvPr/>
        </p:nvSpPr>
        <p:spPr>
          <a:xfrm>
            <a:off x="8691880" y="1237615"/>
            <a:ext cx="781050" cy="72009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7236460" y="2224405"/>
            <a:ext cx="1455420" cy="72009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478020" y="3241040"/>
            <a:ext cx="781050" cy="72009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7236460" y="2224405"/>
            <a:ext cx="1455420" cy="730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latin typeface="方正舒体" panose="02010601030101010101" charset="-122"/>
                <a:ea typeface="方正舒体" panose="02010601030101010101" charset="-122"/>
              </a:rPr>
              <a:t>眷恋</a:t>
            </a:r>
            <a:endParaRPr lang="zh-CN" altLang="en-US" sz="4000"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8" name="内容占位符 4"/>
          <p:cNvSpPr>
            <a:spLocks noGrp="1"/>
          </p:cNvSpPr>
          <p:nvPr/>
        </p:nvSpPr>
        <p:spPr>
          <a:xfrm>
            <a:off x="612140" y="4472940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坚守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眷恋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劝勉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三个词同属于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友谊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范畴，从不同角度诠释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友谊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的内涵。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经验一：让诠释主题的词语</a:t>
            </a:r>
            <a:r>
              <a:rPr lang="zh-CN" altLang="en-US" sz="40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字数相同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，形成对称。</a:t>
            </a:r>
            <a:endParaRPr lang="zh-CN" altLang="en-US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/>
      <p:bldP spid="7" grpId="1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-2147482612" descr="598934387903179313"/>
          <p:cNvPicPr>
            <a:picLocks noChangeAspect="1"/>
          </p:cNvPicPr>
          <p:nvPr/>
        </p:nvPicPr>
        <p:blipFill>
          <a:blip r:embed="rId1"/>
          <a:srcRect l="66350" r="2492"/>
          <a:stretch>
            <a:fillRect/>
          </a:stretch>
        </p:blipFill>
        <p:spPr>
          <a:xfrm rot="16200000">
            <a:off x="4648835" y="-3277235"/>
            <a:ext cx="2536190" cy="10855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内容占位符 4"/>
          <p:cNvSpPr>
            <a:spLocks noGrp="1"/>
          </p:cNvSpPr>
          <p:nvPr/>
        </p:nvSpPr>
        <p:spPr>
          <a:xfrm>
            <a:off x="407670" y="12128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周一的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【嵌诗写排比】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练习回顾：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9218930" y="993775"/>
            <a:ext cx="1176020" cy="72009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9271635" y="1790700"/>
            <a:ext cx="1070610" cy="72009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8778875" y="2698750"/>
            <a:ext cx="1033780" cy="72009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9218930" y="983615"/>
            <a:ext cx="1410970" cy="730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latin typeface="方正舒体" panose="02010601030101010101" charset="-122"/>
                <a:ea typeface="方正舒体" panose="02010601030101010101" charset="-122"/>
              </a:rPr>
              <a:t>豪放</a:t>
            </a:r>
            <a:endParaRPr lang="zh-CN" altLang="en-US" sz="4400"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8" name="内容占位符 4"/>
          <p:cNvSpPr>
            <a:spLocks noGrp="1"/>
          </p:cNvSpPr>
          <p:nvPr/>
        </p:nvSpPr>
        <p:spPr>
          <a:xfrm>
            <a:off x="612140" y="394525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豪放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牵挂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挽留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三个词同属于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友情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范畴，从不同角度诠释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友情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的内涵。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经验二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：让诠释主题的词语</a:t>
            </a:r>
            <a:r>
              <a:rPr lang="zh-CN" altLang="en-US" sz="40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词性相同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，形成对称。</a:t>
            </a:r>
            <a:endParaRPr lang="zh-CN" altLang="en-US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en-US" altLang="zh-CN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PS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：动词和形容词可同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属一类。</a:t>
            </a:r>
            <a:endParaRPr lang="zh-CN" altLang="en-US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 bldLvl="0" animBg="1"/>
      <p:bldP spid="7" grpId="1" animBg="1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-2147482611" descr="298587260963690325"/>
          <p:cNvPicPr>
            <a:picLocks noChangeAspect="1"/>
          </p:cNvPicPr>
          <p:nvPr/>
        </p:nvPicPr>
        <p:blipFill>
          <a:blip r:embed="rId1"/>
          <a:srcRect l="16145" r="49229"/>
          <a:stretch>
            <a:fillRect/>
          </a:stretch>
        </p:blipFill>
        <p:spPr>
          <a:xfrm rot="5400000">
            <a:off x="4583430" y="-3138805"/>
            <a:ext cx="2828290" cy="1089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内容占位符 4"/>
          <p:cNvSpPr>
            <a:spLocks noGrp="1"/>
          </p:cNvSpPr>
          <p:nvPr/>
        </p:nvSpPr>
        <p:spPr>
          <a:xfrm>
            <a:off x="407670" y="12128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周一的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【嵌诗写排比】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练习回顾：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7910830" y="1592580"/>
            <a:ext cx="781050" cy="641985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8270240" y="2315210"/>
            <a:ext cx="989330" cy="639445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8768715" y="2954655"/>
            <a:ext cx="1014095" cy="619125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8768715" y="2954655"/>
            <a:ext cx="1268730" cy="619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latin typeface="方正舒体" panose="02010601030101010101" charset="-122"/>
                <a:ea typeface="方正舒体" panose="02010601030101010101" charset="-122"/>
              </a:rPr>
              <a:t>无奈</a:t>
            </a:r>
            <a:endParaRPr lang="zh-CN" altLang="en-US" sz="4000"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8" name="内容占位符 4"/>
          <p:cNvSpPr>
            <a:spLocks noGrp="1"/>
          </p:cNvSpPr>
          <p:nvPr/>
        </p:nvSpPr>
        <p:spPr>
          <a:xfrm>
            <a:off x="407670" y="395541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牵挂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忧愁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同属于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思念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范畴，但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怀念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和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思念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同级且字眼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重复，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应选下一级的词语。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经验三：</a:t>
            </a:r>
            <a:r>
              <a:rPr lang="zh-CN" altLang="en-US" sz="40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避免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选用的词语和主题出现</a:t>
            </a:r>
            <a:r>
              <a:rPr lang="zh-CN" altLang="en-US" sz="40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重复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</a:t>
            </a:r>
            <a:endParaRPr lang="zh-CN" altLang="en-US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  </a:t>
            </a:r>
            <a:r>
              <a:rPr lang="en-US" altLang="zh-CN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PS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：词语之间也不要重复。</a:t>
            </a:r>
            <a:endParaRPr lang="zh-CN" altLang="en-US" sz="40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 bldLvl="0" animBg="1"/>
      <p:bldP spid="7" grpId="1" animBg="1"/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-2147482615" descr="374585095036516781"/>
          <p:cNvPicPr>
            <a:picLocks noChangeAspect="1"/>
          </p:cNvPicPr>
          <p:nvPr/>
        </p:nvPicPr>
        <p:blipFill>
          <a:blip r:embed="rId1"/>
          <a:srcRect l="10200" t="4887" r="6161" b="62659"/>
          <a:stretch>
            <a:fillRect/>
          </a:stretch>
        </p:blipFill>
        <p:spPr>
          <a:xfrm>
            <a:off x="561340" y="720725"/>
            <a:ext cx="10835005" cy="31534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内容占位符 4"/>
          <p:cNvSpPr>
            <a:spLocks noGrp="1"/>
          </p:cNvSpPr>
          <p:nvPr/>
        </p:nvSpPr>
        <p:spPr>
          <a:xfrm>
            <a:off x="407670" y="12128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周一的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【嵌诗写排比】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练习回顾：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7910830" y="1592580"/>
            <a:ext cx="1947545" cy="641985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6859905" y="2234565"/>
            <a:ext cx="1821180" cy="639445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690870" y="2964815"/>
            <a:ext cx="1794510" cy="679450"/>
          </a:xfrm>
          <a:prstGeom prst="roundRect">
            <a:avLst/>
          </a:prstGeom>
          <a:noFill/>
          <a:ln w="412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5690870" y="2964815"/>
            <a:ext cx="2736215" cy="6788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400">
                <a:latin typeface="方正舒体" panose="02010601030101010101" charset="-122"/>
                <a:ea typeface="方正舒体" panose="02010601030101010101" charset="-122"/>
              </a:rPr>
              <a:t>迷离怅惘</a:t>
            </a:r>
            <a:endParaRPr lang="zh-CN" altLang="en-US" sz="4400"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8" name="内容占位符 4"/>
          <p:cNvSpPr>
            <a:spLocks noGrp="1"/>
          </p:cNvSpPr>
          <p:nvPr/>
        </p:nvSpPr>
        <p:spPr>
          <a:xfrm>
            <a:off x="569595" y="4107815"/>
            <a:ext cx="1105281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寄情明月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没能具体阐释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思乡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，我们要当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编字典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的人，结合诗句解释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这些词语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</a:t>
            </a: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经验四：选用</a:t>
            </a:r>
            <a:r>
              <a:rPr lang="zh-CN" altLang="en-US" sz="44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能具体解释主题</a:t>
            </a: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的词语。</a:t>
            </a:r>
            <a:endParaRPr lang="zh-CN" altLang="en-US" sz="44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 bldLvl="0" animBg="1"/>
      <p:bldP spid="7" grpId="1" animBg="1"/>
      <p:bldP spid="8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407670" y="323850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请你来改改（欢迎写在互动面板）：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pic>
        <p:nvPicPr>
          <p:cNvPr id="2" name="图片 -2147482620" descr="658244060839763609"/>
          <p:cNvPicPr>
            <a:picLocks noChangeAspect="1"/>
          </p:cNvPicPr>
          <p:nvPr/>
        </p:nvPicPr>
        <p:blipFill>
          <a:blip r:embed="rId1"/>
          <a:srcRect t="36593" b="37557"/>
          <a:stretch>
            <a:fillRect/>
          </a:stretch>
        </p:blipFill>
        <p:spPr>
          <a:xfrm>
            <a:off x="285750" y="1327785"/>
            <a:ext cx="11581765" cy="36525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内容占位符 4"/>
          <p:cNvSpPr>
            <a:spLocks noGrp="1"/>
          </p:cNvSpPr>
          <p:nvPr/>
        </p:nvSpPr>
        <p:spPr>
          <a:xfrm>
            <a:off x="814705" y="5457190"/>
            <a:ext cx="1105281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经验五：理解诗句涵义，</a:t>
            </a:r>
            <a:r>
              <a:rPr lang="zh-CN" altLang="en-US" sz="44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贴切解读诗句</a:t>
            </a: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44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407670" y="323850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邀你来欣赏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833120" y="977265"/>
            <a:ext cx="105263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友谊是“何当载酒，来共醉重阳节”的</a:t>
            </a:r>
            <a:r>
              <a:rPr lang="zh-CN" sz="3600" b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思念等待</a:t>
            </a:r>
            <a:r>
              <a:rPr lang="zh-CN" sz="3600" b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；友谊是“挥手自兹去，萧萧班马鸣”的</a:t>
            </a:r>
            <a:r>
              <a:rPr lang="zh-CN" sz="3600" b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豪放豁达</a:t>
            </a:r>
            <a:r>
              <a:rPr lang="zh-CN" sz="3600" b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；友谊是“举杯邀明月，对影成三人”的</a:t>
            </a:r>
            <a:r>
              <a:rPr lang="zh-CN" sz="3600" b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落寞空想</a:t>
            </a:r>
            <a:r>
              <a:rPr lang="zh-CN" sz="3600" b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3600" b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8" name="内容占位符 4"/>
          <p:cNvSpPr>
            <a:spLocks noGrp="1"/>
          </p:cNvSpPr>
          <p:nvPr/>
        </p:nvSpPr>
        <p:spPr>
          <a:xfrm>
            <a:off x="1000760" y="5680075"/>
            <a:ext cx="1105281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经验六</a:t>
            </a: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：选词尽量</a:t>
            </a:r>
            <a:r>
              <a:rPr lang="zh-CN" altLang="en-US" sz="44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雅致</a:t>
            </a: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、</a:t>
            </a:r>
            <a:r>
              <a:rPr lang="zh-CN" altLang="en-US" sz="44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音韵和谐</a:t>
            </a:r>
            <a:r>
              <a:rPr lang="zh-CN" altLang="en-US" sz="44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44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pic>
        <p:nvPicPr>
          <p:cNvPr id="2" name="图片 -2147482617" descr="605908843218490170"/>
          <p:cNvPicPr>
            <a:picLocks noChangeAspect="1"/>
          </p:cNvPicPr>
          <p:nvPr/>
        </p:nvPicPr>
        <p:blipFill>
          <a:blip r:embed="rId1"/>
          <a:srcRect l="6172" t="43686" r="3758" b="45300"/>
          <a:stretch>
            <a:fillRect/>
          </a:stretch>
        </p:blipFill>
        <p:spPr>
          <a:xfrm>
            <a:off x="137795" y="2730500"/>
            <a:ext cx="11915775" cy="2673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306070" y="334010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【嵌诗写排比】六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个经验（</a:t>
            </a:r>
            <a:r>
              <a:rPr lang="zh-CN" altLang="en-US" sz="4000" u="sng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继续探索，用于作文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）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：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</p:txBody>
      </p:sp>
      <p:sp>
        <p:nvSpPr>
          <p:cNvPr id="8" name="内容占位符 4"/>
          <p:cNvSpPr>
            <a:spLocks noGrp="1"/>
          </p:cNvSpPr>
          <p:nvPr/>
        </p:nvSpPr>
        <p:spPr>
          <a:xfrm>
            <a:off x="894715" y="1100455"/>
            <a:ext cx="10565765" cy="43516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总则：选取的词语要在主题的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下一级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，从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不同角度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诠释主题。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经验一：让选取的词语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字数相同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，形成对称。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经验一：让选取的词语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词性相同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，形成对称。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经验三：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避免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词语和主题之间、词语和词语之间出现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重复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经验四：选用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能具体解释主题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的词语。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经验五：理解诗句涵义，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贴切解读诗句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经验六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：选词尽量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雅致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、</a:t>
            </a:r>
            <a:r>
              <a:rPr lang="zh-CN" altLang="en-US" sz="36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音韵和谐</a:t>
            </a:r>
            <a:r>
              <a:rPr lang="zh-CN" altLang="en-US" sz="3600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zh-CN" altLang="en-US" sz="3600" dirty="0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103505" y="1856105"/>
            <a:ext cx="1157986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 dirty="0"/>
              <a:t>            </a:t>
            </a:r>
            <a:r>
              <a:rPr lang="en-US" altLang="zh-CN" sz="6000" dirty="0">
                <a:solidFill>
                  <a:srgbClr val="FF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6000" dirty="0">
                <a:solidFill>
                  <a:srgbClr val="FF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秦时妇人</a:t>
            </a:r>
            <a:r>
              <a:rPr lang="en-US" altLang="zh-CN" sz="6000" dirty="0">
                <a:solidFill>
                  <a:srgbClr val="FF33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课外文言文阅读                       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                   </a:t>
            </a:r>
            <a:r>
              <a:rPr lang="en-US" altLang="zh-CN" sz="4000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4000" dirty="0">
                <a:latin typeface="隶书" panose="02010509060101010101" pitchFamily="49" charset="-122"/>
                <a:ea typeface="隶书" panose="02010509060101010101" pitchFamily="49" charset="-122"/>
              </a:rPr>
              <a:t>搭配《桃花源记》</a:t>
            </a:r>
            <a:endParaRPr lang="zh-CN" altLang="en-US" sz="40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240" y="18255"/>
            <a:ext cx="11684000" cy="5405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朗读下文，结合注释理解文意，思考红色加点字的意思及蓝色画线句的翻译（</a:t>
            </a:r>
            <a:r>
              <a:rPr lang="en-US" altLang="zh-CN" sz="2400" b="1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400" b="1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分钟）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23935" y="831215"/>
            <a:ext cx="3053080" cy="5475924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【注释】</a:t>
            </a:r>
            <a:endParaRPr lang="en-US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①客僧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：外来和尚。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②妖伪事起：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兴妖作怪，蛊惑人心。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③权：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权且，暂且。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④法朗：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和尚法号。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⑤赍：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携带。</a:t>
            </a:r>
            <a:endParaRPr lang="en-US" altLang="zh-CN" kern="100" dirty="0"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⑥形骸：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形体。</a:t>
            </a:r>
            <a:endParaRPr lang="en-US" altLang="zh-CN" kern="100" dirty="0"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⑦摈落：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剃光头。</a:t>
            </a: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⑧自：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本是</a:t>
            </a:r>
            <a:endParaRPr lang="en-US" altLang="zh-CN" kern="100" dirty="0"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33CC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⑨弊：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压迫。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  <a:p>
            <a:endParaRPr lang="zh-CN" altLang="en-US" dirty="0"/>
          </a:p>
        </p:txBody>
      </p:sp>
      <p:pic>
        <p:nvPicPr>
          <p:cNvPr id="10" name="内容占位符 9"/>
          <p:cNvPicPr>
            <a:picLocks noGrp="1"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1"/>
          <a:stretch>
            <a:fillRect/>
          </a:stretch>
        </p:blipFill>
        <p:spPr>
          <a:xfrm>
            <a:off x="213360" y="553720"/>
            <a:ext cx="8308975" cy="6304280"/>
          </a:xfrm>
        </p:spPr>
      </p:pic>
      <p:sp>
        <p:nvSpPr>
          <p:cNvPr id="3" name="文本框 2"/>
          <p:cNvSpPr txBox="1"/>
          <p:nvPr/>
        </p:nvSpPr>
        <p:spPr>
          <a:xfrm>
            <a:off x="536575" y="5337810"/>
            <a:ext cx="1530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/>
              <a:t>,</a:t>
            </a:r>
            <a:endParaRPr lang="en-US" altLang="zh-CN" sz="2000" b="1"/>
          </a:p>
        </p:txBody>
      </p:sp>
      <p:grpSp>
        <p:nvGrpSpPr>
          <p:cNvPr id="7" name="组合 6"/>
          <p:cNvGrpSpPr/>
          <p:nvPr/>
        </p:nvGrpSpPr>
        <p:grpSpPr>
          <a:xfrm>
            <a:off x="213360" y="553720"/>
            <a:ext cx="8308340" cy="6304280"/>
            <a:chOff x="336" y="872"/>
            <a:chExt cx="13084" cy="9928"/>
          </a:xfrm>
        </p:grpSpPr>
        <p:pic>
          <p:nvPicPr>
            <p:cNvPr id="5" name="内容占位符 9"/>
            <p:cNvPicPr>
              <a:picLocks noGrp="1"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61"/>
            <a:stretch>
              <a:fillRect/>
            </a:stretch>
          </p:blipFill>
          <p:spPr>
            <a:xfrm>
              <a:off x="336" y="872"/>
              <a:ext cx="13085" cy="9928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845" y="8406"/>
              <a:ext cx="24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000" b="1"/>
                <a:t>,</a:t>
              </a:r>
              <a:endParaRPr lang="en-US" altLang="zh-CN" sz="2000" b="1"/>
            </a:p>
          </p:txBody>
        </p:sp>
      </p:grp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7840" y="18255"/>
            <a:ext cx="11328400" cy="5405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完成下列各题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00440" y="0"/>
            <a:ext cx="3296285" cy="5476240"/>
          </a:xfrm>
        </p:spPr>
        <p:txBody>
          <a:bodyPr>
            <a:noAutofit/>
          </a:bodyPr>
          <a:lstStyle/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一、解释红色字的意思。</a:t>
            </a:r>
            <a:endParaRPr lang="en-US" altLang="zh-CN" kern="100" dirty="0">
              <a:latin typeface="楷体" panose="02010609060101010101" pitchFamily="49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1.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非有住持者，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悉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逐之 （       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en-US" altLang="zh-CN" kern="100" dirty="0">
                <a:solidFill>
                  <a:srgbClr val="FF0000"/>
                </a:solidFill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更</a:t>
            </a:r>
            <a:r>
              <a:rPr lang="zh-CN" altLang="zh-CN" kern="100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行二里，至草屋中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   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3.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有妇人，并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衣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草叶（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4.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汝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乃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何人 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5.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我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事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佛（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       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6.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僧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具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言之（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7.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相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顾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笑曰（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    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kern="100" dirty="0">
                <a:latin typeface="楷体" panose="02010609060101010101" pitchFamily="49" charset="-122"/>
                <a:ea typeface="宋体" panose="02010600030101010101" pitchFamily="2" charset="-122"/>
                <a:cs typeface="宋体" panose="02010600030101010101" pitchFamily="2" charset="-122"/>
              </a:rPr>
              <a:t>8.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初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食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草根（ </a:t>
            </a:r>
            <a:r>
              <a:rPr lang="en-US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</a:t>
            </a:r>
            <a:r>
              <a:rPr lang="zh-CN" altLang="zh-CN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）   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00000"/>
              </a:lnSpc>
              <a:buNone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9843135" y="1125220"/>
            <a:ext cx="14420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0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全、都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956800" y="2401074"/>
            <a:ext cx="1328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再、又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592945" y="3355478"/>
            <a:ext cx="772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穿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146155" y="3965456"/>
            <a:ext cx="580971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是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10365051" y="4487288"/>
            <a:ext cx="102176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侍奉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017884" y="5587623"/>
            <a:ext cx="807031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看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896255" y="5065544"/>
            <a:ext cx="108145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详细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018175" y="6109117"/>
            <a:ext cx="4905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吃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2" name="内容占位符 21"/>
          <p:cNvSpPr/>
          <p:nvPr>
            <p:ph sz="half" idx="1"/>
          </p:nvPr>
        </p:nvSpPr>
        <p:spPr/>
        <p:txBody>
          <a:bodyPr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01600" y="553720"/>
            <a:ext cx="8308340" cy="6304280"/>
            <a:chOff x="336" y="872"/>
            <a:chExt cx="13084" cy="9928"/>
          </a:xfrm>
        </p:grpSpPr>
        <p:pic>
          <p:nvPicPr>
            <p:cNvPr id="24" name="内容占位符 9"/>
            <p:cNvPicPr>
              <a:picLocks noGrp="1"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61"/>
            <a:stretch>
              <a:fillRect/>
            </a:stretch>
          </p:blipFill>
          <p:spPr>
            <a:xfrm>
              <a:off x="336" y="872"/>
              <a:ext cx="13085" cy="9928"/>
            </a:xfrm>
            <a:prstGeom prst="rect">
              <a:avLst/>
            </a:prstGeom>
          </p:spPr>
        </p:pic>
        <p:sp>
          <p:nvSpPr>
            <p:cNvPr id="25" name="文本框 24"/>
            <p:cNvSpPr txBox="1"/>
            <p:nvPr/>
          </p:nvSpPr>
          <p:spPr>
            <a:xfrm>
              <a:off x="845" y="8406"/>
              <a:ext cx="24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000" b="1"/>
                <a:t>,</a:t>
              </a:r>
              <a:endParaRPr lang="en-US" altLang="zh-CN" sz="2000" b="1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  <p:bldP spid="13" grpId="0"/>
      <p:bldP spid="14" grpId="0"/>
      <p:bldP spid="15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7840" y="18255"/>
            <a:ext cx="11328400" cy="5405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完成下列各题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508875" y="-232410"/>
            <a:ext cx="4573270" cy="62687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zh-CN" sz="2400" b="1" dirty="0"/>
              <a:t>二．将下列句子翻译成现代汉语</a:t>
            </a:r>
            <a:endParaRPr lang="zh-CN" altLang="zh-CN" sz="2400" dirty="0"/>
          </a:p>
          <a:p>
            <a:pPr marL="0" indent="0">
              <a:buNone/>
            </a:pPr>
            <a:r>
              <a:rPr lang="en-US" altLang="zh-CN" sz="2400" dirty="0"/>
              <a:t>1. </a:t>
            </a:r>
            <a:r>
              <a:rPr lang="zh-CN" altLang="zh-CN" sz="2400" dirty="0"/>
              <a:t>妇人笑云</a:t>
            </a:r>
            <a:r>
              <a:rPr lang="en-US" altLang="zh-CN" sz="2400" dirty="0"/>
              <a:t>:“</a:t>
            </a:r>
            <a:r>
              <a:rPr lang="zh-CN" altLang="zh-CN" sz="2400" dirty="0"/>
              <a:t>宁有人形骸如此</a:t>
            </a:r>
            <a:r>
              <a:rPr lang="en-US" altLang="zh-CN" sz="2400" dirty="0"/>
              <a:t>?”</a:t>
            </a:r>
            <a:endParaRPr lang="zh-CN" altLang="zh-CN" sz="2400" dirty="0"/>
          </a:p>
          <a:p>
            <a:pPr marL="0" indent="0">
              <a:buNone/>
            </a:pPr>
            <a:r>
              <a:rPr lang="en-US" altLang="zh-CN" dirty="0"/>
              <a:t> </a:t>
            </a:r>
            <a:endParaRPr lang="zh-CN" altLang="zh-CN" dirty="0"/>
          </a:p>
          <a:p>
            <a:pPr marL="0" indent="0">
              <a:buNone/>
            </a:pPr>
            <a:endParaRPr lang="en-US" altLang="zh-CN" sz="2600" dirty="0"/>
          </a:p>
          <a:p>
            <a:pPr marL="0" indent="0">
              <a:buNone/>
            </a:pPr>
            <a:r>
              <a:rPr lang="en-US" altLang="zh-CN" sz="2400" dirty="0"/>
              <a:t>2. </a:t>
            </a:r>
            <a:r>
              <a:rPr lang="zh-CN" altLang="zh-CN" sz="2400" dirty="0"/>
              <a:t>僧为讲《金刚经》。称善数四。</a:t>
            </a:r>
            <a:endParaRPr lang="zh-CN" altLang="zh-CN" sz="2400" dirty="0"/>
          </a:p>
          <a:p>
            <a:pPr marL="0" indent="0">
              <a:buNone/>
            </a:pPr>
            <a:r>
              <a:rPr lang="en-US" altLang="zh-CN" dirty="0"/>
              <a:t> </a:t>
            </a:r>
            <a:endParaRPr lang="en-US" altLang="zh-CN" dirty="0"/>
          </a:p>
          <a:p>
            <a:pPr marL="0" indent="0">
              <a:buNone/>
            </a:pPr>
            <a:endParaRPr lang="zh-CN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sz="2400" dirty="0"/>
              <a:t>3. </a:t>
            </a:r>
            <a:r>
              <a:rPr lang="zh-CN" altLang="zh-CN" sz="2400" dirty="0"/>
              <a:t>及至代州，备粮更去，则迷不知其所矣。</a:t>
            </a:r>
            <a:endParaRPr lang="en-US" altLang="zh-CN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7561580" y="1154430"/>
            <a:ext cx="4097655" cy="1691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※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女人笑着说：“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难道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有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这种</a:t>
            </a:r>
            <a:r>
              <a:rPr lang="en-US" altLang="zh-CN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/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这样形体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的人吗？”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endParaRPr lang="zh-CN" altLang="en-US" sz="24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endParaRPr lang="zh-CN" altLang="en-US" sz="24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61580" y="2625090"/>
            <a:ext cx="452056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※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法朗就给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（她们）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讲解</a:t>
            </a:r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《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金刚经</a:t>
            </a:r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》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（她们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）听了再三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称赞（叫好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）。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09840" y="4951730"/>
            <a:ext cx="447230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※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等到（他）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到了代州，准备好粮食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再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去时，</a:t>
            </a:r>
            <a:r>
              <a:rPr lang="zh-CN" altLang="en-US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却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迷失了道路，不知道那个地方在哪儿了。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sp>
        <p:nvSpPr>
          <p:cNvPr id="7" name="内容占位符 6"/>
          <p:cNvSpPr/>
          <p:nvPr>
            <p:ph sz="half" idx="1"/>
          </p:nvPr>
        </p:nvSpPr>
        <p:spPr/>
        <p:txBody>
          <a:bodyPr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122555" y="639445"/>
            <a:ext cx="7366000" cy="6127115"/>
            <a:chOff x="336" y="872"/>
            <a:chExt cx="13085" cy="9928"/>
          </a:xfrm>
        </p:grpSpPr>
        <p:pic>
          <p:nvPicPr>
            <p:cNvPr id="9" name="内容占位符 9"/>
            <p:cNvPicPr>
              <a:picLocks noGrp="1"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61"/>
            <a:stretch>
              <a:fillRect/>
            </a:stretch>
          </p:blipFill>
          <p:spPr>
            <a:xfrm>
              <a:off x="336" y="872"/>
              <a:ext cx="13085" cy="9928"/>
            </a:xfrm>
            <a:prstGeom prst="rect">
              <a:avLst/>
            </a:prstGeom>
          </p:spPr>
        </p:pic>
        <p:sp>
          <p:nvSpPr>
            <p:cNvPr id="11" name="文本框 10"/>
            <p:cNvSpPr txBox="1"/>
            <p:nvPr/>
          </p:nvSpPr>
          <p:spPr>
            <a:xfrm>
              <a:off x="845" y="8406"/>
              <a:ext cx="241" cy="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000" b="1"/>
                <a:t>,</a:t>
              </a:r>
              <a:endParaRPr lang="en-US" altLang="zh-CN" sz="2000" b="1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7840" y="18255"/>
            <a:ext cx="11328400" cy="5405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solidFill>
                  <a:srgbClr val="FF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完成下列各题 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539990" y="396240"/>
            <a:ext cx="4596130" cy="5689600"/>
          </a:xfrm>
        </p:spPr>
        <p:txBody>
          <a:bodyPr>
            <a:normAutofit/>
          </a:bodyPr>
          <a:lstStyle/>
          <a:p>
            <a:r>
              <a:rPr lang="zh-CN" altLang="zh-CN" b="1" dirty="0"/>
              <a:t>三．回答下列问题。</a:t>
            </a:r>
            <a:endParaRPr lang="zh-CN" altLang="zh-CN" dirty="0"/>
          </a:p>
          <a:p>
            <a:pPr marL="0" indent="0">
              <a:buNone/>
            </a:pPr>
            <a:r>
              <a:rPr lang="en-US" altLang="zh-CN" sz="2400" dirty="0"/>
              <a:t>1. </a:t>
            </a:r>
            <a:r>
              <a:rPr lang="zh-CN" altLang="zh-CN" sz="2400" dirty="0"/>
              <a:t>《秦时妇人》中“法朗”与“妇人”逃入雁门山的原因是一样的吗？</a:t>
            </a:r>
            <a:endParaRPr lang="zh-CN" altLang="zh-CN" sz="2400" dirty="0"/>
          </a:p>
          <a:p>
            <a:pPr marL="0" indent="0">
              <a:buNone/>
            </a:pPr>
            <a:r>
              <a:rPr lang="en-US" altLang="zh-CN" sz="2400" dirty="0"/>
              <a:t> </a:t>
            </a:r>
            <a:endParaRPr lang="en-US" altLang="zh-CN" sz="2400" dirty="0"/>
          </a:p>
          <a:p>
            <a:pPr marL="0" indent="0">
              <a:buNone/>
            </a:pPr>
            <a:endParaRPr lang="zh-CN" altLang="zh-CN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en-US" altLang="zh-CN" sz="2400" dirty="0"/>
              <a:t>2. </a:t>
            </a:r>
            <a:r>
              <a:rPr lang="zh-CN" altLang="zh-CN" sz="2400" dirty="0"/>
              <a:t>你认为这篇文章的主题是什么？</a:t>
            </a:r>
            <a:endParaRPr lang="zh-CN" altLang="zh-CN" sz="2400" dirty="0"/>
          </a:p>
          <a:p>
            <a:pPr marL="0" indent="0">
              <a:buNone/>
            </a:pPr>
            <a:endParaRPr lang="zh-CN" altLang="zh-CN" sz="2400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27620" y="1825625"/>
            <a:ext cx="419862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不同。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法朗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：因为没有度牒（身份证明文件）怕被驱逐。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妇人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：她是秦朝人，为躲避修长城而逃入雁门山。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730490" y="4888865"/>
            <a:ext cx="421449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描绘了当时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社会的黑暗、动乱不堪，百姓的生活苦不堪言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，表达了作者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对社会和平的希望</a:t>
            </a:r>
            <a:r>
              <a:rPr lang="zh-CN" altLang="en-US" sz="2800" dirty="0"/>
              <a:t>。</a:t>
            </a:r>
            <a:endParaRPr lang="zh-CN" altLang="en-US" sz="2800" dirty="0"/>
          </a:p>
        </p:txBody>
      </p:sp>
      <p:sp>
        <p:nvSpPr>
          <p:cNvPr id="3" name="内容占位符 2"/>
          <p:cNvSpPr/>
          <p:nvPr>
            <p:ph sz="half" idx="1"/>
          </p:nvPr>
        </p:nvSpPr>
        <p:spPr/>
        <p:txBody>
          <a:bodyPr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2545" y="492760"/>
            <a:ext cx="7497383" cy="6365240"/>
            <a:chOff x="336" y="872"/>
            <a:chExt cx="13085" cy="9928"/>
          </a:xfrm>
        </p:grpSpPr>
        <p:pic>
          <p:nvPicPr>
            <p:cNvPr id="6" name="内容占位符 9"/>
            <p:cNvPicPr>
              <a:picLocks noGrp="1"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61"/>
            <a:stretch>
              <a:fillRect/>
            </a:stretch>
          </p:blipFill>
          <p:spPr>
            <a:xfrm>
              <a:off x="336" y="872"/>
              <a:ext cx="13085" cy="9928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845" y="8406"/>
              <a:ext cx="241" cy="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000" b="1"/>
                <a:t>,</a:t>
              </a:r>
              <a:endParaRPr lang="en-US" altLang="zh-CN" sz="2000" b="1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904240" y="669290"/>
            <a:ext cx="10697845" cy="43516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课后作业（</a:t>
            </a:r>
            <a:r>
              <a:rPr lang="zh-CN" altLang="en-US" sz="32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所有作业</a:t>
            </a:r>
            <a:r>
              <a:rPr lang="zh-CN" altLang="en-US" sz="32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需</a:t>
            </a:r>
            <a:r>
              <a:rPr lang="zh-CN" altLang="en-US" sz="3200" u="sng" dirty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是手写稿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）：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1.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整理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课内学过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的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名词作状语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、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名词作动词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各</a:t>
            </a:r>
            <a:r>
              <a:rPr lang="en-US" altLang="zh-CN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5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个例句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，共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10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句（格式：类别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+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例句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+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活用的词和解释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+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所在篇目）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；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2.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整理文言虚词</a:t>
            </a:r>
            <a:r>
              <a:rPr lang="en-US" altLang="zh-CN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“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乃</a:t>
            </a:r>
            <a:r>
              <a:rPr lang="en-US" altLang="zh-CN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”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字的用法及解释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配上例句，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类型尽量完整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（格式：类别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+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例句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+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用法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和解释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+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  <a:sym typeface="+mn-ea"/>
              </a:rPr>
              <a:t>所在篇目）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；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3.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阅读《水浒传》两回，可以写</a:t>
            </a:r>
            <a:r>
              <a:rPr lang="en-US" altLang="zh-CN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150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字评点，其中引用三句诗句，不可用《水浒传》原文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，也可以</a:t>
            </a:r>
            <a:r>
              <a:rPr lang="zh-CN" altLang="en-US" sz="32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在阅读本画朋友圈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（需符合人物身份和《水浒》特点，</a:t>
            </a:r>
            <a:r>
              <a:rPr lang="zh-CN" altLang="en-US" sz="3200" u="sng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不少于</a:t>
            </a:r>
            <a:r>
              <a:rPr lang="en-US" altLang="zh-CN" sz="3200" u="sng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100</a:t>
            </a:r>
            <a:r>
              <a:rPr lang="zh-CN" altLang="en-US" sz="3200" u="sng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字，评论不少于</a:t>
            </a:r>
            <a:r>
              <a:rPr lang="en-US" altLang="zh-CN" sz="3200" u="sng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5</a:t>
            </a:r>
            <a:r>
              <a:rPr lang="zh-CN" altLang="en-US" sz="3200" u="sng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条，也可发真实朋友圈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）。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en-US" altLang="zh-CN" sz="3200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4.</a:t>
            </a:r>
            <a:r>
              <a:rPr lang="zh-CN" altLang="en-US" sz="3200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下周一前</a:t>
            </a:r>
            <a:r>
              <a:rPr lang="zh-CN" altLang="en-US" sz="3200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准备好</a:t>
            </a:r>
            <a:r>
              <a:rPr lang="zh-CN" altLang="en-US" sz="3200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八下第三单元</a:t>
            </a:r>
            <a:r>
              <a:rPr lang="zh-CN" altLang="en-US" sz="3200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的课文内容。</a:t>
            </a:r>
            <a:endParaRPr lang="zh-CN" altLang="en-US" sz="3200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1687</Words>
  <Application>WPS 演示</Application>
  <PresentationFormat>宽屏</PresentationFormat>
  <Paragraphs>161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黑体</vt:lpstr>
      <vt:lpstr>隶书</vt:lpstr>
      <vt:lpstr>方正舒体</vt:lpstr>
      <vt:lpstr>楷体</vt:lpstr>
      <vt:lpstr>Calibri</vt:lpstr>
      <vt:lpstr>等线</vt:lpstr>
      <vt:lpstr>微软雅黑</vt:lpstr>
      <vt:lpstr>Arial Unicode MS</vt:lpstr>
      <vt:lpstr>等线 Light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朗读下文，结合注释理解文意，思考红色加点字的意思及蓝色画线句的翻译（8分钟）</vt:lpstr>
      <vt:lpstr>完成下列各题</vt:lpstr>
      <vt:lpstr>完成下列各题</vt:lpstr>
      <vt:lpstr>完成下列各题 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像向日葵一样</cp:lastModifiedBy>
  <cp:revision>20</cp:revision>
  <dcterms:created xsi:type="dcterms:W3CDTF">2020-02-16T09:47:00Z</dcterms:created>
  <dcterms:modified xsi:type="dcterms:W3CDTF">2020-02-19T03:02:27Z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