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6" r:id="rId2"/>
  </p:sldMasterIdLst>
  <p:notesMasterIdLst>
    <p:notesMasterId r:id="rId31"/>
  </p:notesMasterIdLst>
  <p:sldIdLst>
    <p:sldId id="257" r:id="rId3"/>
    <p:sldId id="256" r:id="rId4"/>
    <p:sldId id="259" r:id="rId5"/>
    <p:sldId id="260" r:id="rId6"/>
    <p:sldId id="261" r:id="rId7"/>
    <p:sldId id="262" r:id="rId8"/>
    <p:sldId id="263" r:id="rId9"/>
    <p:sldId id="264" r:id="rId10"/>
    <p:sldId id="439" r:id="rId11"/>
    <p:sldId id="440" r:id="rId12"/>
    <p:sldId id="444" r:id="rId13"/>
    <p:sldId id="441" r:id="rId14"/>
    <p:sldId id="442" r:id="rId15"/>
    <p:sldId id="443" r:id="rId16"/>
    <p:sldId id="445" r:id="rId17"/>
    <p:sldId id="446" r:id="rId18"/>
    <p:sldId id="447" r:id="rId19"/>
    <p:sldId id="457" r:id="rId20"/>
    <p:sldId id="449" r:id="rId21"/>
    <p:sldId id="454" r:id="rId22"/>
    <p:sldId id="455" r:id="rId23"/>
    <p:sldId id="458" r:id="rId24"/>
    <p:sldId id="456" r:id="rId25"/>
    <p:sldId id="398" r:id="rId26"/>
    <p:sldId id="451" r:id="rId27"/>
    <p:sldId id="452" r:id="rId28"/>
    <p:sldId id="453" r:id="rId29"/>
    <p:sldId id="258" r:id="rId3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78"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E08993-DFB5-4D68-9BF2-15B6A1E5622E}" type="datetimeFigureOut">
              <a:rPr lang="zh-CN" altLang="en-US" smtClean="0"/>
              <a:t>2022/11/11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F1022E-452F-4DB4-A157-1022695AA167}" type="slidenum">
              <a:rPr lang="zh-CN" altLang="en-US" smtClean="0"/>
              <a:t>‹#›</a:t>
            </a:fld>
            <a:endParaRPr lang="zh-CN" altLang="en-US"/>
          </a:p>
        </p:txBody>
      </p:sp>
    </p:spTree>
    <p:extLst>
      <p:ext uri="{BB962C8B-B14F-4D97-AF65-F5344CB8AC3E}">
        <p14:creationId xmlns:p14="http://schemas.microsoft.com/office/powerpoint/2010/main" val="2769014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孔子的语录体，</a:t>
            </a:r>
          </a:p>
        </p:txBody>
      </p:sp>
      <p:sp>
        <p:nvSpPr>
          <p:cNvPr id="4" name="灯片编号占位符 3"/>
          <p:cNvSpPr>
            <a:spLocks noGrp="1"/>
          </p:cNvSpPr>
          <p:nvPr>
            <p:ph type="sldNum" sz="quarter" idx="5"/>
          </p:nvPr>
        </p:nvSpPr>
        <p:spPr/>
        <p:txBody>
          <a:bodyPr/>
          <a:lstStyle/>
          <a:p>
            <a:fld id="{C7F1022E-452F-4DB4-A157-1022695AA167}" type="slidenum">
              <a:rPr lang="zh-CN" altLang="en-US" smtClean="0"/>
              <a:t>16</a:t>
            </a:fld>
            <a:endParaRPr lang="zh-CN" altLang="en-US"/>
          </a:p>
        </p:txBody>
      </p:sp>
    </p:spTree>
    <p:extLst>
      <p:ext uri="{BB962C8B-B14F-4D97-AF65-F5344CB8AC3E}">
        <p14:creationId xmlns:p14="http://schemas.microsoft.com/office/powerpoint/2010/main" val="2857414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他的死，具有无上崇高的意义。</a:t>
            </a:r>
          </a:p>
        </p:txBody>
      </p:sp>
      <p:sp>
        <p:nvSpPr>
          <p:cNvPr id="4" name="灯片编号占位符 3"/>
          <p:cNvSpPr>
            <a:spLocks noGrp="1"/>
          </p:cNvSpPr>
          <p:nvPr>
            <p:ph type="sldNum" sz="quarter" idx="5"/>
          </p:nvPr>
        </p:nvSpPr>
        <p:spPr/>
        <p:txBody>
          <a:bodyPr/>
          <a:lstStyle/>
          <a:p>
            <a:fld id="{C7F1022E-452F-4DB4-A157-1022695AA167}" type="slidenum">
              <a:rPr lang="zh-CN" altLang="en-US" smtClean="0"/>
              <a:t>23</a:t>
            </a:fld>
            <a:endParaRPr lang="zh-CN" altLang="en-US"/>
          </a:p>
        </p:txBody>
      </p:sp>
    </p:spTree>
    <p:extLst>
      <p:ext uri="{BB962C8B-B14F-4D97-AF65-F5344CB8AC3E}">
        <p14:creationId xmlns:p14="http://schemas.microsoft.com/office/powerpoint/2010/main" val="2226238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CEBB806-F46D-B833-8549-62DD5BAACE4B}"/>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BB24A913-2E3F-6C19-18B9-EDB0AD38BE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ECDE3EA7-F4CC-0951-9A67-D08F80EDF3FC}"/>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5" name="页脚占位符 4">
            <a:extLst>
              <a:ext uri="{FF2B5EF4-FFF2-40B4-BE49-F238E27FC236}">
                <a16:creationId xmlns:a16="http://schemas.microsoft.com/office/drawing/2014/main" id="{876FCB0D-B48A-E52F-77EF-53C621C29EB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D786D26-E343-C1CC-89DC-A05A9A5DC20F}"/>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12425284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B076B92-4C40-A417-5621-BCF59F02F3C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504FB05-C1D5-81C2-D087-9EEAD97CE260}"/>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164B209-2833-4933-3DF4-B06A72BAC033}"/>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5" name="页脚占位符 4">
            <a:extLst>
              <a:ext uri="{FF2B5EF4-FFF2-40B4-BE49-F238E27FC236}">
                <a16:creationId xmlns:a16="http://schemas.microsoft.com/office/drawing/2014/main" id="{8F223B18-E1F1-6358-C810-5F258F0B6BC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C566F61-74CA-6071-6180-8D940B738263}"/>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33094863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621DB55-EC0F-4D7C-BB68-F7F4CD454E69}"/>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8253E952-4975-D959-C665-0398177E72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F0998DDE-DD09-5964-F710-96AF3477CFD2}"/>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5" name="页脚占位符 4">
            <a:extLst>
              <a:ext uri="{FF2B5EF4-FFF2-40B4-BE49-F238E27FC236}">
                <a16:creationId xmlns:a16="http://schemas.microsoft.com/office/drawing/2014/main" id="{7CD3D30D-A235-58D3-19C2-B56EE6A4561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3C3C741-DE5C-8A52-CC24-D6CB4D4DA747}"/>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331251176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C4ADE44-B6A5-B2CE-1FA0-04B8E04137F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C351D19-51F0-06B1-38DB-7B13EED5EB2E}"/>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5AE3D173-EF94-E5C1-46C6-BFEB4FB74218}"/>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277F8D85-4B82-339A-97A9-B582EFFAF067}"/>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6" name="页脚占位符 5">
            <a:extLst>
              <a:ext uri="{FF2B5EF4-FFF2-40B4-BE49-F238E27FC236}">
                <a16:creationId xmlns:a16="http://schemas.microsoft.com/office/drawing/2014/main" id="{8AE27DE8-94D9-1CA9-DE44-40FB31CBEC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3AF5C65-9EC6-35C4-F5D8-B758314F354B}"/>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29021393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A7D948-D1B1-FBA2-D74E-E21969BA088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BF8A1C5F-8352-17FF-0004-52088A3E2D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52B3A599-19A8-BDC1-6D90-D196813851CD}"/>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BB080257-BD58-3480-FAF5-3234D06F42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D4F71427-7ED0-4A76-9B61-8F748C43C65D}"/>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BD049ECA-7DB8-95D0-932C-AA7284F9D0A4}"/>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8" name="页脚占位符 7">
            <a:extLst>
              <a:ext uri="{FF2B5EF4-FFF2-40B4-BE49-F238E27FC236}">
                <a16:creationId xmlns:a16="http://schemas.microsoft.com/office/drawing/2014/main" id="{0A6B1138-D3A1-EA08-0AFA-4C5C8C6BB26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28D49D12-C192-DFFB-1F71-0373617561EA}"/>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32788695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1A686A-9C3B-A751-931D-A8EE3B3005E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4CDDAD6-938D-7224-EAD9-8C07059FA307}"/>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4" name="页脚占位符 3">
            <a:extLst>
              <a:ext uri="{FF2B5EF4-FFF2-40B4-BE49-F238E27FC236}">
                <a16:creationId xmlns:a16="http://schemas.microsoft.com/office/drawing/2014/main" id="{184E2368-1ABA-8EF6-2BE8-5060388C7C9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182A1A32-39BB-0EF7-EB62-C1615339CB13}"/>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2732991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DB9C8EB7-FABA-3E5B-3EA6-601A89BA7725}"/>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3" name="页脚占位符 2">
            <a:extLst>
              <a:ext uri="{FF2B5EF4-FFF2-40B4-BE49-F238E27FC236}">
                <a16:creationId xmlns:a16="http://schemas.microsoft.com/office/drawing/2014/main" id="{D1AA7407-53E0-5BE6-F82A-A29C8E0AB3C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15776B8-B825-E627-E003-6498246C818B}"/>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9306744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D508E17-B55B-D5AF-B702-71D1084B740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D44BCA02-6AAF-A8D1-A314-B2CACE6798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FE599073-3D32-4C0F-4924-7C8534E4CC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123A3480-0A83-8CDE-2554-A1CB1EA748DE}"/>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6" name="页脚占位符 5">
            <a:extLst>
              <a:ext uri="{FF2B5EF4-FFF2-40B4-BE49-F238E27FC236}">
                <a16:creationId xmlns:a16="http://schemas.microsoft.com/office/drawing/2014/main" id="{5EF842F0-3734-06D9-B933-1C480107702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87ECA51-6753-7F62-1B14-56B792A21C04}"/>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3838705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E70CAC7-1FFA-AC8B-5245-41835966CAA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14D2811E-EECC-E482-8FB1-4F5A0CECB1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D7A085B5-768E-B941-A616-37E5C75EC6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B417B64-BB55-FAAC-57C0-6C2FD1DEA7D7}"/>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6" name="页脚占位符 5">
            <a:extLst>
              <a:ext uri="{FF2B5EF4-FFF2-40B4-BE49-F238E27FC236}">
                <a16:creationId xmlns:a16="http://schemas.microsoft.com/office/drawing/2014/main" id="{028249EE-8B36-4FA9-064B-3214047BBF7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6F400B3-5C36-B38E-7379-7694390AFF22}"/>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29644232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7DE3D47-8F2F-6C86-AB0A-4D7066FFB79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0AB556A-17AB-0857-E403-BE6A35CFEC0F}"/>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CA9D38E-86CD-1194-020F-7C687B8710F3}"/>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5" name="页脚占位符 4">
            <a:extLst>
              <a:ext uri="{FF2B5EF4-FFF2-40B4-BE49-F238E27FC236}">
                <a16:creationId xmlns:a16="http://schemas.microsoft.com/office/drawing/2014/main" id="{08D4E3E0-238E-68AE-7080-06ACFFA90C1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6417D51-1ED3-6AF3-3CF9-75D9F214C3BF}"/>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5213669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7A9F6271-53A9-DA7E-1695-421FE16C1F1B}"/>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02E9A4D0-AF9B-95C3-F758-621A0ED32D74}"/>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4D14CDBD-567C-6447-9286-467338D6F1AF}"/>
              </a:ext>
            </a:extLst>
          </p:cNvPr>
          <p:cNvSpPr>
            <a:spLocks noGrp="1"/>
          </p:cNvSpPr>
          <p:nvPr>
            <p:ph type="dt" sz="half" idx="10"/>
          </p:nvPr>
        </p:nvSpPr>
        <p:spPr/>
        <p:txBody>
          <a:bodyPr/>
          <a:lstStyle/>
          <a:p>
            <a:fld id="{3A67EEE2-B9EE-4EB3-976B-8A80F390E36F}" type="datetimeFigureOut">
              <a:rPr lang="zh-CN" altLang="en-US" smtClean="0"/>
              <a:t>2022/11/11</a:t>
            </a:fld>
            <a:endParaRPr lang="zh-CN" altLang="en-US"/>
          </a:p>
        </p:txBody>
      </p:sp>
      <p:sp>
        <p:nvSpPr>
          <p:cNvPr id="5" name="页脚占位符 4">
            <a:extLst>
              <a:ext uri="{FF2B5EF4-FFF2-40B4-BE49-F238E27FC236}">
                <a16:creationId xmlns:a16="http://schemas.microsoft.com/office/drawing/2014/main" id="{76C5FB82-CB32-3BC4-71D2-6B1468C1F96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371F0BD-2697-1A66-A4C3-56A677BE5F8D}"/>
              </a:ext>
            </a:extLst>
          </p:cNvPr>
          <p:cNvSpPr>
            <a:spLocks noGrp="1"/>
          </p:cNvSpPr>
          <p:nvPr>
            <p:ph type="sldNum" sz="quarter" idx="12"/>
          </p:nvPr>
        </p:nvSpPr>
        <p:spPr/>
        <p:txBody>
          <a:body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26241999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84775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a:stretch>
            <a:fillRect/>
          </a:stretch>
        </p:blipFill>
        <p:spPr>
          <a:xfrm rot="199266">
            <a:off x="454974" y="244034"/>
            <a:ext cx="543828" cy="734816"/>
          </a:xfrm>
          <a:prstGeom prst="rect">
            <a:avLst/>
          </a:prstGeom>
        </p:spPr>
      </p:pic>
      <p:sp>
        <p:nvSpPr>
          <p:cNvPr id="13" name="文本占位符 12"/>
          <p:cNvSpPr>
            <a:spLocks noGrp="1"/>
          </p:cNvSpPr>
          <p:nvPr>
            <p:ph type="body" sz="quarter" idx="10" hasCustomPrompt="1"/>
          </p:nvPr>
        </p:nvSpPr>
        <p:spPr>
          <a:xfrm>
            <a:off x="1084427" y="393475"/>
            <a:ext cx="5381294" cy="523220"/>
          </a:xfrm>
          <a:prstGeom prst="rect">
            <a:avLst/>
          </a:prstGeom>
        </p:spPr>
        <p:txBody>
          <a:bodyPr/>
          <a:lstStyle>
            <a:lvl1pPr marL="0" indent="0">
              <a:buNone/>
              <a:defRPr b="1">
                <a:solidFill>
                  <a:schemeClr val="tx1"/>
                </a:solidFill>
                <a:latin typeface="宋体" panose="02010600030101010101" pitchFamily="2" charset="-122"/>
                <a:ea typeface="宋体" panose="02010600030101010101" pitchFamily="2" charset="-122"/>
              </a:defRPr>
            </a:lvl1pPr>
          </a:lstStyle>
          <a:p>
            <a:pPr lvl="0"/>
            <a:r>
              <a:rPr lang="zh-CN" altLang="en-US"/>
              <a:t>单击此处编辑母版文本样</a:t>
            </a:r>
          </a:p>
        </p:txBody>
      </p:sp>
    </p:spTree>
    <p:extLst>
      <p:ext uri="{BB962C8B-B14F-4D97-AF65-F5344CB8AC3E}">
        <p14:creationId xmlns:p14="http://schemas.microsoft.com/office/powerpoint/2010/main" val="15857487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solidFill>
            <a:srgbClr val="964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6073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file:///D:\qq&#25991;&#20214;\712321467\Image\C2C\Image2\%7b75232B38-A165-1FB7-499C-2E1C792CACB5%7d.png" TargetMode="External"/><Relationship Id="rId5" Type="http://schemas.openxmlformats.org/officeDocument/2006/relationships/image" Target="../media/image1.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FF0478B8-EAC2-5B4A-5AFE-C404BA8836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47EB29BC-3DB4-B0F8-C3FC-94FA693315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3D6AB39-145A-1D3A-F159-6B9E7F5454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67EEE2-B9EE-4EB3-976B-8A80F390E36F}" type="datetimeFigureOut">
              <a:rPr lang="zh-CN" altLang="en-US" smtClean="0"/>
              <a:t>2022/11/11</a:t>
            </a:fld>
            <a:endParaRPr lang="zh-CN" altLang="en-US"/>
          </a:p>
        </p:txBody>
      </p:sp>
      <p:sp>
        <p:nvSpPr>
          <p:cNvPr id="5" name="页脚占位符 4">
            <a:extLst>
              <a:ext uri="{FF2B5EF4-FFF2-40B4-BE49-F238E27FC236}">
                <a16:creationId xmlns:a16="http://schemas.microsoft.com/office/drawing/2014/main" id="{89D63C25-7B3B-8442-3922-0B1A653159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44B0FDCE-DE30-D052-E244-E1E795581D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43874B-7C78-4939-89C3-CD84C8FD55AC}" type="slidenum">
              <a:rPr lang="zh-CN" altLang="en-US" smtClean="0"/>
              <a:t>‹#›</a:t>
            </a:fld>
            <a:endParaRPr lang="zh-CN" altLang="en-US"/>
          </a:p>
        </p:txBody>
      </p:sp>
    </p:spTree>
    <p:extLst>
      <p:ext uri="{BB962C8B-B14F-4D97-AF65-F5344CB8AC3E}">
        <p14:creationId xmlns:p14="http://schemas.microsoft.com/office/powerpoint/2010/main" val="15649292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073743875" descr="学科网 zxxk.com"/>
          <p:cNvPicPr>
            <a:picLocks noChangeAspect="1"/>
          </p:cNvPicPr>
          <p:nvPr/>
        </p:nvPicPr>
        <p:blipFill>
          <a:blip r:embed="rId5" r:link="rId6"/>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427276495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hyperlink" Target="https://p1.ssl.qhimg.com/t0151dc3d48e3e0172b.jpg" TargetMode="Externa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xml"/><Relationship Id="rId1" Type="http://schemas.openxmlformats.org/officeDocument/2006/relationships/tags" Target="../tags/tag14.xml"/><Relationship Id="rId4" Type="http://schemas.openxmlformats.org/officeDocument/2006/relationships/notesSlide" Target="../notesSlides/notesSlide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DF5C361C-8C9D-1206-005E-6AC975EEF864}"/>
              </a:ext>
            </a:extLst>
          </p:cNvPr>
          <p:cNvSpPr txBox="1"/>
          <p:nvPr/>
        </p:nvSpPr>
        <p:spPr>
          <a:xfrm>
            <a:off x="1951672" y="1731099"/>
            <a:ext cx="8288656" cy="1697901"/>
          </a:xfrm>
          <a:prstGeom prst="rect">
            <a:avLst/>
          </a:prstGeom>
          <a:noFill/>
        </p:spPr>
        <p:txBody>
          <a:bodyPr wrap="square">
            <a:spAutoFit/>
          </a:bodyPr>
          <a:lstStyle/>
          <a:p>
            <a:pPr marL="0" marR="0" lvl="0" indent="-285750" algn="l" defTabSz="914400" rtl="0" eaLnBrk="1" fontAlgn="ctr" latinLnBrk="0" hangingPunct="1">
              <a:lnSpc>
                <a:spcPct val="150000"/>
              </a:lnSpc>
              <a:spcBef>
                <a:spcPts val="1000"/>
              </a:spcBef>
              <a:spcAft>
                <a:spcPct val="0"/>
              </a:spcAft>
              <a:buClrTx/>
              <a:buSzTx/>
              <a:buFont typeface="Wingdings"/>
              <a:buNone/>
              <a:tabLst/>
              <a:defRPr/>
            </a:pPr>
            <a:r>
              <a:rPr kumimoji="0" lang="zh-CN" altLang="en-US" sz="3200" b="1" i="0" u="none" strike="noStrike" kern="1200" cap="none" spc="100" normalizeH="0" baseline="0" noProof="0" dirty="0">
                <a:ln w="3175">
                  <a:noFill/>
                  <a:prstDash val="dash"/>
                </a:ln>
                <a:effectLst/>
                <a:uLnTx/>
                <a:uFillTx/>
                <a:latin typeface="微软雅黑" pitchFamily="34" charset="-122"/>
                <a:ea typeface="微软雅黑" pitchFamily="34" charset="-122"/>
                <a:cs typeface="微软雅黑" panose="020B0503020204020204" pitchFamily="34" charset="-122"/>
              </a:rPr>
              <a:t>苏格拉底：</a:t>
            </a:r>
            <a:endParaRPr kumimoji="0" lang="en-US" altLang="zh-CN" sz="3200" b="1" i="0" u="none" strike="noStrike" kern="1200" cap="none" spc="100" normalizeH="0" baseline="0" noProof="0" dirty="0">
              <a:ln w="3175">
                <a:noFill/>
                <a:prstDash val="dash"/>
              </a:ln>
              <a:effectLst/>
              <a:uLnTx/>
              <a:uFillTx/>
              <a:latin typeface="微软雅黑" pitchFamily="34" charset="-122"/>
              <a:ea typeface="微软雅黑" pitchFamily="34" charset="-122"/>
              <a:cs typeface="微软雅黑" panose="020B0503020204020204" pitchFamily="34" charset="-122"/>
            </a:endParaRPr>
          </a:p>
          <a:p>
            <a:pPr marL="0" marR="0" lvl="0" indent="-285750" algn="l" defTabSz="914400" rtl="0" eaLnBrk="1" fontAlgn="ctr" latinLnBrk="0" hangingPunct="1">
              <a:lnSpc>
                <a:spcPct val="150000"/>
              </a:lnSpc>
              <a:spcBef>
                <a:spcPts val="1000"/>
              </a:spcBef>
              <a:spcAft>
                <a:spcPct val="0"/>
              </a:spcAft>
              <a:buClrTx/>
              <a:buSzTx/>
              <a:buFont typeface="Wingdings"/>
              <a:buNone/>
              <a:tabLst/>
              <a:defRPr/>
            </a:pPr>
            <a:r>
              <a:rPr lang="en-US" altLang="zh-CN" sz="3200" b="1" spc="100" dirty="0">
                <a:ln w="3175">
                  <a:noFill/>
                  <a:prstDash val="dash"/>
                </a:ln>
                <a:latin typeface="楷体" panose="02010609060101010101" pitchFamily="49" charset="-122"/>
                <a:ea typeface="楷体" panose="02010609060101010101" pitchFamily="49" charset="-122"/>
                <a:cs typeface="微软雅黑" panose="020B0503020204020204" pitchFamily="34" charset="-122"/>
              </a:rPr>
              <a:t>    </a:t>
            </a:r>
            <a:r>
              <a:rPr kumimoji="0" lang="zh-CN" altLang="en-US" sz="32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微软雅黑" panose="020B0503020204020204" pitchFamily="34" charset="-122"/>
              </a:rPr>
              <a:t>世界上最快乐的事，就是为真理而奋斗。</a:t>
            </a:r>
          </a:p>
        </p:txBody>
      </p:sp>
      <p:pic>
        <p:nvPicPr>
          <p:cNvPr id="6" name="图片 5">
            <a:extLst>
              <a:ext uri="{FF2B5EF4-FFF2-40B4-BE49-F238E27FC236}">
                <a16:creationId xmlns:a16="http://schemas.microsoft.com/office/drawing/2014/main" id="{FE1249C1-17E9-234C-98FE-835726E4CC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33966" y="3693795"/>
            <a:ext cx="3175154" cy="3164205"/>
          </a:xfrm>
          <a:prstGeom prst="rect">
            <a:avLst/>
          </a:prstGeom>
        </p:spPr>
      </p:pic>
    </p:spTree>
    <p:extLst>
      <p:ext uri="{BB962C8B-B14F-4D97-AF65-F5344CB8AC3E}">
        <p14:creationId xmlns:p14="http://schemas.microsoft.com/office/powerpoint/2010/main" val="1873870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a:extLst>
              <a:ext uri="{FF2B5EF4-FFF2-40B4-BE49-F238E27FC236}">
                <a16:creationId xmlns:a16="http://schemas.microsoft.com/office/drawing/2014/main" id="{30742B60-F552-734B-2E22-6DADF1AA1EB4}"/>
              </a:ext>
            </a:extLst>
          </p:cNvPr>
          <p:cNvSpPr txBox="1">
            <a:spLocks/>
          </p:cNvSpPr>
          <p:nvPr>
            <p:custDataLst>
              <p:tags r:id="rId1"/>
            </p:custDataLst>
          </p:nvPr>
        </p:nvSpPr>
        <p:spPr>
          <a:xfrm>
            <a:off x="1196340" y="1196657"/>
            <a:ext cx="9799320" cy="1767205"/>
          </a:xfrm>
          <a:prstGeom prst="rect">
            <a:avLst/>
          </a:prstGeom>
        </p:spPr>
        <p:txBody>
          <a:bodyPr vert="horz" lIns="90000" tIns="46800" rIns="90000" bIns="46800" rtlCol="0" anchor="b" anchorCtr="0">
            <a:noAutofit/>
          </a:bodyPr>
          <a:lstStyle>
            <a:lvl1pPr algn="ctr" defTabSz="914400" rtl="0" eaLnBrk="1" fontAlgn="auto" latinLnBrk="0" hangingPunct="1">
              <a:lnSpc>
                <a:spcPct val="100000"/>
              </a:lnSpc>
              <a:spcBef>
                <a:spcPct val="0"/>
              </a:spcBef>
              <a:buNone/>
              <a:defRPr sz="6000" b="1" i="0" u="none" strike="noStrike" kern="1200" cap="none" spc="300" normalizeH="0" baseline="0">
                <a:solidFill>
                  <a:schemeClr val="tx1">
                    <a:lumMod val="85000"/>
                    <a:lumOff val="15000"/>
                  </a:schemeClr>
                </a:solidFill>
                <a:effectLst/>
                <a:uFillTx/>
                <a:latin typeface="Arial" pitchFamily="34" charset="0"/>
                <a:ea typeface="微软雅黑" pitchFamily="34" charset="-122"/>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zh-CN" altLang="zh-CN" sz="5400" b="1" i="0" u="none" strike="noStrike" kern="1200" cap="none" spc="300" normalizeH="0" baseline="0" noProof="0" dirty="0">
                <a:ln>
                  <a:noFill/>
                </a:ln>
                <a:solidFill>
                  <a:schemeClr val="tx1"/>
                </a:solidFill>
                <a:effectLst/>
                <a:uLnTx/>
                <a:uFillTx/>
                <a:latin typeface="隶书" panose="02010509060101010101" pitchFamily="49" charset="-122"/>
                <a:ea typeface="隶书" panose="02010509060101010101" pitchFamily="49" charset="-122"/>
                <a:cs typeface="Arial"/>
              </a:rPr>
              <a:t>人应当坚持正义</a:t>
            </a:r>
            <a:endParaRPr kumimoji="0" lang="en-US" altLang="zh-CN" sz="5400" b="1" i="0" u="none" strike="noStrike" kern="1200" cap="none" spc="300" normalizeH="0" baseline="0" noProof="0" dirty="0">
              <a:ln>
                <a:noFill/>
              </a:ln>
              <a:solidFill>
                <a:schemeClr val="tx1"/>
              </a:solidFill>
              <a:effectLst/>
              <a:uLnTx/>
              <a:uFillTx/>
              <a:latin typeface="隶书" panose="02010509060101010101" pitchFamily="49" charset="-122"/>
              <a:ea typeface="隶书" panose="02010509060101010101" pitchFamily="49" charset="-122"/>
              <a:cs typeface="Arial"/>
            </a:endParaRPr>
          </a:p>
          <a:p>
            <a:pPr marL="0" marR="0" lvl="0" indent="0" algn="ctr" defTabSz="914400" rtl="0" eaLnBrk="1" fontAlgn="auto" latinLnBrk="0" hangingPunct="1">
              <a:lnSpc>
                <a:spcPct val="150000"/>
              </a:lnSpc>
              <a:spcBef>
                <a:spcPct val="0"/>
              </a:spcBef>
              <a:spcAft>
                <a:spcPts val="0"/>
              </a:spcAft>
              <a:buClrTx/>
              <a:buSzTx/>
              <a:buFontTx/>
              <a:buNone/>
              <a:tabLst/>
              <a:defRPr/>
            </a:pPr>
            <a:r>
              <a:rPr lang="en-US" altLang="zh-CN" sz="3200" noProof="0" dirty="0">
                <a:solidFill>
                  <a:schemeClr val="tx1"/>
                </a:solidFill>
                <a:latin typeface="仿宋" panose="02010609060101010101" pitchFamily="49" charset="-122"/>
                <a:ea typeface="仿宋" panose="02010609060101010101" pitchFamily="49" charset="-122"/>
                <a:cs typeface="Arial"/>
              </a:rPr>
              <a:t>《</a:t>
            </a:r>
            <a:r>
              <a:rPr lang="zh-CN" altLang="en-US" sz="3200" noProof="0" dirty="0">
                <a:solidFill>
                  <a:schemeClr val="tx1"/>
                </a:solidFill>
                <a:latin typeface="仿宋" panose="02010609060101010101" pitchFamily="49" charset="-122"/>
                <a:ea typeface="仿宋" panose="02010609060101010101" pitchFamily="49" charset="-122"/>
                <a:cs typeface="Arial"/>
              </a:rPr>
              <a:t>柏拉图对话集</a:t>
            </a:r>
            <a:r>
              <a:rPr lang="en-US" altLang="zh-CN" sz="3200" noProof="0" dirty="0">
                <a:solidFill>
                  <a:schemeClr val="tx1"/>
                </a:solidFill>
                <a:latin typeface="仿宋" panose="02010609060101010101" pitchFamily="49" charset="-122"/>
                <a:ea typeface="仿宋" panose="02010609060101010101" pitchFamily="49" charset="-122"/>
                <a:cs typeface="Arial"/>
              </a:rPr>
              <a:t>·</a:t>
            </a:r>
            <a:r>
              <a:rPr lang="zh-CN" altLang="en-US" sz="3200" noProof="0" dirty="0">
                <a:solidFill>
                  <a:schemeClr val="tx1"/>
                </a:solidFill>
                <a:latin typeface="仿宋" panose="02010609060101010101" pitchFamily="49" charset="-122"/>
                <a:ea typeface="仿宋" panose="02010609060101010101" pitchFamily="49" charset="-122"/>
                <a:cs typeface="Arial"/>
              </a:rPr>
              <a:t>格黎东篇</a:t>
            </a:r>
            <a:r>
              <a:rPr lang="en-US" altLang="zh-CN" sz="3200" noProof="0" dirty="0">
                <a:solidFill>
                  <a:schemeClr val="tx1"/>
                </a:solidFill>
                <a:latin typeface="仿宋" panose="02010609060101010101" pitchFamily="49" charset="-122"/>
                <a:ea typeface="仿宋" panose="02010609060101010101" pitchFamily="49" charset="-122"/>
                <a:cs typeface="Arial"/>
              </a:rPr>
              <a:t>》</a:t>
            </a:r>
            <a:endParaRPr kumimoji="0" lang="zh-CN" altLang="zh-CN" sz="3200" b="1" i="0" u="none" strike="noStrike" kern="1200" cap="none" spc="300" normalizeH="0" baseline="0" noProof="0" dirty="0">
              <a:ln>
                <a:noFill/>
              </a:ln>
              <a:solidFill>
                <a:schemeClr val="tx1"/>
              </a:solidFill>
              <a:effectLst/>
              <a:uLnTx/>
              <a:uFillTx/>
              <a:latin typeface="仿宋" panose="02010609060101010101" pitchFamily="49" charset="-122"/>
              <a:ea typeface="仿宋" panose="02010609060101010101" pitchFamily="49" charset="-122"/>
              <a:cs typeface="Arial"/>
            </a:endParaRPr>
          </a:p>
        </p:txBody>
      </p:sp>
      <p:pic>
        <p:nvPicPr>
          <p:cNvPr id="1026" name="Picture 2" descr="古希腊哲贤三师徒竟是教育大咖,教育思想影响至今">
            <a:extLst>
              <a:ext uri="{FF2B5EF4-FFF2-40B4-BE49-F238E27FC236}">
                <a16:creationId xmlns:a16="http://schemas.microsoft.com/office/drawing/2014/main" id="{EE5178D3-2AFC-D551-E038-FA4CB84CCF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9650" y="3141345"/>
            <a:ext cx="2552700" cy="3409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4344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521A4C5D-BF39-89B0-8E76-CB2A43D41DAB}"/>
              </a:ext>
            </a:extLst>
          </p:cNvPr>
          <p:cNvSpPr txBox="1"/>
          <p:nvPr>
            <p:custDataLst>
              <p:tags r:id="rId1"/>
            </p:custDataLst>
          </p:nvPr>
        </p:nvSpPr>
        <p:spPr>
          <a:xfrm>
            <a:off x="278228" y="328404"/>
            <a:ext cx="1944468" cy="803275"/>
          </a:xfrm>
          <a:prstGeom prst="rect">
            <a:avLst/>
          </a:prstGeom>
          <a:noFill/>
        </p:spPr>
        <p:txBody>
          <a:bodyPr wrap="square" rtlCol="0" anchor="b">
            <a:normAutofit/>
          </a:bodyPr>
          <a:lstStyle/>
          <a:p>
            <a:pPr marL="0" indent="0" algn="l">
              <a:lnSpc>
                <a:spcPct val="100000"/>
              </a:lnSpc>
              <a:spcBef>
                <a:spcPct val="0"/>
              </a:spcBef>
              <a:spcAft>
                <a:spcPct val="0"/>
              </a:spcAft>
              <a:buSzTx/>
            </a:pPr>
            <a:r>
              <a:rPr lang="zh-CN" altLang="en-US" sz="2800" b="1" dirty="0">
                <a:solidFill>
                  <a:schemeClr val="accent1"/>
                </a:solidFill>
                <a:latin typeface="微软雅黑" pitchFamily="34" charset="-122"/>
                <a:ea typeface="微软雅黑" pitchFamily="34" charset="-122"/>
                <a:sym typeface="Arial" pitchFamily="34" charset="0"/>
              </a:rPr>
              <a:t>苏格拉底</a:t>
            </a:r>
          </a:p>
        </p:txBody>
      </p:sp>
      <p:sp>
        <p:nvSpPr>
          <p:cNvPr id="6" name="文本框 5">
            <a:extLst>
              <a:ext uri="{FF2B5EF4-FFF2-40B4-BE49-F238E27FC236}">
                <a16:creationId xmlns:a16="http://schemas.microsoft.com/office/drawing/2014/main" id="{603ECE45-1102-87E9-8D6F-E8B7A5410C64}"/>
              </a:ext>
            </a:extLst>
          </p:cNvPr>
          <p:cNvSpPr txBox="1"/>
          <p:nvPr/>
        </p:nvSpPr>
        <p:spPr>
          <a:xfrm>
            <a:off x="635000" y="1370830"/>
            <a:ext cx="10922000" cy="4524315"/>
          </a:xfrm>
          <a:prstGeom prst="rect">
            <a:avLst/>
          </a:prstGeom>
          <a:noFill/>
        </p:spPr>
        <p:txBody>
          <a:bodyPr wrap="square">
            <a:spAutoFit/>
          </a:bodyPr>
          <a:lstStyle/>
          <a:p>
            <a:pPr marL="0" marR="0" lvl="0" indent="0" algn="l" defTabSz="914400" rtl="0" eaLnBrk="1" fontAlgn="ctr" latinLnBrk="0" hangingPunct="1">
              <a:lnSpc>
                <a:spcPct val="150000"/>
              </a:lnSpc>
              <a:buClrTx/>
              <a:buSzPct val="130000"/>
              <a:buFontTx/>
              <a:buNone/>
              <a:tabLst/>
              <a:defRPr/>
            </a:pP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    （约公元前</a:t>
            </a:r>
            <a:r>
              <a:rPr kumimoji="0" lang="en-US" altLang="zh-CN"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469</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年 </a:t>
            </a:r>
            <a:r>
              <a:rPr kumimoji="0" lang="en-US" altLang="zh-CN"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 </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约公元前</a:t>
            </a:r>
            <a:r>
              <a:rPr kumimoji="0" lang="en-US" altLang="zh-CN"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399</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年）是</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微软雅黑" panose="020B0503020204020204" pitchFamily="34" charset="-122"/>
              </a:rPr>
              <a:t>古希腊时期的思想家、哲学家和教育家</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a:t>
            </a:r>
            <a:endParaRPr lang="en-US" altLang="zh-CN" sz="2400" b="1" dirty="0">
              <a:latin typeface="楷体" panose="02010609060101010101" pitchFamily="49" charset="-122"/>
              <a:ea typeface="楷体" panose="02010609060101010101" pitchFamily="49" charset="-122"/>
              <a:cs typeface="微软雅黑" panose="020B0503020204020204" pitchFamily="34" charset="-122"/>
            </a:endParaRPr>
          </a:p>
          <a:p>
            <a:pPr marL="0" marR="0" lvl="0" indent="0" algn="l" defTabSz="914400" rtl="0" eaLnBrk="1" fontAlgn="ctr" latinLnBrk="0" hangingPunct="1">
              <a:lnSpc>
                <a:spcPct val="150000"/>
              </a:lnSpc>
              <a:buClrTx/>
              <a:buSzPct val="130000"/>
              <a:buFontTx/>
              <a:buNone/>
              <a:tabLst/>
              <a:defRPr/>
            </a:pPr>
            <a:r>
              <a:rPr kumimoji="0" lang="en-US" altLang="zh-CN"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    </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苏格拉底出生于伯里克利统治的雅典黄金时，出身贫寒，父亲是一名雕刻师，母亲为助产士。</a:t>
            </a:r>
            <a:endParaRPr kumimoji="0" lang="en-US" altLang="zh-CN"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endParaRPr>
          </a:p>
          <a:p>
            <a:pPr lvl="0" fontAlgn="ctr">
              <a:lnSpc>
                <a:spcPct val="150000"/>
              </a:lnSpc>
              <a:buSzPct val="130000"/>
              <a:defRPr/>
            </a:pPr>
            <a:r>
              <a:rPr lang="en-US" altLang="zh-CN" sz="2400" b="1" dirty="0">
                <a:latin typeface="楷体" panose="02010609060101010101" pitchFamily="49" charset="-122"/>
                <a:ea typeface="楷体" panose="02010609060101010101" pitchFamily="49" charset="-122"/>
                <a:cs typeface="微软雅黑" panose="020B0503020204020204" pitchFamily="34" charset="-122"/>
              </a:rPr>
              <a:t>    </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苏格拉底是柏拉图的老师，而柏拉图是亚里士多德的老师</a:t>
            </a:r>
            <a:r>
              <a:rPr lang="zh-CN" altLang="en-US" sz="2400" b="1" dirty="0">
                <a:latin typeface="楷体" panose="02010609060101010101" pitchFamily="49" charset="-122"/>
                <a:ea typeface="楷体" panose="02010609060101010101" pitchFamily="49" charset="-122"/>
                <a:cs typeface="微软雅黑" panose="020B0503020204020204" pitchFamily="34" charset="-122"/>
              </a:rPr>
              <a:t>。</a:t>
            </a:r>
            <a:r>
              <a:rPr lang="zh-CN" altLang="en-US"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苏格拉底、柏拉图、亚里士多德并称“希腊三贤”。</a:t>
            </a:r>
            <a:endParaRPr lang="en-US" alt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endParaRPr>
          </a:p>
          <a:p>
            <a:pPr lvl="0" fontAlgn="ctr">
              <a:lnSpc>
                <a:spcPct val="150000"/>
              </a:lnSpc>
              <a:buSzPct val="130000"/>
              <a:defRPr/>
            </a:pPr>
            <a:r>
              <a:rPr lang="en-US" altLang="zh-CN" sz="2400" b="1" dirty="0">
                <a:latin typeface="楷体" panose="02010609060101010101" pitchFamily="49" charset="-122"/>
                <a:ea typeface="楷体" panose="02010609060101010101" pitchFamily="49" charset="-122"/>
                <a:cs typeface="微软雅黑" panose="020B0503020204020204" pitchFamily="34" charset="-122"/>
              </a:rPr>
              <a:t>    </a:t>
            </a:r>
            <a:r>
              <a:rPr lang="zh-CN" altLang="en-US" sz="2400" b="1" dirty="0">
                <a:latin typeface="楷体" panose="02010609060101010101" pitchFamily="49" charset="-122"/>
                <a:ea typeface="楷体" panose="02010609060101010101" pitchFamily="49" charset="-122"/>
                <a:cs typeface="微软雅黑" panose="020B0503020204020204" pitchFamily="34" charset="-122"/>
              </a:rPr>
              <a:t>他</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一生未曾著述，其言论和思想多见于柏拉图和色诺芬的著作，如</a:t>
            </a:r>
            <a:r>
              <a:rPr kumimoji="0" lang="en-US" altLang="zh-CN"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苏格拉底言行回忆录</a:t>
            </a:r>
            <a:r>
              <a:rPr kumimoji="0" lang="en-US" altLang="zh-CN"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a:t>
            </a:r>
            <a:r>
              <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a:t>
            </a:r>
            <a:endParaRPr kumimoji="0" lang="zh-CN" altLang="en-US" sz="24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hlinkClick r:id="rId3">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5348622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ECD85DA7-3739-09ED-744F-8A1498D5B394}"/>
              </a:ext>
            </a:extLst>
          </p:cNvPr>
          <p:cNvSpPr txBox="1"/>
          <p:nvPr/>
        </p:nvSpPr>
        <p:spPr>
          <a:xfrm>
            <a:off x="635000" y="476910"/>
            <a:ext cx="10922000" cy="5904180"/>
          </a:xfrm>
          <a:prstGeom prst="rect">
            <a:avLst/>
          </a:prstGeom>
          <a:noFill/>
        </p:spPr>
        <p:txBody>
          <a:bodyPr wrap="square">
            <a:spAutoFit/>
          </a:bodyPr>
          <a:lstStyle/>
          <a:p>
            <a:pPr marL="0" marR="0" lvl="0" indent="0" algn="l" defTabSz="914400" rtl="0" eaLnBrk="1" fontAlgn="ctr" latinLnBrk="0" hangingPunct="1">
              <a:lnSpc>
                <a:spcPct val="150000"/>
              </a:lnSpc>
              <a:spcBef>
                <a:spcPts val="1000"/>
              </a:spcBef>
              <a:spcAft>
                <a:spcPts val="1500"/>
              </a:spcAft>
              <a:buClrTx/>
              <a:buSzPct val="130000"/>
              <a:buFontTx/>
              <a:buNone/>
              <a:tabLst/>
              <a:defRPr/>
            </a:pPr>
            <a:r>
              <a:rPr kumimoji="0" lang="en-US" altLang="zh-CN" sz="2800" b="1" i="0" u="none" strike="noStrike" kern="1200" cap="none" spc="0" normalizeH="0" baseline="0" noProof="0" dirty="0">
                <a:ln>
                  <a:noFill/>
                </a:ln>
                <a:effectLst/>
                <a:uLnTx/>
                <a:uFillTx/>
                <a:latin typeface="黑体" panose="02010609060101010101" pitchFamily="49" charset="-122"/>
                <a:ea typeface="黑体" panose="02010609060101010101" pitchFamily="49" charset="-122"/>
                <a:cs typeface="微软雅黑" panose="020B0503020204020204" pitchFamily="34" charset="-122"/>
              </a:rPr>
              <a:t>【</a:t>
            </a:r>
            <a:r>
              <a:rPr kumimoji="0" lang="zh-CN" altLang="en-US" sz="2800" b="1" i="0" u="none" strike="noStrike" kern="1200" cap="none" spc="0" normalizeH="0" baseline="0" noProof="0" dirty="0">
                <a:ln>
                  <a:noFill/>
                </a:ln>
                <a:effectLst/>
                <a:uLnTx/>
                <a:uFillTx/>
                <a:latin typeface="黑体" panose="02010609060101010101" pitchFamily="49" charset="-122"/>
                <a:ea typeface="黑体" panose="02010609060101010101" pitchFamily="49" charset="-122"/>
                <a:cs typeface="微软雅黑" panose="020B0503020204020204" pitchFamily="34" charset="-122"/>
              </a:rPr>
              <a:t>写作背景</a:t>
            </a:r>
            <a:r>
              <a:rPr kumimoji="0" lang="en-US" altLang="zh-CN" sz="2800" b="1" i="0" u="none" strike="noStrike" kern="1200" cap="none" spc="0" normalizeH="0" baseline="0" noProof="0" dirty="0">
                <a:ln>
                  <a:noFill/>
                </a:ln>
                <a:effectLst/>
                <a:uLnTx/>
                <a:uFillTx/>
                <a:latin typeface="黑体" panose="02010609060101010101" pitchFamily="49" charset="-122"/>
                <a:ea typeface="黑体" panose="02010609060101010101" pitchFamily="49" charset="-122"/>
                <a:cs typeface="微软雅黑" panose="020B0503020204020204" pitchFamily="34" charset="-122"/>
              </a:rPr>
              <a:t>】</a:t>
            </a:r>
          </a:p>
          <a:p>
            <a:pPr marL="0" marR="0" lvl="0" indent="0" algn="l" defTabSz="914400" rtl="0" eaLnBrk="1" fontAlgn="ctr" latinLnBrk="0" hangingPunct="1">
              <a:lnSpc>
                <a:spcPct val="150000"/>
              </a:lnSpc>
              <a:spcBef>
                <a:spcPts val="1000"/>
              </a:spcBef>
              <a:spcAft>
                <a:spcPts val="1500"/>
              </a:spcAft>
              <a:buClrTx/>
              <a:buSzPct val="130000"/>
              <a:buFontTx/>
              <a:buNone/>
              <a:tabLst/>
              <a:defRPr/>
            </a:pP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   公元前</a:t>
            </a:r>
            <a:r>
              <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399</a:t>
            </a: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年，雅典法庭以</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微软雅黑" panose="020B0503020204020204" pitchFamily="34" charset="-122"/>
              </a:rPr>
              <a:t>“不敬神明”</a:t>
            </a: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的罪名</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微软雅黑" panose="020B0503020204020204" pitchFamily="34" charset="-122"/>
              </a:rPr>
              <a:t>判处哲学家苏格拉底死刑。</a:t>
            </a: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判决执行前夕，苏格拉底的朋友格黎东潜入监狱，试图劝说苏格拉底越狱逃跑。</a:t>
            </a:r>
            <a:endPar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endParaRPr>
          </a:p>
          <a:p>
            <a:pPr marL="0" marR="0" lvl="0" indent="0" algn="l" defTabSz="914400" rtl="0" eaLnBrk="1" fontAlgn="ctr" latinLnBrk="0" hangingPunct="1">
              <a:lnSpc>
                <a:spcPct val="150000"/>
              </a:lnSpc>
              <a:spcBef>
                <a:spcPts val="1000"/>
              </a:spcBef>
              <a:spcAft>
                <a:spcPts val="1500"/>
              </a:spcAft>
              <a:buClrTx/>
              <a:buSzPct val="130000"/>
              <a:buFontTx/>
              <a:buNone/>
              <a:tabLst/>
              <a:defRPr/>
            </a:pPr>
            <a:r>
              <a:rPr lang="en-US" altLang="zh-CN" sz="28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    </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微软雅黑" panose="020B0503020204020204" pitchFamily="34" charset="-122"/>
              </a:rPr>
              <a:t>苏格拉底不赞同逃跑</a:t>
            </a: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，他针对格黎东的建议，</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微软雅黑" panose="020B0503020204020204" pitchFamily="34" charset="-122"/>
              </a:rPr>
              <a:t>提出了“正道”“道义”“道理”“正当”等一系列他所坚持的“正义”理念</a:t>
            </a: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微软雅黑" panose="020B0503020204020204" pitchFamily="34" charset="-122"/>
              </a:rPr>
              <a:t>，侃侃而谈，直到狱卒端了一杯毒药进来，他才收住“话匣子”，接过杯子，一饮而尽。</a:t>
            </a:r>
          </a:p>
        </p:txBody>
      </p:sp>
    </p:spTree>
    <p:extLst>
      <p:ext uri="{BB962C8B-B14F-4D97-AF65-F5344CB8AC3E}">
        <p14:creationId xmlns:p14="http://schemas.microsoft.com/office/powerpoint/2010/main" val="36261634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4034FF02-2206-0CC0-1D42-0FE1E8B0B044}"/>
              </a:ext>
            </a:extLst>
          </p:cNvPr>
          <p:cNvSpPr txBox="1"/>
          <p:nvPr/>
        </p:nvSpPr>
        <p:spPr>
          <a:xfrm>
            <a:off x="438150" y="1185595"/>
            <a:ext cx="11315700" cy="3308598"/>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zh-CN" altLang="en-US" sz="3200" b="1" i="0" u="none" strike="noStrike" kern="1200" cap="none" spc="160" normalizeH="0" baseline="0" noProof="0" dirty="0">
                <a:ln>
                  <a:noFill/>
                </a:ln>
                <a:solidFill>
                  <a:srgbClr val="006599"/>
                </a:solidFill>
                <a:effectLst/>
                <a:uLnTx/>
                <a:uFillTx/>
                <a:latin typeface="微软雅黑" pitchFamily="34" charset="-122"/>
                <a:ea typeface="微软雅黑" pitchFamily="34" charset="-122"/>
                <a:cs typeface="Arial"/>
              </a:rPr>
              <a:t>阅读全文，思考</a:t>
            </a:r>
            <a:r>
              <a:rPr kumimoji="0" lang="zh-CN" altLang="en-US" sz="3200" b="1" i="0" u="none" strike="noStrike" kern="1200" cap="none" spc="100" normalizeH="0" baseline="0" noProof="0" dirty="0">
                <a:ln w="3175">
                  <a:noFill/>
                  <a:prstDash val="dash"/>
                </a:ln>
                <a:solidFill>
                  <a:prstClr val="black"/>
                </a:solidFill>
                <a:effectLst/>
                <a:uLnTx/>
                <a:uFillTx/>
                <a:latin typeface="微软雅黑" pitchFamily="34" charset="-122"/>
                <a:ea typeface="微软雅黑" pitchFamily="34" charset="-122"/>
                <a:cs typeface="微软雅黑" panose="020B0503020204020204" pitchFamily="34" charset="-122"/>
              </a:rPr>
              <a:t>：</a:t>
            </a:r>
            <a:endParaRPr kumimoji="0" lang="en-US" altLang="zh-CN" sz="3200" b="1" i="0" u="none" strike="noStrike" kern="1200" cap="none" spc="100" normalizeH="0" baseline="0" noProof="0" dirty="0">
              <a:ln w="3175">
                <a:noFill/>
                <a:prstDash val="dash"/>
              </a:ln>
              <a:solidFill>
                <a:prstClr val="black"/>
              </a:solidFill>
              <a:effectLst/>
              <a:uLnTx/>
              <a:uFillTx/>
              <a:latin typeface="微软雅黑" pitchFamily="34" charset="-122"/>
              <a:ea typeface="微软雅黑" pitchFamily="34" charset="-122"/>
              <a:cs typeface="微软雅黑" panose="020B0503020204020204" pitchFamily="34" charset="-122"/>
            </a:endParaRPr>
          </a:p>
          <a:p>
            <a:pPr marR="0" lvl="0" algn="l" defTabSz="914400" rtl="0" eaLnBrk="1" fontAlgn="ctr" latinLnBrk="0" hangingPunct="1">
              <a:lnSpc>
                <a:spcPct val="150000"/>
              </a:lnSpc>
              <a:spcBef>
                <a:spcPts val="1000"/>
              </a:spcBef>
              <a:spcAft>
                <a:spcPct val="0"/>
              </a:spcAft>
              <a:buClrTx/>
              <a:buSzTx/>
              <a:tabLst/>
              <a:defRPr/>
            </a:pPr>
            <a:r>
              <a:rPr kumimoji="0" lang="en-US" altLang="zh-CN"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1.</a:t>
            </a:r>
            <a:r>
              <a:rPr kumimoji="0" lang="zh-CN" altLang="en-US"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苏格拉底提出跟格黎东探讨的主要问题是什么？</a:t>
            </a:r>
          </a:p>
          <a:p>
            <a:pPr marL="0" marR="0" lvl="0" indent="-285750" algn="l" defTabSz="914400" rtl="0" eaLnBrk="1" fontAlgn="ctr" latinLnBrk="0" hangingPunct="1">
              <a:lnSpc>
                <a:spcPct val="150000"/>
              </a:lnSpc>
              <a:spcBef>
                <a:spcPts val="1000"/>
              </a:spcBef>
              <a:spcAft>
                <a:spcPct val="0"/>
              </a:spcAft>
              <a:buClrTx/>
              <a:buSzTx/>
              <a:buFont typeface="Wingdings"/>
              <a:buNone/>
              <a:tabLst/>
              <a:defRPr/>
            </a:pPr>
            <a:r>
              <a:rPr kumimoji="0" lang="en-US" altLang="zh-CN"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2.</a:t>
            </a:r>
            <a:r>
              <a:rPr kumimoji="0" lang="zh-CN" altLang="en-US"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苏格拉底最后得出的结论是什么？</a:t>
            </a:r>
          </a:p>
          <a:p>
            <a:pPr marL="0" marR="0" lvl="0" indent="-285750" algn="l" defTabSz="914400" rtl="0" eaLnBrk="1" fontAlgn="ctr" latinLnBrk="0" hangingPunct="1">
              <a:lnSpc>
                <a:spcPct val="150000"/>
              </a:lnSpc>
              <a:spcBef>
                <a:spcPts val="1000"/>
              </a:spcBef>
              <a:spcAft>
                <a:spcPct val="0"/>
              </a:spcAft>
              <a:buClrTx/>
              <a:buSzTx/>
              <a:buFont typeface="Wingdings"/>
              <a:buNone/>
              <a:tabLst/>
              <a:defRPr/>
            </a:pPr>
            <a:r>
              <a:rPr kumimoji="0" lang="en-US" altLang="zh-CN"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3.</a:t>
            </a:r>
            <a:r>
              <a:rPr kumimoji="0" lang="zh-CN" altLang="en-US"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全文的谈话思路是怎样的？苏格拉底是怎样说服格黎东的？</a:t>
            </a:r>
          </a:p>
        </p:txBody>
      </p:sp>
    </p:spTree>
    <p:extLst>
      <p:ext uri="{BB962C8B-B14F-4D97-AF65-F5344CB8AC3E}">
        <p14:creationId xmlns:p14="http://schemas.microsoft.com/office/powerpoint/2010/main" val="29526525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4034FF02-2206-0CC0-1D42-0FE1E8B0B044}"/>
              </a:ext>
            </a:extLst>
          </p:cNvPr>
          <p:cNvSpPr txBox="1"/>
          <p:nvPr/>
        </p:nvSpPr>
        <p:spPr>
          <a:xfrm>
            <a:off x="438150" y="545515"/>
            <a:ext cx="11315700" cy="4042132"/>
          </a:xfrm>
          <a:prstGeom prst="rect">
            <a:avLst/>
          </a:prstGeom>
          <a:noFill/>
        </p:spPr>
        <p:txBody>
          <a:bodyPr wrap="square">
            <a:spAutoFit/>
          </a:bodyPr>
          <a:lstStyle/>
          <a:p>
            <a:pPr marL="0" marR="0" lvl="0" indent="0" algn="l" defTabSz="914400" rtl="0" eaLnBrk="1" fontAlgn="ctr" latinLnBrk="0" hangingPunct="1">
              <a:lnSpc>
                <a:spcPct val="150000"/>
              </a:lnSpc>
              <a:spcBef>
                <a:spcPts val="1000"/>
              </a:spcBef>
              <a:spcAft>
                <a:spcPct val="0"/>
              </a:spcAft>
              <a:buClrTx/>
              <a:buSzTx/>
              <a:buFontTx/>
              <a:buNone/>
              <a:tabLst/>
              <a:defRPr/>
            </a:pPr>
            <a:r>
              <a:rPr kumimoji="0" lang="en-US" altLang="zh-CN"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1.</a:t>
            </a:r>
            <a:r>
              <a:rPr kumimoji="0" lang="zh-CN" altLang="en-US"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苏格拉底提出跟格黎东探讨的主要问题是什么？</a:t>
            </a:r>
            <a:endParaRPr kumimoji="0" lang="en-US" altLang="zh-CN"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endParaRPr>
          </a:p>
          <a:p>
            <a:pPr marL="0" marR="0" lvl="0" indent="0" algn="l" defTabSz="914400" rtl="0" eaLnBrk="1" fontAlgn="ctr" latinLnBrk="0" hangingPunct="1">
              <a:lnSpc>
                <a:spcPct val="150000"/>
              </a:lnSpc>
              <a:spcBef>
                <a:spcPts val="1000"/>
              </a:spcBef>
              <a:spcAft>
                <a:spcPct val="0"/>
              </a:spcAft>
              <a:buClrTx/>
              <a:buSzTx/>
              <a:buFontTx/>
              <a:buNone/>
              <a:tabLst/>
              <a:defRPr/>
            </a:pPr>
            <a:r>
              <a:rPr kumimoji="0" lang="zh-CN" altLang="en-US" sz="32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微软雅黑" panose="020B0503020204020204" pitchFamily="34" charset="-122"/>
              </a:rPr>
              <a:t>原文：在我现在的情况下，格黎东啊，我们说的那个道理究竟是变了，还是仍然有效，究竟是应当放弃，还是必须遵从。</a:t>
            </a:r>
          </a:p>
          <a:p>
            <a:pPr marL="0" marR="0" lvl="0" indent="0" algn="l" defTabSz="914400" rtl="0" eaLnBrk="1" fontAlgn="ctr" latinLnBrk="0" hangingPunct="1">
              <a:lnSpc>
                <a:spcPct val="150000"/>
              </a:lnSpc>
              <a:spcBef>
                <a:spcPts val="1000"/>
              </a:spcBef>
              <a:spcAft>
                <a:spcPct val="0"/>
              </a:spcAft>
              <a:buClrTx/>
              <a:buSzTx/>
              <a:buFontTx/>
              <a:buNone/>
              <a:tabLst/>
              <a:defRPr/>
            </a:pPr>
            <a:r>
              <a:rPr kumimoji="0" lang="zh-CN" altLang="en-US" sz="3200" b="1" i="0" u="none" strike="noStrike" kern="1200" cap="none" spc="100" normalizeH="0" baseline="0" noProof="0" dirty="0">
                <a:ln w="3175">
                  <a:noFill/>
                  <a:prstDash val="dash"/>
                </a:ln>
                <a:solidFill>
                  <a:srgbClr val="FF0000"/>
                </a:solidFill>
                <a:effectLst/>
                <a:uLnTx/>
                <a:uFillTx/>
                <a:latin typeface="方正姚体" panose="02010601030101010101" pitchFamily="2" charset="-122"/>
                <a:ea typeface="方正姚体" panose="02010601030101010101" pitchFamily="2" charset="-122"/>
                <a:cs typeface="微软雅黑" panose="020B0503020204020204" pitchFamily="34" charset="-122"/>
              </a:rPr>
              <a:t>理解：越狱逃跑的行为是否正当？我们是该越狱逃跑还是从容赴死捍卫自己的信仰和正义？</a:t>
            </a:r>
          </a:p>
        </p:txBody>
      </p:sp>
    </p:spTree>
    <p:extLst>
      <p:ext uri="{BB962C8B-B14F-4D97-AF65-F5344CB8AC3E}">
        <p14:creationId xmlns:p14="http://schemas.microsoft.com/office/powerpoint/2010/main" val="28412755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4034FF02-2206-0CC0-1D42-0FE1E8B0B044}"/>
              </a:ext>
            </a:extLst>
          </p:cNvPr>
          <p:cNvSpPr txBox="1"/>
          <p:nvPr/>
        </p:nvSpPr>
        <p:spPr>
          <a:xfrm>
            <a:off x="438150" y="545515"/>
            <a:ext cx="11315700" cy="4909036"/>
          </a:xfrm>
          <a:prstGeom prst="rect">
            <a:avLst/>
          </a:prstGeom>
          <a:noFill/>
        </p:spPr>
        <p:txBody>
          <a:bodyPr wrap="square">
            <a:spAutoFit/>
          </a:bodyPr>
          <a:lstStyle/>
          <a:p>
            <a:pPr marL="0" marR="0" lvl="0" indent="0" algn="l" defTabSz="914400" rtl="0" eaLnBrk="1" fontAlgn="ctr" latinLnBrk="0" hangingPunct="1">
              <a:lnSpc>
                <a:spcPct val="150000"/>
              </a:lnSpc>
              <a:spcBef>
                <a:spcPts val="1000"/>
              </a:spcBef>
              <a:spcAft>
                <a:spcPct val="0"/>
              </a:spcAft>
              <a:buClrTx/>
              <a:buSzTx/>
              <a:buFontTx/>
              <a:buNone/>
              <a:tabLst/>
              <a:defRPr/>
            </a:pPr>
            <a:r>
              <a:rPr kumimoji="0" lang="en-US" altLang="zh-CN"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2.</a:t>
            </a:r>
            <a:r>
              <a:rPr kumimoji="0" lang="zh-CN" altLang="en-US"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苏格拉底最后得出的结论是什么？</a:t>
            </a:r>
          </a:p>
          <a:p>
            <a:pPr marL="0" marR="0" lvl="0" indent="0" algn="l" defTabSz="914400" rtl="0" eaLnBrk="1" fontAlgn="ctr" latinLnBrk="0" hangingPunct="1">
              <a:lnSpc>
                <a:spcPct val="150000"/>
              </a:lnSpc>
              <a:spcBef>
                <a:spcPts val="1000"/>
              </a:spcBef>
              <a:spcAft>
                <a:spcPct val="0"/>
              </a:spcAft>
              <a:buClrTx/>
              <a:buSzTx/>
              <a:buFontTx/>
              <a:buNone/>
              <a:tabLst/>
              <a:defRPr/>
            </a:pPr>
            <a:r>
              <a:rPr kumimoji="0" lang="zh-CN" altLang="en-US" sz="32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微软雅黑" panose="020B0503020204020204" pitchFamily="34" charset="-122"/>
              </a:rPr>
              <a:t>原文：那就无论如何不能做不正当的事了。</a:t>
            </a:r>
          </a:p>
          <a:p>
            <a:pPr marL="0" marR="0" lvl="0" indent="0" algn="l" defTabSz="914400" rtl="0" eaLnBrk="1" fontAlgn="ctr" latinLnBrk="0" hangingPunct="1">
              <a:lnSpc>
                <a:spcPct val="150000"/>
              </a:lnSpc>
              <a:spcBef>
                <a:spcPts val="1000"/>
              </a:spcBef>
              <a:spcAft>
                <a:spcPct val="0"/>
              </a:spcAft>
              <a:buClrTx/>
              <a:buSzTx/>
              <a:buFontTx/>
              <a:buNone/>
              <a:tabLst/>
              <a:defRPr/>
            </a:pPr>
            <a:r>
              <a:rPr kumimoji="0" lang="zh-CN" altLang="en-US" sz="32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微软雅黑" panose="020B0503020204020204" pitchFamily="34" charset="-122"/>
              </a:rPr>
              <a:t>      那就既不能以坏报坏，也不能对人做不正当的事，不管人家对我们做的什么事。</a:t>
            </a:r>
          </a:p>
          <a:p>
            <a:pPr marL="0" marR="0" lvl="0" indent="0" algn="l" defTabSz="914400" rtl="0" eaLnBrk="1" fontAlgn="ctr" latinLnBrk="0" hangingPunct="1">
              <a:lnSpc>
                <a:spcPct val="150000"/>
              </a:lnSpc>
              <a:spcBef>
                <a:spcPts val="1000"/>
              </a:spcBef>
              <a:spcAft>
                <a:spcPct val="0"/>
              </a:spcAft>
              <a:buClrTx/>
              <a:buSzTx/>
              <a:buFontTx/>
              <a:buNone/>
              <a:tabLst/>
              <a:defRPr/>
            </a:pPr>
            <a:r>
              <a:rPr kumimoji="0" lang="zh-CN" altLang="en-US" sz="3200" b="1" i="0" u="none" strike="noStrike" kern="1200" cap="none" spc="100" normalizeH="0" baseline="0" noProof="0" dirty="0">
                <a:ln w="3175">
                  <a:noFill/>
                  <a:prstDash val="dash"/>
                </a:ln>
                <a:solidFill>
                  <a:srgbClr val="FF0000"/>
                </a:solidFill>
                <a:effectLst/>
                <a:uLnTx/>
                <a:uFillTx/>
                <a:latin typeface="方正姚体" panose="02010601030101010101" pitchFamily="2" charset="-122"/>
                <a:ea typeface="方正姚体" panose="02010601030101010101" pitchFamily="2" charset="-122"/>
                <a:cs typeface="微软雅黑" panose="020B0503020204020204" pitchFamily="34" charset="-122"/>
              </a:rPr>
              <a:t>理解：越狱逃跑的行为是不正当的，宁可被处死，也不能做不正义的事情，即坚持正义，绝不越狱。</a:t>
            </a:r>
          </a:p>
        </p:txBody>
      </p:sp>
    </p:spTree>
    <p:extLst>
      <p:ext uri="{BB962C8B-B14F-4D97-AF65-F5344CB8AC3E}">
        <p14:creationId xmlns:p14="http://schemas.microsoft.com/office/powerpoint/2010/main" val="2221564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 calcmode="lin" valueType="num">
                                      <p:cBhvr additive="base">
                                        <p:cTn id="1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 calcmode="lin" valueType="num">
                                      <p:cBhvr additive="base">
                                        <p:cTn id="1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4034FF02-2206-0CC0-1D42-0FE1E8B0B044}"/>
              </a:ext>
            </a:extLst>
          </p:cNvPr>
          <p:cNvSpPr txBox="1"/>
          <p:nvPr/>
        </p:nvSpPr>
        <p:spPr>
          <a:xfrm>
            <a:off x="438150" y="545515"/>
            <a:ext cx="11315700" cy="4298613"/>
          </a:xfrm>
          <a:prstGeom prst="rect">
            <a:avLst/>
          </a:prstGeom>
          <a:noFill/>
        </p:spPr>
        <p:txBody>
          <a:bodyPr wrap="square">
            <a:spAutoFit/>
          </a:bodyPr>
          <a:lstStyle/>
          <a:p>
            <a:pPr marL="0" marR="0" lvl="0" indent="0" algn="l" defTabSz="914400" rtl="0" eaLnBrk="1" fontAlgn="ctr" latinLnBrk="0" hangingPunct="1">
              <a:lnSpc>
                <a:spcPct val="150000"/>
              </a:lnSpc>
              <a:spcBef>
                <a:spcPts val="1000"/>
              </a:spcBef>
              <a:spcAft>
                <a:spcPct val="0"/>
              </a:spcAft>
              <a:buClrTx/>
              <a:buSzTx/>
              <a:buFontTx/>
              <a:buNone/>
              <a:tabLst/>
              <a:defRPr/>
            </a:pPr>
            <a:r>
              <a:rPr kumimoji="0" lang="en-US" altLang="zh-CN"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3.</a:t>
            </a:r>
            <a:r>
              <a:rPr kumimoji="0" lang="zh-CN" altLang="en-US"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全文的谈话思路是怎样的？</a:t>
            </a:r>
            <a:endParaRPr kumimoji="0" lang="en-US" altLang="zh-CN" sz="32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endParaRPr>
          </a:p>
          <a:p>
            <a:pPr marL="0" marR="0" lvl="0" indent="0" algn="l" defTabSz="914400" rtl="0" eaLnBrk="1" fontAlgn="ctr" latinLnBrk="0" hangingPunct="1">
              <a:lnSpc>
                <a:spcPct val="150000"/>
              </a:lnSpc>
              <a:spcBef>
                <a:spcPts val="1000"/>
              </a:spcBef>
              <a:spcAft>
                <a:spcPct val="0"/>
              </a:spcAft>
              <a:buClrTx/>
              <a:buSzTx/>
              <a:buFontTx/>
              <a:buNone/>
              <a:tabLst/>
              <a:defRPr/>
            </a:pPr>
            <a:r>
              <a:rPr kumimoji="0" lang="zh-CN" altLang="en-US" sz="32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微软雅黑" panose="020B0503020204020204" pitchFamily="34" charset="-122"/>
              </a:rPr>
              <a:t>首先，提出问题</a:t>
            </a:r>
            <a:r>
              <a:rPr kumimoji="0" lang="en-US" altLang="zh-CN" sz="32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微软雅黑" panose="020B0503020204020204" pitchFamily="34" charset="-122"/>
              </a:rPr>
              <a:t>——</a:t>
            </a:r>
            <a:r>
              <a:rPr kumimoji="0" lang="zh-CN" altLang="en-US" sz="32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微软雅黑" panose="020B0503020204020204" pitchFamily="34" charset="-122"/>
              </a:rPr>
              <a:t>在死亡面前要不要坚持正义。</a:t>
            </a:r>
            <a:endParaRPr kumimoji="0" lang="en-US" altLang="zh-CN" sz="32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微软雅黑" panose="020B0503020204020204" pitchFamily="34" charset="-122"/>
            </a:endParaRPr>
          </a:p>
          <a:p>
            <a:pPr marL="0" marR="0" lvl="0" indent="0" algn="l" defTabSz="914400" rtl="0" eaLnBrk="1" fontAlgn="ctr" latinLnBrk="0" hangingPunct="1">
              <a:lnSpc>
                <a:spcPct val="150000"/>
              </a:lnSpc>
              <a:spcBef>
                <a:spcPts val="1000"/>
              </a:spcBef>
              <a:spcAft>
                <a:spcPct val="0"/>
              </a:spcAft>
              <a:buClrTx/>
              <a:buSzTx/>
              <a:buFontTx/>
              <a:buNone/>
              <a:tabLst/>
              <a:defRPr/>
            </a:pPr>
            <a:r>
              <a:rPr lang="zh-CN" altLang="en-US" sz="3200" b="1" spc="100" dirty="0">
                <a:ln w="3175">
                  <a:noFill/>
                  <a:prstDash val="dash"/>
                </a:ln>
                <a:solidFill>
                  <a:srgbClr val="0070C0"/>
                </a:solidFill>
                <a:latin typeface="楷体" panose="02010609060101010101" pitchFamily="49" charset="-122"/>
                <a:ea typeface="楷体" panose="02010609060101010101" pitchFamily="49" charset="-122"/>
                <a:cs typeface="微软雅黑" panose="020B0503020204020204" pitchFamily="34" charset="-122"/>
              </a:rPr>
              <a:t>其次，以身体被毁类比正义被毁，说明坚持正义的重要性。</a:t>
            </a:r>
          </a:p>
          <a:p>
            <a:pPr marL="0" marR="0" lvl="0" indent="0" algn="l" defTabSz="914400" rtl="0" eaLnBrk="1" fontAlgn="ctr" latinLnBrk="0" hangingPunct="1">
              <a:lnSpc>
                <a:spcPct val="150000"/>
              </a:lnSpc>
              <a:spcBef>
                <a:spcPts val="1000"/>
              </a:spcBef>
              <a:spcAft>
                <a:spcPct val="0"/>
              </a:spcAft>
              <a:buClrTx/>
              <a:buSzTx/>
              <a:buFontTx/>
              <a:buNone/>
              <a:tabLst/>
              <a:defRPr/>
            </a:pPr>
            <a:r>
              <a:rPr lang="zh-CN" altLang="en-US" sz="3200" b="1" spc="100" dirty="0">
                <a:ln w="3175">
                  <a:noFill/>
                  <a:prstDash val="dash"/>
                </a:ln>
                <a:solidFill>
                  <a:srgbClr val="0070C0"/>
                </a:solidFill>
                <a:latin typeface="楷体" panose="02010609060101010101" pitchFamily="49" charset="-122"/>
                <a:ea typeface="楷体" panose="02010609060101010101" pitchFamily="49" charset="-122"/>
                <a:cs typeface="微软雅黑" panose="020B0503020204020204" pitchFamily="34" charset="-122"/>
              </a:rPr>
              <a:t>最后，读出结论</a:t>
            </a:r>
            <a:r>
              <a:rPr lang="en-US" altLang="zh-CN" sz="3200" b="1" spc="100" dirty="0">
                <a:ln w="3175">
                  <a:noFill/>
                  <a:prstDash val="dash"/>
                </a:ln>
                <a:solidFill>
                  <a:srgbClr val="0070C0"/>
                </a:solidFill>
                <a:latin typeface="楷体" panose="02010609060101010101" pitchFamily="49" charset="-122"/>
                <a:ea typeface="楷体" panose="02010609060101010101" pitchFamily="49" charset="-122"/>
                <a:cs typeface="微软雅黑" panose="020B0503020204020204" pitchFamily="34" charset="-122"/>
              </a:rPr>
              <a:t>——</a:t>
            </a:r>
            <a:r>
              <a:rPr lang="zh-CN" altLang="en-US" sz="3200" b="1" spc="100" dirty="0">
                <a:ln w="3175">
                  <a:noFill/>
                  <a:prstDash val="dash"/>
                </a:ln>
                <a:solidFill>
                  <a:srgbClr val="0070C0"/>
                </a:solidFill>
                <a:latin typeface="楷体" panose="02010609060101010101" pitchFamily="49" charset="-122"/>
                <a:ea typeface="楷体" panose="02010609060101010101" pitchFamily="49" charset="-122"/>
                <a:cs typeface="微软雅黑" panose="020B0503020204020204" pitchFamily="34" charset="-122"/>
              </a:rPr>
              <a:t>坚持正义，绝不越狱。</a:t>
            </a:r>
            <a:endParaRPr lang="en-US" altLang="zh-CN" sz="3200" b="1" spc="100" dirty="0">
              <a:ln w="3175">
                <a:noFill/>
                <a:prstDash val="dash"/>
              </a:ln>
              <a:solidFill>
                <a:srgbClr val="0070C0"/>
              </a:solidFill>
              <a:latin typeface="楷体" panose="02010609060101010101" pitchFamily="49" charset="-122"/>
              <a:ea typeface="楷体" panose="02010609060101010101" pitchFamily="49" charset="-122"/>
              <a:cs typeface="微软雅黑" panose="020B0503020204020204" pitchFamily="34" charset="-122"/>
            </a:endParaRPr>
          </a:p>
          <a:p>
            <a:pPr marL="0" marR="0" lvl="0" indent="0" algn="l" defTabSz="914400" rtl="0" eaLnBrk="1" fontAlgn="ctr" latinLnBrk="0" hangingPunct="1">
              <a:lnSpc>
                <a:spcPct val="150000"/>
              </a:lnSpc>
              <a:spcBef>
                <a:spcPts val="1000"/>
              </a:spcBef>
              <a:spcAft>
                <a:spcPct val="0"/>
              </a:spcAft>
              <a:buClrTx/>
              <a:buSzTx/>
              <a:buFontTx/>
              <a:buNone/>
              <a:tabLst/>
              <a:defRPr/>
            </a:pPr>
            <a:endParaRPr lang="zh-CN" altLang="en-US" sz="3200" b="1" spc="100" dirty="0">
              <a:ln w="3175">
                <a:noFill/>
                <a:prstDash val="dash"/>
              </a:ln>
              <a:solidFill>
                <a:srgbClr val="0070C0"/>
              </a:solidFill>
              <a:latin typeface="楷体" panose="02010609060101010101" pitchFamily="49" charset="-122"/>
              <a:ea typeface="楷体" panose="02010609060101010101" pitchFamily="49" charset="-122"/>
              <a:cs typeface="微软雅黑" panose="020B0503020204020204" pitchFamily="34" charset="-122"/>
            </a:endParaRPr>
          </a:p>
        </p:txBody>
      </p:sp>
    </p:spTree>
    <p:extLst>
      <p:ext uri="{BB962C8B-B14F-4D97-AF65-F5344CB8AC3E}">
        <p14:creationId xmlns:p14="http://schemas.microsoft.com/office/powerpoint/2010/main" val="31409631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76904559-61F8-C799-F50D-87AD9792EEA2}"/>
              </a:ext>
            </a:extLst>
          </p:cNvPr>
          <p:cNvSpPr txBox="1"/>
          <p:nvPr/>
        </p:nvSpPr>
        <p:spPr>
          <a:xfrm>
            <a:off x="375138" y="281354"/>
            <a:ext cx="6096000" cy="523220"/>
          </a:xfrm>
          <a:prstGeom prst="rect">
            <a:avLst/>
          </a:prstGeom>
          <a:noFill/>
        </p:spPr>
        <p:txBody>
          <a:bodyPr wrap="square">
            <a:spAutoFit/>
          </a:bodyPr>
          <a:lstStyle/>
          <a:p>
            <a:r>
              <a:rPr kumimoji="0" lang="en-US" altLang="zh-CN" sz="28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4.</a:t>
            </a:r>
            <a:r>
              <a:rPr kumimoji="0" lang="zh-CN" altLang="en-US" sz="2800" b="1" i="0" u="none" strike="noStrike" kern="1200" cap="none" spc="10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苏格拉底是怎样说服格黎东的？</a:t>
            </a:r>
            <a:endParaRPr lang="zh-CN" altLang="en-US" sz="1600" dirty="0"/>
          </a:p>
        </p:txBody>
      </p:sp>
      <p:sp>
        <p:nvSpPr>
          <p:cNvPr id="6" name="矩形 5">
            <a:extLst>
              <a:ext uri="{FF2B5EF4-FFF2-40B4-BE49-F238E27FC236}">
                <a16:creationId xmlns:a16="http://schemas.microsoft.com/office/drawing/2014/main" id="{8676CFC3-0698-00C2-31FB-05C9AF7B0928}"/>
              </a:ext>
            </a:extLst>
          </p:cNvPr>
          <p:cNvSpPr/>
          <p:nvPr>
            <p:custDataLst>
              <p:tags r:id="rId1"/>
            </p:custDataLst>
          </p:nvPr>
        </p:nvSpPr>
        <p:spPr>
          <a:xfrm>
            <a:off x="572330" y="879865"/>
            <a:ext cx="11047339" cy="5098269"/>
          </a:xfrm>
          <a:prstGeom prst="rect">
            <a:avLst/>
          </a:prstGeom>
          <a:ln>
            <a:noFill/>
          </a:ln>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1" indent="0" algn="l" defTabSz="914400" rtl="0" eaLnBrk="1" fontAlgn="auto" latinLnBrk="0" hangingPunct="1">
              <a:lnSpc>
                <a:spcPct val="150000"/>
              </a:lnSpc>
              <a:spcBef>
                <a:spcPct val="0"/>
              </a:spcBef>
              <a:spcAft>
                <a:spcPts val="1000"/>
              </a:spcAft>
              <a:buClr>
                <a:srgbClr val="000000">
                  <a:lumMod val="75000"/>
                  <a:lumOff val="25000"/>
                </a:srgbClr>
              </a:buClr>
              <a:buSzPct val="90000"/>
              <a:buFont typeface="Wingdings" pitchFamily="2" charset="2"/>
              <a:buNone/>
              <a:tabLst/>
              <a:defRPr/>
            </a:pPr>
            <a:r>
              <a:rPr kumimoji="0" lang="zh-CN" altLang="en-US" sz="2800" b="1" i="0" u="none" strike="noStrike" kern="1200" cap="none" spc="150" normalizeH="0" baseline="0" noProof="0" dirty="0">
                <a:ln>
                  <a:noFill/>
                </a:ln>
                <a:effectLst/>
                <a:uLnTx/>
                <a:uFillTx/>
                <a:latin typeface="黑体" panose="02010609060101010101" pitchFamily="49" charset="-122"/>
                <a:ea typeface="黑体" panose="02010609060101010101" pitchFamily="49" charset="-122"/>
                <a:cs typeface="Arial"/>
              </a:rPr>
              <a:t>原文片段一：</a:t>
            </a:r>
            <a:endParaRPr kumimoji="0" lang="en-US" altLang="zh-CN" sz="2800" b="1" i="0" u="none" strike="noStrike" kern="1200" cap="none" spc="150" normalizeH="0" baseline="0" noProof="0" dirty="0">
              <a:ln>
                <a:noFill/>
              </a:ln>
              <a:effectLst/>
              <a:uLnTx/>
              <a:uFillTx/>
              <a:latin typeface="黑体" panose="02010609060101010101" pitchFamily="49" charset="-122"/>
              <a:ea typeface="黑体" panose="02010609060101010101" pitchFamily="49" charset="-122"/>
              <a:cs typeface="Arial"/>
            </a:endParaRPr>
          </a:p>
          <a:p>
            <a:pPr marL="0" marR="0" lvl="1" indent="0" algn="l" defTabSz="914400" rtl="0" eaLnBrk="1" fontAlgn="auto" latinLnBrk="0" hangingPunct="1">
              <a:lnSpc>
                <a:spcPct val="150000"/>
              </a:lnSpc>
              <a:spcBef>
                <a:spcPct val="0"/>
              </a:spcBef>
              <a:spcAft>
                <a:spcPts val="1000"/>
              </a:spcAft>
              <a:buClr>
                <a:srgbClr val="000000">
                  <a:lumMod val="75000"/>
                  <a:lumOff val="25000"/>
                </a:srgbClr>
              </a:buClr>
              <a:buSzPct val="90000"/>
              <a:buFont typeface="Wingdings" pitchFamily="2" charset="2"/>
              <a:buNone/>
              <a:tabLst/>
              <a:defRPr/>
            </a:pPr>
            <a:r>
              <a:rPr lang="en-US" altLang="zh-CN" sz="2800" b="1" spc="150" dirty="0">
                <a:latin typeface="楷体" panose="02010609060101010101" pitchFamily="49" charset="-122"/>
                <a:ea typeface="楷体" panose="02010609060101010101" pitchFamily="49" charset="-122"/>
                <a:cs typeface="Arial"/>
              </a:rPr>
              <a:t>    </a:t>
            </a:r>
            <a:r>
              <a:rPr kumimoji="0" lang="zh-CN" altLang="en-US" sz="2800" b="1" i="0" u="none" strike="noStrike" kern="1200" cap="none" spc="150" normalizeH="0" baseline="0" noProof="0" dirty="0">
                <a:ln>
                  <a:noFill/>
                </a:ln>
                <a:effectLst/>
                <a:uLnTx/>
                <a:uFillTx/>
                <a:latin typeface="楷体" panose="02010609060101010101" pitchFamily="49" charset="-122"/>
                <a:ea typeface="楷体" panose="02010609060101010101" pitchFamily="49" charset="-122"/>
                <a:cs typeface="Arial"/>
              </a:rPr>
              <a:t>请你考虑一下，你认为我们该不该说，我们不必尊重人们的一切意见，有些意见要重视，有些就没有必要，也不必听从所有的人的意见，有些人的要听，有些人的不必听？</a:t>
            </a:r>
            <a:endParaRPr kumimoji="0" lang="en-US" altLang="zh-CN" sz="2800" b="1" i="0" u="none" strike="noStrike" kern="1200" cap="none" spc="150" normalizeH="0" baseline="0" noProof="0" dirty="0">
              <a:ln>
                <a:noFill/>
              </a:ln>
              <a:effectLst/>
              <a:uLnTx/>
              <a:uFillTx/>
              <a:latin typeface="楷体" panose="02010609060101010101" pitchFamily="49" charset="-122"/>
              <a:ea typeface="楷体" panose="02010609060101010101" pitchFamily="49" charset="-122"/>
              <a:cs typeface="Arial"/>
            </a:endParaRPr>
          </a:p>
          <a:p>
            <a:pPr marL="0" marR="0" lvl="1" indent="0" algn="l" defTabSz="914400" rtl="0" eaLnBrk="1" fontAlgn="auto" latinLnBrk="0" hangingPunct="1">
              <a:lnSpc>
                <a:spcPct val="150000"/>
              </a:lnSpc>
              <a:spcBef>
                <a:spcPct val="0"/>
              </a:spcBef>
              <a:spcAft>
                <a:spcPts val="1000"/>
              </a:spcAft>
              <a:buClr>
                <a:srgbClr val="000000">
                  <a:lumMod val="75000"/>
                  <a:lumOff val="25000"/>
                </a:srgbClr>
              </a:buClr>
              <a:buSzPct val="90000"/>
              <a:buFont typeface="Wingdings" pitchFamily="2" charset="2"/>
              <a:buNone/>
              <a:tabLst/>
              <a:defRPr/>
            </a:pPr>
            <a:r>
              <a:rPr kumimoji="0" lang="zh-CN" altLang="en-US" sz="2800" b="1" i="0" u="none" strike="noStrike" kern="1200" cap="none" spc="150" normalizeH="0" baseline="0" noProof="0" dirty="0">
                <a:ln>
                  <a:noFill/>
                </a:ln>
                <a:solidFill>
                  <a:srgbClr val="0070C0"/>
                </a:solidFill>
                <a:effectLst/>
                <a:uLnTx/>
                <a:uFillTx/>
                <a:latin typeface="仿宋" panose="02010609060101010101" pitchFamily="49" charset="-122"/>
                <a:ea typeface="仿宋" panose="02010609060101010101" pitchFamily="49" charset="-122"/>
                <a:cs typeface="Arial"/>
              </a:rPr>
              <a:t>理解：</a:t>
            </a:r>
            <a:endParaRPr kumimoji="0" lang="en-US" altLang="zh-CN" sz="2800" b="1" i="0" u="none" strike="noStrike" kern="1200" cap="none" spc="150" normalizeH="0" baseline="0" noProof="0" dirty="0">
              <a:ln>
                <a:noFill/>
              </a:ln>
              <a:solidFill>
                <a:srgbClr val="0070C0"/>
              </a:solidFill>
              <a:effectLst/>
              <a:uLnTx/>
              <a:uFillTx/>
              <a:latin typeface="仿宋" panose="02010609060101010101" pitchFamily="49" charset="-122"/>
              <a:ea typeface="仿宋" panose="02010609060101010101" pitchFamily="49" charset="-122"/>
              <a:cs typeface="Arial"/>
            </a:endParaRPr>
          </a:p>
          <a:p>
            <a:pPr marL="0" marR="0" lvl="1" indent="0" algn="l" defTabSz="914400" rtl="0" eaLnBrk="1" fontAlgn="auto" latinLnBrk="0" hangingPunct="1">
              <a:lnSpc>
                <a:spcPct val="150000"/>
              </a:lnSpc>
              <a:spcBef>
                <a:spcPct val="0"/>
              </a:spcBef>
              <a:spcAft>
                <a:spcPts val="1000"/>
              </a:spcAft>
              <a:buClr>
                <a:srgbClr val="000000">
                  <a:lumMod val="75000"/>
                  <a:lumOff val="25000"/>
                </a:srgbClr>
              </a:buClr>
              <a:buSzPct val="90000"/>
              <a:buFont typeface="Wingdings" pitchFamily="2" charset="2"/>
              <a:buNone/>
              <a:tabLst/>
              <a:defRPr/>
            </a:pPr>
            <a:r>
              <a:rPr lang="en-US" altLang="zh-CN" sz="2800" b="1" spc="150" dirty="0">
                <a:solidFill>
                  <a:srgbClr val="0070C0"/>
                </a:solidFill>
                <a:latin typeface="仿宋" panose="02010609060101010101" pitchFamily="49" charset="-122"/>
                <a:ea typeface="仿宋" panose="02010609060101010101" pitchFamily="49" charset="-122"/>
                <a:cs typeface="Arial"/>
              </a:rPr>
              <a:t>    </a:t>
            </a:r>
            <a:r>
              <a:rPr kumimoji="0" lang="zh-CN" altLang="en-US" sz="2800" b="1" i="0" u="none" strike="noStrike" kern="1200" cap="none" spc="150" normalizeH="0" baseline="0" noProof="0" dirty="0">
                <a:ln>
                  <a:noFill/>
                </a:ln>
                <a:solidFill>
                  <a:srgbClr val="0070C0"/>
                </a:solidFill>
                <a:effectLst/>
                <a:uLnTx/>
                <a:uFillTx/>
                <a:latin typeface="仿宋" panose="02010609060101010101" pitchFamily="49" charset="-122"/>
                <a:ea typeface="仿宋" panose="02010609060101010101" pitchFamily="49" charset="-122"/>
                <a:cs typeface="Arial"/>
              </a:rPr>
              <a:t>是不是可以不听从大多数人越狱的意见，而坚持自己的信仰和正义？</a:t>
            </a:r>
          </a:p>
        </p:txBody>
      </p:sp>
    </p:spTree>
    <p:extLst>
      <p:ext uri="{BB962C8B-B14F-4D97-AF65-F5344CB8AC3E}">
        <p14:creationId xmlns:p14="http://schemas.microsoft.com/office/powerpoint/2010/main" val="11089904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anim calcmode="lin" valueType="num">
                                      <p:cBhvr additive="base">
                                        <p:cTn id="1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BE1927F-1FD9-58F9-C9A9-D935F41866B8}"/>
              </a:ext>
            </a:extLst>
          </p:cNvPr>
          <p:cNvSpPr/>
          <p:nvPr>
            <p:custDataLst>
              <p:tags r:id="rId1"/>
            </p:custDataLst>
          </p:nvPr>
        </p:nvSpPr>
        <p:spPr>
          <a:xfrm>
            <a:off x="1111267" y="3958068"/>
            <a:ext cx="9087809" cy="3952512"/>
          </a:xfrm>
          <a:prstGeom prst="rect">
            <a:avLst/>
          </a:prstGeom>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1" indent="0" algn="l" defTabSz="914400" rtl="0" eaLnBrk="1" fontAlgn="auto" latinLnBrk="0" hangingPunct="1">
              <a:lnSpc>
                <a:spcPct val="150000"/>
              </a:lnSpc>
              <a:spcBef>
                <a:spcPct val="0"/>
              </a:spcBef>
              <a:spcAft>
                <a:spcPts val="1000"/>
              </a:spcAft>
              <a:buClr>
                <a:srgbClr val="000000">
                  <a:lumMod val="75000"/>
                  <a:lumOff val="25000"/>
                </a:srgbClr>
              </a:buClr>
              <a:buSzPct val="90000"/>
              <a:buFont typeface="Wingdings" pitchFamily="2" charset="2"/>
              <a:buNone/>
              <a:tabLst/>
              <a:defRPr/>
            </a:pPr>
            <a:endParaRPr kumimoji="0" lang="zh-CN" altLang="en-US" sz="2400" b="1" i="0" u="none" strike="noStrike" kern="1200" cap="none" spc="150" normalizeH="0" baseline="0" noProof="0" dirty="0">
              <a:ln>
                <a:noFill/>
              </a:ln>
              <a:solidFill>
                <a:srgbClr val="0070C0"/>
              </a:solidFill>
              <a:effectLst/>
              <a:uLnTx/>
              <a:uFillTx/>
              <a:latin typeface="微软雅黑" pitchFamily="34" charset="-122"/>
              <a:ea typeface="微软雅黑" pitchFamily="34" charset="-122"/>
              <a:cs typeface="Arial"/>
            </a:endParaRPr>
          </a:p>
        </p:txBody>
      </p:sp>
      <p:sp>
        <p:nvSpPr>
          <p:cNvPr id="5" name="矩形 4">
            <a:extLst>
              <a:ext uri="{FF2B5EF4-FFF2-40B4-BE49-F238E27FC236}">
                <a16:creationId xmlns:a16="http://schemas.microsoft.com/office/drawing/2014/main" id="{5FA2216C-6013-96A4-DF2C-9C19BD4FE260}"/>
              </a:ext>
            </a:extLst>
          </p:cNvPr>
          <p:cNvSpPr/>
          <p:nvPr>
            <p:custDataLst>
              <p:tags r:id="rId2"/>
            </p:custDataLst>
          </p:nvPr>
        </p:nvSpPr>
        <p:spPr>
          <a:xfrm>
            <a:off x="572330" y="923676"/>
            <a:ext cx="11047339" cy="3952512"/>
          </a:xfrm>
          <a:prstGeom prst="rect">
            <a:avLst/>
          </a:prstGeom>
          <a:ln>
            <a:noFill/>
          </a:ln>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lnSpc>
                <a:spcPct val="150000"/>
              </a:lnSpc>
              <a:spcBef>
                <a:spcPct val="0"/>
              </a:spcBef>
              <a:spcAft>
                <a:spcPts val="1000"/>
              </a:spcAft>
              <a:buClr>
                <a:srgbClr val="000000">
                  <a:lumMod val="75000"/>
                  <a:lumOff val="25000"/>
                </a:srgbClr>
              </a:buClr>
              <a:buSzPct val="90000"/>
            </a:pPr>
            <a:r>
              <a:rPr lang="zh-CN" altLang="en-US" sz="2800" b="1" spc="150" dirty="0">
                <a:latin typeface="黑体" panose="02010609060101010101" pitchFamily="49" charset="-122"/>
                <a:ea typeface="黑体" panose="02010609060101010101" pitchFamily="49" charset="-122"/>
                <a:cs typeface="Arial"/>
              </a:rPr>
              <a:t>原文片段二：</a:t>
            </a:r>
            <a:endParaRPr lang="en-US" altLang="zh-CN" sz="2800" b="1" spc="150" dirty="0">
              <a:latin typeface="黑体" panose="02010609060101010101" pitchFamily="49" charset="-122"/>
              <a:ea typeface="黑体"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en-US" altLang="zh-CN" sz="2800" b="1" spc="150" dirty="0">
                <a:latin typeface="楷体" panose="02010609060101010101" pitchFamily="49" charset="-122"/>
                <a:ea typeface="楷体" panose="02010609060101010101" pitchFamily="49" charset="-122"/>
                <a:cs typeface="Arial"/>
              </a:rPr>
              <a:t>    </a:t>
            </a:r>
            <a:r>
              <a:rPr lang="zh-CN" altLang="en-US" sz="2800" b="1" spc="150" dirty="0">
                <a:latin typeface="楷体" panose="02010609060101010101" pitchFamily="49" charset="-122"/>
                <a:ea typeface="楷体" panose="02010609060101010101" pitchFamily="49" charset="-122"/>
                <a:cs typeface="Arial"/>
              </a:rPr>
              <a:t>他如果不服从那一位内行，不理睬他的意见和赞许，而听信另外一些外行的话，不是要遭到损害吗？</a:t>
            </a:r>
            <a:endParaRPr lang="en-US" altLang="zh-CN" sz="2800" b="1" spc="150" dirty="0">
              <a:latin typeface="楷体" panose="02010609060101010101" pitchFamily="49" charset="-122"/>
              <a:ea typeface="楷体"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zh-CN" altLang="en-US" sz="2800" b="1" spc="150" dirty="0">
                <a:solidFill>
                  <a:srgbClr val="0070C0"/>
                </a:solidFill>
                <a:latin typeface="仿宋" panose="02010609060101010101" pitchFamily="49" charset="-122"/>
                <a:ea typeface="仿宋" panose="02010609060101010101" pitchFamily="49" charset="-122"/>
                <a:cs typeface="Arial"/>
              </a:rPr>
              <a:t>理解：</a:t>
            </a:r>
            <a:endParaRPr lang="en-US" altLang="zh-CN" sz="2800" b="1" spc="150" dirty="0">
              <a:solidFill>
                <a:srgbClr val="0070C0"/>
              </a:solidFill>
              <a:latin typeface="仿宋" panose="02010609060101010101" pitchFamily="49" charset="-122"/>
              <a:ea typeface="仿宋"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en-US" altLang="zh-CN" sz="2800" b="1" spc="150" dirty="0">
                <a:solidFill>
                  <a:srgbClr val="0070C0"/>
                </a:solidFill>
                <a:latin typeface="仿宋" panose="02010609060101010101" pitchFamily="49" charset="-122"/>
                <a:ea typeface="仿宋" panose="02010609060101010101" pitchFamily="49" charset="-122"/>
                <a:cs typeface="Arial"/>
              </a:rPr>
              <a:t>    </a:t>
            </a:r>
            <a:r>
              <a:rPr lang="zh-CN" altLang="en-US" sz="2800" b="1" spc="150" dirty="0">
                <a:solidFill>
                  <a:srgbClr val="0070C0"/>
                </a:solidFill>
                <a:latin typeface="仿宋" panose="02010609060101010101" pitchFamily="49" charset="-122"/>
                <a:ea typeface="仿宋" panose="02010609060101010101" pitchFamily="49" charset="-122"/>
                <a:cs typeface="Arial"/>
              </a:rPr>
              <a:t>不坚持自己的信仰和正义，而要越狱的话，不是会受到很大的损害吗？</a:t>
            </a:r>
          </a:p>
        </p:txBody>
      </p:sp>
    </p:spTree>
    <p:extLst>
      <p:ext uri="{BB962C8B-B14F-4D97-AF65-F5344CB8AC3E}">
        <p14:creationId xmlns:p14="http://schemas.microsoft.com/office/powerpoint/2010/main" val="13658127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anim calcmode="lin" valueType="num">
                                      <p:cBhvr additive="base">
                                        <p:cTn id="1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8676CFC3-0698-00C2-31FB-05C9AF7B0928}"/>
              </a:ext>
            </a:extLst>
          </p:cNvPr>
          <p:cNvSpPr/>
          <p:nvPr>
            <p:custDataLst>
              <p:tags r:id="rId1"/>
            </p:custDataLst>
          </p:nvPr>
        </p:nvSpPr>
        <p:spPr>
          <a:xfrm>
            <a:off x="117231" y="1335548"/>
            <a:ext cx="11957538" cy="4699492"/>
          </a:xfrm>
          <a:prstGeom prst="rect">
            <a:avLst/>
          </a:prstGeom>
          <a:ln>
            <a:noFill/>
          </a:ln>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lnSpc>
                <a:spcPct val="150000"/>
              </a:lnSpc>
              <a:spcBef>
                <a:spcPct val="0"/>
              </a:spcBef>
              <a:spcAft>
                <a:spcPts val="1000"/>
              </a:spcAft>
              <a:buClr>
                <a:srgbClr val="000000">
                  <a:lumMod val="75000"/>
                  <a:lumOff val="25000"/>
                </a:srgbClr>
              </a:buClr>
              <a:buSzPct val="90000"/>
            </a:pPr>
            <a:r>
              <a:rPr lang="zh-CN" altLang="en-US" sz="2800" b="1" spc="150" dirty="0">
                <a:latin typeface="楷体" panose="02010609060101010101" pitchFamily="49" charset="-122"/>
                <a:ea typeface="楷体" panose="02010609060101010101" pitchFamily="49" charset="-122"/>
                <a:cs typeface="Arial"/>
              </a:rPr>
              <a:t>苏格拉底举了“一个从事体力锻炼并且以此为业的人”的事例：</a:t>
            </a:r>
            <a:endParaRPr lang="en-US" altLang="zh-CN" sz="2800" b="1" spc="150" dirty="0">
              <a:latin typeface="楷体" panose="02010609060101010101" pitchFamily="49" charset="-122"/>
              <a:ea typeface="楷体"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kumimoji="0" lang="zh-CN" altLang="en-US" sz="2800" b="1" i="0" u="none" strike="noStrike" kern="1200" cap="none" spc="15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Arial"/>
              </a:rPr>
              <a:t>类比论证：</a:t>
            </a:r>
            <a:endParaRPr kumimoji="0" lang="en-US" altLang="zh-CN" sz="2800" b="1" i="0" u="none" strike="noStrike" kern="1200" cap="none" spc="15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zh-CN" altLang="en-US" sz="2800" b="1" spc="150" dirty="0">
                <a:solidFill>
                  <a:srgbClr val="0070C0"/>
                </a:solidFill>
                <a:latin typeface="仿宋" panose="02010609060101010101" pitchFamily="49" charset="-122"/>
                <a:ea typeface="仿宋" panose="02010609060101010101" pitchFamily="49" charset="-122"/>
                <a:cs typeface="Arial"/>
              </a:rPr>
              <a:t>    </a:t>
            </a:r>
            <a:r>
              <a:rPr lang="zh-CN" altLang="en-US" sz="2800" b="1" spc="150" dirty="0">
                <a:solidFill>
                  <a:srgbClr val="FF0000"/>
                </a:solidFill>
                <a:latin typeface="仿宋" panose="02010609060101010101" pitchFamily="49" charset="-122"/>
                <a:ea typeface="仿宋" panose="02010609060101010101" pitchFamily="49" charset="-122"/>
                <a:cs typeface="Arial"/>
              </a:rPr>
              <a:t>正义和非正义的问题对人们来说是抽象而深奥的</a:t>
            </a:r>
            <a:r>
              <a:rPr lang="zh-CN" altLang="en-US" sz="2800" b="1" spc="150" dirty="0">
                <a:latin typeface="仿宋" panose="02010609060101010101" pitchFamily="49" charset="-122"/>
                <a:ea typeface="仿宋" panose="02010609060101010101" pitchFamily="49" charset="-122"/>
                <a:cs typeface="Arial"/>
              </a:rPr>
              <a:t>，苏格拉底举这个事例对人们而言是是身边的人和事，是比较熟悉的。“一个从事体力锻炼并且以此为业的人”应听从医生或教练的意见，而非众人的意见。由此及彼，</a:t>
            </a:r>
            <a:r>
              <a:rPr lang="zh-CN" altLang="en-US" sz="2800" b="1" spc="150" dirty="0">
                <a:solidFill>
                  <a:srgbClr val="FF0000"/>
                </a:solidFill>
                <a:latin typeface="仿宋" panose="02010609060101010101" pitchFamily="49" charset="-122"/>
                <a:ea typeface="仿宋" panose="02010609060101010101" pitchFamily="49" charset="-122"/>
                <a:cs typeface="Arial"/>
              </a:rPr>
              <a:t>正义和非正义这个问题也应当听从内行人的意见而非外行人的意见</a:t>
            </a:r>
            <a:r>
              <a:rPr lang="zh-CN" altLang="en-US" sz="2800" b="1" spc="150" dirty="0">
                <a:latin typeface="仿宋" panose="02010609060101010101" pitchFamily="49" charset="-122"/>
                <a:ea typeface="仿宋" panose="02010609060101010101" pitchFamily="49" charset="-122"/>
                <a:cs typeface="Arial"/>
              </a:rPr>
              <a:t>。</a:t>
            </a:r>
            <a:endParaRPr kumimoji="0" lang="zh-CN" altLang="en-US" sz="2800" b="1" i="0" u="none" strike="noStrike" kern="1200" cap="none" spc="150" normalizeH="0" baseline="0" noProof="0" dirty="0">
              <a:ln>
                <a:noFill/>
              </a:ln>
              <a:effectLst/>
              <a:uLnTx/>
              <a:uFillTx/>
              <a:latin typeface="仿宋" panose="02010609060101010101" pitchFamily="49" charset="-122"/>
              <a:ea typeface="仿宋" panose="02010609060101010101" pitchFamily="49" charset="-122"/>
              <a:cs typeface="Arial"/>
            </a:endParaRPr>
          </a:p>
        </p:txBody>
      </p:sp>
    </p:spTree>
    <p:extLst>
      <p:ext uri="{BB962C8B-B14F-4D97-AF65-F5344CB8AC3E}">
        <p14:creationId xmlns:p14="http://schemas.microsoft.com/office/powerpoint/2010/main" val="3358381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BE1927F-1FD9-58F9-C9A9-D935F41866B8}"/>
              </a:ext>
            </a:extLst>
          </p:cNvPr>
          <p:cNvSpPr/>
          <p:nvPr>
            <p:custDataLst>
              <p:tags r:id="rId1"/>
            </p:custDataLst>
          </p:nvPr>
        </p:nvSpPr>
        <p:spPr>
          <a:xfrm>
            <a:off x="1111267" y="3958068"/>
            <a:ext cx="9087809" cy="3952512"/>
          </a:xfrm>
          <a:prstGeom prst="rect">
            <a:avLst/>
          </a:prstGeom>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1" indent="0" algn="l" defTabSz="914400" rtl="0" eaLnBrk="1" fontAlgn="auto" latinLnBrk="0" hangingPunct="1">
              <a:lnSpc>
                <a:spcPct val="150000"/>
              </a:lnSpc>
              <a:spcBef>
                <a:spcPct val="0"/>
              </a:spcBef>
              <a:spcAft>
                <a:spcPts val="1000"/>
              </a:spcAft>
              <a:buClr>
                <a:srgbClr val="000000">
                  <a:lumMod val="75000"/>
                  <a:lumOff val="25000"/>
                </a:srgbClr>
              </a:buClr>
              <a:buSzPct val="90000"/>
              <a:buFont typeface="Wingdings" pitchFamily="2" charset="2"/>
              <a:buNone/>
              <a:tabLst/>
              <a:defRPr/>
            </a:pPr>
            <a:endParaRPr kumimoji="0" lang="zh-CN" altLang="en-US" sz="2400" b="1" i="0" u="none" strike="noStrike" kern="1200" cap="none" spc="150" normalizeH="0" baseline="0" noProof="0" dirty="0">
              <a:ln>
                <a:noFill/>
              </a:ln>
              <a:solidFill>
                <a:srgbClr val="0070C0"/>
              </a:solidFill>
              <a:effectLst/>
              <a:uLnTx/>
              <a:uFillTx/>
              <a:latin typeface="微软雅黑" pitchFamily="34" charset="-122"/>
              <a:ea typeface="微软雅黑" pitchFamily="34" charset="-122"/>
              <a:cs typeface="Arial"/>
            </a:endParaRPr>
          </a:p>
        </p:txBody>
      </p:sp>
      <p:sp>
        <p:nvSpPr>
          <p:cNvPr id="5" name="矩形 4">
            <a:extLst>
              <a:ext uri="{FF2B5EF4-FFF2-40B4-BE49-F238E27FC236}">
                <a16:creationId xmlns:a16="http://schemas.microsoft.com/office/drawing/2014/main" id="{5FA2216C-6013-96A4-DF2C-9C19BD4FE260}"/>
              </a:ext>
            </a:extLst>
          </p:cNvPr>
          <p:cNvSpPr/>
          <p:nvPr>
            <p:custDataLst>
              <p:tags r:id="rId2"/>
            </p:custDataLst>
          </p:nvPr>
        </p:nvSpPr>
        <p:spPr>
          <a:xfrm>
            <a:off x="572330" y="923676"/>
            <a:ext cx="11047339" cy="5026958"/>
          </a:xfrm>
          <a:prstGeom prst="rect">
            <a:avLst/>
          </a:prstGeom>
          <a:ln>
            <a:noFill/>
          </a:ln>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lnSpc>
                <a:spcPct val="150000"/>
              </a:lnSpc>
              <a:spcBef>
                <a:spcPct val="0"/>
              </a:spcBef>
              <a:spcAft>
                <a:spcPts val="1000"/>
              </a:spcAft>
              <a:buClr>
                <a:srgbClr val="000000">
                  <a:lumMod val="75000"/>
                  <a:lumOff val="25000"/>
                </a:srgbClr>
              </a:buClr>
              <a:buSzPct val="90000"/>
            </a:pPr>
            <a:r>
              <a:rPr lang="zh-CN" altLang="en-US" sz="2800" b="1" spc="150" dirty="0">
                <a:latin typeface="黑体" panose="02010609060101010101" pitchFamily="49" charset="-122"/>
                <a:ea typeface="黑体" panose="02010609060101010101" pitchFamily="49" charset="-122"/>
                <a:cs typeface="Arial"/>
              </a:rPr>
              <a:t>原文片段三：</a:t>
            </a:r>
            <a:endParaRPr lang="en-US" altLang="zh-CN" sz="2800" b="1" spc="150" dirty="0">
              <a:latin typeface="黑体" panose="02010609060101010101" pitchFamily="49" charset="-122"/>
              <a:ea typeface="黑体"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en-US" altLang="zh-CN" sz="2800" b="1" spc="150" dirty="0">
                <a:latin typeface="楷体" panose="02010609060101010101" pitchFamily="49" charset="-122"/>
                <a:ea typeface="楷体" panose="02010609060101010101" pitchFamily="49" charset="-122"/>
                <a:cs typeface="Arial"/>
              </a:rPr>
              <a:t>    </a:t>
            </a:r>
            <a:r>
              <a:rPr lang="zh-CN" altLang="en-US" sz="2800" b="1" spc="150" dirty="0">
                <a:latin typeface="楷体" panose="02010609060101010101" pitchFamily="49" charset="-122"/>
                <a:ea typeface="楷体" panose="02010609060101010101" pitchFamily="49" charset="-122"/>
                <a:cs typeface="Arial"/>
              </a:rPr>
              <a:t>如果那个为道义所改善、为不义所毁灭的部分毁了，我们还能活吗？那一个部分，不管叫什么，是我们的那个与道义和不义有关的部分，我们认为它比身体差吗？</a:t>
            </a:r>
            <a:endParaRPr lang="en-US" altLang="zh-CN" sz="2800" b="1" spc="150" dirty="0">
              <a:latin typeface="楷体" panose="02010609060101010101" pitchFamily="49" charset="-122"/>
              <a:ea typeface="楷体"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zh-CN" altLang="en-US" sz="2800" b="1" spc="150" dirty="0">
                <a:solidFill>
                  <a:srgbClr val="0070C0"/>
                </a:solidFill>
                <a:latin typeface="仿宋" panose="02010609060101010101" pitchFamily="49" charset="-122"/>
                <a:ea typeface="仿宋" panose="02010609060101010101" pitchFamily="49" charset="-122"/>
                <a:cs typeface="Arial"/>
              </a:rPr>
              <a:t>理解：</a:t>
            </a:r>
            <a:endParaRPr lang="en-US" altLang="zh-CN" sz="2800" b="1" spc="150" dirty="0">
              <a:solidFill>
                <a:srgbClr val="0070C0"/>
              </a:solidFill>
              <a:latin typeface="仿宋" panose="02010609060101010101" pitchFamily="49" charset="-122"/>
              <a:ea typeface="仿宋"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en-US" altLang="zh-CN" sz="2800" b="1" spc="150" dirty="0">
                <a:solidFill>
                  <a:srgbClr val="0070C0"/>
                </a:solidFill>
                <a:latin typeface="仿宋" panose="02010609060101010101" pitchFamily="49" charset="-122"/>
                <a:ea typeface="仿宋" panose="02010609060101010101" pitchFamily="49" charset="-122"/>
                <a:cs typeface="Arial"/>
              </a:rPr>
              <a:t>    </a:t>
            </a:r>
            <a:r>
              <a:rPr lang="zh-CN" altLang="en-US" sz="2800" b="1" spc="150" dirty="0">
                <a:solidFill>
                  <a:srgbClr val="0070C0"/>
                </a:solidFill>
                <a:latin typeface="仿宋" panose="02010609060101010101" pitchFamily="49" charset="-122"/>
                <a:ea typeface="仿宋" panose="02010609060101010101" pitchFamily="49" charset="-122"/>
                <a:cs typeface="Arial"/>
              </a:rPr>
              <a:t>越狱带来的后果不是非常严重吗？</a:t>
            </a:r>
            <a:endParaRPr lang="en-US" altLang="zh-CN" sz="2800" b="1" spc="150" dirty="0">
              <a:solidFill>
                <a:srgbClr val="0070C0"/>
              </a:solidFill>
              <a:latin typeface="仿宋" panose="02010609060101010101" pitchFamily="49" charset="-122"/>
              <a:ea typeface="仿宋"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en-US" altLang="zh-CN" sz="2800" b="1" spc="150" dirty="0">
                <a:solidFill>
                  <a:srgbClr val="0070C0"/>
                </a:solidFill>
                <a:latin typeface="仿宋" panose="02010609060101010101" pitchFamily="49" charset="-122"/>
                <a:ea typeface="仿宋" panose="02010609060101010101" pitchFamily="49" charset="-122"/>
                <a:cs typeface="Arial"/>
              </a:rPr>
              <a:t>    </a:t>
            </a:r>
            <a:r>
              <a:rPr lang="zh-CN" altLang="en-US" sz="2800" b="1" spc="150" dirty="0">
                <a:solidFill>
                  <a:srgbClr val="0070C0"/>
                </a:solidFill>
                <a:latin typeface="仿宋" panose="02010609060101010101" pitchFamily="49" charset="-122"/>
                <a:ea typeface="仿宋" panose="02010609060101010101" pitchFamily="49" charset="-122"/>
                <a:cs typeface="Arial"/>
              </a:rPr>
              <a:t>信仰坍塌？灵魂毁灭？我们还能算活着吗？</a:t>
            </a:r>
          </a:p>
        </p:txBody>
      </p:sp>
    </p:spTree>
    <p:extLst>
      <p:ext uri="{BB962C8B-B14F-4D97-AF65-F5344CB8AC3E}">
        <p14:creationId xmlns:p14="http://schemas.microsoft.com/office/powerpoint/2010/main" val="2894276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anim calcmode="lin" valueType="num">
                                      <p:cBhvr additive="base">
                                        <p:cTn id="1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 calcmode="lin" valueType="num">
                                      <p:cBhvr additive="base">
                                        <p:cTn id="1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BE1927F-1FD9-58F9-C9A9-D935F41866B8}"/>
              </a:ext>
            </a:extLst>
          </p:cNvPr>
          <p:cNvSpPr/>
          <p:nvPr>
            <p:custDataLst>
              <p:tags r:id="rId1"/>
            </p:custDataLst>
          </p:nvPr>
        </p:nvSpPr>
        <p:spPr>
          <a:xfrm>
            <a:off x="1111267" y="3958068"/>
            <a:ext cx="9087809" cy="3952512"/>
          </a:xfrm>
          <a:prstGeom prst="rect">
            <a:avLst/>
          </a:prstGeom>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1" indent="0" algn="l" defTabSz="914400" rtl="0" eaLnBrk="1" fontAlgn="auto" latinLnBrk="0" hangingPunct="1">
              <a:lnSpc>
                <a:spcPct val="150000"/>
              </a:lnSpc>
              <a:spcBef>
                <a:spcPct val="0"/>
              </a:spcBef>
              <a:spcAft>
                <a:spcPts val="1000"/>
              </a:spcAft>
              <a:buClr>
                <a:srgbClr val="000000">
                  <a:lumMod val="75000"/>
                  <a:lumOff val="25000"/>
                </a:srgbClr>
              </a:buClr>
              <a:buSzPct val="90000"/>
              <a:buFont typeface="Wingdings" pitchFamily="2" charset="2"/>
              <a:buNone/>
              <a:tabLst/>
              <a:defRPr/>
            </a:pPr>
            <a:endParaRPr kumimoji="0" lang="zh-CN" altLang="en-US" sz="2400" b="1" i="0" u="none" strike="noStrike" kern="1200" cap="none" spc="150" normalizeH="0" baseline="0" noProof="0" dirty="0">
              <a:ln>
                <a:noFill/>
              </a:ln>
              <a:solidFill>
                <a:srgbClr val="0070C0"/>
              </a:solidFill>
              <a:effectLst/>
              <a:uLnTx/>
              <a:uFillTx/>
              <a:latin typeface="微软雅黑" pitchFamily="34" charset="-122"/>
              <a:ea typeface="微软雅黑" pitchFamily="34" charset="-122"/>
              <a:cs typeface="Arial"/>
            </a:endParaRPr>
          </a:p>
        </p:txBody>
      </p:sp>
      <p:sp>
        <p:nvSpPr>
          <p:cNvPr id="5" name="矩形 4">
            <a:extLst>
              <a:ext uri="{FF2B5EF4-FFF2-40B4-BE49-F238E27FC236}">
                <a16:creationId xmlns:a16="http://schemas.microsoft.com/office/drawing/2014/main" id="{5FA2216C-6013-96A4-DF2C-9C19BD4FE260}"/>
              </a:ext>
            </a:extLst>
          </p:cNvPr>
          <p:cNvSpPr/>
          <p:nvPr>
            <p:custDataLst>
              <p:tags r:id="rId2"/>
            </p:custDataLst>
          </p:nvPr>
        </p:nvSpPr>
        <p:spPr>
          <a:xfrm>
            <a:off x="572330" y="923676"/>
            <a:ext cx="11047339" cy="4890970"/>
          </a:xfrm>
          <a:prstGeom prst="rect">
            <a:avLst/>
          </a:prstGeom>
          <a:ln>
            <a:noFill/>
          </a:ln>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lnSpc>
                <a:spcPct val="150000"/>
              </a:lnSpc>
              <a:spcBef>
                <a:spcPct val="0"/>
              </a:spcBef>
              <a:spcAft>
                <a:spcPts val="1000"/>
              </a:spcAft>
              <a:buClr>
                <a:srgbClr val="000000">
                  <a:lumMod val="75000"/>
                  <a:lumOff val="25000"/>
                </a:srgbClr>
              </a:buClr>
              <a:buSzPct val="90000"/>
            </a:pPr>
            <a:r>
              <a:rPr lang="zh-CN" altLang="en-US" sz="2800" b="1" spc="150" dirty="0">
                <a:latin typeface="黑体" panose="02010609060101010101" pitchFamily="49" charset="-122"/>
                <a:ea typeface="黑体" panose="02010609060101010101" pitchFamily="49" charset="-122"/>
                <a:cs typeface="Arial"/>
              </a:rPr>
              <a:t>原文片段四：</a:t>
            </a:r>
            <a:endParaRPr lang="en-US" altLang="zh-CN" sz="2800" b="1" spc="150" dirty="0">
              <a:latin typeface="黑体" panose="02010609060101010101" pitchFamily="49" charset="-122"/>
              <a:ea typeface="黑体"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en-US" altLang="zh-CN" sz="2800" b="1" spc="150" dirty="0">
                <a:latin typeface="楷体" panose="02010609060101010101" pitchFamily="49" charset="-122"/>
                <a:ea typeface="楷体" panose="02010609060101010101" pitchFamily="49" charset="-122"/>
                <a:cs typeface="Arial"/>
              </a:rPr>
              <a:t>    </a:t>
            </a:r>
            <a:r>
              <a:rPr lang="zh-CN" altLang="en-US" sz="2800" b="1" spc="150" dirty="0">
                <a:latin typeface="楷体" panose="02010609060101010101" pitchFamily="49" charset="-122"/>
                <a:ea typeface="楷体" panose="02010609060101010101" pitchFamily="49" charset="-122"/>
                <a:cs typeface="Arial"/>
              </a:rPr>
              <a:t>是不是我们在任何情况下都不能容许故意做不正当的事？是不是在某某情况下可做，在别的情况下不许做？是不是我们必须承受一些比死刑更加重或者比较轻的刑罚？是不是做不正当的事在任何情况下对于做此事的人都不可避免地是邪恶的、可耻的？</a:t>
            </a:r>
            <a:endParaRPr lang="en-US" altLang="zh-CN" sz="2800" b="1" spc="150" dirty="0">
              <a:latin typeface="楷体" panose="02010609060101010101" pitchFamily="49" charset="-122"/>
              <a:ea typeface="楷体"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zh-CN" altLang="en-US" sz="2800" b="1" spc="150" dirty="0">
                <a:solidFill>
                  <a:srgbClr val="0070C0"/>
                </a:solidFill>
                <a:latin typeface="仿宋" panose="02010609060101010101" pitchFamily="49" charset="-122"/>
                <a:ea typeface="仿宋" panose="02010609060101010101" pitchFamily="49" charset="-122"/>
                <a:cs typeface="Arial"/>
              </a:rPr>
              <a:t>理解：</a:t>
            </a:r>
            <a:endParaRPr lang="en-US" altLang="zh-CN" sz="2800" b="1" spc="150" dirty="0">
              <a:solidFill>
                <a:srgbClr val="0070C0"/>
              </a:solidFill>
              <a:latin typeface="仿宋" panose="02010609060101010101" pitchFamily="49" charset="-122"/>
              <a:ea typeface="仿宋"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en-US" altLang="zh-CN" sz="2800" b="1" spc="150" dirty="0">
                <a:solidFill>
                  <a:srgbClr val="0070C0"/>
                </a:solidFill>
                <a:latin typeface="仿宋" panose="02010609060101010101" pitchFamily="49" charset="-122"/>
                <a:ea typeface="仿宋" panose="02010609060101010101" pitchFamily="49" charset="-122"/>
                <a:cs typeface="Arial"/>
              </a:rPr>
              <a:t>    </a:t>
            </a:r>
            <a:r>
              <a:rPr lang="zh-CN" altLang="en-US" sz="2800" b="1" spc="150" dirty="0">
                <a:solidFill>
                  <a:srgbClr val="0070C0"/>
                </a:solidFill>
                <a:latin typeface="仿宋" panose="02010609060101010101" pitchFamily="49" charset="-122"/>
                <a:ea typeface="仿宋" panose="02010609060101010101" pitchFamily="49" charset="-122"/>
                <a:cs typeface="Arial"/>
              </a:rPr>
              <a:t>我们是不是必须为坚持自己的信仰和正义而做好牺牲的准备？</a:t>
            </a:r>
          </a:p>
        </p:txBody>
      </p:sp>
    </p:spTree>
    <p:extLst>
      <p:ext uri="{BB962C8B-B14F-4D97-AF65-F5344CB8AC3E}">
        <p14:creationId xmlns:p14="http://schemas.microsoft.com/office/powerpoint/2010/main" val="423802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anim calcmode="lin" valueType="num">
                                      <p:cBhvr additive="base">
                                        <p:cTn id="1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51E6D5C-286A-F061-2AA2-F4E3BE7A1225}"/>
              </a:ext>
            </a:extLst>
          </p:cNvPr>
          <p:cNvSpPr/>
          <p:nvPr>
            <p:custDataLst>
              <p:tags r:id="rId1"/>
            </p:custDataLst>
          </p:nvPr>
        </p:nvSpPr>
        <p:spPr>
          <a:xfrm>
            <a:off x="572330" y="923676"/>
            <a:ext cx="11047339" cy="4281370"/>
          </a:xfrm>
          <a:prstGeom prst="rect">
            <a:avLst/>
          </a:prstGeom>
          <a:ln>
            <a:noFill/>
          </a:ln>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lnSpc>
                <a:spcPct val="150000"/>
              </a:lnSpc>
              <a:spcBef>
                <a:spcPct val="0"/>
              </a:spcBef>
              <a:spcAft>
                <a:spcPts val="1000"/>
              </a:spcAft>
              <a:buClr>
                <a:srgbClr val="000000">
                  <a:lumMod val="75000"/>
                  <a:lumOff val="25000"/>
                </a:srgbClr>
              </a:buClr>
              <a:buSzPct val="90000"/>
            </a:pPr>
            <a:r>
              <a:rPr lang="zh-CN" altLang="en-US" sz="2800" b="1" spc="150" dirty="0">
                <a:latin typeface="楷体" panose="02010609060101010101" pitchFamily="49" charset="-122"/>
                <a:ea typeface="楷体" panose="02010609060101010101" pitchFamily="49" charset="-122"/>
                <a:cs typeface="Arial"/>
              </a:rPr>
              <a:t>第一部分</a:t>
            </a:r>
            <a:r>
              <a:rPr lang="en-US" altLang="zh-CN" sz="2800" b="1" spc="150" dirty="0">
                <a:latin typeface="楷体" panose="02010609060101010101" pitchFamily="49" charset="-122"/>
                <a:ea typeface="楷体" panose="02010609060101010101" pitchFamily="49" charset="-122"/>
                <a:cs typeface="Arial"/>
              </a:rPr>
              <a:t>(1--28)</a:t>
            </a:r>
            <a:r>
              <a:rPr lang="zh-CN" altLang="en-US" sz="2800" b="1" spc="150" dirty="0">
                <a:latin typeface="楷体" panose="02010609060101010101" pitchFamily="49" charset="-122"/>
                <a:ea typeface="楷体" panose="02010609060101010101" pitchFamily="49" charset="-122"/>
                <a:cs typeface="Arial"/>
              </a:rPr>
              <a:t>：</a:t>
            </a:r>
            <a:r>
              <a:rPr lang="zh-CN" altLang="en-US" sz="2800" b="1" spc="150" dirty="0">
                <a:solidFill>
                  <a:srgbClr val="FF0000"/>
                </a:solidFill>
                <a:latin typeface="楷体" panose="02010609060101010101" pitchFamily="49" charset="-122"/>
                <a:ea typeface="楷体" panose="02010609060101010101" pitchFamily="49" charset="-122"/>
                <a:cs typeface="Arial"/>
              </a:rPr>
              <a:t>苏格拉底引导格黎东思考人们应当遵循什么样的意见</a:t>
            </a:r>
            <a:r>
              <a:rPr lang="en-US" altLang="zh-CN" sz="2800" b="1" spc="150" dirty="0">
                <a:latin typeface="楷体" panose="02010609060101010101" pitchFamily="49" charset="-122"/>
                <a:ea typeface="楷体" panose="02010609060101010101" pitchFamily="49" charset="-122"/>
                <a:cs typeface="Arial"/>
              </a:rPr>
              <a:t>——</a:t>
            </a:r>
            <a:r>
              <a:rPr lang="zh-CN" altLang="en-US" sz="2800" b="1" spc="150" dirty="0">
                <a:latin typeface="楷体" panose="02010609060101010101" pitchFamily="49" charset="-122"/>
                <a:ea typeface="楷体" panose="02010609060101010101" pitchFamily="49" charset="-122"/>
                <a:cs typeface="Arial"/>
              </a:rPr>
              <a:t>听从外行还是内行的意见？</a:t>
            </a:r>
            <a:endParaRPr lang="en-US" altLang="zh-CN" sz="2800" b="1" spc="150" dirty="0">
              <a:latin typeface="楷体" panose="02010609060101010101" pitchFamily="49" charset="-122"/>
              <a:ea typeface="楷体"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zh-CN" altLang="en-US" sz="2800" b="1" spc="150" dirty="0">
                <a:latin typeface="仿宋" panose="02010609060101010101" pitchFamily="49" charset="-122"/>
                <a:ea typeface="仿宋" panose="02010609060101010101" pitchFamily="49" charset="-122"/>
                <a:cs typeface="Arial"/>
              </a:rPr>
              <a:t>第二部分</a:t>
            </a:r>
            <a:r>
              <a:rPr lang="en-US" altLang="zh-CN" sz="2800" b="1" spc="150" dirty="0">
                <a:latin typeface="仿宋" panose="02010609060101010101" pitchFamily="49" charset="-122"/>
                <a:ea typeface="仿宋" panose="02010609060101010101" pitchFamily="49" charset="-122"/>
                <a:cs typeface="Arial"/>
              </a:rPr>
              <a:t>(29--34)</a:t>
            </a:r>
            <a:r>
              <a:rPr lang="zh-CN" altLang="en-US" sz="2800" b="1" spc="150" dirty="0">
                <a:latin typeface="仿宋" panose="02010609060101010101" pitchFamily="49" charset="-122"/>
                <a:ea typeface="仿宋" panose="02010609060101010101" pitchFamily="49" charset="-122"/>
                <a:cs typeface="Arial"/>
              </a:rPr>
              <a:t>：听众人的意见有什么损害？</a:t>
            </a:r>
            <a:r>
              <a:rPr lang="en-US" altLang="zh-CN" sz="2800" b="1" spc="150" dirty="0">
                <a:latin typeface="仿宋" panose="02010609060101010101" pitchFamily="49" charset="-122"/>
                <a:ea typeface="仿宋" panose="02010609060101010101" pitchFamily="49" charset="-122"/>
                <a:cs typeface="Arial"/>
              </a:rPr>
              <a:t>——</a:t>
            </a:r>
            <a:r>
              <a:rPr lang="zh-CN" altLang="en-US" sz="2800" b="1" spc="150" dirty="0">
                <a:solidFill>
                  <a:srgbClr val="FF0000"/>
                </a:solidFill>
                <a:latin typeface="仿宋" panose="02010609060101010101" pitchFamily="49" charset="-122"/>
                <a:ea typeface="仿宋" panose="02010609060101010101" pitchFamily="49" charset="-122"/>
                <a:cs typeface="Arial"/>
              </a:rPr>
              <a:t>表明态度，应当听从真理，做出符合“正当”的选择。</a:t>
            </a:r>
            <a:endParaRPr lang="en-US" altLang="zh-CN" sz="2800" b="1" spc="150" dirty="0">
              <a:solidFill>
                <a:srgbClr val="FF0000"/>
              </a:solidFill>
              <a:latin typeface="仿宋" panose="02010609060101010101" pitchFamily="49" charset="-122"/>
              <a:ea typeface="仿宋" panose="02010609060101010101" pitchFamily="49" charset="-122"/>
              <a:cs typeface="Arial"/>
            </a:endParaRPr>
          </a:p>
          <a:p>
            <a:pPr marL="0" lvl="1">
              <a:lnSpc>
                <a:spcPct val="150000"/>
              </a:lnSpc>
              <a:spcBef>
                <a:spcPct val="0"/>
              </a:spcBef>
              <a:spcAft>
                <a:spcPts val="1000"/>
              </a:spcAft>
              <a:buClr>
                <a:srgbClr val="000000">
                  <a:lumMod val="75000"/>
                  <a:lumOff val="25000"/>
                </a:srgbClr>
              </a:buClr>
              <a:buSzPct val="90000"/>
            </a:pPr>
            <a:r>
              <a:rPr lang="zh-CN" altLang="en-US" sz="2800" b="1" spc="150" dirty="0">
                <a:latin typeface="仿宋" panose="02010609060101010101" pitchFamily="49" charset="-122"/>
                <a:ea typeface="仿宋" panose="02010609060101010101" pitchFamily="49" charset="-122"/>
                <a:cs typeface="Arial"/>
              </a:rPr>
              <a:t>第三部分</a:t>
            </a:r>
            <a:r>
              <a:rPr lang="en-US" altLang="zh-CN" sz="2800" b="1" spc="150" dirty="0">
                <a:latin typeface="仿宋" panose="02010609060101010101" pitchFamily="49" charset="-122"/>
                <a:ea typeface="仿宋" panose="02010609060101010101" pitchFamily="49" charset="-122"/>
                <a:cs typeface="Arial"/>
              </a:rPr>
              <a:t>(35--49)</a:t>
            </a:r>
            <a:r>
              <a:rPr lang="zh-CN" altLang="en-US" sz="2800" b="1" spc="150" dirty="0">
                <a:latin typeface="仿宋" panose="02010609060101010101" pitchFamily="49" charset="-122"/>
                <a:ea typeface="仿宋" panose="02010609060101010101" pitchFamily="49" charset="-122"/>
                <a:cs typeface="Arial"/>
              </a:rPr>
              <a:t>：受了损害还能体面、正派地活着吗？</a:t>
            </a:r>
            <a:r>
              <a:rPr lang="en-US" altLang="zh-CN" sz="2800" b="1" spc="150" dirty="0">
                <a:latin typeface="仿宋" panose="02010609060101010101" pitchFamily="49" charset="-122"/>
                <a:ea typeface="仿宋" panose="02010609060101010101" pitchFamily="49" charset="-122"/>
                <a:cs typeface="Arial"/>
              </a:rPr>
              <a:t>——</a:t>
            </a:r>
            <a:r>
              <a:rPr lang="zh-CN" altLang="en-US" sz="2800" b="1" spc="150" dirty="0">
                <a:solidFill>
                  <a:srgbClr val="FF0000"/>
                </a:solidFill>
                <a:latin typeface="仿宋" panose="02010609060101010101" pitchFamily="49" charset="-122"/>
                <a:ea typeface="仿宋" panose="02010609060101010101" pitchFamily="49" charset="-122"/>
                <a:cs typeface="Arial"/>
              </a:rPr>
              <a:t>针对格黎东逃跑或越狱的理由证明坚守道义不越狱是正当的。</a:t>
            </a:r>
          </a:p>
        </p:txBody>
      </p:sp>
      <p:sp>
        <p:nvSpPr>
          <p:cNvPr id="5" name="矩形 4">
            <a:extLst>
              <a:ext uri="{FF2B5EF4-FFF2-40B4-BE49-F238E27FC236}">
                <a16:creationId xmlns:a16="http://schemas.microsoft.com/office/drawing/2014/main" id="{0256AC32-24B3-52A7-8A01-B293C1C2D606}"/>
              </a:ext>
            </a:extLst>
          </p:cNvPr>
          <p:cNvSpPr/>
          <p:nvPr/>
        </p:nvSpPr>
        <p:spPr>
          <a:xfrm>
            <a:off x="3849229" y="5411104"/>
            <a:ext cx="4493539" cy="523220"/>
          </a:xfrm>
          <a:prstGeom prst="rect">
            <a:avLst/>
          </a:prstGeom>
          <a:noFill/>
          <a:ln>
            <a:noFill/>
          </a:ln>
        </p:spPr>
        <p:txBody>
          <a:bodyPr wrap="none" rtlCol="0" anchor="t">
            <a:spAutoFit/>
          </a:bodyPr>
          <a:lstStyle/>
          <a:p>
            <a:pPr algn="ctr"/>
            <a:r>
              <a:rPr lang="zh-CN" altLang="en-US" sz="2800" b="1" dirty="0">
                <a:solidFill>
                  <a:srgbClr val="FF0000"/>
                </a:solidFill>
                <a:effectLst>
                  <a:outerShdw blurRad="38100" dist="25400" dir="5400000" algn="ctr" rotWithShape="0">
                    <a:srgbClr val="6E747A">
                      <a:alpha val="43000"/>
                    </a:srgbClr>
                  </a:outerShdw>
                </a:effectLst>
                <a:latin typeface="Arial"/>
                <a:ea typeface="微软雅黑"/>
                <a:cs typeface="Arial"/>
              </a:rPr>
              <a:t>方式：层层铺垫、层层设问</a:t>
            </a:r>
          </a:p>
        </p:txBody>
      </p:sp>
    </p:spTree>
    <p:extLst>
      <p:ext uri="{BB962C8B-B14F-4D97-AF65-F5344CB8AC3E}">
        <p14:creationId xmlns:p14="http://schemas.microsoft.com/office/powerpoint/2010/main" val="1580718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789053D9-16CC-1A1C-CC93-D5CE7555BFC6}"/>
              </a:ext>
            </a:extLst>
          </p:cNvPr>
          <p:cNvSpPr txBox="1"/>
          <p:nvPr>
            <p:custDataLst>
              <p:tags r:id="rId1"/>
            </p:custDataLst>
          </p:nvPr>
        </p:nvSpPr>
        <p:spPr>
          <a:xfrm>
            <a:off x="716280" y="433754"/>
            <a:ext cx="6556717" cy="635391"/>
          </a:xfrm>
          <a:prstGeom prst="rect">
            <a:avLst/>
          </a:prstGeom>
          <a:noFill/>
          <a:ln w="3175">
            <a:noFill/>
            <a:prstDash val="dash"/>
          </a:ln>
        </p:spPr>
        <p:txBody>
          <a:bodyPr wrap="square" lIns="91440" tIns="45720" rIns="91440" bIns="45720" anchor="b"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a:lnSpc>
                <a:spcPct val="130000"/>
              </a:lnSpc>
              <a:spcAft>
                <a:spcPts val="800"/>
              </a:spcAft>
            </a:pPr>
            <a:r>
              <a:rPr lang="zh-CN" altLang="en-US" sz="2800" b="1" spc="200" dirty="0">
                <a:ln w="3175">
                  <a:noFill/>
                  <a:prstDash val="dash"/>
                </a:ln>
                <a:solidFill>
                  <a:srgbClr val="1C6698"/>
                </a:solidFill>
                <a:latin typeface="黑体" panose="02010609060101010101" pitchFamily="49" charset="-122"/>
                <a:ea typeface="黑体" panose="02010609060101010101" pitchFamily="49" charset="-122"/>
                <a:cs typeface="微软雅黑" panose="020B0503020204020204" pitchFamily="34" charset="-122"/>
              </a:rPr>
              <a:t>苏格拉底设问的方式有哪些特点？</a:t>
            </a:r>
          </a:p>
        </p:txBody>
      </p:sp>
      <p:sp>
        <p:nvSpPr>
          <p:cNvPr id="5" name="Title 6">
            <a:extLst>
              <a:ext uri="{FF2B5EF4-FFF2-40B4-BE49-F238E27FC236}">
                <a16:creationId xmlns:a16="http://schemas.microsoft.com/office/drawing/2014/main" id="{AEA0E9A6-FAB1-677C-2AD0-0D345FB66882}"/>
              </a:ext>
            </a:extLst>
          </p:cNvPr>
          <p:cNvSpPr txBox="1"/>
          <p:nvPr>
            <p:custDataLst>
              <p:tags r:id="rId2"/>
            </p:custDataLst>
          </p:nvPr>
        </p:nvSpPr>
        <p:spPr>
          <a:xfrm>
            <a:off x="741045" y="1451634"/>
            <a:ext cx="10709910" cy="4407745"/>
          </a:xfrm>
          <a:prstGeom prst="rect">
            <a:avLst/>
          </a:prstGeom>
          <a:noFill/>
          <a:ln w="3175">
            <a:noFill/>
            <a:prstDash val="dash"/>
          </a:ln>
        </p:spPr>
        <p:txBody>
          <a:bodyPr wrap="square" lIns="91440" tIns="45720" rIns="91440" bIns="4572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lvl="0">
              <a:lnSpc>
                <a:spcPct val="130000"/>
              </a:lnSpc>
              <a:spcAft>
                <a:spcPts val="800"/>
              </a:spcAft>
            </a:pPr>
            <a:r>
              <a:rPr 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（1）</a:t>
            </a:r>
            <a:r>
              <a:rPr lang="zh-CN" sz="2800" b="1" spc="200" dirty="0">
                <a:ln w="3175">
                  <a:noFill/>
                  <a:prstDash val="dash"/>
                </a:ln>
                <a:solidFill>
                  <a:srgbClr val="FF0000"/>
                </a:solidFill>
                <a:latin typeface="华文楷体" panose="02010600040101010101" pitchFamily="2" charset="-122"/>
                <a:ea typeface="华文楷体" panose="02010600040101010101" pitchFamily="2" charset="-122"/>
                <a:cs typeface="微软雅黑" panose="020B0503020204020204" pitchFamily="34" charset="-122"/>
              </a:rPr>
              <a:t>偏重于问</a:t>
            </a:r>
            <a:r>
              <a:rPr 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a:t>
            </a: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只要求对方回答他所提出的问题，</a:t>
            </a:r>
            <a:r>
              <a:rPr 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而不轻易让对方提出问题。</a:t>
            </a:r>
            <a:endParaRPr lang="en-US" alt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endParaRPr>
          </a:p>
          <a:p>
            <a:pPr>
              <a:lnSpc>
                <a:spcPct val="130000"/>
              </a:lnSpc>
              <a:spcAft>
                <a:spcPts val="800"/>
              </a:spcAft>
            </a:pP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a:t>
            </a:r>
            <a:r>
              <a:rPr lang="en-US" alt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2</a:t>
            </a: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）发问很谦和，</a:t>
            </a:r>
            <a:r>
              <a:rPr lang="zh-CN" altLang="en-US" sz="2800" b="1" spc="200" dirty="0">
                <a:ln w="3175">
                  <a:noFill/>
                  <a:prstDash val="dash"/>
                </a:ln>
                <a:solidFill>
                  <a:srgbClr val="FF0000"/>
                </a:solidFill>
                <a:latin typeface="华文楷体" panose="02010600040101010101" pitchFamily="2" charset="-122"/>
                <a:ea typeface="华文楷体" panose="02010600040101010101" pitchFamily="2" charset="-122"/>
                <a:cs typeface="微软雅黑" panose="020B0503020204020204" pitchFamily="34" charset="-122"/>
              </a:rPr>
              <a:t>语气亲切诚恳</a:t>
            </a: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a:t>
            </a:r>
          </a:p>
          <a:p>
            <a:pPr>
              <a:lnSpc>
                <a:spcPct val="130000"/>
              </a:lnSpc>
              <a:spcAft>
                <a:spcPts val="800"/>
              </a:spcAft>
            </a:pP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a:t>
            </a:r>
            <a:r>
              <a:rPr lang="en-US" alt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3</a:t>
            </a: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）所有问题</a:t>
            </a:r>
            <a:r>
              <a:rPr lang="zh-CN" altLang="en-US" sz="2800" b="1" spc="200" dirty="0">
                <a:ln w="3175">
                  <a:noFill/>
                  <a:prstDash val="dash"/>
                </a:ln>
                <a:solidFill>
                  <a:srgbClr val="FF0000"/>
                </a:solidFill>
                <a:latin typeface="华文楷体" panose="02010600040101010101" pitchFamily="2" charset="-122"/>
                <a:ea typeface="华文楷体" panose="02010600040101010101" pitchFamily="2" charset="-122"/>
                <a:cs typeface="微软雅黑" panose="020B0503020204020204" pitchFamily="34" charset="-122"/>
              </a:rPr>
              <a:t>环环相扣，层层递进</a:t>
            </a: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，使对方</a:t>
            </a:r>
            <a:r>
              <a:rPr lang="zh-CN" altLang="en-US" sz="2800" b="1" spc="200" dirty="0">
                <a:ln w="3175">
                  <a:noFill/>
                  <a:prstDash val="dash"/>
                </a:ln>
                <a:solidFill>
                  <a:srgbClr val="FF0000"/>
                </a:solidFill>
                <a:latin typeface="华文楷体" panose="02010600040101010101" pitchFamily="2" charset="-122"/>
                <a:ea typeface="华文楷体" panose="02010600040101010101" pitchFamily="2" charset="-122"/>
                <a:cs typeface="微软雅黑" panose="020B0503020204020204" pitchFamily="34" charset="-122"/>
              </a:rPr>
              <a:t>进入自己的逻辑轨道，最后使对方放弃自己原来的观点，接受自己的观点</a:t>
            </a: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a:t>
            </a:r>
            <a:endParaRPr lang="en-US" alt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endParaRPr>
          </a:p>
          <a:p>
            <a:pPr lvl="0">
              <a:lnSpc>
                <a:spcPct val="130000"/>
              </a:lnSpc>
              <a:spcAft>
                <a:spcPts val="800"/>
              </a:spcAft>
            </a:pP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a:t>
            </a:r>
            <a:r>
              <a:rPr lang="en-US" alt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4</a:t>
            </a: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）既以理服人又生动活泼，体现了高超的“</a:t>
            </a:r>
            <a:r>
              <a:rPr lang="zh-CN" altLang="en-US" sz="2800" b="1" spc="200" dirty="0">
                <a:ln w="3175">
                  <a:noFill/>
                  <a:prstDash val="dash"/>
                </a:ln>
                <a:solidFill>
                  <a:srgbClr val="FF0000"/>
                </a:solidFill>
                <a:latin typeface="华文楷体" panose="02010600040101010101" pitchFamily="2" charset="-122"/>
                <a:ea typeface="华文楷体" panose="02010600040101010101" pitchFamily="2" charset="-122"/>
                <a:cs typeface="微软雅黑" panose="020B0503020204020204" pitchFamily="34" charset="-122"/>
              </a:rPr>
              <a:t>劝说</a:t>
            </a:r>
            <a:r>
              <a:rPr lang="zh-CN" altLang="en-US"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rPr>
              <a:t>”艺术。</a:t>
            </a:r>
            <a:endParaRPr lang="en-US" alt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endParaRPr>
          </a:p>
          <a:p>
            <a:pPr lvl="0" algn="ctr">
              <a:lnSpc>
                <a:spcPct val="130000"/>
              </a:lnSpc>
              <a:spcAft>
                <a:spcPts val="800"/>
              </a:spcAft>
            </a:pPr>
            <a:r>
              <a:rPr lang="zh-CN" altLang="en-US" sz="2800" b="1" spc="200" dirty="0">
                <a:ln w="3175">
                  <a:noFill/>
                  <a:prstDash val="dash"/>
                </a:ln>
                <a:solidFill>
                  <a:srgbClr val="0070C0"/>
                </a:solidFill>
                <a:latin typeface="仿宋" panose="02010609060101010101" pitchFamily="49" charset="-122"/>
                <a:ea typeface="仿宋" panose="02010609060101010101" pitchFamily="49" charset="-122"/>
                <a:cs typeface="微软雅黑" panose="020B0503020204020204" pitchFamily="34" charset="-122"/>
              </a:rPr>
              <a:t>王睿怡同学：跟苏格拉底聊天需要</a:t>
            </a:r>
            <a:r>
              <a:rPr lang="en-US" altLang="zh-CN" sz="2800" b="1" spc="200" dirty="0">
                <a:ln w="3175">
                  <a:noFill/>
                  <a:prstDash val="dash"/>
                </a:ln>
                <a:solidFill>
                  <a:srgbClr val="0070C0"/>
                </a:solidFill>
                <a:latin typeface="仿宋" panose="02010609060101010101" pitchFamily="49" charset="-122"/>
                <a:ea typeface="仿宋" panose="02010609060101010101" pitchFamily="49" charset="-122"/>
                <a:cs typeface="微软雅黑" panose="020B0503020204020204" pitchFamily="34" charset="-122"/>
              </a:rPr>
              <a:t>800</a:t>
            </a:r>
            <a:r>
              <a:rPr lang="zh-CN" altLang="en-US" sz="2800" b="1" spc="200" dirty="0">
                <a:ln w="3175">
                  <a:noFill/>
                  <a:prstDash val="dash"/>
                </a:ln>
                <a:solidFill>
                  <a:srgbClr val="0070C0"/>
                </a:solidFill>
                <a:latin typeface="仿宋" panose="02010609060101010101" pitchFamily="49" charset="-122"/>
                <a:ea typeface="仿宋" panose="02010609060101010101" pitchFamily="49" charset="-122"/>
                <a:cs typeface="微软雅黑" panose="020B0503020204020204" pitchFamily="34" charset="-122"/>
              </a:rPr>
              <a:t>个心眼。</a:t>
            </a:r>
          </a:p>
          <a:p>
            <a:pPr marL="0" lvl="0" indent="0" algn="l">
              <a:lnSpc>
                <a:spcPct val="130000"/>
              </a:lnSpc>
              <a:spcBef>
                <a:spcPct val="0"/>
              </a:spcBef>
              <a:spcAft>
                <a:spcPts val="800"/>
              </a:spcAft>
              <a:buSzTx/>
              <a:buNone/>
            </a:pPr>
            <a:endParaRPr lang="zh-CN" sz="2800" b="1" spc="200" dirty="0">
              <a:ln w="3175">
                <a:noFill/>
                <a:prstDash val="dash"/>
              </a:ln>
              <a:solidFill>
                <a:schemeClr val="dk1">
                  <a:lumMod val="75000"/>
                  <a:lumOff val="25000"/>
                </a:schemeClr>
              </a:solidFill>
              <a:latin typeface="华文楷体" panose="02010600040101010101" pitchFamily="2" charset="-122"/>
              <a:ea typeface="华文楷体" panose="02010600040101010101" pitchFamily="2" charset="-122"/>
              <a:cs typeface="微软雅黑" panose="020B0503020204020204" pitchFamily="34" charset="-122"/>
            </a:endParaRPr>
          </a:p>
        </p:txBody>
      </p:sp>
    </p:spTree>
    <p:extLst>
      <p:ext uri="{BB962C8B-B14F-4D97-AF65-F5344CB8AC3E}">
        <p14:creationId xmlns:p14="http://schemas.microsoft.com/office/powerpoint/2010/main" val="27426924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20C80FAA-640C-CB60-9446-5393D18F5392}"/>
              </a:ext>
            </a:extLst>
          </p:cNvPr>
          <p:cNvSpPr txBox="1"/>
          <p:nvPr>
            <p:custDataLst>
              <p:tags r:id="rId1"/>
            </p:custDataLst>
          </p:nvPr>
        </p:nvSpPr>
        <p:spPr>
          <a:xfrm>
            <a:off x="324827" y="187570"/>
            <a:ext cx="4570730" cy="629920"/>
          </a:xfrm>
          <a:prstGeom prst="rect">
            <a:avLst/>
          </a:prstGeom>
          <a:noFill/>
        </p:spPr>
        <p:txBody>
          <a:bodyPr wrap="square" lIns="90000" tIns="46800" rIns="90000" bIns="46800" rtlCol="0"/>
          <a:lstStyle/>
          <a:p>
            <a:pPr marL="0" indent="0" algn="l">
              <a:lnSpc>
                <a:spcPct val="120000"/>
              </a:lnSpc>
              <a:spcBef>
                <a:spcPts val="300"/>
              </a:spcBef>
              <a:spcAft>
                <a:spcPts val="300"/>
              </a:spcAft>
              <a:buSzTx/>
              <a:buNone/>
            </a:pPr>
            <a:r>
              <a:rPr lang="zh-CN" sz="2800" b="1" spc="300" dirty="0">
                <a:solidFill>
                  <a:schemeClr val="accent1"/>
                </a:solidFill>
                <a:latin typeface="微软雅黑" pitchFamily="34" charset="-122"/>
                <a:ea typeface="微软雅黑" pitchFamily="34" charset="-122"/>
              </a:rPr>
              <a:t>苏格拉底式对话</a:t>
            </a:r>
            <a:r>
              <a:rPr lang="zh-CN" altLang="en-US" sz="2800" b="1" spc="300" dirty="0">
                <a:solidFill>
                  <a:schemeClr val="accent1"/>
                </a:solidFill>
                <a:latin typeface="微软雅黑" pitchFamily="34" charset="-122"/>
                <a:ea typeface="微软雅黑" pitchFamily="34" charset="-122"/>
              </a:rPr>
              <a:t>：产婆术</a:t>
            </a:r>
            <a:endParaRPr lang="zh-CN" sz="2800" b="1" spc="300" dirty="0">
              <a:solidFill>
                <a:schemeClr val="accent1"/>
              </a:solidFill>
              <a:latin typeface="微软雅黑" pitchFamily="34" charset="-122"/>
              <a:ea typeface="微软雅黑" pitchFamily="34" charset="-122"/>
            </a:endParaRPr>
          </a:p>
        </p:txBody>
      </p:sp>
      <p:sp>
        <p:nvSpPr>
          <p:cNvPr id="6" name="文本框 5">
            <a:extLst>
              <a:ext uri="{FF2B5EF4-FFF2-40B4-BE49-F238E27FC236}">
                <a16:creationId xmlns:a16="http://schemas.microsoft.com/office/drawing/2014/main" id="{DD938AE4-5229-D755-AB49-214D7F0A7E0D}"/>
              </a:ext>
            </a:extLst>
          </p:cNvPr>
          <p:cNvSpPr txBox="1"/>
          <p:nvPr>
            <p:custDataLst>
              <p:tags r:id="rId2"/>
            </p:custDataLst>
          </p:nvPr>
        </p:nvSpPr>
        <p:spPr>
          <a:xfrm>
            <a:off x="434389" y="974724"/>
            <a:ext cx="11323222" cy="5282272"/>
          </a:xfrm>
          <a:prstGeom prst="rect">
            <a:avLst/>
          </a:prstGeom>
          <a:noFill/>
        </p:spPr>
        <p:txBody>
          <a:bodyPr wrap="square" lIns="90000" tIns="46800" rIns="90000" bIns="46800" rtlCol="0" anchor="ctr" anchorCtr="0">
            <a:noAutofit/>
          </a:bodyPr>
          <a:lstStyle>
            <a:defPPr>
              <a:defRPr lang="zh-CN"/>
            </a:defPPr>
            <a:lvl1pPr fontAlgn="auto">
              <a:lnSpc>
                <a:spcPct val="130000"/>
              </a:lnSpc>
              <a:spcAft>
                <a:spcPts val="1000"/>
              </a:spcAft>
              <a:defRPr sz="1600" spc="150"/>
            </a:lvl1pPr>
          </a:lstStyle>
          <a:p>
            <a:pPr marL="0" lvl="0" indent="-355600" algn="l" fontAlgn="ctr">
              <a:lnSpc>
                <a:spcPct val="150000"/>
              </a:lnSpc>
              <a:spcBef>
                <a:spcPts val="1000"/>
              </a:spcBef>
              <a:spcAft>
                <a:spcPct val="0"/>
              </a:spcAft>
              <a:buClr>
                <a:schemeClr val="accent2"/>
              </a:buClr>
              <a:buSzTx/>
              <a:buFont typeface="WPS-Bullets" pitchFamily="2" charset="0"/>
              <a:buNone/>
            </a:pPr>
            <a:r>
              <a:rPr lang="en-US" alt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    </a:t>
            </a:r>
            <a:r>
              <a:rPr 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是一种采用对谈以澄清彼此观念和思想的方法。</a:t>
            </a:r>
            <a:endParaRPr lang="en-US" alt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endParaRPr>
          </a:p>
          <a:p>
            <a:pPr marL="0" lvl="0" indent="-355600" algn="l" fontAlgn="ctr">
              <a:lnSpc>
                <a:spcPct val="150000"/>
              </a:lnSpc>
              <a:spcBef>
                <a:spcPts val="1000"/>
              </a:spcBef>
              <a:spcAft>
                <a:spcPct val="0"/>
              </a:spcAft>
              <a:buClr>
                <a:schemeClr val="accent2"/>
              </a:buClr>
              <a:buSzTx/>
              <a:buFont typeface="WPS-Bullets" pitchFamily="2" charset="0"/>
              <a:buNone/>
            </a:pPr>
            <a:r>
              <a:rPr lang="en-US" alt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    </a:t>
            </a:r>
            <a:r>
              <a:rPr lang="zh-CN" altLang="en-US"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苏格拉底</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认为透过对话可使学生澄清自己的理念、想法，使谈论的</a:t>
            </a:r>
            <a:r>
              <a:rPr lang="zh-CN" altLang="en-US"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主题变得更</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清晰。尤其他认为只要</a:t>
            </a:r>
            <a:r>
              <a:rPr 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一直更正</a:t>
            </a:r>
            <a:r>
              <a:rPr lang="zh-CN" altLang="en-US"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对方</a:t>
            </a:r>
            <a:r>
              <a:rPr 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不完全、不正确的观念</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a:t>
            </a:r>
            <a:r>
              <a:rPr 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便可使人寻找到“真理”</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a:t>
            </a:r>
            <a:endParaRPr lang="en-US" alt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endParaRPr>
          </a:p>
          <a:p>
            <a:pPr lvl="0" indent="-355600" fontAlgn="ctr">
              <a:lnSpc>
                <a:spcPct val="150000"/>
              </a:lnSpc>
              <a:spcBef>
                <a:spcPts val="1000"/>
              </a:spcBef>
              <a:spcAft>
                <a:spcPct val="0"/>
              </a:spcAft>
              <a:buClr>
                <a:schemeClr val="accent2"/>
              </a:buClr>
            </a:pPr>
            <a:r>
              <a:rPr lang="en-US" alt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    </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这种对话模式，</a:t>
            </a:r>
            <a:r>
              <a:rPr lang="zh-CN" alt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屡屡</a:t>
            </a:r>
            <a:r>
              <a:rPr lang="zh-CN" alt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让人陷入推理的自我矛盾中</a:t>
            </a:r>
            <a:r>
              <a:rPr lang="zh-CN" altLang="en-US"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，配上</a:t>
            </a:r>
            <a:r>
              <a:rPr lang="zh-CN" alt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轻松、诙谐的语调，</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犹如戏剧，拥有无比的张力。</a:t>
            </a:r>
            <a:endParaRPr lang="en-US" alt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endParaRPr>
          </a:p>
          <a:p>
            <a:pPr lvl="0" indent="-355600" fontAlgn="ctr">
              <a:lnSpc>
                <a:spcPct val="150000"/>
              </a:lnSpc>
              <a:spcBef>
                <a:spcPts val="1000"/>
              </a:spcBef>
              <a:spcAft>
                <a:spcPct val="0"/>
              </a:spcAft>
              <a:buClr>
                <a:schemeClr val="accent2"/>
              </a:buClr>
            </a:pPr>
            <a:r>
              <a:rPr lang="en-US" alt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    </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他用讨论问题的方式与人交谈，但不把结论直接教给别人，而是指出问题所在，并一步步引导人最后得出正确的结论。这种方法被后人称之为</a:t>
            </a:r>
            <a:r>
              <a:rPr 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“苏格拉底的提问式对话法”</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或称</a:t>
            </a:r>
            <a:r>
              <a:rPr lang="zh-CN" sz="2400" b="1" dirty="0">
                <a:solidFill>
                  <a:srgbClr val="FF0000"/>
                </a:solidFill>
                <a:latin typeface="楷体" panose="02010609060101010101" pitchFamily="49" charset="-122"/>
                <a:ea typeface="楷体" panose="02010609060101010101" pitchFamily="49" charset="-122"/>
                <a:cs typeface="微软雅黑" panose="020B0503020204020204" pitchFamily="34" charset="-122"/>
              </a:rPr>
              <a:t>“产婆术”</a:t>
            </a:r>
            <a:r>
              <a:rPr lang="zh-CN" sz="2400" b="1" dirty="0">
                <a:solidFill>
                  <a:schemeClr val="dk1">
                    <a:lumMod val="75000"/>
                    <a:lumOff val="25000"/>
                  </a:schemeClr>
                </a:solidFill>
                <a:latin typeface="楷体" panose="02010609060101010101" pitchFamily="49" charset="-122"/>
                <a:ea typeface="楷体" panose="02010609060101010101" pitchFamily="49" charset="-122"/>
                <a:cs typeface="微软雅黑" panose="020B0503020204020204" pitchFamily="34" charset="-122"/>
              </a:rPr>
              <a:t>。</a:t>
            </a:r>
            <a:r>
              <a:rPr lang="en-US" altLang="zh-CN" sz="1400" b="1" dirty="0">
                <a:solidFill>
                  <a:schemeClr val="dk1">
                    <a:lumMod val="75000"/>
                    <a:lumOff val="25000"/>
                  </a:schemeClr>
                </a:solidFill>
                <a:highlight>
                  <a:srgbClr val="FFFF00"/>
                </a:highlight>
                <a:latin typeface="楷体" panose="02010609060101010101" pitchFamily="49" charset="-122"/>
                <a:ea typeface="楷体" panose="02010609060101010101" pitchFamily="49" charset="-122"/>
                <a:cs typeface="微软雅黑" panose="020B0503020204020204" pitchFamily="34" charset="-122"/>
              </a:rPr>
              <a:t>[</a:t>
            </a:r>
            <a:r>
              <a:rPr lang="zh-CN" altLang="en-US" sz="1400" b="1" dirty="0">
                <a:solidFill>
                  <a:schemeClr val="dk1">
                    <a:lumMod val="75000"/>
                    <a:lumOff val="25000"/>
                  </a:schemeClr>
                </a:solidFill>
                <a:highlight>
                  <a:srgbClr val="FFFF00"/>
                </a:highlight>
                <a:latin typeface="楷体" panose="02010609060101010101" pitchFamily="49" charset="-122"/>
                <a:ea typeface="楷体" panose="02010609060101010101" pitchFamily="49" charset="-122"/>
                <a:cs typeface="微软雅黑" panose="020B0503020204020204" pitchFamily="34" charset="-122"/>
              </a:rPr>
              <a:t>详情见今日拓展阅读</a:t>
            </a:r>
            <a:r>
              <a:rPr lang="en-US" altLang="zh-CN" sz="1400" b="1" dirty="0">
                <a:solidFill>
                  <a:schemeClr val="dk1">
                    <a:lumMod val="75000"/>
                    <a:lumOff val="25000"/>
                  </a:schemeClr>
                </a:solidFill>
                <a:highlight>
                  <a:srgbClr val="FFFF00"/>
                </a:highlight>
                <a:latin typeface="楷体" panose="02010609060101010101" pitchFamily="49" charset="-122"/>
                <a:ea typeface="楷体" panose="02010609060101010101" pitchFamily="49" charset="-122"/>
                <a:cs typeface="微软雅黑" panose="020B0503020204020204" pitchFamily="34" charset="-122"/>
              </a:rPr>
              <a:t>《</a:t>
            </a:r>
            <a:r>
              <a:rPr lang="zh-CN" altLang="en-US" sz="1400" b="1" dirty="0">
                <a:solidFill>
                  <a:schemeClr val="dk1">
                    <a:lumMod val="75000"/>
                    <a:lumOff val="25000"/>
                  </a:schemeClr>
                </a:solidFill>
                <a:highlight>
                  <a:srgbClr val="FFFF00"/>
                </a:highlight>
                <a:latin typeface="楷体" panose="02010609060101010101" pitchFamily="49" charset="-122"/>
                <a:ea typeface="楷体" panose="02010609060101010101" pitchFamily="49" charset="-122"/>
                <a:cs typeface="微软雅黑" panose="020B0503020204020204" pitchFamily="34" charset="-122"/>
              </a:rPr>
              <a:t>苏格拉底的“反问法”和“产婆术”</a:t>
            </a:r>
            <a:r>
              <a:rPr lang="en-US" altLang="zh-CN" sz="1400" b="1" dirty="0">
                <a:solidFill>
                  <a:schemeClr val="dk1">
                    <a:lumMod val="75000"/>
                    <a:lumOff val="25000"/>
                  </a:schemeClr>
                </a:solidFill>
                <a:highlight>
                  <a:srgbClr val="FFFF00"/>
                </a:highlight>
                <a:latin typeface="楷体" panose="02010609060101010101" pitchFamily="49" charset="-122"/>
                <a:ea typeface="楷体" panose="02010609060101010101" pitchFamily="49" charset="-122"/>
                <a:cs typeface="微软雅黑" panose="020B0503020204020204" pitchFamily="34" charset="-122"/>
              </a:rPr>
              <a:t>》]</a:t>
            </a:r>
            <a:endParaRPr lang="zh-CN" sz="2400" b="1" dirty="0">
              <a:solidFill>
                <a:schemeClr val="dk1">
                  <a:lumMod val="75000"/>
                  <a:lumOff val="25000"/>
                </a:schemeClr>
              </a:solidFill>
              <a:highlight>
                <a:srgbClr val="FFFF00"/>
              </a:highlight>
              <a:latin typeface="楷体" panose="02010609060101010101" pitchFamily="49" charset="-122"/>
              <a:ea typeface="楷体" panose="02010609060101010101" pitchFamily="49" charset="-122"/>
              <a:cs typeface="微软雅黑" panose="020B0503020204020204" pitchFamily="34" charset="-122"/>
            </a:endParaRPr>
          </a:p>
        </p:txBody>
      </p:sp>
    </p:spTree>
    <p:extLst>
      <p:ext uri="{BB962C8B-B14F-4D97-AF65-F5344CB8AC3E}">
        <p14:creationId xmlns:p14="http://schemas.microsoft.com/office/powerpoint/2010/main" val="21355688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55777AE7-4223-EB2C-24A9-54557A4E49EA}"/>
              </a:ext>
            </a:extLst>
          </p:cNvPr>
          <p:cNvSpPr txBox="1"/>
          <p:nvPr>
            <p:custDataLst>
              <p:tags r:id="rId1"/>
            </p:custDataLst>
          </p:nvPr>
        </p:nvSpPr>
        <p:spPr>
          <a:xfrm>
            <a:off x="356918" y="222625"/>
            <a:ext cx="11478162" cy="1166120"/>
          </a:xfrm>
          <a:prstGeom prst="rect">
            <a:avLst/>
          </a:prstGeom>
          <a:noFill/>
          <a:ln w="3175">
            <a:noFill/>
            <a:prstDash val="dash"/>
          </a:ln>
        </p:spPr>
        <p:txBody>
          <a:bodyPr wrap="square" lIns="63500" tIns="25400" rIns="63500" bIns="25400" anchor="b"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lvl="0">
              <a:lnSpc>
                <a:spcPct val="130000"/>
              </a:lnSpc>
              <a:spcAft>
                <a:spcPts val="800"/>
              </a:spcAft>
              <a:defRPr/>
            </a:pPr>
            <a:r>
              <a:rPr lang="en-US" altLang="zh-CN" sz="2400" b="1" spc="120" dirty="0">
                <a:ln w="3175">
                  <a:noFill/>
                  <a:prstDash val="dash"/>
                </a:ln>
                <a:solidFill>
                  <a:prstClr val="black"/>
                </a:solidFill>
                <a:latin typeface="宋体" panose="02010600030101010101" pitchFamily="2" charset="-122"/>
                <a:ea typeface="宋体" panose="02010600030101010101" pitchFamily="2" charset="-122"/>
                <a:cs typeface="微软雅黑" panose="020B0503020204020204" pitchFamily="34" charset="-122"/>
              </a:rPr>
              <a:t>【</a:t>
            </a:r>
            <a:r>
              <a:rPr lang="zh-CN" altLang="en-US" sz="2400" b="1" spc="120" dirty="0">
                <a:ln w="3175">
                  <a:noFill/>
                  <a:prstDash val="dash"/>
                </a:ln>
                <a:solidFill>
                  <a:prstClr val="black"/>
                </a:solidFill>
                <a:latin typeface="宋体" panose="02010600030101010101" pitchFamily="2" charset="-122"/>
                <a:ea typeface="宋体" panose="02010600030101010101" pitchFamily="2" charset="-122"/>
                <a:cs typeface="微软雅黑" panose="020B0503020204020204" pitchFamily="34" charset="-122"/>
              </a:rPr>
              <a:t>思考</a:t>
            </a:r>
            <a:r>
              <a:rPr lang="en-US" altLang="zh-CN" sz="2400" b="1" spc="120" dirty="0">
                <a:ln w="3175">
                  <a:noFill/>
                  <a:prstDash val="dash"/>
                </a:ln>
                <a:solidFill>
                  <a:prstClr val="black"/>
                </a:solidFill>
                <a:latin typeface="宋体" panose="02010600030101010101" pitchFamily="2" charset="-122"/>
                <a:ea typeface="宋体" panose="02010600030101010101" pitchFamily="2" charset="-122"/>
                <a:cs typeface="微软雅黑" panose="020B0503020204020204" pitchFamily="34" charset="-122"/>
              </a:rPr>
              <a:t>】</a:t>
            </a:r>
            <a:r>
              <a:rPr lang="zh-CN" altLang="en-US" sz="2400" b="1" spc="120" dirty="0">
                <a:ln w="3175">
                  <a:noFill/>
                  <a:prstDash val="dash"/>
                </a:ln>
                <a:solidFill>
                  <a:prstClr val="black"/>
                </a:solidFill>
                <a:latin typeface="宋体" panose="02010600030101010101" pitchFamily="2" charset="-122"/>
                <a:ea typeface="宋体" panose="02010600030101010101" pitchFamily="2" charset="-122"/>
                <a:cs typeface="微软雅黑" panose="020B0503020204020204" pitchFamily="34" charset="-122"/>
              </a:rPr>
              <a:t>苏格拉底坚持正义、舍生取义的行为令人敬佩；但也有人认为，他应该越狱逃跑，因“不敬神明”这样罪名而死不值得。你怎么看？</a:t>
            </a:r>
          </a:p>
        </p:txBody>
      </p:sp>
      <p:sp>
        <p:nvSpPr>
          <p:cNvPr id="5" name="Title 6">
            <a:extLst>
              <a:ext uri="{FF2B5EF4-FFF2-40B4-BE49-F238E27FC236}">
                <a16:creationId xmlns:a16="http://schemas.microsoft.com/office/drawing/2014/main" id="{3B693E82-6781-871E-7F6E-F645E14E5081}"/>
              </a:ext>
            </a:extLst>
          </p:cNvPr>
          <p:cNvSpPr txBox="1"/>
          <p:nvPr>
            <p:custDataLst>
              <p:tags r:id="rId2"/>
            </p:custDataLst>
          </p:nvPr>
        </p:nvSpPr>
        <p:spPr>
          <a:xfrm>
            <a:off x="356918" y="1665140"/>
            <a:ext cx="11478163" cy="4848201"/>
          </a:xfrm>
          <a:prstGeom prst="rect">
            <a:avLst/>
          </a:prstGeom>
          <a:noFill/>
          <a:ln w="3175">
            <a:noFill/>
            <a:prstDash val="dash"/>
          </a:ln>
        </p:spPr>
        <p:txBody>
          <a:bodyPr wrap="square" lIns="63500" tIns="25400" rIns="63500" bIns="254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lvl="0">
              <a:lnSpc>
                <a:spcPct val="150000"/>
              </a:lnSpc>
              <a:spcAft>
                <a:spcPts val="800"/>
              </a:spcAft>
            </a:pPr>
            <a:r>
              <a:rPr lang="zh-CN" altLang="en-US" sz="2400" b="1" spc="60" dirty="0">
                <a:ln w="3175">
                  <a:noFill/>
                  <a:prstDash val="dash"/>
                </a:ln>
                <a:solidFill>
                  <a:srgbClr val="0070C0"/>
                </a:solidFill>
                <a:latin typeface="黑体" panose="02010609060101010101" charset="-122"/>
                <a:ea typeface="黑体" panose="02010609060101010101" charset="-122"/>
                <a:cs typeface="黑体" panose="02010609060101010101" charset="-122"/>
              </a:rPr>
              <a:t>敬佩</a:t>
            </a:r>
            <a:r>
              <a:rPr lang="zh-CN" sz="2400" b="1" spc="60" dirty="0">
                <a:ln w="3175">
                  <a:noFill/>
                  <a:prstDash val="dash"/>
                </a:ln>
                <a:solidFill>
                  <a:srgbClr val="0070C0"/>
                </a:solidFill>
                <a:latin typeface="黑体" panose="02010609060101010101" charset="-122"/>
                <a:ea typeface="黑体" panose="02010609060101010101" charset="-122"/>
                <a:cs typeface="黑体" panose="02010609060101010101" charset="-122"/>
              </a:rPr>
              <a:t>：</a:t>
            </a:r>
            <a:endParaRPr lang="en-US" altLang="zh-CN" sz="2400" b="1" spc="60" dirty="0">
              <a:ln w="3175">
                <a:noFill/>
                <a:prstDash val="dash"/>
              </a:ln>
              <a:solidFill>
                <a:srgbClr val="0070C0"/>
              </a:solidFill>
              <a:latin typeface="黑体" panose="02010609060101010101" charset="-122"/>
              <a:ea typeface="黑体" panose="02010609060101010101" charset="-122"/>
              <a:cs typeface="黑体" panose="02010609060101010101" charset="-122"/>
            </a:endParaRPr>
          </a:p>
          <a:p>
            <a:pPr lvl="0">
              <a:lnSpc>
                <a:spcPct val="150000"/>
              </a:lnSpc>
              <a:spcAft>
                <a:spcPts val="800"/>
              </a:spcAft>
            </a:pPr>
            <a:r>
              <a:rPr lang="en-US" altLang="zh-CN" sz="2400" b="1" spc="60" dirty="0">
                <a:ln w="3175">
                  <a:noFill/>
                  <a:prstDash val="dash"/>
                </a:ln>
                <a:solidFill>
                  <a:srgbClr val="0070C0"/>
                </a:solidFill>
                <a:latin typeface="黑体" panose="02010609060101010101" charset="-122"/>
                <a:ea typeface="黑体" panose="02010609060101010101" charset="-122"/>
                <a:cs typeface="黑体" panose="02010609060101010101" charset="-122"/>
              </a:rPr>
              <a:t>    </a:t>
            </a:r>
            <a:r>
              <a:rPr lang="zh-CN" sz="2400" b="1" spc="60" dirty="0">
                <a:ln w="3175">
                  <a:noFill/>
                  <a:prstDash val="dash"/>
                </a:ln>
                <a:solidFill>
                  <a:srgbClr val="0070C0"/>
                </a:solidFill>
                <a:latin typeface="楷体" panose="02010609060101010101" pitchFamily="49" charset="-122"/>
                <a:ea typeface="楷体" panose="02010609060101010101" pitchFamily="49" charset="-122"/>
                <a:cs typeface="黑体" panose="02010609060101010101" charset="-122"/>
              </a:rPr>
              <a:t>没有什么比为了理想付出一切更加值得！</a:t>
            </a:r>
            <a:r>
              <a:rPr lang="zh-CN" altLang="en-US" sz="2400" b="1" spc="60" dirty="0">
                <a:ln w="3175">
                  <a:noFill/>
                  <a:prstDash val="dash"/>
                </a:ln>
                <a:solidFill>
                  <a:srgbClr val="0070C0"/>
                </a:solidFill>
                <a:latin typeface="楷体" panose="02010609060101010101" pitchFamily="49" charset="-122"/>
                <a:ea typeface="楷体" panose="02010609060101010101" pitchFamily="49" charset="-122"/>
                <a:cs typeface="黑体" panose="02010609060101010101" charset="-122"/>
              </a:rPr>
              <a:t>他是为维护雅典民主制度所制定的法律献身、殉道。</a:t>
            </a:r>
            <a:r>
              <a:rPr lang="zh-CN" sz="2400" b="1" spc="60" dirty="0">
                <a:ln w="3175">
                  <a:noFill/>
                  <a:prstDash val="dash"/>
                </a:ln>
                <a:solidFill>
                  <a:srgbClr val="0070C0"/>
                </a:solidFill>
                <a:latin typeface="楷体" panose="02010609060101010101" pitchFamily="49" charset="-122"/>
                <a:ea typeface="楷体" panose="02010609060101010101" pitchFamily="49" charset="-122"/>
                <a:cs typeface="黑体" panose="02010609060101010101" charset="-122"/>
              </a:rPr>
              <a:t>这个世界上除了生命之外，还有比生命更重要的东西，比如真理、正义、理想。苏格拉底认为真理和正义被毁造成的损失比身体被毁造成的损失要大得多；</a:t>
            </a:r>
            <a:r>
              <a:rPr lang="zh-CN" sz="2400" b="1" spc="60" dirty="0">
                <a:ln w="3175">
                  <a:noFill/>
                  <a:prstDash val="dash"/>
                </a:ln>
                <a:solidFill>
                  <a:srgbClr val="FF0000"/>
                </a:solidFill>
                <a:latin typeface="楷体" panose="02010609060101010101" pitchFamily="49" charset="-122"/>
                <a:ea typeface="楷体" panose="02010609060101010101" pitchFamily="49" charset="-122"/>
                <a:cs typeface="黑体" panose="02010609060101010101" charset="-122"/>
              </a:rPr>
              <a:t>对于毕生追求真理和正义的苏格拉底而言，越狱逃跑意味着以不义对不义，这是对真理和正义的损害。</a:t>
            </a:r>
            <a:endParaRPr lang="en-US" altLang="zh-CN" sz="2400" b="1" spc="60" dirty="0">
              <a:ln w="3175">
                <a:noFill/>
                <a:prstDash val="dash"/>
              </a:ln>
              <a:solidFill>
                <a:srgbClr val="FF0000"/>
              </a:solidFill>
              <a:latin typeface="楷体" panose="02010609060101010101" pitchFamily="49" charset="-122"/>
              <a:ea typeface="楷体" panose="02010609060101010101" pitchFamily="49" charset="-122"/>
              <a:cs typeface="黑体" panose="02010609060101010101" charset="-122"/>
            </a:endParaRPr>
          </a:p>
          <a:p>
            <a:pPr lvl="0">
              <a:lnSpc>
                <a:spcPct val="150000"/>
              </a:lnSpc>
              <a:spcAft>
                <a:spcPts val="800"/>
              </a:spcAft>
            </a:pPr>
            <a:r>
              <a:rPr lang="zh-CN" altLang="en-US" sz="2400" b="1" spc="60" dirty="0">
                <a:ln w="3175">
                  <a:noFill/>
                  <a:prstDash val="dash"/>
                </a:ln>
                <a:latin typeface="黑体" panose="02010609060101010101" pitchFamily="49" charset="-122"/>
                <a:ea typeface="黑体" panose="02010609060101010101" pitchFamily="49" charset="-122"/>
                <a:cs typeface="黑体" panose="02010609060101010101" charset="-122"/>
              </a:rPr>
              <a:t>想想还有哪些舍生取义的人物：</a:t>
            </a:r>
            <a:endParaRPr lang="en-US" altLang="zh-CN" sz="2400" b="1" spc="60" dirty="0">
              <a:ln w="3175">
                <a:noFill/>
                <a:prstDash val="dash"/>
              </a:ln>
              <a:latin typeface="黑体" panose="02010609060101010101" pitchFamily="49" charset="-122"/>
              <a:ea typeface="黑体" panose="02010609060101010101" pitchFamily="49" charset="-122"/>
              <a:cs typeface="黑体" panose="02010609060101010101" charset="-122"/>
            </a:endParaRPr>
          </a:p>
          <a:p>
            <a:pPr lvl="0">
              <a:lnSpc>
                <a:spcPct val="150000"/>
              </a:lnSpc>
              <a:spcAft>
                <a:spcPts val="800"/>
              </a:spcAft>
            </a:pPr>
            <a:r>
              <a:rPr lang="zh-CN" altLang="en-US" sz="2400" b="1" spc="60" dirty="0">
                <a:ln w="3175">
                  <a:noFill/>
                  <a:prstDash val="dash"/>
                </a:ln>
                <a:solidFill>
                  <a:srgbClr val="0070C0"/>
                </a:solidFill>
                <a:latin typeface="楷体" panose="02010609060101010101" pitchFamily="49" charset="-122"/>
                <a:ea typeface="楷体" panose="02010609060101010101" pitchFamily="49" charset="-122"/>
                <a:cs typeface="黑体" panose="02010609060101010101" charset="-122"/>
              </a:rPr>
              <a:t>         </a:t>
            </a:r>
            <a:r>
              <a:rPr lang="zh-CN" altLang="en-US" sz="2400" b="1" spc="60" dirty="0">
                <a:ln w="3175">
                  <a:noFill/>
                  <a:prstDash val="dash"/>
                </a:ln>
                <a:solidFill>
                  <a:srgbClr val="0070C0"/>
                </a:solidFill>
                <a:latin typeface="方正姚体" panose="02010601030101010101" pitchFamily="2" charset="-122"/>
                <a:ea typeface="方正姚体" panose="02010601030101010101" pitchFamily="2" charset="-122"/>
                <a:cs typeface="黑体" panose="02010609060101010101" charset="-122"/>
              </a:rPr>
              <a:t>屈原、荆轲、苏武、文天祥</a:t>
            </a:r>
            <a:r>
              <a:rPr lang="en-US" altLang="zh-CN" sz="2400" b="1" spc="60" dirty="0">
                <a:ln w="3175">
                  <a:noFill/>
                  <a:prstDash val="dash"/>
                </a:ln>
                <a:solidFill>
                  <a:srgbClr val="0070C0"/>
                </a:solidFill>
                <a:latin typeface="方正姚体" panose="02010601030101010101" pitchFamily="2" charset="-122"/>
                <a:ea typeface="方正姚体" panose="02010601030101010101" pitchFamily="2" charset="-122"/>
                <a:cs typeface="黑体" panose="02010609060101010101" charset="-122"/>
              </a:rPr>
              <a:t>……</a:t>
            </a:r>
          </a:p>
        </p:txBody>
      </p:sp>
    </p:spTree>
    <p:extLst>
      <p:ext uri="{BB962C8B-B14F-4D97-AF65-F5344CB8AC3E}">
        <p14:creationId xmlns:p14="http://schemas.microsoft.com/office/powerpoint/2010/main" val="32856279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 calcmode="lin" valueType="num">
                                      <p:cBhvr additive="base">
                                        <p:cTn id="2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55777AE7-4223-EB2C-24A9-54557A4E49EA}"/>
              </a:ext>
            </a:extLst>
          </p:cNvPr>
          <p:cNvSpPr txBox="1"/>
          <p:nvPr>
            <p:custDataLst>
              <p:tags r:id="rId1"/>
            </p:custDataLst>
          </p:nvPr>
        </p:nvSpPr>
        <p:spPr>
          <a:xfrm>
            <a:off x="356917" y="0"/>
            <a:ext cx="11478162" cy="1166120"/>
          </a:xfrm>
          <a:prstGeom prst="rect">
            <a:avLst/>
          </a:prstGeom>
          <a:noFill/>
          <a:ln w="3175">
            <a:noFill/>
            <a:prstDash val="dash"/>
          </a:ln>
        </p:spPr>
        <p:txBody>
          <a:bodyPr wrap="square" lIns="63500" tIns="25400" rIns="63500" bIns="25400" anchor="b"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marR="0" lvl="0" indent="0" algn="l" defTabSz="913765" rtl="0" eaLnBrk="1" fontAlgn="auto" latinLnBrk="0" hangingPunct="1">
              <a:lnSpc>
                <a:spcPct val="130000"/>
              </a:lnSpc>
              <a:spcBef>
                <a:spcPct val="0"/>
              </a:spcBef>
              <a:spcAft>
                <a:spcPts val="800"/>
              </a:spcAft>
              <a:buClrTx/>
              <a:buSzTx/>
              <a:buFontTx/>
              <a:buNone/>
              <a:tabLst/>
              <a:defRPr/>
            </a:pPr>
            <a:r>
              <a:rPr kumimoji="0" lang="en-US" altLang="zh-CN" sz="2400" b="1" i="0" u="none" strike="noStrike" kern="1200" cap="none" spc="12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a:t>
            </a:r>
            <a:r>
              <a:rPr kumimoji="0" lang="zh-CN" altLang="en-US" sz="2400" b="1" i="0" u="none" strike="noStrike" kern="1200" cap="none" spc="12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思考</a:t>
            </a:r>
            <a:r>
              <a:rPr kumimoji="0" lang="en-US" altLang="zh-CN" sz="2400" b="1" i="0" u="none" strike="noStrike" kern="1200" cap="none" spc="12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a:t>
            </a:r>
            <a:r>
              <a:rPr kumimoji="0" lang="zh-CN" altLang="en-US" sz="2400" b="1" i="0" u="none" strike="noStrike" kern="1200" cap="none" spc="120" normalizeH="0" baseline="0" noProof="0" dirty="0">
                <a:ln w="3175">
                  <a:noFill/>
                  <a:prstDash val="dash"/>
                </a:ln>
                <a:solidFill>
                  <a:prstClr val="black"/>
                </a:solidFill>
                <a:effectLst/>
                <a:uLnTx/>
                <a:uFillTx/>
                <a:latin typeface="宋体" panose="02010600030101010101" pitchFamily="2" charset="-122"/>
                <a:ea typeface="宋体" panose="02010600030101010101" pitchFamily="2" charset="-122"/>
                <a:cs typeface="微软雅黑" panose="020B0503020204020204" pitchFamily="34" charset="-122"/>
              </a:rPr>
              <a:t>苏格拉底坚持正义、舍生取义的行为令人敬佩；但也有人认为，他应该越狱逃跑，因“不敬神明”这样罪名而死不值得。你怎么看？</a:t>
            </a:r>
          </a:p>
        </p:txBody>
      </p:sp>
      <p:sp>
        <p:nvSpPr>
          <p:cNvPr id="6" name="Title 6">
            <a:extLst>
              <a:ext uri="{FF2B5EF4-FFF2-40B4-BE49-F238E27FC236}">
                <a16:creationId xmlns:a16="http://schemas.microsoft.com/office/drawing/2014/main" id="{4B7D291F-60D3-39C0-B377-07FD6EAF2567}"/>
              </a:ext>
            </a:extLst>
          </p:cNvPr>
          <p:cNvSpPr txBox="1"/>
          <p:nvPr>
            <p:custDataLst>
              <p:tags r:id="rId2"/>
            </p:custDataLst>
          </p:nvPr>
        </p:nvSpPr>
        <p:spPr>
          <a:xfrm>
            <a:off x="173499" y="1166120"/>
            <a:ext cx="11844997" cy="3413052"/>
          </a:xfrm>
          <a:prstGeom prst="rect">
            <a:avLst/>
          </a:prstGeom>
          <a:noFill/>
          <a:ln w="3175">
            <a:noFill/>
            <a:prstDash val="dash"/>
          </a:ln>
        </p:spPr>
        <p:txBody>
          <a:bodyPr wrap="square" lIns="63500" tIns="25400" rIns="63500" bIns="254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marR="0" lvl="0" indent="0" algn="l" defTabSz="913765" rtl="0" eaLnBrk="1" fontAlgn="auto" latinLnBrk="0" hangingPunct="1">
              <a:lnSpc>
                <a:spcPct val="150000"/>
              </a:lnSpc>
              <a:spcBef>
                <a:spcPct val="0"/>
              </a:spcBef>
              <a:spcAft>
                <a:spcPts val="800"/>
              </a:spcAft>
              <a:buClrTx/>
              <a:buSzTx/>
              <a:buFontTx/>
              <a:buNone/>
              <a:tabLst/>
              <a:defRPr/>
            </a:pPr>
            <a:r>
              <a:rPr kumimoji="0" lang="zh-CN" altLang="en-US" sz="2400" b="1" i="0" u="none" strike="noStrike" kern="1200" cap="none" spc="100" normalizeH="0" baseline="0" noProof="0" dirty="0">
                <a:ln w="3175">
                  <a:noFill/>
                  <a:prstDash val="dash"/>
                </a:ln>
                <a:solidFill>
                  <a:srgbClr val="0070C0"/>
                </a:solidFill>
                <a:effectLst/>
                <a:uLnTx/>
                <a:uFillTx/>
                <a:latin typeface="黑体" panose="02010609060101010101" charset="-122"/>
                <a:ea typeface="黑体" panose="02010609060101010101" charset="-122"/>
                <a:cs typeface="黑体" panose="02010609060101010101" charset="-122"/>
              </a:rPr>
              <a:t>求生：</a:t>
            </a:r>
            <a:endParaRPr kumimoji="0" lang="en-US" altLang="zh-CN" sz="2400" b="1" i="0" u="none" strike="noStrike" kern="1200" cap="none" spc="100" normalizeH="0" baseline="0" noProof="0" dirty="0">
              <a:ln w="3175">
                <a:noFill/>
                <a:prstDash val="dash"/>
              </a:ln>
              <a:solidFill>
                <a:srgbClr val="0070C0"/>
              </a:solidFill>
              <a:effectLst/>
              <a:uLnTx/>
              <a:uFillTx/>
              <a:latin typeface="黑体" panose="02010609060101010101" charset="-122"/>
              <a:ea typeface="黑体" panose="02010609060101010101" charset="-122"/>
              <a:cs typeface="黑体" panose="02010609060101010101" charset="-122"/>
            </a:endParaRPr>
          </a:p>
          <a:p>
            <a:pPr lvl="0">
              <a:lnSpc>
                <a:spcPct val="150000"/>
              </a:lnSpc>
              <a:spcAft>
                <a:spcPts val="800"/>
              </a:spcAft>
            </a:pPr>
            <a:r>
              <a:rPr lang="en-US" altLang="zh-CN" sz="2400" b="1" spc="100" dirty="0">
                <a:ln w="3175">
                  <a:noFill/>
                  <a:prstDash val="dash"/>
                </a:ln>
                <a:solidFill>
                  <a:srgbClr val="0070C0"/>
                </a:solidFill>
                <a:latin typeface="黑体" panose="02010609060101010101" charset="-122"/>
                <a:ea typeface="黑体" panose="02010609060101010101" charset="-122"/>
                <a:cs typeface="黑体" panose="02010609060101010101" charset="-122"/>
              </a:rPr>
              <a:t>    </a:t>
            </a:r>
            <a:r>
              <a:rPr kumimoji="0" lang="zh-CN" altLang="en-US" sz="24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黑体" panose="02010609060101010101" charset="-122"/>
              </a:rPr>
              <a:t>苏格拉底应该越狱逃跑。跳出神权时代，“不敬神明”算什么罪</a:t>
            </a:r>
            <a:r>
              <a:rPr lang="zh-CN" altLang="en-US" sz="2400" b="1" spc="100" dirty="0">
                <a:ln w="3175">
                  <a:noFill/>
                  <a:prstDash val="dash"/>
                </a:ln>
                <a:solidFill>
                  <a:srgbClr val="0070C0"/>
                </a:solidFill>
                <a:latin typeface="楷体" panose="02010609060101010101" pitchFamily="49" charset="-122"/>
                <a:ea typeface="楷体" panose="02010609060101010101" pitchFamily="49" charset="-122"/>
                <a:cs typeface="黑体" panose="02010609060101010101" charset="-122"/>
              </a:rPr>
              <a:t>呢？他本来就是无罪的，那些莫须有的罪名都是强加给他的。 </a:t>
            </a:r>
            <a:r>
              <a:rPr lang="zh-CN" altLang="en-US" sz="2400" b="1" u="sng" spc="100" dirty="0">
                <a:ln w="3175">
                  <a:noFill/>
                  <a:prstDash val="dash"/>
                </a:ln>
                <a:solidFill>
                  <a:srgbClr val="FF0000"/>
                </a:solidFill>
                <a:latin typeface="楷体" panose="02010609060101010101" pitchFamily="49" charset="-122"/>
                <a:ea typeface="楷体" panose="02010609060101010101" pitchFamily="49" charset="-122"/>
                <a:cs typeface="黑体" panose="02010609060101010101" charset="-122"/>
              </a:rPr>
              <a:t>敬畏法律的判决是正义的，但法律</a:t>
            </a:r>
            <a:r>
              <a:rPr kumimoji="0" lang="zh-CN" altLang="en-US" sz="2400" b="1" i="0" u="sng" strike="noStrike" kern="1200" cap="none" spc="100" normalizeH="0" baseline="0" noProof="0" dirty="0">
                <a:ln w="3175">
                  <a:noFill/>
                  <a:prstDash val="dash"/>
                </a:ln>
                <a:solidFill>
                  <a:srgbClr val="FF0000"/>
                </a:solidFill>
                <a:effectLst/>
                <a:uLnTx/>
                <a:uFillTx/>
                <a:latin typeface="楷体" panose="02010609060101010101" pitchFamily="49" charset="-122"/>
                <a:ea typeface="楷体" panose="02010609060101010101" pitchFamily="49" charset="-122"/>
                <a:cs typeface="黑体" panose="02010609060101010101" charset="-122"/>
              </a:rPr>
              <a:t>具有时代局限性，盲目地坚持这样的正义只会带来无谓的牺牲。</a:t>
            </a:r>
            <a:r>
              <a:rPr kumimoji="0" lang="zh-CN" altLang="en-US" sz="24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黑体" panose="02010609060101010101" charset="-122"/>
              </a:rPr>
              <a:t>越狱之后，作为一位哲学家，活着，就意味着他对于真理的追求能影响更多的人，使更多的人接受他主张，进而能更好的</a:t>
            </a:r>
            <a:r>
              <a:rPr kumimoji="0" lang="zh-CN" altLang="en-US" sz="2400" b="1" i="0" u="sng" strike="noStrike" kern="1200" cap="none" spc="100" normalizeH="0" baseline="0" noProof="0" dirty="0">
                <a:ln w="3175">
                  <a:noFill/>
                  <a:prstDash val="dash"/>
                </a:ln>
                <a:solidFill>
                  <a:srgbClr val="FF0000"/>
                </a:solidFill>
                <a:effectLst/>
                <a:uLnTx/>
                <a:uFillTx/>
                <a:latin typeface="楷体" panose="02010609060101010101" pitchFamily="49" charset="-122"/>
                <a:ea typeface="楷体" panose="02010609060101010101" pitchFamily="49" charset="-122"/>
                <a:cs typeface="黑体" panose="02010609060101010101" charset="-122"/>
              </a:rPr>
              <a:t>改变社会、改变世界</a:t>
            </a:r>
            <a:r>
              <a:rPr kumimoji="0" lang="zh-CN" altLang="en-US" sz="24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黑体" panose="02010609060101010101" charset="-122"/>
              </a:rPr>
              <a:t>。</a:t>
            </a:r>
            <a:endParaRPr kumimoji="0" lang="en-US" altLang="zh-CN" sz="24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黑体" panose="02010609060101010101" charset="-122"/>
            </a:endParaRPr>
          </a:p>
          <a:p>
            <a:pPr lvl="0">
              <a:lnSpc>
                <a:spcPct val="150000"/>
              </a:lnSpc>
              <a:spcAft>
                <a:spcPts val="800"/>
              </a:spcAft>
            </a:pPr>
            <a:endParaRPr kumimoji="0" lang="zh-CN" altLang="en-US" sz="2400" b="1" i="0" u="none" strike="noStrike" kern="1200" cap="none" spc="100" normalizeH="0" baseline="0" noProof="0" dirty="0">
              <a:ln w="3175">
                <a:noFill/>
                <a:prstDash val="dash"/>
              </a:ln>
              <a:solidFill>
                <a:srgbClr val="0070C0"/>
              </a:solidFill>
              <a:effectLst/>
              <a:uLnTx/>
              <a:uFillTx/>
              <a:latin typeface="楷体" panose="02010609060101010101" pitchFamily="49" charset="-122"/>
              <a:ea typeface="楷体" panose="02010609060101010101" pitchFamily="49" charset="-122"/>
              <a:cs typeface="黑体" panose="02010609060101010101" charset="-122"/>
            </a:endParaRPr>
          </a:p>
        </p:txBody>
      </p:sp>
      <p:sp>
        <p:nvSpPr>
          <p:cNvPr id="3" name="文本框 2">
            <a:extLst>
              <a:ext uri="{FF2B5EF4-FFF2-40B4-BE49-F238E27FC236}">
                <a16:creationId xmlns:a16="http://schemas.microsoft.com/office/drawing/2014/main" id="{A31D6B2F-C96E-BA53-0A6D-7897710C19B7}"/>
              </a:ext>
            </a:extLst>
          </p:cNvPr>
          <p:cNvSpPr txBox="1"/>
          <p:nvPr/>
        </p:nvSpPr>
        <p:spPr>
          <a:xfrm>
            <a:off x="173499" y="4857998"/>
            <a:ext cx="11844996" cy="166776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effectLst/>
                <a:uLnTx/>
                <a:uFillTx/>
                <a:latin typeface="方正姚体" panose="02010601030101010101" pitchFamily="2" charset="-122"/>
                <a:ea typeface="方正姚体" panose="02010601030101010101" pitchFamily="2" charset="-122"/>
              </a:rPr>
              <a:t>苏格拉底：“雅典公民们，我敬爱你们，但是我要服从神灵胜过服从你们，只要我还有一口气在，还能动弹，</a:t>
            </a:r>
            <a:r>
              <a:rPr kumimoji="0" lang="zh-CN" altLang="en-US" sz="24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我绝不会放弃哲学，绝不停止对你们的劝告，停止给我遇到的你们任何人指出真理。”</a:t>
            </a:r>
          </a:p>
        </p:txBody>
      </p:sp>
    </p:spTree>
    <p:extLst>
      <p:ext uri="{BB962C8B-B14F-4D97-AF65-F5344CB8AC3E}">
        <p14:creationId xmlns:p14="http://schemas.microsoft.com/office/powerpoint/2010/main" val="33357972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2CDF473-2359-D499-8363-45AE75F8E31B}"/>
              </a:ext>
            </a:extLst>
          </p:cNvPr>
          <p:cNvSpPr txBox="1"/>
          <p:nvPr>
            <p:custDataLst>
              <p:tags r:id="rId1"/>
            </p:custDataLst>
          </p:nvPr>
        </p:nvSpPr>
        <p:spPr>
          <a:xfrm>
            <a:off x="212687" y="2136723"/>
            <a:ext cx="11766626" cy="4081132"/>
          </a:xfrm>
          <a:prstGeom prst="rect">
            <a:avLst/>
          </a:prstGeom>
          <a:noFill/>
          <a:ln w="3175">
            <a:noFill/>
            <a:prstDash val="dash"/>
          </a:ln>
        </p:spPr>
        <p:txBody>
          <a:bodyPr wrap="square" lIns="63500" tIns="25400" rIns="63500" bIns="25400" anchor="b"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lvl="0">
              <a:lnSpc>
                <a:spcPct val="150000"/>
              </a:lnSpc>
              <a:spcAft>
                <a:spcPts val="800"/>
              </a:spcAft>
              <a:defRPr/>
            </a:pPr>
            <a:r>
              <a:rPr lang="zh-CN" altLang="en-US" sz="2400" b="1" spc="120" dirty="0">
                <a:ln w="3175">
                  <a:noFill/>
                  <a:prstDash val="dash"/>
                </a:ln>
                <a:solidFill>
                  <a:prstClr val="black"/>
                </a:solidFill>
                <a:latin typeface="楷体" panose="02010609060101010101" pitchFamily="49" charset="-122"/>
                <a:ea typeface="楷体" panose="02010609060101010101" pitchFamily="49" charset="-122"/>
                <a:cs typeface="微软雅黑" panose="020B0503020204020204" pitchFamily="34" charset="-122"/>
              </a:rPr>
              <a:t>    “至于“不朽者”，之所以叫做“不朽者”，却不是人类理智所能窥测，我们既没有见过神，又不能对神有一个圆满的观念，</a:t>
            </a:r>
            <a:r>
              <a:rPr lang="zh-CN" altLang="en-US" sz="2400" b="1" spc="120" dirty="0">
                <a:ln w="3175">
                  <a:noFill/>
                  <a:prstDash val="dash"/>
                </a:ln>
                <a:solidFill>
                  <a:srgbClr val="FF0000"/>
                </a:solidFill>
                <a:latin typeface="楷体" panose="02010609060101010101" pitchFamily="49" charset="-122"/>
                <a:ea typeface="楷体" panose="02010609060101010101" pitchFamily="49" charset="-122"/>
                <a:cs typeface="微软雅黑" panose="020B0503020204020204" pitchFamily="34" charset="-122"/>
              </a:rPr>
              <a:t>只能假想他是一个不朽的动物，兼具灵魂和肉体，而这两个因素是无始无终地紧密结合在一起的，不过关于这个问题，我们究竟怎样说，最好委之于神</a:t>
            </a:r>
            <a:r>
              <a:rPr lang="zh-CN" altLang="en-US" sz="2400" b="1" spc="120" dirty="0">
                <a:ln w="3175">
                  <a:noFill/>
                  <a:prstDash val="dash"/>
                </a:ln>
                <a:solidFill>
                  <a:prstClr val="black"/>
                </a:solidFill>
                <a:latin typeface="楷体" panose="02010609060101010101" pitchFamily="49" charset="-122"/>
                <a:ea typeface="楷体" panose="02010609060101010101" pitchFamily="49" charset="-122"/>
                <a:cs typeface="微软雅黑" panose="020B0503020204020204" pitchFamily="34" charset="-122"/>
              </a:rPr>
              <a:t>。”</a:t>
            </a:r>
            <a:r>
              <a:rPr lang="en-US" altLang="zh-CN" sz="2400" b="1" spc="120" dirty="0">
                <a:ln w="3175">
                  <a:noFill/>
                  <a:prstDash val="dash"/>
                </a:ln>
                <a:solidFill>
                  <a:prstClr val="black"/>
                </a:solidFill>
                <a:latin typeface="楷体" panose="02010609060101010101" pitchFamily="49" charset="-122"/>
                <a:ea typeface="楷体" panose="02010609060101010101" pitchFamily="49" charset="-122"/>
                <a:cs typeface="微软雅黑" panose="020B0503020204020204" pitchFamily="34" charset="-122"/>
              </a:rPr>
              <a:t>——</a:t>
            </a:r>
            <a:r>
              <a:rPr lang="zh-CN" altLang="en-US" sz="2400" b="1" spc="120" dirty="0">
                <a:ln w="3175">
                  <a:noFill/>
                  <a:prstDash val="dash"/>
                </a:ln>
                <a:solidFill>
                  <a:prstClr val="black"/>
                </a:solidFill>
                <a:latin typeface="楷体" panose="02010609060101010101" pitchFamily="49" charset="-122"/>
                <a:ea typeface="楷体" panose="02010609060101010101" pitchFamily="49" charset="-122"/>
                <a:cs typeface="微软雅黑" panose="020B0503020204020204" pitchFamily="34" charset="-122"/>
              </a:rPr>
              <a:t>苏格拉底</a:t>
            </a:r>
            <a:endParaRPr lang="en-US" altLang="zh-CN" sz="2400" b="1" spc="120" dirty="0">
              <a:ln w="3175">
                <a:noFill/>
                <a:prstDash val="dash"/>
              </a:ln>
              <a:solidFill>
                <a:prstClr val="black"/>
              </a:solidFill>
              <a:latin typeface="楷体" panose="02010609060101010101" pitchFamily="49" charset="-122"/>
              <a:ea typeface="楷体" panose="02010609060101010101" pitchFamily="49" charset="-122"/>
              <a:cs typeface="微软雅黑" panose="020B0503020204020204" pitchFamily="34" charset="-122"/>
            </a:endParaRPr>
          </a:p>
          <a:p>
            <a:pPr lvl="0">
              <a:lnSpc>
                <a:spcPct val="150000"/>
              </a:lnSpc>
              <a:spcAft>
                <a:spcPts val="800"/>
              </a:spcAft>
              <a:defRPr/>
            </a:pPr>
            <a:r>
              <a:rPr lang="en-US" altLang="zh-CN" sz="2400" b="1" spc="120" dirty="0">
                <a:ln w="3175">
                  <a:noFill/>
                  <a:prstDash val="dash"/>
                </a:ln>
                <a:solidFill>
                  <a:prstClr val="black"/>
                </a:solidFill>
                <a:latin typeface="方正姚体" panose="02010601030101010101" pitchFamily="2" charset="-122"/>
                <a:ea typeface="方正姚体" panose="02010601030101010101" pitchFamily="2" charset="-122"/>
                <a:cs typeface="微软雅黑" panose="020B0503020204020204" pitchFamily="34" charset="-122"/>
              </a:rPr>
              <a:t>——</a:t>
            </a:r>
            <a:r>
              <a:rPr lang="zh-CN" altLang="en-US" sz="2400" b="1" spc="120" dirty="0">
                <a:ln w="3175">
                  <a:noFill/>
                  <a:prstDash val="dash"/>
                </a:ln>
                <a:solidFill>
                  <a:prstClr val="black"/>
                </a:solidFill>
                <a:latin typeface="方正姚体" panose="02010601030101010101" pitchFamily="2" charset="-122"/>
                <a:ea typeface="方正姚体" panose="02010601030101010101" pitchFamily="2" charset="-122"/>
                <a:cs typeface="微软雅黑" panose="020B0503020204020204" pitchFamily="34" charset="-122"/>
              </a:rPr>
              <a:t>他也信神，只是他重新</a:t>
            </a:r>
            <a:r>
              <a:rPr lang="zh-CN" altLang="en-US" sz="2400" b="1" spc="120" dirty="0">
                <a:ln w="3175">
                  <a:noFill/>
                  <a:prstDash val="dash"/>
                </a:ln>
                <a:solidFill>
                  <a:srgbClr val="FF0000"/>
                </a:solidFill>
                <a:latin typeface="方正姚体" panose="02010601030101010101" pitchFamily="2" charset="-122"/>
                <a:ea typeface="方正姚体" panose="02010601030101010101" pitchFamily="2" charset="-122"/>
                <a:cs typeface="微软雅黑" panose="020B0503020204020204" pitchFamily="34" charset="-122"/>
              </a:rPr>
              <a:t>用理性定义了神</a:t>
            </a:r>
            <a:r>
              <a:rPr lang="zh-CN" altLang="en-US" sz="2400" b="1" spc="120" dirty="0">
                <a:ln w="3175">
                  <a:noFill/>
                  <a:prstDash val="dash"/>
                </a:ln>
                <a:solidFill>
                  <a:prstClr val="black"/>
                </a:solidFill>
                <a:latin typeface="方正姚体" panose="02010601030101010101" pitchFamily="2" charset="-122"/>
                <a:ea typeface="方正姚体" panose="02010601030101010101" pitchFamily="2" charset="-122"/>
                <a:cs typeface="微软雅黑" panose="020B0503020204020204" pitchFamily="34" charset="-122"/>
              </a:rPr>
              <a:t>，是对他自己心目中</a:t>
            </a:r>
            <a:r>
              <a:rPr lang="zh-CN" altLang="en-US" sz="2400" b="1" spc="120" dirty="0">
                <a:ln w="3175">
                  <a:noFill/>
                  <a:prstDash val="dash"/>
                </a:ln>
                <a:solidFill>
                  <a:srgbClr val="FF0000"/>
                </a:solidFill>
                <a:latin typeface="方正姚体" panose="02010601030101010101" pitchFamily="2" charset="-122"/>
                <a:ea typeface="方正姚体" panose="02010601030101010101" pitchFamily="2" charset="-122"/>
                <a:cs typeface="微软雅黑" panose="020B0503020204020204" pitchFamily="34" charset="-122"/>
              </a:rPr>
              <a:t>至高真理或者规律的称呼</a:t>
            </a:r>
            <a:r>
              <a:rPr lang="zh-CN" altLang="en-US" sz="2400" b="1" spc="120" dirty="0">
                <a:ln w="3175">
                  <a:noFill/>
                  <a:prstDash val="dash"/>
                </a:ln>
                <a:solidFill>
                  <a:prstClr val="black"/>
                </a:solidFill>
                <a:latin typeface="方正姚体" panose="02010601030101010101" pitchFamily="2" charset="-122"/>
                <a:ea typeface="方正姚体" panose="02010601030101010101" pitchFamily="2" charset="-122"/>
                <a:cs typeface="微软雅黑" panose="020B0503020204020204" pitchFamily="34" charset="-122"/>
              </a:rPr>
              <a:t>。</a:t>
            </a:r>
            <a:endParaRPr lang="en-US" altLang="zh-CN" sz="2400" b="1" spc="120" dirty="0">
              <a:ln w="3175">
                <a:noFill/>
                <a:prstDash val="dash"/>
              </a:ln>
              <a:solidFill>
                <a:prstClr val="black"/>
              </a:solidFill>
              <a:latin typeface="方正姚体" panose="02010601030101010101" pitchFamily="2" charset="-122"/>
              <a:ea typeface="方正姚体" panose="02010601030101010101" pitchFamily="2" charset="-122"/>
              <a:cs typeface="微软雅黑" panose="020B0503020204020204" pitchFamily="34" charset="-122"/>
            </a:endParaRPr>
          </a:p>
          <a:p>
            <a:pPr lvl="0" algn="ctr">
              <a:lnSpc>
                <a:spcPct val="150000"/>
              </a:lnSpc>
              <a:spcAft>
                <a:spcPts val="800"/>
              </a:spcAft>
              <a:defRPr/>
            </a:pPr>
            <a:r>
              <a:rPr lang="zh-CN" altLang="en-US" sz="2400" b="1" spc="120" dirty="0">
                <a:ln w="3175">
                  <a:noFill/>
                  <a:prstDash val="dash"/>
                </a:ln>
                <a:solidFill>
                  <a:prstClr val="black"/>
                </a:solidFill>
                <a:latin typeface="仿宋" panose="02010609060101010101" pitchFamily="49" charset="-122"/>
                <a:ea typeface="仿宋" panose="02010609060101010101" pitchFamily="49" charset="-122"/>
                <a:cs typeface="微软雅黑" panose="020B0503020204020204" pitchFamily="34" charset="-122"/>
              </a:rPr>
              <a:t>（有没有联想到儒道当中的“道”哇？）</a:t>
            </a:r>
            <a:endParaRPr lang="en-US" altLang="zh-CN" sz="2400" b="1" spc="120" dirty="0">
              <a:ln w="3175">
                <a:noFill/>
                <a:prstDash val="dash"/>
              </a:ln>
              <a:solidFill>
                <a:prstClr val="black"/>
              </a:solidFill>
              <a:latin typeface="仿宋" panose="02010609060101010101" pitchFamily="49" charset="-122"/>
              <a:ea typeface="仿宋" panose="02010609060101010101" pitchFamily="49" charset="-122"/>
              <a:cs typeface="微软雅黑" panose="020B0503020204020204" pitchFamily="34" charset="-122"/>
            </a:endParaRPr>
          </a:p>
        </p:txBody>
      </p:sp>
      <p:sp>
        <p:nvSpPr>
          <p:cNvPr id="5" name="文本框 4">
            <a:extLst>
              <a:ext uri="{FF2B5EF4-FFF2-40B4-BE49-F238E27FC236}">
                <a16:creationId xmlns:a16="http://schemas.microsoft.com/office/drawing/2014/main" id="{A65FC81A-6D66-D9D7-6185-A86113801F81}"/>
              </a:ext>
            </a:extLst>
          </p:cNvPr>
          <p:cNvSpPr txBox="1"/>
          <p:nvPr/>
        </p:nvSpPr>
        <p:spPr>
          <a:xfrm>
            <a:off x="212687" y="401321"/>
            <a:ext cx="11766626" cy="1312090"/>
          </a:xfrm>
          <a:prstGeom prst="rect">
            <a:avLst/>
          </a:prstGeom>
          <a:noFill/>
        </p:spPr>
        <p:txBody>
          <a:bodyPr wrap="square">
            <a:spAutoFit/>
          </a:bodyPr>
          <a:lstStyle/>
          <a:p>
            <a:pPr>
              <a:lnSpc>
                <a:spcPct val="150000"/>
              </a:lnSpc>
            </a:pPr>
            <a:r>
              <a:rPr kumimoji="0" lang="zh-CN" altLang="en-US" sz="2800" b="1" i="0" u="none" strike="noStrike" kern="1200" cap="none" spc="120" normalizeH="0" baseline="0" noProof="0" dirty="0">
                <a:ln w="3175">
                  <a:noFill/>
                  <a:prstDash val="dash"/>
                </a:ln>
                <a:solidFill>
                  <a:prstClr val="black"/>
                </a:solidFill>
                <a:effectLst/>
                <a:uLnTx/>
                <a:uFillTx/>
                <a:latin typeface="黑体" panose="02010609060101010101" pitchFamily="49" charset="-122"/>
                <a:ea typeface="黑体" panose="02010609060101010101" pitchFamily="49" charset="-122"/>
                <a:cs typeface="微软雅黑" panose="020B0503020204020204" pitchFamily="34" charset="-122"/>
              </a:rPr>
              <a:t>    古希腊民众认为他们的国家是受众神护佑</a:t>
            </a:r>
            <a:r>
              <a:rPr lang="zh-CN" altLang="en-US" sz="2800" b="1" spc="12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的国家，苏格拉底被判“不敬神明”，是他真的“不敬神明”吗？</a:t>
            </a:r>
            <a:endParaRPr lang="zh-CN" altLang="en-US" sz="2800" dirty="0"/>
          </a:p>
        </p:txBody>
      </p:sp>
    </p:spTree>
    <p:extLst>
      <p:ext uri="{BB962C8B-B14F-4D97-AF65-F5344CB8AC3E}">
        <p14:creationId xmlns:p14="http://schemas.microsoft.com/office/powerpoint/2010/main" val="39968123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8DFEA122-D714-5AD7-19CD-BA6CAA53E342}"/>
              </a:ext>
            </a:extLst>
          </p:cNvPr>
          <p:cNvSpPr txBox="1"/>
          <p:nvPr/>
        </p:nvSpPr>
        <p:spPr>
          <a:xfrm>
            <a:off x="881575" y="1916613"/>
            <a:ext cx="10428850" cy="1965666"/>
          </a:xfrm>
          <a:prstGeom prst="rect">
            <a:avLst/>
          </a:prstGeom>
          <a:noFill/>
        </p:spPr>
        <p:txBody>
          <a:bodyPr wrap="square">
            <a:spAutoFit/>
          </a:bodyPr>
          <a:lstStyle/>
          <a:p>
            <a:pPr>
              <a:lnSpc>
                <a:spcPct val="150000"/>
              </a:lnSpc>
            </a:pPr>
            <a:r>
              <a:rPr lang="zh-CN" altLang="en-US" sz="2800" b="1" dirty="0">
                <a:effectLst/>
                <a:latin typeface="幼圆" panose="02010509060101010101" pitchFamily="49" charset="-122"/>
                <a:ea typeface="幼圆" panose="02010509060101010101" pitchFamily="49" charset="-122"/>
              </a:rPr>
              <a:t>    哲学家们在浓厚的宗教氛围里面进行哲学思考，</a:t>
            </a:r>
            <a:r>
              <a:rPr lang="zh-CN" altLang="en-US" sz="2800" b="1" dirty="0">
                <a:solidFill>
                  <a:srgbClr val="0070C0"/>
                </a:solidFill>
                <a:effectLst/>
                <a:latin typeface="幼圆" panose="02010509060101010101" pitchFamily="49" charset="-122"/>
                <a:ea typeface="幼圆" panose="02010509060101010101" pitchFamily="49" charset="-122"/>
              </a:rPr>
              <a:t>虽然很多人力图摆脱宗教的束缚，但最终很少有与之彻底决裂</a:t>
            </a:r>
            <a:r>
              <a:rPr lang="zh-CN" altLang="en-US" sz="2800" b="1" dirty="0">
                <a:effectLst/>
                <a:latin typeface="幼圆" panose="02010509060101010101" pitchFamily="49" charset="-122"/>
                <a:ea typeface="幼圆" panose="02010509060101010101" pitchFamily="49" charset="-122"/>
              </a:rPr>
              <a:t>，但哲学家们心目中的神，大多是</a:t>
            </a:r>
            <a:r>
              <a:rPr lang="zh-CN" altLang="en-US" sz="2800" b="1" dirty="0">
                <a:solidFill>
                  <a:srgbClr val="FF0000"/>
                </a:solidFill>
                <a:effectLst/>
                <a:latin typeface="幼圆" panose="02010509060101010101" pitchFamily="49" charset="-122"/>
                <a:ea typeface="幼圆" panose="02010509060101010101" pitchFamily="49" charset="-122"/>
              </a:rPr>
              <a:t>思辨神、</a:t>
            </a:r>
            <a:r>
              <a:rPr lang="zh-CN" altLang="en-US" sz="2800" b="1" u="none" strike="noStrike" dirty="0">
                <a:solidFill>
                  <a:srgbClr val="FF0000"/>
                </a:solidFill>
                <a:effectLst/>
                <a:latin typeface="幼圆" panose="02010509060101010101" pitchFamily="49" charset="-122"/>
                <a:ea typeface="幼圆" panose="02010509060101010101" pitchFamily="49" charset="-122"/>
              </a:rPr>
              <a:t>理性神</a:t>
            </a:r>
            <a:r>
              <a:rPr lang="zh-CN" altLang="en-US" sz="2800" b="1" dirty="0">
                <a:effectLst/>
                <a:latin typeface="幼圆" panose="02010509060101010101" pitchFamily="49" charset="-122"/>
                <a:ea typeface="幼圆" panose="02010509060101010101" pitchFamily="49" charset="-122"/>
              </a:rPr>
              <a:t>。</a:t>
            </a:r>
            <a:endParaRPr lang="zh-CN" altLang="en-US" sz="2800" dirty="0">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15541864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016BD75-2C54-31EC-DCD9-D4DA82CF863B}"/>
              </a:ext>
            </a:extLst>
          </p:cNvPr>
          <p:cNvSpPr txBox="1"/>
          <p:nvPr/>
        </p:nvSpPr>
        <p:spPr>
          <a:xfrm>
            <a:off x="504093" y="496312"/>
            <a:ext cx="11183814" cy="5161991"/>
          </a:xfrm>
          <a:prstGeom prst="rect">
            <a:avLst/>
          </a:prstGeom>
          <a:noFill/>
        </p:spPr>
        <p:txBody>
          <a:bodyPr wrap="square">
            <a:spAutoFit/>
          </a:bodyPr>
          <a:lstStyle/>
          <a:p>
            <a:pPr>
              <a:lnSpc>
                <a:spcPct val="150000"/>
              </a:lnSpc>
            </a:pPr>
            <a:r>
              <a:rPr lang="zh-CN" altLang="en-US" sz="2800" b="1" dirty="0"/>
              <a:t>苏格拉底之所没有选择越狱，因为这是抛弃德行、丧失尊严的行为，对自身灵魂最大的侮辱。</a:t>
            </a:r>
            <a:endParaRPr lang="en-US" altLang="zh-CN" sz="2800" b="1" dirty="0"/>
          </a:p>
          <a:p>
            <a:pPr>
              <a:lnSpc>
                <a:spcPct val="150000"/>
              </a:lnSpc>
            </a:pPr>
            <a:br>
              <a:rPr lang="zh-CN" altLang="en-US" sz="2800" dirty="0"/>
            </a:br>
            <a:r>
              <a:rPr lang="zh-CN" altLang="en-US" sz="2800" b="1" dirty="0">
                <a:latin typeface="楷体" panose="02010609060101010101" pitchFamily="49" charset="-122"/>
                <a:ea typeface="楷体" panose="02010609060101010101" pitchFamily="49" charset="-122"/>
              </a:rPr>
              <a:t>苏格拉底说：“诸位，我认为，哀求法官也是不对的，靠乞求逃脱更是不该的，而应该教育和说服。因为法官占据那席位，不是为了施舍正义，而是要</a:t>
            </a:r>
            <a:r>
              <a:rPr lang="zh-CN" altLang="en-US" sz="2800" b="1" u="sng" dirty="0">
                <a:solidFill>
                  <a:srgbClr val="FF0000"/>
                </a:solidFill>
                <a:latin typeface="楷体" panose="02010609060101010101" pitchFamily="49" charset="-122"/>
                <a:ea typeface="楷体" panose="02010609060101010101" pitchFamily="49" charset="-122"/>
              </a:rPr>
              <a:t>裁判正义</a:t>
            </a:r>
            <a:r>
              <a:rPr lang="zh-CN" altLang="en-US" sz="2800" b="1" dirty="0">
                <a:latin typeface="楷体" panose="02010609060101010101" pitchFamily="49" charset="-122"/>
                <a:ea typeface="楷体" panose="02010609060101010101" pitchFamily="49" charset="-122"/>
              </a:rPr>
              <a:t>。他们发誓并不是按照自己的喜欢施舍，而是</a:t>
            </a:r>
            <a:r>
              <a:rPr lang="zh-CN" altLang="en-US" sz="2800" b="1" u="sng" dirty="0">
                <a:solidFill>
                  <a:srgbClr val="FF0000"/>
                </a:solidFill>
                <a:latin typeface="楷体" panose="02010609060101010101" pitchFamily="49" charset="-122"/>
                <a:ea typeface="楷体" panose="02010609060101010101" pitchFamily="49" charset="-122"/>
              </a:rPr>
              <a:t>根据法律裁判</a:t>
            </a:r>
            <a:r>
              <a:rPr lang="zh-CN" altLang="en-US" sz="2800" b="1" dirty="0">
                <a:latin typeface="楷体" panose="02010609060101010101" pitchFamily="49" charset="-122"/>
                <a:ea typeface="楷体" panose="02010609060101010101" pitchFamily="49" charset="-122"/>
              </a:rPr>
              <a:t>。所以，我们不能让你们习惯于发假誓，你们也不应该习惯于此。否则</a:t>
            </a:r>
            <a:r>
              <a:rPr lang="zh-CN" altLang="en-US" sz="2800" b="1" u="sng" dirty="0">
                <a:solidFill>
                  <a:srgbClr val="FF0000"/>
                </a:solidFill>
                <a:latin typeface="楷体" panose="02010609060101010101" pitchFamily="49" charset="-122"/>
                <a:ea typeface="楷体" panose="02010609060101010101" pitchFamily="49" charset="-122"/>
              </a:rPr>
              <a:t>我们双方都不虔诚</a:t>
            </a:r>
            <a:r>
              <a:rPr lang="zh-CN" altLang="en-US" sz="2800" b="1" dirty="0">
                <a:latin typeface="楷体" panose="02010609060101010101" pitchFamily="49" charset="-122"/>
                <a:ea typeface="楷体" panose="02010609060101010101" pitchFamily="49" charset="-122"/>
              </a:rPr>
              <a:t>了。”</a:t>
            </a:r>
          </a:p>
        </p:txBody>
      </p:sp>
    </p:spTree>
    <p:extLst>
      <p:ext uri="{BB962C8B-B14F-4D97-AF65-F5344CB8AC3E}">
        <p14:creationId xmlns:p14="http://schemas.microsoft.com/office/powerpoint/2010/main" val="34778216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49A329DC-E7E2-8D2E-103A-653B990399FA}"/>
              </a:ext>
            </a:extLst>
          </p:cNvPr>
          <p:cNvSpPr txBox="1"/>
          <p:nvPr/>
        </p:nvSpPr>
        <p:spPr>
          <a:xfrm>
            <a:off x="447819" y="458498"/>
            <a:ext cx="11296357" cy="454374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    我很难赢得，不是因为缺少语言，而是</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因为缺乏勇气和无耻</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我不愿对你们说那些你们最喜欢听的话，我不哀悼，不悲恸，不做也不说别的很多我认为不合我的品行、而你们习惯从别人那里听到的那些</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。我认为，我不该因为危险而做自由人不该做的事，而且我现在也不后悔做了这样的申辩，我宁愿选择这样申辩而死，</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也不选择那样活着</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a:t>
            </a:r>
            <a:endPar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宁愿守法而死，不愿意违法偷生</a:t>
            </a:r>
            <a:r>
              <a:rPr lang="zh-CN" altLang="en-US" sz="2800" b="1" dirty="0">
                <a:solidFill>
                  <a:prstClr val="black"/>
                </a:solidFill>
                <a:latin typeface="楷体" panose="02010609060101010101" pitchFamily="49" charset="-122"/>
                <a:ea typeface="楷体" panose="02010609060101010101" pitchFamily="49" charset="-122"/>
              </a:rPr>
              <a:t>。</a:t>
            </a:r>
            <a:endPar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苏格拉底的申辩</a:t>
            </a:r>
            <a:r>
              <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柏拉图</a:t>
            </a:r>
            <a:endPar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
        <p:nvSpPr>
          <p:cNvPr id="3" name="文本框 2">
            <a:extLst>
              <a:ext uri="{FF2B5EF4-FFF2-40B4-BE49-F238E27FC236}">
                <a16:creationId xmlns:a16="http://schemas.microsoft.com/office/drawing/2014/main" id="{0DAB63CC-2EAE-85AB-D5ED-7960E61F4E1B}"/>
              </a:ext>
            </a:extLst>
          </p:cNvPr>
          <p:cNvSpPr txBox="1"/>
          <p:nvPr/>
        </p:nvSpPr>
        <p:spPr>
          <a:xfrm>
            <a:off x="1283675" y="5271308"/>
            <a:ext cx="9624647" cy="112819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mn-cs"/>
              </a:rPr>
              <a:t>因为遵守了自己内心的公正，苏格拉底昂着头面对这个审判。</a:t>
            </a:r>
            <a:endParaRPr kumimoji="0" lang="en-US" altLang="zh-CN" sz="28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mn-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lang="en-US" altLang="zh-CN" b="1" dirty="0">
                <a:highlight>
                  <a:srgbClr val="FFFF00"/>
                </a:highlight>
                <a:latin typeface="仿宋" panose="02010609060101010101" pitchFamily="49" charset="-122"/>
                <a:ea typeface="仿宋" panose="02010609060101010101" pitchFamily="49" charset="-122"/>
              </a:rPr>
              <a:t>[</a:t>
            </a:r>
            <a:r>
              <a:rPr lang="zh-CN" altLang="en-US" b="1" dirty="0">
                <a:highlight>
                  <a:srgbClr val="FFFF00"/>
                </a:highlight>
                <a:latin typeface="仿宋" panose="02010609060101010101" pitchFamily="49" charset="-122"/>
                <a:ea typeface="仿宋" panose="02010609060101010101" pitchFamily="49" charset="-122"/>
              </a:rPr>
              <a:t>阅读拓展资料</a:t>
            </a:r>
            <a:r>
              <a:rPr lang="en-US" altLang="zh-CN" b="1" dirty="0">
                <a:highlight>
                  <a:srgbClr val="FFFF00"/>
                </a:highlight>
                <a:latin typeface="仿宋" panose="02010609060101010101" pitchFamily="49" charset="-122"/>
                <a:ea typeface="仿宋" panose="02010609060101010101" pitchFamily="49" charset="-122"/>
              </a:rPr>
              <a:t>《</a:t>
            </a:r>
            <a:r>
              <a:rPr lang="zh-CN" altLang="en-US" b="1" dirty="0">
                <a:highlight>
                  <a:srgbClr val="FFFF00"/>
                </a:highlight>
                <a:latin typeface="仿宋" panose="02010609060101010101" pitchFamily="49" charset="-122"/>
                <a:ea typeface="仿宋" panose="02010609060101010101" pitchFamily="49" charset="-122"/>
              </a:rPr>
              <a:t>苏格拉底之死的悲剧意义</a:t>
            </a:r>
            <a:r>
              <a:rPr lang="en-US" altLang="zh-CN" b="1" dirty="0">
                <a:highlight>
                  <a:srgbClr val="FFFF00"/>
                </a:highlight>
                <a:latin typeface="仿宋" panose="02010609060101010101" pitchFamily="49" charset="-122"/>
                <a:ea typeface="仿宋" panose="02010609060101010101" pitchFamily="49" charset="-122"/>
              </a:rPr>
              <a:t>》</a:t>
            </a:r>
            <a:r>
              <a:rPr lang="zh-CN" altLang="en-US" b="1" dirty="0">
                <a:highlight>
                  <a:srgbClr val="FFFF00"/>
                </a:highlight>
                <a:latin typeface="仿宋" panose="02010609060101010101" pitchFamily="49" charset="-122"/>
                <a:ea typeface="仿宋" panose="02010609060101010101" pitchFamily="49" charset="-122"/>
              </a:rPr>
              <a:t>，还可上网搜所苏格拉底审判的详细过程</a:t>
            </a:r>
            <a:r>
              <a:rPr lang="en-US" altLang="zh-CN" b="1" dirty="0">
                <a:highlight>
                  <a:srgbClr val="FFFF00"/>
                </a:highlight>
                <a:latin typeface="仿宋" panose="02010609060101010101" pitchFamily="49" charset="-122"/>
                <a:ea typeface="仿宋" panose="02010609060101010101" pitchFamily="49" charset="-122"/>
              </a:rPr>
              <a:t>]</a:t>
            </a:r>
            <a:endParaRPr kumimoji="0" lang="en-US" altLang="zh-CN" b="1" i="0" u="none" strike="noStrike" kern="1200" cap="none" spc="0" normalizeH="0" baseline="0" noProof="0" dirty="0">
              <a:ln>
                <a:noFill/>
              </a:ln>
              <a:effectLst/>
              <a:highlight>
                <a:srgbClr val="FFFF00"/>
              </a:highlight>
              <a:uLnTx/>
              <a:uFillTx/>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8914993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9DD58060-E589-9BCC-47CB-A93D8E5F8198}"/>
              </a:ext>
            </a:extLst>
          </p:cNvPr>
          <p:cNvSpPr txBox="1"/>
          <p:nvPr/>
        </p:nvSpPr>
        <p:spPr>
          <a:xfrm>
            <a:off x="1109003" y="2446295"/>
            <a:ext cx="9973994" cy="1965410"/>
          </a:xfrm>
          <a:prstGeom prst="rect">
            <a:avLst/>
          </a:prstGeom>
          <a:noFill/>
          <a:ln w="82550" cmpd="dbl">
            <a:solidFill>
              <a:schemeClr val="tx1"/>
            </a:solidFill>
          </a:ln>
        </p:spPr>
        <p:txBody>
          <a:bodyPr wrap="square">
            <a:spAutoFit/>
          </a:bodyPr>
          <a:lstStyle/>
          <a:p>
            <a:pPr>
              <a:lnSpc>
                <a:spcPct val="150000"/>
              </a:lnSpc>
            </a:pPr>
            <a:r>
              <a:rPr lang="zh-CN" altLang="en-US" sz="2800" b="0" i="0" dirty="0">
                <a:solidFill>
                  <a:srgbClr val="121212"/>
                </a:solidFill>
                <a:effectLst/>
                <a:latin typeface="华文琥珀" panose="02010800040101010101" pitchFamily="2" charset="-122"/>
                <a:ea typeface="华文琥珀" panose="02010800040101010101" pitchFamily="2" charset="-122"/>
              </a:rPr>
              <a:t>        人类最大的幸福就在于每天能谈谈道德方面的事情。</a:t>
            </a:r>
            <a:r>
              <a:rPr lang="zh-CN" altLang="en-US" sz="2800" b="0" i="0" dirty="0">
                <a:solidFill>
                  <a:srgbClr val="FF0000"/>
                </a:solidFill>
                <a:effectLst/>
                <a:latin typeface="华文琥珀" panose="02010800040101010101" pitchFamily="2" charset="-122"/>
                <a:ea typeface="华文琥珀" panose="02010800040101010101" pitchFamily="2" charset="-122"/>
              </a:rPr>
              <a:t>无灵魂的生活就失去了人的生活价值。</a:t>
            </a:r>
            <a:endParaRPr lang="en-US" altLang="zh-CN" sz="2800" b="0" i="0" dirty="0">
              <a:solidFill>
                <a:srgbClr val="FF0000"/>
              </a:solidFill>
              <a:effectLst/>
              <a:latin typeface="华文琥珀" panose="02010800040101010101" pitchFamily="2" charset="-122"/>
              <a:ea typeface="华文琥珀" panose="02010800040101010101" pitchFamily="2" charset="-122"/>
            </a:endParaRPr>
          </a:p>
          <a:p>
            <a:pPr algn="r">
              <a:lnSpc>
                <a:spcPct val="150000"/>
              </a:lnSpc>
            </a:pPr>
            <a:r>
              <a:rPr lang="en-US" altLang="zh-CN" sz="2800" b="1" i="0" dirty="0">
                <a:solidFill>
                  <a:srgbClr val="121212"/>
                </a:solidFill>
                <a:effectLst/>
                <a:latin typeface="-apple-system"/>
              </a:rPr>
              <a:t>—— </a:t>
            </a:r>
            <a:r>
              <a:rPr lang="zh-CN" altLang="en-US" sz="2800" b="1" i="0" dirty="0">
                <a:solidFill>
                  <a:srgbClr val="121212"/>
                </a:solidFill>
                <a:effectLst/>
                <a:latin typeface="-apple-system"/>
              </a:rPr>
              <a:t>苏格拉底</a:t>
            </a:r>
            <a:endParaRPr lang="zh-CN" altLang="en-US" sz="2800" b="1" dirty="0"/>
          </a:p>
        </p:txBody>
      </p:sp>
    </p:spTree>
    <p:extLst>
      <p:ext uri="{BB962C8B-B14F-4D97-AF65-F5344CB8AC3E}">
        <p14:creationId xmlns:p14="http://schemas.microsoft.com/office/powerpoint/2010/main" val="179245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2"/>
          <a:stretch>
            <a:fillRect/>
          </a:stretch>
        </p:blipFill>
        <p:spPr>
          <a:xfrm>
            <a:off x="8246326" y="2449988"/>
            <a:ext cx="4072674" cy="3747625"/>
          </a:xfrm>
          <a:prstGeom prst="rect">
            <a:avLst/>
          </a:prstGeom>
        </p:spPr>
      </p:pic>
      <p:sp>
        <p:nvSpPr>
          <p:cNvPr id="2" name="文本占位符 1"/>
          <p:cNvSpPr>
            <a:spLocks noGrp="1"/>
          </p:cNvSpPr>
          <p:nvPr>
            <p:ph type="body" sz="quarter" idx="10"/>
          </p:nvPr>
        </p:nvSpPr>
        <p:spPr>
          <a:xfrm>
            <a:off x="1084427" y="393475"/>
            <a:ext cx="2457059" cy="523220"/>
          </a:xfrm>
        </p:spPr>
        <p:txBody>
          <a:bodyPr/>
          <a:lstStyle/>
          <a:p>
            <a:r>
              <a:rPr lang="en-US" altLang="zh-CN" dirty="0"/>
              <a:t>【</a:t>
            </a:r>
            <a:r>
              <a:rPr lang="zh-CN" altLang="en-US" dirty="0"/>
              <a:t>思考与探究</a:t>
            </a:r>
            <a:r>
              <a:rPr lang="en-US" altLang="zh-CN" dirty="0"/>
              <a:t>】</a:t>
            </a:r>
            <a:endParaRPr lang="zh-CN" altLang="en-US" dirty="0"/>
          </a:p>
        </p:txBody>
      </p:sp>
      <p:sp>
        <p:nvSpPr>
          <p:cNvPr id="5" name="矩形 4"/>
          <p:cNvSpPr/>
          <p:nvPr/>
        </p:nvSpPr>
        <p:spPr>
          <a:xfrm>
            <a:off x="482599" y="1837905"/>
            <a:ext cx="6494975" cy="2253502"/>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100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ea"/>
                <a:sym typeface="宋体" panose="02010600030101010101" pitchFamily="2" charset="-122"/>
              </a:rPr>
              <a:t>    尽管孔子与苏格拉底国家不同、文化背景不同，但两者在教育目的、教育对象、教学方法上有着许多相似之处。请思考两者教育思想的相似之处。</a:t>
            </a:r>
          </a:p>
        </p:txBody>
      </p:sp>
      <p:pic>
        <p:nvPicPr>
          <p:cNvPr id="7" name="图片 6"/>
          <p:cNvPicPr>
            <a:picLocks noChangeAspect="1"/>
          </p:cNvPicPr>
          <p:nvPr/>
        </p:nvPicPr>
        <p:blipFill>
          <a:blip r:embed="rId3"/>
          <a:stretch>
            <a:fillRect/>
          </a:stretch>
        </p:blipFill>
        <p:spPr>
          <a:xfrm>
            <a:off x="7077075" y="2057386"/>
            <a:ext cx="2259989" cy="29627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2"/>
          <a:stretch>
            <a:fillRect/>
          </a:stretch>
        </p:blipFill>
        <p:spPr>
          <a:xfrm>
            <a:off x="9012732" y="2062196"/>
            <a:ext cx="2970707" cy="2733608"/>
          </a:xfrm>
          <a:prstGeom prst="rect">
            <a:avLst/>
          </a:prstGeom>
        </p:spPr>
      </p:pic>
      <p:sp>
        <p:nvSpPr>
          <p:cNvPr id="2" name="文本占位符 1"/>
          <p:cNvSpPr>
            <a:spLocks noGrp="1"/>
          </p:cNvSpPr>
          <p:nvPr>
            <p:ph type="body" sz="quarter" idx="10"/>
          </p:nvPr>
        </p:nvSpPr>
        <p:spPr/>
        <p:txBody>
          <a:bodyPr/>
          <a:lstStyle/>
          <a:p>
            <a:r>
              <a:rPr lang="zh-CN" altLang="en-US" dirty="0"/>
              <a:t>参考答案</a:t>
            </a:r>
          </a:p>
        </p:txBody>
      </p:sp>
      <p:sp>
        <p:nvSpPr>
          <p:cNvPr id="8" name="矩形 7"/>
          <p:cNvSpPr>
            <a:spLocks noChangeAspect="1"/>
          </p:cNvSpPr>
          <p:nvPr/>
        </p:nvSpPr>
        <p:spPr>
          <a:xfrm>
            <a:off x="410028" y="1162341"/>
            <a:ext cx="9024258" cy="5054269"/>
          </a:xfrm>
          <a:prstGeom prst="rect">
            <a:avLst/>
          </a:prstGeom>
        </p:spPr>
        <p:txBody>
          <a:bodyPr wrap="square">
            <a:spAutoFit/>
          </a:bodyPr>
          <a:lstStyle/>
          <a:p>
            <a:pPr marL="0" marR="0" lvl="0" indent="0" algn="l" defTabSz="0" rtl="0" eaLnBrk="1" fontAlgn="auto" latinLnBrk="0" hangingPunct="1">
              <a:lnSpc>
                <a:spcPct val="130000"/>
              </a:lnSpc>
              <a:spcBef>
                <a:spcPts val="0"/>
              </a:spcBef>
              <a:spcAft>
                <a:spcPts val="0"/>
              </a:spcAft>
              <a:buClrTx/>
              <a:buSzTx/>
              <a:buFontTx/>
              <a:buNone/>
              <a:tabLst>
                <a:tab pos="1188085" algn="l"/>
                <a:tab pos="2163445" algn="l"/>
                <a:tab pos="3142615" algn="l"/>
                <a:tab pos="4190365" algn="l"/>
              </a:tabLst>
              <a:defRPr/>
            </a:pP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1.</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教育目的相似</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457200" marR="0" lvl="0" indent="-457200" algn="l" defTabSz="0" rtl="0" eaLnBrk="1" fontAlgn="auto" latinLnBrk="0" hangingPunct="1">
              <a:lnSpc>
                <a:spcPct val="130000"/>
              </a:lnSpc>
              <a:spcBef>
                <a:spcPts val="0"/>
              </a:spcBef>
              <a:spcAft>
                <a:spcPts val="0"/>
              </a:spcAft>
              <a:buClrTx/>
              <a:buSzTx/>
              <a:buFont typeface="Arial" panose="020B0604020202020204" pitchFamily="34" charset="0"/>
              <a:buChar char="•"/>
              <a:tabLst>
                <a:tab pos="1188085" algn="l"/>
                <a:tab pos="2163445" algn="l"/>
                <a:tab pos="3142615" algn="l"/>
                <a:tab pos="4190365" algn="l"/>
              </a:tabLst>
              <a:defRPr/>
            </a:pPr>
            <a:r>
              <a:rPr kumimoji="0" lang="zh-CN" altLang="en-US"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Times New Roman" panose="02020603050405020304" pitchFamily="18" charset="0"/>
              </a:rPr>
              <a:t>孔子</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身处礼崩乐坏的奴隶社会末期，他的教育目的就是要培养“士”成为他理想中的人才，</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从而改善春秋以来“天下无道”的局面。</a:t>
            </a:r>
            <a:endPar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457200" marR="0" lvl="0" indent="-457200" algn="l" defTabSz="0" rtl="0" eaLnBrk="1" fontAlgn="auto" latinLnBrk="0" hangingPunct="1">
              <a:lnSpc>
                <a:spcPct val="130000"/>
              </a:lnSpc>
              <a:spcBef>
                <a:spcPts val="0"/>
              </a:spcBef>
              <a:spcAft>
                <a:spcPts val="0"/>
              </a:spcAft>
              <a:buClrTx/>
              <a:buSzTx/>
              <a:buFont typeface="Arial" panose="020B0604020202020204" pitchFamily="34" charset="0"/>
              <a:buChar char="•"/>
              <a:tabLst>
                <a:tab pos="1188085" algn="l"/>
                <a:tab pos="2163445" algn="l"/>
                <a:tab pos="3142615" algn="l"/>
                <a:tab pos="4190365" algn="l"/>
              </a:tabLst>
              <a:defRPr/>
            </a:pPr>
            <a:r>
              <a:rPr lang="zh-CN" altLang="en-US" sz="2800" b="1" dirty="0">
                <a:solidFill>
                  <a:srgbClr val="0070C0"/>
                </a:solidFill>
                <a:latin typeface="方正姚体" panose="02010601030101010101" pitchFamily="2" charset="-122"/>
                <a:ea typeface="方正姚体" panose="02010601030101010101" pitchFamily="2" charset="-122"/>
                <a:cs typeface="Times New Roman" panose="02020603050405020304" pitchFamily="18" charset="0"/>
              </a:rPr>
              <a:t>苏格拉底</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身处雅典民主制面临危机的时代，公民各行其是，政客趁乱结党营私，造成审判的不公正，而苏格拉底的政治理想是社会正义和国家强盛，</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苏格拉底认为教育的目的是培养更多的从政人才，促进政治的发展</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endParaRPr kumimoji="0" lang="zh-CN"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 calcmode="lin" valueType="num">
                                      <p:cBhvr additive="base">
                                        <p:cTn id="7"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stretch>
            <a:fillRect/>
          </a:stretch>
        </p:blipFill>
        <p:spPr>
          <a:xfrm>
            <a:off x="10049985" y="1894564"/>
            <a:ext cx="2142015" cy="2808065"/>
          </a:xfrm>
          <a:prstGeom prst="rect">
            <a:avLst/>
          </a:prstGeom>
        </p:spPr>
      </p:pic>
      <p:sp>
        <p:nvSpPr>
          <p:cNvPr id="2" name="文本占位符 1"/>
          <p:cNvSpPr>
            <a:spLocks noGrp="1"/>
          </p:cNvSpPr>
          <p:nvPr>
            <p:ph type="body" sz="quarter" idx="10"/>
          </p:nvPr>
        </p:nvSpPr>
        <p:spPr/>
        <p:txBody>
          <a:bodyPr/>
          <a:lstStyle/>
          <a:p>
            <a:r>
              <a:rPr lang="zh-CN" altLang="en-US" dirty="0"/>
              <a:t>参考答案</a:t>
            </a:r>
          </a:p>
        </p:txBody>
      </p:sp>
      <p:sp>
        <p:nvSpPr>
          <p:cNvPr id="8" name="矩形 7"/>
          <p:cNvSpPr>
            <a:spLocks noChangeAspect="1"/>
          </p:cNvSpPr>
          <p:nvPr/>
        </p:nvSpPr>
        <p:spPr>
          <a:xfrm>
            <a:off x="366485" y="1104284"/>
            <a:ext cx="9683500" cy="5054269"/>
          </a:xfrm>
          <a:prstGeom prst="rect">
            <a:avLst/>
          </a:prstGeom>
        </p:spPr>
        <p:txBody>
          <a:bodyPr wrap="square">
            <a:spAutoFit/>
          </a:bodyPr>
          <a:lstStyle/>
          <a:p>
            <a:pPr marL="0" marR="0" lvl="0" indent="0" algn="l" defTabSz="0" rtl="0" eaLnBrk="1" fontAlgn="auto" latinLnBrk="0" hangingPunct="1">
              <a:lnSpc>
                <a:spcPct val="130000"/>
              </a:lnSpc>
              <a:spcBef>
                <a:spcPts val="0"/>
              </a:spcBef>
              <a:spcAft>
                <a:spcPts val="0"/>
              </a:spcAft>
              <a:buClrTx/>
              <a:buSzTx/>
              <a:buFontTx/>
              <a:buNone/>
              <a:tabLst>
                <a:tab pos="1188085" algn="l"/>
                <a:tab pos="2163445" algn="l"/>
                <a:tab pos="3142615" algn="l"/>
                <a:tab pos="4190365" algn="l"/>
              </a:tabLst>
              <a:defRPr/>
            </a:pPr>
            <a:r>
              <a:rPr lang="en-US" altLang="zh-CN"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2.</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教育对象相似</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457200" marR="0" lvl="0" indent="-457200" algn="l" defTabSz="0" rtl="0" eaLnBrk="1" fontAlgn="auto" latinLnBrk="0" hangingPunct="1">
              <a:lnSpc>
                <a:spcPct val="130000"/>
              </a:lnSpc>
              <a:spcBef>
                <a:spcPts val="0"/>
              </a:spcBef>
              <a:spcAft>
                <a:spcPts val="0"/>
              </a:spcAft>
              <a:buClrTx/>
              <a:buSzTx/>
              <a:buFont typeface="Arial" panose="020B0604020202020204" pitchFamily="34" charset="0"/>
              <a:buChar char="•"/>
              <a:tabLst>
                <a:tab pos="1188085" algn="l"/>
                <a:tab pos="2163445" algn="l"/>
                <a:tab pos="3142615" algn="l"/>
                <a:tab pos="4190365" algn="l"/>
              </a:tabLst>
              <a:defRPr/>
            </a:pPr>
            <a:r>
              <a:rPr kumimoji="0" lang="zh-CN" altLang="en-US"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Times New Roman" panose="02020603050405020304" pitchFamily="18" charset="0"/>
              </a:rPr>
              <a:t>孔子</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主张“</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有教无类</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”，打破了官府垄断教育的局面，其</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3000</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弟子上至贵族下至贫民</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，他使教育由“学在官府”发展为“学在四夷”，</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扩大了受教育对象，使平民获得了接受教育的机会。</a:t>
            </a:r>
            <a:endPar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457200" marR="0" lvl="0" indent="-457200" algn="l" defTabSz="0" rtl="0" eaLnBrk="1" fontAlgn="auto" latinLnBrk="0" hangingPunct="1">
              <a:lnSpc>
                <a:spcPct val="130000"/>
              </a:lnSpc>
              <a:spcBef>
                <a:spcPts val="0"/>
              </a:spcBef>
              <a:spcAft>
                <a:spcPts val="0"/>
              </a:spcAft>
              <a:buClrTx/>
              <a:buSzTx/>
              <a:buFont typeface="Arial" panose="020B0604020202020204" pitchFamily="34" charset="0"/>
              <a:buChar char="•"/>
              <a:tabLst>
                <a:tab pos="1188085" algn="l"/>
                <a:tab pos="2163445" algn="l"/>
                <a:tab pos="3142615" algn="l"/>
                <a:tab pos="4190365" algn="l"/>
              </a:tabLst>
              <a:defRPr/>
            </a:pPr>
            <a:r>
              <a:rPr lang="zh-CN" altLang="en-US" sz="2800" b="1" dirty="0">
                <a:solidFill>
                  <a:srgbClr val="0070C0"/>
                </a:solidFill>
                <a:latin typeface="方正姚体" panose="02010601030101010101" pitchFamily="2" charset="-122"/>
                <a:ea typeface="方正姚体" panose="02010601030101010101" pitchFamily="2" charset="-122"/>
                <a:cs typeface="Times New Roman" panose="02020603050405020304" pitchFamily="18" charset="0"/>
              </a:rPr>
              <a:t>苏格拉底</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主张在</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受教育上人人平等</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，其</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学生来源于各个阶层与领域</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。苏格拉底的教学活动从不收取任何学费，教育活动也是</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教无定所</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，餐桌、私宅、公共场所等都是他进行教育活动的地点。</a:t>
            </a:r>
            <a:endParaRPr kumimoji="0" lang="zh-CN"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1000"/>
                                        <p:tgtEl>
                                          <p:spTgt spid="8">
                                            <p:txEl>
                                              <p:pRg st="1" end="1"/>
                                            </p:txEl>
                                          </p:spTgt>
                                        </p:tgtEl>
                                      </p:cBhvr>
                                    </p:animEffect>
                                    <p:anim calcmode="lin" valueType="num">
                                      <p:cBhvr>
                                        <p:cTn id="8"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 calcmode="lin" valueType="num">
                                      <p:cBhvr additive="base">
                                        <p:cTn id="14"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参考答案</a:t>
            </a:r>
          </a:p>
        </p:txBody>
      </p:sp>
      <p:sp>
        <p:nvSpPr>
          <p:cNvPr id="8" name="矩形 7"/>
          <p:cNvSpPr>
            <a:spLocks noChangeAspect="1"/>
          </p:cNvSpPr>
          <p:nvPr/>
        </p:nvSpPr>
        <p:spPr>
          <a:xfrm>
            <a:off x="308428" y="1302534"/>
            <a:ext cx="11214101" cy="5161991"/>
          </a:xfrm>
          <a:prstGeom prst="rect">
            <a:avLst/>
          </a:prstGeom>
        </p:spPr>
        <p:txBody>
          <a:bodyPr wrap="square">
            <a:spAutoFit/>
          </a:bodyPr>
          <a:lstStyle/>
          <a:p>
            <a:pPr marL="0" marR="0" lvl="0" indent="0" algn="l" defTabSz="0" rtl="0" eaLnBrk="1" fontAlgn="auto" latinLnBrk="0" hangingPunct="1">
              <a:lnSpc>
                <a:spcPct val="150000"/>
              </a:lnSpc>
              <a:spcBef>
                <a:spcPts val="0"/>
              </a:spcBef>
              <a:spcAft>
                <a:spcPts val="0"/>
              </a:spcAft>
              <a:buClrTx/>
              <a:buSzTx/>
              <a:buFontTx/>
              <a:buNone/>
              <a:tabLst>
                <a:tab pos="1188085" algn="l"/>
                <a:tab pos="2163445" algn="l"/>
                <a:tab pos="3142615" algn="l"/>
                <a:tab pos="4190365" algn="l"/>
              </a:tabLst>
              <a:defRPr/>
            </a:pPr>
            <a:r>
              <a:rPr lang="en-US" altLang="zh-CN"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3.</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教学方法相似</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457200" marR="0" lvl="0" indent="-457200" algn="l" defTabSz="0" rtl="0" eaLnBrk="1" fontAlgn="auto" latinLnBrk="0" hangingPunct="1">
              <a:lnSpc>
                <a:spcPct val="150000"/>
              </a:lnSpc>
              <a:spcBef>
                <a:spcPts val="0"/>
              </a:spcBef>
              <a:spcAft>
                <a:spcPts val="0"/>
              </a:spcAft>
              <a:buClrTx/>
              <a:buSzTx/>
              <a:buFont typeface="Arial" panose="020B0604020202020204" pitchFamily="34" charset="0"/>
              <a:buChar char="•"/>
              <a:tabLst>
                <a:tab pos="1188085" algn="l"/>
                <a:tab pos="2163445" algn="l"/>
                <a:tab pos="3142615" algn="l"/>
                <a:tab pos="4190365" algn="l"/>
              </a:tabLst>
              <a:defRPr/>
            </a:pPr>
            <a:r>
              <a:rPr kumimoji="0" lang="zh-CN" altLang="en-US"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Times New Roman" panose="02020603050405020304" pitchFamily="18" charset="0"/>
              </a:rPr>
              <a:t>孔子</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是世界上最早提出</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启发式</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教学的教育家，“</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不愤不启，不悱不发</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”，说明孔子善于掌握学生的心理状态，在教学中特别重视调动学生的积极性、主动性，适时进行启发。</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457200" marR="0" lvl="0" indent="-457200" algn="l" defTabSz="0" rtl="0" eaLnBrk="1" fontAlgn="auto" latinLnBrk="0" hangingPunct="1">
              <a:lnSpc>
                <a:spcPct val="150000"/>
              </a:lnSpc>
              <a:spcBef>
                <a:spcPts val="0"/>
              </a:spcBef>
              <a:spcAft>
                <a:spcPts val="0"/>
              </a:spcAft>
              <a:buClrTx/>
              <a:buSzTx/>
              <a:buFont typeface="Arial" panose="020B0604020202020204" pitchFamily="34" charset="0"/>
              <a:buChar char="•"/>
              <a:tabLst>
                <a:tab pos="1188085" algn="l"/>
                <a:tab pos="2163445" algn="l"/>
                <a:tab pos="3142615" algn="l"/>
                <a:tab pos="4190365" algn="l"/>
              </a:tabLst>
              <a:defRPr/>
            </a:pPr>
            <a:r>
              <a:rPr lang="zh-CN" altLang="en-US" sz="2800" b="1" dirty="0">
                <a:solidFill>
                  <a:srgbClr val="0070C0"/>
                </a:solidFill>
                <a:latin typeface="方正姚体" panose="02010601030101010101" pitchFamily="2" charset="-122"/>
                <a:ea typeface="方正姚体" panose="02010601030101010101" pitchFamily="2" charset="-122"/>
                <a:cs typeface="Times New Roman" panose="02020603050405020304" pitchFamily="18" charset="0"/>
              </a:rPr>
              <a:t>苏格拉底</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是西方最早提出</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启发式</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教学的教育家，认为教师应该做新思想的“</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产婆</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”，教育是由内而外的，是将学生心灵中的智慧不断引出、发展的过程，进而提出了著名的教学方法</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产婆术”</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又称问答法</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endParaRPr kumimoji="0" lang="zh-CN"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 calcmode="lin" valueType="num">
                                      <p:cBhvr additive="base">
                                        <p:cTn id="7"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DF5C361C-8C9D-1206-005E-6AC975EEF864}"/>
              </a:ext>
            </a:extLst>
          </p:cNvPr>
          <p:cNvSpPr txBox="1"/>
          <p:nvPr/>
        </p:nvSpPr>
        <p:spPr>
          <a:xfrm>
            <a:off x="779364" y="992436"/>
            <a:ext cx="10779590" cy="4909036"/>
          </a:xfrm>
          <a:prstGeom prst="rect">
            <a:avLst/>
          </a:prstGeom>
          <a:noFill/>
        </p:spPr>
        <p:txBody>
          <a:bodyPr wrap="square">
            <a:spAutoFit/>
          </a:bodyPr>
          <a:lstStyle/>
          <a:p>
            <a:pPr marL="0" marR="0" lvl="0" indent="-285750" algn="l" defTabSz="914400" rtl="0" eaLnBrk="1" fontAlgn="ctr" latinLnBrk="0" hangingPunct="1">
              <a:lnSpc>
                <a:spcPct val="150000"/>
              </a:lnSpc>
              <a:spcBef>
                <a:spcPts val="1000"/>
              </a:spcBef>
              <a:spcAft>
                <a:spcPct val="0"/>
              </a:spcAft>
              <a:buClrTx/>
              <a:buSzTx/>
              <a:buFont typeface="Wingdings"/>
              <a:buNone/>
              <a:tabLst/>
              <a:defRPr/>
            </a:pPr>
            <a:r>
              <a:rPr kumimoji="0" lang="en-US" altLang="zh-CN" sz="3200" b="1" i="0" u="none" strike="noStrike" kern="1200" cap="none" spc="100" normalizeH="0" baseline="0" noProof="0" dirty="0">
                <a:ln w="3175">
                  <a:noFill/>
                  <a:prstDash val="dash"/>
                </a:ln>
                <a:solidFill>
                  <a:prstClr val="black"/>
                </a:solidFill>
                <a:effectLst/>
                <a:uLnTx/>
                <a:uFillTx/>
                <a:latin typeface="微软雅黑" pitchFamily="34" charset="-122"/>
                <a:ea typeface="微软雅黑" pitchFamily="34" charset="-122"/>
                <a:cs typeface="微软雅黑" panose="020B0503020204020204" pitchFamily="34" charset="-122"/>
              </a:rPr>
              <a:t>【</a:t>
            </a:r>
            <a:r>
              <a:rPr kumimoji="0" lang="zh-CN" altLang="en-US" sz="3200" b="1" i="0" u="none" strike="noStrike" kern="1200" cap="none" spc="100" normalizeH="0" baseline="0" noProof="0" dirty="0">
                <a:ln w="3175">
                  <a:noFill/>
                  <a:prstDash val="dash"/>
                </a:ln>
                <a:solidFill>
                  <a:prstClr val="black"/>
                </a:solidFill>
                <a:effectLst/>
                <a:uLnTx/>
                <a:uFillTx/>
                <a:latin typeface="微软雅黑" pitchFamily="34" charset="-122"/>
                <a:ea typeface="微软雅黑" pitchFamily="34" charset="-122"/>
                <a:cs typeface="微软雅黑" panose="020B0503020204020204" pitchFamily="34" charset="-122"/>
              </a:rPr>
              <a:t>课后作业</a:t>
            </a:r>
            <a:r>
              <a:rPr kumimoji="0" lang="en-US" altLang="zh-CN" sz="3200" b="1" i="0" u="none" strike="noStrike" kern="1200" cap="none" spc="100" normalizeH="0" baseline="0" noProof="0" dirty="0">
                <a:ln w="3175">
                  <a:noFill/>
                  <a:prstDash val="dash"/>
                </a:ln>
                <a:solidFill>
                  <a:prstClr val="black"/>
                </a:solidFill>
                <a:effectLst/>
                <a:uLnTx/>
                <a:uFillTx/>
                <a:latin typeface="微软雅黑" pitchFamily="34" charset="-122"/>
                <a:ea typeface="微软雅黑" pitchFamily="34" charset="-122"/>
                <a:cs typeface="微软雅黑" panose="020B0503020204020204" pitchFamily="34" charset="-122"/>
              </a:rPr>
              <a:t>】</a:t>
            </a:r>
          </a:p>
          <a:p>
            <a:pPr marL="0" marR="0" lvl="0" indent="-285750" algn="l" defTabSz="914400" rtl="0" eaLnBrk="1" fontAlgn="ctr" latinLnBrk="0" hangingPunct="1">
              <a:lnSpc>
                <a:spcPct val="150000"/>
              </a:lnSpc>
              <a:spcBef>
                <a:spcPts val="1000"/>
              </a:spcBef>
              <a:spcAft>
                <a:spcPct val="0"/>
              </a:spcAft>
              <a:buClrTx/>
              <a:buSzTx/>
              <a:buFont typeface="Wingdings"/>
              <a:buNone/>
              <a:tabLst/>
              <a:defRPr/>
            </a:pPr>
            <a:r>
              <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1.</a:t>
            </a: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 阅读</a:t>
            </a:r>
            <a:r>
              <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a:t>
            </a: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读书：目的和前提</a:t>
            </a:r>
            <a:r>
              <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a:t>
            </a: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读书的艺术</a:t>
            </a:r>
            <a:r>
              <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a:t>
            </a: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（选做）。</a:t>
            </a:r>
            <a:endPar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endParaRPr>
          </a:p>
          <a:p>
            <a:pPr marL="0" marR="0" lvl="0" indent="-285750" algn="l" defTabSz="914400" rtl="0" eaLnBrk="1" fontAlgn="ctr" latinLnBrk="0" hangingPunct="1">
              <a:lnSpc>
                <a:spcPct val="150000"/>
              </a:lnSpc>
              <a:spcBef>
                <a:spcPts val="1000"/>
              </a:spcBef>
              <a:spcAft>
                <a:spcPct val="0"/>
              </a:spcAft>
              <a:buClrTx/>
              <a:buSzTx/>
              <a:buFont typeface="Wingdings"/>
              <a:buNone/>
              <a:tabLst/>
              <a:defRPr/>
            </a:pPr>
            <a:r>
              <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2.</a:t>
            </a: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预习教材第</a:t>
            </a:r>
            <a:r>
              <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3</a:t>
            </a: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单元</a:t>
            </a:r>
            <a:r>
              <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a:t>
            </a: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屈原列传</a:t>
            </a:r>
            <a:r>
              <a:rPr lang="en-US" altLang="zh-CN"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a:t>
            </a: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（电子版教材周一就发到群里了），完成文本挖空练习，并用红笔订正（练习今天发在群里，答案晚上发，</a:t>
            </a:r>
            <a:r>
              <a:rPr lang="zh-CN" altLang="en-US" sz="3200" b="1" spc="100" dirty="0">
                <a:ln w="3175">
                  <a:noFill/>
                  <a:prstDash val="dash"/>
                </a:ln>
                <a:solidFill>
                  <a:srgbClr val="FF0000"/>
                </a:solidFill>
                <a:latin typeface="黑体" panose="02010609060101010101" pitchFamily="49" charset="-122"/>
                <a:ea typeface="黑体" panose="02010609060101010101" pitchFamily="49" charset="-122"/>
                <a:cs typeface="微软雅黑" panose="020B0503020204020204" pitchFamily="34" charset="-122"/>
              </a:rPr>
              <a:t>必做）</a:t>
            </a:r>
            <a:endParaRPr lang="en-US" altLang="zh-CN" sz="3200" b="1" spc="100" dirty="0">
              <a:ln w="3175">
                <a:noFill/>
                <a:prstDash val="dash"/>
              </a:ln>
              <a:solidFill>
                <a:srgbClr val="FF0000"/>
              </a:solidFill>
              <a:latin typeface="黑体" panose="02010609060101010101" pitchFamily="49" charset="-122"/>
              <a:ea typeface="黑体" panose="02010609060101010101" pitchFamily="49" charset="-122"/>
              <a:cs typeface="微软雅黑" panose="020B0503020204020204" pitchFamily="34" charset="-122"/>
            </a:endParaRPr>
          </a:p>
          <a:p>
            <a:pPr marL="0" marR="0" lvl="0" indent="-285750" algn="l" defTabSz="914400" rtl="0" eaLnBrk="1" fontAlgn="ctr" latinLnBrk="0" hangingPunct="1">
              <a:lnSpc>
                <a:spcPct val="150000"/>
              </a:lnSpc>
              <a:spcBef>
                <a:spcPts val="1000"/>
              </a:spcBef>
              <a:spcAft>
                <a:spcPct val="0"/>
              </a:spcAft>
              <a:buClrTx/>
              <a:buSzTx/>
              <a:buFont typeface="Wingdings"/>
              <a:buNone/>
              <a:tabLst/>
              <a:defRPr/>
            </a:pPr>
            <a:r>
              <a:rPr lang="zh-CN" altLang="en-US" sz="3200" b="1" spc="100" dirty="0">
                <a:ln w="3175">
                  <a:noFill/>
                  <a:prstDash val="dash"/>
                </a:ln>
                <a:solidFill>
                  <a:prstClr val="black"/>
                </a:solidFill>
                <a:latin typeface="黑体" panose="02010609060101010101" pitchFamily="49" charset="-122"/>
                <a:ea typeface="黑体" panose="02010609060101010101" pitchFamily="49" charset="-122"/>
                <a:cs typeface="微软雅黑" panose="020B0503020204020204" pitchFamily="34" charset="-122"/>
              </a:rPr>
              <a:t>拍照上传。</a:t>
            </a:r>
            <a:endParaRPr kumimoji="0" lang="zh-CN" altLang="en-US" sz="3200" b="1" i="0" u="none" strike="noStrike" kern="1200" cap="none" spc="100" normalizeH="0" baseline="0" noProof="0" dirty="0">
              <a:ln w="3175">
                <a:noFill/>
                <a:prstDash val="dash"/>
              </a:ln>
              <a:solidFill>
                <a:srgbClr val="FF0000"/>
              </a:solidFill>
              <a:effectLst/>
              <a:uLnTx/>
              <a:uFillTx/>
              <a:latin typeface="黑体" panose="02010609060101010101" pitchFamily="49" charset="-122"/>
              <a:ea typeface="黑体" panose="02010609060101010101" pitchFamily="49" charset="-122"/>
              <a:cs typeface="微软雅黑" panose="020B0503020204020204" pitchFamily="34" charset="-122"/>
            </a:endParaRPr>
          </a:p>
        </p:txBody>
      </p:sp>
    </p:spTree>
    <p:extLst>
      <p:ext uri="{BB962C8B-B14F-4D97-AF65-F5344CB8AC3E}">
        <p14:creationId xmlns:p14="http://schemas.microsoft.com/office/powerpoint/2010/main" val="34863328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custom20205176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2922"/>
  <p:tag name="KSO_WM_UNIT_COMPATIBLE" val="0"/>
  <p:tag name="KSO_WM_UNIT_DIAGRAM_ISNUMVISUAL" val="0"/>
  <p:tag name="KSO_WM_UNIT_DIAGRAM_ISREFERUNIT" val="0"/>
  <p:tag name="KSO_WM_UNIT_HIGHLIGHT" val="0"/>
  <p:tag name="KSO_WM_UNIT_ID" val="diagram20202922_1*a*1"/>
  <p:tag name="KSO_WM_UNIT_INDEX" val="1"/>
  <p:tag name="KSO_WM_UNIT_ISCONTENTSTITLE" val="0"/>
  <p:tag name="KSO_WM_UNIT_ISNUMDGMTITLE" val="0"/>
  <p:tag name="KSO_WM_UNIT_LAYERLEVEL" val="1"/>
  <p:tag name="KSO_WM_UNIT_NOCLEAR" val="0"/>
  <p:tag name="KSO_WM_UNIT_PRESET_TEXT" val="单击添加大标题"/>
  <p:tag name="KSO_WM_UNIT_TYPE" val="a"/>
  <p:tag name="KSO_WM_UNIT_VALUE" val="16"/>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2_1"/>
  <p:tag name="KSO_WM_UNIT_INDEX" val="1_2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1_1"/>
  <p:tag name="KSO_WM_UNIT_INDEX" val="1_1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2_1"/>
  <p:tag name="KSO_WM_UNIT_INDEX" val="1_2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2_1"/>
  <p:tag name="KSO_WM_UNIT_INDEX" val="1_2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1_1"/>
  <p:tag name="KSO_WM_UNIT_INDEX" val="1_1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2_1"/>
  <p:tag name="KSO_WM_UNIT_INDEX" val="1_2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1_1"/>
  <p:tag name="KSO_WM_UNIT_INDEX" val="1_1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2_1"/>
  <p:tag name="KSO_WM_UNIT_INDEX" val="1_2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BACKGROUP_ID" val=""/>
  <p:tag name="KSO_WM_TAG_BACKGROUP_SIZE" val=""/>
  <p:tag name="KSO_WM_TAG_FRONT_SIZE" val=""/>
  <p:tag name="KSO_WM_TAG_VERSION" val="1.0"/>
  <p:tag name="KSO_WM_TAG_ZODER_POSITION" val=""/>
  <p:tag name="KSO_WM_TEMPLATE_CATEGORY" val="diagram"/>
  <p:tag name="KSO_WM_TEMPLATE_INDEX" val="20204638"/>
  <p:tag name="KSO_WM_UNIT_COMPATIBLE" val="0"/>
  <p:tag name="KSO_WM_UNIT_DIAGRAM_ISNUMVISUAL" val="0"/>
  <p:tag name="KSO_WM_UNIT_DIAGRAM_ISREFERUNIT" val="0"/>
  <p:tag name="KSO_WM_UNIT_HIGHLIGHT" val="0"/>
  <p:tag name="KSO_WM_UNIT_ID" val="diagram20204638_1*l_h_f*1_2_1"/>
  <p:tag name="KSO_WM_UNIT_INDEX" val="1_2_1"/>
  <p:tag name="KSO_WM_UNIT_LAYERLEVEL" val="1_1_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SUBTYPE" val="a"/>
  <p:tag name="KSO_WM_UNIT_TEXT_FILL_FORE_SCHEMECOLOR_INDEX" val="13"/>
  <p:tag name="KSO_WM_UNIT_TEXT_FILL_FORE_SCHEMECOLOR_INDEX_BRIGHTNESS" val="0.35"/>
  <p:tag name="KSO_WM_UNIT_TEXT_FILL_TYPE" val="1"/>
  <p:tag name="KSO_WM_UNIT_TYPE" val="l_h_f"/>
  <p:tag name="KSO_WM_UNIT_USESOURCEFORMAT_APPLY" val="1"/>
  <p:tag name="KSO_WM_UNIT_VALUE" val="405"/>
</p:tagLst>
</file>

<file path=ppt/tags/tag12.xml><?xml version="1.0" encoding="utf-8"?>
<p:tagLst xmlns:a="http://schemas.openxmlformats.org/drawingml/2006/main" xmlns:r="http://schemas.openxmlformats.org/officeDocument/2006/relationships" xmlns:p="http://schemas.openxmlformats.org/presentationml/2006/main">
  <p:tag name="KSO_WM_ASSEMBLE_CHIP_INDEX" val="c5fb962d9e1e4f7cb81fe4c012d90970"/>
  <p:tag name="KSO_WM_BEAUTIFY_FLAG" val="#wm#"/>
  <p:tag name="KSO_WM_CHIP_GROUPID" val="5e6b05596848fb12bee65ac8"/>
  <p:tag name="KSO_WM_CHIP_XID" val="5e6b05596848fb12bee65aca"/>
  <p:tag name="KSO_WM_TAG_BACKGROUP_ID" val=""/>
  <p:tag name="KSO_WM_TAG_BACKGROUP_SIZE" val=""/>
  <p:tag name="KSO_WM_TAG_FRONT_SIZE" val=""/>
  <p:tag name="KSO_WM_TAG_VERSION" val="1.0"/>
  <p:tag name="KSO_WM_TAG_ZODER_POSITION" val=""/>
  <p:tag name="KSO_WM_TEMPLATE_ASSEMBLE_GROUPID" val="5ef22855770fdf8a85bd464a"/>
  <p:tag name="KSO_WM_TEMPLATE_ASSEMBLE_XID" val="5ef22855770fdf8a85bd464a"/>
  <p:tag name="KSO_WM_TEMPLATE_CATEGORY" val="diagram"/>
  <p:tag name="KSO_WM_TEMPLATE_INDEX" val="20208308"/>
  <p:tag name="KSO_WM_UNIT_BLOCK" val="0"/>
  <p:tag name="KSO_WM_UNIT_COMPATIBLE" val="0"/>
  <p:tag name="KSO_WM_UNIT_DEC_AREA_ID" val="3345e8631eb848e38b8cd0b42dbfa438"/>
  <p:tag name="KSO_WM_UNIT_DEFAULT_FONT" val="14;20;2"/>
  <p:tag name="KSO_WM_UNIT_DIAGRAM_ISNUMVISUAL" val="0"/>
  <p:tag name="KSO_WM_UNIT_DIAGRAM_ISREFERUNIT" val="0"/>
  <p:tag name="KSO_WM_UNIT_HIGHLIGHT" val="0"/>
  <p:tag name="KSO_WM_UNIT_ID" val="diagram20208308_1*f*2"/>
  <p:tag name="KSO_WM_UNIT_INDEX" val="2"/>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
  <p:tag name="KSO_WM_UNIT_SHOW_EDIT_AREA_INDICATION" val="1"/>
  <p:tag name="KSO_WM_UNIT_SUBTYPE" val="a"/>
  <p:tag name="KSO_WM_UNIT_TEXT_FILL_FORE_SCHEMECOLOR_INDEX" val="13"/>
  <p:tag name="KSO_WM_UNIT_TEXT_FILL_FORE_SCHEMECOLOR_INDEX_BRIGHTNESS" val="0.25"/>
  <p:tag name="KSO_WM_UNIT_TEXT_FILL_TYPE" val="1"/>
  <p:tag name="KSO_WM_UNIT_TEXT_SUBTYPE" val="a"/>
  <p:tag name="KSO_WM_UNIT_TYPE" val="f"/>
  <p:tag name="KSO_WM_UNIT_VALUE" val="144"/>
</p:tagLst>
</file>

<file path=ppt/tags/tag13.xml><?xml version="1.0" encoding="utf-8"?>
<p:tagLst xmlns:a="http://schemas.openxmlformats.org/drawingml/2006/main" xmlns:r="http://schemas.openxmlformats.org/officeDocument/2006/relationships" xmlns:p="http://schemas.openxmlformats.org/presentationml/2006/main">
  <p:tag name="KSO_WM_ASSEMBLE_CHIP_INDEX" val="aa530f9288954284bf0e3c811976ccee"/>
  <p:tag name="KSO_WM_BEAUTIFY_FLAG" val="#wm#"/>
  <p:tag name="KSO_WM_CHIP_GROUPID" val="5e6b05596848fb12bee65ac8"/>
  <p:tag name="KSO_WM_CHIP_XID" val="5e6b05596848fb12bee65aca"/>
  <p:tag name="KSO_WM_TAG_BACKGROUP_ID" val=""/>
  <p:tag name="KSO_WM_TAG_BACKGROUP_SIZE" val=""/>
  <p:tag name="KSO_WM_TAG_FRONT_SIZE" val=""/>
  <p:tag name="KSO_WM_TAG_VERSION" val="1.0"/>
  <p:tag name="KSO_WM_TAG_ZODER_POSITION" val=""/>
  <p:tag name="KSO_WM_TEMPLATE_ASSEMBLE_GROUPID" val="5ef22855770fdf8a85bd464a"/>
  <p:tag name="KSO_WM_TEMPLATE_ASSEMBLE_XID" val="5ef22855770fdf8a85bd464a"/>
  <p:tag name="KSO_WM_TEMPLATE_CATEGORY" val="diagram"/>
  <p:tag name="KSO_WM_TEMPLATE_INDEX" val="20208308"/>
  <p:tag name="KSO_WM_UNIT_BLOCK" val="0"/>
  <p:tag name="KSO_WM_UNIT_COMPATIBLE" val="0"/>
  <p:tag name="KSO_WM_UNIT_DEC_AREA_ID" val="57d1901f0e1b4850bbaecf84678e0340"/>
  <p:tag name="KSO_WM_UNIT_DEFAULT_FONT" val="14;20;2"/>
  <p:tag name="KSO_WM_UNIT_DIAGRAM_ISNUMVISUAL" val="0"/>
  <p:tag name="KSO_WM_UNIT_DIAGRAM_ISREFERUNIT" val="0"/>
  <p:tag name="KSO_WM_UNIT_HIGHLIGHT" val="0"/>
  <p:tag name="KSO_WM_UNIT_ID" val="diagram20208308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
  <p:tag name="KSO_WM_UNIT_SHOW_EDIT_AREA_INDICATION" val="1"/>
  <p:tag name="KSO_WM_UNIT_SUBTYPE" val="a"/>
  <p:tag name="KSO_WM_UNIT_TEXT_FILL_FORE_SCHEMECOLOR_INDEX" val="13"/>
  <p:tag name="KSO_WM_UNIT_TEXT_FILL_FORE_SCHEMECOLOR_INDEX_BRIGHTNESS" val="0.25"/>
  <p:tag name="KSO_WM_UNIT_TEXT_FILL_TYPE" val="1"/>
  <p:tag name="KSO_WM_UNIT_TEXT_SUBTYPE" val="a"/>
  <p:tag name="KSO_WM_UNIT_TYPE" val="f"/>
  <p:tag name="KSO_WM_UNIT_VALUE" val="144"/>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BACKGROUP_ID" val=""/>
  <p:tag name="KSO_WM_TAG_BACKGROUP_SIZE" val=""/>
  <p:tag name="KSO_WM_TAG_FRONT_SIZE" val=""/>
  <p:tag name="KSO_WM_TAG_VERSION" val="1.0"/>
  <p:tag name="KSO_WM_TAG_ZODER_POSITION" val=""/>
  <p:tag name="KSO_WM_TEMPLATE_CATEGORY" val="diagram"/>
  <p:tag name="KSO_WM_TEMPLATE_INDEX" val="20194755"/>
  <p:tag name="KSO_WM_UNIT_COLOR_SCHEME_PARENT_PAGE" val="0_1"/>
  <p:tag name="KSO_WM_UNIT_COLOR_SCHEME_SHAPE_ID" val="3"/>
  <p:tag name="KSO_WM_UNIT_COMPATIBLE" val="0"/>
  <p:tag name="KSO_WM_UNIT_DIAGRAM_ISNUMVISUAL" val="0"/>
  <p:tag name="KSO_WM_UNIT_DIAGRAM_ISREFERUNIT" val="0"/>
  <p:tag name="KSO_WM_UNIT_HIGHLIGHT" val="0"/>
  <p:tag name="KSO_WM_UNIT_ID" val="diagram20194755_1*a*1"/>
  <p:tag name="KSO_WM_UNIT_INDEX" val="1"/>
  <p:tag name="KSO_WM_UNIT_ISCONTENTSTITLE" val="0"/>
  <p:tag name="KSO_WM_UNIT_ISNUMDGMTITLE" val="0"/>
  <p:tag name="KSO_WM_UNIT_LAYERLEVEL" val="1"/>
  <p:tag name="KSO_WM_UNIT_NOCLEAR" val="0"/>
  <p:tag name="KSO_WM_UNIT_PRESET_TEXT" val="单击此处添加标题"/>
  <p:tag name="KSO_WM_UNIT_TEXT_PART_ID_V2" val="a-3-2"/>
  <p:tag name="KSO_WM_UNIT_TYPE" val="a"/>
  <p:tag name="KSO_WM_UNIT_VALUE" val="17"/>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BACKGROUP_ID" val=""/>
  <p:tag name="KSO_WM_TAG_BACKGROUP_SIZE" val=""/>
  <p:tag name="KSO_WM_TAG_FRONT_SIZE" val=""/>
  <p:tag name="KSO_WM_TAG_VERSION" val="1.0"/>
  <p:tag name="KSO_WM_TAG_ZODER_POSITION" val=""/>
  <p:tag name="KSO_WM_TEMPLATE_CATEGORY" val="diagram"/>
  <p:tag name="KSO_WM_TEMPLATE_INDEX" val="20194755"/>
  <p:tag name="KSO_WM_UNIT_COLOR_SCHEME_PARENT_PAGE" val="0_1"/>
  <p:tag name="KSO_WM_UNIT_COLOR_SCHEME_SHAPE_ID" val="2"/>
  <p:tag name="KSO_WM_UNIT_COMPATIBLE" val="0"/>
  <p:tag name="KSO_WM_UNIT_DIAGRAM_ISNUMVISUAL" val="0"/>
  <p:tag name="KSO_WM_UNIT_DIAGRAM_ISREFERUNIT" val="0"/>
  <p:tag name="KSO_WM_UNIT_HIGHLIGHT" val="0"/>
  <p:tag name="KSO_WM_UNIT_ID" val="diagram20194755_1*f*1"/>
  <p:tag name="KSO_WM_UNIT_INDEX" val="1"/>
  <p:tag name="KSO_WM_UNIT_LAYERLEVEL" val="1"/>
  <p:tag name="KSO_WM_UNIT_NOCLEAR" val="1"/>
  <p:tag name="KSO_WM_UNIT_PRESET_TEXT" val="单击此处添加小标题：&#10;点击此处添加正文，文字是您思想的提炼，为了最终演示发布的良好效果，请尽量言简意赅的阐述观点；根据需要可酌情增减文字，以便观者可以准确理解您所传达的信息。您的正文已经简明扼要，字字珠玑，但信息却千丝万缕、错综复杂，需要用更多的文字来表述；但请您尽可能提炼思想的精髓，恰如其分的表达观点，往往可以事半功倍。&#10;我们为您  标注了最  适合的位  置您输入  的文字到  这里时就  是最佳视&#10;为了能让  您有更直  观的字数  感受并进  一步方便    &#10;单击此处添加小标题：&#10;点击此处添加正文，文字是您思想的提炼，为了最终演示发布的良好效果，请尽量言简意赅。"/>
  <p:tag name="KSO_WM_UNIT_SUBTYPE" val="a"/>
  <p:tag name="KSO_WM_UNIT_TEXT_FILL_FORE_SCHEMECOLOR_INDEX" val="13"/>
  <p:tag name="KSO_WM_UNIT_TEXT_FILL_FORE_SCHEMECOLOR_INDEX_BRIGHTNESS" val="0.25"/>
  <p:tag name="KSO_WM_UNIT_TEXT_FILL_TYPE" val="1"/>
  <p:tag name="KSO_WM_UNIT_TEXT_PART_ID_V2" val="d-4-2"/>
  <p:tag name="KSO_WM_UNIT_TYPE" val="f"/>
  <p:tag name="KSO_WM_UNIT_VALUE" val="468"/>
</p:tagLst>
</file>

<file path=ppt/tags/tag16.xml><?xml version="1.0" encoding="utf-8"?>
<p:tagLst xmlns:a="http://schemas.openxmlformats.org/drawingml/2006/main" xmlns:r="http://schemas.openxmlformats.org/officeDocument/2006/relationships" xmlns:p="http://schemas.openxmlformats.org/presentationml/2006/main">
  <p:tag name="KSO_WM_ASSEMBLE_CHIP_INDEX" val="a67b695dd0fa49cb85c72efcd33dbb5c"/>
  <p:tag name="KSO_WM_BEAUTIFY_FLAG" val="#wm#"/>
  <p:tag name="KSO_WM_CHIP_FILLAREA_FILL_RULE" val="{&quot;fill_align&quot;:&quot;lb&quot;,&quot;fill_mode&quot;:&quot;full&quot;,&quot;sacle_strategy&quot;:&quot;smart&quot;}"/>
  <p:tag name="KSO_WM_CHIP_GROUPID" val="5e6b05b36848fb12bee65ad8"/>
  <p:tag name="KSO_WM_CHIP_XID" val="5e6b05b36848fb12bee65ada"/>
  <p:tag name="KSO_WM_TAG_BACKGROUP_ID" val=""/>
  <p:tag name="KSO_WM_TAG_BACKGROUP_SIZE" val=""/>
  <p:tag name="KSO_WM_TAG_FRONT_SIZE" val=""/>
  <p:tag name="KSO_WM_TAG_VERSION" val="1.0"/>
  <p:tag name="KSO_WM_TAG_ZODER_POSITION" val=""/>
  <p:tag name="KSO_WM_TEMPLATE_ASSEMBLE_GROUPID" val="5f71d13e0ff15d9a40ef5620"/>
  <p:tag name="KSO_WM_TEMPLATE_ASSEMBLE_XID" val="5f71d13e0ff15d9a40ef5620"/>
  <p:tag name="KSO_WM_TEMPLATE_CATEGORY" val="diagram"/>
  <p:tag name="KSO_WM_TEMPLATE_INDEX" val="20211949"/>
  <p:tag name="KSO_WM_UNIT_BLOCK" val="0"/>
  <p:tag name="KSO_WM_UNIT_COMPATIBLE" val="0"/>
  <p:tag name="KSO_WM_UNIT_DEC_AREA_ID" val="1ca31cd71f78482486d9ef928e085cc7"/>
  <p:tag name="KSO_WM_UNIT_DECORATE_INFO" val=""/>
  <p:tag name="KSO_WM_UNIT_DEFAULT_FONT" val="18;24;2"/>
  <p:tag name="KSO_WM_UNIT_DIAGRAM_ISNUMVISUAL" val="0"/>
  <p:tag name="KSO_WM_UNIT_DIAGRAM_ISREFERUNIT" val="0"/>
  <p:tag name="KSO_WM_UNIT_HIGHLIGHT" val="0"/>
  <p:tag name="KSO_WM_UNIT_ID" val="diagram20211949_1*h_a*1_1"/>
  <p:tag name="KSO_WM_UNIT_INDEX" val="1_1"/>
  <p:tag name="KSO_WM_UNIT_ISCONTENTSTITLE" val="0"/>
  <p:tag name="KSO_WM_UNIT_ISNUMDGMTITLE" val="0"/>
  <p:tag name="KSO_WM_UNIT_LAYERLEVEL" val="1_1"/>
  <p:tag name="KSO_WM_UNIT_NOCLEAR" val="0"/>
  <p:tag name="KSO_WM_UNIT_PRESET_TEXT" val="单击此处添加小标题"/>
  <p:tag name="KSO_WM_UNIT_SHOW_EDIT_AREA_INDICATION" val="1"/>
  <p:tag name="KSO_WM_UNIT_SM_LIMIT_TYPE" val=""/>
  <p:tag name="KSO_WM_UNIT_TEXT_FILL_FORE_SCHEMECOLOR_INDEX" val="13"/>
  <p:tag name="KSO_WM_UNIT_TEXT_FILL_FORE_SCHEMECOLOR_INDEX_BRIGHTNESS" val="0"/>
  <p:tag name="KSO_WM_UNIT_TEXT_FILL_TYPE" val="1"/>
  <p:tag name="KSO_WM_UNIT_TYPE" val="h_a"/>
  <p:tag name="KSO_WM_UNIT_VALUE" val="31"/>
</p:tagLst>
</file>

<file path=ppt/tags/tag17.xml><?xml version="1.0" encoding="utf-8"?>
<p:tagLst xmlns:a="http://schemas.openxmlformats.org/drawingml/2006/main" xmlns:r="http://schemas.openxmlformats.org/officeDocument/2006/relationships" xmlns:p="http://schemas.openxmlformats.org/presentationml/2006/main">
  <p:tag name="KSO_WM_ASSEMBLE_CHIP_INDEX" val="a67b695dd0fa49cb85c72efcd33dbb5c"/>
  <p:tag name="KSO_WM_BEAUTIFY_FLAG" val="#wm#"/>
  <p:tag name="KSO_WM_CHIP_FILLAREA_FILL_RULE" val="{&quot;fill_align&quot;:&quot;lb&quot;,&quot;fill_mode&quot;:&quot;full&quot;,&quot;sacle_strategy&quot;:&quot;smart&quot;}"/>
  <p:tag name="KSO_WM_CHIP_GROUPID" val="5e6b05b36848fb12bee65ad8"/>
  <p:tag name="KSO_WM_CHIP_XID" val="5e6b05b36848fb12bee65ada"/>
  <p:tag name="KSO_WM_TAG_BACKGROUP_ID" val=""/>
  <p:tag name="KSO_WM_TAG_BACKGROUP_SIZE" val=""/>
  <p:tag name="KSO_WM_TAG_FRONT_SIZE" val=""/>
  <p:tag name="KSO_WM_TAG_VERSION" val="1.0"/>
  <p:tag name="KSO_WM_TAG_ZODER_POSITION" val=""/>
  <p:tag name="KSO_WM_TEMPLATE_ASSEMBLE_GROUPID" val="5f71d13e0ff15d9a40ef5620"/>
  <p:tag name="KSO_WM_TEMPLATE_ASSEMBLE_XID" val="5f71d13e0ff15d9a40ef5620"/>
  <p:tag name="KSO_WM_TEMPLATE_CATEGORY" val="diagram"/>
  <p:tag name="KSO_WM_TEMPLATE_INDEX" val="20211949"/>
  <p:tag name="KSO_WM_UNIT_BLOCK" val="0"/>
  <p:tag name="KSO_WM_UNIT_COMPATIBLE" val="0"/>
  <p:tag name="KSO_WM_UNIT_DEC_AREA_ID" val="e7d400d3b2e242e2856acec3db2232d7"/>
  <p:tag name="KSO_WM_UNIT_DECORATE_INFO" val=""/>
  <p:tag name="KSO_WM_UNIT_DEFAULT_FONT" val="14;20;2"/>
  <p:tag name="KSO_WM_UNIT_DIAGRAM_ISNUMVISUAL" val="0"/>
  <p:tag name="KSO_WM_UNIT_DIAGRAM_ISREFERUNIT" val="0"/>
  <p:tag name="KSO_WM_UNIT_HIGHLIGHT" val="0"/>
  <p:tag name="KSO_WM_UNIT_ID" val="diagram20211949_1*h_f*1_1"/>
  <p:tag name="KSO_WM_UNIT_INDEX" val="1_1"/>
  <p:tag name="KSO_WM_UNIT_LAYERLEVEL" val="1_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
  <p:tag name="KSO_WM_UNIT_SHOW_EDIT_AREA_INDICATION" val="1"/>
  <p:tag name="KSO_WM_UNIT_SM_LIMIT_TYPE" val=""/>
  <p:tag name="KSO_WM_UNIT_SUBTYPE" val="a"/>
  <p:tag name="KSO_WM_UNIT_TEXT_FILL_FORE_SCHEMECOLOR_INDEX" val="13"/>
  <p:tag name="KSO_WM_UNIT_TEXT_FILL_FORE_SCHEMECOLOR_INDEX_BRIGHTNESS" val="0.25"/>
  <p:tag name="KSO_WM_UNIT_TEXT_FILL_TYPE" val="1"/>
  <p:tag name="KSO_WM_UNIT_TEXT_SUBTYPE" val="a"/>
  <p:tag name="KSO_WM_UNIT_TYPE" val="h_f"/>
  <p:tag name="KSO_WM_UNIT_VALUE" val="93"/>
</p:tagLst>
</file>

<file path=ppt/tags/tag18.xml><?xml version="1.0" encoding="utf-8"?>
<p:tagLst xmlns:a="http://schemas.openxmlformats.org/drawingml/2006/main" xmlns:r="http://schemas.openxmlformats.org/officeDocument/2006/relationships" xmlns:p="http://schemas.openxmlformats.org/presentationml/2006/main">
  <p:tag name="KSO_WM_ASSEMBLE_CHIP_INDEX" val="a67b695dd0fa49cb85c72efcd33dbb5c"/>
  <p:tag name="KSO_WM_BEAUTIFY_FLAG" val="#wm#"/>
  <p:tag name="KSO_WM_CHIP_FILLAREA_FILL_RULE" val="{&quot;fill_align&quot;:&quot;lb&quot;,&quot;fill_mode&quot;:&quot;full&quot;,&quot;sacle_strategy&quot;:&quot;smart&quot;}"/>
  <p:tag name="KSO_WM_CHIP_GROUPID" val="5e6b05b36848fb12bee65ad8"/>
  <p:tag name="KSO_WM_CHIP_XID" val="5e6b05b36848fb12bee65ada"/>
  <p:tag name="KSO_WM_TAG_BACKGROUP_ID" val=""/>
  <p:tag name="KSO_WM_TAG_BACKGROUP_SIZE" val=""/>
  <p:tag name="KSO_WM_TAG_FRONT_SIZE" val=""/>
  <p:tag name="KSO_WM_TAG_VERSION" val="1.0"/>
  <p:tag name="KSO_WM_TAG_ZODER_POSITION" val=""/>
  <p:tag name="KSO_WM_TEMPLATE_ASSEMBLE_GROUPID" val="5f71d13e0ff15d9a40ef5620"/>
  <p:tag name="KSO_WM_TEMPLATE_ASSEMBLE_XID" val="5f71d13e0ff15d9a40ef5620"/>
  <p:tag name="KSO_WM_TEMPLATE_CATEGORY" val="diagram"/>
  <p:tag name="KSO_WM_TEMPLATE_INDEX" val="20211949"/>
  <p:tag name="KSO_WM_UNIT_BLOCK" val="0"/>
  <p:tag name="KSO_WM_UNIT_COMPATIBLE" val="0"/>
  <p:tag name="KSO_WM_UNIT_DEC_AREA_ID" val="1ca31cd71f78482486d9ef928e085cc7"/>
  <p:tag name="KSO_WM_UNIT_DECORATE_INFO" val=""/>
  <p:tag name="KSO_WM_UNIT_DEFAULT_FONT" val="18;24;2"/>
  <p:tag name="KSO_WM_UNIT_DIAGRAM_ISNUMVISUAL" val="0"/>
  <p:tag name="KSO_WM_UNIT_DIAGRAM_ISREFERUNIT" val="0"/>
  <p:tag name="KSO_WM_UNIT_HIGHLIGHT" val="0"/>
  <p:tag name="KSO_WM_UNIT_ID" val="diagram20211949_1*h_a*1_1"/>
  <p:tag name="KSO_WM_UNIT_INDEX" val="1_1"/>
  <p:tag name="KSO_WM_UNIT_ISCONTENTSTITLE" val="0"/>
  <p:tag name="KSO_WM_UNIT_ISNUMDGMTITLE" val="0"/>
  <p:tag name="KSO_WM_UNIT_LAYERLEVEL" val="1_1"/>
  <p:tag name="KSO_WM_UNIT_NOCLEAR" val="0"/>
  <p:tag name="KSO_WM_UNIT_PRESET_TEXT" val="单击此处添加小标题"/>
  <p:tag name="KSO_WM_UNIT_SHOW_EDIT_AREA_INDICATION" val="1"/>
  <p:tag name="KSO_WM_UNIT_SM_LIMIT_TYPE" val=""/>
  <p:tag name="KSO_WM_UNIT_TEXT_FILL_FORE_SCHEMECOLOR_INDEX" val="13"/>
  <p:tag name="KSO_WM_UNIT_TEXT_FILL_FORE_SCHEMECOLOR_INDEX_BRIGHTNESS" val="0"/>
  <p:tag name="KSO_WM_UNIT_TEXT_FILL_TYPE" val="1"/>
  <p:tag name="KSO_WM_UNIT_TYPE" val="h_a"/>
  <p:tag name="KSO_WM_UNIT_VALUE" val="31"/>
</p:tagLst>
</file>

<file path=ppt/tags/tag19.xml><?xml version="1.0" encoding="utf-8"?>
<p:tagLst xmlns:a="http://schemas.openxmlformats.org/drawingml/2006/main" xmlns:r="http://schemas.openxmlformats.org/officeDocument/2006/relationships" xmlns:p="http://schemas.openxmlformats.org/presentationml/2006/main">
  <p:tag name="KSO_WM_ASSEMBLE_CHIP_INDEX" val="c591328d944f4b799e80f98d39b9d7da"/>
  <p:tag name="KSO_WM_BEAUTIFY_FLAG" val="#wm#"/>
  <p:tag name="KSO_WM_CHIP_FILLAREA_FILL_RULE" val="{&quot;fill_align&quot;:&quot;lt&quot;,&quot;fill_mode&quot;:&quot;full&quot;,&quot;sacle_strategy&quot;:&quot;smart&quot;}"/>
  <p:tag name="KSO_WM_CHIP_GROUPID" val="5e6b05596848fb12bee65ac8"/>
  <p:tag name="KSO_WM_CHIP_XID" val="5e6b05596848fb12bee65aca"/>
  <p:tag name="KSO_WM_TAG_BACKGROUP_ID" val=""/>
  <p:tag name="KSO_WM_TAG_BACKGROUP_SIZE" val=""/>
  <p:tag name="KSO_WM_TAG_FRONT_SIZE" val=""/>
  <p:tag name="KSO_WM_TAG_VERSION" val="1.0"/>
  <p:tag name="KSO_WM_TAG_ZODER_POSITION" val=""/>
  <p:tag name="KSO_WM_TEMPLATE_ASSEMBLE_GROUPID" val="5f71d13e0ff15d9a40ef5620"/>
  <p:tag name="KSO_WM_TEMPLATE_ASSEMBLE_XID" val="5f71d13e0ff15d9a40ef5620"/>
  <p:tag name="KSO_WM_TEMPLATE_CATEGORY" val="diagram"/>
  <p:tag name="KSO_WM_TEMPLATE_INDEX" val="20211949"/>
  <p:tag name="KSO_WM_UNIT_BLOCK" val="0"/>
  <p:tag name="KSO_WM_UNIT_COMPATIBLE" val="0"/>
  <p:tag name="KSO_WM_UNIT_DEC_AREA_ID" val="a44af9248a01434bbf5da42a0be9f3ce"/>
  <p:tag name="KSO_WM_UNIT_DECORATE_INFO" val=""/>
  <p:tag name="KSO_WM_UNIT_DEFAULT_FONT" val="14;20;2"/>
  <p:tag name="KSO_WM_UNIT_DIAGRAM_ISNUMVISUAL" val="0"/>
  <p:tag name="KSO_WM_UNIT_DIAGRAM_ISREFERUNIT" val="0"/>
  <p:tag name="KSO_WM_UNIT_HIGHLIGHT" val="0"/>
  <p:tag name="KSO_WM_UNIT_ID" val="diagram20211949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
  <p:tag name="KSO_WM_UNIT_SHOW_EDIT_AREA_INDICATION" val="1"/>
  <p:tag name="KSO_WM_UNIT_SM_LIMIT_TYPE" val=""/>
  <p:tag name="KSO_WM_UNIT_SUBTYPE" val="a"/>
  <p:tag name="KSO_WM_UNIT_TEXT_FILL_FORE_SCHEMECOLOR_INDEX" val="13"/>
  <p:tag name="KSO_WM_UNIT_TEXT_FILL_FORE_SCHEMECOLOR_INDEX_BRIGHTNESS" val="0.25"/>
  <p:tag name="KSO_WM_UNIT_TEXT_FILL_TYPE" val="1"/>
  <p:tag name="KSO_WM_UNIT_TEXT_SUBTYPE" val="a"/>
  <p:tag name="KSO_WM_UNIT_TYPE" val="f"/>
  <p:tag name="KSO_WM_UNIT_VALUE" val="204"/>
</p:tagLst>
</file>

<file path=ppt/tags/tag20.xml><?xml version="1.0" encoding="utf-8"?>
<p:tagLst xmlns:a="http://schemas.openxmlformats.org/drawingml/2006/main" xmlns:r="http://schemas.openxmlformats.org/officeDocument/2006/relationships" xmlns:p="http://schemas.openxmlformats.org/presentationml/2006/main">
  <p:tag name="KSO_WM_ASSEMBLE_CHIP_INDEX" val="a67b695dd0fa49cb85c72efcd33dbb5c"/>
  <p:tag name="KSO_WM_BEAUTIFY_FLAG" val="#wm#"/>
  <p:tag name="KSO_WM_CHIP_FILLAREA_FILL_RULE" val="{&quot;fill_align&quot;:&quot;lb&quot;,&quot;fill_mode&quot;:&quot;full&quot;,&quot;sacle_strategy&quot;:&quot;smart&quot;}"/>
  <p:tag name="KSO_WM_CHIP_GROUPID" val="5e6b05b36848fb12bee65ad8"/>
  <p:tag name="KSO_WM_CHIP_XID" val="5e6b05b36848fb12bee65ada"/>
  <p:tag name="KSO_WM_TAG_BACKGROUP_ID" val=""/>
  <p:tag name="KSO_WM_TAG_BACKGROUP_SIZE" val=""/>
  <p:tag name="KSO_WM_TAG_FRONT_SIZE" val=""/>
  <p:tag name="KSO_WM_TAG_VERSION" val="1.0"/>
  <p:tag name="KSO_WM_TAG_ZODER_POSITION" val=""/>
  <p:tag name="KSO_WM_TEMPLATE_ASSEMBLE_GROUPID" val="5f71d13e0ff15d9a40ef5620"/>
  <p:tag name="KSO_WM_TEMPLATE_ASSEMBLE_XID" val="5f71d13e0ff15d9a40ef5620"/>
  <p:tag name="KSO_WM_TEMPLATE_CATEGORY" val="diagram"/>
  <p:tag name="KSO_WM_TEMPLATE_INDEX" val="20211949"/>
  <p:tag name="KSO_WM_UNIT_BLOCK" val="0"/>
  <p:tag name="KSO_WM_UNIT_COMPATIBLE" val="0"/>
  <p:tag name="KSO_WM_UNIT_DEC_AREA_ID" val="1ca31cd71f78482486d9ef928e085cc7"/>
  <p:tag name="KSO_WM_UNIT_DECORATE_INFO" val=""/>
  <p:tag name="KSO_WM_UNIT_DEFAULT_FONT" val="18;24;2"/>
  <p:tag name="KSO_WM_UNIT_DIAGRAM_ISNUMVISUAL" val="0"/>
  <p:tag name="KSO_WM_UNIT_DIAGRAM_ISREFERUNIT" val="0"/>
  <p:tag name="KSO_WM_UNIT_HIGHLIGHT" val="0"/>
  <p:tag name="KSO_WM_UNIT_ID" val="diagram20211949_1*h_a*1_1"/>
  <p:tag name="KSO_WM_UNIT_INDEX" val="1_1"/>
  <p:tag name="KSO_WM_UNIT_ISCONTENTSTITLE" val="0"/>
  <p:tag name="KSO_WM_UNIT_ISNUMDGMTITLE" val="0"/>
  <p:tag name="KSO_WM_UNIT_LAYERLEVEL" val="1_1"/>
  <p:tag name="KSO_WM_UNIT_NOCLEAR" val="0"/>
  <p:tag name="KSO_WM_UNIT_PRESET_TEXT" val="单击此处添加小标题"/>
  <p:tag name="KSO_WM_UNIT_SHOW_EDIT_AREA_INDICATION" val="1"/>
  <p:tag name="KSO_WM_UNIT_SM_LIMIT_TYPE" val=""/>
  <p:tag name="KSO_WM_UNIT_TEXT_FILL_FORE_SCHEMECOLOR_INDEX" val="13"/>
  <p:tag name="KSO_WM_UNIT_TEXT_FILL_FORE_SCHEMECOLOR_INDEX_BRIGHTNESS" val="0"/>
  <p:tag name="KSO_WM_UNIT_TEXT_FILL_TYPE" val="1"/>
  <p:tag name="KSO_WM_UNIT_TYPE" val="h_a"/>
  <p:tag name="KSO_WM_UNIT_VALUE" val="3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jtsqtqe">
      <a:majorFont>
        <a:latin typeface="幼圆"/>
        <a:ea typeface="幼圆"/>
        <a:cs typeface="Arial"/>
      </a:majorFont>
      <a:minorFont>
        <a:latin typeface="幼圆"/>
        <a:ea typeface="幼圆"/>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TotalTime>
  <Words>2531</Words>
  <Application>Microsoft Office PowerPoint</Application>
  <PresentationFormat>宽屏</PresentationFormat>
  <Paragraphs>108</Paragraphs>
  <Slides>28</Slides>
  <Notes>2</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28</vt:i4>
      </vt:variant>
    </vt:vector>
  </HeadingPairs>
  <TitlesOfParts>
    <vt:vector size="46" baseType="lpstr">
      <vt:lpstr>-apple-system</vt:lpstr>
      <vt:lpstr>WPS-Bullets</vt:lpstr>
      <vt:lpstr>等线</vt:lpstr>
      <vt:lpstr>等线 Light</vt:lpstr>
      <vt:lpstr>方正姚体</vt:lpstr>
      <vt:lpstr>仿宋</vt:lpstr>
      <vt:lpstr>黑体</vt:lpstr>
      <vt:lpstr>华文琥珀</vt:lpstr>
      <vt:lpstr>华文楷体</vt:lpstr>
      <vt:lpstr>楷体</vt:lpstr>
      <vt:lpstr>隶书</vt:lpstr>
      <vt:lpstr>宋体</vt:lpstr>
      <vt:lpstr>微软雅黑</vt:lpstr>
      <vt:lpstr>幼圆</vt:lpstr>
      <vt:lpstr>Arial</vt:lpstr>
      <vt:lpstr>Wingdings</vt:lpstr>
      <vt:lpstr>Office 主题​​</vt:lpstr>
      <vt:lpst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赵 凡</dc:creator>
  <cp:lastModifiedBy>赵 凡</cp:lastModifiedBy>
  <cp:revision>66</cp:revision>
  <dcterms:created xsi:type="dcterms:W3CDTF">2022-11-08T02:25:11Z</dcterms:created>
  <dcterms:modified xsi:type="dcterms:W3CDTF">2022-11-11T09:26:27Z</dcterms:modified>
</cp:coreProperties>
</file>