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sldIdLst>
    <p:sldId id="286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6" r:id="rId16"/>
    <p:sldId id="277" r:id="rId17"/>
    <p:sldId id="278" r:id="rId18"/>
    <p:sldId id="280" r:id="rId19"/>
    <p:sldId id="281" r:id="rId20"/>
    <p:sldId id="282" r:id="rId21"/>
    <p:sldId id="283" r:id="rId22"/>
    <p:sldId id="284" r:id="rId23"/>
    <p:sldId id="261" r:id="rId24"/>
    <p:sldId id="290" r:id="rId25"/>
    <p:sldId id="291" r:id="rId26"/>
    <p:sldId id="292" r:id="rId27"/>
    <p:sldId id="262" r:id="rId28"/>
  </p:sldIdLst>
  <p:sldSz cx="1219835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9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656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828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5701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69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4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3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57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26397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6889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64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282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713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720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944444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524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277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4429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37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196683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593132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8112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46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1027" name="Picture 15" descr="91淘课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6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71"/>
          <p:cNvGrpSpPr>
            <a:grpSpLocks/>
          </p:cNvGrpSpPr>
          <p:nvPr userDrawn="1"/>
        </p:nvGrpSpPr>
        <p:grpSpPr bwMode="auto">
          <a:xfrm>
            <a:off x="6675438" y="476250"/>
            <a:ext cx="5522912" cy="6381750"/>
            <a:chOff x="40" y="391"/>
            <a:chExt cx="2608" cy="3810"/>
          </a:xfrm>
        </p:grpSpPr>
        <p:sp>
          <p:nvSpPr>
            <p:cNvPr id="3080" name="AutoShape 72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81" name="AutoShape 73"/>
            <p:cNvSpPr>
              <a:spLocks noChangeArrowheads="1"/>
            </p:cNvSpPr>
            <p:nvPr/>
          </p:nvSpPr>
          <p:spPr bwMode="auto">
            <a:xfrm>
              <a:off x="95" y="456"/>
              <a:ext cx="2503" cy="3710"/>
            </a:xfrm>
            <a:prstGeom prst="roundRect">
              <a:avLst>
                <a:gd name="adj" fmla="val 7912"/>
              </a:avLst>
            </a:prstGeom>
            <a:solidFill>
              <a:srgbClr val="99CCFF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grpSp>
        <p:nvGrpSpPr>
          <p:cNvPr id="3075" name="Group 74"/>
          <p:cNvGrpSpPr>
            <a:grpSpLocks/>
          </p:cNvGrpSpPr>
          <p:nvPr userDrawn="1"/>
        </p:nvGrpSpPr>
        <p:grpSpPr bwMode="auto">
          <a:xfrm>
            <a:off x="0" y="476250"/>
            <a:ext cx="6675438" cy="6421438"/>
            <a:chOff x="40" y="391"/>
            <a:chExt cx="2608" cy="3810"/>
          </a:xfrm>
        </p:grpSpPr>
        <p:sp>
          <p:nvSpPr>
            <p:cNvPr id="3078" name="AutoShape 75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80CB35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79" name="AutoShape 76"/>
            <p:cNvSpPr>
              <a:spLocks noChangeArrowheads="1"/>
            </p:cNvSpPr>
            <p:nvPr/>
          </p:nvSpPr>
          <p:spPr bwMode="auto">
            <a:xfrm>
              <a:off x="95" y="456"/>
              <a:ext cx="2504" cy="3710"/>
            </a:xfrm>
            <a:prstGeom prst="roundRect">
              <a:avLst>
                <a:gd name="adj" fmla="val 7912"/>
              </a:avLst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sp>
        <p:nvSpPr>
          <p:cNvPr id="10248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3077" name="Picture 15" descr="91淘课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26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344962" y="1961323"/>
            <a:ext cx="54266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</a:t>
            </a:r>
            <a:r>
              <a:rPr lang="zh-CN" altLang="en-US" sz="4000" b="1" dirty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</a:t>
            </a:r>
            <a:r>
              <a:rPr lang="zh-CN" altLang="en-US" sz="40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章 静电场</a:t>
            </a:r>
            <a:endParaRPr lang="zh-CN" altLang="en-US" sz="4000" b="1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202672" y="3369186"/>
            <a:ext cx="700907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4 </a:t>
            </a:r>
            <a:r>
              <a:rPr lang="zh-CN" altLang="en-US" sz="40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电势能和电势</a:t>
            </a:r>
            <a:endParaRPr lang="zh-CN" altLang="en-US" sz="4000" b="1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6" name="Picture 74" descr="老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2" y="3212976"/>
            <a:ext cx="4576500" cy="325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15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2551" y="2260029"/>
            <a:ext cx="11881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、知道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静电力做功的特点，了解静电力做功和电势能变化的关系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5252" y="3249557"/>
            <a:ext cx="94594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、掌握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电势能、电势的概念、公式和性质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5250" y="4276253"/>
            <a:ext cx="113830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、知道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什么是等势面，理解在同一等势面上移动电荷静电力不做功，知道电场线与等势面垂直，并且由电势高的等势面指向电势低的等势面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78995" y="1025857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学习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目标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02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68" name="Text Box 88"/>
          <p:cNvSpPr txBox="1">
            <a:spLocks noChangeArrowheads="1"/>
          </p:cNvSpPr>
          <p:nvPr/>
        </p:nvSpPr>
        <p:spPr bwMode="auto">
          <a:xfrm>
            <a:off x="207865" y="666302"/>
            <a:ext cx="464003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一、电场能的性质</a:t>
            </a:r>
          </a:p>
        </p:txBody>
      </p:sp>
      <p:grpSp>
        <p:nvGrpSpPr>
          <p:cNvPr id="1198174" name="Group 94"/>
          <p:cNvGrpSpPr>
            <a:grpSpLocks/>
          </p:cNvGrpSpPr>
          <p:nvPr/>
        </p:nvGrpSpPr>
        <p:grpSpPr bwMode="auto">
          <a:xfrm>
            <a:off x="2782887" y="2996952"/>
            <a:ext cx="5908576" cy="1476375"/>
            <a:chOff x="1043" y="1207"/>
            <a:chExt cx="2790" cy="930"/>
          </a:xfrm>
        </p:grpSpPr>
        <p:sp>
          <p:nvSpPr>
            <p:cNvPr id="1198170" name="Line 90"/>
            <p:cNvSpPr>
              <a:spLocks noChangeShapeType="1"/>
            </p:cNvSpPr>
            <p:nvPr/>
          </p:nvSpPr>
          <p:spPr bwMode="auto">
            <a:xfrm>
              <a:off x="1043" y="1207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sz="2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8171" name="Line 91"/>
            <p:cNvSpPr>
              <a:spLocks noChangeShapeType="1"/>
            </p:cNvSpPr>
            <p:nvPr/>
          </p:nvSpPr>
          <p:spPr bwMode="auto">
            <a:xfrm>
              <a:off x="1043" y="1684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sz="2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8172" name="Line 92"/>
            <p:cNvSpPr>
              <a:spLocks noChangeShapeType="1"/>
            </p:cNvSpPr>
            <p:nvPr/>
          </p:nvSpPr>
          <p:spPr bwMode="auto">
            <a:xfrm>
              <a:off x="1043" y="2137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sz="2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8173" name="Text Box 93"/>
            <p:cNvSpPr txBox="1">
              <a:spLocks noChangeArrowheads="1"/>
            </p:cNvSpPr>
            <p:nvPr/>
          </p:nvSpPr>
          <p:spPr bwMode="auto">
            <a:xfrm>
              <a:off x="3175" y="1230"/>
              <a:ext cx="65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itchFamily="18" charset="0"/>
                  <a:cs typeface="Times New Roman" pitchFamily="18" charset="0"/>
                </a:rPr>
                <a:t>E</a:t>
              </a:r>
            </a:p>
          </p:txBody>
        </p:sp>
      </p:grpSp>
      <p:grpSp>
        <p:nvGrpSpPr>
          <p:cNvPr id="1198177" name="Group 97"/>
          <p:cNvGrpSpPr>
            <a:grpSpLocks/>
          </p:cNvGrpSpPr>
          <p:nvPr/>
        </p:nvGrpSpPr>
        <p:grpSpPr bwMode="auto">
          <a:xfrm>
            <a:off x="3073021" y="3770065"/>
            <a:ext cx="578152" cy="649288"/>
            <a:chOff x="1180" y="1694"/>
            <a:chExt cx="273" cy="409"/>
          </a:xfrm>
        </p:grpSpPr>
        <p:sp>
          <p:nvSpPr>
            <p:cNvPr id="1198175" name="Oval 95"/>
            <p:cNvSpPr>
              <a:spLocks noChangeArrowheads="1"/>
            </p:cNvSpPr>
            <p:nvPr/>
          </p:nvSpPr>
          <p:spPr bwMode="auto">
            <a:xfrm>
              <a:off x="1202" y="1694"/>
              <a:ext cx="123" cy="4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 sz="2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8176" name="Text Box 96"/>
            <p:cNvSpPr txBox="1">
              <a:spLocks noChangeArrowheads="1"/>
            </p:cNvSpPr>
            <p:nvPr/>
          </p:nvSpPr>
          <p:spPr bwMode="auto">
            <a:xfrm>
              <a:off x="1180" y="1751"/>
              <a:ext cx="27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</p:grpSp>
      <p:sp>
        <p:nvSpPr>
          <p:cNvPr id="1198178" name="Line 98"/>
          <p:cNvSpPr>
            <a:spLocks noChangeShapeType="1"/>
          </p:cNvSpPr>
          <p:nvPr/>
        </p:nvSpPr>
        <p:spPr bwMode="auto">
          <a:xfrm>
            <a:off x="3454219" y="4114551"/>
            <a:ext cx="115418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8179" name="Text Box 99"/>
          <p:cNvSpPr txBox="1">
            <a:spLocks noChangeArrowheads="1"/>
          </p:cNvSpPr>
          <p:nvPr/>
        </p:nvSpPr>
        <p:spPr bwMode="auto">
          <a:xfrm>
            <a:off x="4608404" y="3862139"/>
            <a:ext cx="6734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118665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8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98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98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98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78" grpId="0" animBg="1"/>
      <p:bldP spid="1198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426" name="Rectangle 2"/>
          <p:cNvSpPr>
            <a:spLocks noChangeArrowheads="1"/>
          </p:cNvSpPr>
          <p:nvPr/>
        </p:nvSpPr>
        <p:spPr bwMode="auto">
          <a:xfrm>
            <a:off x="6319134" y="1562462"/>
            <a:ext cx="5400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CC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点电荷只在电场力作用下，</a:t>
            </a:r>
            <a:endParaRPr lang="zh-CN" altLang="en-US" sz="3600" b="1" dirty="0">
              <a:solidFill>
                <a:srgbClr val="0000CC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grpSp>
        <p:nvGrpSpPr>
          <p:cNvPr id="1255428" name="Group 4"/>
          <p:cNvGrpSpPr>
            <a:grpSpLocks/>
          </p:cNvGrpSpPr>
          <p:nvPr/>
        </p:nvGrpSpPr>
        <p:grpSpPr bwMode="auto">
          <a:xfrm>
            <a:off x="770583" y="1916114"/>
            <a:ext cx="5908576" cy="1476375"/>
            <a:chOff x="1043" y="1207"/>
            <a:chExt cx="2790" cy="930"/>
          </a:xfrm>
        </p:grpSpPr>
        <p:sp>
          <p:nvSpPr>
            <p:cNvPr id="1255429" name="Line 5"/>
            <p:cNvSpPr>
              <a:spLocks noChangeShapeType="1"/>
            </p:cNvSpPr>
            <p:nvPr/>
          </p:nvSpPr>
          <p:spPr bwMode="auto">
            <a:xfrm>
              <a:off x="1043" y="1207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5430" name="Line 6"/>
            <p:cNvSpPr>
              <a:spLocks noChangeShapeType="1"/>
            </p:cNvSpPr>
            <p:nvPr/>
          </p:nvSpPr>
          <p:spPr bwMode="auto">
            <a:xfrm>
              <a:off x="1043" y="1684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5431" name="Line 7"/>
            <p:cNvSpPr>
              <a:spLocks noChangeShapeType="1"/>
            </p:cNvSpPr>
            <p:nvPr/>
          </p:nvSpPr>
          <p:spPr bwMode="auto">
            <a:xfrm>
              <a:off x="1043" y="2137"/>
              <a:ext cx="23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5432" name="Text Box 8"/>
            <p:cNvSpPr txBox="1">
              <a:spLocks noChangeArrowheads="1"/>
            </p:cNvSpPr>
            <p:nvPr/>
          </p:nvSpPr>
          <p:spPr bwMode="auto">
            <a:xfrm>
              <a:off x="3175" y="1230"/>
              <a:ext cx="65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itchFamily="18" charset="0"/>
                  <a:cs typeface="Times New Roman" pitchFamily="18" charset="0"/>
                </a:rPr>
                <a:t>E</a:t>
              </a:r>
            </a:p>
          </p:txBody>
        </p:sp>
      </p:grpSp>
      <p:grpSp>
        <p:nvGrpSpPr>
          <p:cNvPr id="1255438" name="Group 14"/>
          <p:cNvGrpSpPr>
            <a:grpSpLocks/>
          </p:cNvGrpSpPr>
          <p:nvPr/>
        </p:nvGrpSpPr>
        <p:grpSpPr bwMode="auto">
          <a:xfrm>
            <a:off x="1009891" y="2673350"/>
            <a:ext cx="2259660" cy="641350"/>
            <a:chOff x="1156" y="1684"/>
            <a:chExt cx="1067" cy="404"/>
          </a:xfrm>
        </p:grpSpPr>
        <p:grpSp>
          <p:nvGrpSpPr>
            <p:cNvPr id="1255433" name="Group 9"/>
            <p:cNvGrpSpPr>
              <a:grpSpLocks/>
            </p:cNvGrpSpPr>
            <p:nvPr/>
          </p:nvGrpSpPr>
          <p:grpSpPr bwMode="auto">
            <a:xfrm>
              <a:off x="1156" y="1684"/>
              <a:ext cx="273" cy="404"/>
              <a:chOff x="1156" y="1684"/>
              <a:chExt cx="273" cy="404"/>
            </a:xfrm>
          </p:grpSpPr>
          <p:sp>
            <p:nvSpPr>
              <p:cNvPr id="1255434" name="Oval 10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 i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55435" name="Text Box 11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</a:p>
            </p:txBody>
          </p:sp>
        </p:grpSp>
        <p:sp>
          <p:nvSpPr>
            <p:cNvPr id="1255436" name="Line 12"/>
            <p:cNvSpPr>
              <a:spLocks noChangeShapeType="1"/>
            </p:cNvSpPr>
            <p:nvPr/>
          </p:nvSpPr>
          <p:spPr bwMode="auto">
            <a:xfrm>
              <a:off x="1360" y="1911"/>
              <a:ext cx="54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5437" name="Text Box 13"/>
            <p:cNvSpPr txBox="1">
              <a:spLocks noChangeArrowheads="1"/>
            </p:cNvSpPr>
            <p:nvPr/>
          </p:nvSpPr>
          <p:spPr bwMode="auto">
            <a:xfrm>
              <a:off x="1905" y="1752"/>
              <a:ext cx="31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</p:grpSp>
      <p:sp>
        <p:nvSpPr>
          <p:cNvPr id="1255439" name="Rectangle 15"/>
          <p:cNvSpPr>
            <a:spLocks noChangeArrowheads="1"/>
          </p:cNvSpPr>
          <p:nvPr/>
        </p:nvSpPr>
        <p:spPr bwMode="auto">
          <a:xfrm>
            <a:off x="7050971" y="4155802"/>
            <a:ext cx="358470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CC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动能</a:t>
            </a:r>
            <a:r>
              <a:rPr lang="zh-CN" altLang="en-US" sz="36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越来越大。</a:t>
            </a:r>
            <a:endParaRPr lang="zh-CN" altLang="en-US" sz="3600" b="1" dirty="0">
              <a:solidFill>
                <a:srgbClr val="0000CC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255440" name="Rectangle 16"/>
          <p:cNvSpPr>
            <a:spLocks noChangeArrowheads="1"/>
          </p:cNvSpPr>
          <p:nvPr/>
        </p:nvSpPr>
        <p:spPr bwMode="auto">
          <a:xfrm>
            <a:off x="1249484" y="5289550"/>
            <a:ext cx="7658003" cy="660400"/>
          </a:xfrm>
          <a:prstGeom prst="rect">
            <a:avLst/>
          </a:prstGeom>
          <a:solidFill>
            <a:srgbClr val="CCECFF">
              <a:alpha val="80000"/>
            </a:srgbClr>
          </a:solidFill>
          <a:ln w="1905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电荷在电场中具有跟位置相关的能。</a:t>
            </a:r>
          </a:p>
        </p:txBody>
      </p:sp>
      <p:sp>
        <p:nvSpPr>
          <p:cNvPr id="1255442" name="Rectangle 18"/>
          <p:cNvSpPr>
            <a:spLocks noChangeArrowheads="1"/>
          </p:cNvSpPr>
          <p:nvPr/>
        </p:nvSpPr>
        <p:spPr bwMode="auto">
          <a:xfrm>
            <a:off x="7035279" y="3284984"/>
            <a:ext cx="363239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CC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速度</a:t>
            </a:r>
            <a:r>
              <a:rPr lang="zh-CN" altLang="en-US" sz="36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越来越大，</a:t>
            </a:r>
            <a:endParaRPr lang="zh-CN" altLang="en-US" sz="3600" b="1" dirty="0">
              <a:solidFill>
                <a:srgbClr val="0000CC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255443" name="Rectangle 19"/>
          <p:cNvSpPr>
            <a:spLocks noChangeArrowheads="1"/>
          </p:cNvSpPr>
          <p:nvPr/>
        </p:nvSpPr>
        <p:spPr bwMode="auto">
          <a:xfrm>
            <a:off x="6338706" y="2352677"/>
            <a:ext cx="393693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CC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36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</a:t>
            </a:r>
            <a:r>
              <a:rPr lang="zh-CN" altLang="en-US" sz="3600" b="1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加速</a:t>
            </a:r>
            <a:r>
              <a:rPr lang="zh-CN" altLang="en-US" sz="36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运动，</a:t>
            </a:r>
            <a:endParaRPr lang="zh-CN" altLang="en-US" sz="3600" b="1" dirty="0">
              <a:solidFill>
                <a:srgbClr val="0000CC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255444" name="AutoShape 20"/>
          <p:cNvSpPr>
            <a:spLocks noChangeArrowheads="1"/>
          </p:cNvSpPr>
          <p:nvPr/>
        </p:nvSpPr>
        <p:spPr bwMode="auto">
          <a:xfrm>
            <a:off x="338535" y="3860651"/>
            <a:ext cx="4851790" cy="1152525"/>
          </a:xfrm>
          <a:prstGeom prst="wedgeRoundRectCallout">
            <a:avLst>
              <a:gd name="adj1" fmla="val 86271"/>
              <a:gd name="adj2" fmla="val 8266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200" b="1" dirty="0" smtClean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动能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是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什么能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转化来的？</a:t>
            </a:r>
          </a:p>
        </p:txBody>
      </p:sp>
      <p:sp>
        <p:nvSpPr>
          <p:cNvPr id="21" name="Text Box 88"/>
          <p:cNvSpPr txBox="1">
            <a:spLocks noChangeArrowheads="1"/>
          </p:cNvSpPr>
          <p:nvPr/>
        </p:nvSpPr>
        <p:spPr bwMode="auto">
          <a:xfrm>
            <a:off x="207865" y="666302"/>
            <a:ext cx="464003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一、电场能的性质</a:t>
            </a:r>
          </a:p>
        </p:txBody>
      </p:sp>
    </p:spTree>
    <p:extLst>
      <p:ext uri="{BB962C8B-B14F-4D97-AF65-F5344CB8AC3E}">
        <p14:creationId xmlns:p14="http://schemas.microsoft.com/office/powerpoint/2010/main" val="14875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255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55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55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5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55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55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55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5426" grpId="0"/>
      <p:bldP spid="1255439" grpId="0"/>
      <p:bldP spid="1255440" grpId="0" animBg="1"/>
      <p:bldP spid="1255442" grpId="0"/>
      <p:bldP spid="1255443" grpId="0"/>
      <p:bldP spid="12554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0069" name="Text Box 5"/>
          <p:cNvSpPr txBox="1">
            <a:spLocks noChangeArrowheads="1"/>
          </p:cNvSpPr>
          <p:nvPr/>
        </p:nvSpPr>
        <p:spPr bwMode="auto">
          <a:xfrm>
            <a:off x="207514" y="539969"/>
            <a:ext cx="44515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黑体" pitchFamily="2" charset="-122"/>
                <a:ea typeface="黑体" pitchFamily="2" charset="-122"/>
              </a:rPr>
              <a:t>二、静电力做功的特点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8" name="ShockwaveFlash1" r:id="rId2" imgW="6697010" imgH="4571429"/>
        </mc:Choice>
        <mc:Fallback>
          <p:control name="ShockwaveFlash1" r:id="rId2" imgW="6697010" imgH="4571429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0738" y="1439863"/>
                  <a:ext cx="11377612" cy="54451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2893024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1090" name="Text Box 2"/>
          <p:cNvSpPr txBox="1">
            <a:spLocks noChangeArrowheads="1"/>
          </p:cNvSpPr>
          <p:nvPr/>
        </p:nvSpPr>
        <p:spPr bwMode="auto">
          <a:xfrm>
            <a:off x="148148" y="3998064"/>
            <a:ext cx="1166500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2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由于</a:t>
            </a:r>
            <a:r>
              <a:rPr kumimoji="1" lang="zh-CN" altLang="en-US" sz="32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移动电荷时静电力做的功与移动的路径无关，电荷在电场中具有跟位置相关的能，这种能叫做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电势能</a:t>
            </a:r>
            <a:r>
              <a:rPr kumimoji="1" lang="zh-CN" altLang="en-US" sz="32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，用</a:t>
            </a:r>
            <a:r>
              <a:rPr kumimoji="1" lang="en-US" altLang="zh-CN" sz="3200" b="1" i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kumimoji="1" lang="en-US" altLang="zh-CN" sz="3200" b="1" baseline="-250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P</a:t>
            </a:r>
            <a:r>
              <a:rPr kumimoji="1" lang="zh-CN" altLang="en-US" sz="32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表示。</a:t>
            </a:r>
          </a:p>
        </p:txBody>
      </p:sp>
      <p:sp>
        <p:nvSpPr>
          <p:cNvPr id="1241091" name="Text Box 3"/>
          <p:cNvSpPr txBox="1">
            <a:spLocks noChangeArrowheads="1"/>
          </p:cNvSpPr>
          <p:nvPr/>
        </p:nvSpPr>
        <p:spPr bwMode="auto">
          <a:xfrm>
            <a:off x="147859" y="2428404"/>
            <a:ext cx="1178396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200" b="1" dirty="0" smtClean="0">
                <a:latin typeface="黑体" pitchFamily="2" charset="-122"/>
                <a:ea typeface="黑体" pitchFamily="2" charset="-122"/>
              </a:rPr>
              <a:t>在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电场中移动电荷时，静电力做的功与电荷的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起始位置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和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终止位置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有关，但与电荷经过的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路径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无关。</a:t>
            </a:r>
          </a:p>
        </p:txBody>
      </p:sp>
      <p:sp>
        <p:nvSpPr>
          <p:cNvPr id="1241094" name="AutoShape 6"/>
          <p:cNvSpPr>
            <a:spLocks noChangeArrowheads="1"/>
          </p:cNvSpPr>
          <p:nvPr/>
        </p:nvSpPr>
        <p:spPr bwMode="auto">
          <a:xfrm>
            <a:off x="8356771" y="1484784"/>
            <a:ext cx="3575052" cy="540542"/>
          </a:xfrm>
          <a:prstGeom prst="wedgeRoundRectCallout">
            <a:avLst>
              <a:gd name="adj1" fmla="val -91196"/>
              <a:gd name="adj2" fmla="val 316094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4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与</a:t>
            </a:r>
            <a:r>
              <a:rPr kumimoji="1"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重力做功</a:t>
            </a:r>
            <a:r>
              <a:rPr kumimoji="1" lang="zh-CN" altLang="en-US" sz="24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特点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相类似</a:t>
            </a:r>
            <a:endParaRPr kumimoji="1" lang="zh-CN" altLang="en-US" sz="2400" b="1" dirty="0">
              <a:solidFill>
                <a:srgbClr val="0000CC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859" y="1901121"/>
            <a:ext cx="2050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黑体" pitchFamily="2" charset="-122"/>
                <a:ea typeface="黑体" pitchFamily="2" charset="-122"/>
              </a:rPr>
              <a:t>探究结论</a:t>
            </a:r>
            <a:endParaRPr lang="zh-CN" altLang="en-US" sz="32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07514" y="539969"/>
            <a:ext cx="44515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黑体" pitchFamily="2" charset="-122"/>
                <a:ea typeface="黑体" pitchFamily="2" charset="-122"/>
              </a:rPr>
              <a:t>二、静电力做功的特点</a:t>
            </a:r>
          </a:p>
        </p:txBody>
      </p:sp>
    </p:spTree>
    <p:extLst>
      <p:ext uri="{BB962C8B-B14F-4D97-AF65-F5344CB8AC3E}">
        <p14:creationId xmlns:p14="http://schemas.microsoft.com/office/powerpoint/2010/main" val="68349045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4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41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4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1090" grpId="0"/>
      <p:bldP spid="1241091" grpId="0"/>
      <p:bldP spid="1241094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22" name="Text Box 2"/>
          <p:cNvSpPr txBox="1">
            <a:spLocks noChangeArrowheads="1"/>
          </p:cNvSpPr>
          <p:nvPr/>
        </p:nvSpPr>
        <p:spPr bwMode="auto">
          <a:xfrm>
            <a:off x="1296076" y="5013325"/>
            <a:ext cx="437105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电场力做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正功</a:t>
            </a:r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，电势能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减少</a:t>
            </a:r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；</a:t>
            </a:r>
          </a:p>
        </p:txBody>
      </p:sp>
      <p:sp>
        <p:nvSpPr>
          <p:cNvPr id="1259524" name="Text Box 4"/>
          <p:cNvSpPr txBox="1">
            <a:spLocks noChangeArrowheads="1"/>
          </p:cNvSpPr>
          <p:nvPr/>
        </p:nvSpPr>
        <p:spPr bwMode="auto">
          <a:xfrm>
            <a:off x="410543" y="457200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三、电势能</a:t>
            </a:r>
          </a:p>
        </p:txBody>
      </p:sp>
      <p:sp>
        <p:nvSpPr>
          <p:cNvPr id="1259526" name="Text Box 6"/>
          <p:cNvSpPr txBox="1">
            <a:spLocks noChangeArrowheads="1"/>
          </p:cNvSpPr>
          <p:nvPr/>
        </p:nvSpPr>
        <p:spPr bwMode="auto">
          <a:xfrm>
            <a:off x="6482492" y="5013325"/>
            <a:ext cx="441728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电场力做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负功</a:t>
            </a:r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，电势能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增加</a:t>
            </a:r>
            <a:r>
              <a:rPr kumimoji="1"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。</a:t>
            </a:r>
          </a:p>
        </p:txBody>
      </p:sp>
      <p:sp>
        <p:nvSpPr>
          <p:cNvPr id="1259527" name="AutoShape 7"/>
          <p:cNvSpPr>
            <a:spLocks noChangeArrowheads="1"/>
          </p:cNvSpPr>
          <p:nvPr/>
        </p:nvSpPr>
        <p:spPr bwMode="auto">
          <a:xfrm>
            <a:off x="1776809" y="5930107"/>
            <a:ext cx="8138789" cy="611187"/>
          </a:xfrm>
          <a:prstGeom prst="wedgeRoundRectCallout">
            <a:avLst>
              <a:gd name="adj1" fmla="val 1516"/>
              <a:gd name="adj2" fmla="val -133326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与重力做功跟重力势能变化关系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相类似</a:t>
            </a:r>
            <a:endParaRPr kumimoji="1" lang="zh-CN" altLang="en-US" sz="2400" b="1" dirty="0">
              <a:solidFill>
                <a:srgbClr val="FF0000"/>
              </a:solidFill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62" name="ShockwaveFlash1" r:id="rId2" imgW="7215250" imgH="3637133"/>
        </mc:Choice>
        <mc:Fallback>
          <p:control name="ShockwaveFlash1" r:id="rId2" imgW="7215250" imgH="3637133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74763" y="1268413"/>
                  <a:ext cx="9625012" cy="36369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4736004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9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22" grpId="0"/>
      <p:bldP spid="1259526" grpId="0"/>
      <p:bldP spid="12595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0566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0208577"/>
              </p:ext>
            </p:extLst>
          </p:nvPr>
        </p:nvGraphicFramePr>
        <p:xfrm>
          <a:off x="6242868" y="3533254"/>
          <a:ext cx="496887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公式" r:id="rId3" imgW="1143000" imgH="253800" progId="Equation.3">
                  <p:embed/>
                </p:oleObj>
              </mc:Choice>
              <mc:Fallback>
                <p:oleObj name="公式" r:id="rId3" imgW="11430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2868" y="3533254"/>
                        <a:ext cx="4968875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0567" name="Text Box 23"/>
          <p:cNvSpPr txBox="1">
            <a:spLocks noChangeArrowheads="1"/>
          </p:cNvSpPr>
          <p:nvPr/>
        </p:nvSpPr>
        <p:spPr bwMode="auto">
          <a:xfrm>
            <a:off x="1706687" y="2636912"/>
            <a:ext cx="8549435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重力做的功等于重力势能的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减少量</a:t>
            </a:r>
          </a:p>
        </p:txBody>
      </p:sp>
      <p:sp>
        <p:nvSpPr>
          <p:cNvPr id="1260575" name="Text Box 31"/>
          <p:cNvSpPr txBox="1">
            <a:spLocks noChangeArrowheads="1"/>
          </p:cNvSpPr>
          <p:nvPr/>
        </p:nvSpPr>
        <p:spPr bwMode="auto">
          <a:xfrm>
            <a:off x="1634679" y="5792366"/>
            <a:ext cx="8549433" cy="58896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静电力做的功等于电势能的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减少量</a:t>
            </a:r>
          </a:p>
        </p:txBody>
      </p:sp>
      <p:graphicFrame>
        <p:nvGraphicFramePr>
          <p:cNvPr id="1260576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624851"/>
              </p:ext>
            </p:extLst>
          </p:nvPr>
        </p:nvGraphicFramePr>
        <p:xfrm>
          <a:off x="1773931" y="1700808"/>
          <a:ext cx="9221788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公式" r:id="rId5" imgW="2120760" imgH="253800" progId="Equation.3">
                  <p:embed/>
                </p:oleObj>
              </mc:Choice>
              <mc:Fallback>
                <p:oleObj name="公式" r:id="rId5" imgW="21207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3931" y="1700808"/>
                        <a:ext cx="9221788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60577" name="Group 33"/>
          <p:cNvGrpSpPr>
            <a:grpSpLocks/>
          </p:cNvGrpSpPr>
          <p:nvPr/>
        </p:nvGrpSpPr>
        <p:grpSpPr bwMode="auto">
          <a:xfrm>
            <a:off x="1728100" y="3532883"/>
            <a:ext cx="4263069" cy="1731963"/>
            <a:chOff x="884" y="1593"/>
            <a:chExt cx="2013" cy="1091"/>
          </a:xfrm>
        </p:grpSpPr>
        <p:grpSp>
          <p:nvGrpSpPr>
            <p:cNvPr id="1260578" name="Group 34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60579" name="Line 35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0" name="Line 36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1" name="Line 37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2" name="Line 38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3" name="Line 39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60584" name="Line 40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0585" name="Text Box 41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60586" name="Text Box 42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  <p:sp>
          <p:nvSpPr>
            <p:cNvPr id="1260587" name="Text Box 43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  <p:grpSp>
          <p:nvGrpSpPr>
            <p:cNvPr id="1260588" name="Group 44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60589" name="Oval 45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90" name="Text Box 46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</a:p>
            </p:txBody>
          </p:sp>
        </p:grpSp>
      </p:grpSp>
      <p:sp>
        <p:nvSpPr>
          <p:cNvPr id="1260591" name="AutoShape 47"/>
          <p:cNvSpPr>
            <a:spLocks noChangeArrowheads="1"/>
          </p:cNvSpPr>
          <p:nvPr/>
        </p:nvSpPr>
        <p:spPr bwMode="auto">
          <a:xfrm>
            <a:off x="5137708" y="800796"/>
            <a:ext cx="4371075" cy="611187"/>
          </a:xfrm>
          <a:prstGeom prst="wedgeRoundRectCallout">
            <a:avLst>
              <a:gd name="adj1" fmla="val 32704"/>
              <a:gd name="adj2" fmla="val 124806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重力势能的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减少量</a:t>
            </a:r>
          </a:p>
        </p:txBody>
      </p:sp>
      <p:sp>
        <p:nvSpPr>
          <p:cNvPr id="1260592" name="AutoShape 48"/>
          <p:cNvSpPr>
            <a:spLocks noChangeArrowheads="1"/>
          </p:cNvSpPr>
          <p:nvPr/>
        </p:nvSpPr>
        <p:spPr bwMode="auto">
          <a:xfrm>
            <a:off x="6772625" y="4834037"/>
            <a:ext cx="3939051" cy="611187"/>
          </a:xfrm>
          <a:prstGeom prst="wedgeRoundRectCallout">
            <a:avLst>
              <a:gd name="adj1" fmla="val 20162"/>
              <a:gd name="adj2" fmla="val -147662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电势能的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减少量</a:t>
            </a: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三、电势能</a:t>
            </a:r>
          </a:p>
        </p:txBody>
      </p:sp>
    </p:spTree>
    <p:extLst>
      <p:ext uri="{BB962C8B-B14F-4D97-AF65-F5344CB8AC3E}">
        <p14:creationId xmlns:p14="http://schemas.microsoft.com/office/powerpoint/2010/main" val="12470224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60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260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6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60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60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60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60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567" grpId="0" animBg="1"/>
      <p:bldP spid="1260575" grpId="0" animBg="1"/>
      <p:bldP spid="1260591" grpId="0" animBg="1"/>
      <p:bldP spid="126059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5909" name="Group 5"/>
          <p:cNvGrpSpPr>
            <a:grpSpLocks/>
          </p:cNvGrpSpPr>
          <p:nvPr/>
        </p:nvGrpSpPr>
        <p:grpSpPr bwMode="auto">
          <a:xfrm>
            <a:off x="1679392" y="1773238"/>
            <a:ext cx="4263069" cy="1731962"/>
            <a:chOff x="884" y="1593"/>
            <a:chExt cx="2013" cy="1091"/>
          </a:xfrm>
        </p:grpSpPr>
        <p:grpSp>
          <p:nvGrpSpPr>
            <p:cNvPr id="1275910" name="Group 6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75911" name="Line 7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2" name="Line 8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3" name="Line 9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4" name="Line 10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5" name="Line 11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75916" name="Line 12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5917" name="Text Box 13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75918" name="Text Box 14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  <p:sp>
          <p:nvSpPr>
            <p:cNvPr id="1275919" name="Text Box 15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  <p:grpSp>
          <p:nvGrpSpPr>
            <p:cNvPr id="1275920" name="Group 16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75921" name="Oval 17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22" name="Text Box 18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</a:p>
            </p:txBody>
          </p:sp>
        </p:grpSp>
      </p:grpSp>
      <p:sp>
        <p:nvSpPr>
          <p:cNvPr id="1275923" name="Text Box 19"/>
          <p:cNvSpPr txBox="1">
            <a:spLocks noChangeArrowheads="1"/>
          </p:cNvSpPr>
          <p:nvPr/>
        </p:nvSpPr>
        <p:spPr bwMode="auto">
          <a:xfrm>
            <a:off x="6243191" y="2924944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sp>
        <p:nvSpPr>
          <p:cNvPr id="1275925" name="Text Box 21"/>
          <p:cNvSpPr txBox="1">
            <a:spLocks noChangeArrowheads="1"/>
          </p:cNvSpPr>
          <p:nvPr/>
        </p:nvSpPr>
        <p:spPr bwMode="auto">
          <a:xfrm>
            <a:off x="336671" y="4941168"/>
            <a:ext cx="11595152" cy="1076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电荷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在某点的电势能，等于静电力把它从该点移到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零势能位置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时所做的功。</a:t>
            </a:r>
          </a:p>
        </p:txBody>
      </p:sp>
      <p:sp>
        <p:nvSpPr>
          <p:cNvPr id="1275926" name="AutoShape 22"/>
          <p:cNvSpPr>
            <a:spLocks noChangeArrowheads="1"/>
          </p:cNvSpPr>
          <p:nvPr/>
        </p:nvSpPr>
        <p:spPr bwMode="auto">
          <a:xfrm>
            <a:off x="4371075" y="908051"/>
            <a:ext cx="4178359" cy="720725"/>
          </a:xfrm>
          <a:prstGeom prst="wedgeRoundRectCallout">
            <a:avLst>
              <a:gd name="adj1" fmla="val -35046"/>
              <a:gd name="adj2" fmla="val 271144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零势能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参考点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三、电势能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9775314"/>
              </p:ext>
            </p:extLst>
          </p:nvPr>
        </p:nvGraphicFramePr>
        <p:xfrm>
          <a:off x="6315199" y="1844824"/>
          <a:ext cx="496887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6" name="公式" r:id="rId3" imgW="1143000" imgH="253800" progId="Equation.3">
                  <p:embed/>
                </p:oleObj>
              </mc:Choice>
              <mc:Fallback>
                <p:oleObj name="公式" r:id="rId3" imgW="1143000" imgH="253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5199" y="1844824"/>
                        <a:ext cx="4968875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08819"/>
              </p:ext>
            </p:extLst>
          </p:nvPr>
        </p:nvGraphicFramePr>
        <p:xfrm>
          <a:off x="6243191" y="3893294"/>
          <a:ext cx="3148012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7" name="公式" r:id="rId5" imgW="723600" imgH="253800" progId="Equation.3">
                  <p:embed/>
                </p:oleObj>
              </mc:Choice>
              <mc:Fallback>
                <p:oleObj name="公式" r:id="rId5" imgW="723600" imgH="253800" progId="Equation.3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191" y="3893294"/>
                        <a:ext cx="3148012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26480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1275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5923" grpId="0"/>
      <p:bldP spid="1275925" grpId="0" animBg="1"/>
      <p:bldP spid="127592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795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142343"/>
              </p:ext>
            </p:extLst>
          </p:nvPr>
        </p:nvGraphicFramePr>
        <p:xfrm>
          <a:off x="6392863" y="1608138"/>
          <a:ext cx="2814637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6" name="Equation" r:id="rId3" imgW="647640" imgH="228600" progId="Equation.DSMT4">
                  <p:embed/>
                </p:oleObj>
              </mc:Choice>
              <mc:Fallback>
                <p:oleObj name="Equation" r:id="rId3" imgW="64764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2863" y="1608138"/>
                        <a:ext cx="2814637" cy="74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77956" name="Group 4"/>
          <p:cNvGrpSpPr>
            <a:grpSpLocks/>
          </p:cNvGrpSpPr>
          <p:nvPr/>
        </p:nvGrpSpPr>
        <p:grpSpPr bwMode="auto">
          <a:xfrm>
            <a:off x="1679392" y="1773238"/>
            <a:ext cx="4263069" cy="1731962"/>
            <a:chOff x="884" y="1593"/>
            <a:chExt cx="2013" cy="1091"/>
          </a:xfrm>
        </p:grpSpPr>
        <p:grpSp>
          <p:nvGrpSpPr>
            <p:cNvPr id="1277957" name="Group 5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77958" name="Line 6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7959" name="Line 7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7960" name="Line 8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7961" name="Line 9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7962" name="Line 10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77963" name="Line 11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7964" name="Text Box 12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</a:rPr>
                <a:t>A</a:t>
              </a:r>
            </a:p>
          </p:txBody>
        </p:sp>
        <p:sp>
          <p:nvSpPr>
            <p:cNvPr id="1277965" name="Text Box 13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</a:rPr>
                <a:t>B</a:t>
              </a:r>
            </a:p>
          </p:txBody>
        </p:sp>
        <p:sp>
          <p:nvSpPr>
            <p:cNvPr id="1277966" name="Text Box 14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</a:rPr>
                <a:t>E</a:t>
              </a:r>
            </a:p>
          </p:txBody>
        </p:sp>
        <p:grpSp>
          <p:nvGrpSpPr>
            <p:cNvPr id="1277967" name="Group 15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77968" name="Oval 16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77969" name="Text Box 17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FF0000"/>
                    </a:solidFill>
                  </a:rPr>
                  <a:t>+</a:t>
                </a:r>
              </a:p>
            </p:txBody>
          </p:sp>
        </p:grpSp>
      </p:grpSp>
      <p:sp>
        <p:nvSpPr>
          <p:cNvPr id="1277970" name="Text Box 18"/>
          <p:cNvSpPr txBox="1">
            <a:spLocks noChangeArrowheads="1"/>
          </p:cNvSpPr>
          <p:nvPr/>
        </p:nvSpPr>
        <p:spPr bwMode="auto">
          <a:xfrm>
            <a:off x="6315199" y="2633538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graphicFrame>
        <p:nvGraphicFramePr>
          <p:cNvPr id="1277971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268599"/>
              </p:ext>
            </p:extLst>
          </p:nvPr>
        </p:nvGraphicFramePr>
        <p:xfrm>
          <a:off x="6378575" y="3789040"/>
          <a:ext cx="4329112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Equation" r:id="rId5" imgW="1002960" imgH="241200" progId="Equation.DSMT4">
                  <p:embed/>
                </p:oleObj>
              </mc:Choice>
              <mc:Fallback>
                <p:oleObj name="Equation" r:id="rId5" imgW="10029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8575" y="3789040"/>
                        <a:ext cx="4329112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7972" name="Text Box 20"/>
          <p:cNvSpPr txBox="1">
            <a:spLocks noChangeArrowheads="1"/>
          </p:cNvSpPr>
          <p:nvPr/>
        </p:nvSpPr>
        <p:spPr bwMode="auto">
          <a:xfrm>
            <a:off x="336672" y="4869160"/>
            <a:ext cx="11451135" cy="1076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电荷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在某点的电势能，等于静电力把它从该点移到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零势能位置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时所做的功。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三、电势能</a:t>
            </a:r>
          </a:p>
        </p:txBody>
      </p:sp>
    </p:spTree>
    <p:extLst>
      <p:ext uri="{BB962C8B-B14F-4D97-AF65-F5344CB8AC3E}">
        <p14:creationId xmlns:p14="http://schemas.microsoft.com/office/powerpoint/2010/main" val="34583230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7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779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779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779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77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79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897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139160"/>
              </p:ext>
            </p:extLst>
          </p:nvPr>
        </p:nvGraphicFramePr>
        <p:xfrm>
          <a:off x="6464300" y="1608138"/>
          <a:ext cx="3201988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8" name="Equation" r:id="rId3" imgW="736560" imgH="228600" progId="Equation.DSMT4">
                  <p:embed/>
                </p:oleObj>
              </mc:Choice>
              <mc:Fallback>
                <p:oleObj name="Equation" r:id="rId3" imgW="73656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4300" y="1608138"/>
                        <a:ext cx="3201988" cy="74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78980" name="Group 4"/>
          <p:cNvGrpSpPr>
            <a:grpSpLocks/>
          </p:cNvGrpSpPr>
          <p:nvPr/>
        </p:nvGrpSpPr>
        <p:grpSpPr bwMode="auto">
          <a:xfrm>
            <a:off x="1679392" y="1773238"/>
            <a:ext cx="4263069" cy="1731962"/>
            <a:chOff x="884" y="1593"/>
            <a:chExt cx="2013" cy="1091"/>
          </a:xfrm>
        </p:grpSpPr>
        <p:grpSp>
          <p:nvGrpSpPr>
            <p:cNvPr id="1278981" name="Group 5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78982" name="Line 6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8983" name="Line 7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8984" name="Line 8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8985" name="Line 9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8986" name="Line 10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78987" name="Line 11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8988" name="Text Box 12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</a:rPr>
                <a:t>A</a:t>
              </a:r>
            </a:p>
          </p:txBody>
        </p:sp>
        <p:sp>
          <p:nvSpPr>
            <p:cNvPr id="1278989" name="Text Box 13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</a:rPr>
                <a:t>B</a:t>
              </a:r>
            </a:p>
          </p:txBody>
        </p:sp>
        <p:sp>
          <p:nvSpPr>
            <p:cNvPr id="1278990" name="Text Box 14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</a:rPr>
                <a:t>E</a:t>
              </a:r>
            </a:p>
          </p:txBody>
        </p:sp>
        <p:grpSp>
          <p:nvGrpSpPr>
            <p:cNvPr id="1278991" name="Group 15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78992" name="Oval 16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78993" name="Text Box 17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FF0000"/>
                    </a:solidFill>
                  </a:rPr>
                  <a:t>-</a:t>
                </a:r>
              </a:p>
            </p:txBody>
          </p:sp>
        </p:grpSp>
      </p:grpSp>
      <p:sp>
        <p:nvSpPr>
          <p:cNvPr id="1278994" name="Text Box 18"/>
          <p:cNvSpPr txBox="1">
            <a:spLocks noChangeArrowheads="1"/>
          </p:cNvSpPr>
          <p:nvPr/>
        </p:nvSpPr>
        <p:spPr bwMode="auto">
          <a:xfrm>
            <a:off x="6387207" y="2708920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sp>
        <p:nvSpPr>
          <p:cNvPr id="1278996" name="Text Box 20"/>
          <p:cNvSpPr txBox="1">
            <a:spLocks noChangeArrowheads="1"/>
          </p:cNvSpPr>
          <p:nvPr/>
        </p:nvSpPr>
        <p:spPr bwMode="auto">
          <a:xfrm>
            <a:off x="410543" y="4872955"/>
            <a:ext cx="11377264" cy="1076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电荷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在某点的电势能，等于静电力把它从该点移到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零势能位置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时所做的功。</a:t>
            </a:r>
          </a:p>
        </p:txBody>
      </p:sp>
      <p:graphicFrame>
        <p:nvGraphicFramePr>
          <p:cNvPr id="1278997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347706"/>
              </p:ext>
            </p:extLst>
          </p:nvPr>
        </p:nvGraphicFramePr>
        <p:xfrm>
          <a:off x="6446068" y="3944094"/>
          <a:ext cx="476567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9" name="Equation" r:id="rId5" imgW="1104840" imgH="241200" progId="Equation.DSMT4">
                  <p:embed/>
                </p:oleObj>
              </mc:Choice>
              <mc:Fallback>
                <p:oleObj name="Equation" r:id="rId5" imgW="11048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6068" y="3944094"/>
                        <a:ext cx="4765675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8998" name="AutoShape 22"/>
          <p:cNvSpPr>
            <a:spLocks noChangeArrowheads="1"/>
          </p:cNvSpPr>
          <p:nvPr/>
        </p:nvSpPr>
        <p:spPr bwMode="auto">
          <a:xfrm>
            <a:off x="7539335" y="2896394"/>
            <a:ext cx="4320487" cy="736600"/>
          </a:xfrm>
          <a:prstGeom prst="wedgeRoundRectCallout">
            <a:avLst>
              <a:gd name="adj1" fmla="val 7213"/>
              <a:gd name="adj2" fmla="val 119417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负号表示电势能的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高低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三、电势能</a:t>
            </a:r>
          </a:p>
        </p:txBody>
      </p:sp>
    </p:spTree>
    <p:extLst>
      <p:ext uri="{BB962C8B-B14F-4D97-AF65-F5344CB8AC3E}">
        <p14:creationId xmlns:p14="http://schemas.microsoft.com/office/powerpoint/2010/main" val="22854465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7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789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78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78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78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1278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8994" grpId="0"/>
      <p:bldP spid="1278998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930" name="Text Box 2"/>
          <p:cNvSpPr txBox="1">
            <a:spLocks noChangeArrowheads="1"/>
          </p:cNvSpPr>
          <p:nvPr/>
        </p:nvSpPr>
        <p:spPr bwMode="auto">
          <a:xfrm>
            <a:off x="410543" y="1139548"/>
            <a:ext cx="11377264" cy="3692165"/>
          </a:xfrm>
          <a:prstGeom prst="rect">
            <a:avLst/>
          </a:prstGeom>
          <a:solidFill>
            <a:srgbClr val="FFFFFF">
              <a:alpha val="81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rgbClr val="00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8001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2573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7145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1717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0"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  <a:cs typeface="Times New Roman" pitchFamily="18" charset="0"/>
              </a:rPr>
              <a:t>1</a:t>
            </a:r>
            <a:r>
              <a:rPr kumimoji="0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lang="zh-CN" altLang="en-US" sz="3200" b="1" dirty="0">
                <a:solidFill>
                  <a:schemeClr val="tx2"/>
                </a:solidFill>
                <a:ea typeface="黑体" panose="02010609060101010101" pitchFamily="49" charset="-122"/>
                <a:cs typeface="Times New Roman" pitchFamily="18" charset="0"/>
              </a:rPr>
              <a:t>下列说法中正确的是（     </a:t>
            </a:r>
            <a:r>
              <a:rPr lang="zh-CN" altLang="en-US" sz="3200" b="1" dirty="0" smtClean="0">
                <a:solidFill>
                  <a:schemeClr val="tx2"/>
                </a:solidFill>
                <a:ea typeface="黑体" panose="02010609060101010101" pitchFamily="49" charset="-122"/>
                <a:cs typeface="Times New Roman" pitchFamily="18" charset="0"/>
              </a:rPr>
              <a:t>         ）</a:t>
            </a:r>
            <a:endParaRPr lang="zh-CN" altLang="en-US" sz="3200" b="1" dirty="0">
              <a:solidFill>
                <a:schemeClr val="tx2"/>
              </a:solidFill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A.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当两正点电荷相互靠近时，它们的电势能增大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B.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当两负点电荷相互靠近时，它们的电势能增大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C.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一个正电荷与另一个负电荷相互靠近时，它们的</a:t>
            </a:r>
            <a:r>
              <a:rPr lang="zh-CN" altLang="en-US" sz="3200" b="1" dirty="0" smtClean="0">
                <a:ea typeface="黑体" panose="02010609060101010101" pitchFamily="49" charset="-122"/>
                <a:cs typeface="Times New Roman" pitchFamily="18" charset="0"/>
              </a:rPr>
              <a:t>电势能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减小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D.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一个正电荷与另一个负电荷相互靠近时，它们的电势能增大。</a:t>
            </a:r>
            <a:endParaRPr lang="zh-CN" altLang="en-US" sz="3200" b="1" dirty="0">
              <a:solidFill>
                <a:schemeClr val="tx2"/>
              </a:solidFill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1276932" name="AutoShape 4"/>
          <p:cNvSpPr>
            <a:spLocks noChangeArrowheads="1"/>
          </p:cNvSpPr>
          <p:nvPr/>
        </p:nvSpPr>
        <p:spPr bwMode="auto">
          <a:xfrm>
            <a:off x="5240885" y="4899362"/>
            <a:ext cx="5400600" cy="1800200"/>
          </a:xfrm>
          <a:prstGeom prst="wedgeRoundRectCallout">
            <a:avLst>
              <a:gd name="adj1" fmla="val -99670"/>
              <a:gd name="adj2" fmla="val -1648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电场力做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正功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，电势能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增加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；</a:t>
            </a:r>
          </a:p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电场力做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负功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，电势能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减少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与重力做功类比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82551" y="548680"/>
            <a:ext cx="1656184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巩固练习</a:t>
            </a:r>
            <a:endParaRPr lang="zh-CN" altLang="en-US" sz="2800" b="1" dirty="0">
              <a:solidFill>
                <a:srgbClr val="FFFF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6567" y="5276242"/>
            <a:ext cx="18002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知识链接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6014" y="126876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77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7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6932" grpId="0" animBg="1"/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1810" name="Text Box 2"/>
          <p:cNvSpPr txBox="1">
            <a:spLocks noChangeArrowheads="1"/>
          </p:cNvSpPr>
          <p:nvPr/>
        </p:nvSpPr>
        <p:spPr bwMode="auto">
          <a:xfrm>
            <a:off x="266527" y="1118349"/>
            <a:ext cx="11737304" cy="5262979"/>
          </a:xfrm>
          <a:prstGeom prst="rect">
            <a:avLst/>
          </a:prstGeom>
          <a:solidFill>
            <a:srgbClr val="FFFFFF">
              <a:alpha val="81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rgbClr val="00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8001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2573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7145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1717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2</a:t>
            </a:r>
            <a:r>
              <a:rPr lang="zh-CN" altLang="en-US" sz="3200" b="1" dirty="0" smtClean="0">
                <a:ea typeface="黑体" panose="02010609060101010101" pitchFamily="49" charset="-122"/>
                <a:cs typeface="Times New Roman" pitchFamily="18" charset="0"/>
              </a:rPr>
              <a:t>、如图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中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MN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为某电场中一条电场线，方向向右，在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MN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上取</a:t>
            </a:r>
            <a:r>
              <a:rPr lang="zh-CN" altLang="en-US" sz="3200" b="1" dirty="0" smtClean="0">
                <a:ea typeface="黑体" panose="02010609060101010101" pitchFamily="49" charset="-122"/>
                <a:cs typeface="Times New Roman" pitchFamily="18" charset="0"/>
              </a:rPr>
              <a:t>两</a:t>
            </a:r>
            <a:endParaRPr lang="en-US" altLang="zh-CN" sz="32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ea typeface="黑体" panose="02010609060101010101" pitchFamily="49" charset="-122"/>
                <a:cs typeface="Times New Roman" pitchFamily="18" charset="0"/>
              </a:rPr>
              <a:t>点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lang="zh-CN" altLang="en-US" sz="3200" b="1" i="1" dirty="0"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，今将一正点电荷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从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移到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则（  </a:t>
            </a:r>
            <a:r>
              <a:rPr lang="zh-CN" altLang="en-US" sz="3200" b="1" dirty="0" smtClean="0">
                <a:ea typeface="黑体" panose="02010609060101010101" pitchFamily="49" charset="-122"/>
                <a:cs typeface="Times New Roman" pitchFamily="18" charset="0"/>
              </a:rPr>
              <a:t>          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A.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电场力做正功，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的电势能增加；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B.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电场力做负功，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的电势能增加；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C.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电场力做正功，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的电势能减少；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ea typeface="黑体" panose="02010609060101010101" pitchFamily="49" charset="-122"/>
                <a:cs typeface="Times New Roman" pitchFamily="18" charset="0"/>
              </a:rPr>
              <a:t>D.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电场力做负功，</a:t>
            </a:r>
            <a:r>
              <a:rPr lang="en-US" altLang="zh-CN" sz="32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  <a:t>的电势能减少。</a:t>
            </a:r>
            <a:br>
              <a:rPr lang="zh-CN" altLang="en-US" sz="3200" b="1" dirty="0">
                <a:ea typeface="黑体" panose="02010609060101010101" pitchFamily="49" charset="-122"/>
                <a:cs typeface="Times New Roman" pitchFamily="18" charset="0"/>
              </a:rPr>
            </a:br>
            <a:endParaRPr lang="zh-CN" altLang="en-US" sz="3200" b="1" dirty="0">
              <a:ea typeface="黑体" panose="02010609060101010101" pitchFamily="49" charset="-122"/>
              <a:cs typeface="Times New Roman" pitchFamily="18" charset="0"/>
            </a:endParaRPr>
          </a:p>
        </p:txBody>
      </p:sp>
      <p:pic>
        <p:nvPicPr>
          <p:cNvPr id="1271811" name="Picture 3" descr="tu1.gif (239 byt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019" y="5013325"/>
            <a:ext cx="4472728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1812" name="AutoShape 4"/>
          <p:cNvSpPr>
            <a:spLocks noChangeArrowheads="1"/>
          </p:cNvSpPr>
          <p:nvPr/>
        </p:nvSpPr>
        <p:spPr bwMode="auto">
          <a:xfrm>
            <a:off x="408602" y="5848921"/>
            <a:ext cx="3314309" cy="604415"/>
          </a:xfrm>
          <a:prstGeom prst="wedgeRoundRectCallout">
            <a:avLst>
              <a:gd name="adj1" fmla="val 48532"/>
              <a:gd name="adj2" fmla="val -8788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若</a:t>
            </a:r>
            <a:r>
              <a:rPr kumimoji="1"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q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为负点电荷呢？</a:t>
            </a:r>
          </a:p>
        </p:txBody>
      </p:sp>
      <p:grpSp>
        <p:nvGrpSpPr>
          <p:cNvPr id="1271815" name="Group 7"/>
          <p:cNvGrpSpPr>
            <a:grpSpLocks/>
          </p:cNvGrpSpPr>
          <p:nvPr/>
        </p:nvGrpSpPr>
        <p:grpSpPr bwMode="auto">
          <a:xfrm>
            <a:off x="7967378" y="5049838"/>
            <a:ext cx="578150" cy="641350"/>
            <a:chOff x="1156" y="1684"/>
            <a:chExt cx="273" cy="404"/>
          </a:xfrm>
        </p:grpSpPr>
        <p:sp>
          <p:nvSpPr>
            <p:cNvPr id="1271816" name="Oval 8"/>
            <p:cNvSpPr>
              <a:spLocks noChangeArrowheads="1"/>
            </p:cNvSpPr>
            <p:nvPr/>
          </p:nvSpPr>
          <p:spPr bwMode="auto">
            <a:xfrm>
              <a:off x="1202" y="1735"/>
              <a:ext cx="123" cy="3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1817" name="Text Box 9"/>
            <p:cNvSpPr txBox="1">
              <a:spLocks noChangeArrowheads="1"/>
            </p:cNvSpPr>
            <p:nvPr/>
          </p:nvSpPr>
          <p:spPr bwMode="auto">
            <a:xfrm>
              <a:off x="1156" y="1684"/>
              <a:ext cx="2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</p:grpSp>
      <p:sp>
        <p:nvSpPr>
          <p:cNvPr id="1271818" name="Line 10"/>
          <p:cNvSpPr>
            <a:spLocks noChangeShapeType="1"/>
          </p:cNvSpPr>
          <p:nvPr/>
        </p:nvSpPr>
        <p:spPr bwMode="auto">
          <a:xfrm flipV="1">
            <a:off x="8545527" y="5192714"/>
            <a:ext cx="626860" cy="1587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1819" name="Text Box 11"/>
          <p:cNvSpPr txBox="1">
            <a:spLocks noChangeArrowheads="1"/>
          </p:cNvSpPr>
          <p:nvPr/>
        </p:nvSpPr>
        <p:spPr bwMode="auto">
          <a:xfrm>
            <a:off x="8738246" y="4689476"/>
            <a:ext cx="6734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 dirty="0">
                <a:latin typeface="Book Antiqua" pitchFamily="18" charset="0"/>
                <a:cs typeface="Times New Roman" pitchFamily="18" charset="0"/>
              </a:rPr>
              <a:t>v</a:t>
            </a:r>
          </a:p>
        </p:txBody>
      </p:sp>
      <p:sp>
        <p:nvSpPr>
          <p:cNvPr id="1271820" name="Text Box 12"/>
          <p:cNvSpPr txBox="1">
            <a:spLocks noChangeArrowheads="1"/>
          </p:cNvSpPr>
          <p:nvPr/>
        </p:nvSpPr>
        <p:spPr bwMode="auto">
          <a:xfrm>
            <a:off x="9360870" y="5337176"/>
            <a:ext cx="6734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 dirty="0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1271821" name="Line 13"/>
          <p:cNvSpPr>
            <a:spLocks noChangeShapeType="1"/>
          </p:cNvSpPr>
          <p:nvPr/>
        </p:nvSpPr>
        <p:spPr bwMode="auto">
          <a:xfrm flipV="1">
            <a:off x="8448111" y="5407025"/>
            <a:ext cx="912759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1822" name="Text Box 14"/>
          <p:cNvSpPr txBox="1">
            <a:spLocks noChangeArrowheads="1"/>
          </p:cNvSpPr>
          <p:nvPr/>
        </p:nvSpPr>
        <p:spPr bwMode="auto">
          <a:xfrm>
            <a:off x="8018205" y="5373688"/>
            <a:ext cx="8153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i="1" dirty="0">
                <a:latin typeface="Times New Roman" pitchFamily="18" charset="0"/>
                <a:cs typeface="Times New Roman" pitchFamily="18" charset="0"/>
              </a:rPr>
              <a:t>q</a:t>
            </a:r>
          </a:p>
        </p:txBody>
      </p:sp>
      <p:sp>
        <p:nvSpPr>
          <p:cNvPr id="1271823" name="AutoShape 15"/>
          <p:cNvSpPr>
            <a:spLocks noChangeArrowheads="1"/>
          </p:cNvSpPr>
          <p:nvPr/>
        </p:nvSpPr>
        <p:spPr bwMode="auto">
          <a:xfrm>
            <a:off x="9483551" y="3428065"/>
            <a:ext cx="2208834" cy="612775"/>
          </a:xfrm>
          <a:prstGeom prst="wedgeRoundRectCallout">
            <a:avLst>
              <a:gd name="adj1" fmla="val -48546"/>
              <a:gd name="adj2" fmla="val 242851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24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做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正功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98711" y="1988840"/>
            <a:ext cx="908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2551" y="548680"/>
            <a:ext cx="1656184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巩固练习</a:t>
            </a:r>
            <a:endParaRPr lang="zh-CN" altLang="en-US" sz="2800" b="1" dirty="0">
              <a:solidFill>
                <a:srgbClr val="FFFF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00322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71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71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71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71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71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71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71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71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71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1812" grpId="0" animBg="1" autoUpdateAnimBg="0"/>
      <p:bldP spid="1271818" grpId="0" animBg="1"/>
      <p:bldP spid="1271819" grpId="0"/>
      <p:bldP spid="1271820" grpId="0"/>
      <p:bldP spid="1271821" grpId="0" animBg="1"/>
      <p:bldP spid="1271823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3139" name="Group 3"/>
          <p:cNvGrpSpPr>
            <a:grpSpLocks/>
          </p:cNvGrpSpPr>
          <p:nvPr/>
        </p:nvGrpSpPr>
        <p:grpSpPr bwMode="auto">
          <a:xfrm>
            <a:off x="1232542" y="1660546"/>
            <a:ext cx="4591324" cy="1876425"/>
            <a:chOff x="3118" y="834"/>
            <a:chExt cx="2168" cy="1182"/>
          </a:xfrm>
        </p:grpSpPr>
        <p:grpSp>
          <p:nvGrpSpPr>
            <p:cNvPr id="1243140" name="Group 4"/>
            <p:cNvGrpSpPr>
              <a:grpSpLocks/>
            </p:cNvGrpSpPr>
            <p:nvPr/>
          </p:nvGrpSpPr>
          <p:grpSpPr bwMode="auto">
            <a:xfrm>
              <a:off x="3248" y="960"/>
              <a:ext cx="1792" cy="1056"/>
              <a:chOff x="3648" y="960"/>
              <a:chExt cx="1392" cy="1056"/>
            </a:xfrm>
          </p:grpSpPr>
          <p:sp>
            <p:nvSpPr>
              <p:cNvPr id="1243141" name="Line 5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2" name="Line 6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3" name="Line 7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4" name="Line 8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5" name="Line 9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43146" name="Line 10"/>
            <p:cNvSpPr>
              <a:spLocks noChangeShapeType="1"/>
            </p:cNvSpPr>
            <p:nvPr/>
          </p:nvSpPr>
          <p:spPr bwMode="auto">
            <a:xfrm>
              <a:off x="3408" y="1168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7" name="Line 11"/>
            <p:cNvSpPr>
              <a:spLocks noChangeShapeType="1"/>
            </p:cNvSpPr>
            <p:nvPr/>
          </p:nvSpPr>
          <p:spPr bwMode="auto">
            <a:xfrm>
              <a:off x="3408" y="1168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8" name="Line 12"/>
            <p:cNvSpPr>
              <a:spLocks noChangeShapeType="1"/>
            </p:cNvSpPr>
            <p:nvPr/>
          </p:nvSpPr>
          <p:spPr bwMode="auto">
            <a:xfrm>
              <a:off x="3408" y="1832"/>
              <a:ext cx="1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9" name="Text Box 13"/>
            <p:cNvSpPr txBox="1">
              <a:spLocks noChangeArrowheads="1"/>
            </p:cNvSpPr>
            <p:nvPr/>
          </p:nvSpPr>
          <p:spPr bwMode="auto">
            <a:xfrm>
              <a:off x="3118" y="970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43150" name="Text Box 14"/>
            <p:cNvSpPr txBox="1">
              <a:spLocks noChangeArrowheads="1"/>
            </p:cNvSpPr>
            <p:nvPr/>
          </p:nvSpPr>
          <p:spPr bwMode="auto">
            <a:xfrm>
              <a:off x="4718" y="1682"/>
              <a:ext cx="19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 smtClean="0">
                  <a:latin typeface="Times New Roman" pitchFamily="18" charset="0"/>
                  <a:ea typeface="宋体" charset="-122"/>
                  <a:cs typeface="Times New Roman" pitchFamily="18" charset="0"/>
                </a:rPr>
                <a:t>O</a:t>
              </a:r>
              <a:endParaRPr kumimoji="1" lang="en-US" altLang="zh-CN" sz="2400" i="1" dirty="0">
                <a:latin typeface="Times New Roman" pitchFamily="18" charset="0"/>
                <a:ea typeface="宋体" charset="-122"/>
                <a:cs typeface="Times New Roman" pitchFamily="18" charset="0"/>
              </a:endParaRPr>
            </a:p>
          </p:txBody>
        </p:sp>
        <p:sp>
          <p:nvSpPr>
            <p:cNvPr id="1243151" name="Text Box 15"/>
            <p:cNvSpPr txBox="1">
              <a:spLocks noChangeArrowheads="1"/>
            </p:cNvSpPr>
            <p:nvPr/>
          </p:nvSpPr>
          <p:spPr bwMode="auto">
            <a:xfrm>
              <a:off x="4038" y="1218"/>
              <a:ext cx="12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l</a:t>
              </a:r>
            </a:p>
          </p:txBody>
        </p:sp>
        <p:sp>
          <p:nvSpPr>
            <p:cNvPr id="1243152" name="Freeform 16"/>
            <p:cNvSpPr>
              <a:spLocks/>
            </p:cNvSpPr>
            <p:nvPr/>
          </p:nvSpPr>
          <p:spPr bwMode="auto">
            <a:xfrm>
              <a:off x="4444" y="1736"/>
              <a:ext cx="28" cy="96"/>
            </a:xfrm>
            <a:custGeom>
              <a:avLst/>
              <a:gdLst>
                <a:gd name="T0" fmla="*/ 28 w 28"/>
                <a:gd name="T1" fmla="*/ 0 h 96"/>
                <a:gd name="T2" fmla="*/ 4 w 28"/>
                <a:gd name="T3" fmla="*/ 40 h 96"/>
                <a:gd name="T4" fmla="*/ 4 w 28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96">
                  <a:moveTo>
                    <a:pt x="28" y="0"/>
                  </a:moveTo>
                  <a:cubicBezTo>
                    <a:pt x="18" y="12"/>
                    <a:pt x="8" y="24"/>
                    <a:pt x="4" y="40"/>
                  </a:cubicBezTo>
                  <a:cubicBezTo>
                    <a:pt x="0" y="56"/>
                    <a:pt x="4" y="87"/>
                    <a:pt x="4" y="9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53" name="Text Box 17"/>
            <p:cNvSpPr txBox="1">
              <a:spLocks noChangeArrowheads="1"/>
            </p:cNvSpPr>
            <p:nvPr/>
          </p:nvSpPr>
          <p:spPr bwMode="auto">
            <a:xfrm>
              <a:off x="4238" y="1613"/>
              <a:ext cx="15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θ</a:t>
              </a:r>
            </a:p>
          </p:txBody>
        </p:sp>
        <p:sp>
          <p:nvSpPr>
            <p:cNvPr id="1243154" name="Text Box 18"/>
            <p:cNvSpPr txBox="1">
              <a:spLocks noChangeArrowheads="1"/>
            </p:cNvSpPr>
            <p:nvPr/>
          </p:nvSpPr>
          <p:spPr bwMode="auto">
            <a:xfrm>
              <a:off x="5110" y="834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</p:grpSp>
      <p:grpSp>
        <p:nvGrpSpPr>
          <p:cNvPr id="1243158" name="Group 22"/>
          <p:cNvGrpSpPr>
            <a:grpSpLocks/>
          </p:cNvGrpSpPr>
          <p:nvPr/>
        </p:nvGrpSpPr>
        <p:grpSpPr bwMode="auto">
          <a:xfrm>
            <a:off x="1581975" y="1806595"/>
            <a:ext cx="578150" cy="641350"/>
            <a:chOff x="1156" y="1684"/>
            <a:chExt cx="273" cy="404"/>
          </a:xfrm>
        </p:grpSpPr>
        <p:sp>
          <p:nvSpPr>
            <p:cNvPr id="1243159" name="Oval 23"/>
            <p:cNvSpPr>
              <a:spLocks noChangeArrowheads="1"/>
            </p:cNvSpPr>
            <p:nvPr/>
          </p:nvSpPr>
          <p:spPr bwMode="auto">
            <a:xfrm>
              <a:off x="1202" y="1735"/>
              <a:ext cx="123" cy="3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60" name="Text Box 24"/>
            <p:cNvSpPr txBox="1">
              <a:spLocks noChangeArrowheads="1"/>
            </p:cNvSpPr>
            <p:nvPr/>
          </p:nvSpPr>
          <p:spPr bwMode="auto">
            <a:xfrm>
              <a:off x="1156" y="1684"/>
              <a:ext cx="2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</p:grpSp>
      <p:graphicFrame>
        <p:nvGraphicFramePr>
          <p:cNvPr id="1243161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258381"/>
              </p:ext>
            </p:extLst>
          </p:nvPr>
        </p:nvGraphicFramePr>
        <p:xfrm>
          <a:off x="6761163" y="2300308"/>
          <a:ext cx="4529137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4" name="公式" r:id="rId3" imgW="1041120" imgH="241200" progId="Equation.3">
                  <p:embed/>
                </p:oleObj>
              </mc:Choice>
              <mc:Fallback>
                <p:oleObj name="公式" r:id="rId3" imgW="1041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2300308"/>
                        <a:ext cx="4529137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3162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1908282"/>
              </p:ext>
            </p:extLst>
          </p:nvPr>
        </p:nvGraphicFramePr>
        <p:xfrm>
          <a:off x="6777285" y="3210714"/>
          <a:ext cx="436245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5" name="公式" r:id="rId5" imgW="1002960" imgH="253800" progId="Equation.3">
                  <p:embed/>
                </p:oleObj>
              </mc:Choice>
              <mc:Fallback>
                <p:oleObj name="公式" r:id="rId5" imgW="10029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7285" y="3210714"/>
                        <a:ext cx="4362450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3163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4988633"/>
              </p:ext>
            </p:extLst>
          </p:nvPr>
        </p:nvGraphicFramePr>
        <p:xfrm>
          <a:off x="842591" y="3932258"/>
          <a:ext cx="4645025" cy="167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6" name="公式" r:id="rId7" imgW="952200" imgH="457200" progId="Equation.3">
                  <p:embed/>
                </p:oleObj>
              </mc:Choice>
              <mc:Fallback>
                <p:oleObj name="公式" r:id="rId7" imgW="9522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591" y="3932258"/>
                        <a:ext cx="4645025" cy="167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3164" name="Text Box 28"/>
          <p:cNvSpPr txBox="1">
            <a:spLocks noChangeArrowheads="1"/>
          </p:cNvSpPr>
          <p:nvPr/>
        </p:nvSpPr>
        <p:spPr bwMode="auto">
          <a:xfrm>
            <a:off x="711570" y="5724545"/>
            <a:ext cx="103736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该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比值是一个与</a:t>
            </a:r>
            <a:r>
              <a:rPr kumimoji="1" lang="en-US" altLang="zh-CN" sz="3200" b="1" i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无关，仅与电场及</a:t>
            </a:r>
            <a:r>
              <a:rPr kumimoji="1" lang="en-US" altLang="zh-CN" sz="3200" b="1" i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点的位置有关的量。</a:t>
            </a:r>
            <a:endParaRPr lang="zh-CN" altLang="en-US" sz="3200" dirty="0">
              <a:solidFill>
                <a:srgbClr val="0000FF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1243167" name="Text Box 31"/>
          <p:cNvSpPr txBox="1">
            <a:spLocks noChangeArrowheads="1"/>
          </p:cNvSpPr>
          <p:nvPr/>
        </p:nvSpPr>
        <p:spPr bwMode="auto">
          <a:xfrm>
            <a:off x="6482492" y="1587520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sp>
        <p:nvSpPr>
          <p:cNvPr id="1243168" name="AutoShape 32"/>
          <p:cNvSpPr>
            <a:spLocks noChangeArrowheads="1"/>
          </p:cNvSpPr>
          <p:nvPr/>
        </p:nvSpPr>
        <p:spPr bwMode="auto">
          <a:xfrm>
            <a:off x="7204651" y="4110058"/>
            <a:ext cx="3314309" cy="1081087"/>
          </a:xfrm>
          <a:prstGeom prst="wedgeRoundRectCallout">
            <a:avLst>
              <a:gd name="adj1" fmla="val -126922"/>
              <a:gd name="adj2" fmla="val 98985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该比值称为</a:t>
            </a:r>
            <a:r>
              <a:rPr kumimoji="1" lang="en-US" altLang="zh-CN" sz="28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点的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电势</a:t>
            </a:r>
          </a:p>
        </p:txBody>
      </p:sp>
      <p:sp>
        <p:nvSpPr>
          <p:cNvPr id="1243169" name="AutoShape 33"/>
          <p:cNvSpPr>
            <a:spLocks noChangeArrowheads="1"/>
          </p:cNvSpPr>
          <p:nvPr/>
        </p:nvSpPr>
        <p:spPr bwMode="auto">
          <a:xfrm>
            <a:off x="4943654" y="834450"/>
            <a:ext cx="4178359" cy="753070"/>
          </a:xfrm>
          <a:prstGeom prst="wedgeRoundRectCallout">
            <a:avLst>
              <a:gd name="adj1" fmla="val -59057"/>
              <a:gd name="adj2" fmla="val 266738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零势能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参考点</a:t>
            </a:r>
          </a:p>
        </p:txBody>
      </p:sp>
      <p:sp>
        <p:nvSpPr>
          <p:cNvPr id="29" name="Text Box 18"/>
          <p:cNvSpPr txBox="1">
            <a:spLocks noChangeArrowheads="1"/>
          </p:cNvSpPr>
          <p:nvPr/>
        </p:nvSpPr>
        <p:spPr bwMode="auto">
          <a:xfrm>
            <a:off x="626567" y="906458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四、电势</a:t>
            </a:r>
          </a:p>
        </p:txBody>
      </p:sp>
    </p:spTree>
    <p:extLst>
      <p:ext uri="{BB962C8B-B14F-4D97-AF65-F5344CB8AC3E}">
        <p14:creationId xmlns:p14="http://schemas.microsoft.com/office/powerpoint/2010/main" val="27406468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8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24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4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4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4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124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3164" grpId="0"/>
      <p:bldP spid="1243167" grpId="0"/>
      <p:bldP spid="1243168" grpId="0" animBg="1" autoUpdateAnimBg="0"/>
      <p:bldP spid="124316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586" name="Text Box 18"/>
          <p:cNvSpPr txBox="1">
            <a:spLocks noChangeArrowheads="1"/>
          </p:cNvSpPr>
          <p:nvPr/>
        </p:nvSpPr>
        <p:spPr bwMode="auto">
          <a:xfrm>
            <a:off x="332721" y="900008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四、电势</a:t>
            </a:r>
          </a:p>
        </p:txBody>
      </p:sp>
      <p:graphicFrame>
        <p:nvGraphicFramePr>
          <p:cNvPr id="126159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038083"/>
              </p:ext>
            </p:extLst>
          </p:nvPr>
        </p:nvGraphicFramePr>
        <p:xfrm>
          <a:off x="3025775" y="3441700"/>
          <a:ext cx="181292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1" name="公式" r:id="rId3" imgW="571320" imgH="457200" progId="Equation.3">
                  <p:embed/>
                </p:oleObj>
              </mc:Choice>
              <mc:Fallback>
                <p:oleObj name="公式" r:id="rId3" imgW="5713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3441700"/>
                        <a:ext cx="1812925" cy="10874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1594" name="Text Box 26"/>
          <p:cNvSpPr txBox="1">
            <a:spLocks noChangeArrowheads="1"/>
          </p:cNvSpPr>
          <p:nvPr/>
        </p:nvSpPr>
        <p:spPr bwMode="auto">
          <a:xfrm>
            <a:off x="410689" y="1625427"/>
            <a:ext cx="273615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1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、定义：</a:t>
            </a:r>
          </a:p>
        </p:txBody>
      </p:sp>
      <p:sp>
        <p:nvSpPr>
          <p:cNvPr id="1261595" name="Text Box 27"/>
          <p:cNvSpPr txBox="1">
            <a:spLocks noChangeArrowheads="1"/>
          </p:cNvSpPr>
          <p:nvPr/>
        </p:nvSpPr>
        <p:spPr bwMode="auto">
          <a:xfrm>
            <a:off x="338535" y="2362200"/>
            <a:ext cx="11665296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电荷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在电场中某一点的电势能与它的电荷量的比值，叫做这一点的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。</a:t>
            </a:r>
          </a:p>
        </p:txBody>
      </p:sp>
      <p:sp>
        <p:nvSpPr>
          <p:cNvPr id="1261596" name="Text Box 28"/>
          <p:cNvSpPr txBox="1">
            <a:spLocks noChangeArrowheads="1"/>
          </p:cNvSpPr>
          <p:nvPr/>
        </p:nvSpPr>
        <p:spPr bwMode="auto">
          <a:xfrm>
            <a:off x="410543" y="3636313"/>
            <a:ext cx="24721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2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、定义式：</a:t>
            </a:r>
          </a:p>
        </p:txBody>
      </p:sp>
      <p:sp>
        <p:nvSpPr>
          <p:cNvPr id="1261600" name="AutoShape 32"/>
          <p:cNvSpPr>
            <a:spLocks noChangeArrowheads="1"/>
          </p:cNvSpPr>
          <p:nvPr/>
        </p:nvSpPr>
        <p:spPr bwMode="auto">
          <a:xfrm>
            <a:off x="410689" y="5120954"/>
            <a:ext cx="2882284" cy="828326"/>
          </a:xfrm>
          <a:prstGeom prst="wedgeRoundRectCallout">
            <a:avLst>
              <a:gd name="adj1" fmla="val 94180"/>
              <a:gd name="adj2" fmla="val 2462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kumimoji="1" lang="en-US" altLang="zh-CN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kumimoji="1" lang="en-US" altLang="zh-CN" sz="24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kumimoji="1" lang="en-US" altLang="zh-CN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mgh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相类比</a:t>
            </a:r>
          </a:p>
        </p:txBody>
      </p:sp>
      <p:sp>
        <p:nvSpPr>
          <p:cNvPr id="1261601" name="AutoShape 33"/>
          <p:cNvSpPr>
            <a:spLocks noChangeArrowheads="1"/>
          </p:cNvSpPr>
          <p:nvPr/>
        </p:nvSpPr>
        <p:spPr bwMode="auto">
          <a:xfrm>
            <a:off x="6885449" y="3439862"/>
            <a:ext cx="2160124" cy="1089640"/>
          </a:xfrm>
          <a:prstGeom prst="wedgeRoundRectCallout">
            <a:avLst>
              <a:gd name="adj1" fmla="val -172255"/>
              <a:gd name="adj2" fmla="val -13444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电势</a:t>
            </a:r>
            <a:r>
              <a:rPr kumimoji="1" lang="en-US" altLang="zh-CN" sz="24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φ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kumimoji="1" lang="en-US" altLang="zh-CN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gh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相类似</a:t>
            </a:r>
            <a:endParaRPr kumimoji="1" lang="zh-CN" altLang="en-US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8208773"/>
              </p:ext>
            </p:extLst>
          </p:nvPr>
        </p:nvGraphicFramePr>
        <p:xfrm>
          <a:off x="4875039" y="5157192"/>
          <a:ext cx="1656184" cy="749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2" name="Equation" r:id="rId5" imgW="533160" imgH="241200" progId="Equation.DSMT4">
                  <p:embed/>
                </p:oleObj>
              </mc:Choice>
              <mc:Fallback>
                <p:oleObj name="Equation" r:id="rId5" imgW="53316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75039" y="5157192"/>
                        <a:ext cx="1656184" cy="749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64453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6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61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261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61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1594" grpId="0"/>
      <p:bldP spid="1261595" grpId="0"/>
      <p:bldP spid="1261596" grpId="0"/>
      <p:bldP spid="1261600" grpId="0" animBg="1"/>
      <p:bldP spid="126160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623" name="Text Box 7"/>
          <p:cNvSpPr txBox="1">
            <a:spLocks noChangeArrowheads="1"/>
          </p:cNvSpPr>
          <p:nvPr/>
        </p:nvSpPr>
        <p:spPr bwMode="auto">
          <a:xfrm>
            <a:off x="410543" y="1430660"/>
            <a:ext cx="532859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、单位：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伏特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，符号为</a:t>
            </a: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      </a:t>
            </a:r>
          </a:p>
        </p:txBody>
      </p:sp>
      <p:sp>
        <p:nvSpPr>
          <p:cNvPr id="1263624" name="Text Box 8"/>
          <p:cNvSpPr txBox="1">
            <a:spLocks noChangeArrowheads="1"/>
          </p:cNvSpPr>
          <p:nvPr/>
        </p:nvSpPr>
        <p:spPr bwMode="auto">
          <a:xfrm>
            <a:off x="410543" y="2215394"/>
            <a:ext cx="70038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4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、电势只有大小，没有方向，是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标量</a:t>
            </a:r>
          </a:p>
        </p:txBody>
      </p:sp>
      <p:sp>
        <p:nvSpPr>
          <p:cNvPr id="1263627" name="Text Box 11"/>
          <p:cNvSpPr txBox="1">
            <a:spLocks noChangeArrowheads="1"/>
          </p:cNvSpPr>
          <p:nvPr/>
        </p:nvSpPr>
        <p:spPr bwMode="auto">
          <a:xfrm>
            <a:off x="429915" y="3014985"/>
            <a:ext cx="5813276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5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、电势具有相对性</a:t>
            </a:r>
          </a:p>
        </p:txBody>
      </p:sp>
      <p:sp>
        <p:nvSpPr>
          <p:cNvPr id="1263628" name="Text Box 12"/>
          <p:cNvSpPr txBox="1">
            <a:spLocks noChangeArrowheads="1"/>
          </p:cNvSpPr>
          <p:nvPr/>
        </p:nvSpPr>
        <p:spPr bwMode="auto">
          <a:xfrm>
            <a:off x="410543" y="3785667"/>
            <a:ext cx="6510166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电势是相对于零势能参考点的，</a:t>
            </a:r>
          </a:p>
        </p:txBody>
      </p:sp>
      <p:sp>
        <p:nvSpPr>
          <p:cNvPr id="1263629" name="Text Box 13"/>
          <p:cNvSpPr txBox="1">
            <a:spLocks noChangeArrowheads="1"/>
          </p:cNvSpPr>
          <p:nvPr/>
        </p:nvSpPr>
        <p:spPr bwMode="auto">
          <a:xfrm>
            <a:off x="482551" y="4509120"/>
            <a:ext cx="87908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一般选取无穷远电势为</a:t>
            </a:r>
            <a:r>
              <a:rPr kumimoji="1" lang="en-US" altLang="zh-CN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0</a:t>
            </a:r>
            <a:r>
              <a:rPr kumimoji="1" lang="zh-CN" altLang="en-US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，实际应用中常取大地电势为</a:t>
            </a:r>
            <a:r>
              <a:rPr kumimoji="1" lang="en-US" altLang="zh-CN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0</a:t>
            </a:r>
          </a:p>
        </p:txBody>
      </p:sp>
      <p:sp>
        <p:nvSpPr>
          <p:cNvPr id="1263630" name="Text Box 14"/>
          <p:cNvSpPr txBox="1">
            <a:spLocks noChangeArrowheads="1"/>
          </p:cNvSpPr>
          <p:nvPr/>
        </p:nvSpPr>
        <p:spPr bwMode="auto">
          <a:xfrm>
            <a:off x="482551" y="5176664"/>
            <a:ext cx="9510902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6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、沿电场线 </a:t>
            </a:r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(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场强</a:t>
            </a:r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)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方向电势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越来越低</a:t>
            </a:r>
          </a:p>
        </p:txBody>
      </p:sp>
      <p:sp>
        <p:nvSpPr>
          <p:cNvPr id="1263631" name="AutoShape 15"/>
          <p:cNvSpPr>
            <a:spLocks noChangeArrowheads="1"/>
          </p:cNvSpPr>
          <p:nvPr/>
        </p:nvSpPr>
        <p:spPr bwMode="auto">
          <a:xfrm>
            <a:off x="8475439" y="5176664"/>
            <a:ext cx="3384376" cy="1108853"/>
          </a:xfrm>
          <a:prstGeom prst="wedgeRoundRectCallout">
            <a:avLst>
              <a:gd name="adj1" fmla="val -74886"/>
              <a:gd name="adj2" fmla="val -18412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与沿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重力加速 度方向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高度越来越低相类比</a:t>
            </a:r>
          </a:p>
        </p:txBody>
      </p: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338535" y="764704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四、电势</a:t>
            </a:r>
          </a:p>
        </p:txBody>
      </p:sp>
    </p:spTree>
    <p:extLst>
      <p:ext uri="{BB962C8B-B14F-4D97-AF65-F5344CB8AC3E}">
        <p14:creationId xmlns:p14="http://schemas.microsoft.com/office/powerpoint/2010/main" val="285976217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6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6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6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6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26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3623" grpId="0"/>
      <p:bldP spid="1263624" grpId="0"/>
      <p:bldP spid="1263627" grpId="0"/>
      <p:bldP spid="1263628" grpId="0"/>
      <p:bldP spid="1263629" grpId="0"/>
      <p:bldP spid="1263630" grpId="0"/>
      <p:bldP spid="12636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738" name="Text Box 2"/>
          <p:cNvSpPr txBox="1">
            <a:spLocks noChangeArrowheads="1"/>
          </p:cNvSpPr>
          <p:nvPr/>
        </p:nvSpPr>
        <p:spPr bwMode="auto">
          <a:xfrm>
            <a:off x="266527" y="1063427"/>
            <a:ext cx="6219142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62865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3.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在电场中一条电场线上有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两点</a:t>
            </a: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,</a:t>
            </a: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如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图所示，若将电荷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0" lang="en-US" altLang="zh-CN" sz="2800" b="1" baseline="-25000" dirty="0">
                <a:ea typeface="黑体" panose="02010609060101010101" pitchFamily="49" charset="-122"/>
                <a:cs typeface="Times New Roman" pitchFamily="18" charset="0"/>
              </a:rPr>
              <a:t>1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=-2.0×10</a:t>
            </a:r>
            <a:r>
              <a:rPr kumimoji="0" lang="en-US" altLang="zh-CN" sz="2800" b="1" baseline="30000" dirty="0">
                <a:ea typeface="黑体" panose="02010609060101010101" pitchFamily="49" charset="-122"/>
                <a:cs typeface="Times New Roman" pitchFamily="18" charset="0"/>
              </a:rPr>
              <a:t>-7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从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en-US" altLang="zh-CN" sz="2800" b="1" i="1" dirty="0" smtClean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点移到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点，电场力做了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-</a:t>
            </a: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4.0×10</a:t>
            </a:r>
            <a:r>
              <a:rPr kumimoji="0" lang="en-US" altLang="zh-CN" sz="2800" b="1" baseline="30000" dirty="0" smtClean="0">
                <a:ea typeface="黑体" panose="02010609060101010101" pitchFamily="49" charset="-122"/>
                <a:cs typeface="Times New Roman" pitchFamily="18" charset="0"/>
              </a:rPr>
              <a:t>-4</a:t>
            </a: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J</a:t>
            </a: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的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功。</a:t>
            </a:r>
          </a:p>
          <a:p>
            <a:pPr>
              <a:spcBef>
                <a:spcPct val="50000"/>
              </a:spcBef>
            </a:pP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(1)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以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点为零电势点，</a:t>
            </a:r>
            <a:r>
              <a:rPr kumimoji="0" lang="en-US" altLang="zh-CN" sz="2800" b="1" i="1" dirty="0" err="1">
                <a:ea typeface="黑体" panose="02010609060101010101" pitchFamily="49" charset="-122"/>
                <a:cs typeface="Times New Roman" pitchFamily="18" charset="0"/>
              </a:rPr>
              <a:t>φ</a:t>
            </a:r>
            <a:r>
              <a:rPr kumimoji="0" lang="en-US" altLang="zh-CN" sz="2800" b="1" i="1" baseline="-25000" dirty="0" err="1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等于多少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?</a:t>
            </a:r>
          </a:p>
          <a:p>
            <a:pPr>
              <a:spcBef>
                <a:spcPct val="50000"/>
              </a:spcBef>
            </a:pP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(2)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电场线的方向如何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?</a:t>
            </a:r>
          </a:p>
          <a:p>
            <a:pPr>
              <a:spcBef>
                <a:spcPct val="50000"/>
              </a:spcBef>
            </a:pP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(3)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如将电荷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0" lang="en-US" altLang="zh-CN" sz="2800" b="1" baseline="-25000" dirty="0">
                <a:ea typeface="黑体" panose="02010609060101010101" pitchFamily="49" charset="-122"/>
                <a:cs typeface="Times New Roman" pitchFamily="18" charset="0"/>
              </a:rPr>
              <a:t>2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=+1.0×10</a:t>
            </a:r>
            <a:r>
              <a:rPr kumimoji="0" lang="en-US" altLang="zh-CN" sz="2800" b="1" baseline="30000" dirty="0">
                <a:ea typeface="黑体" panose="02010609060101010101" pitchFamily="49" charset="-122"/>
                <a:cs typeface="Times New Roman" pitchFamily="18" charset="0"/>
              </a:rPr>
              <a:t>-7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从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点移到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点</a:t>
            </a: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 </a:t>
            </a:r>
            <a:r>
              <a:rPr kumimoji="0" lang="en-US" altLang="zh-CN" sz="2800" b="1" i="1" dirty="0" err="1">
                <a:ea typeface="黑体" panose="02010609060101010101" pitchFamily="49" charset="-122"/>
                <a:cs typeface="Times New Roman" pitchFamily="18" charset="0"/>
              </a:rPr>
              <a:t>φ</a:t>
            </a:r>
            <a:r>
              <a:rPr kumimoji="0" lang="en-US" altLang="zh-CN" sz="2800" b="1" i="1" baseline="-25000" dirty="0" err="1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等于多少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?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电场力做了多少功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?</a:t>
            </a:r>
          </a:p>
        </p:txBody>
      </p:sp>
      <p:grpSp>
        <p:nvGrpSpPr>
          <p:cNvPr id="1268739" name="Group 3"/>
          <p:cNvGrpSpPr>
            <a:grpSpLocks/>
          </p:cNvGrpSpPr>
          <p:nvPr/>
        </p:nvGrpSpPr>
        <p:grpSpPr bwMode="auto">
          <a:xfrm>
            <a:off x="6915576" y="692696"/>
            <a:ext cx="4995818" cy="400050"/>
            <a:chOff x="1519" y="3158"/>
            <a:chExt cx="2359" cy="252"/>
          </a:xfrm>
        </p:grpSpPr>
        <p:sp>
          <p:nvSpPr>
            <p:cNvPr id="1268740" name="Line 4"/>
            <p:cNvSpPr>
              <a:spLocks noChangeShapeType="1"/>
            </p:cNvSpPr>
            <p:nvPr/>
          </p:nvSpPr>
          <p:spPr bwMode="auto">
            <a:xfrm>
              <a:off x="1519" y="3385"/>
              <a:ext cx="235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8741" name="Oval 5"/>
            <p:cNvSpPr>
              <a:spLocks noChangeArrowheads="1"/>
            </p:cNvSpPr>
            <p:nvPr/>
          </p:nvSpPr>
          <p:spPr bwMode="auto">
            <a:xfrm>
              <a:off x="2019" y="3365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8742" name="Oval 6"/>
            <p:cNvSpPr>
              <a:spLocks noChangeArrowheads="1"/>
            </p:cNvSpPr>
            <p:nvPr/>
          </p:nvSpPr>
          <p:spPr bwMode="auto">
            <a:xfrm>
              <a:off x="3379" y="3359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8743" name="Text Box 7"/>
            <p:cNvSpPr txBox="1">
              <a:spLocks noChangeArrowheads="1"/>
            </p:cNvSpPr>
            <p:nvPr/>
          </p:nvSpPr>
          <p:spPr bwMode="auto">
            <a:xfrm>
              <a:off x="1928" y="3158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68744" name="Text Box 8"/>
            <p:cNvSpPr txBox="1">
              <a:spLocks noChangeArrowheads="1"/>
            </p:cNvSpPr>
            <p:nvPr/>
          </p:nvSpPr>
          <p:spPr bwMode="auto">
            <a:xfrm>
              <a:off x="3288" y="3158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62710" y="512556"/>
            <a:ext cx="1656184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巩固练习</a:t>
            </a:r>
            <a:endParaRPr lang="zh-CN" altLang="en-US" sz="2800" b="1" dirty="0">
              <a:solidFill>
                <a:srgbClr val="FFFF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51303" y="1345738"/>
            <a:ext cx="3021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</a:t>
            </a:r>
            <a:r>
              <a:rPr lang="en-US" altLang="zh-CN" sz="2800" b="1" i="1" baseline="-250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得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750676"/>
              </p:ext>
            </p:extLst>
          </p:nvPr>
        </p:nvGraphicFramePr>
        <p:xfrm>
          <a:off x="7323311" y="1976388"/>
          <a:ext cx="4315528" cy="1020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0" name="Equation" r:id="rId3" imgW="1879560" imgH="444240" progId="Equation.DSMT4">
                  <p:embed/>
                </p:oleObj>
              </mc:Choice>
              <mc:Fallback>
                <p:oleObj name="Equation" r:id="rId3" imgW="187956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23311" y="1976388"/>
                        <a:ext cx="4315528" cy="10205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9935331"/>
              </p:ext>
            </p:extLst>
          </p:nvPr>
        </p:nvGraphicFramePr>
        <p:xfrm>
          <a:off x="7325775" y="3137982"/>
          <a:ext cx="2373800" cy="11551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1" name="Equation" r:id="rId5" imgW="939600" imgH="457200" progId="Equation.DSMT4">
                  <p:embed/>
                </p:oleObj>
              </mc:Choice>
              <mc:Fallback>
                <p:oleObj name="Equation" r:id="rId5" imgW="93960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25775" y="3137982"/>
                        <a:ext cx="2373800" cy="11551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9052735" y="585838"/>
            <a:ext cx="1638870" cy="477589"/>
            <a:chOff x="9052735" y="585838"/>
            <a:chExt cx="1638870" cy="477589"/>
          </a:xfrm>
        </p:grpSpPr>
        <p:cxnSp>
          <p:nvCxnSpPr>
            <p:cNvPr id="6" name="直接箭头连接符 5"/>
            <p:cNvCxnSpPr/>
            <p:nvPr/>
          </p:nvCxnSpPr>
          <p:spPr>
            <a:xfrm>
              <a:off x="9052735" y="1063427"/>
              <a:ext cx="1609175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0115572" y="585838"/>
              <a:ext cx="5760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323311" y="4509120"/>
            <a:ext cx="3830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lang="en-US" altLang="zh-CN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</a:t>
            </a:r>
            <a:r>
              <a:rPr lang="en-US" altLang="zh-CN" sz="2800" baseline="-250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=2×10</a:t>
            </a:r>
            <a:r>
              <a:rPr lang="en-US" altLang="zh-CN" sz="28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-4</a:t>
            </a:r>
            <a:r>
              <a:rPr lang="en-US" altLang="zh-CN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2642791" y="5895519"/>
            <a:ext cx="3960440" cy="773261"/>
          </a:xfrm>
          <a:prstGeom prst="wedgeRectCallout">
            <a:avLst>
              <a:gd name="adj1" fmla="val -53715"/>
              <a:gd name="adj2" fmla="val -1465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电势由电场决定</a:t>
            </a:r>
            <a:r>
              <a:rPr lang="en-US" altLang="zh-CN" sz="24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φ</a:t>
            </a:r>
            <a:r>
              <a:rPr lang="en-US" altLang="zh-CN" sz="2400" b="1" i="1" baseline="-25000" dirty="0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不变</a:t>
            </a:r>
          </a:p>
        </p:txBody>
      </p:sp>
    </p:spTree>
    <p:extLst>
      <p:ext uri="{BB962C8B-B14F-4D97-AF65-F5344CB8AC3E}">
        <p14:creationId xmlns:p14="http://schemas.microsoft.com/office/powerpoint/2010/main" val="27261873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706519" y="693903"/>
            <a:ext cx="720080" cy="784720"/>
            <a:chOff x="7706519" y="693903"/>
            <a:chExt cx="720080" cy="784720"/>
          </a:xfrm>
        </p:grpSpPr>
        <p:cxnSp>
          <p:nvCxnSpPr>
            <p:cNvPr id="9" name="直接箭头连接符 8"/>
            <p:cNvCxnSpPr>
              <a:stCxn id="1269767" idx="0"/>
            </p:cNvCxnSpPr>
            <p:nvPr/>
          </p:nvCxnSpPr>
          <p:spPr>
            <a:xfrm flipV="1">
              <a:off x="8211622" y="774166"/>
              <a:ext cx="17513" cy="70445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7706519" y="693903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 err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qE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666948" y="4221088"/>
            <a:ext cx="1584177" cy="476330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9762" name="Text Box 2"/>
          <p:cNvSpPr txBox="1">
            <a:spLocks noChangeArrowheads="1"/>
          </p:cNvSpPr>
          <p:nvPr/>
        </p:nvSpPr>
        <p:spPr bwMode="auto">
          <a:xfrm>
            <a:off x="194519" y="986505"/>
            <a:ext cx="6634464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8001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2573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7145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1717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4.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如图所示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水平固定的小圆盘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带电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量为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en-US" altLang="zh-CN" sz="2800" b="1" i="1" dirty="0" smtClean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电势为零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从圆盘外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O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静止释放一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质量为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en-US" altLang="zh-CN" sz="2800" b="1" i="1" dirty="0" smtClean="0">
                <a:ea typeface="黑体" panose="02010609060101010101" pitchFamily="49" charset="-122"/>
                <a:cs typeface="Times New Roman" pitchFamily="18" charset="0"/>
              </a:rPr>
              <a:t>m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带电量为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+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的小球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由于电场力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的作用</a:t>
            </a:r>
            <a:r>
              <a:rPr kumimoji="0" lang="en-US" altLang="zh-CN" sz="2800" b="1" dirty="0" smtClean="0">
                <a:ea typeface="黑体" panose="02010609060101010101" pitchFamily="49" charset="-122"/>
                <a:cs typeface="Times New Roman" pitchFamily="18" charset="0"/>
              </a:rPr>
              <a:t>,</a:t>
            </a: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小球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竖直上升的高度可达盘中心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竖直线上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的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en-US" altLang="zh-CN" sz="2800" b="1" i="1" dirty="0" err="1">
                <a:ea typeface="黑体" panose="02010609060101010101" pitchFamily="49" charset="-122"/>
                <a:cs typeface="Times New Roman" pitchFamily="18" charset="0"/>
              </a:rPr>
              <a:t>Oc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=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h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又知道过竖直线上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的</a:t>
            </a:r>
            <a:r>
              <a:rPr kumimoji="0" lang="en-US" altLang="zh-CN" sz="2800" b="1" i="1" dirty="0" smtClean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点时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小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球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速度最大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则在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所形成的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电场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中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,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可</a:t>
            </a: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确</a:t>
            </a:r>
            <a:endParaRPr kumimoji="0" lang="en-US" altLang="zh-CN" sz="2800" b="1" dirty="0" smtClean="0">
              <a:ea typeface="黑体" panose="02010609060101010101" pitchFamily="49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2800" b="1" dirty="0" smtClean="0">
                <a:ea typeface="黑体" panose="02010609060101010101" pitchFamily="49" charset="-122"/>
                <a:cs typeface="Times New Roman" pitchFamily="18" charset="0"/>
              </a:rPr>
              <a:t>定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的物理量是</a:t>
            </a:r>
            <a:r>
              <a:rPr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（     ）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. 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点的场强    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B. 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点的场强      </a:t>
            </a:r>
          </a:p>
          <a:p>
            <a:pPr>
              <a:spcBef>
                <a:spcPct val="50000"/>
              </a:spcBef>
            </a:pP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C. 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点的电势    </a:t>
            </a:r>
            <a:r>
              <a:rPr kumimoji="0" lang="en-US" altLang="zh-CN" sz="2800" b="1" dirty="0">
                <a:ea typeface="黑体" panose="02010609060101010101" pitchFamily="49" charset="-122"/>
                <a:cs typeface="Times New Roman" pitchFamily="18" charset="0"/>
              </a:rPr>
              <a:t>D. </a:t>
            </a:r>
            <a:r>
              <a:rPr kumimoji="0" lang="en-US" altLang="zh-CN" sz="2800" b="1" i="1" dirty="0"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0" lang="zh-CN" altLang="en-US" sz="2800" b="1" dirty="0">
                <a:ea typeface="黑体" panose="02010609060101010101" pitchFamily="49" charset="-122"/>
                <a:cs typeface="Times New Roman" pitchFamily="18" charset="0"/>
              </a:rPr>
              <a:t>点的电势</a:t>
            </a:r>
          </a:p>
        </p:txBody>
      </p:sp>
      <p:grpSp>
        <p:nvGrpSpPr>
          <p:cNvPr id="1269763" name="Group 3"/>
          <p:cNvGrpSpPr>
            <a:grpSpLocks/>
          </p:cNvGrpSpPr>
          <p:nvPr/>
        </p:nvGrpSpPr>
        <p:grpSpPr bwMode="auto">
          <a:xfrm>
            <a:off x="7290774" y="801198"/>
            <a:ext cx="1775328" cy="2248127"/>
            <a:chOff x="4059" y="1842"/>
            <a:chExt cx="963" cy="1656"/>
          </a:xfrm>
        </p:grpSpPr>
        <p:sp>
          <p:nvSpPr>
            <p:cNvPr id="1269764" name="Oval 4"/>
            <p:cNvSpPr>
              <a:spLocks noChangeArrowheads="1"/>
            </p:cNvSpPr>
            <p:nvPr/>
          </p:nvSpPr>
          <p:spPr bwMode="auto">
            <a:xfrm>
              <a:off x="4286" y="3249"/>
              <a:ext cx="544" cy="226"/>
            </a:xfrm>
            <a:prstGeom prst="ellipse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765" name="Line 5"/>
            <p:cNvSpPr>
              <a:spLocks noChangeShapeType="1"/>
            </p:cNvSpPr>
            <p:nvPr/>
          </p:nvSpPr>
          <p:spPr bwMode="auto">
            <a:xfrm flipV="1">
              <a:off x="4558" y="1888"/>
              <a:ext cx="0" cy="14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766" name="Oval 6"/>
            <p:cNvSpPr>
              <a:spLocks noChangeArrowheads="1"/>
            </p:cNvSpPr>
            <p:nvPr/>
          </p:nvSpPr>
          <p:spPr bwMode="auto">
            <a:xfrm>
              <a:off x="4513" y="1933"/>
              <a:ext cx="91" cy="91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767" name="Oval 7"/>
            <p:cNvSpPr>
              <a:spLocks noChangeArrowheads="1"/>
            </p:cNvSpPr>
            <p:nvPr/>
          </p:nvSpPr>
          <p:spPr bwMode="auto">
            <a:xfrm>
              <a:off x="4513" y="2341"/>
              <a:ext cx="91" cy="91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768" name="Oval 8"/>
            <p:cNvSpPr>
              <a:spLocks noChangeArrowheads="1"/>
            </p:cNvSpPr>
            <p:nvPr/>
          </p:nvSpPr>
          <p:spPr bwMode="auto">
            <a:xfrm>
              <a:off x="4518" y="3294"/>
              <a:ext cx="91" cy="91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769" name="Text Box 9"/>
            <p:cNvSpPr txBox="1">
              <a:spLocks noChangeArrowheads="1"/>
            </p:cNvSpPr>
            <p:nvPr/>
          </p:nvSpPr>
          <p:spPr bwMode="auto">
            <a:xfrm>
              <a:off x="4059" y="3203"/>
              <a:ext cx="454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69770" name="Text Box 10"/>
            <p:cNvSpPr txBox="1">
              <a:spLocks noChangeArrowheads="1"/>
            </p:cNvSpPr>
            <p:nvPr/>
          </p:nvSpPr>
          <p:spPr bwMode="auto">
            <a:xfrm>
              <a:off x="4558" y="3165"/>
              <a:ext cx="454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O</a:t>
              </a:r>
            </a:p>
          </p:txBody>
        </p:sp>
        <p:sp>
          <p:nvSpPr>
            <p:cNvPr id="1269771" name="Text Box 11"/>
            <p:cNvSpPr txBox="1">
              <a:spLocks noChangeArrowheads="1"/>
            </p:cNvSpPr>
            <p:nvPr/>
          </p:nvSpPr>
          <p:spPr bwMode="auto">
            <a:xfrm>
              <a:off x="4568" y="2251"/>
              <a:ext cx="454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  <p:sp>
          <p:nvSpPr>
            <p:cNvPr id="1269772" name="Text Box 12"/>
            <p:cNvSpPr txBox="1">
              <a:spLocks noChangeArrowheads="1"/>
            </p:cNvSpPr>
            <p:nvPr/>
          </p:nvSpPr>
          <p:spPr bwMode="auto">
            <a:xfrm>
              <a:off x="4558" y="1842"/>
              <a:ext cx="454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charset="-122"/>
                  <a:cs typeface="Times New Roman" pitchFamily="18" charset="0"/>
                </a:rPr>
                <a:t>c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62710" y="512556"/>
            <a:ext cx="1656184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巩固练习</a:t>
            </a:r>
            <a:endParaRPr lang="zh-CN" altLang="en-US" sz="2800" b="1" dirty="0">
              <a:solidFill>
                <a:srgbClr val="FFFF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35279" y="3445620"/>
            <a:ext cx="3600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err="1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O</a:t>
            </a:r>
            <a:r>
              <a:rPr lang="en-US" altLang="zh-CN" sz="2800" dirty="0" err="1" smtClean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→</a:t>
            </a:r>
            <a:r>
              <a:rPr lang="en-US" altLang="zh-CN" sz="2800" i="1" dirty="0" err="1" smtClean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c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由动能定理得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472967"/>
              </p:ext>
            </p:extLst>
          </p:nvPr>
        </p:nvGraphicFramePr>
        <p:xfrm>
          <a:off x="7107287" y="4365104"/>
          <a:ext cx="2628900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Equation" r:id="rId3" imgW="990360" imgH="660240" progId="Equation.DSMT4">
                  <p:embed/>
                </p:oleObj>
              </mc:Choice>
              <mc:Fallback>
                <p:oleObj name="Equation" r:id="rId3" imgW="99036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07287" y="4365104"/>
                        <a:ext cx="2628900" cy="175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任意多边形 3"/>
          <p:cNvSpPr/>
          <p:nvPr/>
        </p:nvSpPr>
        <p:spPr>
          <a:xfrm>
            <a:off x="2490399" y="6021288"/>
            <a:ext cx="1039807" cy="478294"/>
          </a:xfrm>
          <a:custGeom>
            <a:avLst/>
            <a:gdLst>
              <a:gd name="connsiteX0" fmla="*/ 0 w 1158240"/>
              <a:gd name="connsiteY0" fmla="*/ 152400 h 490082"/>
              <a:gd name="connsiteX1" fmla="*/ 365760 w 1158240"/>
              <a:gd name="connsiteY1" fmla="*/ 487680 h 490082"/>
              <a:gd name="connsiteX2" fmla="*/ 1158240 w 1158240"/>
              <a:gd name="connsiteY2" fmla="*/ 0 h 490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8240" h="490082">
                <a:moveTo>
                  <a:pt x="0" y="152400"/>
                </a:moveTo>
                <a:cubicBezTo>
                  <a:pt x="86360" y="332740"/>
                  <a:pt x="172720" y="513080"/>
                  <a:pt x="365760" y="487680"/>
                </a:cubicBezTo>
                <a:cubicBezTo>
                  <a:pt x="558800" y="462280"/>
                  <a:pt x="858520" y="231140"/>
                  <a:pt x="115824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35479" y="764704"/>
            <a:ext cx="29883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在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点，小球受力如图所示</a:t>
            </a:r>
            <a:endParaRPr lang="zh-CN" altLang="en-US" sz="2800" b="1" dirty="0">
              <a:solidFill>
                <a:srgbClr val="0000FF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611343" y="1478623"/>
            <a:ext cx="864096" cy="816009"/>
            <a:chOff x="7611343" y="1478623"/>
            <a:chExt cx="864096" cy="816009"/>
          </a:xfrm>
        </p:grpSpPr>
        <p:cxnSp>
          <p:nvCxnSpPr>
            <p:cNvPr id="7" name="直接箭头连接符 6"/>
            <p:cNvCxnSpPr>
              <a:stCxn id="1269767" idx="0"/>
            </p:cNvCxnSpPr>
            <p:nvPr/>
          </p:nvCxnSpPr>
          <p:spPr>
            <a:xfrm>
              <a:off x="8211622" y="1478623"/>
              <a:ext cx="0" cy="72624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7611343" y="1832967"/>
              <a:ext cx="8640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5" name="任意多边形 24"/>
          <p:cNvSpPr/>
          <p:nvPr/>
        </p:nvSpPr>
        <p:spPr>
          <a:xfrm>
            <a:off x="184743" y="5397104"/>
            <a:ext cx="1039807" cy="478294"/>
          </a:xfrm>
          <a:custGeom>
            <a:avLst/>
            <a:gdLst>
              <a:gd name="connsiteX0" fmla="*/ 0 w 1158240"/>
              <a:gd name="connsiteY0" fmla="*/ 152400 h 490082"/>
              <a:gd name="connsiteX1" fmla="*/ 365760 w 1158240"/>
              <a:gd name="connsiteY1" fmla="*/ 487680 h 490082"/>
              <a:gd name="connsiteX2" fmla="*/ 1158240 w 1158240"/>
              <a:gd name="connsiteY2" fmla="*/ 0 h 490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8240" h="490082">
                <a:moveTo>
                  <a:pt x="0" y="152400"/>
                </a:moveTo>
                <a:cubicBezTo>
                  <a:pt x="86360" y="332740"/>
                  <a:pt x="172720" y="513080"/>
                  <a:pt x="365760" y="487680"/>
                </a:cubicBezTo>
                <a:cubicBezTo>
                  <a:pt x="558800" y="462280"/>
                  <a:pt x="858520" y="231140"/>
                  <a:pt x="115824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07487" y="218570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mg=</a:t>
            </a:r>
            <a:r>
              <a:rPr lang="en-US" altLang="zh-CN" sz="28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qE</a:t>
            </a:r>
            <a:endParaRPr lang="zh-CN" altLang="en-US" sz="28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7730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4" grpId="0" animBg="1"/>
      <p:bldP spid="5" grpId="0"/>
      <p:bldP spid="2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858" name="Text Box 2"/>
          <p:cNvSpPr txBox="1">
            <a:spLocks noChangeArrowheads="1"/>
          </p:cNvSpPr>
          <p:nvPr/>
        </p:nvSpPr>
        <p:spPr bwMode="auto">
          <a:xfrm>
            <a:off x="212844" y="1018725"/>
            <a:ext cx="38988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五、等势面</a:t>
            </a:r>
          </a:p>
        </p:txBody>
      </p:sp>
      <p:sp>
        <p:nvSpPr>
          <p:cNvPr id="1273859" name="Text Box 3"/>
          <p:cNvSpPr txBox="1">
            <a:spLocks noChangeArrowheads="1"/>
          </p:cNvSpPr>
          <p:nvPr/>
        </p:nvSpPr>
        <p:spPr bwMode="auto">
          <a:xfrm>
            <a:off x="338535" y="3356992"/>
            <a:ext cx="804345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、在等势面上移动电荷，电场力做功为零</a:t>
            </a:r>
          </a:p>
        </p:txBody>
      </p:sp>
      <p:sp>
        <p:nvSpPr>
          <p:cNvPr id="1273860" name="Text Box 4"/>
          <p:cNvSpPr txBox="1">
            <a:spLocks noChangeArrowheads="1"/>
          </p:cNvSpPr>
          <p:nvPr/>
        </p:nvSpPr>
        <p:spPr bwMode="auto">
          <a:xfrm>
            <a:off x="338535" y="5153819"/>
            <a:ext cx="7492202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电场线从高等势面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指向低等势面</a:t>
            </a:r>
          </a:p>
        </p:txBody>
      </p:sp>
      <p:sp>
        <p:nvSpPr>
          <p:cNvPr id="1273861" name="Text Box 5"/>
          <p:cNvSpPr txBox="1">
            <a:spLocks noChangeArrowheads="1"/>
          </p:cNvSpPr>
          <p:nvPr/>
        </p:nvSpPr>
        <p:spPr bwMode="auto">
          <a:xfrm>
            <a:off x="338535" y="1845495"/>
            <a:ext cx="273615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、定义：</a:t>
            </a:r>
          </a:p>
        </p:txBody>
      </p:sp>
      <p:sp>
        <p:nvSpPr>
          <p:cNvPr id="1273862" name="Text Box 6"/>
          <p:cNvSpPr txBox="1">
            <a:spLocks noChangeArrowheads="1"/>
          </p:cNvSpPr>
          <p:nvPr/>
        </p:nvSpPr>
        <p:spPr bwMode="auto">
          <a:xfrm>
            <a:off x="332721" y="2578919"/>
            <a:ext cx="1008693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中电势相同的各点构成的面，叫做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等势面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273863" name="Text Box 7"/>
          <p:cNvSpPr txBox="1">
            <a:spLocks noChangeArrowheads="1"/>
          </p:cNvSpPr>
          <p:nvPr/>
        </p:nvSpPr>
        <p:spPr bwMode="auto">
          <a:xfrm>
            <a:off x="338535" y="4289722"/>
            <a:ext cx="4875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、等势面与电场线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</a:t>
            </a:r>
          </a:p>
        </p:txBody>
      </p:sp>
      <p:sp>
        <p:nvSpPr>
          <p:cNvPr id="1273864" name="AutoShape 8"/>
          <p:cNvSpPr>
            <a:spLocks noChangeArrowheads="1"/>
          </p:cNvSpPr>
          <p:nvPr/>
        </p:nvSpPr>
        <p:spPr bwMode="auto">
          <a:xfrm>
            <a:off x="9051503" y="3646711"/>
            <a:ext cx="2952328" cy="574377"/>
          </a:xfrm>
          <a:prstGeom prst="wedgeRoundRectCallout">
            <a:avLst>
              <a:gd name="adj1" fmla="val -71797"/>
              <a:gd name="adj2" fmla="val -136258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400" b="1" dirty="0">
                <a:solidFill>
                  <a:srgbClr val="0000CC"/>
                </a:solidFill>
              </a:rPr>
              <a:t>与</a:t>
            </a:r>
            <a:r>
              <a:rPr kumimoji="1" lang="zh-CN" altLang="en-US" sz="2400" b="1" dirty="0">
                <a:solidFill>
                  <a:srgbClr val="FF0000"/>
                </a:solidFill>
              </a:rPr>
              <a:t>等高线</a:t>
            </a:r>
            <a:r>
              <a:rPr kumimoji="1" lang="zh-CN" altLang="en-US" sz="2400" b="1" dirty="0">
                <a:solidFill>
                  <a:srgbClr val="0000CC"/>
                </a:solidFill>
              </a:rPr>
              <a:t>相类比</a:t>
            </a:r>
          </a:p>
        </p:txBody>
      </p:sp>
    </p:spTree>
    <p:extLst>
      <p:ext uri="{BB962C8B-B14F-4D97-AF65-F5344CB8AC3E}">
        <p14:creationId xmlns:p14="http://schemas.microsoft.com/office/powerpoint/2010/main" val="4325350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73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3859" grpId="0"/>
      <p:bldP spid="1273860" grpId="0"/>
      <p:bldP spid="1273862" grpId="0"/>
      <p:bldP spid="1273863" grpId="0"/>
      <p:bldP spid="12738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48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124" y="1268760"/>
            <a:ext cx="3170301" cy="230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192" y="1052513"/>
            <a:ext cx="3456199" cy="228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5" name="Picture 5" descr="1113143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DFF"/>
              </a:clrFrom>
              <a:clrTo>
                <a:srgbClr val="FEFDFF">
                  <a:alpha val="0"/>
                </a:srgbClr>
              </a:clrTo>
            </a:clrChange>
            <a:lum bright="-54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124" y="3759214"/>
            <a:ext cx="3555735" cy="245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6" name="Picture 6" descr="1113143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  <a:lum bright="-42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643" y="3305839"/>
            <a:ext cx="3629856" cy="3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28153" y="683985"/>
            <a:ext cx="38988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406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五、等势面</a:t>
            </a:r>
          </a:p>
        </p:txBody>
      </p:sp>
    </p:spTree>
    <p:extLst>
      <p:ext uri="{BB962C8B-B14F-4D97-AF65-F5344CB8AC3E}">
        <p14:creationId xmlns:p14="http://schemas.microsoft.com/office/powerpoint/2010/main" val="25378300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7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5" name="Text Box 3"/>
          <p:cNvSpPr txBox="1">
            <a:spLocks noChangeArrowheads="1"/>
          </p:cNvSpPr>
          <p:nvPr/>
        </p:nvSpPr>
        <p:spPr bwMode="auto">
          <a:xfrm>
            <a:off x="770583" y="1647964"/>
            <a:ext cx="10441160" cy="367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3200" b="1" dirty="0" smtClean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5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关于等势面，正确的说法是（   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   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　）</a:t>
            </a:r>
            <a:b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</a:br>
            <a:r>
              <a:rPr kumimoji="1" lang="en-US" altLang="zh-CN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．电荷在等势面上移动时不受电场力作用，所以不做功</a:t>
            </a:r>
            <a:b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</a:br>
            <a:r>
              <a:rPr kumimoji="1" lang="en-US" altLang="zh-CN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B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．等势面上各点的场强大小相等</a:t>
            </a:r>
            <a:b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</a:br>
            <a:r>
              <a:rPr kumimoji="1" lang="en-US" altLang="zh-CN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C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．等势面一定跟电场线垂直</a:t>
            </a:r>
            <a:b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</a:br>
            <a:r>
              <a:rPr kumimoji="1" lang="en-US" altLang="zh-CN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D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．两等势面不能相交</a:t>
            </a:r>
            <a:endParaRPr kumimoji="1" lang="zh-CN" altLang="en-US" sz="3200" b="1" dirty="0"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0583" y="1052736"/>
            <a:ext cx="1656184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巩固练习</a:t>
            </a:r>
            <a:endParaRPr lang="zh-CN" altLang="en-US" sz="28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35279" y="179198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CD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9216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22511" y="548680"/>
            <a:ext cx="6552728" cy="630932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、如下电场中，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两点场强和电势都相同的是	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    　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．距正的点电荷等距离的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．等量异种点电荷的连线的中垂线上，距连线中点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．等量同种点电荷的连线上，距连线中点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．两块带有等量异种电荷的平行金属板间，距同一板不等距离的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  <a:endParaRPr lang="zh-CN" altLang="en-US" sz="2800" b="1" kern="0" dirty="0">
              <a:solidFill>
                <a:srgbClr val="00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013774" y="3573016"/>
            <a:ext cx="4846041" cy="208823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zh-CN" altLang="en-US" sz="2800" b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正的点电荷电场线和等势面分布，如图，</a:t>
            </a:r>
            <a:r>
              <a:rPr lang="en-US" altLang="zh-CN" sz="2800" b="1" i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两点在同一等势面上，电势相同，场强大小相同，但方向不同，故</a:t>
            </a:r>
            <a:r>
              <a:rPr lang="en-US" altLang="zh-CN" sz="2800" b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错．</a:t>
            </a:r>
            <a:endParaRPr lang="zh-CN" altLang="en-US" sz="2800" b="1" kern="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804" y="662599"/>
            <a:ext cx="2356843" cy="2303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50503" y="1916832"/>
            <a:ext cx="648072" cy="745077"/>
            <a:chOff x="7611343" y="5636251"/>
            <a:chExt cx="576064" cy="889093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416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22511" y="548680"/>
            <a:ext cx="6552728" cy="630932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、如下电场中，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两点场强和电势都相同的是	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    　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．距正的点电荷等距离的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．等量异种点电荷的连线的中垂线上，距连线中点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．等量同种点电荷的连线上，距连线中点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．两块带有等量异种电荷的平行金属板间，距同一板不等距离的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  <a:endParaRPr lang="zh-CN" altLang="en-US" sz="2800" b="1" kern="0" dirty="0">
              <a:solidFill>
                <a:srgbClr val="00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07" y="908720"/>
            <a:ext cx="2736304" cy="245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19255" y="3789040"/>
            <a:ext cx="52296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由图知，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两点位于同一等势面上，故两点电势相同，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两点处电场线分布疏密程度相同，且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两点处电场线的切线方向也相同，故两点场强相同</a:t>
            </a:r>
            <a:endParaRPr lang="zh-CN" altLang="en-US" sz="2800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18808" y="2708920"/>
            <a:ext cx="1039807" cy="478294"/>
          </a:xfrm>
          <a:custGeom>
            <a:avLst/>
            <a:gdLst>
              <a:gd name="connsiteX0" fmla="*/ 0 w 1158240"/>
              <a:gd name="connsiteY0" fmla="*/ 152400 h 490082"/>
              <a:gd name="connsiteX1" fmla="*/ 365760 w 1158240"/>
              <a:gd name="connsiteY1" fmla="*/ 487680 h 490082"/>
              <a:gd name="connsiteX2" fmla="*/ 1158240 w 1158240"/>
              <a:gd name="connsiteY2" fmla="*/ 0 h 490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8240" h="490082">
                <a:moveTo>
                  <a:pt x="0" y="152400"/>
                </a:moveTo>
                <a:cubicBezTo>
                  <a:pt x="86360" y="332740"/>
                  <a:pt x="172720" y="513080"/>
                  <a:pt x="365760" y="487680"/>
                </a:cubicBezTo>
                <a:cubicBezTo>
                  <a:pt x="558800" y="462280"/>
                  <a:pt x="858520" y="231140"/>
                  <a:pt x="115824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0503" y="1916832"/>
            <a:ext cx="648072" cy="745077"/>
            <a:chOff x="7611343" y="5636251"/>
            <a:chExt cx="576064" cy="88909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464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22511" y="548680"/>
            <a:ext cx="6552728" cy="630932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、如下电场中，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两点场强和电势都相同的是	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    　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．距正的点电荷等距离的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．等量异种点电荷的连线的中垂线上，距连线中点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．等量同种点电荷的连线上，距连线中点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．两块带有等量异种电荷的平行金属板间，距同一板不等距离的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  <a:endParaRPr lang="zh-CN" altLang="en-US" sz="2800" b="1" kern="0" dirty="0">
              <a:solidFill>
                <a:srgbClr val="00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383" y="692696"/>
            <a:ext cx="25527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19255" y="3424932"/>
            <a:ext cx="5091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由图可知，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两点分别位于对称的等势面上，故两点电势相同，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两点处电场线分布的疏密程度相同，两点场强大小相同，但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点场强方向沿连线指向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点场强方向沿连线指向</a:t>
            </a:r>
            <a:r>
              <a:rPr lang="en-US" altLang="zh-CN" sz="24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，故两点场强方向不相同</a:t>
            </a:r>
            <a:endParaRPr lang="zh-CN" altLang="en-US" sz="2400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0503" y="4100577"/>
            <a:ext cx="648072" cy="745077"/>
            <a:chOff x="7611343" y="5636251"/>
            <a:chExt cx="576064" cy="889093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/>
          <p:nvPr/>
        </p:nvSpPr>
        <p:spPr>
          <a:xfrm>
            <a:off x="18808" y="2708920"/>
            <a:ext cx="1039807" cy="478294"/>
          </a:xfrm>
          <a:custGeom>
            <a:avLst/>
            <a:gdLst>
              <a:gd name="connsiteX0" fmla="*/ 0 w 1158240"/>
              <a:gd name="connsiteY0" fmla="*/ 152400 h 490082"/>
              <a:gd name="connsiteX1" fmla="*/ 365760 w 1158240"/>
              <a:gd name="connsiteY1" fmla="*/ 487680 h 490082"/>
              <a:gd name="connsiteX2" fmla="*/ 1158240 w 1158240"/>
              <a:gd name="connsiteY2" fmla="*/ 0 h 490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8240" h="490082">
                <a:moveTo>
                  <a:pt x="0" y="152400"/>
                </a:moveTo>
                <a:cubicBezTo>
                  <a:pt x="86360" y="332740"/>
                  <a:pt x="172720" y="513080"/>
                  <a:pt x="365760" y="487680"/>
                </a:cubicBezTo>
                <a:cubicBezTo>
                  <a:pt x="558800" y="462280"/>
                  <a:pt x="858520" y="231140"/>
                  <a:pt x="115824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0503" y="1916832"/>
            <a:ext cx="648072" cy="745077"/>
            <a:chOff x="7611343" y="5636251"/>
            <a:chExt cx="576064" cy="889093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464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22511" y="548680"/>
            <a:ext cx="6552728" cy="630932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、如下电场中，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两点场强和电势都相同的是	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    　</a:t>
            </a: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．距正的点电荷等距离的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．等量异种点电荷的连线的中垂线上，距连线中点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．等量同种点电荷的连线上，距连线中点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O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．两块带有等量异种电荷的平行金属板间，距同一板不等距离的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</a:t>
            </a:r>
            <a:endParaRPr lang="zh-CN" altLang="en-US" sz="2800" b="1" kern="0" dirty="0">
              <a:solidFill>
                <a:srgbClr val="00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350" y="980728"/>
            <a:ext cx="296261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63271" y="3701350"/>
            <a:ext cx="51630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而带有等量异种电荷的平行金属板产生的是匀强电场，距同一板不等距离的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两点场强相等，电势不等，故</a:t>
            </a:r>
            <a:r>
              <a:rPr lang="en-US" altLang="zh-CN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错</a:t>
            </a:r>
            <a:endParaRPr lang="zh-CN" altLang="en-US" sz="2800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1150" y="5517232"/>
            <a:ext cx="648072" cy="745077"/>
            <a:chOff x="7611343" y="5636251"/>
            <a:chExt cx="576064" cy="889093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/>
          <p:cNvSpPr txBox="1"/>
          <p:nvPr/>
        </p:nvSpPr>
        <p:spPr>
          <a:xfrm>
            <a:off x="2570782" y="1340768"/>
            <a:ext cx="792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503" y="4100577"/>
            <a:ext cx="648072" cy="745077"/>
            <a:chOff x="7611343" y="5636251"/>
            <a:chExt cx="576064" cy="889093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任意多边形 20"/>
          <p:cNvSpPr/>
          <p:nvPr/>
        </p:nvSpPr>
        <p:spPr>
          <a:xfrm>
            <a:off x="18808" y="2708920"/>
            <a:ext cx="1039807" cy="478294"/>
          </a:xfrm>
          <a:custGeom>
            <a:avLst/>
            <a:gdLst>
              <a:gd name="connsiteX0" fmla="*/ 0 w 1158240"/>
              <a:gd name="connsiteY0" fmla="*/ 152400 h 490082"/>
              <a:gd name="connsiteX1" fmla="*/ 365760 w 1158240"/>
              <a:gd name="connsiteY1" fmla="*/ 487680 h 490082"/>
              <a:gd name="connsiteX2" fmla="*/ 1158240 w 1158240"/>
              <a:gd name="connsiteY2" fmla="*/ 0 h 490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8240" h="490082">
                <a:moveTo>
                  <a:pt x="0" y="152400"/>
                </a:moveTo>
                <a:cubicBezTo>
                  <a:pt x="86360" y="332740"/>
                  <a:pt x="172720" y="513080"/>
                  <a:pt x="365760" y="487680"/>
                </a:cubicBezTo>
                <a:cubicBezTo>
                  <a:pt x="558800" y="462280"/>
                  <a:pt x="858520" y="231140"/>
                  <a:pt x="115824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50503" y="1916832"/>
            <a:ext cx="648072" cy="745077"/>
            <a:chOff x="7611343" y="5636251"/>
            <a:chExt cx="576064" cy="889093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7611343" y="5636251"/>
              <a:ext cx="576064" cy="88909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078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365"/>
            <a:ext cx="12299950" cy="701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1" y="1899184"/>
            <a:ext cx="7695855" cy="193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344" y="5967162"/>
            <a:ext cx="1591756" cy="83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78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自定义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0000"/>
      </a:hlink>
      <a:folHlink>
        <a:srgbClr val="FFFF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</TotalTime>
  <Words>1390</Words>
  <Application>Microsoft Office PowerPoint</Application>
  <PresentationFormat>自定义</PresentationFormat>
  <Paragraphs>182</Paragraphs>
  <Slides>26</Slides>
  <Notes>0</Notes>
  <HiddenSlides>1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0" baseType="lpstr">
      <vt:lpstr>默认设计模板</vt:lpstr>
      <vt:lpstr>1_自定义设计方案</vt:lpstr>
      <vt:lpstr>公式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 (Beijing)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 User</dc:creator>
  <cp:lastModifiedBy>辰昊</cp:lastModifiedBy>
  <cp:revision>81</cp:revision>
  <dcterms:created xsi:type="dcterms:W3CDTF">2014-07-18T01:04:22Z</dcterms:created>
  <dcterms:modified xsi:type="dcterms:W3CDTF">2017-09-18T13:01:45Z</dcterms:modified>
</cp:coreProperties>
</file>