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404" r:id="rId5"/>
    <p:sldId id="405" r:id="rId6"/>
    <p:sldId id="399" r:id="rId7"/>
    <p:sldId id="398" r:id="rId8"/>
    <p:sldId id="397" r:id="rId9"/>
    <p:sldId id="400" r:id="rId10"/>
    <p:sldId id="426" r:id="rId11"/>
    <p:sldId id="392" r:id="rId12"/>
    <p:sldId id="393" r:id="rId13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  <a:endParaRPr lang="zh-CN" altLang="zh-CN" sz="3200" b="1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  <a:endParaRPr lang="en-US" altLang="zh-CN" sz="2400" b="1">
              <a:solidFill>
                <a:prstClr val="black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avLst/>
            <a:gdLst/>
            <a:ahLst/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 panose="02020603050405020304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6184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618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6184"/>
          </a:xfrm>
        </p:spPr>
        <p:txBody>
          <a:bodyPr/>
          <a:lstStyle/>
          <a:p>
            <a:pPr lvl="0" eaLnBrk="1" hangingPunct="1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5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1" Type="http://schemas.openxmlformats.org/officeDocument/2006/relationships/notesSlide" Target="../notesSlides/notesSlide2.xml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3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2.wmf"/><Relationship Id="rId1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66265" y="3836670"/>
            <a:ext cx="4368800" cy="591857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图像问题与等效重力法</a:t>
            </a:r>
            <a:endParaRPr lang="zh-CN" altLang="zh-CN" sz="3200">
              <a:latin typeface="+mn-ea"/>
              <a:ea typeface="+mn-ea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53473"/>
            <a:ext cx="2942590" cy="758585"/>
          </a:xfrm>
        </p:spPr>
        <p:txBody>
          <a:bodyPr wrap="square"/>
          <a:lstStyle/>
          <a:p>
            <a:r>
              <a:rPr lang="zh-CN" altLang="zh-CN">
                <a:sym typeface="+mn-ea"/>
              </a:rPr>
              <a:t>电场的图像问题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>
          <a:xfrm>
            <a:off x="148590" y="1041400"/>
            <a:ext cx="11607800" cy="1934210"/>
          </a:xfrm>
        </p:spPr>
        <p:txBody>
          <a:bodyPr/>
          <a:lstStyle/>
          <a:p>
            <a:r>
              <a:rPr lang="zh-CN" altLang="en-US"/>
              <a:t>如图所示的直线是一</a:t>
            </a:r>
            <a:r>
              <a:rPr lang="en-US" altLang="zh-CN"/>
              <a:t>正电荷的某电场线。若有一电子仅在电场力的作用下，由</a:t>
            </a:r>
            <a:r>
              <a:rPr lang="en-US" altLang="zh-CN" i="1"/>
              <a:t>A</a:t>
            </a:r>
            <a:r>
              <a:rPr lang="zh-CN" altLang="en-US">
                <a:sym typeface="+mn-ea"/>
              </a:rPr>
              <a:t>沿</a:t>
            </a:r>
            <a:r>
              <a:rPr lang="en-US" altLang="zh-CN">
                <a:sym typeface="+mn-ea"/>
              </a:rPr>
              <a:t>电场线</a:t>
            </a:r>
            <a:r>
              <a:rPr lang="zh-CN" altLang="en-US">
                <a:sym typeface="+mn-ea"/>
              </a:rPr>
              <a:t>方向以</a:t>
            </a:r>
            <a:r>
              <a:rPr lang="en-US" altLang="zh-CN">
                <a:sym typeface="+mn-ea"/>
              </a:rPr>
              <a:t>初速度</a:t>
            </a:r>
            <a:r>
              <a:rPr lang="en-US" altLang="zh-CN" i="1">
                <a:sym typeface="+mn-ea"/>
              </a:rPr>
              <a:t>v</a:t>
            </a:r>
            <a:r>
              <a:rPr lang="en-US" altLang="zh-CN" i="1" baseline="-25000">
                <a:sym typeface="+mn-ea"/>
              </a:rPr>
              <a:t>0</a:t>
            </a:r>
            <a:r>
              <a:rPr lang="zh-CN" altLang="en-US">
                <a:sym typeface="+mn-ea"/>
              </a:rPr>
              <a:t>运动</a:t>
            </a:r>
            <a:r>
              <a:rPr lang="en-US" altLang="zh-CN"/>
              <a:t>，试大致画出电子运动的</a:t>
            </a:r>
            <a:r>
              <a:rPr lang="en-US" altLang="zh-CN" i="1"/>
              <a:t>v-t</a:t>
            </a:r>
            <a:r>
              <a:rPr lang="en-US" altLang="zh-CN"/>
              <a:t>图像，</a:t>
            </a:r>
            <a:r>
              <a:rPr lang="zh-CN" altLang="en-US">
                <a:cs typeface="Times New Roman" panose="02020603050405020304" charset="0"/>
                <a:sym typeface="+mn-ea"/>
              </a:rPr>
              <a:t>并解释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v</a:t>
            </a:r>
            <a:r>
              <a:rPr lang="en-US" altLang="zh-CN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-</a:t>
            </a:r>
            <a:r>
              <a:rPr lang="en-US" altLang="zh-CN" i="1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t</a:t>
            </a:r>
            <a:r>
              <a:rPr lang="zh-CN" altLang="zh-CN">
                <a:cs typeface="Times New Roman" panose="02020603050405020304" charset="0"/>
                <a:sym typeface="+mn-ea"/>
              </a:rPr>
              <a:t>图像</a:t>
            </a:r>
            <a:r>
              <a:rPr lang="zh-CN" altLang="en-US">
                <a:cs typeface="Times New Roman" panose="02020603050405020304" charset="0"/>
                <a:sym typeface="+mn-ea"/>
              </a:rPr>
              <a:t>是如何描述某一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时刻</a:t>
            </a:r>
            <a:r>
              <a:rPr lang="zh-CN" altLang="en-US">
                <a:cs typeface="Times New Roman" panose="02020603050405020304" charset="0"/>
                <a:sym typeface="+mn-ea"/>
              </a:rPr>
              <a:t>物体所具有的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加速度</a:t>
            </a:r>
            <a:r>
              <a:rPr lang="zh-CN" altLang="en-US">
                <a:cs typeface="Times New Roman" panose="02020603050405020304" charset="0"/>
                <a:sym typeface="+mn-ea"/>
              </a:rPr>
              <a:t>和一段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时间</a:t>
            </a:r>
            <a:r>
              <a:rPr lang="zh-CN" altLang="en-US">
                <a:cs typeface="Times New Roman" panose="02020603050405020304" charset="0"/>
                <a:sym typeface="+mn-ea"/>
              </a:rPr>
              <a:t>内物体所发生的</a:t>
            </a:r>
            <a:r>
              <a:rPr lang="zh-CN" altLang="en-US">
                <a:solidFill>
                  <a:srgbClr val="FF0000"/>
                </a:solidFill>
                <a:cs typeface="Times New Roman" panose="02020603050405020304" charset="0"/>
                <a:sym typeface="+mn-ea"/>
              </a:rPr>
              <a:t>位移</a:t>
            </a:r>
            <a:r>
              <a:rPr lang="en-US" altLang="zh-CN"/>
              <a:t>?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en-US" altLang="zh-CN"/>
          </a:p>
          <a:p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4695190" y="3330575"/>
            <a:ext cx="2976880" cy="382270"/>
            <a:chOff x="14363" y="3010"/>
            <a:chExt cx="3154" cy="405"/>
          </a:xfrm>
        </p:grpSpPr>
        <p:grpSp>
          <p:nvGrpSpPr>
            <p:cNvPr id="10" name="组合 9"/>
            <p:cNvGrpSpPr/>
            <p:nvPr/>
          </p:nvGrpSpPr>
          <p:grpSpPr>
            <a:xfrm>
              <a:off x="14363" y="3010"/>
              <a:ext cx="3154" cy="405"/>
              <a:chOff x="12860" y="2980"/>
              <a:chExt cx="3154" cy="405"/>
            </a:xfrm>
          </p:grpSpPr>
          <p:sp>
            <p:nvSpPr>
              <p:cNvPr id="5" name="AutoShape 61"/>
              <p:cNvSpPr>
                <a:spLocks noChangeArrowheads="1"/>
              </p:cNvSpPr>
              <p:nvPr/>
            </p:nvSpPr>
            <p:spPr bwMode="auto">
              <a:xfrm>
                <a:off x="12860" y="2980"/>
                <a:ext cx="405" cy="405"/>
              </a:xfrm>
              <a:prstGeom prst="flowChartOr">
                <a:avLst/>
              </a:prstGeom>
              <a:solidFill>
                <a:srgbClr val="FFCC00"/>
              </a:solidFill>
              <a:ln w="2857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cxnSp>
            <p:nvCxnSpPr>
              <p:cNvPr id="9" name="直接箭头连接符 8"/>
              <p:cNvCxnSpPr/>
              <p:nvPr/>
            </p:nvCxnSpPr>
            <p:spPr>
              <a:xfrm flipV="1">
                <a:off x="13265" y="3173"/>
                <a:ext cx="2749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4" name=" 194"/>
            <p:cNvSpPr/>
            <p:nvPr/>
          </p:nvSpPr>
          <p:spPr>
            <a:xfrm>
              <a:off x="15432" y="3128"/>
              <a:ext cx="150" cy="150"/>
            </a:xfrm>
            <a:prstGeom prst="octago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5605780" y="3613150"/>
            <a:ext cx="498475" cy="398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/>
              <a:t>A</a:t>
            </a:r>
            <a:endParaRPr lang="en-US" altLang="zh-CN" sz="2000" b="1"/>
          </a:p>
        </p:txBody>
      </p:sp>
      <p:grpSp>
        <p:nvGrpSpPr>
          <p:cNvPr id="23" name="组合 22"/>
          <p:cNvGrpSpPr/>
          <p:nvPr/>
        </p:nvGrpSpPr>
        <p:grpSpPr>
          <a:xfrm>
            <a:off x="5704205" y="2882265"/>
            <a:ext cx="749300" cy="737870"/>
            <a:chOff x="14877" y="5873"/>
            <a:chExt cx="794" cy="782"/>
          </a:xfrm>
        </p:grpSpPr>
        <p:grpSp>
          <p:nvGrpSpPr>
            <p:cNvPr id="24" name="组合 23"/>
            <p:cNvGrpSpPr/>
            <p:nvPr/>
          </p:nvGrpSpPr>
          <p:grpSpPr>
            <a:xfrm>
              <a:off x="14877" y="6447"/>
              <a:ext cx="208" cy="208"/>
              <a:chOff x="8691" y="7415"/>
              <a:chExt cx="536" cy="536"/>
            </a:xfrm>
            <a:solidFill>
              <a:srgbClr val="FF0000"/>
            </a:solidFill>
          </p:grpSpPr>
          <p:sp>
            <p:nvSpPr>
              <p:cNvPr id="25" name="椭圆 24"/>
              <p:cNvSpPr/>
              <p:nvPr/>
            </p:nvSpPr>
            <p:spPr>
              <a:xfrm>
                <a:off x="8691" y="7415"/>
                <a:ext cx="536" cy="536"/>
              </a:xfrm>
              <a:prstGeom prst="ellipse">
                <a:avLst/>
              </a:prstGeom>
              <a:grp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26" name="减号 25"/>
              <p:cNvSpPr/>
              <p:nvPr/>
            </p:nvSpPr>
            <p:spPr>
              <a:xfrm>
                <a:off x="8691" y="7474"/>
                <a:ext cx="521" cy="417"/>
              </a:xfrm>
              <a:prstGeom prst="mathMinus">
                <a:avLst/>
              </a:prstGeom>
              <a:solidFill>
                <a:schemeClr val="tx1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27" name="直接箭头连接符 26"/>
            <p:cNvCxnSpPr/>
            <p:nvPr/>
          </p:nvCxnSpPr>
          <p:spPr>
            <a:xfrm>
              <a:off x="15085" y="6537"/>
              <a:ext cx="586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本框 27"/>
            <p:cNvSpPr txBox="1"/>
            <p:nvPr/>
          </p:nvSpPr>
          <p:spPr>
            <a:xfrm>
              <a:off x="14919" y="5873"/>
              <a:ext cx="573" cy="4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/>
                <a:t>v</a:t>
              </a:r>
              <a:r>
                <a:rPr lang="en-US" altLang="zh-CN" sz="2400" b="1" i="1" baseline="-25000"/>
                <a:t>o</a:t>
              </a:r>
              <a:endParaRPr lang="en-US" altLang="zh-CN" sz="2400" b="1" i="1" baseline="-25000"/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83515" y="4553585"/>
            <a:ext cx="11343640" cy="21228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微积分思想</a:t>
            </a:r>
            <a:endParaRPr lang="en-US" altLang="zh-CN" sz="2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2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微分</a:t>
            </a: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：将整体无限分割的成微小部分的思想；它使得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函数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速度</a:t>
            </a:r>
            <a:r>
              <a:rPr lang="zh-CN" altLang="en-US" sz="2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加速度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和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曲线的斜率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等均可用一套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通用的符号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进行讨论。</a:t>
            </a:r>
            <a:endParaRPr lang="zh-CN" altLang="en-US" sz="2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“</a:t>
            </a:r>
            <a:r>
              <a:rPr lang="zh-CN" altLang="en-US" sz="2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积分</a:t>
            </a: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”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：将无限分割的成微小部分的进行累加的思想</a:t>
            </a:r>
            <a:r>
              <a:rPr lang="en-US" altLang="zh-CN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;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为定义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面积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等提供一套</a:t>
            </a:r>
            <a:r>
              <a:rPr lang="zh-CN" altLang="en-US" sz="2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通用</a:t>
            </a:r>
            <a:r>
              <a:rPr lang="zh-CN" altLang="en-US" sz="22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的方法。</a:t>
            </a:r>
            <a:endParaRPr lang="en-US" altLang="zh-CN" sz="2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53473"/>
            <a:ext cx="2942590" cy="758585"/>
          </a:xfrm>
        </p:spPr>
        <p:txBody>
          <a:bodyPr wrap="square"/>
          <a:lstStyle/>
          <a:p>
            <a:r>
              <a:rPr lang="zh-CN" altLang="zh-CN">
                <a:sym typeface="+mn-ea"/>
              </a:rPr>
              <a:t>电场的图像问题</a:t>
            </a:r>
            <a:endParaRPr lang="zh-CN" altLang="zh-CN"/>
          </a:p>
        </p:txBody>
      </p:sp>
      <p:sp>
        <p:nvSpPr>
          <p:cNvPr id="6" name="内容占位符 5"/>
          <p:cNvSpPr/>
          <p:nvPr>
            <p:ph idx="1"/>
          </p:nvPr>
        </p:nvSpPr>
        <p:spPr>
          <a:xfrm>
            <a:off x="148590" y="1041400"/>
            <a:ext cx="11607800" cy="2270125"/>
          </a:xfrm>
        </p:spPr>
        <p:txBody>
          <a:bodyPr/>
          <a:lstStyle/>
          <a:p>
            <a:r>
              <a:rPr lang="en-US" altLang="zh-CN">
                <a:sym typeface="+mn-ea"/>
              </a:rPr>
              <a:t>1.</a:t>
            </a:r>
            <a:r>
              <a:rPr lang="zh-CN" altLang="en-US">
                <a:sym typeface="+mn-ea"/>
              </a:rPr>
              <a:t>定性画出</a:t>
            </a:r>
            <a:r>
              <a:rPr lang="en-US" altLang="zh-CN">
                <a:sym typeface="+mn-ea"/>
              </a:rPr>
              <a:t>正电荷</a:t>
            </a:r>
            <a:r>
              <a:rPr lang="zh-CN" altLang="en-US">
                <a:sym typeface="+mn-ea"/>
              </a:rPr>
              <a:t>的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E-x</a:t>
            </a:r>
            <a:r>
              <a:rPr lang="zh-CN" altLang="zh-CN">
                <a:cs typeface="+mn-lt"/>
                <a:sym typeface="+mn-ea"/>
              </a:rPr>
              <a:t>图像，说明图线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斜率</a:t>
            </a:r>
            <a:r>
              <a:rPr lang="zh-CN" altLang="zh-CN">
                <a:cs typeface="+mn-lt"/>
                <a:sym typeface="+mn-ea"/>
              </a:rPr>
              <a:t>和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面积</a:t>
            </a:r>
            <a:r>
              <a:rPr lang="zh-CN" altLang="zh-CN">
                <a:cs typeface="+mn-lt"/>
                <a:sym typeface="+mn-ea"/>
              </a:rPr>
              <a:t>表示的物理意义？</a:t>
            </a:r>
            <a:endParaRPr lang="en-US" altLang="zh-CN">
              <a:sym typeface="+mn-ea"/>
            </a:endParaRPr>
          </a:p>
          <a:p>
            <a:r>
              <a:rPr lang="en-US" altLang="zh-CN">
                <a:sym typeface="+mn-ea"/>
              </a:rPr>
              <a:t>2.</a:t>
            </a:r>
            <a:r>
              <a:rPr lang="zh-CN" altLang="en-US">
                <a:cs typeface="Times New Roman" panose="02020603050405020304" charset="0"/>
                <a:sym typeface="+mn-ea"/>
              </a:rPr>
              <a:t>结合</a:t>
            </a:r>
            <a:r>
              <a:rPr lang="en-US" altLang="zh-CN" i="1">
                <a:cs typeface="Times New Roman" panose="02020603050405020304" charset="0"/>
                <a:sym typeface="+mn-ea"/>
              </a:rPr>
              <a:t>E</a:t>
            </a:r>
            <a:r>
              <a:rPr lang="en-US" altLang="zh-CN">
                <a:cs typeface="Times New Roman" panose="02020603050405020304" charset="0"/>
                <a:sym typeface="+mn-ea"/>
              </a:rPr>
              <a:t>-</a:t>
            </a:r>
            <a:r>
              <a:rPr lang="en-US" altLang="zh-CN" i="1">
                <a:cs typeface="Times New Roman" panose="02020603050405020304" charset="0"/>
                <a:sym typeface="+mn-ea"/>
              </a:rPr>
              <a:t>x</a:t>
            </a:r>
            <a:r>
              <a:rPr lang="zh-CN" altLang="en-US">
                <a:cs typeface="Times New Roman" panose="02020603050405020304" charset="0"/>
                <a:sym typeface="+mn-ea"/>
              </a:rPr>
              <a:t>图像</a:t>
            </a:r>
            <a:r>
              <a:rPr lang="zh-CN" altLang="zh-CN">
                <a:cs typeface="+mn-lt"/>
                <a:sym typeface="+mn-ea"/>
              </a:rPr>
              <a:t>，</a:t>
            </a:r>
            <a:r>
              <a:rPr lang="zh-CN" altLang="en-US">
                <a:sym typeface="+mn-ea"/>
              </a:rPr>
              <a:t>定性画出</a:t>
            </a:r>
            <a:r>
              <a:rPr lang="en-US" altLang="zh-CN">
                <a:sym typeface="+mn-ea"/>
              </a:rPr>
              <a:t>正电荷</a:t>
            </a:r>
            <a:r>
              <a:rPr lang="zh-CN" altLang="en-US">
                <a:sym typeface="+mn-ea"/>
              </a:rPr>
              <a:t>的</a:t>
            </a:r>
            <a:r>
              <a:rPr lang="zh-CN" altLang="zh-CN" i="1">
                <a:solidFill>
                  <a:srgbClr val="FF0000"/>
                </a:solidFill>
                <a:cs typeface="+mn-lt"/>
                <a:sym typeface="+mn-ea"/>
              </a:rPr>
              <a:t>φ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-x</a:t>
            </a:r>
            <a:r>
              <a:rPr lang="zh-CN" altLang="zh-CN">
                <a:cs typeface="+mn-lt"/>
                <a:sym typeface="+mn-ea"/>
              </a:rPr>
              <a:t>图像，说明图线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斜率</a:t>
            </a:r>
            <a:r>
              <a:rPr lang="zh-CN" altLang="zh-CN">
                <a:cs typeface="+mn-lt"/>
                <a:sym typeface="+mn-ea"/>
              </a:rPr>
              <a:t>和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面积</a:t>
            </a:r>
            <a:r>
              <a:rPr lang="zh-CN" altLang="zh-CN">
                <a:cs typeface="+mn-lt"/>
                <a:sym typeface="+mn-ea"/>
              </a:rPr>
              <a:t>表示的物理意义？</a:t>
            </a:r>
            <a:endParaRPr lang="zh-CN" altLang="zh-CN">
              <a:cs typeface="+mn-lt"/>
              <a:sym typeface="+mn-ea"/>
            </a:endParaRPr>
          </a:p>
          <a:p>
            <a:r>
              <a:rPr lang="en-US" altLang="zh-CN">
                <a:sym typeface="+mn-ea"/>
              </a:rPr>
              <a:t>3.</a:t>
            </a:r>
            <a:r>
              <a:rPr lang="zh-CN" altLang="en-US">
                <a:cs typeface="Times New Roman" panose="02020603050405020304" charset="0"/>
                <a:sym typeface="+mn-ea"/>
              </a:rPr>
              <a:t>结合</a:t>
            </a:r>
            <a:r>
              <a:rPr lang="zh-CN" altLang="zh-CN" i="1">
                <a:solidFill>
                  <a:schemeClr val="tx1"/>
                </a:solidFill>
                <a:cs typeface="+mn-lt"/>
                <a:sym typeface="+mn-ea"/>
              </a:rPr>
              <a:t>φ</a:t>
            </a:r>
            <a:r>
              <a:rPr lang="en-US" altLang="zh-CN" i="1">
                <a:solidFill>
                  <a:schemeClr val="tx1"/>
                </a:solidFill>
                <a:cs typeface="+mn-lt"/>
                <a:sym typeface="+mn-ea"/>
              </a:rPr>
              <a:t>-x</a:t>
            </a:r>
            <a:r>
              <a:rPr lang="zh-CN" altLang="en-US">
                <a:cs typeface="Times New Roman" panose="02020603050405020304" charset="0"/>
                <a:sym typeface="+mn-ea"/>
              </a:rPr>
              <a:t> 图像</a:t>
            </a:r>
            <a:r>
              <a:rPr lang="zh-CN" altLang="en-US">
                <a:sym typeface="+mn-ea"/>
              </a:rPr>
              <a:t>，定性画出</a:t>
            </a:r>
            <a:r>
              <a:rPr lang="en-US" altLang="zh-CN">
                <a:sym typeface="+mn-ea"/>
              </a:rPr>
              <a:t>电子仅在电场力的作用</a:t>
            </a:r>
            <a:r>
              <a:rPr lang="zh-CN" altLang="en-US">
                <a:sym typeface="+mn-ea"/>
              </a:rPr>
              <a:t>的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E</a:t>
            </a:r>
            <a:r>
              <a:rPr lang="en-US" altLang="zh-CN" i="1" baseline="-25000">
                <a:solidFill>
                  <a:srgbClr val="FF0000"/>
                </a:solidFill>
                <a:cs typeface="+mn-lt"/>
                <a:sym typeface="+mn-ea"/>
              </a:rPr>
              <a:t>P 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- x</a:t>
            </a:r>
            <a:r>
              <a:rPr lang="zh-CN" altLang="zh-CN">
                <a:solidFill>
                  <a:schemeClr val="tx1"/>
                </a:solidFill>
                <a:cs typeface="+mn-lt"/>
                <a:sym typeface="+mn-ea"/>
              </a:rPr>
              <a:t>和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E</a:t>
            </a:r>
            <a:r>
              <a:rPr lang="en-US" altLang="zh-CN" i="1" baseline="-25000">
                <a:solidFill>
                  <a:srgbClr val="FF0000"/>
                </a:solidFill>
                <a:cs typeface="+mn-lt"/>
                <a:sym typeface="+mn-ea"/>
              </a:rPr>
              <a:t>K </a:t>
            </a:r>
            <a:r>
              <a:rPr lang="en-US" altLang="zh-CN" i="1">
                <a:solidFill>
                  <a:srgbClr val="FF0000"/>
                </a:solidFill>
                <a:cs typeface="+mn-lt"/>
                <a:sym typeface="+mn-ea"/>
              </a:rPr>
              <a:t>-x</a:t>
            </a:r>
            <a:r>
              <a:rPr lang="zh-CN" altLang="zh-CN">
                <a:cs typeface="+mn-lt"/>
                <a:sym typeface="+mn-ea"/>
              </a:rPr>
              <a:t>图像，说明图线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斜率</a:t>
            </a:r>
            <a:r>
              <a:rPr lang="zh-CN" altLang="zh-CN">
                <a:cs typeface="+mn-lt"/>
                <a:sym typeface="+mn-ea"/>
              </a:rPr>
              <a:t>和</a:t>
            </a:r>
            <a:r>
              <a:rPr lang="zh-CN" altLang="zh-CN">
                <a:solidFill>
                  <a:srgbClr val="FF0000"/>
                </a:solidFill>
                <a:cs typeface="+mn-lt"/>
                <a:sym typeface="+mn-ea"/>
              </a:rPr>
              <a:t>面积</a:t>
            </a:r>
            <a:r>
              <a:rPr lang="zh-CN" altLang="zh-CN">
                <a:cs typeface="+mn-lt"/>
                <a:sym typeface="+mn-ea"/>
              </a:rPr>
              <a:t>表示的物理意义？</a:t>
            </a:r>
            <a:endParaRPr lang="zh-CN" altLang="en-US">
              <a:sym typeface="+mn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873625" y="424815"/>
            <a:ext cx="3298825" cy="461010"/>
            <a:chOff x="7675" y="669"/>
            <a:chExt cx="5195" cy="726"/>
          </a:xfrm>
        </p:grpSpPr>
        <p:grpSp>
          <p:nvGrpSpPr>
            <p:cNvPr id="15" name="组合 14"/>
            <p:cNvGrpSpPr/>
            <p:nvPr/>
          </p:nvGrpSpPr>
          <p:grpSpPr>
            <a:xfrm>
              <a:off x="7675" y="793"/>
              <a:ext cx="4688" cy="602"/>
              <a:chOff x="12860" y="2980"/>
              <a:chExt cx="3154" cy="405"/>
            </a:xfrm>
          </p:grpSpPr>
          <p:sp>
            <p:nvSpPr>
              <p:cNvPr id="17" name="AutoShape 61"/>
              <p:cNvSpPr>
                <a:spLocks noChangeArrowheads="1"/>
              </p:cNvSpPr>
              <p:nvPr/>
            </p:nvSpPr>
            <p:spPr bwMode="auto">
              <a:xfrm>
                <a:off x="12860" y="2980"/>
                <a:ext cx="405" cy="405"/>
              </a:xfrm>
              <a:prstGeom prst="flowChartOr">
                <a:avLst/>
              </a:prstGeom>
              <a:solidFill>
                <a:srgbClr val="FFCC00"/>
              </a:solidFill>
              <a:ln w="2857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cxnSp>
            <p:nvCxnSpPr>
              <p:cNvPr id="18" name="直接箭头连接符 17"/>
              <p:cNvCxnSpPr/>
              <p:nvPr/>
            </p:nvCxnSpPr>
            <p:spPr>
              <a:xfrm flipV="1">
                <a:off x="13265" y="3173"/>
                <a:ext cx="2749" cy="1"/>
              </a:xfrm>
              <a:prstGeom prst="straightConnector1">
                <a:avLst/>
              </a:prstGeom>
              <a:ln w="22225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文本框 32"/>
            <p:cNvSpPr txBox="1"/>
            <p:nvPr/>
          </p:nvSpPr>
          <p:spPr>
            <a:xfrm>
              <a:off x="12342" y="669"/>
              <a:ext cx="52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i="1"/>
                <a:t>x</a:t>
              </a:r>
              <a:endParaRPr lang="en-US" altLang="zh-CN" sz="2400" b="1" i="1"/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293370" y="4041140"/>
            <a:ext cx="2747645" cy="2066925"/>
            <a:chOff x="462" y="6364"/>
            <a:chExt cx="4327" cy="3255"/>
          </a:xfrm>
        </p:grpSpPr>
        <p:sp>
          <p:nvSpPr>
            <p:cNvPr id="86" name="任意多边形 85"/>
            <p:cNvSpPr/>
            <p:nvPr/>
          </p:nvSpPr>
          <p:spPr>
            <a:xfrm>
              <a:off x="1366" y="6364"/>
              <a:ext cx="2173" cy="1429"/>
            </a:xfrm>
            <a:custGeom>
              <a:avLst/>
              <a:gdLst>
                <a:gd name="connisteX0" fmla="*/ 0 w 1379855"/>
                <a:gd name="connsiteY0" fmla="*/ 0 h 907415"/>
                <a:gd name="connisteX1" fmla="*/ 227330 w 1379855"/>
                <a:gd name="connsiteY1" fmla="*/ 605155 h 907415"/>
                <a:gd name="connisteX2" fmla="*/ 1379855 w 1379855"/>
                <a:gd name="connsiteY2" fmla="*/ 907415 h 90741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1379855" h="907415">
                  <a:moveTo>
                    <a:pt x="0" y="0"/>
                  </a:moveTo>
                  <a:cubicBezTo>
                    <a:pt x="22225" y="114935"/>
                    <a:pt x="-48895" y="423545"/>
                    <a:pt x="227330" y="605155"/>
                  </a:cubicBezTo>
                  <a:cubicBezTo>
                    <a:pt x="503555" y="786765"/>
                    <a:pt x="1153795" y="859155"/>
                    <a:pt x="1379855" y="907415"/>
                  </a:cubicBezTo>
                </a:path>
              </a:pathLst>
            </a:cu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grpSp>
          <p:nvGrpSpPr>
            <p:cNvPr id="156" name="组合 155"/>
            <p:cNvGrpSpPr/>
            <p:nvPr/>
          </p:nvGrpSpPr>
          <p:grpSpPr>
            <a:xfrm>
              <a:off x="462" y="6597"/>
              <a:ext cx="4327" cy="3022"/>
              <a:chOff x="462" y="6597"/>
              <a:chExt cx="4327" cy="3022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462" y="6597"/>
                <a:ext cx="685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>
                    <a:cs typeface="+mn-lt"/>
                  </a:rPr>
                  <a:t>E</a:t>
                </a:r>
                <a:r>
                  <a:rPr lang="en-US" altLang="zh-CN" sz="2000" b="1" i="1" baseline="-25000">
                    <a:cs typeface="+mn-lt"/>
                  </a:rPr>
                  <a:t>1</a:t>
                </a:r>
                <a:endParaRPr lang="en-US" altLang="zh-CN" sz="2000" b="1" i="1" baseline="-25000">
                  <a:cs typeface="+mn-lt"/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462" y="7082"/>
                <a:ext cx="685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>
                    <a:cs typeface="+mn-lt"/>
                  </a:rPr>
                  <a:t>E</a:t>
                </a:r>
                <a:r>
                  <a:rPr lang="en-US" altLang="zh-CN" sz="2000" b="1" i="1" baseline="-25000">
                    <a:cs typeface="+mn-lt"/>
                  </a:rPr>
                  <a:t>2</a:t>
                </a:r>
                <a:endParaRPr lang="en-US" altLang="zh-CN" sz="2000" b="1" i="1" baseline="-25000">
                  <a:cs typeface="+mn-lt"/>
                </a:endParaRPr>
              </a:p>
            </p:txBody>
          </p:sp>
          <p:sp>
            <p:nvSpPr>
              <p:cNvPr id="87" name=" 43"/>
              <p:cNvSpPr/>
              <p:nvPr/>
            </p:nvSpPr>
            <p:spPr>
              <a:xfrm>
                <a:off x="2218" y="7464"/>
                <a:ext cx="150" cy="150"/>
              </a:xfrm>
              <a:prstGeom prst="octagon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8" name=" 43"/>
              <p:cNvSpPr/>
              <p:nvPr/>
            </p:nvSpPr>
            <p:spPr>
              <a:xfrm>
                <a:off x="1484" y="7082"/>
                <a:ext cx="150" cy="150"/>
              </a:xfrm>
              <a:prstGeom prst="octagon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文本框 88"/>
              <p:cNvSpPr txBox="1"/>
              <p:nvPr/>
            </p:nvSpPr>
            <p:spPr>
              <a:xfrm>
                <a:off x="1295" y="7853"/>
                <a:ext cx="585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x</a:t>
                </a:r>
                <a:r>
                  <a:rPr lang="en-US" altLang="zh-CN" b="1" i="1" baseline="-25000"/>
                  <a:t>1</a:t>
                </a:r>
                <a:endParaRPr lang="en-US" altLang="zh-CN" b="1" i="1" baseline="-25000"/>
              </a:p>
            </p:txBody>
          </p:sp>
          <p:sp>
            <p:nvSpPr>
              <p:cNvPr id="90" name="文本框 89"/>
              <p:cNvSpPr txBox="1"/>
              <p:nvPr/>
            </p:nvSpPr>
            <p:spPr>
              <a:xfrm>
                <a:off x="2029" y="7853"/>
                <a:ext cx="585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x</a:t>
                </a:r>
                <a:r>
                  <a:rPr lang="en-US" altLang="zh-CN" b="1" i="1" baseline="-25000"/>
                  <a:t>2</a:t>
                </a:r>
                <a:endParaRPr lang="en-US" altLang="zh-CN" b="1" i="1" baseline="-25000"/>
              </a:p>
            </p:txBody>
          </p:sp>
          <p:cxnSp>
            <p:nvCxnSpPr>
              <p:cNvPr id="91" name="直接连接符 90"/>
              <p:cNvCxnSpPr/>
              <p:nvPr/>
            </p:nvCxnSpPr>
            <p:spPr>
              <a:xfrm>
                <a:off x="1537" y="7238"/>
                <a:ext cx="15" cy="615"/>
              </a:xfrm>
              <a:prstGeom prst="line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>
                <a:off x="2294" y="7598"/>
                <a:ext cx="7" cy="255"/>
              </a:xfrm>
              <a:prstGeom prst="line">
                <a:avLst/>
              </a:prstGeom>
              <a:ln w="19050"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>
                <a:stCxn id="86" idx="1"/>
              </p:cNvCxnSpPr>
              <p:nvPr/>
            </p:nvCxnSpPr>
            <p:spPr>
              <a:xfrm flipH="1">
                <a:off x="1559" y="7317"/>
                <a:ext cx="165" cy="147"/>
              </a:xfrm>
              <a:prstGeom prst="line">
                <a:avLst/>
              </a:prstGeom>
              <a:ln w="1905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 flipH="1">
                <a:off x="1563" y="7433"/>
                <a:ext cx="322" cy="228"/>
              </a:xfrm>
              <a:prstGeom prst="line">
                <a:avLst/>
              </a:prstGeom>
              <a:ln w="1905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 flipH="1">
                <a:off x="1585" y="7493"/>
                <a:ext cx="450" cy="345"/>
              </a:xfrm>
              <a:prstGeom prst="line">
                <a:avLst/>
              </a:prstGeom>
              <a:ln w="1905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连接符 95"/>
              <p:cNvCxnSpPr/>
              <p:nvPr/>
            </p:nvCxnSpPr>
            <p:spPr>
              <a:xfrm flipH="1">
                <a:off x="1870" y="7565"/>
                <a:ext cx="337" cy="258"/>
              </a:xfrm>
              <a:prstGeom prst="line">
                <a:avLst/>
              </a:prstGeom>
              <a:ln w="1905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/>
              <p:nvPr/>
            </p:nvCxnSpPr>
            <p:spPr>
              <a:xfrm flipH="1">
                <a:off x="2065" y="7661"/>
                <a:ext cx="229" cy="177"/>
              </a:xfrm>
              <a:prstGeom prst="line">
                <a:avLst/>
              </a:prstGeom>
              <a:ln w="19050">
                <a:solidFill>
                  <a:srgbClr val="FF0000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8" name="文本框 97"/>
              <p:cNvSpPr txBox="1"/>
              <p:nvPr/>
            </p:nvSpPr>
            <p:spPr>
              <a:xfrm>
                <a:off x="478" y="8871"/>
                <a:ext cx="1128" cy="58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zh-CN" b="1">
                    <a:solidFill>
                      <a:schemeClr val="tx1"/>
                    </a:solidFill>
                    <a:cs typeface="+mn-lt"/>
                    <a:sym typeface="+mn-ea"/>
                  </a:rPr>
                  <a:t>面积</a:t>
                </a:r>
                <a:r>
                  <a:rPr lang="en-US" altLang="zh-CN" b="1">
                    <a:solidFill>
                      <a:schemeClr val="tx1"/>
                    </a:solidFill>
                    <a:cs typeface="+mn-lt"/>
                    <a:sym typeface="+mn-ea"/>
                  </a:rPr>
                  <a:t>:</a:t>
                </a:r>
                <a:endParaRPr lang="en-US" altLang="zh-CN" b="1">
                  <a:solidFill>
                    <a:schemeClr val="tx1"/>
                  </a:solidFill>
                  <a:cs typeface="+mn-lt"/>
                  <a:sym typeface="+mn-ea"/>
                </a:endParaRPr>
              </a:p>
            </p:txBody>
          </p:sp>
          <p:graphicFrame>
            <p:nvGraphicFramePr>
              <p:cNvPr id="99" name="对象 -2147482624"/>
              <p:cNvGraphicFramePr>
                <a:graphicFrameLocks noChangeAspect="1"/>
              </p:cNvGraphicFramePr>
              <p:nvPr/>
            </p:nvGraphicFramePr>
            <p:xfrm>
              <a:off x="1693" y="8788"/>
              <a:ext cx="3096" cy="83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38" name="" r:id="rId1" imgW="850900" imgH="228600" progId="Equation.DSMT4">
                      <p:embed/>
                    </p:oleObj>
                  </mc:Choice>
                  <mc:Fallback>
                    <p:oleObj name="" r:id="rId1" imgW="850900" imgH="228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693" y="8788"/>
                            <a:ext cx="3096" cy="83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66" name="组合 165"/>
          <p:cNvGrpSpPr/>
          <p:nvPr/>
        </p:nvGrpSpPr>
        <p:grpSpPr>
          <a:xfrm>
            <a:off x="3323590" y="4042410"/>
            <a:ext cx="2097405" cy="2212340"/>
            <a:chOff x="5234" y="6366"/>
            <a:chExt cx="3303" cy="3484"/>
          </a:xfrm>
        </p:grpSpPr>
        <p:sp>
          <p:nvSpPr>
            <p:cNvPr id="49" name="文本框 48"/>
            <p:cNvSpPr txBox="1"/>
            <p:nvPr/>
          </p:nvSpPr>
          <p:spPr>
            <a:xfrm>
              <a:off x="5234" y="6709"/>
              <a:ext cx="522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φ</a:t>
              </a:r>
              <a:endParaRPr lang="en-US" altLang="zh-CN" sz="2000" b="1" i="1" baseline="-25000">
                <a:cs typeface="+mn-lt"/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6028" y="6366"/>
              <a:ext cx="2173" cy="1429"/>
            </a:xfrm>
            <a:custGeom>
              <a:avLst/>
              <a:gdLst>
                <a:gd name="connisteX0" fmla="*/ 0 w 1379855"/>
                <a:gd name="connsiteY0" fmla="*/ 0 h 907415"/>
                <a:gd name="connisteX1" fmla="*/ 227330 w 1379855"/>
                <a:gd name="connsiteY1" fmla="*/ 605155 h 907415"/>
                <a:gd name="connisteX2" fmla="*/ 1379855 w 1379855"/>
                <a:gd name="connsiteY2" fmla="*/ 907415 h 90741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1379855" h="907415">
                  <a:moveTo>
                    <a:pt x="0" y="0"/>
                  </a:moveTo>
                  <a:cubicBezTo>
                    <a:pt x="22225" y="114935"/>
                    <a:pt x="-48895" y="423545"/>
                    <a:pt x="227330" y="605155"/>
                  </a:cubicBezTo>
                  <a:cubicBezTo>
                    <a:pt x="503555" y="786765"/>
                    <a:pt x="1153795" y="859155"/>
                    <a:pt x="1379855" y="907415"/>
                  </a:cubicBezTo>
                </a:path>
              </a:pathLst>
            </a:cu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54" name=" 43"/>
            <p:cNvSpPr/>
            <p:nvPr/>
          </p:nvSpPr>
          <p:spPr>
            <a:xfrm>
              <a:off x="6146" y="7084"/>
              <a:ext cx="150" cy="150"/>
            </a:xfrm>
            <a:prstGeom prst="octagon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045" y="7877"/>
              <a:ext cx="46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/>
                <a:t>x</a:t>
              </a:r>
              <a:endParaRPr lang="en-US" altLang="zh-CN" b="1" i="1"/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879" y="6700"/>
              <a:ext cx="685" cy="1012"/>
            </a:xfrm>
            <a:prstGeom prst="line">
              <a:avLst/>
            </a:prstGeom>
            <a:ln w="28575">
              <a:solidFill>
                <a:srgbClr val="FF0000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文本框 101"/>
            <p:cNvSpPr txBox="1"/>
            <p:nvPr/>
          </p:nvSpPr>
          <p:spPr>
            <a:xfrm>
              <a:off x="5385" y="8912"/>
              <a:ext cx="112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b="1">
                  <a:solidFill>
                    <a:schemeClr val="tx1"/>
                  </a:solidFill>
                  <a:cs typeface="+mn-lt"/>
                  <a:sym typeface="+mn-ea"/>
                </a:rPr>
                <a:t>斜率</a:t>
              </a:r>
              <a:r>
                <a:rPr lang="en-US" altLang="zh-CN" b="1">
                  <a:solidFill>
                    <a:schemeClr val="tx1"/>
                  </a:solidFill>
                  <a:cs typeface="+mn-lt"/>
                  <a:sym typeface="+mn-ea"/>
                </a:rPr>
                <a:t>:</a:t>
              </a:r>
              <a:endParaRPr lang="en-US" altLang="zh-CN" b="1">
                <a:solidFill>
                  <a:schemeClr val="tx1"/>
                </a:solidFill>
                <a:cs typeface="+mn-lt"/>
                <a:sym typeface="+mn-ea"/>
              </a:endParaRPr>
            </a:p>
          </p:txBody>
        </p:sp>
        <p:graphicFrame>
          <p:nvGraphicFramePr>
            <p:cNvPr id="105" name="对象 -2147482624"/>
            <p:cNvGraphicFramePr>
              <a:graphicFrameLocks noChangeAspect="1"/>
            </p:cNvGraphicFramePr>
            <p:nvPr/>
          </p:nvGraphicFramePr>
          <p:xfrm>
            <a:off x="6513" y="8555"/>
            <a:ext cx="2024" cy="12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" r:id="rId3" imgW="673100" imgH="431800" progId="Equation.DSMT4">
                    <p:embed/>
                  </p:oleObj>
                </mc:Choice>
                <mc:Fallback>
                  <p:oleObj name="" r:id="rId3" imgW="673100" imgH="431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513" y="8555"/>
                          <a:ext cx="2024" cy="12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8" name="组合 167"/>
          <p:cNvGrpSpPr/>
          <p:nvPr/>
        </p:nvGrpSpPr>
        <p:grpSpPr>
          <a:xfrm>
            <a:off x="6489700" y="3500120"/>
            <a:ext cx="2217420" cy="1887220"/>
            <a:chOff x="10220" y="5512"/>
            <a:chExt cx="3492" cy="2972"/>
          </a:xfrm>
        </p:grpSpPr>
        <p:sp>
          <p:nvSpPr>
            <p:cNvPr id="114" name="文本框 113"/>
            <p:cNvSpPr txBox="1"/>
            <p:nvPr/>
          </p:nvSpPr>
          <p:spPr>
            <a:xfrm>
              <a:off x="10340" y="5512"/>
              <a:ext cx="714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E</a:t>
              </a:r>
              <a:r>
                <a:rPr lang="en-US" altLang="zh-CN" sz="2000" b="1" i="1" baseline="-25000">
                  <a:cs typeface="+mn-lt"/>
                </a:rPr>
                <a:t>P</a:t>
              </a:r>
              <a:endParaRPr lang="en-US" altLang="zh-CN" sz="2000" b="1" i="1" baseline="-25000">
                <a:cs typeface="+mn-lt"/>
              </a:endParaRPr>
            </a:p>
          </p:txBody>
        </p:sp>
        <p:grpSp>
          <p:nvGrpSpPr>
            <p:cNvPr id="167" name="组合 166"/>
            <p:cNvGrpSpPr/>
            <p:nvPr/>
          </p:nvGrpSpPr>
          <p:grpSpPr>
            <a:xfrm>
              <a:off x="10220" y="6296"/>
              <a:ext cx="3493" cy="2188"/>
              <a:chOff x="10220" y="6296"/>
              <a:chExt cx="3493" cy="2188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10220" y="6296"/>
                <a:ext cx="3080" cy="2188"/>
                <a:chOff x="501" y="7519"/>
                <a:chExt cx="3080" cy="2188"/>
              </a:xfrm>
            </p:grpSpPr>
            <p:cxnSp>
              <p:nvCxnSpPr>
                <p:cNvPr id="111" name="直接箭头连接符 110"/>
                <p:cNvCxnSpPr/>
                <p:nvPr/>
              </p:nvCxnSpPr>
              <p:spPr>
                <a:xfrm>
                  <a:off x="501" y="7976"/>
                  <a:ext cx="3080" cy="0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直接箭头连接符 111"/>
                <p:cNvCxnSpPr/>
                <p:nvPr/>
              </p:nvCxnSpPr>
              <p:spPr>
                <a:xfrm flipV="1">
                  <a:off x="977" y="7519"/>
                  <a:ext cx="3" cy="2188"/>
                </a:xfrm>
                <a:prstGeom prst="straightConnector1">
                  <a:avLst/>
                </a:prstGeom>
                <a:ln w="1905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3" name="文本框 112"/>
                <p:cNvSpPr txBox="1"/>
                <p:nvPr/>
              </p:nvSpPr>
              <p:spPr>
                <a:xfrm>
                  <a:off x="621" y="7952"/>
                  <a:ext cx="412" cy="426"/>
                </a:xfrm>
                <a:prstGeom prst="rect">
                  <a:avLst/>
                </a:prstGeom>
                <a:noFill/>
                <a:ln w="1905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i="1" baseline="-25000"/>
                    <a:t>O</a:t>
                  </a:r>
                  <a:endParaRPr lang="en-US" altLang="zh-CN" b="1" i="1" baseline="-25000"/>
                </a:p>
              </p:txBody>
            </p:sp>
          </p:grpSp>
          <p:sp>
            <p:nvSpPr>
              <p:cNvPr id="115" name="文本框 114"/>
              <p:cNvSpPr txBox="1"/>
              <p:nvPr/>
            </p:nvSpPr>
            <p:spPr>
              <a:xfrm>
                <a:off x="13225" y="6449"/>
                <a:ext cx="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>
                    <a:cs typeface="+mn-lt"/>
                  </a:rPr>
                  <a:t>x</a:t>
                </a:r>
                <a:endParaRPr lang="en-US" altLang="zh-CN" sz="2000" b="1" i="1">
                  <a:cs typeface="+mn-lt"/>
                </a:endParaRPr>
              </a:p>
            </p:txBody>
          </p:sp>
        </p:grpSp>
      </p:grpSp>
      <p:grpSp>
        <p:nvGrpSpPr>
          <p:cNvPr id="179" name="组合 178"/>
          <p:cNvGrpSpPr/>
          <p:nvPr/>
        </p:nvGrpSpPr>
        <p:grpSpPr>
          <a:xfrm>
            <a:off x="9127490" y="4147185"/>
            <a:ext cx="2262505" cy="2103120"/>
            <a:chOff x="14374" y="6531"/>
            <a:chExt cx="3563" cy="3312"/>
          </a:xfrm>
        </p:grpSpPr>
        <p:graphicFrame>
          <p:nvGraphicFramePr>
            <p:cNvPr id="126" name="对象 -2147482624"/>
            <p:cNvGraphicFramePr>
              <a:graphicFrameLocks noChangeAspect="1"/>
            </p:cNvGraphicFramePr>
            <p:nvPr/>
          </p:nvGraphicFramePr>
          <p:xfrm>
            <a:off x="15882" y="8739"/>
            <a:ext cx="2055" cy="11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" r:id="rId5" imgW="800100" imgH="431800" progId="Equation.DSMT4">
                    <p:embed/>
                  </p:oleObj>
                </mc:Choice>
                <mc:Fallback>
                  <p:oleObj name="" r:id="rId5" imgW="800100" imgH="431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5882" y="8739"/>
                          <a:ext cx="2055" cy="11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78" name="组合 177"/>
            <p:cNvGrpSpPr/>
            <p:nvPr/>
          </p:nvGrpSpPr>
          <p:grpSpPr>
            <a:xfrm>
              <a:off x="14374" y="6531"/>
              <a:ext cx="3144" cy="2091"/>
              <a:chOff x="14374" y="6531"/>
              <a:chExt cx="3144" cy="2091"/>
            </a:xfrm>
          </p:grpSpPr>
          <p:sp>
            <p:nvSpPr>
              <p:cNvPr id="139" name="文本框 138"/>
              <p:cNvSpPr txBox="1"/>
              <p:nvPr/>
            </p:nvSpPr>
            <p:spPr>
              <a:xfrm>
                <a:off x="14374" y="6942"/>
                <a:ext cx="72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>
                    <a:cs typeface="+mn-lt"/>
                  </a:rPr>
                  <a:t>E</a:t>
                </a:r>
                <a:r>
                  <a:rPr lang="en-US" altLang="zh-CN" sz="2000" b="1" i="1" baseline="-25000">
                    <a:cs typeface="+mn-lt"/>
                  </a:rPr>
                  <a:t>K</a:t>
                </a:r>
                <a:endParaRPr lang="en-US" altLang="zh-CN" sz="2000" b="1" i="1" baseline="-25000">
                  <a:cs typeface="+mn-lt"/>
                </a:endParaRPr>
              </a:p>
            </p:txBody>
          </p:sp>
          <p:sp>
            <p:nvSpPr>
              <p:cNvPr id="140" name="任意多边形 139"/>
              <p:cNvSpPr/>
              <p:nvPr/>
            </p:nvSpPr>
            <p:spPr>
              <a:xfrm>
                <a:off x="15346" y="6531"/>
                <a:ext cx="2173" cy="1429"/>
              </a:xfrm>
              <a:custGeom>
                <a:avLst/>
                <a:gdLst>
                  <a:gd name="connisteX0" fmla="*/ 0 w 1379855"/>
                  <a:gd name="connsiteY0" fmla="*/ 0 h 907415"/>
                  <a:gd name="connisteX1" fmla="*/ 227330 w 1379855"/>
                  <a:gd name="connsiteY1" fmla="*/ 605155 h 907415"/>
                  <a:gd name="connisteX2" fmla="*/ 1379855 w 1379855"/>
                  <a:gd name="connsiteY2" fmla="*/ 907415 h 90741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1379855" h="907415">
                    <a:moveTo>
                      <a:pt x="0" y="0"/>
                    </a:moveTo>
                    <a:cubicBezTo>
                      <a:pt x="22225" y="114935"/>
                      <a:pt x="-48895" y="423545"/>
                      <a:pt x="227330" y="605155"/>
                    </a:cubicBezTo>
                    <a:cubicBezTo>
                      <a:pt x="503555" y="786765"/>
                      <a:pt x="1153795" y="859155"/>
                      <a:pt x="1379855" y="907415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1" name=" 43"/>
              <p:cNvSpPr/>
              <p:nvPr/>
            </p:nvSpPr>
            <p:spPr>
              <a:xfrm>
                <a:off x="15464" y="7249"/>
                <a:ext cx="150" cy="150"/>
              </a:xfrm>
              <a:prstGeom prst="octagon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2" name="文本框 141"/>
              <p:cNvSpPr txBox="1"/>
              <p:nvPr/>
            </p:nvSpPr>
            <p:spPr>
              <a:xfrm>
                <a:off x="15363" y="8042"/>
                <a:ext cx="46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x</a:t>
                </a:r>
                <a:endParaRPr lang="en-US" altLang="zh-CN" b="1" i="1"/>
              </a:p>
            </p:txBody>
          </p:sp>
          <p:cxnSp>
            <p:nvCxnSpPr>
              <p:cNvPr id="143" name="直接连接符 142"/>
              <p:cNvCxnSpPr/>
              <p:nvPr/>
            </p:nvCxnSpPr>
            <p:spPr>
              <a:xfrm>
                <a:off x="15197" y="6865"/>
                <a:ext cx="685" cy="1012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5" name="文本框 144"/>
            <p:cNvSpPr txBox="1"/>
            <p:nvPr/>
          </p:nvSpPr>
          <p:spPr>
            <a:xfrm>
              <a:off x="14703" y="8912"/>
              <a:ext cx="1128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 b="1">
                  <a:solidFill>
                    <a:schemeClr val="tx1"/>
                  </a:solidFill>
                  <a:cs typeface="+mn-lt"/>
                  <a:sym typeface="+mn-ea"/>
                </a:rPr>
                <a:t>斜率</a:t>
              </a:r>
              <a:r>
                <a:rPr lang="en-US" altLang="zh-CN" b="1">
                  <a:solidFill>
                    <a:schemeClr val="tx1"/>
                  </a:solidFill>
                  <a:cs typeface="+mn-lt"/>
                  <a:sym typeface="+mn-ea"/>
                </a:rPr>
                <a:t>:</a:t>
              </a:r>
              <a:endParaRPr lang="en-US" altLang="zh-CN" b="1">
                <a:solidFill>
                  <a:schemeClr val="tx1"/>
                </a:solidFill>
                <a:cs typeface="+mn-lt"/>
                <a:sym typeface="+mn-ea"/>
              </a:endParaRPr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6075680" y="3938905"/>
            <a:ext cx="2230755" cy="2356485"/>
            <a:chOff x="9568" y="6203"/>
            <a:chExt cx="3513" cy="3711"/>
          </a:xfrm>
        </p:grpSpPr>
        <p:sp>
          <p:nvSpPr>
            <p:cNvPr id="120" name=" 43"/>
            <p:cNvSpPr/>
            <p:nvPr/>
          </p:nvSpPr>
          <p:spPr>
            <a:xfrm>
              <a:off x="11171" y="7381"/>
              <a:ext cx="150" cy="150"/>
            </a:xfrm>
            <a:prstGeom prst="octagon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69" name="组合 168"/>
            <p:cNvGrpSpPr/>
            <p:nvPr/>
          </p:nvGrpSpPr>
          <p:grpSpPr>
            <a:xfrm>
              <a:off x="9568" y="6203"/>
              <a:ext cx="3513" cy="3711"/>
              <a:chOff x="9568" y="6203"/>
              <a:chExt cx="3513" cy="3711"/>
            </a:xfrm>
          </p:grpSpPr>
          <p:sp>
            <p:nvSpPr>
              <p:cNvPr id="116" name="文本框 115"/>
              <p:cNvSpPr txBox="1"/>
              <p:nvPr/>
            </p:nvSpPr>
            <p:spPr>
              <a:xfrm>
                <a:off x="9863" y="7050"/>
                <a:ext cx="833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altLang="zh-CN" sz="2000" b="1" i="1">
                    <a:cs typeface="+mn-lt"/>
                    <a:sym typeface="+mn-ea"/>
                  </a:rPr>
                  <a:t>-e</a:t>
                </a:r>
                <a:r>
                  <a:rPr lang="en-US" altLang="zh-CN" sz="2000" b="1" i="1">
                    <a:cs typeface="+mn-lt"/>
                  </a:rPr>
                  <a:t>φ</a:t>
                </a:r>
                <a:endParaRPr lang="en-US" altLang="zh-CN" sz="2000" b="1" i="1" baseline="-25000">
                  <a:cs typeface="+mn-lt"/>
                </a:endParaRPr>
              </a:p>
            </p:txBody>
          </p:sp>
          <p:sp>
            <p:nvSpPr>
              <p:cNvPr id="118" name="任意多边形 117"/>
              <p:cNvSpPr/>
              <p:nvPr/>
            </p:nvSpPr>
            <p:spPr>
              <a:xfrm flipV="1">
                <a:off x="10908" y="6940"/>
                <a:ext cx="2173" cy="1429"/>
              </a:xfrm>
              <a:custGeom>
                <a:avLst/>
                <a:gdLst>
                  <a:gd name="connisteX0" fmla="*/ 0 w 1379855"/>
                  <a:gd name="connsiteY0" fmla="*/ 0 h 907415"/>
                  <a:gd name="connisteX1" fmla="*/ 227330 w 1379855"/>
                  <a:gd name="connsiteY1" fmla="*/ 605155 h 907415"/>
                  <a:gd name="connisteX2" fmla="*/ 1379855 w 1379855"/>
                  <a:gd name="connsiteY2" fmla="*/ 907415 h 90741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</a:cxnLst>
                <a:rect l="l" t="t" r="r" b="b"/>
                <a:pathLst>
                  <a:path w="1379855" h="907415">
                    <a:moveTo>
                      <a:pt x="0" y="0"/>
                    </a:moveTo>
                    <a:cubicBezTo>
                      <a:pt x="22225" y="114935"/>
                      <a:pt x="-48895" y="423545"/>
                      <a:pt x="227330" y="605155"/>
                    </a:cubicBezTo>
                    <a:cubicBezTo>
                      <a:pt x="503555" y="786765"/>
                      <a:pt x="1153795" y="859155"/>
                      <a:pt x="1379855" y="907415"/>
                    </a:cubicBezTo>
                  </a:path>
                </a:pathLst>
              </a:custGeom>
              <a:noFill/>
              <a:ln w="19050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10982" y="6203"/>
                <a:ext cx="468" cy="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/>
                  <a:t>x</a:t>
                </a:r>
                <a:endParaRPr lang="en-US" altLang="zh-CN" b="1" i="1"/>
              </a:p>
            </p:txBody>
          </p:sp>
          <p:cxnSp>
            <p:nvCxnSpPr>
              <p:cNvPr id="129" name="直接连接符 128"/>
              <p:cNvCxnSpPr/>
              <p:nvPr/>
            </p:nvCxnSpPr>
            <p:spPr>
              <a:xfrm flipH="1">
                <a:off x="10818" y="7014"/>
                <a:ext cx="934" cy="774"/>
              </a:xfrm>
              <a:prstGeom prst="line">
                <a:avLst/>
              </a:prstGeom>
              <a:ln w="28575">
                <a:solidFill>
                  <a:srgbClr val="FF0000"/>
                </a:soli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" name="文本框 143"/>
              <p:cNvSpPr txBox="1"/>
              <p:nvPr/>
            </p:nvSpPr>
            <p:spPr>
              <a:xfrm>
                <a:off x="9568" y="8871"/>
                <a:ext cx="1128" cy="580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altLang="en-US" b="1">
                    <a:solidFill>
                      <a:schemeClr val="tx1"/>
                    </a:solidFill>
                    <a:cs typeface="+mn-lt"/>
                    <a:sym typeface="+mn-ea"/>
                  </a:rPr>
                  <a:t>斜率</a:t>
                </a:r>
                <a:r>
                  <a:rPr lang="en-US" altLang="zh-CN" b="1">
                    <a:solidFill>
                      <a:schemeClr val="tx1"/>
                    </a:solidFill>
                    <a:cs typeface="+mn-lt"/>
                    <a:sym typeface="+mn-ea"/>
                  </a:rPr>
                  <a:t>:</a:t>
                </a:r>
                <a:endParaRPr lang="en-US" altLang="zh-CN" b="1">
                  <a:solidFill>
                    <a:schemeClr val="tx1"/>
                  </a:solidFill>
                  <a:cs typeface="+mn-lt"/>
                  <a:sym typeface="+mn-ea"/>
                </a:endParaRPr>
              </a:p>
            </p:txBody>
          </p:sp>
          <p:graphicFrame>
            <p:nvGraphicFramePr>
              <p:cNvPr id="146" name="对象 -2147482624"/>
              <p:cNvGraphicFramePr>
                <a:graphicFrameLocks noChangeAspect="1"/>
              </p:cNvGraphicFramePr>
              <p:nvPr/>
            </p:nvGraphicFramePr>
            <p:xfrm>
              <a:off x="10561" y="8622"/>
              <a:ext cx="2520" cy="12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1" name="" r:id="rId7" imgW="838200" imgH="431800" progId="Equation.DSMT4">
                      <p:embed/>
                    </p:oleObj>
                  </mc:Choice>
                  <mc:Fallback>
                    <p:oleObj name="" r:id="rId7" imgW="838200" imgH="431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0561" y="8622"/>
                            <a:ext cx="2520" cy="12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49" name="组合 148"/>
          <p:cNvGrpSpPr/>
          <p:nvPr/>
        </p:nvGrpSpPr>
        <p:grpSpPr>
          <a:xfrm>
            <a:off x="478155" y="3540125"/>
            <a:ext cx="2265680" cy="1748155"/>
            <a:chOff x="753" y="5575"/>
            <a:chExt cx="3568" cy="2753"/>
          </a:xfrm>
        </p:grpSpPr>
        <p:grpSp>
          <p:nvGrpSpPr>
            <p:cNvPr id="150" name="组合 149"/>
            <p:cNvGrpSpPr/>
            <p:nvPr/>
          </p:nvGrpSpPr>
          <p:grpSpPr>
            <a:xfrm>
              <a:off x="753" y="6140"/>
              <a:ext cx="3080" cy="2188"/>
              <a:chOff x="576" y="7519"/>
              <a:chExt cx="3080" cy="2188"/>
            </a:xfrm>
          </p:grpSpPr>
          <p:cxnSp>
            <p:nvCxnSpPr>
              <p:cNvPr id="151" name="直接箭头连接符 150"/>
              <p:cNvCxnSpPr/>
              <p:nvPr/>
            </p:nvCxnSpPr>
            <p:spPr>
              <a:xfrm>
                <a:off x="576" y="9232"/>
                <a:ext cx="308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直接箭头连接符 151"/>
              <p:cNvCxnSpPr/>
              <p:nvPr/>
            </p:nvCxnSpPr>
            <p:spPr>
              <a:xfrm flipV="1">
                <a:off x="977" y="7519"/>
                <a:ext cx="3" cy="21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3" name="文本框 152"/>
              <p:cNvSpPr txBox="1"/>
              <p:nvPr/>
            </p:nvSpPr>
            <p:spPr>
              <a:xfrm>
                <a:off x="576" y="9089"/>
                <a:ext cx="457" cy="426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 baseline="-25000"/>
                  <a:t>O</a:t>
                </a:r>
                <a:endParaRPr lang="en-US" altLang="zh-CN" b="1" i="1" baseline="-25000"/>
              </a:p>
            </p:txBody>
          </p:sp>
        </p:grpSp>
        <p:sp>
          <p:nvSpPr>
            <p:cNvPr id="154" name="文本框 153"/>
            <p:cNvSpPr txBox="1"/>
            <p:nvPr/>
          </p:nvSpPr>
          <p:spPr>
            <a:xfrm>
              <a:off x="929" y="5575"/>
              <a:ext cx="555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E</a:t>
              </a:r>
              <a:endParaRPr lang="en-US" altLang="zh-CN" sz="2000" b="1" i="1">
                <a:cs typeface="+mn-lt"/>
              </a:endParaRPr>
            </a:p>
          </p:txBody>
        </p:sp>
        <p:sp>
          <p:nvSpPr>
            <p:cNvPr id="155" name="文本框 154"/>
            <p:cNvSpPr txBox="1"/>
            <p:nvPr/>
          </p:nvSpPr>
          <p:spPr>
            <a:xfrm>
              <a:off x="3833" y="7614"/>
              <a:ext cx="4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x</a:t>
              </a:r>
              <a:endParaRPr lang="en-US" altLang="zh-CN" sz="2000" b="1" i="1">
                <a:cs typeface="+mn-lt"/>
              </a:endParaRPr>
            </a:p>
          </p:txBody>
        </p:sp>
      </p:grpSp>
      <p:grpSp>
        <p:nvGrpSpPr>
          <p:cNvPr id="159" name="组合 158"/>
          <p:cNvGrpSpPr/>
          <p:nvPr/>
        </p:nvGrpSpPr>
        <p:grpSpPr>
          <a:xfrm>
            <a:off x="3438525" y="3540125"/>
            <a:ext cx="2265680" cy="1749425"/>
            <a:chOff x="5415" y="5575"/>
            <a:chExt cx="3568" cy="2755"/>
          </a:xfrm>
        </p:grpSpPr>
        <p:grpSp>
          <p:nvGrpSpPr>
            <p:cNvPr id="160" name="组合 159"/>
            <p:cNvGrpSpPr/>
            <p:nvPr/>
          </p:nvGrpSpPr>
          <p:grpSpPr>
            <a:xfrm>
              <a:off x="5415" y="6142"/>
              <a:ext cx="3080" cy="2188"/>
              <a:chOff x="576" y="7519"/>
              <a:chExt cx="3080" cy="2188"/>
            </a:xfrm>
          </p:grpSpPr>
          <p:cxnSp>
            <p:nvCxnSpPr>
              <p:cNvPr id="161" name="直接箭头连接符 160"/>
              <p:cNvCxnSpPr/>
              <p:nvPr/>
            </p:nvCxnSpPr>
            <p:spPr>
              <a:xfrm>
                <a:off x="576" y="9232"/>
                <a:ext cx="308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接箭头连接符 161"/>
              <p:cNvCxnSpPr/>
              <p:nvPr/>
            </p:nvCxnSpPr>
            <p:spPr>
              <a:xfrm flipV="1">
                <a:off x="977" y="7519"/>
                <a:ext cx="3" cy="21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3" name="文本框 162"/>
              <p:cNvSpPr txBox="1"/>
              <p:nvPr/>
            </p:nvSpPr>
            <p:spPr>
              <a:xfrm>
                <a:off x="576" y="9089"/>
                <a:ext cx="457" cy="426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 baseline="-25000"/>
                  <a:t>O</a:t>
                </a:r>
                <a:endParaRPr lang="en-US" altLang="zh-CN" b="1" i="1" baseline="-25000"/>
              </a:p>
            </p:txBody>
          </p:sp>
        </p:grpSp>
        <p:sp>
          <p:nvSpPr>
            <p:cNvPr id="164" name="文本框 163"/>
            <p:cNvSpPr txBox="1"/>
            <p:nvPr/>
          </p:nvSpPr>
          <p:spPr>
            <a:xfrm>
              <a:off x="5624" y="5575"/>
              <a:ext cx="522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φ</a:t>
              </a:r>
              <a:endParaRPr lang="en-US" altLang="zh-CN" sz="2000" b="1" i="1">
                <a:cs typeface="+mn-lt"/>
              </a:endParaRPr>
            </a:p>
          </p:txBody>
        </p:sp>
        <p:sp>
          <p:nvSpPr>
            <p:cNvPr id="165" name="文本框 164"/>
            <p:cNvSpPr txBox="1"/>
            <p:nvPr/>
          </p:nvSpPr>
          <p:spPr>
            <a:xfrm>
              <a:off x="8495" y="7614"/>
              <a:ext cx="4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x</a:t>
              </a:r>
              <a:endParaRPr lang="en-US" altLang="zh-CN" sz="2000" b="1" i="1">
                <a:cs typeface="+mn-lt"/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9355455" y="3644900"/>
            <a:ext cx="2265680" cy="1749425"/>
            <a:chOff x="14733" y="5740"/>
            <a:chExt cx="3568" cy="2755"/>
          </a:xfrm>
        </p:grpSpPr>
        <p:grpSp>
          <p:nvGrpSpPr>
            <p:cNvPr id="172" name="组合 171"/>
            <p:cNvGrpSpPr/>
            <p:nvPr/>
          </p:nvGrpSpPr>
          <p:grpSpPr>
            <a:xfrm>
              <a:off x="14733" y="6307"/>
              <a:ext cx="3080" cy="2188"/>
              <a:chOff x="576" y="7519"/>
              <a:chExt cx="3080" cy="2188"/>
            </a:xfrm>
          </p:grpSpPr>
          <p:cxnSp>
            <p:nvCxnSpPr>
              <p:cNvPr id="173" name="直接箭头连接符 172"/>
              <p:cNvCxnSpPr/>
              <p:nvPr/>
            </p:nvCxnSpPr>
            <p:spPr>
              <a:xfrm>
                <a:off x="576" y="9232"/>
                <a:ext cx="3080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直接箭头连接符 173"/>
              <p:cNvCxnSpPr/>
              <p:nvPr/>
            </p:nvCxnSpPr>
            <p:spPr>
              <a:xfrm flipV="1">
                <a:off x="977" y="7519"/>
                <a:ext cx="3" cy="2188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文本框 174"/>
              <p:cNvSpPr txBox="1"/>
              <p:nvPr/>
            </p:nvSpPr>
            <p:spPr>
              <a:xfrm>
                <a:off x="576" y="9089"/>
                <a:ext cx="457" cy="426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altLang="zh-CN" b="1" i="1" baseline="-25000"/>
                  <a:t>O</a:t>
                </a:r>
                <a:endParaRPr lang="en-US" altLang="zh-CN" b="1" i="1" baseline="-25000"/>
              </a:p>
            </p:txBody>
          </p:sp>
        </p:grpSp>
        <p:sp>
          <p:nvSpPr>
            <p:cNvPr id="176" name="文本框 175"/>
            <p:cNvSpPr txBox="1"/>
            <p:nvPr/>
          </p:nvSpPr>
          <p:spPr>
            <a:xfrm>
              <a:off x="14942" y="5740"/>
              <a:ext cx="72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E</a:t>
              </a:r>
              <a:r>
                <a:rPr lang="en-US" altLang="zh-CN" sz="2000" b="1" i="1" baseline="-25000">
                  <a:cs typeface="+mn-lt"/>
                </a:rPr>
                <a:t>K</a:t>
              </a:r>
              <a:endParaRPr lang="en-US" altLang="zh-CN" sz="2000" b="1" i="1" baseline="-25000">
                <a:cs typeface="+mn-lt"/>
              </a:endParaRPr>
            </a:p>
          </p:txBody>
        </p:sp>
        <p:sp>
          <p:nvSpPr>
            <p:cNvPr id="177" name="文本框 176"/>
            <p:cNvSpPr txBox="1"/>
            <p:nvPr/>
          </p:nvSpPr>
          <p:spPr>
            <a:xfrm>
              <a:off x="17813" y="7779"/>
              <a:ext cx="4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>
                  <a:cs typeface="+mn-lt"/>
                </a:rPr>
                <a:t>x</a:t>
              </a:r>
              <a:endParaRPr lang="en-US" altLang="zh-CN" sz="2000" b="1" i="1">
                <a:cs typeface="+mn-lt"/>
              </a:endParaRP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5572125" y="55245"/>
            <a:ext cx="749300" cy="737870"/>
            <a:chOff x="14877" y="5873"/>
            <a:chExt cx="794" cy="782"/>
          </a:xfrm>
        </p:grpSpPr>
        <p:grpSp>
          <p:nvGrpSpPr>
            <p:cNvPr id="182" name="组合 181"/>
            <p:cNvGrpSpPr/>
            <p:nvPr/>
          </p:nvGrpSpPr>
          <p:grpSpPr>
            <a:xfrm>
              <a:off x="14877" y="6447"/>
              <a:ext cx="208" cy="208"/>
              <a:chOff x="8691" y="7415"/>
              <a:chExt cx="536" cy="536"/>
            </a:xfrm>
            <a:solidFill>
              <a:srgbClr val="FF0000"/>
            </a:solidFill>
          </p:grpSpPr>
          <p:sp>
            <p:nvSpPr>
              <p:cNvPr id="184" name="椭圆 183"/>
              <p:cNvSpPr/>
              <p:nvPr/>
            </p:nvSpPr>
            <p:spPr>
              <a:xfrm>
                <a:off x="8691" y="7415"/>
                <a:ext cx="536" cy="536"/>
              </a:xfrm>
              <a:prstGeom prst="ellipse">
                <a:avLst/>
              </a:prstGeom>
              <a:grp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 sz="2400"/>
              </a:p>
            </p:txBody>
          </p:sp>
          <p:sp>
            <p:nvSpPr>
              <p:cNvPr id="185" name="减号 184"/>
              <p:cNvSpPr/>
              <p:nvPr/>
            </p:nvSpPr>
            <p:spPr>
              <a:xfrm>
                <a:off x="8691" y="7474"/>
                <a:ext cx="521" cy="417"/>
              </a:xfrm>
              <a:prstGeom prst="mathMinus">
                <a:avLst/>
              </a:prstGeom>
              <a:solidFill>
                <a:schemeClr val="tx1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cxnSp>
          <p:nvCxnSpPr>
            <p:cNvPr id="186" name="直接箭头连接符 185"/>
            <p:cNvCxnSpPr/>
            <p:nvPr/>
          </p:nvCxnSpPr>
          <p:spPr>
            <a:xfrm>
              <a:off x="15085" y="6537"/>
              <a:ext cx="586" cy="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7" name="文本框 186"/>
            <p:cNvSpPr txBox="1"/>
            <p:nvPr/>
          </p:nvSpPr>
          <p:spPr>
            <a:xfrm>
              <a:off x="14919" y="5873"/>
              <a:ext cx="573" cy="4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i="1"/>
                <a:t>v</a:t>
              </a:r>
              <a:r>
                <a:rPr lang="en-US" altLang="zh-CN" sz="2400" b="1" i="1" baseline="-25000"/>
                <a:t>o</a:t>
              </a:r>
              <a:endParaRPr lang="en-US" altLang="zh-CN" sz="2400" b="1" i="1" baseline="-250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942590" cy="637539"/>
          </a:xfrm>
        </p:spPr>
        <p:txBody>
          <a:bodyPr wrap="square"/>
          <a:lstStyle/>
          <a:p>
            <a:r>
              <a:rPr lang="zh-CN" altLang="zh-CN"/>
              <a:t>电场的图像问题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>
          <a:xfrm>
            <a:off x="148590" y="1041400"/>
            <a:ext cx="11607800" cy="4114800"/>
          </a:xfrm>
        </p:spPr>
        <p:txBody>
          <a:bodyPr/>
          <a:lstStyle/>
          <a:p>
            <a:r>
              <a:rPr lang="en-US" altLang="zh-CN"/>
              <a:t>(多选)如图甲所示，</a:t>
            </a:r>
            <a:r>
              <a:rPr lang="en-US" altLang="zh-CN" i="1"/>
              <a:t>Q</a:t>
            </a:r>
            <a:r>
              <a:rPr lang="en-US" altLang="zh-CN" i="1" baseline="-25000"/>
              <a:t>1</a:t>
            </a:r>
            <a:r>
              <a:rPr lang="en-US" altLang="zh-CN"/>
              <a:t>、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r>
              <a:rPr lang="en-US" altLang="zh-CN"/>
              <a:t>是两个固定的点电荷，一带正电的试探电荷仅在电场力作用下以初速度</a:t>
            </a:r>
            <a:r>
              <a:rPr lang="en-US" altLang="zh-CN" i="1"/>
              <a:t>v</a:t>
            </a:r>
            <a:r>
              <a:rPr lang="en-US" altLang="zh-CN" i="1" baseline="-25000"/>
              <a:t>0</a:t>
            </a:r>
            <a:r>
              <a:rPr lang="en-US" altLang="zh-CN"/>
              <a:t>沿两点电荷连线的中垂线从</a:t>
            </a:r>
            <a:r>
              <a:rPr lang="en-US" altLang="zh-CN" i="1"/>
              <a:t>a</a:t>
            </a:r>
            <a:r>
              <a:rPr lang="en-US" altLang="zh-CN"/>
              <a:t>点向上运动，其</a:t>
            </a:r>
            <a:r>
              <a:rPr lang="en-US" altLang="zh-CN" i="1"/>
              <a:t>v-t</a:t>
            </a:r>
            <a:r>
              <a:rPr lang="en-US" altLang="zh-CN"/>
              <a:t>图像如图乙所示，下列说法正确的是</a:t>
            </a:r>
            <a:endParaRPr lang="en-US" altLang="zh-CN"/>
          </a:p>
          <a:p>
            <a:r>
              <a:rPr lang="en-US" altLang="zh-CN"/>
              <a:t>A．两点电荷一定都带负电,但电量不一定相等 </a:t>
            </a:r>
            <a:endParaRPr lang="en-US" altLang="zh-CN"/>
          </a:p>
          <a:p>
            <a:r>
              <a:rPr lang="en-US" altLang="zh-CN"/>
              <a:t>B．两点电荷一定都带负电,且电量一定相等 </a:t>
            </a:r>
            <a:endParaRPr lang="en-US" altLang="zh-CN"/>
          </a:p>
          <a:p>
            <a:r>
              <a:rPr lang="en-US" altLang="zh-CN"/>
              <a:t>C．试探电荷一直向上运动,直至运动到无穷远处 </a:t>
            </a:r>
            <a:endParaRPr lang="en-US" altLang="zh-CN"/>
          </a:p>
          <a:p>
            <a:r>
              <a:rPr lang="en-US" altLang="zh-CN"/>
              <a:t>D．</a:t>
            </a:r>
            <a:r>
              <a:rPr lang="en-US" altLang="zh-CN" i="1"/>
              <a:t>t</a:t>
            </a:r>
            <a:r>
              <a:rPr lang="en-US" altLang="zh-CN" i="1" baseline="-25000"/>
              <a:t>2</a:t>
            </a:r>
            <a:r>
              <a:rPr lang="en-US" altLang="zh-CN"/>
              <a:t>时刻试探电荷的电势能最大,但加速度不为零</a:t>
            </a:r>
            <a:endParaRPr lang="en-US" altLang="zh-CN"/>
          </a:p>
        </p:txBody>
      </p:sp>
      <p:sp>
        <p:nvSpPr>
          <p:cNvPr id="2050" name=" 2050"/>
          <p:cNvSpPr/>
          <p:nvPr/>
        </p:nvSpPr>
        <p:spPr bwMode="auto">
          <a:xfrm>
            <a:off x="121920" y="310451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2" name=" 2050"/>
          <p:cNvSpPr/>
          <p:nvPr/>
        </p:nvSpPr>
        <p:spPr bwMode="auto">
          <a:xfrm>
            <a:off x="121920" y="424180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1073742866" name="图片 4" descr="textimage6.jpe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52285" y="2495550"/>
            <a:ext cx="4904105" cy="2660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942590" cy="637539"/>
          </a:xfrm>
        </p:spPr>
        <p:txBody>
          <a:bodyPr wrap="square"/>
          <a:lstStyle/>
          <a:p>
            <a:r>
              <a:rPr lang="zh-CN" altLang="zh-CN"/>
              <a:t>电场的图像问题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/>
        <p:txBody>
          <a:bodyPr/>
          <a:lstStyle/>
          <a:p>
            <a:r>
              <a:rPr lang="en-US" altLang="zh-CN"/>
              <a:t>（多选）在</a:t>
            </a:r>
            <a:r>
              <a:rPr lang="en-US" altLang="zh-CN" i="1"/>
              <a:t>x</a:t>
            </a:r>
            <a:r>
              <a:rPr lang="en-US" altLang="zh-CN"/>
              <a:t>轴上有两个点电荷</a:t>
            </a:r>
            <a:r>
              <a:rPr lang="en-US" altLang="zh-CN" i="1"/>
              <a:t>q</a:t>
            </a:r>
            <a:r>
              <a:rPr lang="en-US" altLang="zh-CN" i="1" baseline="-25000"/>
              <a:t>1</a:t>
            </a:r>
            <a:r>
              <a:rPr lang="en-US" altLang="zh-CN"/>
              <a:t>和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r>
              <a:rPr lang="en-US" altLang="zh-CN"/>
              <a:t>（</a:t>
            </a:r>
            <a:r>
              <a:rPr lang="en-US" altLang="zh-CN" i="1"/>
              <a:t>q</a:t>
            </a:r>
            <a:r>
              <a:rPr lang="en-US" altLang="zh-CN" i="1" baseline="-25000"/>
              <a:t>1</a:t>
            </a:r>
            <a:r>
              <a:rPr lang="en-US" altLang="zh-CN"/>
              <a:t>在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r>
              <a:rPr lang="en-US" altLang="zh-CN"/>
              <a:t>的左边），</a:t>
            </a:r>
            <a:r>
              <a:rPr lang="en-US" altLang="zh-CN" i="1"/>
              <a:t>x</a:t>
            </a:r>
            <a:r>
              <a:rPr lang="en-US" altLang="zh-CN"/>
              <a:t>正半轴上各点处电势随着</a:t>
            </a:r>
            <a:r>
              <a:rPr lang="en-US" altLang="zh-CN" i="1"/>
              <a:t>x</a:t>
            </a:r>
            <a:r>
              <a:rPr lang="en-US" altLang="zh-CN"/>
              <a:t>变化的关系如图所示，当</a:t>
            </a:r>
            <a:r>
              <a:rPr lang="en-US" altLang="zh-CN" i="1"/>
              <a:t>x</a:t>
            </a:r>
            <a:r>
              <a:rPr lang="en-US" altLang="zh-CN"/>
              <a:t> = </a:t>
            </a:r>
            <a:r>
              <a:rPr lang="en-US" altLang="zh-CN" i="1"/>
              <a:t>x</a:t>
            </a:r>
            <a:r>
              <a:rPr lang="en-US" altLang="zh-CN" i="1" baseline="-25000"/>
              <a:t>2</a:t>
            </a:r>
            <a:r>
              <a:rPr lang="en-US" altLang="zh-CN"/>
              <a:t>时，电势为0；当</a:t>
            </a:r>
            <a:r>
              <a:rPr lang="en-US" altLang="zh-CN" i="1"/>
              <a:t>x </a:t>
            </a:r>
            <a:r>
              <a:rPr lang="en-US" altLang="zh-CN"/>
              <a:t>= </a:t>
            </a:r>
            <a:r>
              <a:rPr lang="en-US" altLang="zh-CN" i="1"/>
              <a:t>x</a:t>
            </a:r>
            <a:r>
              <a:rPr lang="en-US" altLang="zh-CN" i="1" baseline="-25000"/>
              <a:t>3</a:t>
            </a:r>
            <a:r>
              <a:rPr lang="en-US" altLang="zh-CN"/>
              <a:t>时，电势有最小值，则</a:t>
            </a:r>
            <a:endParaRPr lang="en-US" altLang="zh-CN"/>
          </a:p>
          <a:p>
            <a:r>
              <a:rPr lang="en-US" altLang="zh-CN"/>
              <a:t>A．</a:t>
            </a:r>
            <a:r>
              <a:rPr lang="en-US" altLang="zh-CN" i="1"/>
              <a:t>q</a:t>
            </a:r>
            <a:r>
              <a:rPr lang="en-US" altLang="zh-CN" i="1" baseline="-25000"/>
              <a:t>1</a:t>
            </a:r>
            <a:r>
              <a:rPr lang="en-US" altLang="zh-CN"/>
              <a:t>和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r>
              <a:rPr lang="en-US" altLang="zh-CN"/>
              <a:t>为同种电荷</a:t>
            </a:r>
            <a:endParaRPr lang="en-US" altLang="zh-CN"/>
          </a:p>
          <a:p>
            <a:r>
              <a:rPr lang="en-US" altLang="zh-CN"/>
              <a:t>B．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r>
              <a:rPr lang="en-US" altLang="zh-CN"/>
              <a:t>可能在0和</a:t>
            </a:r>
            <a:r>
              <a:rPr lang="en-US" altLang="zh-CN" i="1"/>
              <a:t>x</a:t>
            </a:r>
            <a:r>
              <a:rPr lang="en-US" altLang="zh-CN" i="1" baseline="-25000"/>
              <a:t>3</a:t>
            </a:r>
            <a:r>
              <a:rPr lang="en-US" altLang="zh-CN"/>
              <a:t>之间</a:t>
            </a:r>
            <a:endParaRPr lang="en-US" altLang="zh-CN"/>
          </a:p>
          <a:p>
            <a:r>
              <a:rPr lang="en-US" altLang="zh-CN"/>
              <a:t>C．电荷量大小满足</a:t>
            </a:r>
            <a:r>
              <a:rPr lang="en-US" altLang="zh-CN" i="1"/>
              <a:t>q</a:t>
            </a:r>
            <a:r>
              <a:rPr lang="en-US" altLang="zh-CN" i="1" baseline="-25000"/>
              <a:t>1</a:t>
            </a:r>
            <a:r>
              <a:rPr lang="en-US" altLang="zh-CN" i="1"/>
              <a:t> </a:t>
            </a:r>
            <a:r>
              <a:rPr lang="en-US" altLang="zh-CN"/>
              <a:t>&gt; </a:t>
            </a:r>
            <a:r>
              <a:rPr lang="en-US" altLang="zh-CN" i="1"/>
              <a:t>q</a:t>
            </a:r>
            <a:r>
              <a:rPr lang="en-US" altLang="zh-CN" i="1" baseline="-25000"/>
              <a:t>2</a:t>
            </a:r>
            <a:endParaRPr lang="en-US" altLang="zh-CN"/>
          </a:p>
          <a:p>
            <a:r>
              <a:rPr lang="en-US" altLang="zh-CN"/>
              <a:t>D．在x1处释放一带正电粒子，则粒子在</a:t>
            </a:r>
            <a:r>
              <a:rPr lang="en-US" altLang="zh-CN" i="1"/>
              <a:t>x</a:t>
            </a:r>
            <a:r>
              <a:rPr lang="en-US" altLang="zh-CN" i="1" baseline="-25000"/>
              <a:t>3</a:t>
            </a:r>
            <a:r>
              <a:rPr lang="en-US" altLang="zh-CN"/>
              <a:t>处动能最大</a:t>
            </a:r>
            <a:endParaRPr lang="en-US" altLang="zh-CN"/>
          </a:p>
        </p:txBody>
      </p:sp>
      <p:sp>
        <p:nvSpPr>
          <p:cNvPr id="2050" name=" 2050"/>
          <p:cNvSpPr/>
          <p:nvPr/>
        </p:nvSpPr>
        <p:spPr bwMode="auto">
          <a:xfrm>
            <a:off x="148590" y="310451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2" name=" 2050"/>
          <p:cNvSpPr/>
          <p:nvPr/>
        </p:nvSpPr>
        <p:spPr bwMode="auto">
          <a:xfrm>
            <a:off x="148590" y="376237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1073742867" name="图片 10000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59420" y="2306955"/>
            <a:ext cx="3069590" cy="26822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942590" cy="637539"/>
          </a:xfrm>
        </p:spPr>
        <p:txBody>
          <a:bodyPr wrap="square"/>
          <a:lstStyle/>
          <a:p>
            <a:r>
              <a:rPr lang="zh-CN" altLang="zh-CN"/>
              <a:t>电场的图像问题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/>
        <p:txBody>
          <a:bodyPr/>
          <a:lstStyle/>
          <a:p>
            <a:r>
              <a:rPr lang="en-US" altLang="zh-CN"/>
              <a:t>（多选）静电场在</a:t>
            </a:r>
            <a:r>
              <a:rPr lang="en-US" altLang="zh-CN" i="1"/>
              <a:t>x</a:t>
            </a:r>
            <a:r>
              <a:rPr lang="en-US" altLang="zh-CN"/>
              <a:t>轴上的场强</a:t>
            </a:r>
            <a:r>
              <a:rPr lang="en-US" altLang="zh-CN" i="1"/>
              <a:t>E</a:t>
            </a:r>
            <a:r>
              <a:rPr lang="en-US" altLang="zh-CN"/>
              <a:t>随</a:t>
            </a:r>
            <a:r>
              <a:rPr lang="en-US" altLang="zh-CN" i="1"/>
              <a:t>x</a:t>
            </a:r>
            <a:r>
              <a:rPr lang="en-US" altLang="zh-CN"/>
              <a:t>的变化关系如图所示，</a:t>
            </a:r>
            <a:r>
              <a:rPr lang="en-US" altLang="zh-CN" i="1"/>
              <a:t>x</a:t>
            </a:r>
            <a:r>
              <a:rPr lang="en-US" altLang="zh-CN"/>
              <a:t>轴正向为场强正方向，带正电的点电荷沿</a:t>
            </a:r>
            <a:r>
              <a:rPr lang="en-US" altLang="zh-CN" i="1"/>
              <a:t>x</a:t>
            </a:r>
            <a:r>
              <a:rPr lang="en-US" altLang="zh-CN"/>
              <a:t>轴运动，则点电荷</a:t>
            </a:r>
            <a:endParaRPr lang="en-US" altLang="zh-CN"/>
          </a:p>
          <a:p>
            <a:r>
              <a:rPr lang="en-US" altLang="zh-CN"/>
              <a:t>A．在</a:t>
            </a:r>
            <a:r>
              <a:rPr lang="en-US" altLang="zh-CN" i="1"/>
              <a:t>x</a:t>
            </a:r>
            <a:r>
              <a:rPr lang="en-US" altLang="zh-CN" i="1" baseline="-25000"/>
              <a:t>2</a:t>
            </a:r>
            <a:r>
              <a:rPr lang="en-US" altLang="zh-CN"/>
              <a:t>和</a:t>
            </a:r>
            <a:r>
              <a:rPr lang="en-US" altLang="zh-CN" i="1"/>
              <a:t>x</a:t>
            </a:r>
            <a:r>
              <a:rPr lang="en-US" altLang="zh-CN" i="1" baseline="-25000"/>
              <a:t>4</a:t>
            </a:r>
            <a:r>
              <a:rPr lang="en-US" altLang="zh-CN"/>
              <a:t>处电势能相等</a:t>
            </a:r>
            <a:endParaRPr lang="en-US" altLang="zh-CN"/>
          </a:p>
          <a:p>
            <a:r>
              <a:rPr lang="en-US" altLang="zh-CN"/>
              <a:t>B．由</a:t>
            </a:r>
            <a:r>
              <a:rPr lang="en-US" altLang="zh-CN" i="1"/>
              <a:t>x</a:t>
            </a:r>
            <a:r>
              <a:rPr lang="en-US" altLang="zh-CN" i="1" baseline="-25000"/>
              <a:t>1</a:t>
            </a:r>
            <a:r>
              <a:rPr lang="en-US" altLang="zh-CN"/>
              <a:t>运动到</a:t>
            </a:r>
            <a:r>
              <a:rPr lang="en-US" altLang="zh-CN" i="1"/>
              <a:t>x</a:t>
            </a:r>
            <a:r>
              <a:rPr lang="en-US" altLang="zh-CN" i="1" baseline="-25000"/>
              <a:t>3</a:t>
            </a:r>
            <a:r>
              <a:rPr lang="en-US" altLang="zh-CN"/>
              <a:t>的过程中电势能增大</a:t>
            </a:r>
            <a:endParaRPr lang="en-US" altLang="zh-CN"/>
          </a:p>
          <a:p>
            <a:r>
              <a:rPr lang="en-US" altLang="zh-CN"/>
              <a:t>C．由</a:t>
            </a:r>
            <a:r>
              <a:rPr lang="en-US" altLang="zh-CN" i="1"/>
              <a:t>x</a:t>
            </a:r>
            <a:r>
              <a:rPr lang="en-US" altLang="zh-CN" i="1" baseline="-25000"/>
              <a:t>1</a:t>
            </a:r>
            <a:r>
              <a:rPr lang="en-US" altLang="zh-CN"/>
              <a:t>运动到</a:t>
            </a:r>
            <a:r>
              <a:rPr lang="en-US" altLang="zh-CN" i="1"/>
              <a:t>x</a:t>
            </a:r>
            <a:r>
              <a:rPr lang="en-US" altLang="zh-CN" i="1" baseline="-25000"/>
              <a:t>4</a:t>
            </a:r>
            <a:r>
              <a:rPr lang="en-US" altLang="zh-CN"/>
              <a:t>的过程中电场力先增大后减小</a:t>
            </a:r>
            <a:endParaRPr lang="en-US" altLang="zh-CN"/>
          </a:p>
          <a:p>
            <a:r>
              <a:rPr lang="en-US" altLang="zh-CN"/>
              <a:t>D．由</a:t>
            </a:r>
            <a:r>
              <a:rPr lang="en-US" altLang="zh-CN" i="1"/>
              <a:t>x</a:t>
            </a:r>
            <a:r>
              <a:rPr lang="en-US" altLang="zh-CN" i="1" baseline="-25000"/>
              <a:t>1</a:t>
            </a:r>
            <a:r>
              <a:rPr lang="en-US" altLang="zh-CN"/>
              <a:t>运动到</a:t>
            </a:r>
            <a:r>
              <a:rPr lang="en-US" altLang="zh-CN" i="1"/>
              <a:t>x</a:t>
            </a:r>
            <a:r>
              <a:rPr lang="en-US" altLang="zh-CN" i="1" baseline="-25000"/>
              <a:t>4</a:t>
            </a:r>
            <a:r>
              <a:rPr lang="en-US" altLang="zh-CN"/>
              <a:t>的过程中电场力先减小后增大</a:t>
            </a:r>
            <a:endParaRPr lang="en-US" altLang="zh-CN"/>
          </a:p>
        </p:txBody>
      </p:sp>
      <p:pic>
        <p:nvPicPr>
          <p:cNvPr id="1073742852" name="图片 8" descr="学科网(www.zxxk.com)--教育资源门户，提供试卷、教案、课件、论文、素材以及各类教学资源下载，还有大量而丰富的教学相关资讯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56525" y="2046605"/>
            <a:ext cx="3651250" cy="2764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121920" y="256667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sp>
        <p:nvSpPr>
          <p:cNvPr id="12" name=" 2050"/>
          <p:cNvSpPr/>
          <p:nvPr/>
        </p:nvSpPr>
        <p:spPr bwMode="auto">
          <a:xfrm>
            <a:off x="121920" y="3103880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942590" cy="637539"/>
          </a:xfrm>
        </p:spPr>
        <p:txBody>
          <a:bodyPr wrap="square"/>
          <a:lstStyle/>
          <a:p>
            <a:r>
              <a:rPr lang="zh-CN" altLang="zh-CN"/>
              <a:t>电场的图像问题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>
          <a:xfrm>
            <a:off x="148590" y="1041400"/>
            <a:ext cx="11607800" cy="4217035"/>
          </a:xfrm>
        </p:spPr>
        <p:txBody>
          <a:bodyPr/>
          <a:lstStyle/>
          <a:p>
            <a:r>
              <a:rPr lang="en-US" altLang="zh-CN"/>
              <a:t>(多选)</a:t>
            </a:r>
            <a:r>
              <a:rPr lang="en-US" altLang="zh-CN" i="1"/>
              <a:t>A</a:t>
            </a:r>
            <a:r>
              <a:rPr lang="en-US" altLang="zh-CN"/>
              <a:t>、</a:t>
            </a:r>
            <a:r>
              <a:rPr lang="en-US" altLang="zh-CN" i="1"/>
              <a:t>B</a:t>
            </a:r>
            <a:r>
              <a:rPr lang="en-US" altLang="zh-CN"/>
              <a:t>为某电场中一条直线上的两个点，现将正点电荷从</a:t>
            </a:r>
            <a:r>
              <a:rPr lang="en-US" altLang="zh-CN" i="1"/>
              <a:t>A</a:t>
            </a:r>
            <a:r>
              <a:rPr lang="en-US" altLang="zh-CN"/>
              <a:t>点由静止释放，仅在电场力作用下运动一段距离到达</a:t>
            </a:r>
            <a:r>
              <a:rPr lang="en-US" altLang="zh-CN" i="1"/>
              <a:t>B</a:t>
            </a:r>
            <a:r>
              <a:rPr lang="en-US" altLang="zh-CN"/>
              <a:t>点，其电势能</a:t>
            </a:r>
            <a:r>
              <a:rPr lang="en-US" altLang="zh-CN" i="1"/>
              <a:t>E</a:t>
            </a:r>
            <a:r>
              <a:rPr lang="en-US" altLang="zh-CN" i="1" baseline="-25000"/>
              <a:t>p</a:t>
            </a:r>
            <a:r>
              <a:rPr lang="en-US" altLang="zh-CN"/>
              <a:t>随位移</a:t>
            </a:r>
            <a:r>
              <a:rPr lang="en-US" altLang="zh-CN" i="1"/>
              <a:t>x</a:t>
            </a:r>
            <a:r>
              <a:rPr lang="en-US" altLang="zh-CN"/>
              <a:t>的变化关系如图所示，从</a:t>
            </a:r>
            <a:r>
              <a:rPr lang="en-US" altLang="zh-CN" i="1"/>
              <a:t>A</a:t>
            </a:r>
            <a:r>
              <a:rPr lang="en-US" altLang="zh-CN"/>
              <a:t>到</a:t>
            </a:r>
            <a:r>
              <a:rPr lang="en-US" altLang="zh-CN" i="1"/>
              <a:t>B</a:t>
            </a:r>
            <a:r>
              <a:rPr lang="en-US" altLang="zh-CN"/>
              <a:t>过程中，下列说法正确的是</a:t>
            </a:r>
            <a:endParaRPr lang="en-US" altLang="zh-CN"/>
          </a:p>
          <a:p>
            <a:r>
              <a:rPr lang="en-US" altLang="zh-CN"/>
              <a:t>A．电场力对电荷一直做正功</a:t>
            </a:r>
            <a:endParaRPr lang="en-US" altLang="zh-CN"/>
          </a:p>
          <a:p>
            <a:r>
              <a:rPr lang="en-US" altLang="zh-CN"/>
              <a:t>B．电荷所受电场力先减小后增大</a:t>
            </a:r>
            <a:endParaRPr lang="en-US" altLang="zh-CN"/>
          </a:p>
          <a:p>
            <a:r>
              <a:rPr lang="en-US" altLang="zh-CN"/>
              <a:t>C．电荷所受电场力先增大后减小</a:t>
            </a:r>
            <a:endParaRPr lang="en-US" altLang="zh-CN"/>
          </a:p>
          <a:p>
            <a:r>
              <a:rPr lang="en-US" altLang="zh-CN"/>
              <a:t>D．电势先降低后升高</a:t>
            </a:r>
            <a:endParaRPr lang="en-US" altLang="zh-CN"/>
          </a:p>
        </p:txBody>
      </p:sp>
      <p:sp>
        <p:nvSpPr>
          <p:cNvPr id="2" name=" 2050"/>
          <p:cNvSpPr/>
          <p:nvPr/>
        </p:nvSpPr>
        <p:spPr bwMode="auto">
          <a:xfrm>
            <a:off x="52705" y="314388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  <p:pic>
        <p:nvPicPr>
          <p:cNvPr id="1073742864" name="17akb3wl319.jpg" descr="id:2147496560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61125" y="2847975"/>
            <a:ext cx="4838700" cy="18211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 2050"/>
          <p:cNvSpPr/>
          <p:nvPr/>
        </p:nvSpPr>
        <p:spPr bwMode="auto">
          <a:xfrm>
            <a:off x="148590" y="434403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如图，半径为</a:t>
            </a:r>
            <a:r>
              <a:rPr lang="zh-CN" altLang="en-US" i="1"/>
              <a:t>R</a:t>
            </a:r>
            <a:r>
              <a:rPr lang="zh-CN" altLang="en-US"/>
              <a:t>的均匀带正电薄球壳，其上有一小孔</a:t>
            </a:r>
            <a:r>
              <a:rPr lang="zh-CN" altLang="en-US" i="1"/>
              <a:t>A</a:t>
            </a:r>
            <a:r>
              <a:rPr lang="zh-CN" altLang="en-US"/>
              <a:t>。已知壳内的场强处处为零；壳外空间的电场，与将球壳上的全部电荷集中于球心</a:t>
            </a:r>
            <a:r>
              <a:rPr lang="zh-CN" altLang="en-US" i="1"/>
              <a:t>O</a:t>
            </a:r>
            <a:r>
              <a:rPr lang="zh-CN" altLang="en-US"/>
              <a:t>时在壳外产生的电场一样。一带正电的试探电荷(不计重力)从球心以初动能</a:t>
            </a:r>
            <a:r>
              <a:rPr lang="zh-CN" altLang="en-US" i="1"/>
              <a:t>E</a:t>
            </a:r>
            <a:r>
              <a:rPr lang="zh-CN" altLang="en-US" i="1" baseline="-25000"/>
              <a:t>k0 </a:t>
            </a:r>
            <a:r>
              <a:rPr lang="zh-CN" altLang="en-US"/>
              <a:t>沿</a:t>
            </a:r>
            <a:r>
              <a:rPr lang="zh-CN" altLang="en-US" i="1"/>
              <a:t>OA</a:t>
            </a:r>
            <a:r>
              <a:rPr lang="zh-CN" altLang="en-US"/>
              <a:t>方向射出。下列关于试探电荷的动能</a:t>
            </a:r>
            <a:r>
              <a:rPr lang="zh-CN" altLang="en-US" i="1"/>
              <a:t>E</a:t>
            </a:r>
            <a:r>
              <a:rPr lang="zh-CN" altLang="en-US" i="1" baseline="-25000"/>
              <a:t>k</a:t>
            </a:r>
            <a:r>
              <a:rPr lang="zh-CN" altLang="en-US"/>
              <a:t>与离开球心的距离</a:t>
            </a:r>
            <a:r>
              <a:rPr lang="zh-CN" altLang="en-US" i="1"/>
              <a:t>r</a:t>
            </a:r>
            <a:r>
              <a:rPr lang="zh-CN" altLang="en-US"/>
              <a:t>的关系图线，可能正确的是</a:t>
            </a: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758"/>
            <a:ext cx="2971165" cy="638015"/>
          </a:xfrm>
        </p:spPr>
        <p:txBody>
          <a:bodyPr wrap="square"/>
          <a:lstStyle/>
          <a:p>
            <a:r>
              <a:rPr lang="zh-CN" altLang="zh-CN">
                <a:sym typeface="+mn-ea"/>
              </a:rPr>
              <a:t>电场的图像问题</a:t>
            </a:r>
            <a:endParaRPr lang="zh-CN" altLang="en-US"/>
          </a:p>
        </p:txBody>
      </p:sp>
      <p:pic>
        <p:nvPicPr>
          <p:cNvPr id="1073742869" name="图片 1073742868" descr="id:2147496617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6555" y="3502660"/>
            <a:ext cx="2636520" cy="23888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3742868" name="15gztwl71.jpg" descr="id:2147496624;FounderC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045" y="3770630"/>
            <a:ext cx="8225790" cy="2023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4158615" y="5166995"/>
            <a:ext cx="914400" cy="9144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1609725"/>
          </a:xfrm>
        </p:spPr>
        <p:txBody>
          <a:bodyPr/>
          <a:lstStyle/>
          <a:p>
            <a:r>
              <a:rPr lang="en-US" altLang="zh-CN" i="1">
                <a:sym typeface="+mn-ea"/>
              </a:rPr>
              <a:t>A</a:t>
            </a:r>
            <a:r>
              <a:rPr lang="zh-CN" altLang="en-US" i="1">
                <a:sym typeface="+mn-ea"/>
              </a:rPr>
              <a:t>、</a:t>
            </a:r>
            <a:r>
              <a:rPr lang="en-US" altLang="zh-CN" i="1">
                <a:sym typeface="+mn-ea"/>
              </a:rPr>
              <a:t>B</a:t>
            </a:r>
            <a:r>
              <a:rPr lang="zh-CN" altLang="en-US">
                <a:sym typeface="+mn-ea"/>
              </a:rPr>
              <a:t>两</a:t>
            </a:r>
            <a:r>
              <a:rPr lang="zh-CN" altLang="zh-CN">
                <a:sym typeface="+mn-ea"/>
              </a:rPr>
              <a:t>点为</a:t>
            </a:r>
            <a:r>
              <a:rPr lang="zh-CN" altLang="en-US"/>
              <a:t>竖直放置的圆轨道最低点和最高点，已知半径为</a:t>
            </a:r>
            <a:r>
              <a:rPr lang="zh-CN" altLang="en-US" i="1">
                <a:solidFill>
                  <a:srgbClr val="FF0000"/>
                </a:solidFill>
              </a:rPr>
              <a:t>R</a:t>
            </a:r>
            <a:r>
              <a:rPr lang="zh-CN" altLang="en-US"/>
              <a:t>。一个质量为</a:t>
            </a:r>
            <a:r>
              <a:rPr lang="zh-CN" altLang="en-US" i="1">
                <a:solidFill>
                  <a:srgbClr val="FF0000"/>
                </a:solidFill>
              </a:rPr>
              <a:t>3m</a:t>
            </a:r>
            <a:r>
              <a:rPr lang="zh-CN" altLang="en-US"/>
              <a:t>、带电量为</a:t>
            </a:r>
            <a:r>
              <a:rPr lang="zh-CN" altLang="en-US" i="1">
                <a:solidFill>
                  <a:srgbClr val="FF0000"/>
                </a:solidFill>
              </a:rPr>
              <a:t>+q</a:t>
            </a:r>
            <a:r>
              <a:rPr lang="zh-CN" altLang="en-US"/>
              <a:t>的小球从</a:t>
            </a:r>
            <a:r>
              <a:rPr lang="en-US" altLang="zh-CN" i="1"/>
              <a:t>A</a:t>
            </a:r>
            <a:r>
              <a:rPr lang="zh-CN" altLang="en-US"/>
              <a:t>点开始运动恰好能在轨道上做一个完整的圆周运动，则：</a:t>
            </a:r>
            <a:endParaRPr lang="zh-CN" altLang="en-US"/>
          </a:p>
          <a:p>
            <a:r>
              <a:rPr lang="zh-CN" altLang="en-US"/>
              <a:t>1)求</a:t>
            </a:r>
            <a:r>
              <a:rPr lang="zh-CN" altLang="en-US">
                <a:sym typeface="+mn-ea"/>
              </a:rPr>
              <a:t>小球在</a:t>
            </a:r>
            <a:r>
              <a:rPr lang="en-US" altLang="zh-CN" i="1">
                <a:sym typeface="+mn-ea"/>
              </a:rPr>
              <a:t>B</a:t>
            </a:r>
            <a:r>
              <a:rPr lang="zh-CN" altLang="en-US">
                <a:sym typeface="+mn-ea"/>
              </a:rPr>
              <a:t>点的速度</a:t>
            </a:r>
            <a:r>
              <a:rPr lang="en-US" altLang="zh-CN" i="1">
                <a:sym typeface="+mn-ea"/>
              </a:rPr>
              <a:t>v</a:t>
            </a:r>
            <a:r>
              <a:rPr lang="en-US" altLang="zh-CN">
                <a:sym typeface="+mn-ea"/>
              </a:rPr>
              <a:t>?</a:t>
            </a:r>
            <a:r>
              <a:rPr lang="en-US" altLang="zh-CN" i="1">
                <a:sym typeface="+mn-ea"/>
              </a:rPr>
              <a:t>A</a:t>
            </a:r>
            <a:r>
              <a:rPr lang="zh-CN" altLang="en-US">
                <a:sym typeface="+mn-ea"/>
              </a:rPr>
              <a:t>点</a:t>
            </a:r>
            <a:r>
              <a:rPr lang="zh-CN" altLang="en-US"/>
              <a:t>初速度</a:t>
            </a:r>
            <a:r>
              <a:rPr lang="zh-CN" altLang="en-US" i="1"/>
              <a:t>v</a:t>
            </a:r>
            <a:r>
              <a:rPr lang="zh-CN" altLang="en-US" i="1" baseline="-25000"/>
              <a:t>0</a:t>
            </a:r>
            <a:r>
              <a:rPr lang="en-US" altLang="zh-CN"/>
              <a:t>?</a:t>
            </a:r>
            <a:endParaRPr lang="zh-CN" altLang="en-US"/>
          </a:p>
          <a:p>
            <a:r>
              <a:rPr lang="en-US"/>
              <a:t>2)</a:t>
            </a:r>
            <a:r>
              <a:rPr lang="zh-CN"/>
              <a:t>若加一竖直向上电场强度为            的电场，求初速度的</a:t>
            </a:r>
            <a:r>
              <a:rPr lang="zh-CN" altLang="en-US" i="1">
                <a:sym typeface="+mn-ea"/>
              </a:rPr>
              <a:t>v</a:t>
            </a:r>
            <a:r>
              <a:rPr lang="zh-CN" altLang="en-US" i="1" baseline="-25000">
                <a:sym typeface="+mn-ea"/>
              </a:rPr>
              <a:t>0</a:t>
            </a:r>
            <a:r>
              <a:rPr lang="en-US" altLang="zh-CN"/>
              <a:t>?</a:t>
            </a:r>
            <a:endParaRPr lang="en-US" altLang="zh-CN"/>
          </a:p>
          <a:p>
            <a:r>
              <a:rPr lang="en-US"/>
              <a:t>3)</a:t>
            </a:r>
            <a:r>
              <a:rPr lang="zh-CN"/>
              <a:t>若加一水平向右的电场强度为            的电场，求初速度</a:t>
            </a:r>
            <a:r>
              <a:rPr lang="en-US" i="1"/>
              <a:t>v</a:t>
            </a:r>
            <a:r>
              <a:rPr lang="en-US" i="1" baseline="-25000"/>
              <a:t>0</a:t>
            </a:r>
            <a:r>
              <a:rPr lang="en-US" altLang="zh-CN"/>
              <a:t>?</a:t>
            </a:r>
            <a:endParaRPr lang="en-US" altLang="zh-CN"/>
          </a:p>
          <a:p>
            <a:r>
              <a:rPr lang="en-US" altLang="zh-CN"/>
              <a:t>   </a:t>
            </a:r>
            <a:r>
              <a:rPr lang="zh-CN" altLang="en-US">
                <a:sym typeface="+mn-ea"/>
              </a:rPr>
              <a:t>小球运动</a:t>
            </a:r>
            <a:r>
              <a:rPr lang="en-US" altLang="zh-CN" i="1"/>
              <a:t>B</a:t>
            </a:r>
            <a:r>
              <a:rPr lang="zh-CN" altLang="en-US"/>
              <a:t>点时对</a:t>
            </a:r>
            <a:r>
              <a:rPr lang="zh-CN" altLang="en-US">
                <a:sym typeface="+mn-ea"/>
              </a:rPr>
              <a:t>轨道的压力</a:t>
            </a:r>
            <a:r>
              <a:rPr lang="en-US" altLang="zh-CN" i="1">
                <a:sym typeface="+mn-ea"/>
              </a:rPr>
              <a:t>F</a:t>
            </a:r>
            <a:r>
              <a:rPr lang="zh-CN" altLang="zh-CN" baseline="-25000">
                <a:sym typeface="+mn-ea"/>
              </a:rPr>
              <a:t>压</a:t>
            </a:r>
            <a:r>
              <a:rPr lang="en-US" altLang="zh-CN">
                <a:sym typeface="+mn-ea"/>
              </a:rPr>
              <a:t>?</a:t>
            </a:r>
            <a:endParaRPr lang="en-US" altLang="zh-CN"/>
          </a:p>
          <a:p>
            <a:r>
              <a:rPr lang="en-US" altLang="zh-CN"/>
              <a:t>  </a:t>
            </a:r>
            <a:endParaRPr lang="zh-CN" altLang="en-US"/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8408670" cy="637539"/>
          </a:xfrm>
        </p:spPr>
        <p:txBody>
          <a:bodyPr wrap="square"/>
          <a:lstStyle/>
          <a:p>
            <a:r>
              <a:rPr lang="zh-CN" altLang="en-US"/>
              <a:t>带电粒子在重力场和电场中的运动</a:t>
            </a:r>
            <a:r>
              <a:rPr lang="en-US" altLang="zh-CN"/>
              <a:t>——</a:t>
            </a:r>
            <a:r>
              <a:rPr lang="zh-CN" altLang="zh-CN"/>
              <a:t>等效重力法</a:t>
            </a:r>
            <a:endParaRPr lang="zh-CN" altLang="zh-CN"/>
          </a:p>
        </p:txBody>
      </p:sp>
      <p:graphicFrame>
        <p:nvGraphicFramePr>
          <p:cNvPr id="1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63695" y="2802255"/>
          <a:ext cx="937260" cy="610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1" imgW="1600200" imgH="1041400" progId="Equation.DSMT4">
                  <p:embed/>
                </p:oleObj>
              </mc:Choice>
              <mc:Fallback>
                <p:oleObj name="" r:id="rId1" imgW="1600200" imgH="1041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63695" y="2802255"/>
                        <a:ext cx="937260" cy="6102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1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448810" y="3345815"/>
          <a:ext cx="937260" cy="610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3" imgW="1600200" imgH="1041400" progId="Equation.DSMT4">
                  <p:embed/>
                </p:oleObj>
              </mc:Choice>
              <mc:Fallback>
                <p:oleObj name="" r:id="rId3" imgW="1600200" imgH="1041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48810" y="3345815"/>
                        <a:ext cx="937260" cy="6102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9653905" y="2190750"/>
            <a:ext cx="1939290" cy="2860040"/>
            <a:chOff x="15011" y="2706"/>
            <a:chExt cx="3054" cy="4504"/>
          </a:xfrm>
        </p:grpSpPr>
        <p:grpSp>
          <p:nvGrpSpPr>
            <p:cNvPr id="15" name="组合 14"/>
            <p:cNvGrpSpPr/>
            <p:nvPr/>
          </p:nvGrpSpPr>
          <p:grpSpPr>
            <a:xfrm>
              <a:off x="15011" y="2706"/>
              <a:ext cx="3054" cy="4505"/>
              <a:chOff x="14969" y="2706"/>
              <a:chExt cx="3054" cy="4505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14969" y="3431"/>
                <a:ext cx="3054" cy="3056"/>
                <a:chOff x="14584" y="3409"/>
                <a:chExt cx="3054" cy="3056"/>
              </a:xfrm>
            </p:grpSpPr>
            <p:grpSp>
              <p:nvGrpSpPr>
                <p:cNvPr id="6" name="组合 5"/>
                <p:cNvGrpSpPr/>
                <p:nvPr/>
              </p:nvGrpSpPr>
              <p:grpSpPr>
                <a:xfrm>
                  <a:off x="14584" y="3409"/>
                  <a:ext cx="3054" cy="3056"/>
                  <a:chOff x="14584" y="3409"/>
                  <a:chExt cx="3054" cy="3056"/>
                </a:xfrm>
              </p:grpSpPr>
              <p:sp>
                <p:nvSpPr>
                  <p:cNvPr id="5" name="椭圆 4"/>
                  <p:cNvSpPr/>
                  <p:nvPr/>
                </p:nvSpPr>
                <p:spPr>
                  <a:xfrm>
                    <a:off x="14584" y="3409"/>
                    <a:ext cx="3055" cy="3056"/>
                  </a:xfrm>
                  <a:prstGeom prst="ellipse">
                    <a:avLst/>
                  </a:pr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pPr algn="l"/>
                    <a:endParaRPr lang="zh-CN" altLang="en-US"/>
                  </a:p>
                </p:txBody>
              </p:sp>
              <p:sp>
                <p:nvSpPr>
                  <p:cNvPr id="184" name=" 184"/>
                  <p:cNvSpPr/>
                  <p:nvPr/>
                </p:nvSpPr>
                <p:spPr>
                  <a:xfrm flipV="1">
                    <a:off x="16051" y="4877"/>
                    <a:ext cx="120" cy="12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>
                    <a:scene3d>
                      <a:camera prst="orthographicFront"/>
                      <a:lightRig rig="threePt" dir="t"/>
                    </a:scene3d>
                    <a:sp3d>
                      <a:contourClr>
                        <a:srgbClr val="FFFFFF"/>
                      </a:contourClr>
                    </a:sp3d>
                  </a:bodyPr>
                  <a:lstStyle>
                    <a:defPPr>
                      <a:defRPr lang="zh-CN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eaLnBrk="1" fontAlgn="auto" hangingPunct="1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solidFill>
                        <a:srgbClr val="FFFFFF"/>
                      </a:solidFill>
                    </a:endParaRPr>
                  </a:p>
                </p:txBody>
              </p:sp>
            </p:grpSp>
            <p:cxnSp>
              <p:nvCxnSpPr>
                <p:cNvPr id="7" name="直接箭头连接符 6"/>
                <p:cNvCxnSpPr/>
                <p:nvPr/>
              </p:nvCxnSpPr>
              <p:spPr>
                <a:xfrm>
                  <a:off x="16102" y="4940"/>
                  <a:ext cx="1090" cy="1077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" name="文本框 8"/>
                <p:cNvSpPr txBox="1"/>
                <p:nvPr/>
              </p:nvSpPr>
              <p:spPr>
                <a:xfrm>
                  <a:off x="16615" y="4877"/>
                  <a:ext cx="577" cy="62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000" b="1" i="1"/>
                    <a:t>R</a:t>
                  </a:r>
                  <a:endParaRPr lang="en-US" altLang="zh-CN" sz="2000" b="1" i="1"/>
                </a:p>
              </p:txBody>
            </p:sp>
          </p:grpSp>
          <p:sp>
            <p:nvSpPr>
              <p:cNvPr id="13" name="文本框 12"/>
              <p:cNvSpPr txBox="1"/>
              <p:nvPr/>
            </p:nvSpPr>
            <p:spPr>
              <a:xfrm>
                <a:off x="16179" y="6487"/>
                <a:ext cx="6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/>
                  <a:t>A</a:t>
                </a:r>
                <a:endParaRPr lang="en-US" altLang="zh-CN" sz="2400" b="1" i="1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16179" y="2706"/>
                <a:ext cx="6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/>
                  <a:t>B</a:t>
                </a:r>
                <a:endParaRPr lang="en-US" altLang="zh-CN" sz="2400" b="1" i="1"/>
              </a:p>
            </p:txBody>
          </p:sp>
        </p:grpSp>
        <p:cxnSp>
          <p:nvCxnSpPr>
            <p:cNvPr id="17" name="直接连接符 16"/>
            <p:cNvCxnSpPr>
              <a:stCxn id="14" idx="2"/>
              <a:endCxn id="13" idx="0"/>
            </p:cNvCxnSpPr>
            <p:nvPr/>
          </p:nvCxnSpPr>
          <p:spPr>
            <a:xfrm flipH="1">
              <a:off x="16539" y="3431"/>
              <a:ext cx="0" cy="3056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AutoShape 61"/>
            <p:cNvSpPr>
              <a:spLocks noChangeArrowheads="1"/>
            </p:cNvSpPr>
            <p:nvPr/>
          </p:nvSpPr>
          <p:spPr bwMode="auto">
            <a:xfrm>
              <a:off x="16336" y="6082"/>
              <a:ext cx="405" cy="405"/>
            </a:xfrm>
            <a:prstGeom prst="flowChartOr">
              <a:avLst/>
            </a:prstGeom>
            <a:solidFill>
              <a:srgbClr val="FFCC00"/>
            </a:solidFill>
            <a:ln w="2857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algn="l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0505" y="5038725"/>
            <a:ext cx="11320145" cy="1626870"/>
            <a:chOff x="363" y="7935"/>
            <a:chExt cx="17827" cy="2562"/>
          </a:xfrm>
        </p:grpSpPr>
        <p:sp>
          <p:nvSpPr>
            <p:cNvPr id="23" name="文本框 22"/>
            <p:cNvSpPr txBox="1"/>
            <p:nvPr/>
          </p:nvSpPr>
          <p:spPr>
            <a:xfrm>
              <a:off x="10575" y="7935"/>
              <a:ext cx="3067" cy="6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zh-CN" sz="2200" b="1" i="1"/>
                <a:t>F</a:t>
              </a:r>
              <a:r>
                <a:rPr lang="zh-CN" altLang="en-US" sz="2200" b="1" baseline="-25000"/>
                <a:t>合</a:t>
              </a:r>
              <a:r>
                <a:rPr lang="zh-CN" altLang="en-US" sz="2200" b="1">
                  <a:solidFill>
                    <a:schemeClr val="tx1"/>
                  </a:solidFill>
                </a:rPr>
                <a:t>平移</a:t>
              </a:r>
              <a:r>
                <a:rPr lang="zh-CN" altLang="en-US" sz="2200" b="1"/>
                <a:t>到</a:t>
              </a:r>
              <a:r>
                <a:rPr lang="zh-CN" altLang="en-US" sz="2200" b="1">
                  <a:solidFill>
                    <a:srgbClr val="FF0000"/>
                  </a:solidFill>
                </a:rPr>
                <a:t>圆心</a:t>
              </a:r>
              <a:endParaRPr lang="zh-CN" altLang="en-US" sz="2200" b="1">
                <a:solidFill>
                  <a:srgbClr val="FF0000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363" y="7956"/>
              <a:ext cx="10212" cy="1282"/>
              <a:chOff x="391" y="7907"/>
              <a:chExt cx="10212" cy="1282"/>
            </a:xfrm>
          </p:grpSpPr>
          <p:sp>
            <p:nvSpPr>
              <p:cNvPr id="27651" name="TextBox 2"/>
              <p:cNvSpPr txBox="1"/>
              <p:nvPr/>
            </p:nvSpPr>
            <p:spPr>
              <a:xfrm>
                <a:off x="4423" y="7907"/>
                <a:ext cx="2132" cy="6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200" b="1">
                    <a:solidFill>
                      <a:srgbClr val="FF0000"/>
                    </a:solidFill>
                  </a:rPr>
                  <a:t>等效重力</a:t>
                </a:r>
                <a:endParaRPr lang="zh-CN" altLang="en-US" sz="22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6859" y="8245"/>
                <a:ext cx="3744" cy="67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US" altLang="zh-CN" sz="2200" b="1" i="1"/>
                  <a:t>F</a:t>
                </a:r>
                <a:r>
                  <a:rPr lang="zh-CN" altLang="en-US" sz="2200" b="1" baseline="-25000"/>
                  <a:t>电</a:t>
                </a:r>
                <a:r>
                  <a:rPr lang="zh-CN" altLang="en-US" sz="2200" b="1"/>
                  <a:t> 和</a:t>
                </a:r>
                <a:r>
                  <a:rPr lang="en-US" altLang="zh-CN" sz="2200" b="1" i="1"/>
                  <a:t>G </a:t>
                </a:r>
                <a:r>
                  <a:rPr lang="zh-CN" altLang="en-US" sz="2200" b="1"/>
                  <a:t>的合力</a:t>
                </a:r>
                <a:r>
                  <a:rPr lang="en-US" altLang="zh-CN" sz="2200" b="1" i="1">
                    <a:solidFill>
                      <a:srgbClr val="FF0000"/>
                    </a:solidFill>
                  </a:rPr>
                  <a:t>F</a:t>
                </a:r>
                <a:r>
                  <a:rPr lang="zh-CN" altLang="en-US" sz="2200" b="1" baseline="-25000">
                    <a:solidFill>
                      <a:srgbClr val="FF0000"/>
                    </a:solidFill>
                  </a:rPr>
                  <a:t>合</a:t>
                </a:r>
                <a:endParaRPr lang="zh-CN" altLang="en-US" sz="2200" b="1" baseline="-25000">
                  <a:solidFill>
                    <a:srgbClr val="FF0000"/>
                  </a:solidFill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391" y="7979"/>
                <a:ext cx="3808" cy="121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 altLang="en-US" sz="2200" b="1">
                    <a:sym typeface="+mn-ea"/>
                  </a:rPr>
                  <a:t>带电粒子在重力场</a:t>
                </a:r>
                <a:endParaRPr lang="zh-CN" altLang="en-US" sz="2200" b="1">
                  <a:sym typeface="+mn-ea"/>
                </a:endParaRPr>
              </a:p>
              <a:p>
                <a:pPr algn="ctr"/>
                <a:r>
                  <a:rPr lang="zh-CN" altLang="en-US" sz="2200" b="1">
                    <a:sym typeface="+mn-ea"/>
                  </a:rPr>
                  <a:t>和电场中的运动</a:t>
                </a:r>
                <a:endParaRPr lang="zh-CN" altLang="en-US" sz="2200" b="1"/>
              </a:p>
            </p:txBody>
          </p:sp>
          <p:cxnSp>
            <p:nvCxnSpPr>
              <p:cNvPr id="25" name="直接箭头连接符 24"/>
              <p:cNvCxnSpPr>
                <a:stCxn id="24" idx="3"/>
                <a:endCxn id="22" idx="1"/>
              </p:cNvCxnSpPr>
              <p:nvPr/>
            </p:nvCxnSpPr>
            <p:spPr>
              <a:xfrm>
                <a:off x="4199" y="8584"/>
                <a:ext cx="2660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文本框 27"/>
            <p:cNvSpPr txBox="1"/>
            <p:nvPr/>
          </p:nvSpPr>
          <p:spPr>
            <a:xfrm>
              <a:off x="13888" y="8294"/>
              <a:ext cx="3808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200" b="1">
                  <a:solidFill>
                    <a:srgbClr val="FF0000"/>
                  </a:solidFill>
                  <a:latin typeface="Arial" panose="020B0604020202020204" pitchFamily="34" charset="0"/>
                  <a:sym typeface="+mn-ea"/>
                </a:rPr>
                <a:t>等效</a:t>
              </a:r>
              <a:r>
                <a:rPr lang="zh-CN" altLang="en-US" sz="2200" b="1">
                  <a:latin typeface="Arial" panose="020B0604020202020204" pitchFamily="34" charset="0"/>
                  <a:sym typeface="+mn-ea"/>
                </a:rPr>
                <a:t>最高（低）点</a:t>
              </a:r>
              <a:endParaRPr lang="zh-CN" altLang="en-US" sz="2200" b="1" baseline="-25000"/>
            </a:p>
          </p:txBody>
        </p:sp>
        <p:cxnSp>
          <p:nvCxnSpPr>
            <p:cNvPr id="29" name="直接箭头连接符 28"/>
            <p:cNvCxnSpPr>
              <a:stCxn id="22" idx="3"/>
              <a:endCxn id="28" idx="1"/>
            </p:cNvCxnSpPr>
            <p:nvPr/>
          </p:nvCxnSpPr>
          <p:spPr>
            <a:xfrm>
              <a:off x="10575" y="8633"/>
              <a:ext cx="3313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6"/>
            <p:cNvSpPr txBox="1"/>
            <p:nvPr/>
          </p:nvSpPr>
          <p:spPr>
            <a:xfrm>
              <a:off x="13393" y="9820"/>
              <a:ext cx="4797" cy="677"/>
            </a:xfrm>
            <a:prstGeom prst="rect">
              <a:avLst/>
            </a:prstGeom>
            <a:noFill/>
            <a:ln w="9525">
              <a:solidFill>
                <a:srgbClr val="FF0000"/>
              </a:solidFill>
            </a:ln>
          </p:spPr>
          <p:txBody>
            <a:bodyPr wrap="square">
              <a:spAutoFit/>
            </a:bodyPr>
            <a:lstStyle/>
            <a:p>
              <a:r>
                <a:rPr lang="zh-CN" altLang="en-US" sz="2200" b="1">
                  <a:solidFill>
                    <a:srgbClr val="FF0000"/>
                  </a:solidFill>
                  <a:latin typeface="Times New Roman" panose="02020603050405020304"/>
                  <a:cs typeface="Times New Roman" panose="02020603050405020304" charset="0"/>
                  <a:sym typeface="+mn-ea"/>
                </a:rPr>
                <a:t>动力学</a:t>
              </a:r>
              <a:r>
                <a:rPr lang="zh-CN" altLang="en-US" sz="2200" b="1">
                  <a:solidFill>
                    <a:schemeClr val="tx1"/>
                  </a:solidFill>
                </a:rPr>
                <a:t>和</a:t>
              </a:r>
              <a:r>
                <a:rPr lang="zh-CN" altLang="en-US" sz="2200" b="1">
                  <a:solidFill>
                    <a:srgbClr val="FF0000"/>
                  </a:solidFill>
                  <a:sym typeface="+mn-ea"/>
                </a:rPr>
                <a:t>动能定理</a:t>
              </a:r>
              <a:r>
                <a:rPr lang="zh-CN" altLang="en-US" sz="2200" b="1">
                  <a:solidFill>
                    <a:schemeClr val="tx1"/>
                  </a:solidFill>
                  <a:latin typeface="Times New Roman" panose="02020603050405020304"/>
                  <a:cs typeface="Times New Roman" panose="02020603050405020304" charset="0"/>
                  <a:sym typeface="+mn-ea"/>
                </a:rPr>
                <a:t>分析</a:t>
              </a:r>
              <a:endParaRPr lang="zh-CN" altLang="en-US" sz="2200" b="1">
                <a:solidFill>
                  <a:schemeClr val="tx1"/>
                </a:solidFill>
                <a:latin typeface="Times New Roman" panose="02020603050405020304"/>
                <a:cs typeface="Times New Roman" panose="02020603050405020304" charset="0"/>
                <a:sym typeface="+mn-ea"/>
              </a:endParaRPr>
            </a:p>
          </p:txBody>
        </p:sp>
        <p:cxnSp>
          <p:nvCxnSpPr>
            <p:cNvPr id="32" name="直接箭头连接符 31"/>
            <p:cNvCxnSpPr>
              <a:stCxn id="28" idx="2"/>
              <a:endCxn id="30" idx="0"/>
            </p:cNvCxnSpPr>
            <p:nvPr/>
          </p:nvCxnSpPr>
          <p:spPr>
            <a:xfrm flipH="1">
              <a:off x="15792" y="8971"/>
              <a:ext cx="0" cy="84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8408670" cy="637539"/>
          </a:xfrm>
        </p:spPr>
        <p:txBody>
          <a:bodyPr wrap="square"/>
          <a:lstStyle/>
          <a:p>
            <a:r>
              <a:rPr lang="zh-CN" altLang="en-US"/>
              <a:t>带电粒子在重力场和电场中的运动</a:t>
            </a:r>
            <a:r>
              <a:rPr lang="en-US" altLang="zh-CN"/>
              <a:t>——</a:t>
            </a:r>
            <a:r>
              <a:rPr lang="zh-CN" altLang="zh-CN"/>
              <a:t>等效重力法</a:t>
            </a:r>
            <a:endParaRPr lang="zh-CN" altLang="zh-CN"/>
          </a:p>
        </p:txBody>
      </p:sp>
      <p:sp>
        <p:nvSpPr>
          <p:cNvPr id="8" name="内容占位符 7"/>
          <p:cNvSpPr/>
          <p:nvPr>
            <p:ph idx="1"/>
          </p:nvPr>
        </p:nvSpPr>
        <p:spPr>
          <a:xfrm>
            <a:off x="148590" y="1041400"/>
            <a:ext cx="11607800" cy="4121150"/>
          </a:xfrm>
        </p:spPr>
        <p:txBody>
          <a:bodyPr/>
          <a:lstStyle/>
          <a:p>
            <a:r>
              <a:rPr lang="zh-CN" altLang="en-US"/>
              <a:t>如图所示,</a:t>
            </a:r>
            <a:r>
              <a:rPr lang="zh-CN" altLang="en-US" i="1"/>
              <a:t>ABCDF</a:t>
            </a:r>
            <a:r>
              <a:rPr lang="zh-CN" altLang="en-US"/>
              <a:t>为一绝缘的光滑轨道,竖直放置在方向水平向右的匀强电场中,电场强度大小为</a:t>
            </a:r>
            <a:r>
              <a:rPr lang="zh-CN" altLang="en-US" i="1"/>
              <a:t>E</a:t>
            </a:r>
            <a:r>
              <a:rPr lang="zh-CN" altLang="en-US"/>
              <a:t>.</a:t>
            </a:r>
            <a:r>
              <a:rPr lang="zh-CN" altLang="en-US" i="1"/>
              <a:t>AB</a:t>
            </a:r>
            <a:r>
              <a:rPr lang="zh-CN" altLang="en-US"/>
              <a:t>面水平,</a:t>
            </a:r>
            <a:r>
              <a:rPr lang="zh-CN" altLang="en-US" i="1"/>
              <a:t>BCDF</a:t>
            </a:r>
            <a:r>
              <a:rPr lang="zh-CN" altLang="en-US"/>
              <a:t>是半径为</a:t>
            </a:r>
            <a:r>
              <a:rPr lang="zh-CN" altLang="en-US" i="1"/>
              <a:t>R</a:t>
            </a:r>
            <a:r>
              <a:rPr lang="zh-CN" altLang="en-US"/>
              <a:t>的圆形轨道,</a:t>
            </a:r>
            <a:r>
              <a:rPr lang="zh-CN" altLang="en-US" i="1"/>
              <a:t>B</a:t>
            </a:r>
            <a:r>
              <a:rPr lang="zh-CN" altLang="en-US"/>
              <a:t>为圆心正下方的最低点,</a:t>
            </a:r>
            <a:r>
              <a:rPr lang="zh-CN" altLang="en-US" i="1"/>
              <a:t>D</a:t>
            </a:r>
            <a:r>
              <a:rPr lang="zh-CN" altLang="en-US"/>
              <a:t>为圆心正上方的最高点.今有一个带正电的小球在静电力作用下从</a:t>
            </a:r>
            <a:r>
              <a:rPr lang="zh-CN" altLang="en-US" i="1"/>
              <a:t>A</a:t>
            </a:r>
            <a:r>
              <a:rPr lang="zh-CN" altLang="en-US"/>
              <a:t>点由静止开始沿轨道运动,小球受到的静电力和重力大小相等,小球的电荷量为</a:t>
            </a:r>
            <a:r>
              <a:rPr lang="zh-CN" altLang="en-US" i="1"/>
              <a:t>q</a:t>
            </a:r>
            <a:r>
              <a:rPr lang="zh-CN" altLang="en-US"/>
              <a:t>.</a:t>
            </a:r>
            <a:endParaRPr lang="zh-CN" altLang="en-US"/>
          </a:p>
          <a:p>
            <a:r>
              <a:rPr lang="zh-CN" altLang="en-US"/>
              <a:t>(1)若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间的距离为</a:t>
            </a:r>
            <a:r>
              <a:rPr lang="zh-CN" altLang="en-US" i="1"/>
              <a:t>4R</a:t>
            </a:r>
            <a:r>
              <a:rPr lang="zh-CN" altLang="en-US"/>
              <a:t>,则小球在运动过程中的最大动能为多大?</a:t>
            </a:r>
            <a:endParaRPr lang="zh-CN" altLang="en-US"/>
          </a:p>
          <a:p>
            <a:r>
              <a:rPr lang="zh-CN" altLang="en-US"/>
              <a:t>(2)若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间的距离为</a:t>
            </a:r>
            <a:r>
              <a:rPr lang="zh-CN" altLang="en-US" i="1"/>
              <a:t>4R</a:t>
            </a:r>
            <a:r>
              <a:rPr lang="zh-CN" altLang="en-US"/>
              <a:t>,则小球通过最高点</a:t>
            </a:r>
            <a:r>
              <a:rPr lang="zh-CN" altLang="en-US" i="1"/>
              <a:t>D</a:t>
            </a:r>
            <a:r>
              <a:rPr lang="zh-CN" altLang="en-US"/>
              <a:t>时对轨道的压力为多大?</a:t>
            </a:r>
            <a:endParaRPr lang="zh-CN" altLang="en-US"/>
          </a:p>
          <a:p>
            <a:r>
              <a:rPr lang="zh-CN" altLang="en-US"/>
              <a:t>(3)若小球能沿轨道做圆周运动到达接近水平轨道的</a:t>
            </a:r>
            <a:r>
              <a:rPr lang="zh-CN" altLang="en-US" i="1"/>
              <a:t>F</a:t>
            </a:r>
            <a:r>
              <a:rPr lang="zh-CN" altLang="en-US"/>
              <a:t>点,则</a:t>
            </a:r>
            <a:r>
              <a:rPr lang="zh-CN" altLang="en-US" i="1"/>
              <a:t>A</a:t>
            </a:r>
            <a:r>
              <a:rPr lang="zh-CN" altLang="en-US"/>
              <a:t>、</a:t>
            </a:r>
            <a:r>
              <a:rPr lang="zh-CN" altLang="en-US" i="1"/>
              <a:t>B</a:t>
            </a:r>
            <a:r>
              <a:rPr lang="zh-CN" altLang="en-US"/>
              <a:t>间的距离至少为多大?</a:t>
            </a:r>
            <a:endParaRPr lang="zh-CN" altLang="en-US"/>
          </a:p>
        </p:txBody>
      </p:sp>
      <p:pic>
        <p:nvPicPr>
          <p:cNvPr id="1073742876" name="7RT87.EPS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1">
            <a:clrChange>
              <a:clrFrom>
                <a:srgbClr val="020202">
                  <a:alpha val="100000"/>
                </a:srgbClr>
              </a:clrFrom>
              <a:clrTo>
                <a:srgbClr val="020202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04970" y="4987925"/>
            <a:ext cx="3040380" cy="16802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3742877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671300" y="10871200"/>
            <a:ext cx="393700" cy="317500"/>
          </a:xfrm>
          <a:prstGeom prst="cube">
            <a:avLst/>
          </a:prstGeom>
        </p:spPr>
      </p:pic>
      <p:pic>
        <p:nvPicPr>
          <p:cNvPr id="107374287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87200" y="119761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1747</Words>
  <Application>WPS 演示</Application>
  <PresentationFormat/>
  <Paragraphs>153</Paragraphs>
  <Slides>10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10</vt:i4>
      </vt:variant>
    </vt:vector>
  </HeadingPairs>
  <TitlesOfParts>
    <vt:vector size="26" baseType="lpstr">
      <vt:lpstr>Arial</vt:lpstr>
      <vt:lpstr>宋体</vt:lpstr>
      <vt:lpstr>Wingdings</vt:lpstr>
      <vt:lpstr>Times New Roman</vt:lpstr>
      <vt:lpstr>微软雅黑</vt:lpstr>
      <vt:lpstr>Times New Roman</vt:lpstr>
      <vt:lpstr>Calibri</vt:lpstr>
      <vt:lpstr>Arial Unicode MS</vt:lpstr>
      <vt:lpstr>等线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图像问题与等效重力法</vt:lpstr>
      <vt:lpstr>电场的图像问题</vt:lpstr>
      <vt:lpstr>电场的图像问题</vt:lpstr>
      <vt:lpstr>电场的图像问题</vt:lpstr>
      <vt:lpstr>电场的图像问题</vt:lpstr>
      <vt:lpstr>电场的图像问题</vt:lpstr>
      <vt:lpstr>电场的图像问题</vt:lpstr>
      <vt:lpstr>电场的图像问题</vt:lpstr>
      <vt:lpstr>带电粒子在重力场和电场中的运动——等效重力法</vt:lpstr>
      <vt:lpstr>带电粒子在重力场和电场中的运动——等效重力法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辰昊</cp:lastModifiedBy>
  <cp:revision>2</cp:revision>
  <cp:lastPrinted>2020-11-27T14:24:00Z</cp:lastPrinted>
  <dcterms:created xsi:type="dcterms:W3CDTF">2020-11-27T14:24:00Z</dcterms:created>
  <dcterms:modified xsi:type="dcterms:W3CDTF">2021-01-03T11:35:38Z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2052-11.1.0.10228</vt:lpwstr>
  </property>
</Properties>
</file>