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667" r:id="rId3"/>
    <p:sldId id="666" r:id="rId5"/>
    <p:sldId id="669" r:id="rId6"/>
    <p:sldId id="672" r:id="rId7"/>
    <p:sldId id="673" r:id="rId8"/>
    <p:sldId id="693" r:id="rId9"/>
    <p:sldId id="670" r:id="rId10"/>
    <p:sldId id="675" r:id="rId11"/>
    <p:sldId id="694" r:id="rId12"/>
    <p:sldId id="671" r:id="rId13"/>
    <p:sldId id="729" r:id="rId14"/>
    <p:sldId id="731" r:id="rId15"/>
    <p:sldId id="730" r:id="rId16"/>
    <p:sldId id="738" r:id="rId17"/>
    <p:sldId id="726" r:id="rId18"/>
    <p:sldId id="737" r:id="rId19"/>
    <p:sldId id="733" r:id="rId20"/>
    <p:sldId id="735" r:id="rId21"/>
    <p:sldId id="740" r:id="rId22"/>
    <p:sldId id="741" r:id="rId23"/>
    <p:sldId id="736" r:id="rId24"/>
    <p:sldId id="771" r:id="rId25"/>
    <p:sldId id="776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000099"/>
    <a:srgbClr val="0000CC"/>
    <a:srgbClr val="FFFF00"/>
    <a:srgbClr val="FF3300"/>
    <a:srgbClr val="D60093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224" y="-102"/>
      </p:cViewPr>
      <p:guideLst>
        <p:guide orient="horz" pos="2272"/>
        <p:guide pos="281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4" name="Rectangle 4"/>
          <p:cNvSpPr>
            <a:spLocks noGrp="1" noRot="1"/>
          </p:cNvSpPr>
          <p:nvPr>
            <p:ph type="sldImg" idx="2"/>
          </p:nvPr>
        </p:nvSpPr>
        <p:spPr>
          <a:xfrm>
            <a:off x="1139825" y="685800"/>
            <a:ext cx="4573588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01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4213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同学们，你们知道这是什么吗？</a:t>
            </a:r>
            <a:r>
              <a:rPr lang="en-US" altLang="zh-CN"/>
              <a:t>1</a:t>
            </a:r>
            <a:r>
              <a:rPr lang="zh-CN" altLang="en-US"/>
              <a:t>美元上的人物是谁？华盛顿。 另外一个建筑物是华盛顿纪念碑。为什么美国人要纪念华盛顿？美国的国父。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今天，我们从华盛顿的经历，了解美国联邦政府的建立。周末同学们阅读导学案的美国历史简介，</a:t>
            </a:r>
            <a:r>
              <a:rPr lang="en-US" altLang="zh-CN">
                <a:sym typeface="+mn-ea"/>
              </a:rPr>
              <a:t>1775</a:t>
            </a:r>
            <a:r>
              <a:rPr lang="zh-CN" altLang="en-US">
                <a:sym typeface="+mn-ea"/>
              </a:rPr>
              <a:t>年</a:t>
            </a:r>
            <a:r>
              <a:rPr lang="en-US" altLang="zh-CN">
                <a:sym typeface="+mn-ea"/>
              </a:rPr>
              <a:t>—1783</a:t>
            </a:r>
            <a:r>
              <a:rPr lang="zh-CN" altLang="en-US">
                <a:sym typeface="+mn-ea"/>
              </a:rPr>
              <a:t>年由华盛顿、杰斐逊等人领导英属北美十三个殖民地反抗英国政府，</a:t>
            </a:r>
            <a:r>
              <a:rPr lang="en-US" altLang="zh-CN">
                <a:sym typeface="+mn-ea"/>
              </a:rPr>
              <a:t>1776</a:t>
            </a:r>
            <a:r>
              <a:rPr lang="zh-CN" altLang="en-US">
                <a:sym typeface="+mn-ea"/>
              </a:rPr>
              <a:t>年由杰弗逊起草的《独立宣言》，标志着美国的诞生。但是在美国建立之初，作为中央政府一员的华盛顿却十分忧虑。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华盛顿忧虑什么？这些忧虑是否可以解决呢？请同学们依据导学活动一的材料，借助学法指导中的提示，小组讨论完成</a:t>
            </a:r>
            <a:r>
              <a:rPr lang="en-US" altLang="zh-CN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</a:t>
            </a:r>
            <a:r>
              <a:rPr lang="zh-CN" altLang="en-US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美国建立之初背景框架图</a:t>
            </a:r>
            <a:r>
              <a:rPr lang="en-US" altLang="zh-CN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</a:t>
            </a:r>
            <a:r>
              <a:rPr lang="zh-CN" altLang="en-US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。用时</a:t>
            </a:r>
            <a:r>
              <a:rPr lang="en-US" altLang="zh-CN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分钟。</a:t>
            </a:r>
            <a:endParaRPr lang="zh-CN" altLang="en-US" noProof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向着这两个解决方向发展，华盛顿等立宪者们做出一系列的努力，比如召开历时</a:t>
            </a:r>
            <a:r>
              <a:rPr lang="en-US" altLang="zh-CN">
                <a:sym typeface="+mn-ea"/>
              </a:rPr>
              <a:t>116</a:t>
            </a:r>
            <a:r>
              <a:rPr lang="zh-CN" altLang="en-US">
                <a:sym typeface="+mn-ea"/>
              </a:rPr>
              <a:t>天的制宪会议。同学们阅读材料，找出会议中立宪者们争论的焦点。这些矛盾具体是如何呢？又该如何怎么解决呢？我们将逐一分析。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首先分析大州与小州的矛盾。大州主张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两院制，以人口为依据比例代表制。小州主张一院制，各州有同等名额。立宪者们采取妥协方案，与其斗得你死我活,不如各退一步：国会分成两院，即众议院和参议院。众议院的议员是如何产生？书本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P41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图片下的文字可以找到答案。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众议员按人口比例选出。参议员是每州两名。这都被写进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sym typeface="+mn-ea"/>
              </a:rPr>
              <a:t>1787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宪法中。议员由人民选举产生，总统也是由人民选出的，这体现了什么原则？（如果这里学生没有回答上，可以这样突破：人民选举产生议员，即权利在谁手中？人民。即人民主权原则。古希腊民主政治的特点：人民主权特点。）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10000"/>
              </a:lnSpc>
            </a:pPr>
            <a:r>
              <a:rPr lang="zh-CN" altLang="en-US"/>
              <a:t> 媾和：交战国缔结和约,结束战争状态</a:t>
            </a:r>
            <a:endParaRPr lang="zh-CN" altLang="en-US"/>
          </a:p>
          <a:p>
            <a:pPr>
              <a:lnSpc>
                <a:spcPct val="110000"/>
              </a:lnSpc>
            </a:pPr>
            <a:r>
              <a:rPr lang="zh-CN" altLang="en-US"/>
              <a:t>第二个，</a:t>
            </a:r>
            <a:r>
              <a:rPr lang="zh-CN" altLang="en-US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州邦权和政府权的矛盾实际上是</a:t>
            </a:r>
            <a:r>
              <a:rPr lang="zh-CN" altLang="en-US">
                <a:sym typeface="+mn-ea"/>
              </a:rPr>
              <a:t>地方</a:t>
            </a:r>
            <a:r>
              <a:rPr lang="zh-CN" altLang="en-US"/>
              <a:t>与</a:t>
            </a:r>
            <a:r>
              <a:rPr lang="zh-CN" altLang="en-US">
                <a:sym typeface="+mn-ea"/>
              </a:rPr>
              <a:t>中央</a:t>
            </a:r>
            <a:r>
              <a:rPr lang="zh-CN" altLang="en-US"/>
              <a:t>的矛盾。在</a:t>
            </a:r>
            <a:r>
              <a:rPr lang="en-US" altLang="zh-CN"/>
              <a:t>1787</a:t>
            </a:r>
            <a:r>
              <a:rPr lang="zh-CN" altLang="en-US"/>
              <a:t>年宪法中，我们可以看到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联邦权力大于各州权力，把权力集中在中央。凡宪法没有明确赋予联邦政府的权力都属于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  <a:hlinkClick r:id="rId3" action="ppaction://hlinksldjump"/>
              </a:rPr>
              <a:t>各州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，各州在不违背宪法的前提下制定地方法律，地方享有一定一定自治权，比如（下页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PPT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）美国</a:t>
            </a:r>
            <a:r>
              <a:rPr lang="zh-CN" altLang="en-US">
                <a:sym typeface="+mn-ea"/>
              </a:rPr>
              <a:t>各州的车牌各不相同，中国小型汽车车牌基本上都是统一蓝牌白字。与中央集权相对的，是地方分权，立宪者们采用联邦制原则，将中央集权与地方分权相结合。</a:t>
            </a:r>
            <a:endParaRPr lang="zh-CN" altLang="en-US">
              <a:sym typeface="+mn-ea"/>
            </a:endParaRPr>
          </a:p>
          <a:p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各州的车牌各不相同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联邦体制下中央</a:t>
            </a:r>
            <a:r>
              <a:rPr lang="en-US" altLang="zh-CN"/>
              <a:t>政府的权力扩大、</a:t>
            </a:r>
            <a:r>
              <a:rPr lang="zh-CN" altLang="en-US"/>
              <a:t>集中，这会不会导致政府的专制独裁呢？之前的历史经验告诉他们，一个大权在握的政府和国王是如何夺走北美人民权利的。如何强制政府控制自己呢？如何避免走向专制呢？华盛顿、麦迪逊等人想到了法国启蒙思想家孟德斯鸠的三权分立的思想，这三权分别指哪三种权力？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立法权、行政权、司法权。谁掌握行政权？谁掌握立法权？谁掌握司法权？这体现了什么</a:t>
            </a:r>
            <a:r>
              <a:rPr lang="zh-CN" altLang="en-US"/>
              <a:t>原则？分权与</a:t>
            </a:r>
            <a:r>
              <a:rPr lang="zh-CN" altLang="en-US">
                <a:sym typeface="+mn-ea"/>
              </a:rPr>
              <a:t>制衡原则。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这三种权力具体是如何制衡的呢？我们将通过情境创设、角色扮演，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各小组对应扮演情境中的人物、机构，思考总统、国会、最高法院之间的制衡关系，依据学法指导的提示和课本内容，完成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美国联邦政府结构示意图。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宪法修正案必须经过参众两院各以三分之二通过，再由四分之三的州立法机构通过。或者，要有三分之二的州议会提出召集修宪大会，在会上有至少四分之三的州通过，才能成功。1998年底，联邦参议院终于决定，拒绝接受这个有关禁止亵渎国旗的宪法修正案提案。http://view.news.qq.com/a/20090818/000018_2.htm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在情景一中，对国会的立法，</a:t>
            </a:r>
            <a:r>
              <a:rPr lang="zh-CN" altLang="en-US">
                <a:sym typeface="+mn-ea"/>
              </a:rPr>
              <a:t>最高法院</a:t>
            </a:r>
            <a:r>
              <a:rPr lang="zh-CN" altLang="en-US"/>
              <a:t>可以宣布违宪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分析情境二：对于国会的立法，总统可以采取什么措施？答案填入②。国会又采取什么措施进行应对呢？答案填入③。</a:t>
            </a:r>
            <a:endParaRPr lang="zh-CN" altLang="en-US"/>
          </a:p>
          <a:p>
            <a:r>
              <a:rPr lang="zh-CN" altLang="en-US"/>
              <a:t>当总统出现违宪行为时，国会可以采取什么措施？答案填入④。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分析情境三：总统与最高法院大法官的任命有何关系？答案填入⑤。</a:t>
            </a:r>
            <a:endParaRPr lang="zh-CN" altLang="en-US"/>
          </a:p>
          <a:p>
            <a:r>
              <a:rPr lang="zh-CN" altLang="en-US"/>
              <a:t>国会与最高法院大法官的任命有何关系？答案填入⑥。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分权与制衡是有代价的：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立法、司法、行政机关经常摩擦、扯皮、相互牵制，致使许多重要国事无法得以及时决断。美国总统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提出的议案也常常被搁置，如提出建立海军部的议案，得到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国会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同意用了</a:t>
            </a:r>
            <a:r>
              <a:rPr lang="en-US" altLang="zh-CN" b="1">
                <a:latin typeface="宋体" panose="02010600030101010101" pitchFamily="2" charset="-122"/>
                <a:sym typeface="+mn-ea"/>
              </a:rPr>
              <a:t>10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年，建立内政部用了</a:t>
            </a:r>
            <a:r>
              <a:rPr lang="en-US" altLang="zh-CN" b="1">
                <a:latin typeface="宋体" panose="02010600030101010101" pitchFamily="2" charset="-122"/>
                <a:sym typeface="+mn-ea"/>
              </a:rPr>
              <a:t>39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年，建立司法部用了</a:t>
            </a:r>
            <a:r>
              <a:rPr lang="en-US" altLang="zh-CN" b="1">
                <a:latin typeface="宋体" panose="02010600030101010101" pitchFamily="2" charset="-122"/>
                <a:sym typeface="+mn-ea"/>
              </a:rPr>
              <a:t>40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年，建立劳工部用了</a:t>
            </a:r>
            <a:r>
              <a:rPr lang="en-US" altLang="zh-CN" b="1">
                <a:latin typeface="宋体" panose="02010600030101010101" pitchFamily="2" charset="-122"/>
                <a:sym typeface="+mn-ea"/>
              </a:rPr>
              <a:t>45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年。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我们再回顾刚分析得出的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1787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年宪法基本原则</a:t>
            </a:r>
            <a:endParaRPr lang="en-US" altLang="zh-CN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1787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年宪法体现的基本原则也反映了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1787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年宪法的积极作用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第一，联邦权力高于各州权力，即加强了谁的权力？（学生可能回答中央政府或者联邦、联邦政府）突破：联邦政府就是中央政府，中央政府是国家最高行政机关，中央政权权力加强，即国家权力。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加强国家权力，从而维护国家的统一和社会安定，为美国的资本主义经济的长期发展创造了良好的社会环境。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（是政治方面的积极作用，那经济上呢？促进美国资本主义经济发展。）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人民主权原则：再提炼两个关键字。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防止权力过于集中导致的专制。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补充：法经是中国历史上第一部比较系统的封建成文法典，但它并不是我国历史上第一部成文法典，在《法经》之前，已经颁布了很多法典，只是不过不太完善。《法经》成为以后历代法典的蓝本，它的制定者是战国时期著名的改革家李悝。 欧洲历史上第一部比较系统完备的法律体系：罗马法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以上内容是</a:t>
            </a:r>
            <a:r>
              <a:rPr lang="en-US" altLang="zh-CN"/>
              <a:t>1787</a:t>
            </a:r>
            <a:r>
              <a:rPr lang="zh-CN" altLang="en-US"/>
              <a:t>年宪法对美国的积极作用，我们在此基础上，补充</a:t>
            </a:r>
            <a:r>
              <a:rPr lang="en-US" altLang="zh-CN"/>
              <a:t>1787</a:t>
            </a:r>
            <a:r>
              <a:rPr lang="zh-CN" altLang="en-US"/>
              <a:t>年宪法的性质及其对后世的作用。请同学们在课本上找出</a:t>
            </a:r>
            <a:r>
              <a:rPr lang="en-US" altLang="zh-CN"/>
              <a:t>1787</a:t>
            </a:r>
            <a:r>
              <a:rPr lang="zh-CN" altLang="en-US"/>
              <a:t>年宪法的性质。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世界第一部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比较完整的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资产阶级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成文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宪法，同时也标志着资产阶级民主共和制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的建立。（可以联系英国：英国同样也是颁布法律，《权利法案》的颁布确立了君主立宪制）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endParaRPr lang="zh-CN" altLang="en-US"/>
          </a:p>
          <a:p>
            <a:r>
              <a:rPr lang="zh-CN" altLang="en-US"/>
              <a:t>对后世的影响：和英国君主立宪制对后世的影响一样，查看之前笔记，为其他国家树立了。</a:t>
            </a:r>
            <a:endParaRPr lang="en-US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/>
              <a:t>1787</a:t>
            </a:r>
            <a:r>
              <a:rPr lang="zh-CN" altLang="en-US"/>
              <a:t>年宪法并不是完美无缺的政治设计，其最明显、最严重的缺点在于承认什么制度的存在？黑人奴隶制。</a:t>
            </a:r>
            <a:r>
              <a:rPr lang="zh-CN" altLang="en-US">
                <a:sym typeface="+mn-ea"/>
              </a:rPr>
              <a:t>华盛顿虽然不能解放全国的奴隶，但他在遗嘱中规定以后解放家中的奴隶。</a:t>
            </a:r>
            <a:r>
              <a:rPr lang="zh-CN" altLang="en-US"/>
              <a:t>除了奴隶的问题存在，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1787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年宪法还有什么局限性？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妇女、印第安人、黑人的选举权被剥夺。立宪者们认为</a:t>
            </a:r>
            <a:r>
              <a:rPr lang="zh-CN" altLang="en-US">
                <a:sym typeface="+mn-ea"/>
              </a:rPr>
              <a:t>天赋人权，故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最初</a:t>
            </a:r>
            <a:r>
              <a:rPr lang="zh-CN" altLang="en-US">
                <a:sym typeface="+mn-ea"/>
              </a:rPr>
              <a:t>没有明确的规定公民的基本权利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，比如</a:t>
            </a:r>
            <a:r>
              <a:rPr lang="zh-CN" altLang="en-US">
                <a:sym typeface="+mn-ea"/>
              </a:rPr>
              <a:t>言论和出版自由权利。对于后人而言，</a:t>
            </a:r>
            <a:r>
              <a:rPr lang="en-US" altLang="zh-CN">
                <a:sym typeface="+mn-ea"/>
              </a:rPr>
              <a:t>1787</a:t>
            </a:r>
            <a:r>
              <a:rPr lang="zh-CN" altLang="en-US">
                <a:sym typeface="+mn-ea"/>
              </a:rPr>
              <a:t>年宪法的局限性应该采取何种形式弥补？修正案。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华盛顿作为总统，为什么不能解放全国的奴隶？因为1787年宪法规定立法权属于国会。</a:t>
            </a:r>
            <a:endParaRPr lang="zh-CN" altLang="en-US"/>
          </a:p>
          <a:p>
            <a:r>
              <a:rPr lang="zh-CN" altLang="en-US"/>
              <a:t>美国宪法最主要的是限制政府的权力，因为他们认为天赋人权，故没有明确的规定公民的基本权利，如：言论和出版自由、和平集会和请愿自由以及信仰自由。在制定的过程当中，他们认为是不能规定人民的权利的，人民的权利是上帝赋予的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课外阅读：然而，虽然华盛顿曾在私下场合表达过对奴隶制的质疑，但他直到去世，都从来没有在公共场合上批判过奴隶制度。据历史学家图希克称，华盛顿不想公开谴责奴隶制，是因为不想引发美国分裂，因为废除奴隶制必将产生许多反对派，尤其是那些南方的奴隶主。</a:t>
            </a:r>
            <a:endParaRPr lang="zh-CN" altLang="en-US"/>
          </a:p>
          <a:p>
            <a:r>
              <a:rPr lang="zh-CN" altLang="en-US"/>
              <a:t>美国“开国之父”华盛顿生前拥有许多奴隶，大多数奴隶都生活在他位于弗吉尼亚州弗农山的庄园中。华盛顿出生在弗吉尼亚州一个</a:t>
            </a:r>
            <a:r>
              <a:rPr lang="zh-CN" altLang="en-US" b="1"/>
              <a:t>富裕的农场主家庭</a:t>
            </a:r>
            <a:r>
              <a:rPr lang="zh-CN" altLang="en-US"/>
              <a:t>。1743年，当华盛顿的父亲去世后，11岁的他就从父亲那儿继承了10名奴隶和500英亩土地，小小年纪当上了一名奴隶主；1759年，当他和妻子玛莎结婚时，又获得了20多个当做“陪嫁”的奴隶；到华盛顿1799年去世时，</a:t>
            </a:r>
            <a:r>
              <a:rPr lang="zh-CN" altLang="en-US" b="1"/>
              <a:t>生活在华盛顿弗农山庄园中的奴隶已经达到了317人。</a:t>
            </a:r>
            <a:endParaRPr lang="zh-CN" altLang="en-US" b="1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因此，制宪者们在奴隶制问题上不得不做出妥协，从而把这一问题交给了后人。制宪会议对奴隶制问题的处理方式，为美国爆发南北战争买下祸根。对于</a:t>
            </a:r>
            <a:r>
              <a:rPr lang="en-US" altLang="zh-CN">
                <a:sym typeface="+mn-ea"/>
              </a:rPr>
              <a:t>1787</a:t>
            </a:r>
            <a:r>
              <a:rPr lang="zh-CN" altLang="en-US">
                <a:sym typeface="+mn-ea"/>
              </a:rPr>
              <a:t>年宪法保留奴隶制，我认为我们不能简单地以现代人的生活经验和价值观来衡量古人，甚至是苛刻的评价。史学家陈寅恪先生提出的“历史理解之同情（即强调要站在当事人所处的时代思考和评价历史事件）”是史学界研究历史事物的基本原则之一。</a:t>
            </a:r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直到</a:t>
            </a:r>
            <a:r>
              <a:rPr lang="en-US" altLang="zh-CN">
                <a:sym typeface="+mn-ea"/>
              </a:rPr>
              <a:t>1865</a:t>
            </a:r>
            <a:r>
              <a:rPr lang="zh-CN" altLang="en-US">
                <a:sym typeface="+mn-ea"/>
              </a:rPr>
              <a:t>年美国废除奴隶制，以修正案的方式弥补</a:t>
            </a:r>
            <a:r>
              <a:rPr lang="en-US" altLang="zh-CN">
                <a:sym typeface="+mn-ea"/>
              </a:rPr>
              <a:t>1787</a:t>
            </a:r>
            <a:r>
              <a:rPr lang="zh-CN" altLang="en-US">
                <a:sym typeface="+mn-ea"/>
              </a:rPr>
              <a:t>年宪法的局限性。这说明政治制度需要不断的完善，这也是人类进步的必然过程。</a:t>
            </a:r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对罗斯福新政的评价或者对罗斯福本人的评价，我们不能简单地以现代人的生活经验和价值观来衡量古人，甚至是苛刻的评价。如果评价历史事件，我们要结合当时的大背景去分析；如果评价历史人物，我们要站在历史人物的角度，设身处地地思考问题，做到了解之同情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杨枫：即进行政治文明建设，要认清民主法治的历史潮流，必须立足国情，同时在借鉴他国经验的过程中不断自我完善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托克维尔在《论美国的民主》中说：“联邦制度的目的在于把领土大的长处与领土小的长处结合起来。”正是因为美国制定了符合本国国情的宪法，确立了符合本</a:t>
            </a:r>
            <a:endParaRPr lang="zh-CN" altLang="en-US"/>
          </a:p>
          <a:p>
            <a:r>
              <a:rPr lang="zh-CN" altLang="en-US"/>
              <a:t>国国情的政治体制，才保证美国成为被马克思称为“最完善”的现代国家。这是美国崛起的内在动因，也给我们的政治文明以有益的启迪。</a:t>
            </a:r>
            <a:endParaRPr lang="zh-CN" altLang="en-US"/>
          </a:p>
          <a:p>
            <a:r>
              <a:rPr lang="zh-CN" altLang="en-US"/>
              <a:t>托克维尔在《论美国的民主》一书中认为，有助于美国维护民主制度的原因有三，即自然环境、法制和民情，但“按贡献对它们分级。依我看，自然环境不如法制，而法制又不如民情”。</a:t>
            </a:r>
            <a:endParaRPr lang="zh-CN" altLang="en-US"/>
          </a:p>
          <a:p>
            <a:r>
              <a:rPr lang="zh-CN" altLang="en-US"/>
              <a:t>——张劲松《三权分立政体：误区、审视、否定与继承》</a:t>
            </a:r>
            <a:endParaRPr lang="zh-CN" altLang="en-US"/>
          </a:p>
          <a:p>
            <a:r>
              <a:rPr lang="zh-CN" altLang="en-US"/>
              <a:t>美国位于北美大陆，周围没有强大国家的威胁，且自然资源丰富，生存环境比较好；1787年宪法制定以后，除了有限的修订外，至今维持不变，从而维持了三权分立政体的稳定；美国早期移民多来自欧洲，他们具有反抗专制、崇尚自由的传统，特别是一些思想家，对启蒙思想进行了长期宣传与实践。</a:t>
            </a:r>
            <a:endParaRPr lang="zh-CN" altLang="en-US"/>
          </a:p>
          <a:p>
            <a:endParaRPr lang="zh-CN" altLang="en-US"/>
          </a:p>
          <a:p>
            <a:r>
              <a:rPr lang="zh-CN" altLang="en-US" dirty="0" smtClean="0">
                <a:ea typeface="微软雅黑" panose="020B0503020204020204" charset="-122"/>
                <a:sym typeface="+mn-ea"/>
              </a:rPr>
              <a:t>因为陈寅恪是客家人，在客家话中，「恪」的读音是「kue」家人、学生和助手都称他为「陈寅恪（què）」</a:t>
            </a:r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4099" name="Group 9"/>
          <p:cNvGrpSpPr>
            <a:grpSpLocks noChangeAspect="1"/>
          </p:cNvGrpSpPr>
          <p:nvPr/>
        </p:nvGrpSpPr>
        <p:grpSpPr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4105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6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7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8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4109" name="Freeform 10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13004800" y="812800"/>
                </a:cxn>
                <a:cxn ang="0">
                  <a:pos x="12763500" y="904875"/>
                </a:cxn>
                <a:cxn ang="0">
                  <a:pos x="12506325" y="984250"/>
                </a:cxn>
                <a:cxn ang="0">
                  <a:pos x="12233275" y="1057275"/>
                </a:cxn>
                <a:cxn ang="0">
                  <a:pos x="11941175" y="1114425"/>
                </a:cxn>
                <a:cxn ang="0">
                  <a:pos x="11623675" y="1158875"/>
                </a:cxn>
                <a:cxn ang="0">
                  <a:pos x="11280775" y="1190625"/>
                </a:cxn>
                <a:cxn ang="0">
                  <a:pos x="10909300" y="1209675"/>
                </a:cxn>
                <a:cxn ang="0">
                  <a:pos x="10506075" y="1206500"/>
                </a:cxn>
                <a:cxn ang="0">
                  <a:pos x="10067925" y="1190625"/>
                </a:cxn>
                <a:cxn ang="0">
                  <a:pos x="9591675" y="1152525"/>
                </a:cxn>
                <a:cxn ang="0">
                  <a:pos x="9074150" y="1095375"/>
                </a:cxn>
                <a:cxn ang="0">
                  <a:pos x="8515350" y="1019175"/>
                </a:cxn>
                <a:cxn ang="0">
                  <a:pos x="7908925" y="917575"/>
                </a:cxn>
                <a:cxn ang="0">
                  <a:pos x="7251700" y="793750"/>
                </a:cxn>
                <a:cxn ang="0">
                  <a:pos x="6543675" y="644525"/>
                </a:cxn>
                <a:cxn ang="0">
                  <a:pos x="5778500" y="469900"/>
                </a:cxn>
                <a:cxn ang="0">
                  <a:pos x="5391150" y="381000"/>
                </a:cxn>
                <a:cxn ang="0">
                  <a:pos x="4657725" y="234950"/>
                </a:cxn>
                <a:cxn ang="0">
                  <a:pos x="3987800" y="130175"/>
                </a:cxn>
                <a:cxn ang="0">
                  <a:pos x="3375025" y="57150"/>
                </a:cxn>
                <a:cxn ang="0">
                  <a:pos x="2819400" y="15875"/>
                </a:cxn>
                <a:cxn ang="0">
                  <a:pos x="2320925" y="0"/>
                </a:cxn>
                <a:cxn ang="0">
                  <a:pos x="1876425" y="6350"/>
                </a:cxn>
                <a:cxn ang="0">
                  <a:pos x="1482725" y="31750"/>
                </a:cxn>
                <a:cxn ang="0">
                  <a:pos x="1136650" y="69850"/>
                </a:cxn>
                <a:cxn ang="0">
                  <a:pos x="841375" y="117475"/>
                </a:cxn>
                <a:cxn ang="0">
                  <a:pos x="593725" y="171450"/>
                </a:cxn>
                <a:cxn ang="0">
                  <a:pos x="393700" y="228600"/>
                </a:cxn>
                <a:cxn ang="0">
                  <a:pos x="234950" y="279400"/>
                </a:cxn>
                <a:cxn ang="0">
                  <a:pos x="76200" y="342900"/>
                </a:cxn>
                <a:cxn ang="0">
                  <a:pos x="0" y="381000"/>
                </a:cxn>
                <a:cxn ang="0">
                  <a:pos x="13004800" y="1892300"/>
                </a:cxn>
                <a:cxn ang="0">
                  <a:pos x="13011150" y="1882775"/>
                </a:cxn>
                <a:cxn ang="0">
                  <a:pos x="13011150" y="809625"/>
                </a:cxn>
                <a:cxn ang="0">
                  <a:pos x="13004800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Freeform 14"/>
          <p:cNvSpPr/>
          <p:nvPr/>
        </p:nvSpPr>
        <p:spPr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870172" y="0"/>
              </a:cxn>
              <a:cxn ang="0">
                <a:pos x="2870172" y="0"/>
              </a:cxn>
              <a:cxn ang="0">
                <a:pos x="2748987" y="20092"/>
              </a:cxn>
              <a:cxn ang="0">
                <a:pos x="2625676" y="42416"/>
              </a:cxn>
              <a:cxn ang="0">
                <a:pos x="2500239" y="66973"/>
              </a:cxn>
              <a:cxn ang="0">
                <a:pos x="2370549" y="91529"/>
              </a:cxn>
              <a:cxn ang="0">
                <a:pos x="2238734" y="120551"/>
              </a:cxn>
              <a:cxn ang="0">
                <a:pos x="2102667" y="149572"/>
              </a:cxn>
              <a:cxn ang="0">
                <a:pos x="1964473" y="183059"/>
              </a:cxn>
              <a:cxn ang="0">
                <a:pos x="1822028" y="216545"/>
              </a:cxn>
              <a:cxn ang="0">
                <a:pos x="1822028" y="216545"/>
              </a:cxn>
              <a:cxn ang="0">
                <a:pos x="1564775" y="281285"/>
              </a:cxn>
              <a:cxn ang="0">
                <a:pos x="1313901" y="339328"/>
              </a:cxn>
              <a:cxn ang="0">
                <a:pos x="1073657" y="392906"/>
              </a:cxn>
              <a:cxn ang="0">
                <a:pos x="841917" y="444252"/>
              </a:cxn>
              <a:cxn ang="0">
                <a:pos x="620808" y="488900"/>
              </a:cxn>
              <a:cxn ang="0">
                <a:pos x="406076" y="529084"/>
              </a:cxn>
              <a:cxn ang="0">
                <a:pos x="199849" y="567035"/>
              </a:cxn>
              <a:cxn ang="0">
                <a:pos x="0" y="600521"/>
              </a:cxn>
              <a:cxn ang="0">
                <a:pos x="0" y="600521"/>
              </a:cxn>
              <a:cxn ang="0">
                <a:pos x="138193" y="620613"/>
              </a:cxn>
              <a:cxn ang="0">
                <a:pos x="270009" y="638473"/>
              </a:cxn>
              <a:cxn ang="0">
                <a:pos x="397572" y="654100"/>
              </a:cxn>
              <a:cxn ang="0">
                <a:pos x="523009" y="667494"/>
              </a:cxn>
              <a:cxn ang="0">
                <a:pos x="644194" y="680889"/>
              </a:cxn>
              <a:cxn ang="0">
                <a:pos x="761127" y="689818"/>
              </a:cxn>
              <a:cxn ang="0">
                <a:pos x="873808" y="698748"/>
              </a:cxn>
              <a:cxn ang="0">
                <a:pos x="984363" y="705445"/>
              </a:cxn>
              <a:cxn ang="0">
                <a:pos x="1092791" y="709910"/>
              </a:cxn>
              <a:cxn ang="0">
                <a:pos x="1196968" y="712143"/>
              </a:cxn>
              <a:cxn ang="0">
                <a:pos x="1296892" y="714375"/>
              </a:cxn>
              <a:cxn ang="0">
                <a:pos x="1394691" y="714375"/>
              </a:cxn>
              <a:cxn ang="0">
                <a:pos x="1490363" y="712143"/>
              </a:cxn>
              <a:cxn ang="0">
                <a:pos x="1583910" y="709910"/>
              </a:cxn>
              <a:cxn ang="0">
                <a:pos x="1673204" y="705445"/>
              </a:cxn>
              <a:cxn ang="0">
                <a:pos x="1760372" y="698748"/>
              </a:cxn>
              <a:cxn ang="0">
                <a:pos x="1843288" y="692051"/>
              </a:cxn>
              <a:cxn ang="0">
                <a:pos x="1926204" y="683121"/>
              </a:cxn>
              <a:cxn ang="0">
                <a:pos x="2004868" y="671959"/>
              </a:cxn>
              <a:cxn ang="0">
                <a:pos x="2083532" y="660797"/>
              </a:cxn>
              <a:cxn ang="0">
                <a:pos x="2157944" y="647402"/>
              </a:cxn>
              <a:cxn ang="0">
                <a:pos x="2232356" y="634008"/>
              </a:cxn>
              <a:cxn ang="0">
                <a:pos x="2302516" y="618381"/>
              </a:cxn>
              <a:cxn ang="0">
                <a:pos x="2372675" y="602754"/>
              </a:cxn>
              <a:cxn ang="0">
                <a:pos x="2440709" y="584895"/>
              </a:cxn>
              <a:cxn ang="0">
                <a:pos x="2506617" y="567035"/>
              </a:cxn>
              <a:cxn ang="0">
                <a:pos x="2570398" y="546943"/>
              </a:cxn>
              <a:cxn ang="0">
                <a:pos x="2634180" y="526852"/>
              </a:cxn>
              <a:cxn ang="0">
                <a:pos x="2755365" y="482203"/>
              </a:cxn>
              <a:cxn ang="0">
                <a:pos x="2872298" y="435322"/>
              </a:cxn>
              <a:cxn ang="0">
                <a:pos x="2872298" y="435322"/>
              </a:cxn>
              <a:cxn ang="0">
                <a:pos x="2876550" y="433090"/>
              </a:cxn>
              <a:cxn ang="0">
                <a:pos x="2876550" y="433090"/>
              </a:cxn>
              <a:cxn ang="0">
                <a:pos x="2876550" y="0"/>
              </a:cxn>
              <a:cxn ang="0">
                <a:pos x="2876550" y="0"/>
              </a:cxn>
              <a:cxn ang="0">
                <a:pos x="2870172" y="0"/>
              </a:cxn>
              <a:cxn ang="0">
                <a:pos x="2870172" y="0"/>
              </a:cxn>
            </a:cxnLst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24" name="Freeform 18"/>
          <p:cNvSpPr/>
          <p:nvPr/>
        </p:nvSpPr>
        <p:spPr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545138" y="797300"/>
              </a:cxn>
              <a:cxn ang="0">
                <a:pos x="5298498" y="766033"/>
              </a:cxn>
              <a:cxn ang="0">
                <a:pos x="4760569" y="681167"/>
              </a:cxn>
              <a:cxn ang="0">
                <a:pos x="4160980" y="567267"/>
              </a:cxn>
              <a:cxn ang="0">
                <a:pos x="3493352" y="417633"/>
              </a:cxn>
              <a:cxn ang="0">
                <a:pos x="3131897" y="330533"/>
              </a:cxn>
              <a:cxn ang="0">
                <a:pos x="2851239" y="263533"/>
              </a:cxn>
              <a:cxn ang="0">
                <a:pos x="2583337" y="205467"/>
              </a:cxn>
              <a:cxn ang="0">
                <a:pos x="2328193" y="156333"/>
              </a:cxn>
              <a:cxn ang="0">
                <a:pos x="2083679" y="113900"/>
              </a:cxn>
              <a:cxn ang="0">
                <a:pos x="1849797" y="80400"/>
              </a:cxn>
              <a:cxn ang="0">
                <a:pos x="1418178" y="31267"/>
              </a:cxn>
              <a:cxn ang="0">
                <a:pos x="1031209" y="4467"/>
              </a:cxn>
              <a:cxn ang="0">
                <a:pos x="684637" y="0"/>
              </a:cxn>
              <a:cxn ang="0">
                <a:pos x="380590" y="11167"/>
              </a:cxn>
              <a:cxn ang="0">
                <a:pos x="116941" y="35733"/>
              </a:cxn>
              <a:cxn ang="0">
                <a:pos x="0" y="53600"/>
              </a:cxn>
              <a:cxn ang="0">
                <a:pos x="333814" y="96033"/>
              </a:cxn>
              <a:cxn ang="0">
                <a:pos x="693142" y="156333"/>
              </a:cxn>
              <a:cxn ang="0">
                <a:pos x="1077985" y="234500"/>
              </a:cxn>
              <a:cxn ang="0">
                <a:pos x="1490468" y="330533"/>
              </a:cxn>
              <a:cxn ang="0">
                <a:pos x="1866806" y="422100"/>
              </a:cxn>
              <a:cxn ang="0">
                <a:pos x="2559949" y="576200"/>
              </a:cxn>
              <a:cxn ang="0">
                <a:pos x="2878879" y="638733"/>
              </a:cxn>
              <a:cxn ang="0">
                <a:pos x="3180800" y="692333"/>
              </a:cxn>
              <a:cxn ang="0">
                <a:pos x="3465711" y="739233"/>
              </a:cxn>
              <a:cxn ang="0">
                <a:pos x="3733613" y="774967"/>
              </a:cxn>
              <a:cxn ang="0">
                <a:pos x="3986631" y="806233"/>
              </a:cxn>
              <a:cxn ang="0">
                <a:pos x="4224766" y="826333"/>
              </a:cxn>
              <a:cxn ang="0">
                <a:pos x="4448017" y="841967"/>
              </a:cxn>
              <a:cxn ang="0">
                <a:pos x="4660637" y="850900"/>
              </a:cxn>
              <a:cxn ang="0">
                <a:pos x="4858374" y="850900"/>
              </a:cxn>
              <a:cxn ang="0">
                <a:pos x="5045480" y="846433"/>
              </a:cxn>
              <a:cxn ang="0">
                <a:pos x="5221955" y="835267"/>
              </a:cxn>
              <a:cxn ang="0">
                <a:pos x="5387799" y="817400"/>
              </a:cxn>
              <a:cxn ang="0">
                <a:pos x="5545138" y="797300"/>
              </a:cxn>
            </a:cxnLst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25" name="Freeform 22"/>
          <p:cNvSpPr/>
          <p:nvPr/>
        </p:nvSpPr>
        <p:spPr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8140"/>
              </a:cxn>
              <a:cxn ang="0">
                <a:pos x="0" y="78140"/>
              </a:cxn>
              <a:cxn ang="0">
                <a:pos x="19131" y="73675"/>
              </a:cxn>
              <a:cxn ang="0">
                <a:pos x="76526" y="62512"/>
              </a:cxn>
              <a:cxn ang="0">
                <a:pos x="174309" y="46884"/>
              </a:cxn>
              <a:cxn ang="0">
                <a:pos x="238081" y="37954"/>
              </a:cxn>
              <a:cxn ang="0">
                <a:pos x="312481" y="29023"/>
              </a:cxn>
              <a:cxn ang="0">
                <a:pos x="395384" y="22326"/>
              </a:cxn>
              <a:cxn ang="0">
                <a:pos x="491041" y="15628"/>
              </a:cxn>
              <a:cxn ang="0">
                <a:pos x="595201" y="8930"/>
              </a:cxn>
              <a:cxn ang="0">
                <a:pos x="712116" y="4465"/>
              </a:cxn>
              <a:cxn ang="0">
                <a:pos x="839659" y="2233"/>
              </a:cxn>
              <a:cxn ang="0">
                <a:pos x="977831" y="0"/>
              </a:cxn>
              <a:cxn ang="0">
                <a:pos x="1126631" y="2233"/>
              </a:cxn>
              <a:cxn ang="0">
                <a:pos x="1286060" y="6698"/>
              </a:cxn>
              <a:cxn ang="0">
                <a:pos x="1458243" y="15628"/>
              </a:cxn>
              <a:cxn ang="0">
                <a:pos x="1641055" y="26791"/>
              </a:cxn>
              <a:cxn ang="0">
                <a:pos x="1834496" y="44651"/>
              </a:cxn>
              <a:cxn ang="0">
                <a:pos x="2040691" y="64744"/>
              </a:cxn>
              <a:cxn ang="0">
                <a:pos x="2259640" y="89303"/>
              </a:cxn>
              <a:cxn ang="0">
                <a:pos x="2489217" y="118326"/>
              </a:cxn>
              <a:cxn ang="0">
                <a:pos x="2731549" y="154047"/>
              </a:cxn>
              <a:cxn ang="0">
                <a:pos x="2984510" y="194233"/>
              </a:cxn>
              <a:cxn ang="0">
                <a:pos x="3250225" y="241117"/>
              </a:cxn>
              <a:cxn ang="0">
                <a:pos x="3528694" y="296931"/>
              </a:cxn>
              <a:cxn ang="0">
                <a:pos x="3819918" y="357210"/>
              </a:cxn>
              <a:cxn ang="0">
                <a:pos x="4123895" y="424187"/>
              </a:cxn>
              <a:cxn ang="0">
                <a:pos x="4440628" y="500095"/>
              </a:cxn>
              <a:cxn ang="0">
                <a:pos x="4770114" y="582699"/>
              </a:cxn>
              <a:cxn ang="0">
                <a:pos x="5112355" y="674235"/>
              </a:cxn>
              <a:cxn ang="0">
                <a:pos x="5467350" y="774700"/>
              </a:cxn>
            </a:cxnLst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 cap="flat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6" name="Freeform 26"/>
          <p:cNvSpPr/>
          <p:nvPr/>
        </p:nvSpPr>
        <p:spPr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652463"/>
              </a:cxn>
              <a:cxn ang="0">
                <a:pos x="0" y="652463"/>
              </a:cxn>
              <a:cxn ang="0">
                <a:pos x="95633" y="625649"/>
              </a:cxn>
              <a:cxn ang="0">
                <a:pos x="357028" y="556381"/>
              </a:cxn>
              <a:cxn ang="0">
                <a:pos x="537668" y="509457"/>
              </a:cxn>
              <a:cxn ang="0">
                <a:pos x="745934" y="458065"/>
              </a:cxn>
              <a:cxn ang="0">
                <a:pos x="977578" y="402203"/>
              </a:cxn>
              <a:cxn ang="0">
                <a:pos x="1226223" y="341873"/>
              </a:cxn>
              <a:cxn ang="0">
                <a:pos x="1489743" y="283777"/>
              </a:cxn>
              <a:cxn ang="0">
                <a:pos x="1759640" y="225681"/>
              </a:cxn>
              <a:cxn ang="0">
                <a:pos x="2035912" y="172054"/>
              </a:cxn>
              <a:cxn ang="0">
                <a:pos x="2310059" y="120661"/>
              </a:cxn>
              <a:cxn ang="0">
                <a:pos x="2446070" y="98316"/>
              </a:cxn>
              <a:cxn ang="0">
                <a:pos x="2577830" y="75972"/>
              </a:cxn>
              <a:cxn ang="0">
                <a:pos x="2709591" y="58096"/>
              </a:cxn>
              <a:cxn ang="0">
                <a:pos x="2837101" y="40220"/>
              </a:cxn>
              <a:cxn ang="0">
                <a:pos x="2962486" y="26814"/>
              </a:cxn>
              <a:cxn ang="0">
                <a:pos x="3081495" y="15641"/>
              </a:cxn>
              <a:cxn ang="0">
                <a:pos x="3196254" y="6703"/>
              </a:cxn>
              <a:cxn ang="0">
                <a:pos x="3306763" y="0"/>
              </a:cxn>
            </a:cxnLst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 cap="flat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 useBgFill="1">
        <p:nvSpPr>
          <p:cNvPr id="5127" name="Freeform 10"/>
          <p:cNvSpPr/>
          <p:nvPr/>
        </p:nvSpPr>
        <p:spPr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719055" y="570733"/>
              </a:cxn>
              <a:cxn ang="0">
                <a:pos x="8557275" y="635386"/>
              </a:cxn>
              <a:cxn ang="0">
                <a:pos x="8384853" y="691122"/>
              </a:cxn>
              <a:cxn ang="0">
                <a:pos x="8201787" y="742398"/>
              </a:cxn>
              <a:cxn ang="0">
                <a:pos x="8005948" y="782528"/>
              </a:cxn>
              <a:cxn ang="0">
                <a:pos x="7793081" y="813740"/>
              </a:cxn>
              <a:cxn ang="0">
                <a:pos x="7563184" y="836034"/>
              </a:cxn>
              <a:cxn ang="0">
                <a:pos x="7314129" y="849411"/>
              </a:cxn>
              <a:cxn ang="0">
                <a:pos x="7043787" y="847181"/>
              </a:cxn>
              <a:cxn ang="0">
                <a:pos x="6750030" y="836034"/>
              </a:cxn>
              <a:cxn ang="0">
                <a:pos x="6430729" y="809281"/>
              </a:cxn>
              <a:cxn ang="0">
                <a:pos x="6083754" y="769151"/>
              </a:cxn>
              <a:cxn ang="0">
                <a:pos x="5709108" y="715645"/>
              </a:cxn>
              <a:cxn ang="0">
                <a:pos x="5302531" y="644304"/>
              </a:cxn>
              <a:cxn ang="0">
                <a:pos x="4861895" y="557356"/>
              </a:cxn>
              <a:cxn ang="0">
                <a:pos x="4387200" y="452573"/>
              </a:cxn>
              <a:cxn ang="0">
                <a:pos x="3874189" y="329955"/>
              </a:cxn>
              <a:cxn ang="0">
                <a:pos x="3614491" y="267531"/>
              </a:cxn>
              <a:cxn ang="0">
                <a:pos x="3122767" y="164977"/>
              </a:cxn>
              <a:cxn ang="0">
                <a:pos x="2673616" y="91406"/>
              </a:cxn>
              <a:cxn ang="0">
                <a:pos x="2262782" y="40130"/>
              </a:cxn>
              <a:cxn ang="0">
                <a:pos x="1890264" y="11147"/>
              </a:cxn>
              <a:cxn ang="0">
                <a:pos x="1556062" y="0"/>
              </a:cxn>
              <a:cxn ang="0">
                <a:pos x="1258047" y="4459"/>
              </a:cxn>
              <a:cxn ang="0">
                <a:pos x="994091" y="22294"/>
              </a:cxn>
              <a:cxn ang="0">
                <a:pos x="762066" y="49047"/>
              </a:cxn>
              <a:cxn ang="0">
                <a:pos x="564099" y="82489"/>
              </a:cxn>
              <a:cxn ang="0">
                <a:pos x="398062" y="120389"/>
              </a:cxn>
              <a:cxn ang="0">
                <a:pos x="263956" y="160519"/>
              </a:cxn>
              <a:cxn ang="0">
                <a:pos x="157522" y="196189"/>
              </a:cxn>
              <a:cxn ang="0">
                <a:pos x="51088" y="240778"/>
              </a:cxn>
              <a:cxn ang="0">
                <a:pos x="0" y="267531"/>
              </a:cxn>
              <a:cxn ang="0">
                <a:pos x="8719055" y="1328737"/>
              </a:cxn>
              <a:cxn ang="0">
                <a:pos x="8723312" y="1322049"/>
              </a:cxn>
              <a:cxn ang="0">
                <a:pos x="8723312" y="568503"/>
              </a:cxn>
              <a:cxn ang="0">
                <a:pos x="8719055" y="570733"/>
              </a:cxn>
            </a:cxnLst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5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6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7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47" name="Group 5"/>
          <p:cNvGrpSpPr>
            <a:grpSpLocks noChangeAspect="1"/>
          </p:cNvGrpSpPr>
          <p:nvPr/>
        </p:nvGrpSpPr>
        <p:grpSpPr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6153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4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5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6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6157" name="Freeform 10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13021481" y="812800"/>
                </a:cxn>
                <a:cxn ang="0">
                  <a:pos x="12779871" y="904875"/>
                </a:cxn>
                <a:cxn ang="0">
                  <a:pos x="12522366" y="984250"/>
                </a:cxn>
                <a:cxn ang="0">
                  <a:pos x="12248966" y="1057275"/>
                </a:cxn>
                <a:cxn ang="0">
                  <a:pos x="11956492" y="1114425"/>
                </a:cxn>
                <a:cxn ang="0">
                  <a:pos x="11638584" y="1158875"/>
                </a:cxn>
                <a:cxn ang="0">
                  <a:pos x="11295245" y="1190625"/>
                </a:cxn>
                <a:cxn ang="0">
                  <a:pos x="10923293" y="1209675"/>
                </a:cxn>
                <a:cxn ang="0">
                  <a:pos x="10519551" y="1206500"/>
                </a:cxn>
                <a:cxn ang="0">
                  <a:pos x="10080839" y="1190625"/>
                </a:cxn>
                <a:cxn ang="0">
                  <a:pos x="9603978" y="1152525"/>
                </a:cxn>
                <a:cxn ang="0">
                  <a:pos x="9085789" y="1095375"/>
                </a:cxn>
                <a:cxn ang="0">
                  <a:pos x="8526272" y="1019175"/>
                </a:cxn>
                <a:cxn ang="0">
                  <a:pos x="7919070" y="917575"/>
                </a:cxn>
                <a:cxn ang="0">
                  <a:pos x="7261002" y="793750"/>
                </a:cxn>
                <a:cxn ang="0">
                  <a:pos x="6552068" y="644525"/>
                </a:cxn>
                <a:cxn ang="0">
                  <a:pos x="5785912" y="469900"/>
                </a:cxn>
                <a:cxn ang="0">
                  <a:pos x="5398065" y="381000"/>
                </a:cxn>
                <a:cxn ang="0">
                  <a:pos x="4663699" y="234950"/>
                </a:cxn>
                <a:cxn ang="0">
                  <a:pos x="3992915" y="130175"/>
                </a:cxn>
                <a:cxn ang="0">
                  <a:pos x="3379354" y="57150"/>
                </a:cxn>
                <a:cxn ang="0">
                  <a:pos x="2823016" y="15875"/>
                </a:cxn>
                <a:cxn ang="0">
                  <a:pos x="2323902" y="0"/>
                </a:cxn>
                <a:cxn ang="0">
                  <a:pos x="1878832" y="6350"/>
                </a:cxn>
                <a:cxn ang="0">
                  <a:pos x="1484627" y="31750"/>
                </a:cxn>
                <a:cxn ang="0">
                  <a:pos x="1138108" y="69850"/>
                </a:cxn>
                <a:cxn ang="0">
                  <a:pos x="842454" y="117475"/>
                </a:cxn>
                <a:cxn ang="0">
                  <a:pos x="594487" y="171450"/>
                </a:cxn>
                <a:cxn ang="0">
                  <a:pos x="394205" y="228600"/>
                </a:cxn>
                <a:cxn ang="0">
                  <a:pos x="235251" y="279400"/>
                </a:cxn>
                <a:cxn ang="0">
                  <a:pos x="76298" y="342900"/>
                </a:cxn>
                <a:cxn ang="0">
                  <a:pos x="0" y="381000"/>
                </a:cxn>
                <a:cxn ang="0">
                  <a:pos x="13021481" y="1892300"/>
                </a:cxn>
                <a:cxn ang="0">
                  <a:pos x="13027839" y="1882775"/>
                </a:cxn>
                <a:cxn ang="0">
                  <a:pos x="13027839" y="809625"/>
                </a:cxn>
                <a:cxn ang="0">
                  <a:pos x="13021481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2" name="Date Placeholder 1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71" name="Group 23"/>
          <p:cNvGrpSpPr>
            <a:grpSpLocks noChangeAspect="1"/>
          </p:cNvGrpSpPr>
          <p:nvPr/>
        </p:nvGrpSpPr>
        <p:grpSpPr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177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8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9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0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7181" name="Freeform 28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13004800" y="812800"/>
                </a:cxn>
                <a:cxn ang="0">
                  <a:pos x="12763500" y="904875"/>
                </a:cxn>
                <a:cxn ang="0">
                  <a:pos x="12506325" y="984250"/>
                </a:cxn>
                <a:cxn ang="0">
                  <a:pos x="12233275" y="1057275"/>
                </a:cxn>
                <a:cxn ang="0">
                  <a:pos x="11941175" y="1114425"/>
                </a:cxn>
                <a:cxn ang="0">
                  <a:pos x="11623675" y="1158875"/>
                </a:cxn>
                <a:cxn ang="0">
                  <a:pos x="11280775" y="1190625"/>
                </a:cxn>
                <a:cxn ang="0">
                  <a:pos x="10909300" y="1209675"/>
                </a:cxn>
                <a:cxn ang="0">
                  <a:pos x="10506075" y="1206500"/>
                </a:cxn>
                <a:cxn ang="0">
                  <a:pos x="10067925" y="1190625"/>
                </a:cxn>
                <a:cxn ang="0">
                  <a:pos x="9591675" y="1152525"/>
                </a:cxn>
                <a:cxn ang="0">
                  <a:pos x="9074150" y="1095375"/>
                </a:cxn>
                <a:cxn ang="0">
                  <a:pos x="8515350" y="1019175"/>
                </a:cxn>
                <a:cxn ang="0">
                  <a:pos x="7908925" y="917575"/>
                </a:cxn>
                <a:cxn ang="0">
                  <a:pos x="7251700" y="793750"/>
                </a:cxn>
                <a:cxn ang="0">
                  <a:pos x="6543675" y="644525"/>
                </a:cxn>
                <a:cxn ang="0">
                  <a:pos x="5778500" y="469900"/>
                </a:cxn>
                <a:cxn ang="0">
                  <a:pos x="5391150" y="381000"/>
                </a:cxn>
                <a:cxn ang="0">
                  <a:pos x="4657725" y="234950"/>
                </a:cxn>
                <a:cxn ang="0">
                  <a:pos x="3987800" y="130175"/>
                </a:cxn>
                <a:cxn ang="0">
                  <a:pos x="3375025" y="57150"/>
                </a:cxn>
                <a:cxn ang="0">
                  <a:pos x="2819400" y="15875"/>
                </a:cxn>
                <a:cxn ang="0">
                  <a:pos x="2320925" y="0"/>
                </a:cxn>
                <a:cxn ang="0">
                  <a:pos x="1876425" y="6350"/>
                </a:cxn>
                <a:cxn ang="0">
                  <a:pos x="1482725" y="31750"/>
                </a:cxn>
                <a:cxn ang="0">
                  <a:pos x="1136650" y="69850"/>
                </a:cxn>
                <a:cxn ang="0">
                  <a:pos x="841375" y="117475"/>
                </a:cxn>
                <a:cxn ang="0">
                  <a:pos x="593725" y="171450"/>
                </a:cxn>
                <a:cxn ang="0">
                  <a:pos x="393700" y="228600"/>
                </a:cxn>
                <a:cxn ang="0">
                  <a:pos x="234950" y="279400"/>
                </a:cxn>
                <a:cxn ang="0">
                  <a:pos x="76200" y="342900"/>
                </a:cxn>
                <a:cxn ang="0">
                  <a:pos x="0" y="381000"/>
                </a:cxn>
                <a:cxn ang="0">
                  <a:pos x="13004800" y="1892300"/>
                </a:cxn>
                <a:cxn ang="0">
                  <a:pos x="13011150" y="1882775"/>
                </a:cxn>
                <a:cxn ang="0">
                  <a:pos x="13011150" y="809625"/>
                </a:cxn>
                <a:cxn ang="0">
                  <a:pos x="13004800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2" name="Date Placeholder 4"/>
          <p:cNvSpPr>
            <a:spLocks noGrp="1"/>
          </p:cNvSpPr>
          <p:nvPr>
            <p:ph type="dt" sz="half" idx="1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8195" name="Group 8"/>
          <p:cNvGrpSpPr>
            <a:grpSpLocks noChangeAspect="1"/>
          </p:cNvGrpSpPr>
          <p:nvPr/>
        </p:nvGrpSpPr>
        <p:grpSpPr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8201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2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3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4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8205" name="Freeform 10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13004800" y="812800"/>
                </a:cxn>
                <a:cxn ang="0">
                  <a:pos x="12763500" y="904875"/>
                </a:cxn>
                <a:cxn ang="0">
                  <a:pos x="12506325" y="984250"/>
                </a:cxn>
                <a:cxn ang="0">
                  <a:pos x="12233275" y="1057275"/>
                </a:cxn>
                <a:cxn ang="0">
                  <a:pos x="11941175" y="1114425"/>
                </a:cxn>
                <a:cxn ang="0">
                  <a:pos x="11623675" y="1158875"/>
                </a:cxn>
                <a:cxn ang="0">
                  <a:pos x="11280775" y="1190625"/>
                </a:cxn>
                <a:cxn ang="0">
                  <a:pos x="10909300" y="1209675"/>
                </a:cxn>
                <a:cxn ang="0">
                  <a:pos x="10506075" y="1206500"/>
                </a:cxn>
                <a:cxn ang="0">
                  <a:pos x="10067925" y="1190625"/>
                </a:cxn>
                <a:cxn ang="0">
                  <a:pos x="9591675" y="1152525"/>
                </a:cxn>
                <a:cxn ang="0">
                  <a:pos x="9074150" y="1095375"/>
                </a:cxn>
                <a:cxn ang="0">
                  <a:pos x="8515350" y="1019175"/>
                </a:cxn>
                <a:cxn ang="0">
                  <a:pos x="7908925" y="917575"/>
                </a:cxn>
                <a:cxn ang="0">
                  <a:pos x="7251700" y="793750"/>
                </a:cxn>
                <a:cxn ang="0">
                  <a:pos x="6543675" y="644525"/>
                </a:cxn>
                <a:cxn ang="0">
                  <a:pos x="5778500" y="469900"/>
                </a:cxn>
                <a:cxn ang="0">
                  <a:pos x="5391150" y="381000"/>
                </a:cxn>
                <a:cxn ang="0">
                  <a:pos x="4657725" y="234950"/>
                </a:cxn>
                <a:cxn ang="0">
                  <a:pos x="3987800" y="130175"/>
                </a:cxn>
                <a:cxn ang="0">
                  <a:pos x="3375025" y="57150"/>
                </a:cxn>
                <a:cxn ang="0">
                  <a:pos x="2819400" y="15875"/>
                </a:cxn>
                <a:cxn ang="0">
                  <a:pos x="2320925" y="0"/>
                </a:cxn>
                <a:cxn ang="0">
                  <a:pos x="1876425" y="6350"/>
                </a:cxn>
                <a:cxn ang="0">
                  <a:pos x="1482725" y="31750"/>
                </a:cxn>
                <a:cxn ang="0">
                  <a:pos x="1136650" y="69850"/>
                </a:cxn>
                <a:cxn ang="0">
                  <a:pos x="841375" y="117475"/>
                </a:cxn>
                <a:cxn ang="0">
                  <a:pos x="593725" y="171450"/>
                </a:cxn>
                <a:cxn ang="0">
                  <a:pos x="393700" y="228600"/>
                </a:cxn>
                <a:cxn ang="0">
                  <a:pos x="234950" y="279400"/>
                </a:cxn>
                <a:cxn ang="0">
                  <a:pos x="76200" y="342900"/>
                </a:cxn>
                <a:cxn ang="0">
                  <a:pos x="0" y="381000"/>
                </a:cxn>
                <a:cxn ang="0">
                  <a:pos x="13004800" y="1892300"/>
                </a:cxn>
                <a:cxn ang="0">
                  <a:pos x="13011150" y="1882775"/>
                </a:cxn>
                <a:cxn ang="0">
                  <a:pos x="13011150" y="809625"/>
                </a:cxn>
                <a:cxn ang="0">
                  <a:pos x="13004800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Date Placeholder 4"/>
          <p:cNvSpPr>
            <a:spLocks noGrp="1"/>
          </p:cNvSpPr>
          <p:nvPr>
            <p:ph type="dt" sz="half" idx="1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9219" name="Group 14"/>
          <p:cNvGrpSpPr>
            <a:grpSpLocks noChangeAspect="1"/>
          </p:cNvGrpSpPr>
          <p:nvPr/>
        </p:nvGrpSpPr>
        <p:grpSpPr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9225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6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7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8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9229" name="Freeform 19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13004800" y="812800"/>
                </a:cxn>
                <a:cxn ang="0">
                  <a:pos x="12763500" y="904875"/>
                </a:cxn>
                <a:cxn ang="0">
                  <a:pos x="12506325" y="984250"/>
                </a:cxn>
                <a:cxn ang="0">
                  <a:pos x="12233275" y="1057275"/>
                </a:cxn>
                <a:cxn ang="0">
                  <a:pos x="11941175" y="1114425"/>
                </a:cxn>
                <a:cxn ang="0">
                  <a:pos x="11623675" y="1158875"/>
                </a:cxn>
                <a:cxn ang="0">
                  <a:pos x="11280775" y="1190625"/>
                </a:cxn>
                <a:cxn ang="0">
                  <a:pos x="10909300" y="1209675"/>
                </a:cxn>
                <a:cxn ang="0">
                  <a:pos x="10506075" y="1206500"/>
                </a:cxn>
                <a:cxn ang="0">
                  <a:pos x="10067925" y="1190625"/>
                </a:cxn>
                <a:cxn ang="0">
                  <a:pos x="9591675" y="1152525"/>
                </a:cxn>
                <a:cxn ang="0">
                  <a:pos x="9074150" y="1095375"/>
                </a:cxn>
                <a:cxn ang="0">
                  <a:pos x="8515350" y="1019175"/>
                </a:cxn>
                <a:cxn ang="0">
                  <a:pos x="7908925" y="917575"/>
                </a:cxn>
                <a:cxn ang="0">
                  <a:pos x="7251700" y="793750"/>
                </a:cxn>
                <a:cxn ang="0">
                  <a:pos x="6543675" y="644525"/>
                </a:cxn>
                <a:cxn ang="0">
                  <a:pos x="5778500" y="469900"/>
                </a:cxn>
                <a:cxn ang="0">
                  <a:pos x="5391150" y="381000"/>
                </a:cxn>
                <a:cxn ang="0">
                  <a:pos x="4657725" y="234950"/>
                </a:cxn>
                <a:cxn ang="0">
                  <a:pos x="3987800" y="130175"/>
                </a:cxn>
                <a:cxn ang="0">
                  <a:pos x="3375025" y="57150"/>
                </a:cxn>
                <a:cxn ang="0">
                  <a:pos x="2819400" y="15875"/>
                </a:cxn>
                <a:cxn ang="0">
                  <a:pos x="2320925" y="0"/>
                </a:cxn>
                <a:cxn ang="0">
                  <a:pos x="1876425" y="6350"/>
                </a:cxn>
                <a:cxn ang="0">
                  <a:pos x="1482725" y="31750"/>
                </a:cxn>
                <a:cxn ang="0">
                  <a:pos x="1136650" y="69850"/>
                </a:cxn>
                <a:cxn ang="0">
                  <a:pos x="841375" y="117475"/>
                </a:cxn>
                <a:cxn ang="0">
                  <a:pos x="593725" y="171450"/>
                </a:cxn>
                <a:cxn ang="0">
                  <a:pos x="393700" y="228600"/>
                </a:cxn>
                <a:cxn ang="0">
                  <a:pos x="234950" y="279400"/>
                </a:cxn>
                <a:cxn ang="0">
                  <a:pos x="76200" y="342900"/>
                </a:cxn>
                <a:cxn ang="0">
                  <a:pos x="0" y="381000"/>
                </a:cxn>
                <a:cxn ang="0">
                  <a:pos x="13004800" y="1892300"/>
                </a:cxn>
                <a:cxn ang="0">
                  <a:pos x="13011150" y="1882775"/>
                </a:cxn>
                <a:cxn ang="0">
                  <a:pos x="13011150" y="809625"/>
                </a:cxn>
                <a:cxn ang="0">
                  <a:pos x="13004800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8450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1" name="Group 15"/>
          <p:cNvGrpSpPr>
            <a:grpSpLocks noChangeAspect="1"/>
          </p:cNvGrpSpPr>
          <p:nvPr/>
        </p:nvGrpSpPr>
        <p:grpSpPr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2057" name="Freeform 1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4286250" y="0"/>
                </a:cxn>
                <a:cxn ang="0">
                  <a:pos x="4286250" y="0"/>
                </a:cxn>
                <a:cxn ang="0">
                  <a:pos x="4105275" y="28575"/>
                </a:cxn>
                <a:cxn ang="0">
                  <a:pos x="3921125" y="60325"/>
                </a:cxn>
                <a:cxn ang="0">
                  <a:pos x="3733800" y="95250"/>
                </a:cxn>
                <a:cxn ang="0">
                  <a:pos x="3540125" y="130175"/>
                </a:cxn>
                <a:cxn ang="0">
                  <a:pos x="3343275" y="171450"/>
                </a:cxn>
                <a:cxn ang="0">
                  <a:pos x="3140075" y="212725"/>
                </a:cxn>
                <a:cxn ang="0">
                  <a:pos x="2933700" y="260350"/>
                </a:cxn>
                <a:cxn ang="0">
                  <a:pos x="2720975" y="307975"/>
                </a:cxn>
                <a:cxn ang="0">
                  <a:pos x="2720975" y="307975"/>
                </a:cxn>
                <a:cxn ang="0">
                  <a:pos x="2336800" y="400050"/>
                </a:cxn>
                <a:cxn ang="0">
                  <a:pos x="1962150" y="482600"/>
                </a:cxn>
                <a:cxn ang="0">
                  <a:pos x="1603375" y="558800"/>
                </a:cxn>
                <a:cxn ang="0">
                  <a:pos x="1257300" y="631825"/>
                </a:cxn>
                <a:cxn ang="0">
                  <a:pos x="927100" y="695325"/>
                </a:cxn>
                <a:cxn ang="0">
                  <a:pos x="606425" y="752475"/>
                </a:cxn>
                <a:cxn ang="0">
                  <a:pos x="298450" y="806450"/>
                </a:cxn>
                <a:cxn ang="0">
                  <a:pos x="0" y="854075"/>
                </a:cxn>
                <a:cxn ang="0">
                  <a:pos x="0" y="854075"/>
                </a:cxn>
                <a:cxn ang="0">
                  <a:pos x="206375" y="882650"/>
                </a:cxn>
                <a:cxn ang="0">
                  <a:pos x="403225" y="908050"/>
                </a:cxn>
                <a:cxn ang="0">
                  <a:pos x="593725" y="930275"/>
                </a:cxn>
                <a:cxn ang="0">
                  <a:pos x="781050" y="949325"/>
                </a:cxn>
                <a:cxn ang="0">
                  <a:pos x="962025" y="968375"/>
                </a:cxn>
                <a:cxn ang="0">
                  <a:pos x="1136650" y="981075"/>
                </a:cxn>
                <a:cxn ang="0">
                  <a:pos x="1304925" y="993775"/>
                </a:cxn>
                <a:cxn ang="0">
                  <a:pos x="1470025" y="1003300"/>
                </a:cxn>
                <a:cxn ang="0">
                  <a:pos x="1631950" y="1009650"/>
                </a:cxn>
                <a:cxn ang="0">
                  <a:pos x="1787525" y="1012825"/>
                </a:cxn>
                <a:cxn ang="0">
                  <a:pos x="1936750" y="1016000"/>
                </a:cxn>
                <a:cxn ang="0">
                  <a:pos x="2082800" y="1016000"/>
                </a:cxn>
                <a:cxn ang="0">
                  <a:pos x="2225675" y="1012825"/>
                </a:cxn>
                <a:cxn ang="0">
                  <a:pos x="2365375" y="1009650"/>
                </a:cxn>
                <a:cxn ang="0">
                  <a:pos x="2498725" y="1003300"/>
                </a:cxn>
                <a:cxn ang="0">
                  <a:pos x="2628900" y="993775"/>
                </a:cxn>
                <a:cxn ang="0">
                  <a:pos x="2752725" y="984250"/>
                </a:cxn>
                <a:cxn ang="0">
                  <a:pos x="2876550" y="971550"/>
                </a:cxn>
                <a:cxn ang="0">
                  <a:pos x="2994025" y="955675"/>
                </a:cxn>
                <a:cxn ang="0">
                  <a:pos x="3111500" y="939800"/>
                </a:cxn>
                <a:cxn ang="0">
                  <a:pos x="3222625" y="920750"/>
                </a:cxn>
                <a:cxn ang="0">
                  <a:pos x="3333750" y="901700"/>
                </a:cxn>
                <a:cxn ang="0">
                  <a:pos x="3438525" y="879475"/>
                </a:cxn>
                <a:cxn ang="0">
                  <a:pos x="3543300" y="857250"/>
                </a:cxn>
                <a:cxn ang="0">
                  <a:pos x="3644900" y="831850"/>
                </a:cxn>
                <a:cxn ang="0">
                  <a:pos x="3743325" y="806450"/>
                </a:cxn>
                <a:cxn ang="0">
                  <a:pos x="3838575" y="777875"/>
                </a:cxn>
                <a:cxn ang="0">
                  <a:pos x="3933825" y="749300"/>
                </a:cxn>
                <a:cxn ang="0">
                  <a:pos x="4114800" y="685800"/>
                </a:cxn>
                <a:cxn ang="0">
                  <a:pos x="4289425" y="619125"/>
                </a:cxn>
                <a:cxn ang="0">
                  <a:pos x="4289425" y="619125"/>
                </a:cxn>
                <a:cxn ang="0">
                  <a:pos x="4295775" y="615950"/>
                </a:cxn>
                <a:cxn ang="0">
                  <a:pos x="4295775" y="615950"/>
                </a:cxn>
                <a:cxn ang="0">
                  <a:pos x="4295775" y="0"/>
                </a:cxn>
                <a:cxn ang="0">
                  <a:pos x="4295775" y="0"/>
                </a:cxn>
                <a:cxn ang="0">
                  <a:pos x="4286250" y="0"/>
                </a:cxn>
                <a:cxn ang="0">
                  <a:pos x="4286250" y="0"/>
                </a:cxn>
              </a:cxnLst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Freeform 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8280401" y="1133475"/>
                </a:cxn>
                <a:cxn ang="0">
                  <a:pos x="7912101" y="1089025"/>
                </a:cxn>
                <a:cxn ang="0">
                  <a:pos x="7108826" y="968375"/>
                </a:cxn>
                <a:cxn ang="0">
                  <a:pos x="6213476" y="806450"/>
                </a:cxn>
                <a:cxn ang="0">
                  <a:pos x="5216526" y="593725"/>
                </a:cxn>
                <a:cxn ang="0">
                  <a:pos x="4676776" y="469900"/>
                </a:cxn>
                <a:cxn ang="0">
                  <a:pos x="4257676" y="374650"/>
                </a:cxn>
                <a:cxn ang="0">
                  <a:pos x="3857625" y="292100"/>
                </a:cxn>
                <a:cxn ang="0">
                  <a:pos x="3476625" y="222250"/>
                </a:cxn>
                <a:cxn ang="0">
                  <a:pos x="3111500" y="161925"/>
                </a:cxn>
                <a:cxn ang="0">
                  <a:pos x="2762250" y="114300"/>
                </a:cxn>
                <a:cxn ang="0">
                  <a:pos x="2117725" y="44450"/>
                </a:cxn>
                <a:cxn ang="0">
                  <a:pos x="1539875" y="6350"/>
                </a:cxn>
                <a:cxn ang="0">
                  <a:pos x="1022350" y="0"/>
                </a:cxn>
                <a:cxn ang="0">
                  <a:pos x="568325" y="15875"/>
                </a:cxn>
                <a:cxn ang="0">
                  <a:pos x="174625" y="50800"/>
                </a:cxn>
                <a:cxn ang="0">
                  <a:pos x="0" y="76200"/>
                </a:cxn>
                <a:cxn ang="0">
                  <a:pos x="498475" y="136525"/>
                </a:cxn>
                <a:cxn ang="0">
                  <a:pos x="1035050" y="222250"/>
                </a:cxn>
                <a:cxn ang="0">
                  <a:pos x="1609725" y="333375"/>
                </a:cxn>
                <a:cxn ang="0">
                  <a:pos x="2225675" y="469900"/>
                </a:cxn>
                <a:cxn ang="0">
                  <a:pos x="2787650" y="600075"/>
                </a:cxn>
                <a:cxn ang="0">
                  <a:pos x="3822700" y="819150"/>
                </a:cxn>
                <a:cxn ang="0">
                  <a:pos x="4298951" y="908050"/>
                </a:cxn>
                <a:cxn ang="0">
                  <a:pos x="4749801" y="984250"/>
                </a:cxn>
                <a:cxn ang="0">
                  <a:pos x="5175251" y="1050925"/>
                </a:cxn>
                <a:cxn ang="0">
                  <a:pos x="5575301" y="1101725"/>
                </a:cxn>
                <a:cxn ang="0">
                  <a:pos x="5953126" y="1146175"/>
                </a:cxn>
                <a:cxn ang="0">
                  <a:pos x="6308726" y="1174750"/>
                </a:cxn>
                <a:cxn ang="0">
                  <a:pos x="6642101" y="1196975"/>
                </a:cxn>
                <a:cxn ang="0">
                  <a:pos x="6959601" y="1209675"/>
                </a:cxn>
                <a:cxn ang="0">
                  <a:pos x="7254876" y="1209675"/>
                </a:cxn>
                <a:cxn ang="0">
                  <a:pos x="7534276" y="1203325"/>
                </a:cxn>
                <a:cxn ang="0">
                  <a:pos x="7797801" y="1187450"/>
                </a:cxn>
                <a:cxn ang="0">
                  <a:pos x="8045451" y="1162050"/>
                </a:cxn>
                <a:cxn ang="0">
                  <a:pos x="8280401" y="1133475"/>
                </a:cxn>
              </a:cxnLst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Freeform 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111125"/>
                </a:cxn>
                <a:cxn ang="0">
                  <a:pos x="0" y="111125"/>
                </a:cxn>
                <a:cxn ang="0">
                  <a:pos x="28575" y="104775"/>
                </a:cxn>
                <a:cxn ang="0">
                  <a:pos x="114300" y="88900"/>
                </a:cxn>
                <a:cxn ang="0">
                  <a:pos x="260350" y="66675"/>
                </a:cxn>
                <a:cxn ang="0">
                  <a:pos x="355600" y="53975"/>
                </a:cxn>
                <a:cxn ang="0">
                  <a:pos x="466725" y="41275"/>
                </a:cxn>
                <a:cxn ang="0">
                  <a:pos x="590550" y="31750"/>
                </a:cxn>
                <a:cxn ang="0">
                  <a:pos x="733425" y="22225"/>
                </a:cxn>
                <a:cxn ang="0">
                  <a:pos x="889000" y="12700"/>
                </a:cxn>
                <a:cxn ang="0">
                  <a:pos x="1063625" y="6350"/>
                </a:cxn>
                <a:cxn ang="0">
                  <a:pos x="1254125" y="3175"/>
                </a:cxn>
                <a:cxn ang="0">
                  <a:pos x="1460500" y="0"/>
                </a:cxn>
                <a:cxn ang="0">
                  <a:pos x="1682750" y="3175"/>
                </a:cxn>
                <a:cxn ang="0">
                  <a:pos x="1920875" y="9525"/>
                </a:cxn>
                <a:cxn ang="0">
                  <a:pos x="2178050" y="22225"/>
                </a:cxn>
                <a:cxn ang="0">
                  <a:pos x="2451100" y="38100"/>
                </a:cxn>
                <a:cxn ang="0">
                  <a:pos x="2740025" y="63500"/>
                </a:cxn>
                <a:cxn ang="0">
                  <a:pos x="3048000" y="92075"/>
                </a:cxn>
                <a:cxn ang="0">
                  <a:pos x="3375025" y="127000"/>
                </a:cxn>
                <a:cxn ang="0">
                  <a:pos x="3717925" y="168275"/>
                </a:cxn>
                <a:cxn ang="0">
                  <a:pos x="4079875" y="219075"/>
                </a:cxn>
                <a:cxn ang="0">
                  <a:pos x="4457700" y="276225"/>
                </a:cxn>
                <a:cxn ang="0">
                  <a:pos x="4854575" y="342900"/>
                </a:cxn>
                <a:cxn ang="0">
                  <a:pos x="5270500" y="422275"/>
                </a:cxn>
                <a:cxn ang="0">
                  <a:pos x="5705475" y="508000"/>
                </a:cxn>
                <a:cxn ang="0">
                  <a:pos x="6159500" y="603250"/>
                </a:cxn>
                <a:cxn ang="0">
                  <a:pos x="6632575" y="711200"/>
                </a:cxn>
                <a:cxn ang="0">
                  <a:pos x="7124700" y="828675"/>
                </a:cxn>
                <a:cxn ang="0">
                  <a:pos x="7635875" y="958850"/>
                </a:cxn>
                <a:cxn ang="0">
                  <a:pos x="8166100" y="1101725"/>
                </a:cxn>
              </a:cxnLst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Freeform 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927100"/>
                </a:cxn>
                <a:cxn ang="0">
                  <a:pos x="0" y="927100"/>
                </a:cxn>
                <a:cxn ang="0">
                  <a:pos x="142875" y="889000"/>
                </a:cxn>
                <a:cxn ang="0">
                  <a:pos x="533400" y="790575"/>
                </a:cxn>
                <a:cxn ang="0">
                  <a:pos x="803275" y="723900"/>
                </a:cxn>
                <a:cxn ang="0">
                  <a:pos x="1114425" y="650875"/>
                </a:cxn>
                <a:cxn ang="0">
                  <a:pos x="1460500" y="571500"/>
                </a:cxn>
                <a:cxn ang="0">
                  <a:pos x="1831975" y="485775"/>
                </a:cxn>
                <a:cxn ang="0">
                  <a:pos x="2225675" y="403225"/>
                </a:cxn>
                <a:cxn ang="0">
                  <a:pos x="2628900" y="320675"/>
                </a:cxn>
                <a:cxn ang="0">
                  <a:pos x="3041650" y="244475"/>
                </a:cxn>
                <a:cxn ang="0">
                  <a:pos x="3451225" y="171450"/>
                </a:cxn>
                <a:cxn ang="0">
                  <a:pos x="3654425" y="139700"/>
                </a:cxn>
                <a:cxn ang="0">
                  <a:pos x="3851275" y="107950"/>
                </a:cxn>
                <a:cxn ang="0">
                  <a:pos x="4048125" y="82550"/>
                </a:cxn>
                <a:cxn ang="0">
                  <a:pos x="4238625" y="57150"/>
                </a:cxn>
                <a:cxn ang="0">
                  <a:pos x="4425950" y="38100"/>
                </a:cxn>
                <a:cxn ang="0">
                  <a:pos x="4603750" y="22225"/>
                </a:cxn>
                <a:cxn ang="0">
                  <a:pos x="4775200" y="9525"/>
                </a:cxn>
                <a:cxn ang="0">
                  <a:pos x="4940300" y="0"/>
                </a:cxn>
              </a:cxnLst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 cap="flat" cmpd="sng">
              <a:solidFill>
                <a:srgbClr val="FFFF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 useBgFill="1">
          <p:nvSpPr>
            <p:cNvPr id="2061" name="Freeform 10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13021481" y="812800"/>
                </a:cxn>
                <a:cxn ang="0">
                  <a:pos x="12779871" y="904875"/>
                </a:cxn>
                <a:cxn ang="0">
                  <a:pos x="12522366" y="984250"/>
                </a:cxn>
                <a:cxn ang="0">
                  <a:pos x="12248966" y="1057275"/>
                </a:cxn>
                <a:cxn ang="0">
                  <a:pos x="11956492" y="1114425"/>
                </a:cxn>
                <a:cxn ang="0">
                  <a:pos x="11638584" y="1158875"/>
                </a:cxn>
                <a:cxn ang="0">
                  <a:pos x="11295245" y="1190625"/>
                </a:cxn>
                <a:cxn ang="0">
                  <a:pos x="10923293" y="1209675"/>
                </a:cxn>
                <a:cxn ang="0">
                  <a:pos x="10519551" y="1206500"/>
                </a:cxn>
                <a:cxn ang="0">
                  <a:pos x="10080839" y="1190625"/>
                </a:cxn>
                <a:cxn ang="0">
                  <a:pos x="9603978" y="1152525"/>
                </a:cxn>
                <a:cxn ang="0">
                  <a:pos x="9085789" y="1095375"/>
                </a:cxn>
                <a:cxn ang="0">
                  <a:pos x="8526272" y="1019175"/>
                </a:cxn>
                <a:cxn ang="0">
                  <a:pos x="7919070" y="917575"/>
                </a:cxn>
                <a:cxn ang="0">
                  <a:pos x="7261002" y="793750"/>
                </a:cxn>
                <a:cxn ang="0">
                  <a:pos x="6552068" y="644525"/>
                </a:cxn>
                <a:cxn ang="0">
                  <a:pos x="5785912" y="469900"/>
                </a:cxn>
                <a:cxn ang="0">
                  <a:pos x="5398065" y="381000"/>
                </a:cxn>
                <a:cxn ang="0">
                  <a:pos x="4663699" y="234950"/>
                </a:cxn>
                <a:cxn ang="0">
                  <a:pos x="3992915" y="130175"/>
                </a:cxn>
                <a:cxn ang="0">
                  <a:pos x="3379354" y="57150"/>
                </a:cxn>
                <a:cxn ang="0">
                  <a:pos x="2823016" y="15875"/>
                </a:cxn>
                <a:cxn ang="0">
                  <a:pos x="2323902" y="0"/>
                </a:cxn>
                <a:cxn ang="0">
                  <a:pos x="1878832" y="6350"/>
                </a:cxn>
                <a:cxn ang="0">
                  <a:pos x="1484627" y="31750"/>
                </a:cxn>
                <a:cxn ang="0">
                  <a:pos x="1138108" y="69850"/>
                </a:cxn>
                <a:cxn ang="0">
                  <a:pos x="842454" y="117475"/>
                </a:cxn>
                <a:cxn ang="0">
                  <a:pos x="594487" y="171450"/>
                </a:cxn>
                <a:cxn ang="0">
                  <a:pos x="394205" y="228600"/>
                </a:cxn>
                <a:cxn ang="0">
                  <a:pos x="235251" y="279400"/>
                </a:cxn>
                <a:cxn ang="0">
                  <a:pos x="76298" y="342900"/>
                </a:cxn>
                <a:cxn ang="0">
                  <a:pos x="0" y="381000"/>
                </a:cxn>
                <a:cxn ang="0">
                  <a:pos x="13021481" y="1892300"/>
                </a:cxn>
                <a:cxn ang="0">
                  <a:pos x="13027839" y="1882775"/>
                </a:cxn>
                <a:cxn ang="0">
                  <a:pos x="13027839" y="809625"/>
                </a:cxn>
                <a:cxn ang="0">
                  <a:pos x="13021481" y="812800"/>
                </a:cxn>
              </a:cxnLst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52" name="Title Placeholder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宋体" panose="02010600030101010101" pitchFamily="2" charset="-122"/>
              </a:rPr>
            </a:fld>
            <a:endParaRPr lang="en-US" altLang="zh-CN">
              <a:latin typeface="宋体" panose="02010600030101010101" pitchFamily="2" charset="-122"/>
            </a:endParaRPr>
          </a:p>
        </p:txBody>
      </p:sp>
      <p:sp>
        <p:nvSpPr>
          <p:cNvPr id="2056" name="Text Placeholder 2"/>
          <p:cNvSpPr>
            <a:spLocks noGrp="1"/>
          </p:cNvSpPr>
          <p:nvPr>
            <p:ph type="body" idx="1"/>
          </p:nvPr>
        </p:nvSpPr>
        <p:spPr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rand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90204" pitchFamily="34" charset="0"/>
          <a:ea typeface="华文新魏" panose="0201080004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90204" pitchFamily="34" charset="0"/>
          <a:ea typeface="华文新魏" panose="0201080004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90204" pitchFamily="34" charset="0"/>
          <a:ea typeface="华文新魏" panose="0201080004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90204" pitchFamily="34" charset="0"/>
          <a:ea typeface="华文新魏" panose="02010800040101010101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58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98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405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slide" Target="slide9.xml"/><Relationship Id="rId1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" y="1545590"/>
            <a:ext cx="5249545" cy="32264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1285" y="189865"/>
            <a:ext cx="3725545" cy="55759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57860" y="4925060"/>
            <a:ext cx="377063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/>
              <a:t>1</a:t>
            </a:r>
            <a:r>
              <a:rPr lang="zh-CN" altLang="en-US"/>
              <a:t>美元</a:t>
            </a:r>
            <a:endParaRPr lang="zh-CN" altLang="en-US"/>
          </a:p>
          <a:p>
            <a:pPr algn="ctr"/>
            <a:r>
              <a:rPr lang="zh-CN" altLang="en-US"/>
              <a:t>乔治·华盛顿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099050" y="6101715"/>
            <a:ext cx="3770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华盛顿纪念碑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879475" y="293052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1800" b="0" u="sng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" name="WordArt 4"/>
          <p:cNvSpPr/>
          <p:nvPr/>
        </p:nvSpPr>
        <p:spPr>
          <a:xfrm>
            <a:off x="827405" y="2738755"/>
            <a:ext cx="7816850" cy="17303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2671"/>
              </a:avLst>
            </a:prstTxWarp>
            <a:normAutofit/>
          </a:bodyPr>
          <a:p>
            <a:pPr algn="dist"/>
            <a:r>
              <a:rPr lang="zh-CN" altLang="en-US" sz="5400" b="1">
                <a:ln w="12700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dist="35921" dir="2699999" sy="50000" rotWithShape="0">
                    <a:srgbClr val="875B0D">
                      <a:alpha val="50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美 国 联 邦 政 府 的 建 立</a:t>
            </a:r>
            <a:endParaRPr lang="zh-CN" altLang="en-US" sz="5400" b="1">
              <a:ln w="12700" cap="flat" cmpd="sng">
                <a:solidFill>
                  <a:schemeClr val="tx2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effectLst>
                <a:outerShdw dist="35921" dir="2699999" sy="50000" rotWithShape="0">
                  <a:srgbClr val="875B0D">
                    <a:alpha val="50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643573" y="1183640"/>
            <a:ext cx="2087563" cy="1079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kumimoji="0" lang="zh-CN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</a:t>
            </a:r>
            <a:endParaRPr kumimoji="0" lang="zh-CN" altLang="en-US" sz="4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6864033" y="5605145"/>
            <a:ext cx="2087563" cy="1079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黄嘉泳</a:t>
            </a: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23570" y="1661795"/>
            <a:ext cx="8075295" cy="23304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sy="50000" rotWithShape="0">
              <a:srgbClr val="875B0D">
                <a:alpha val="50000"/>
              </a:srgbClr>
            </a:outerShdw>
          </a:effectLst>
        </p:spPr>
        <p:txBody>
          <a:bodyPr wrap="square">
            <a:spAutoFit/>
          </a:bodyPr>
          <a:p>
            <a:pPr marR="0" defTabSz="914400" latinLnBrk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导学任务一：（</a:t>
            </a:r>
            <a:r>
              <a:rPr kumimoji="0" lang="en-US" altLang="zh-CN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分钟）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R="0" defTabSz="914400" latinLnBrk="1">
              <a:lnSpc>
                <a:spcPct val="130000"/>
              </a:lnSpc>
              <a:buClrTx/>
              <a:buSzTx/>
              <a:buFontTx/>
              <a:buNone/>
              <a:defRPr/>
            </a:pPr>
            <a:endParaRPr kumimoji="0" lang="zh-CN" altLang="en-US" b="0" kern="1200" cap="none" spc="0" normalizeH="0" baseline="0" noProof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defTabSz="914400" latinLnBrk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请依据导学活动一的材料，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借助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学法指导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中的提示，</a:t>
            </a: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完成</a:t>
            </a:r>
            <a:r>
              <a:rPr kumimoji="0" lang="en-US" altLang="zh-CN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美国建立之初背景框架图</a:t>
            </a:r>
            <a:r>
              <a:rPr lang="en-US" altLang="zh-CN" b="0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</a:t>
            </a:r>
            <a:r>
              <a:rPr kumimoji="0" lang="zh-CN" altLang="en-US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kumimoji="0" lang="zh-CN" altLang="en-US" b="0" kern="1200" cap="none" spc="0" normalizeH="0" baseline="0" noProof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一、华盛顿的忧虑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一、华盛顿的忧虑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20" name="Rectangle 4"/>
          <p:cNvSpPr/>
          <p:nvPr/>
        </p:nvSpPr>
        <p:spPr>
          <a:xfrm>
            <a:off x="395288" y="3139758"/>
            <a:ext cx="1277937" cy="97726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atinLnBrk="1">
              <a:lnSpc>
                <a:spcPct val="120000"/>
              </a:lnSpc>
            </a:pPr>
            <a:endParaRPr lang="zh-CN" altLang="en-US" sz="2400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atinLnBrk="1">
              <a:lnSpc>
                <a:spcPct val="120000"/>
              </a:lnSpc>
            </a:pPr>
            <a:r>
              <a:rPr lang="zh-CN" altLang="en-US" sz="2400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</a:rPr>
              <a:t>邦联制</a:t>
            </a:r>
            <a:endParaRPr lang="zh-CN" altLang="en-US" sz="2400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5" name="AutoShape 5"/>
          <p:cNvSpPr/>
          <p:nvPr/>
        </p:nvSpPr>
        <p:spPr>
          <a:xfrm>
            <a:off x="1763713" y="3335338"/>
            <a:ext cx="576262" cy="64770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307618896" y="0"/>
              </a:cxn>
              <a:cxn ang="11796480">
                <a:pos x="0" y="291195140"/>
              </a:cxn>
              <a:cxn ang="5898240">
                <a:pos x="307618896" y="582390279"/>
              </a:cxn>
              <a:cxn ang="0">
                <a:pos x="410159132" y="29119514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 w="9525" cap="flat" cmpd="sng">
            <a:solidFill>
              <a:srgbClr val="007A77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atinLnBrk="1"/>
            <a:endParaRPr lang="zh-CN" altLang="en-US" sz="2400" b="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6" name="AutoShape 6"/>
          <p:cNvSpPr/>
          <p:nvPr/>
        </p:nvSpPr>
        <p:spPr>
          <a:xfrm>
            <a:off x="5029200" y="3335655"/>
            <a:ext cx="1478915" cy="64770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437862673" y="0"/>
              </a:cxn>
              <a:cxn ang="11796480">
                <a:pos x="0" y="291909049"/>
              </a:cxn>
              <a:cxn ang="5898240">
                <a:pos x="437862673" y="583817138"/>
              </a:cxn>
              <a:cxn ang="0">
                <a:pos x="583817138" y="291909049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0000">
              <a:alpha val="80000"/>
            </a:srgbClr>
          </a:solidFill>
          <a:ln w="9525" cap="flat" cmpd="sng">
            <a:solidFill>
              <a:srgbClr val="007A77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atinLnBrk="1"/>
            <a:endParaRPr lang="zh-CN" altLang="en-US" sz="2400" b="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2249805" y="1571625"/>
            <a:ext cx="2520950" cy="156845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内忧：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50" name="Text Box 10"/>
          <p:cNvSpPr txBox="1"/>
          <p:nvPr/>
        </p:nvSpPr>
        <p:spPr>
          <a:xfrm>
            <a:off x="2339975" y="4176395"/>
            <a:ext cx="2840355" cy="101473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外患：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18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18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3268345" y="1588135"/>
            <a:ext cx="1456690" cy="156845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关卡林立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经济困难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各地骚乱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社会动荡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3383915" y="4289425"/>
            <a:ext cx="1868170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无统一关税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不利于外贸      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6562090" y="2029460"/>
            <a:ext cx="2232025" cy="1198880"/>
          </a:xfrm>
          <a:prstGeom prst="rect">
            <a:avLst/>
          </a:prstGeom>
          <a:solidFill>
            <a:schemeClr val="tx1">
              <a:alpha val="0"/>
            </a:scheme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建立强有力的中央政府：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联邦政府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1" name="Text Box 11"/>
          <p:cNvSpPr txBox="1"/>
          <p:nvPr/>
        </p:nvSpPr>
        <p:spPr>
          <a:xfrm>
            <a:off x="5180330" y="2583180"/>
            <a:ext cx="849630" cy="829945"/>
          </a:xfrm>
          <a:prstGeom prst="rect">
            <a:avLst/>
          </a:prstGeom>
          <a:solidFill>
            <a:schemeClr val="tx1">
              <a:alpha val="0"/>
            </a:scheme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</a:rPr>
              <a:t>解决方案</a:t>
            </a:r>
            <a:endParaRPr lang="zh-CN" altLang="en-US" sz="2400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2" name="Text Box 12"/>
          <p:cNvSpPr txBox="1"/>
          <p:nvPr/>
        </p:nvSpPr>
        <p:spPr>
          <a:xfrm>
            <a:off x="6737350" y="3983355"/>
            <a:ext cx="1485265" cy="460375"/>
          </a:xfrm>
          <a:prstGeom prst="rect">
            <a:avLst/>
          </a:prstGeom>
          <a:solidFill>
            <a:schemeClr val="tx1">
              <a:alpha val="0"/>
            </a:scheme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制定宪法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450850" y="3156585"/>
            <a:ext cx="122237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松散的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10246" grpId="0" bldLvl="0" animBg="1"/>
      <p:bldP spid="10247" grpId="0" bldLvl="0" animBg="1"/>
      <p:bldP spid="10250" grpId="0" bldLvl="0" animBg="1"/>
      <p:bldP spid="2" grpId="0" bldLvl="0" animBg="1"/>
      <p:bldP spid="3" grpId="0" bldLvl="0" animBg="1"/>
      <p:bldP spid="10248" grpId="0" bldLvl="0" animBg="1"/>
      <p:bldP spid="10251" grpId="0" bldLvl="0" animBg="1"/>
      <p:bldP spid="10251" grpId="1" bldLvl="0"/>
      <p:bldP spid="10252" grpId="0" bldLvl="0" animBg="1"/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8930" y="1053465"/>
            <a:ext cx="8606790" cy="524700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sy="50000" rotWithShape="0">
              <a:srgbClr val="875B0D">
                <a:alpha val="50000"/>
              </a:srgbClr>
            </a:outerShdw>
          </a:effectLst>
        </p:spPr>
        <p:txBody>
          <a:bodyPr wrap="square">
            <a:spAutoFit/>
          </a:bodyPr>
          <a:p>
            <a:pPr marR="0" defTabSz="914400" latinLnBrk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制宪会议一共开了116天，这是一个可以载入吉尼斯大全的历史性的会议</a:t>
            </a:r>
            <a:r>
              <a:rPr kumimoji="0" lang="en-US" altLang="zh-CN" sz="24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kumimoji="0" lang="zh-CN" altLang="en-US" sz="24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会议在秘密状态中进行，但自始至终充满了激烈的争辩和尖锐的斗争。</a:t>
            </a:r>
            <a:r>
              <a:rPr lang="zh-CN" altLang="en-US" sz="2400" b="0" noProof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大州和小州的矛盾、州邦权和政府权的矛盾</a:t>
            </a:r>
            <a:r>
              <a:rPr kumimoji="0" lang="zh-CN" altLang="en-US" sz="24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等，争论异常激烈。作为大会主席华盛顿不参加任何争论，不对各种意见妄加评论。但是每一种意见的态度都可以从他的面部表情变化中得到答案。他的坚定和坚持，是会议得以进行的精神动力。事实上，代表们在餐桌上吃喝又化解了彼此间的猜疑和敌意。华盛顿对这种欢乐的吃喝交际是逢场必到，他总是利用这种融洽的气氛，使得各种千奇百怪的观点都亮出来，然后达成共识，归于一致。</a:t>
            </a:r>
            <a:endParaRPr kumimoji="0" lang="zh-CN" altLang="en-US" sz="2400" b="0" kern="1200" cap="none" spc="0" normalizeH="0" baseline="0" noProof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r" defTabSz="914400" latinLnBrk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en-US" altLang="zh-CN" sz="18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kumimoji="0" lang="zh-CN" altLang="en-US" sz="18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改编自</a:t>
            </a:r>
            <a:r>
              <a:rPr kumimoji="0" lang="en-US" altLang="zh-CN" sz="1800" b="0" kern="1200" cap="none" spc="0" normalizeH="0" baseline="0" noProof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易中天《费城风云—— 美国宪法的诞生和我们的反思》</a:t>
            </a:r>
            <a:endParaRPr kumimoji="0" lang="en-US" altLang="zh-CN" sz="1800" b="0" kern="1200" cap="none" spc="0" normalizeH="0" baseline="0" noProof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二、华盛顿的努力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726440" y="6273165"/>
            <a:ext cx="414845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问题：争论的焦点有哪些？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3425825" y="2545715"/>
            <a:ext cx="5178425" cy="1905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11175" y="1080770"/>
            <a:ext cx="8380095" cy="14446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弗吉尼亚州（大州）：两院制，以人口为依据比例代表制；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新泽西州（小州）：一院制，各州有同等名额。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二、华盛顿的努力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78560" y="3307080"/>
            <a:ext cx="1564005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妥协方案：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8665" y="4168775"/>
            <a:ext cx="2658110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国会分成</a:t>
            </a:r>
            <a:r>
              <a:rPr lang="en-US" altLang="zh-CN" sz="2400" b="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</a:t>
            </a:r>
            <a:endParaRPr lang="en-US" altLang="zh-CN" sz="2400" b="0" u="sng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8200" y="4050665"/>
            <a:ext cx="822960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两院</a:t>
            </a:r>
            <a:endParaRPr lang="zh-CN" altLang="en-US" sz="2400" b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60550" y="1080770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r"/>
            <a:r>
              <a:rPr lang="zh-CN" altLang="en-US" dirty="0">
                <a:sym typeface="+mn-ea"/>
              </a:rPr>
              <a:t>协调大州与小州关系</a:t>
            </a:r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3148330" y="3947795"/>
            <a:ext cx="586740" cy="1010285"/>
            <a:chOff x="7181" y="5642"/>
            <a:chExt cx="924" cy="1591"/>
          </a:xfrm>
        </p:grpSpPr>
        <p:cxnSp>
          <p:nvCxnSpPr>
            <p:cNvPr id="7" name="直接箭头连接符 6"/>
            <p:cNvCxnSpPr/>
            <p:nvPr/>
          </p:nvCxnSpPr>
          <p:spPr>
            <a:xfrm flipV="1">
              <a:off x="7181" y="5642"/>
              <a:ext cx="897" cy="605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箭头连接符 8"/>
            <p:cNvCxnSpPr/>
            <p:nvPr/>
          </p:nvCxnSpPr>
          <p:spPr>
            <a:xfrm>
              <a:off x="7187" y="6587"/>
              <a:ext cx="919" cy="647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文本框 10"/>
          <p:cNvSpPr txBox="1"/>
          <p:nvPr/>
        </p:nvSpPr>
        <p:spPr>
          <a:xfrm>
            <a:off x="3833495" y="4665980"/>
            <a:ext cx="1362075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参议院：</a:t>
            </a:r>
            <a:endParaRPr lang="zh-CN" altLang="en-US" sz="2400" b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0155" y="3450590"/>
            <a:ext cx="1376045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众议院：</a:t>
            </a:r>
            <a:endParaRPr lang="zh-CN" altLang="en-US" sz="2400" b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60975" y="4702810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参议员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每州两名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95570" y="3487420"/>
            <a:ext cx="33407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众议员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按人口比例选出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178560" y="5648960"/>
            <a:ext cx="30962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人民主权原则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11175" y="1080770"/>
            <a:ext cx="8145145" cy="32727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第一条第八款：合众国国会有征税、征兵、发行纸币、制定工商业政策、建立军队、决定军事及外交政策、决定对外和战、管理对外贸易等权力；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第一条第十款：各州无权自行发行货币、征收关税、保有军队、宣战、媾和、外交等。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en-US" altLang="zh-CN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《美利坚合众国</a:t>
            </a: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宪法（</a:t>
            </a:r>
            <a:r>
              <a:rPr lang="en-US" altLang="zh-CN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1787</a:t>
            </a: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年）》</a:t>
            </a:r>
            <a:endParaRPr lang="zh-CN" altLang="en-US" sz="20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二、华盛顿的努力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36750" y="4875530"/>
            <a:ext cx="4472305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联邦权力</a:t>
            </a:r>
            <a:r>
              <a:rPr lang="en-US" altLang="zh-CN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_____________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各州权力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37305" y="4693285"/>
            <a:ext cx="849630" cy="4972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大于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915" name="Text Box 3"/>
          <p:cNvSpPr txBox="1"/>
          <p:nvPr/>
        </p:nvSpPr>
        <p:spPr>
          <a:xfrm>
            <a:off x="6720840" y="4765040"/>
            <a:ext cx="1296670" cy="649605"/>
          </a:xfrm>
          <a:prstGeom prst="rect">
            <a:avLst/>
          </a:prstGeom>
          <a:noFill/>
          <a:ln w="9525">
            <a:noFill/>
          </a:ln>
        </p:spPr>
        <p:txBody>
          <a:bodyPr lIns="0" rIns="0"/>
          <a:p>
            <a:pPr algn="just"/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中央集权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60550" y="1080770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r"/>
            <a:r>
              <a:rPr lang="zh-CN" altLang="en-US" dirty="0">
                <a:sym typeface="+mn-ea"/>
              </a:rPr>
              <a:t>协调中央与地方关系</a:t>
            </a:r>
            <a:endParaRPr lang="zh-CN" altLang="en-US" dirty="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95830" y="5694680"/>
            <a:ext cx="4345305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凡宪法没有明确赋予联邦政府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的权力都属于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hlinkClick r:id="rId1" action="ppaction://hlinksldjump"/>
              </a:rPr>
              <a:t>各州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1422400" y="4725670"/>
            <a:ext cx="773430" cy="1871980"/>
          </a:xfrm>
          <a:prstGeom prst="leftBrace">
            <a:avLst>
              <a:gd name="adj1" fmla="val 8333"/>
              <a:gd name="adj2" fmla="val 49491"/>
            </a:avLst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7978" y="5132070"/>
            <a:ext cx="1249680" cy="9531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联邦制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原则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动作按钮: 前进或下一项 9">
            <a:hlinkClick r:id="rId2" action="ppaction://hlinksldjump"/>
          </p:cNvPr>
          <p:cNvSpPr/>
          <p:nvPr/>
        </p:nvSpPr>
        <p:spPr>
          <a:xfrm>
            <a:off x="8758555" y="6452870"/>
            <a:ext cx="288290" cy="36004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Text Box 3"/>
          <p:cNvSpPr txBox="1"/>
          <p:nvPr/>
        </p:nvSpPr>
        <p:spPr>
          <a:xfrm>
            <a:off x="6720840" y="5838190"/>
            <a:ext cx="1296670" cy="649605"/>
          </a:xfrm>
          <a:prstGeom prst="rect">
            <a:avLst/>
          </a:prstGeom>
          <a:noFill/>
          <a:ln w="9525">
            <a:noFill/>
          </a:ln>
        </p:spPr>
        <p:txBody>
          <a:bodyPr lIns="0" rIns="0"/>
          <a:p>
            <a:pPr algn="just"/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地方分权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38915" grpId="0"/>
      <p:bldP spid="6" grpId="0"/>
      <p:bldP spid="7" grpId="0"/>
      <p:bldP spid="9" grpId="0"/>
      <p:bldP spid="8" grpId="0" bldLvl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6430" y="809625"/>
            <a:ext cx="3238500" cy="23698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75665" y="3178810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加州的车牌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40" y="808990"/>
            <a:ext cx="3407410" cy="236918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26990" y="3178810"/>
            <a:ext cx="31915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新墨西哥州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的车牌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430" y="3867150"/>
            <a:ext cx="3297555" cy="23622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75665" y="6344285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华盛顿州的车牌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9040" y="3867150"/>
            <a:ext cx="3407410" cy="23622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452745" y="6344285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俄亥俄州的车牌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动作按钮: 后退或前一项 1">
            <a:hlinkClick r:id="" action="ppaction://hlinkshowjump?jump=previousslide"/>
          </p:cNvPr>
          <p:cNvSpPr/>
          <p:nvPr/>
        </p:nvSpPr>
        <p:spPr>
          <a:xfrm>
            <a:off x="8604250" y="6381115"/>
            <a:ext cx="288290" cy="28765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983230" y="200660"/>
            <a:ext cx="3840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地方有一定的自治权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11175" y="1080770"/>
            <a:ext cx="8380095" cy="24898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</a:t>
            </a: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当立法权和行政权集中在一个人或同一个机关之手，自由便不复存在了。如果司法权不同立法权和行政权分立，自由也就不复存在了。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lnSpc>
                <a:spcPct val="130000"/>
              </a:lnSpc>
            </a:pPr>
            <a:r>
              <a:rPr lang="en-US" altLang="zh-CN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</a:t>
            </a: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孟德斯鸠《论法的精神》</a:t>
            </a:r>
            <a:endParaRPr lang="zh-CN" altLang="en-US" sz="20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400050" y="180023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二、华盛顿的努力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60550" y="1224280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r"/>
            <a:r>
              <a:rPr lang="zh-CN" altLang="en-US" dirty="0">
                <a:sym typeface="+mn-ea"/>
              </a:rPr>
              <a:t>协调中央各权力关系</a:t>
            </a:r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06095" y="3561080"/>
            <a:ext cx="6465570" cy="3197162"/>
            <a:chOff x="1313" y="4967"/>
            <a:chExt cx="11094" cy="5695"/>
          </a:xfrm>
        </p:grpSpPr>
        <p:sp>
          <p:nvSpPr>
            <p:cNvPr id="11267" name="Text Box 3"/>
            <p:cNvSpPr txBox="1"/>
            <p:nvPr/>
          </p:nvSpPr>
          <p:spPr>
            <a:xfrm>
              <a:off x="5376" y="4967"/>
              <a:ext cx="3320" cy="1698"/>
            </a:xfrm>
            <a:prstGeom prst="rect">
              <a:avLst/>
            </a:prstGeom>
            <a:solidFill>
              <a:srgbClr val="00FF00">
                <a:alpha val="0"/>
              </a:srgbClr>
            </a:solidFill>
            <a:ln w="254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/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</a:rPr>
                <a:t>总统</a:t>
              </a:r>
              <a:endParaRPr lang="zh-CN" altLang="en-US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</a:rPr>
                <a:t>（行政权）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1268" name="Group 4"/>
            <p:cNvGrpSpPr/>
            <p:nvPr/>
          </p:nvGrpSpPr>
          <p:grpSpPr>
            <a:xfrm>
              <a:off x="1821" y="5793"/>
              <a:ext cx="3071" cy="3000"/>
              <a:chOff x="0" y="0"/>
              <a:chExt cx="1906" cy="1950"/>
            </a:xfrm>
          </p:grpSpPr>
          <p:sp>
            <p:nvSpPr>
              <p:cNvPr id="11296" name="Line 5"/>
              <p:cNvSpPr/>
              <p:nvPr/>
            </p:nvSpPr>
            <p:spPr>
              <a:xfrm flipV="1">
                <a:off x="0" y="0"/>
                <a:ext cx="1906" cy="1950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7" name="Line 6"/>
              <p:cNvSpPr/>
              <p:nvPr/>
            </p:nvSpPr>
            <p:spPr>
              <a:xfrm flipH="1" flipV="1">
                <a:off x="0" y="1769"/>
                <a:ext cx="0" cy="181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1270" name="Group 8"/>
            <p:cNvGrpSpPr/>
            <p:nvPr/>
          </p:nvGrpSpPr>
          <p:grpSpPr>
            <a:xfrm>
              <a:off x="2016" y="6042"/>
              <a:ext cx="3052" cy="2987"/>
              <a:chOff x="0" y="0"/>
              <a:chExt cx="1951" cy="1950"/>
            </a:xfrm>
          </p:grpSpPr>
          <p:sp>
            <p:nvSpPr>
              <p:cNvPr id="11294" name="Line 9"/>
              <p:cNvSpPr/>
              <p:nvPr/>
            </p:nvSpPr>
            <p:spPr>
              <a:xfrm flipV="1">
                <a:off x="0" y="0"/>
                <a:ext cx="1906" cy="1950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5" name="Line 10"/>
              <p:cNvSpPr/>
              <p:nvPr/>
            </p:nvSpPr>
            <p:spPr>
              <a:xfrm>
                <a:off x="1906" y="0"/>
                <a:ext cx="45" cy="181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1272" name="Text Box 12"/>
            <p:cNvSpPr txBox="1"/>
            <p:nvPr/>
          </p:nvSpPr>
          <p:spPr>
            <a:xfrm>
              <a:off x="1313" y="9086"/>
              <a:ext cx="2503" cy="1478"/>
            </a:xfrm>
            <a:prstGeom prst="rect">
              <a:avLst/>
            </a:prstGeom>
            <a:solidFill>
              <a:srgbClr val="00FF00">
                <a:alpha val="0"/>
              </a:srgbClr>
            </a:solidFill>
            <a:ln w="254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pPr algn="ctr"/>
              <a:r>
                <a:rPr lang="zh-CN" altLang="en-US" sz="2400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国会</a:t>
              </a:r>
              <a:endPara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（立法权）</a:t>
              </a:r>
              <a:endPara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273" name="Text Box 13"/>
            <p:cNvSpPr txBox="1"/>
            <p:nvPr/>
          </p:nvSpPr>
          <p:spPr>
            <a:xfrm>
              <a:off x="9895" y="9184"/>
              <a:ext cx="2512" cy="1478"/>
            </a:xfrm>
            <a:prstGeom prst="rect">
              <a:avLst/>
            </a:prstGeom>
            <a:solidFill>
              <a:srgbClr val="00FF00">
                <a:alpha val="0"/>
              </a:srgbClr>
            </a:solidFill>
            <a:ln w="254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pPr algn="ctr"/>
              <a:r>
                <a:rPr lang="zh-CN" altLang="en-US" sz="2400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最高法院</a:t>
              </a:r>
              <a:endPara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（司法权）</a:t>
              </a:r>
              <a:endPara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1275" name="Group 15"/>
            <p:cNvGrpSpPr/>
            <p:nvPr/>
          </p:nvGrpSpPr>
          <p:grpSpPr>
            <a:xfrm>
              <a:off x="8895" y="6326"/>
              <a:ext cx="2348" cy="2700"/>
              <a:chOff x="0" y="0"/>
              <a:chExt cx="4124" cy="4875"/>
            </a:xfrm>
          </p:grpSpPr>
          <p:sp>
            <p:nvSpPr>
              <p:cNvPr id="11292" name="Line 16"/>
              <p:cNvSpPr/>
              <p:nvPr/>
            </p:nvSpPr>
            <p:spPr>
              <a:xfrm rot="60000" flipH="1" flipV="1">
                <a:off x="0" y="0"/>
                <a:ext cx="4124" cy="4843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3" name="Line 17"/>
              <p:cNvSpPr/>
              <p:nvPr/>
            </p:nvSpPr>
            <p:spPr>
              <a:xfrm rot="60000">
                <a:off x="3741" y="4767"/>
                <a:ext cx="343" cy="108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1276" name="Group 18"/>
            <p:cNvGrpSpPr/>
            <p:nvPr/>
          </p:nvGrpSpPr>
          <p:grpSpPr>
            <a:xfrm>
              <a:off x="9044" y="6057"/>
              <a:ext cx="2596" cy="2935"/>
              <a:chOff x="0" y="0"/>
              <a:chExt cx="4514" cy="5178"/>
            </a:xfrm>
          </p:grpSpPr>
          <p:sp>
            <p:nvSpPr>
              <p:cNvPr id="11290" name="Line 19"/>
              <p:cNvSpPr/>
              <p:nvPr/>
            </p:nvSpPr>
            <p:spPr>
              <a:xfrm rot="60000">
                <a:off x="0" y="40"/>
                <a:ext cx="4514" cy="5138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91" name="Line 20"/>
              <p:cNvSpPr/>
              <p:nvPr/>
            </p:nvSpPr>
            <p:spPr>
              <a:xfrm rot="60000" flipH="1" flipV="1">
                <a:off x="45" y="0"/>
                <a:ext cx="456" cy="111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1278" name="Group 22"/>
            <p:cNvGrpSpPr/>
            <p:nvPr/>
          </p:nvGrpSpPr>
          <p:grpSpPr>
            <a:xfrm>
              <a:off x="4018" y="10292"/>
              <a:ext cx="5453" cy="299"/>
              <a:chOff x="0" y="116"/>
              <a:chExt cx="2767" cy="136"/>
            </a:xfrm>
          </p:grpSpPr>
          <p:sp>
            <p:nvSpPr>
              <p:cNvPr id="11288" name="Line 23"/>
              <p:cNvSpPr/>
              <p:nvPr/>
            </p:nvSpPr>
            <p:spPr>
              <a:xfrm flipV="1">
                <a:off x="0" y="116"/>
                <a:ext cx="2767" cy="0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9" name="Line 24"/>
              <p:cNvSpPr/>
              <p:nvPr/>
            </p:nvSpPr>
            <p:spPr>
              <a:xfrm flipH="1">
                <a:off x="2676" y="116"/>
                <a:ext cx="91" cy="136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11279" name="Group 25"/>
            <p:cNvGrpSpPr/>
            <p:nvPr/>
          </p:nvGrpSpPr>
          <p:grpSpPr>
            <a:xfrm>
              <a:off x="4133" y="9711"/>
              <a:ext cx="5453" cy="198"/>
              <a:chOff x="0" y="116"/>
              <a:chExt cx="2767" cy="90"/>
            </a:xfrm>
          </p:grpSpPr>
          <p:sp>
            <p:nvSpPr>
              <p:cNvPr id="11286" name="Line 26"/>
              <p:cNvSpPr/>
              <p:nvPr/>
            </p:nvSpPr>
            <p:spPr>
              <a:xfrm flipV="1">
                <a:off x="0" y="206"/>
                <a:ext cx="2767" cy="0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287" name="Line 27"/>
              <p:cNvSpPr/>
              <p:nvPr/>
            </p:nvSpPr>
            <p:spPr>
              <a:xfrm flipH="1">
                <a:off x="0" y="116"/>
                <a:ext cx="90" cy="90"/>
              </a:xfrm>
              <a:prstGeom prst="line">
                <a:avLst/>
              </a:prstGeom>
              <a:ln w="5715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2318" name="Oval 30"/>
            <p:cNvSpPr/>
            <p:nvPr/>
          </p:nvSpPr>
          <p:spPr>
            <a:xfrm>
              <a:off x="5105" y="6872"/>
              <a:ext cx="3280" cy="2620"/>
            </a:xfrm>
            <a:prstGeom prst="ellipse">
              <a:avLst/>
            </a:prstGeom>
            <a:solidFill>
              <a:srgbClr val="00FFFF">
                <a:alpha val="0"/>
              </a:srgbClr>
            </a:solidFill>
            <a:ln w="2540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</a:rPr>
                <a:t>分权与制衡</a:t>
              </a:r>
              <a:endParaRPr lang="zh-CN" altLang="en-US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</a:rPr>
                <a:t>原则</a:t>
              </a:r>
              <a:endParaRPr lang="zh-CN" altLang="en-US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Text Box 3"/>
          <p:cNvSpPr txBox="1"/>
          <p:nvPr/>
        </p:nvSpPr>
        <p:spPr>
          <a:xfrm>
            <a:off x="113030" y="977265"/>
            <a:ext cx="60839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导学任务二：角色扮演（</a:t>
            </a:r>
            <a:r>
              <a:rPr lang="en-US" altLang="zh-CN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分钟）</a:t>
            </a:r>
            <a:endParaRPr lang="zh-CN" altLang="en-US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4785" y="1575435"/>
            <a:ext cx="8886825" cy="4742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第一小组：三位同学分别扮演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国会、总统（老布什）、最高法院。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第二小组：两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位同学分别扮演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国会、总统（奥巴马）。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第三小组：两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位同学分别扮演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国会、总统（特朗普）。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第四小组：两位同学分别扮演总统（特朗普）、最高法院。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</a:pP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注意事项：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 b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通过活动思考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总统、国会、最高法院之间是如何制衡，完成框架图。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 b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表演时要声情并茂，可适当添加动作，最好脱稿。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41325" y="236855"/>
            <a:ext cx="8260715" cy="53219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7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情境一：时间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——1989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国会：我们制定了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《国旗保护法》，把焚烧国旗定为非法。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7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老布什：赞成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！烧国旗是错的，大错特错！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7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国会：既然总统表示赞成，那《国旗保护法》即可生效。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7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最高法院：慢着，联邦最高法院拥有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最高司法审查权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。焚烧国旗是表达自由的一种方式，受到美国宪法第一修正案言论自由条款的保护。我们以五比四的投票结果裁定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国旗保护法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》违宪，因此作废。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Text Box 3"/>
          <p:cNvSpPr txBox="1"/>
          <p:nvPr/>
        </p:nvSpPr>
        <p:spPr>
          <a:xfrm>
            <a:off x="3348038" y="695008"/>
            <a:ext cx="210820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总统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（行政权）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68" name="Group 4"/>
          <p:cNvGrpSpPr/>
          <p:nvPr/>
        </p:nvGrpSpPr>
        <p:grpSpPr>
          <a:xfrm>
            <a:off x="252413" y="1630045"/>
            <a:ext cx="2952750" cy="3024188"/>
            <a:chOff x="0" y="0"/>
            <a:chExt cx="1906" cy="1950"/>
          </a:xfrm>
        </p:grpSpPr>
        <p:sp>
          <p:nvSpPr>
            <p:cNvPr id="11296" name="Line 5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7" name="Line 6"/>
            <p:cNvSpPr/>
            <p:nvPr/>
          </p:nvSpPr>
          <p:spPr>
            <a:xfrm flipH="1" flipV="1">
              <a:off x="0" y="1769"/>
              <a:ext cx="0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0" name="Group 8"/>
          <p:cNvGrpSpPr/>
          <p:nvPr/>
        </p:nvGrpSpPr>
        <p:grpSpPr>
          <a:xfrm>
            <a:off x="395288" y="1830070"/>
            <a:ext cx="3024187" cy="3025775"/>
            <a:chOff x="0" y="0"/>
            <a:chExt cx="1951" cy="1950"/>
          </a:xfrm>
        </p:grpSpPr>
        <p:sp>
          <p:nvSpPr>
            <p:cNvPr id="11294" name="Line 9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5" name="Line 10"/>
            <p:cNvSpPr/>
            <p:nvPr/>
          </p:nvSpPr>
          <p:spPr>
            <a:xfrm>
              <a:off x="1906" y="0"/>
              <a:ext cx="45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72" name="Text Box 12"/>
          <p:cNvSpPr txBox="1"/>
          <p:nvPr/>
        </p:nvSpPr>
        <p:spPr>
          <a:xfrm>
            <a:off x="322263" y="4995545"/>
            <a:ext cx="2016125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国会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（立法权）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Text Box 13"/>
          <p:cNvSpPr txBox="1"/>
          <p:nvPr/>
        </p:nvSpPr>
        <p:spPr>
          <a:xfrm>
            <a:off x="6948488" y="4917758"/>
            <a:ext cx="208915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最高法院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（司法权）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75" name="Group 15"/>
          <p:cNvGrpSpPr/>
          <p:nvPr/>
        </p:nvGrpSpPr>
        <p:grpSpPr>
          <a:xfrm>
            <a:off x="5437188" y="1774508"/>
            <a:ext cx="2592387" cy="3024187"/>
            <a:chOff x="0" y="0"/>
            <a:chExt cx="4124" cy="4875"/>
          </a:xfrm>
        </p:grpSpPr>
        <p:sp>
          <p:nvSpPr>
            <p:cNvPr id="11292" name="Line 16"/>
            <p:cNvSpPr/>
            <p:nvPr/>
          </p:nvSpPr>
          <p:spPr>
            <a:xfrm rot="60000" flipH="1" flipV="1">
              <a:off x="0" y="0"/>
              <a:ext cx="4124" cy="4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3" name="Line 17"/>
            <p:cNvSpPr/>
            <p:nvPr/>
          </p:nvSpPr>
          <p:spPr>
            <a:xfrm rot="60000">
              <a:off x="3741" y="4767"/>
              <a:ext cx="343" cy="108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6" name="Group 18"/>
          <p:cNvGrpSpPr/>
          <p:nvPr/>
        </p:nvGrpSpPr>
        <p:grpSpPr>
          <a:xfrm>
            <a:off x="5551488" y="1487170"/>
            <a:ext cx="2867025" cy="3287713"/>
            <a:chOff x="0" y="0"/>
            <a:chExt cx="4514" cy="5178"/>
          </a:xfrm>
        </p:grpSpPr>
        <p:sp>
          <p:nvSpPr>
            <p:cNvPr id="11290" name="Line 19"/>
            <p:cNvSpPr/>
            <p:nvPr/>
          </p:nvSpPr>
          <p:spPr>
            <a:xfrm rot="60000">
              <a:off x="0" y="40"/>
              <a:ext cx="4514" cy="5138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1" name="Line 20"/>
            <p:cNvSpPr/>
            <p:nvPr/>
          </p:nvSpPr>
          <p:spPr>
            <a:xfrm rot="60000" flipH="1" flipV="1">
              <a:off x="45" y="0"/>
              <a:ext cx="456" cy="11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8" name="Group 22"/>
          <p:cNvGrpSpPr/>
          <p:nvPr/>
        </p:nvGrpSpPr>
        <p:grpSpPr>
          <a:xfrm>
            <a:off x="2482850" y="5653405"/>
            <a:ext cx="4392613" cy="215900"/>
            <a:chOff x="0" y="0"/>
            <a:chExt cx="2767" cy="136"/>
          </a:xfrm>
        </p:grpSpPr>
        <p:sp>
          <p:nvSpPr>
            <p:cNvPr id="11288" name="Line 23"/>
            <p:cNvSpPr/>
            <p:nvPr/>
          </p:nvSpPr>
          <p:spPr>
            <a:xfrm flipV="1">
              <a:off x="0" y="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9" name="Line 24"/>
            <p:cNvSpPr/>
            <p:nvPr/>
          </p:nvSpPr>
          <p:spPr>
            <a:xfrm flipH="1">
              <a:off x="2676" y="0"/>
              <a:ext cx="91" cy="136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9" name="Group 25"/>
          <p:cNvGrpSpPr/>
          <p:nvPr/>
        </p:nvGrpSpPr>
        <p:grpSpPr>
          <a:xfrm>
            <a:off x="2555875" y="5293043"/>
            <a:ext cx="4392613" cy="142875"/>
            <a:chOff x="0" y="0"/>
            <a:chExt cx="2767" cy="90"/>
          </a:xfrm>
        </p:grpSpPr>
        <p:sp>
          <p:nvSpPr>
            <p:cNvPr id="11286" name="Line 26"/>
            <p:cNvSpPr/>
            <p:nvPr/>
          </p:nvSpPr>
          <p:spPr>
            <a:xfrm flipV="1">
              <a:off x="0" y="9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7" name="Line 27"/>
            <p:cNvSpPr/>
            <p:nvPr/>
          </p:nvSpPr>
          <p:spPr>
            <a:xfrm flipH="1">
              <a:off x="0" y="0"/>
              <a:ext cx="90" cy="9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16" name="Text Box 28"/>
          <p:cNvSpPr txBox="1"/>
          <p:nvPr/>
        </p:nvSpPr>
        <p:spPr>
          <a:xfrm>
            <a:off x="3082925" y="4918075"/>
            <a:ext cx="483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18" name="Oval 30"/>
          <p:cNvSpPr/>
          <p:nvPr/>
        </p:nvSpPr>
        <p:spPr>
          <a:xfrm>
            <a:off x="3429000" y="2779395"/>
            <a:ext cx="2514600" cy="1752600"/>
          </a:xfrm>
          <a:prstGeom prst="ellipse">
            <a:avLst/>
          </a:prstGeom>
          <a:solidFill>
            <a:srgbClr val="00FFFF">
              <a:alpha val="0"/>
            </a:srgbClr>
          </a:solidFill>
          <a:ln w="254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分权与制衡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 Box 28"/>
          <p:cNvSpPr txBox="1"/>
          <p:nvPr/>
        </p:nvSpPr>
        <p:spPr>
          <a:xfrm>
            <a:off x="3422650" y="4927600"/>
            <a:ext cx="33385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可宣布国会立法违宪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" grpId="0" bldLvl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13995" y="19685"/>
            <a:ext cx="8702675" cy="62776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情境二：时间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——2016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国会：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这是《对恐怖主义资助者实行法律制裁法案》，我们允许“911”恐袭事件幸存者和遇难者亲属起诉沙特政府的法案。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奥巴马：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反对！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这会对美沙两国关系造成严重负面影响，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我要否决这个法案。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国会：呵呵，你等着，我们再投一次票。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国会：</a:t>
            </a:r>
            <a:r>
              <a:rPr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参众两院重新表决，两院都以</a:t>
            </a:r>
            <a:endParaRPr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三分之二通过，</a:t>
            </a:r>
            <a:r>
              <a:rPr lang="zh-CN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你否决也没有用了，</a:t>
            </a:r>
            <a:endParaRPr lang="zh-CN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法案将正式成为法律</a:t>
            </a:r>
            <a:r>
              <a:rPr lang="zh-CN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奥巴马：这是我</a:t>
            </a:r>
            <a:r>
              <a:rPr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上台以来首次出现</a:t>
            </a:r>
            <a:endParaRPr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4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总统否决被推翻。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7195" y="3544570"/>
            <a:ext cx="3448685" cy="3201035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Text Box 3"/>
          <p:cNvSpPr txBox="1"/>
          <p:nvPr/>
        </p:nvSpPr>
        <p:spPr>
          <a:xfrm>
            <a:off x="3419158" y="592773"/>
            <a:ext cx="210820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总统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（行政权）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68" name="Group 4"/>
          <p:cNvGrpSpPr/>
          <p:nvPr/>
        </p:nvGrpSpPr>
        <p:grpSpPr>
          <a:xfrm>
            <a:off x="252730" y="1057910"/>
            <a:ext cx="2952750" cy="4027170"/>
            <a:chOff x="0" y="0"/>
            <a:chExt cx="1906" cy="1950"/>
          </a:xfrm>
        </p:grpSpPr>
        <p:sp>
          <p:nvSpPr>
            <p:cNvPr id="11296" name="Line 5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7" name="Line 6"/>
            <p:cNvSpPr/>
            <p:nvPr/>
          </p:nvSpPr>
          <p:spPr>
            <a:xfrm flipH="1" flipV="1">
              <a:off x="0" y="1769"/>
              <a:ext cx="0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5" name="Text Box 7"/>
          <p:cNvSpPr txBox="1"/>
          <p:nvPr/>
        </p:nvSpPr>
        <p:spPr>
          <a:xfrm rot="2322813">
            <a:off x="2310130" y="2962275"/>
            <a:ext cx="551815" cy="1631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弹劾总统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270" name="Group 8"/>
          <p:cNvGrpSpPr/>
          <p:nvPr/>
        </p:nvGrpSpPr>
        <p:grpSpPr>
          <a:xfrm>
            <a:off x="395605" y="1187450"/>
            <a:ext cx="3023235" cy="4098925"/>
            <a:chOff x="0" y="0"/>
            <a:chExt cx="1951" cy="1950"/>
          </a:xfrm>
        </p:grpSpPr>
        <p:sp>
          <p:nvSpPr>
            <p:cNvPr id="11294" name="Line 9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5" name="Line 10"/>
            <p:cNvSpPr/>
            <p:nvPr/>
          </p:nvSpPr>
          <p:spPr>
            <a:xfrm>
              <a:off x="1906" y="0"/>
              <a:ext cx="45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9" name="Text Box 11"/>
          <p:cNvSpPr txBox="1"/>
          <p:nvPr/>
        </p:nvSpPr>
        <p:spPr>
          <a:xfrm rot="2266200">
            <a:off x="1104900" y="1414463"/>
            <a:ext cx="551815" cy="28638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可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否决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国会的法律，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2" name="Text Box 12"/>
          <p:cNvSpPr txBox="1"/>
          <p:nvPr/>
        </p:nvSpPr>
        <p:spPr>
          <a:xfrm>
            <a:off x="322263" y="5497830"/>
            <a:ext cx="2016125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国会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（立法权）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Text Box 13"/>
          <p:cNvSpPr txBox="1"/>
          <p:nvPr/>
        </p:nvSpPr>
        <p:spPr>
          <a:xfrm>
            <a:off x="6948488" y="5348288"/>
            <a:ext cx="208915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最高法院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（司法权）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75" name="Group 15"/>
          <p:cNvGrpSpPr/>
          <p:nvPr/>
        </p:nvGrpSpPr>
        <p:grpSpPr>
          <a:xfrm>
            <a:off x="5619750" y="1727835"/>
            <a:ext cx="2983865" cy="3501390"/>
            <a:chOff x="0" y="0"/>
            <a:chExt cx="4124" cy="4875"/>
          </a:xfrm>
        </p:grpSpPr>
        <p:sp>
          <p:nvSpPr>
            <p:cNvPr id="11292" name="Line 16"/>
            <p:cNvSpPr/>
            <p:nvPr/>
          </p:nvSpPr>
          <p:spPr>
            <a:xfrm rot="60000" flipH="1" flipV="1">
              <a:off x="0" y="0"/>
              <a:ext cx="4124" cy="4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3" name="Line 17"/>
            <p:cNvSpPr/>
            <p:nvPr/>
          </p:nvSpPr>
          <p:spPr>
            <a:xfrm rot="60000">
              <a:off x="3741" y="4767"/>
              <a:ext cx="343" cy="108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6" name="Group 18"/>
          <p:cNvGrpSpPr/>
          <p:nvPr/>
        </p:nvGrpSpPr>
        <p:grpSpPr>
          <a:xfrm>
            <a:off x="5620639" y="1473243"/>
            <a:ext cx="3160460" cy="3730265"/>
            <a:chOff x="-456" y="-700"/>
            <a:chExt cx="4976" cy="5875"/>
          </a:xfrm>
        </p:grpSpPr>
        <p:sp>
          <p:nvSpPr>
            <p:cNvPr id="11290" name="Line 19"/>
            <p:cNvSpPr/>
            <p:nvPr/>
          </p:nvSpPr>
          <p:spPr>
            <a:xfrm rot="60000">
              <a:off x="-456" y="-668"/>
              <a:ext cx="4976" cy="5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1" name="Line 20"/>
            <p:cNvSpPr/>
            <p:nvPr/>
          </p:nvSpPr>
          <p:spPr>
            <a:xfrm rot="60000" flipH="1" flipV="1">
              <a:off x="-356" y="-700"/>
              <a:ext cx="409" cy="14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8" name="Group 22"/>
          <p:cNvGrpSpPr/>
          <p:nvPr/>
        </p:nvGrpSpPr>
        <p:grpSpPr>
          <a:xfrm>
            <a:off x="2482850" y="6022340"/>
            <a:ext cx="4392613" cy="215900"/>
            <a:chOff x="0" y="0"/>
            <a:chExt cx="2767" cy="136"/>
          </a:xfrm>
        </p:grpSpPr>
        <p:sp>
          <p:nvSpPr>
            <p:cNvPr id="11288" name="Line 23"/>
            <p:cNvSpPr/>
            <p:nvPr/>
          </p:nvSpPr>
          <p:spPr>
            <a:xfrm flipV="1">
              <a:off x="0" y="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9" name="Line 24"/>
            <p:cNvSpPr/>
            <p:nvPr/>
          </p:nvSpPr>
          <p:spPr>
            <a:xfrm flipH="1">
              <a:off x="2676" y="0"/>
              <a:ext cx="91" cy="136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9" name="Group 25"/>
          <p:cNvGrpSpPr/>
          <p:nvPr/>
        </p:nvGrpSpPr>
        <p:grpSpPr>
          <a:xfrm>
            <a:off x="2555875" y="5661978"/>
            <a:ext cx="4392613" cy="142875"/>
            <a:chOff x="0" y="0"/>
            <a:chExt cx="2767" cy="90"/>
          </a:xfrm>
        </p:grpSpPr>
        <p:sp>
          <p:nvSpPr>
            <p:cNvPr id="11286" name="Line 26"/>
            <p:cNvSpPr/>
            <p:nvPr/>
          </p:nvSpPr>
          <p:spPr>
            <a:xfrm flipV="1">
              <a:off x="0" y="9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7" name="Line 27"/>
            <p:cNvSpPr/>
            <p:nvPr/>
          </p:nvSpPr>
          <p:spPr>
            <a:xfrm flipH="1">
              <a:off x="0" y="0"/>
              <a:ext cx="90" cy="9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18" name="Oval 30"/>
          <p:cNvSpPr/>
          <p:nvPr/>
        </p:nvSpPr>
        <p:spPr>
          <a:xfrm>
            <a:off x="3429000" y="3209925"/>
            <a:ext cx="2514600" cy="1752600"/>
          </a:xfrm>
          <a:prstGeom prst="ellipse">
            <a:avLst/>
          </a:prstGeom>
          <a:solidFill>
            <a:srgbClr val="00FFFF">
              <a:alpha val="0"/>
            </a:srgbClr>
          </a:solidFill>
          <a:ln w="254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分权与制衡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 Box 28"/>
          <p:cNvSpPr txBox="1"/>
          <p:nvPr/>
        </p:nvSpPr>
        <p:spPr>
          <a:xfrm>
            <a:off x="3082925" y="5252720"/>
            <a:ext cx="33385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①可宣布国会立法违宪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11"/>
          <p:cNvSpPr txBox="1"/>
          <p:nvPr/>
        </p:nvSpPr>
        <p:spPr>
          <a:xfrm rot="2686201">
            <a:off x="2123440" y="1295400"/>
            <a:ext cx="490220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1"/>
          <p:cNvSpPr txBox="1"/>
          <p:nvPr/>
        </p:nvSpPr>
        <p:spPr>
          <a:xfrm rot="2026200">
            <a:off x="3107690" y="158242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Text Box 7"/>
          <p:cNvSpPr txBox="1"/>
          <p:nvPr/>
        </p:nvSpPr>
        <p:spPr>
          <a:xfrm rot="2202813">
            <a:off x="1588770" y="1464310"/>
            <a:ext cx="551815" cy="46869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以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三分之二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多数推翻总统的否决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 rot="2026200">
            <a:off x="2888615" y="284988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" grpId="0" bldLvl="0"/>
      <p:bldP spid="12299" grpId="0"/>
      <p:bldP spid="7" grpId="0"/>
      <p:bldP spid="122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8020" y="770255"/>
            <a:ext cx="8000365" cy="41878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8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情境三：时间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——2018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</a:t>
            </a:r>
            <a:endParaRPr lang="zh-CN" altLang="en-US" sz="2400"/>
          </a:p>
          <a:p>
            <a:pPr>
              <a:lnSpc>
                <a:spcPct val="180000"/>
              </a:lnSpc>
            </a:pPr>
            <a:r>
              <a:rPr lang="zh-CN" altLang="en-US" sz="2400"/>
              <a:t>特朗普：安东尼·肯尼迪大法官即将退休，我提名卡瓦诺出任联邦最高法院大法官。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8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国会：参议院议员表决，</a:t>
            </a: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表决结果为50票赞成、48票反对。这是1881年以来参议院对大法官候选人表决相差票数最少的一次，</a:t>
            </a:r>
            <a:r>
              <a:rPr lang="zh-CN" altLang="en-US" sz="2400">
                <a:sym typeface="+mn-ea"/>
              </a:rPr>
              <a:t>卡瓦诺可当选。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Text Box 3"/>
          <p:cNvSpPr txBox="1"/>
          <p:nvPr/>
        </p:nvSpPr>
        <p:spPr>
          <a:xfrm>
            <a:off x="3419158" y="592773"/>
            <a:ext cx="210820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总统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（行政权）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68" name="Group 4"/>
          <p:cNvGrpSpPr/>
          <p:nvPr/>
        </p:nvGrpSpPr>
        <p:grpSpPr>
          <a:xfrm>
            <a:off x="252730" y="1057910"/>
            <a:ext cx="2952750" cy="4027170"/>
            <a:chOff x="0" y="0"/>
            <a:chExt cx="1906" cy="1950"/>
          </a:xfrm>
        </p:grpSpPr>
        <p:sp>
          <p:nvSpPr>
            <p:cNvPr id="11296" name="Line 5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7" name="Line 6"/>
            <p:cNvSpPr/>
            <p:nvPr/>
          </p:nvSpPr>
          <p:spPr>
            <a:xfrm flipH="1" flipV="1">
              <a:off x="0" y="1769"/>
              <a:ext cx="0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5" name="Text Box 7"/>
          <p:cNvSpPr txBox="1"/>
          <p:nvPr/>
        </p:nvSpPr>
        <p:spPr>
          <a:xfrm rot="2322813">
            <a:off x="2310130" y="2962275"/>
            <a:ext cx="551815" cy="1631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弹劾总统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270" name="Group 8"/>
          <p:cNvGrpSpPr/>
          <p:nvPr/>
        </p:nvGrpSpPr>
        <p:grpSpPr>
          <a:xfrm>
            <a:off x="395605" y="1187450"/>
            <a:ext cx="3023235" cy="4098925"/>
            <a:chOff x="0" y="0"/>
            <a:chExt cx="1951" cy="1950"/>
          </a:xfrm>
        </p:grpSpPr>
        <p:sp>
          <p:nvSpPr>
            <p:cNvPr id="11294" name="Line 9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5" name="Line 10"/>
            <p:cNvSpPr/>
            <p:nvPr/>
          </p:nvSpPr>
          <p:spPr>
            <a:xfrm>
              <a:off x="1906" y="0"/>
              <a:ext cx="45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9" name="Text Box 11"/>
          <p:cNvSpPr txBox="1"/>
          <p:nvPr/>
        </p:nvSpPr>
        <p:spPr>
          <a:xfrm rot="2266200">
            <a:off x="1104900" y="1414463"/>
            <a:ext cx="551815" cy="28638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可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否决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国会的法律，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2" name="Text Box 12"/>
          <p:cNvSpPr txBox="1"/>
          <p:nvPr/>
        </p:nvSpPr>
        <p:spPr>
          <a:xfrm>
            <a:off x="322263" y="5426075"/>
            <a:ext cx="2016125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国会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（立法权）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Text Box 13"/>
          <p:cNvSpPr txBox="1"/>
          <p:nvPr/>
        </p:nvSpPr>
        <p:spPr>
          <a:xfrm>
            <a:off x="6948488" y="5348288"/>
            <a:ext cx="208915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最高法院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（司法权）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75" name="Group 15"/>
          <p:cNvGrpSpPr/>
          <p:nvPr/>
        </p:nvGrpSpPr>
        <p:grpSpPr>
          <a:xfrm>
            <a:off x="5619750" y="1727835"/>
            <a:ext cx="2983865" cy="3501390"/>
            <a:chOff x="0" y="0"/>
            <a:chExt cx="4124" cy="4875"/>
          </a:xfrm>
        </p:grpSpPr>
        <p:sp>
          <p:nvSpPr>
            <p:cNvPr id="11292" name="Line 16"/>
            <p:cNvSpPr/>
            <p:nvPr/>
          </p:nvSpPr>
          <p:spPr>
            <a:xfrm rot="60000" flipH="1" flipV="1">
              <a:off x="0" y="0"/>
              <a:ext cx="4124" cy="4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3" name="Line 17"/>
            <p:cNvSpPr/>
            <p:nvPr/>
          </p:nvSpPr>
          <p:spPr>
            <a:xfrm rot="60000">
              <a:off x="3741" y="4767"/>
              <a:ext cx="343" cy="108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6" name="Group 18"/>
          <p:cNvGrpSpPr/>
          <p:nvPr/>
        </p:nvGrpSpPr>
        <p:grpSpPr>
          <a:xfrm>
            <a:off x="5620639" y="1473243"/>
            <a:ext cx="3160460" cy="3730265"/>
            <a:chOff x="-456" y="-700"/>
            <a:chExt cx="4976" cy="5875"/>
          </a:xfrm>
        </p:grpSpPr>
        <p:sp>
          <p:nvSpPr>
            <p:cNvPr id="11290" name="Line 19"/>
            <p:cNvSpPr/>
            <p:nvPr/>
          </p:nvSpPr>
          <p:spPr>
            <a:xfrm rot="60000">
              <a:off x="-456" y="-668"/>
              <a:ext cx="4976" cy="5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1" name="Line 20"/>
            <p:cNvSpPr/>
            <p:nvPr/>
          </p:nvSpPr>
          <p:spPr>
            <a:xfrm rot="60000" flipH="1" flipV="1">
              <a:off x="-356" y="-700"/>
              <a:ext cx="409" cy="14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8" name="Group 22"/>
          <p:cNvGrpSpPr/>
          <p:nvPr/>
        </p:nvGrpSpPr>
        <p:grpSpPr>
          <a:xfrm>
            <a:off x="2482850" y="5807075"/>
            <a:ext cx="4392613" cy="215900"/>
            <a:chOff x="0" y="0"/>
            <a:chExt cx="2767" cy="136"/>
          </a:xfrm>
        </p:grpSpPr>
        <p:sp>
          <p:nvSpPr>
            <p:cNvPr id="11288" name="Line 23"/>
            <p:cNvSpPr/>
            <p:nvPr/>
          </p:nvSpPr>
          <p:spPr>
            <a:xfrm flipV="1">
              <a:off x="0" y="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9" name="Line 24"/>
            <p:cNvSpPr/>
            <p:nvPr/>
          </p:nvSpPr>
          <p:spPr>
            <a:xfrm flipH="1">
              <a:off x="2676" y="0"/>
              <a:ext cx="91" cy="136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9" name="Group 25"/>
          <p:cNvGrpSpPr/>
          <p:nvPr/>
        </p:nvGrpSpPr>
        <p:grpSpPr>
          <a:xfrm>
            <a:off x="2555875" y="5446713"/>
            <a:ext cx="4392613" cy="142875"/>
            <a:chOff x="0" y="0"/>
            <a:chExt cx="2767" cy="90"/>
          </a:xfrm>
        </p:grpSpPr>
        <p:sp>
          <p:nvSpPr>
            <p:cNvPr id="11286" name="Line 26"/>
            <p:cNvSpPr/>
            <p:nvPr/>
          </p:nvSpPr>
          <p:spPr>
            <a:xfrm flipV="1">
              <a:off x="0" y="9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7" name="Line 27"/>
            <p:cNvSpPr/>
            <p:nvPr/>
          </p:nvSpPr>
          <p:spPr>
            <a:xfrm flipH="1">
              <a:off x="0" y="0"/>
              <a:ext cx="90" cy="9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18" name="Oval 30"/>
          <p:cNvSpPr/>
          <p:nvPr/>
        </p:nvSpPr>
        <p:spPr>
          <a:xfrm>
            <a:off x="3429000" y="3209925"/>
            <a:ext cx="2514600" cy="1752600"/>
          </a:xfrm>
          <a:prstGeom prst="ellipse">
            <a:avLst/>
          </a:prstGeom>
          <a:solidFill>
            <a:srgbClr val="00FFFF">
              <a:alpha val="0"/>
            </a:srgbClr>
          </a:solidFill>
          <a:ln w="254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分权与制衡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 Box 28"/>
          <p:cNvSpPr txBox="1"/>
          <p:nvPr/>
        </p:nvSpPr>
        <p:spPr>
          <a:xfrm>
            <a:off x="3082925" y="5037455"/>
            <a:ext cx="33385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①可宣布国会立法违宪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11"/>
          <p:cNvSpPr txBox="1"/>
          <p:nvPr/>
        </p:nvSpPr>
        <p:spPr>
          <a:xfrm rot="2686201">
            <a:off x="2123440" y="1295400"/>
            <a:ext cx="490220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1"/>
          <p:cNvSpPr txBox="1"/>
          <p:nvPr/>
        </p:nvSpPr>
        <p:spPr>
          <a:xfrm rot="2026200">
            <a:off x="3107690" y="158242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Text Box 7"/>
          <p:cNvSpPr txBox="1"/>
          <p:nvPr/>
        </p:nvSpPr>
        <p:spPr>
          <a:xfrm rot="2262813">
            <a:off x="1588770" y="1536065"/>
            <a:ext cx="551815" cy="46869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以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三分之二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多数推翻总统的否决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9" name="Text Box 21"/>
          <p:cNvSpPr txBox="1"/>
          <p:nvPr/>
        </p:nvSpPr>
        <p:spPr>
          <a:xfrm rot="-2340000">
            <a:off x="6582410" y="2351405"/>
            <a:ext cx="551815" cy="272796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总统提名大法官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 rot="2026200">
            <a:off x="2888615" y="284988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11"/>
          <p:cNvSpPr txBox="1"/>
          <p:nvPr/>
        </p:nvSpPr>
        <p:spPr>
          <a:xfrm rot="18826201">
            <a:off x="5537835" y="227203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17" name="Text Box 29"/>
          <p:cNvSpPr txBox="1"/>
          <p:nvPr/>
        </p:nvSpPr>
        <p:spPr>
          <a:xfrm>
            <a:off x="3058160" y="5878830"/>
            <a:ext cx="31076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总统任命的法官须经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参议院批准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11"/>
          <p:cNvSpPr txBox="1"/>
          <p:nvPr/>
        </p:nvSpPr>
        <p:spPr>
          <a:xfrm>
            <a:off x="2674620" y="583057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⑥</a:t>
            </a:r>
            <a:endParaRPr lang="en-US" altLang="zh-CN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" grpId="0" bldLvl="0"/>
      <p:bldP spid="12309" grpId="0"/>
      <p:bldP spid="12317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96265" y="246380"/>
            <a:ext cx="7819390" cy="4852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8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情境四：时间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——2018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</a:t>
            </a:r>
            <a:endParaRPr lang="zh-CN" altLang="en-US" sz="2400"/>
          </a:p>
          <a:p>
            <a:pPr>
              <a:lnSpc>
                <a:spcPct val="180000"/>
              </a:lnSpc>
            </a:pPr>
            <a:r>
              <a:rPr lang="zh-CN" altLang="en-US" sz="2400"/>
              <a:t>特朗普：每次发推文后留言区总有很多人怼我，我已经直接</a:t>
            </a:r>
            <a:r>
              <a:rPr lang="en-US" altLang="zh-CN" sz="2400"/>
              <a:t>“</a:t>
            </a:r>
            <a:r>
              <a:rPr lang="zh-CN" altLang="en-US" sz="2400"/>
              <a:t>拉黑</a:t>
            </a:r>
            <a:r>
              <a:rPr lang="en-US" altLang="zh-CN" sz="2400"/>
              <a:t>”</a:t>
            </a:r>
            <a:r>
              <a:rPr lang="zh-CN" altLang="en-US" sz="2400"/>
              <a:t>了一百多人。</a:t>
            </a:r>
            <a:endParaRPr lang="zh-CN" altLang="en-US" sz="2400">
              <a:sym typeface="+mn-ea"/>
            </a:endParaRPr>
          </a:p>
          <a:p>
            <a:pPr>
              <a:lnSpc>
                <a:spcPct val="180000"/>
              </a:lnSpc>
            </a:pPr>
            <a:r>
              <a:rPr lang="zh-CN" altLang="en-US" sz="2400" b="0">
                <a:latin typeface="微软雅黑" panose="020B0503020204020204" charset="-122"/>
                <a:ea typeface="微软雅黑" panose="020B0503020204020204" charset="-122"/>
              </a:rPr>
              <a:t>最高法院：7名被你拉黑的原告已向法院提起诉讼。我们裁定你违宪。总统以及其他政府官员账号下的评论，属于公共论坛性质，阻止推特用户在上面发表观点，违反了宪法第一修正案中有关言论自由的规定。</a:t>
            </a:r>
            <a:endParaRPr lang="zh-CN" altLang="en-US" sz="2400" b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33745" y="4570730"/>
            <a:ext cx="2930525" cy="202311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Text Box 3"/>
          <p:cNvSpPr txBox="1"/>
          <p:nvPr/>
        </p:nvSpPr>
        <p:spPr>
          <a:xfrm>
            <a:off x="3419158" y="592773"/>
            <a:ext cx="210820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总统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（行政权）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68" name="Group 4"/>
          <p:cNvGrpSpPr/>
          <p:nvPr/>
        </p:nvGrpSpPr>
        <p:grpSpPr>
          <a:xfrm>
            <a:off x="252730" y="1057910"/>
            <a:ext cx="2952750" cy="4027170"/>
            <a:chOff x="0" y="0"/>
            <a:chExt cx="1906" cy="1950"/>
          </a:xfrm>
        </p:grpSpPr>
        <p:sp>
          <p:nvSpPr>
            <p:cNvPr id="11296" name="Line 5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7" name="Line 6"/>
            <p:cNvSpPr/>
            <p:nvPr/>
          </p:nvSpPr>
          <p:spPr>
            <a:xfrm flipH="1" flipV="1">
              <a:off x="0" y="1769"/>
              <a:ext cx="0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5" name="Text Box 7"/>
          <p:cNvSpPr txBox="1"/>
          <p:nvPr/>
        </p:nvSpPr>
        <p:spPr>
          <a:xfrm rot="2322813">
            <a:off x="2310130" y="2962275"/>
            <a:ext cx="551815" cy="1631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弹劾总统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270" name="Group 8"/>
          <p:cNvGrpSpPr/>
          <p:nvPr/>
        </p:nvGrpSpPr>
        <p:grpSpPr>
          <a:xfrm>
            <a:off x="395605" y="1187450"/>
            <a:ext cx="3023235" cy="4098925"/>
            <a:chOff x="0" y="0"/>
            <a:chExt cx="1951" cy="1950"/>
          </a:xfrm>
        </p:grpSpPr>
        <p:sp>
          <p:nvSpPr>
            <p:cNvPr id="11294" name="Line 9"/>
            <p:cNvSpPr/>
            <p:nvPr/>
          </p:nvSpPr>
          <p:spPr>
            <a:xfrm flipV="1">
              <a:off x="0" y="0"/>
              <a:ext cx="1906" cy="195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5" name="Line 10"/>
            <p:cNvSpPr/>
            <p:nvPr/>
          </p:nvSpPr>
          <p:spPr>
            <a:xfrm>
              <a:off x="1906" y="0"/>
              <a:ext cx="45" cy="181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9" name="Text Box 11"/>
          <p:cNvSpPr txBox="1"/>
          <p:nvPr/>
        </p:nvSpPr>
        <p:spPr>
          <a:xfrm rot="2266200">
            <a:off x="1104900" y="1414463"/>
            <a:ext cx="551815" cy="28638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可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否决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国会的法律，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2" name="Text Box 12"/>
          <p:cNvSpPr txBox="1"/>
          <p:nvPr/>
        </p:nvSpPr>
        <p:spPr>
          <a:xfrm>
            <a:off x="322263" y="5426075"/>
            <a:ext cx="2016125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国会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（立法权）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Text Box 13"/>
          <p:cNvSpPr txBox="1"/>
          <p:nvPr/>
        </p:nvSpPr>
        <p:spPr>
          <a:xfrm>
            <a:off x="6948488" y="5348288"/>
            <a:ext cx="2089150" cy="971550"/>
          </a:xfrm>
          <a:prstGeom prst="rect">
            <a:avLst/>
          </a:prstGeom>
          <a:solidFill>
            <a:srgbClr val="00FF00">
              <a:alpha val="0"/>
            </a:srgbClr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最高法院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（司法权）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275" name="Group 15"/>
          <p:cNvGrpSpPr/>
          <p:nvPr/>
        </p:nvGrpSpPr>
        <p:grpSpPr>
          <a:xfrm>
            <a:off x="5619750" y="1727835"/>
            <a:ext cx="2983865" cy="3501390"/>
            <a:chOff x="0" y="0"/>
            <a:chExt cx="4124" cy="4875"/>
          </a:xfrm>
        </p:grpSpPr>
        <p:sp>
          <p:nvSpPr>
            <p:cNvPr id="11292" name="Line 16"/>
            <p:cNvSpPr/>
            <p:nvPr/>
          </p:nvSpPr>
          <p:spPr>
            <a:xfrm rot="60000" flipH="1" flipV="1">
              <a:off x="0" y="0"/>
              <a:ext cx="4124" cy="4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3" name="Line 17"/>
            <p:cNvSpPr/>
            <p:nvPr/>
          </p:nvSpPr>
          <p:spPr>
            <a:xfrm rot="60000">
              <a:off x="3741" y="4767"/>
              <a:ext cx="343" cy="108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6" name="Group 18"/>
          <p:cNvGrpSpPr/>
          <p:nvPr/>
        </p:nvGrpSpPr>
        <p:grpSpPr>
          <a:xfrm>
            <a:off x="5620639" y="1473243"/>
            <a:ext cx="3160460" cy="3730265"/>
            <a:chOff x="-456" y="-700"/>
            <a:chExt cx="4976" cy="5875"/>
          </a:xfrm>
        </p:grpSpPr>
        <p:sp>
          <p:nvSpPr>
            <p:cNvPr id="11290" name="Line 19"/>
            <p:cNvSpPr/>
            <p:nvPr/>
          </p:nvSpPr>
          <p:spPr>
            <a:xfrm rot="60000">
              <a:off x="-456" y="-668"/>
              <a:ext cx="4976" cy="5843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1" name="Line 20"/>
            <p:cNvSpPr/>
            <p:nvPr/>
          </p:nvSpPr>
          <p:spPr>
            <a:xfrm rot="60000" flipH="1" flipV="1">
              <a:off x="-356" y="-700"/>
              <a:ext cx="409" cy="14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8" name="Group 22"/>
          <p:cNvGrpSpPr/>
          <p:nvPr/>
        </p:nvGrpSpPr>
        <p:grpSpPr>
          <a:xfrm>
            <a:off x="2482850" y="5807075"/>
            <a:ext cx="4392613" cy="215900"/>
            <a:chOff x="0" y="0"/>
            <a:chExt cx="2767" cy="136"/>
          </a:xfrm>
        </p:grpSpPr>
        <p:sp>
          <p:nvSpPr>
            <p:cNvPr id="11288" name="Line 23"/>
            <p:cNvSpPr/>
            <p:nvPr/>
          </p:nvSpPr>
          <p:spPr>
            <a:xfrm flipV="1">
              <a:off x="0" y="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9" name="Line 24"/>
            <p:cNvSpPr/>
            <p:nvPr/>
          </p:nvSpPr>
          <p:spPr>
            <a:xfrm flipH="1">
              <a:off x="2676" y="0"/>
              <a:ext cx="91" cy="136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279" name="Group 25"/>
          <p:cNvGrpSpPr/>
          <p:nvPr/>
        </p:nvGrpSpPr>
        <p:grpSpPr>
          <a:xfrm>
            <a:off x="2555875" y="5446713"/>
            <a:ext cx="4392613" cy="142875"/>
            <a:chOff x="0" y="0"/>
            <a:chExt cx="2767" cy="90"/>
          </a:xfrm>
        </p:grpSpPr>
        <p:sp>
          <p:nvSpPr>
            <p:cNvPr id="11286" name="Line 26"/>
            <p:cNvSpPr/>
            <p:nvPr/>
          </p:nvSpPr>
          <p:spPr>
            <a:xfrm flipV="1">
              <a:off x="0" y="90"/>
              <a:ext cx="2767" cy="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7" name="Line 27"/>
            <p:cNvSpPr/>
            <p:nvPr/>
          </p:nvSpPr>
          <p:spPr>
            <a:xfrm flipH="1">
              <a:off x="0" y="0"/>
              <a:ext cx="90" cy="90"/>
            </a:xfrm>
            <a:prstGeom prst="line">
              <a:avLst/>
            </a:prstGeom>
            <a:ln w="57150" cap="flat" cmpd="sng">
              <a:solidFill>
                <a:srgbClr val="0000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18" name="Oval 30"/>
          <p:cNvSpPr/>
          <p:nvPr/>
        </p:nvSpPr>
        <p:spPr>
          <a:xfrm>
            <a:off x="3429000" y="3209925"/>
            <a:ext cx="2514600" cy="1752600"/>
          </a:xfrm>
          <a:prstGeom prst="ellipse">
            <a:avLst/>
          </a:prstGeom>
          <a:solidFill>
            <a:srgbClr val="00FFFF">
              <a:alpha val="0"/>
            </a:srgbClr>
          </a:solidFill>
          <a:ln w="254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分权与制衡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 Box 28"/>
          <p:cNvSpPr txBox="1"/>
          <p:nvPr/>
        </p:nvSpPr>
        <p:spPr>
          <a:xfrm>
            <a:off x="3082925" y="5037455"/>
            <a:ext cx="33385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①可宣布国会立法违宪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11"/>
          <p:cNvSpPr txBox="1"/>
          <p:nvPr/>
        </p:nvSpPr>
        <p:spPr>
          <a:xfrm rot="2686201">
            <a:off x="2123440" y="1295400"/>
            <a:ext cx="490220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1"/>
          <p:cNvSpPr txBox="1"/>
          <p:nvPr/>
        </p:nvSpPr>
        <p:spPr>
          <a:xfrm rot="2026200">
            <a:off x="3107690" y="158242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Text Box 7"/>
          <p:cNvSpPr txBox="1"/>
          <p:nvPr/>
        </p:nvSpPr>
        <p:spPr>
          <a:xfrm rot="2262813">
            <a:off x="1588770" y="1536065"/>
            <a:ext cx="551815" cy="46869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以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三分之二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多数推翻总统的否决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9" name="Text Box 21"/>
          <p:cNvSpPr txBox="1"/>
          <p:nvPr/>
        </p:nvSpPr>
        <p:spPr>
          <a:xfrm rot="-2340000">
            <a:off x="6582410" y="2351405"/>
            <a:ext cx="551815" cy="272796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总统提名大法官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 rot="2026200">
            <a:off x="2888615" y="284988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11"/>
          <p:cNvSpPr txBox="1"/>
          <p:nvPr/>
        </p:nvSpPr>
        <p:spPr>
          <a:xfrm rot="18826201">
            <a:off x="5537835" y="227203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2" name="Text Box 15"/>
          <p:cNvSpPr txBox="1"/>
          <p:nvPr/>
        </p:nvSpPr>
        <p:spPr>
          <a:xfrm rot="-2520000">
            <a:off x="7193915" y="1612265"/>
            <a:ext cx="551815" cy="27368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可宣布总统违宪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11"/>
          <p:cNvSpPr txBox="1"/>
          <p:nvPr/>
        </p:nvSpPr>
        <p:spPr>
          <a:xfrm rot="18826201">
            <a:off x="6103620" y="1566545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⑦</a:t>
            </a:r>
            <a:endParaRPr lang="en-US" altLang="zh-CN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 Box 28"/>
          <p:cNvSpPr txBox="1"/>
          <p:nvPr/>
        </p:nvSpPr>
        <p:spPr>
          <a:xfrm>
            <a:off x="230505" y="73660"/>
            <a:ext cx="45288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美国联邦政府结构示意图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17" name="Text Box 29"/>
          <p:cNvSpPr txBox="1"/>
          <p:nvPr/>
        </p:nvSpPr>
        <p:spPr>
          <a:xfrm>
            <a:off x="3058160" y="5878830"/>
            <a:ext cx="31076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总统任命的法官须经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参议院批准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2674620" y="5830570"/>
            <a:ext cx="551815" cy="4438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⑥</a:t>
            </a:r>
            <a:endParaRPr lang="en-US" altLang="zh-CN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" grpId="0" bldLvl="0"/>
      <p:bldP spid="12302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9" name="文本框 101378"/>
          <p:cNvSpPr txBox="1"/>
          <p:nvPr/>
        </p:nvSpPr>
        <p:spPr>
          <a:xfrm>
            <a:off x="457200" y="1905000"/>
            <a:ext cx="2628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联邦制原则：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1380" name="文本框 101379"/>
          <p:cNvSpPr txBox="1"/>
          <p:nvPr/>
        </p:nvSpPr>
        <p:spPr>
          <a:xfrm>
            <a:off x="533400" y="4935220"/>
            <a:ext cx="4572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分权制衡原则（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核心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）：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1381" name="文本框 101380"/>
          <p:cNvSpPr txBox="1"/>
          <p:nvPr/>
        </p:nvSpPr>
        <p:spPr>
          <a:xfrm>
            <a:off x="5123815" y="4791710"/>
            <a:ext cx="325818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行政、立法、司法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三权分立制衡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1382" name="文本框 101381"/>
          <p:cNvSpPr txBox="1"/>
          <p:nvPr/>
        </p:nvSpPr>
        <p:spPr>
          <a:xfrm>
            <a:off x="533400" y="3345180"/>
            <a:ext cx="30676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、人民主权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原则：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1383" name="文本框 101382"/>
          <p:cNvSpPr txBox="1"/>
          <p:nvPr/>
        </p:nvSpPr>
        <p:spPr>
          <a:xfrm>
            <a:off x="3601085" y="3347720"/>
            <a:ext cx="54724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总统、议员由人民选举产生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1390" name="矩形 101389"/>
          <p:cNvSpPr/>
          <p:nvPr/>
        </p:nvSpPr>
        <p:spPr>
          <a:xfrm>
            <a:off x="3157855" y="1907540"/>
            <a:ext cx="43503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0" dirty="0">
                <a:latin typeface="微软雅黑" panose="020B0503020204020204" charset="-122"/>
                <a:ea typeface="微软雅黑" panose="020B0503020204020204" charset="-122"/>
              </a:rPr>
              <a:t>联邦权力高于各州权力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200025" y="635635"/>
            <a:ext cx="49053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1787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年宪法体现的基本原则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5008880" y="753110"/>
            <a:ext cx="1600200" cy="28765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Text Box 3"/>
          <p:cNvSpPr txBox="1"/>
          <p:nvPr/>
        </p:nvSpPr>
        <p:spPr>
          <a:xfrm>
            <a:off x="6510655" y="635635"/>
            <a:ext cx="20345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积极作用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349250" y="2741930"/>
            <a:ext cx="550545" cy="28765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008380" y="2644775"/>
            <a:ext cx="80651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加强了</a:t>
            </a:r>
            <a:r>
              <a:rPr lang="zh-CN" altLang="en-US" u="sng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         </a:t>
            </a:r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，促进</a:t>
            </a:r>
            <a:r>
              <a:rPr lang="zh-CN" altLang="en-US" u="sng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                     </a:t>
            </a:r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。</a:t>
            </a:r>
            <a:endParaRPr lang="zh-CN" altLang="en-US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56460" y="2573020"/>
            <a:ext cx="16129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国家权力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09820" y="2573020"/>
            <a:ext cx="303276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资本主义经济发展</a:t>
            </a:r>
            <a:endParaRPr lang="zh-CN" altLang="en-US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457200" y="4252595"/>
            <a:ext cx="550545" cy="28765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1387" name="矩形 101386"/>
          <p:cNvSpPr/>
          <p:nvPr/>
        </p:nvSpPr>
        <p:spPr>
          <a:xfrm>
            <a:off x="1101725" y="5960110"/>
            <a:ext cx="32575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防止</a:t>
            </a:r>
            <a:r>
              <a:rPr lang="zh-CN" altLang="en-US" u="sng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</a:t>
            </a:r>
            <a:r>
              <a:rPr lang="en-US" altLang="zh-CN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.</a:t>
            </a:r>
            <a:endParaRPr lang="en-US" altLang="zh-CN" dirty="0">
              <a:solidFill>
                <a:srgbClr val="0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01389" name="矩形 101388"/>
          <p:cNvSpPr/>
          <p:nvPr/>
        </p:nvSpPr>
        <p:spPr>
          <a:xfrm>
            <a:off x="1173480" y="4137025"/>
            <a:ext cx="6666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体现了一定的</a:t>
            </a:r>
            <a:r>
              <a:rPr lang="zh-CN" altLang="en-US" u="sng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        </a:t>
            </a:r>
            <a:r>
              <a:rPr lang="zh-CN" altLang="en-US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精神</a:t>
            </a:r>
            <a:endParaRPr lang="zh-CN" altLang="en-US" dirty="0">
              <a:solidFill>
                <a:srgbClr val="0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42055" y="4018280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民主</a:t>
            </a:r>
            <a:endParaRPr lang="zh-CN" altLang="en-US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349250" y="6096000"/>
            <a:ext cx="550545" cy="28765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188210" y="5861685"/>
            <a:ext cx="8953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专制</a:t>
            </a:r>
            <a:endParaRPr lang="zh-CN" altLang="en-US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/>
      <p:bldP spid="101380" grpId="0"/>
      <p:bldP spid="101381" grpId="0"/>
      <p:bldP spid="101382" grpId="0"/>
      <p:bldP spid="101383" grpId="0"/>
      <p:bldP spid="101390" grpId="0"/>
      <p:bldP spid="7" grpId="0"/>
      <p:bldP spid="2" grpId="0" animBg="1"/>
      <p:bldP spid="4" grpId="0"/>
      <p:bldP spid="8" grpId="0"/>
      <p:bldP spid="9" grpId="0"/>
      <p:bldP spid="6" grpId="0" animBg="1"/>
      <p:bldP spid="10" grpId="0" bldLvl="0" animBg="1"/>
      <p:bldP spid="101387" grpId="0"/>
      <p:bldP spid="101389" grpId="0"/>
      <p:bldP spid="5" grpId="0" bldLvl="0" animBg="1"/>
      <p:bldP spid="3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178" name="Picture 2" descr="图片2"/>
          <p:cNvPicPr>
            <a:picLocks noGrp="1" noChangeAspect="1"/>
          </p:cNvPicPr>
          <p:nvPr>
            <p:ph idx="4294967295"/>
          </p:nvPr>
        </p:nvPicPr>
        <p:blipFill>
          <a:blip r:embed="rId1"/>
          <a:srcRect/>
          <a:stretch>
            <a:fillRect/>
          </a:stretch>
        </p:blipFill>
        <p:spPr>
          <a:xfrm>
            <a:off x="3810" y="1008380"/>
            <a:ext cx="9136063" cy="5876925"/>
          </a:xfrm>
        </p:spPr>
      </p:pic>
      <p:sp>
        <p:nvSpPr>
          <p:cNvPr id="59395" name="Text Box 3"/>
          <p:cNvSpPr txBox="1"/>
          <p:nvPr/>
        </p:nvSpPr>
        <p:spPr>
          <a:xfrm>
            <a:off x="183515" y="1155065"/>
            <a:ext cx="8809355" cy="4912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1）</a:t>
            </a:r>
            <a:r>
              <a:rPr lang="zh-CN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性质：</a:t>
            </a:r>
            <a:endParaRPr lang="zh-CN" altLang="zh-CN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世界第一部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比较完整的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资产阶级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成文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宪法</a:t>
            </a: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；</a:t>
            </a:r>
            <a:endParaRPr lang="zh-CN" altLang="en-US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标志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资产阶级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民主共和制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的建立。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（2）它加强了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国家权力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，促进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资本主义经济发展。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（3）它突出“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分权与制衡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”原则，防止专制，体现了一定的民主精神。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（4）对后世：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  <a:p>
            <a:pPr>
              <a:lnSpc>
                <a:spcPct val="140000"/>
              </a:lnSpc>
            </a:pP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总统制共和制</a:t>
            </a: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为其他国家树立了一种新的政治模式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pitchFamily="2" charset="2"/>
              </a:rPr>
              <a:t>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pitchFamily="2" charset="2"/>
            </a:endParaRPr>
          </a:p>
        </p:txBody>
      </p:sp>
      <p:grpSp>
        <p:nvGrpSpPr>
          <p:cNvPr id="50181" name="组合 5"/>
          <p:cNvGrpSpPr/>
          <p:nvPr/>
        </p:nvGrpSpPr>
        <p:grpSpPr>
          <a:xfrm>
            <a:off x="-92075" y="0"/>
            <a:ext cx="8988425" cy="936625"/>
            <a:chOff x="-91997" y="0"/>
            <a:chExt cx="8988269" cy="936625"/>
          </a:xfrm>
        </p:grpSpPr>
        <p:pic>
          <p:nvPicPr>
            <p:cNvPr id="50182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91997" y="0"/>
              <a:ext cx="8988269" cy="9366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0183" name="矩形 7"/>
            <p:cNvSpPr/>
            <p:nvPr/>
          </p:nvSpPr>
          <p:spPr>
            <a:xfrm>
              <a:off x="3319164" y="207010"/>
              <a:ext cx="5577108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对1787年宪法的评价</a:t>
              </a:r>
              <a:r>
                <a:rPr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——</a:t>
              </a:r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积极作用</a:t>
              </a:r>
              <a:endPara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Text Box 3"/>
          <p:cNvSpPr txBox="1"/>
          <p:nvPr/>
        </p:nvSpPr>
        <p:spPr>
          <a:xfrm>
            <a:off x="400050" y="251778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三、华盛顿的遗憾</a:t>
            </a:r>
            <a:endParaRPr lang="zh-CN" altLang="en-US" sz="32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6095" y="1069975"/>
            <a:ext cx="8131810" cy="27305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人们把他（即华盛顿）弥留之际交给华盛顿夫人的遗嘱打开，发现那份遗嘱是他在七月份亲自仔细拟好的，在头几条中有一条规定，要在他的妻子去世以后解放他家中的奴隶。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——《华盛顿传》</a:t>
            </a:r>
            <a:endParaRPr lang="zh-CN" altLang="en-US" sz="20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414" name="Rectangle 6"/>
          <p:cNvSpPr/>
          <p:nvPr/>
        </p:nvSpPr>
        <p:spPr>
          <a:xfrm>
            <a:off x="506095" y="4101465"/>
            <a:ext cx="35890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b="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1787</a:t>
            </a:r>
            <a:r>
              <a:rPr lang="zh-CN" altLang="en-US" b="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年宪法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局限性：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Rectangle 6"/>
          <p:cNvSpPr/>
          <p:nvPr/>
        </p:nvSpPr>
        <p:spPr>
          <a:xfrm>
            <a:off x="721360" y="5073015"/>
            <a:ext cx="63087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①承认黑人奴隶制；</a:t>
            </a:r>
            <a:endParaRPr lang="zh-CN" altLang="en-US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②妇女、黑人、印第安人没有选举权；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③</a:t>
            </a: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最初没有规定人民的基本权利</a:t>
            </a:r>
            <a:r>
              <a:rPr lang="zh-CN" altLang="en-US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altLang="en-US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 Box 3"/>
          <p:cNvSpPr txBox="1"/>
          <p:nvPr/>
        </p:nvSpPr>
        <p:spPr>
          <a:xfrm>
            <a:off x="400050" y="6106795"/>
            <a:ext cx="74256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政治制度的完善是人类历史进步的必然过程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00050" y="236538"/>
            <a:ext cx="81359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感悟历史</a:t>
            </a:r>
            <a:endParaRPr lang="zh-CN" altLang="en-US" sz="4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3535" y="1079500"/>
            <a:ext cx="8448675" cy="21704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b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</a:rPr>
              <a:t>美国的制宪者们并不愿意承认奴隶制的合法性，但是在建立联邦时，要铲除奴隶制是不可能的，因为这会极大损害南部蓄奴州的利益，从而破坏联邦的基础。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30000"/>
              </a:lnSpc>
            </a:pPr>
            <a:r>
              <a:rPr lang="en-US" altLang="zh-CN" sz="2000" b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2000" b="0">
                <a:latin typeface="微软雅黑" panose="020B0503020204020204" charset="-122"/>
                <a:ea typeface="微软雅黑" panose="020B0503020204020204" charset="-122"/>
              </a:rPr>
              <a:t>王希《原则与妥协：美国宪法的精神与实践》</a:t>
            </a:r>
            <a:endParaRPr lang="zh-CN" altLang="en-US" sz="2000" b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3535" y="3776980"/>
            <a:ext cx="852995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1865年1月，美国国会通过了《宪法第13条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修正案</a:t>
            </a:r>
            <a:r>
              <a:rPr lang="zh-CN" altLang="en-US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》，规定奴隶制或强迫奴役制，不得在合众国境内和管辖范围内存在。1865年12月18日，《宪法第13条修正案》正式生效，从此，奴隶制在美国被废除了。</a:t>
            </a:r>
            <a:endParaRPr lang="zh-CN" altLang="en-US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9458" name="Group 2"/>
          <p:cNvGraphicFramePr>
            <a:graphicFrameLocks noGrp="1"/>
          </p:cNvGraphicFramePr>
          <p:nvPr/>
        </p:nvGraphicFramePr>
        <p:xfrm>
          <a:off x="47625" y="1103313"/>
          <a:ext cx="8990013" cy="5451477"/>
        </p:xfrm>
        <a:graphic>
          <a:graphicData uri="http://schemas.openxmlformats.org/drawingml/2006/table">
            <a:tbl>
              <a:tblPr/>
              <a:tblGrid>
                <a:gridCol w="457200"/>
                <a:gridCol w="457200"/>
                <a:gridCol w="1524000"/>
                <a:gridCol w="3124200"/>
                <a:gridCol w="3427413"/>
              </a:tblGrid>
              <a:tr h="454025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美国总统共和制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英国君主立宪制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 rowSpan="8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异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国家元首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国家元首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产生方式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有无任期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有无实权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 vMerge="1"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政府首脑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政府首脑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产生方式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对谁负责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与国会或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议会关系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1388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黑体" panose="02010609060101010101" pitchFamily="49" charset="-122"/>
                        </a:rPr>
                        <a:t>同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19508" name="Text Box 52"/>
          <p:cNvSpPr txBox="1"/>
          <p:nvPr/>
        </p:nvSpPr>
        <p:spPr>
          <a:xfrm>
            <a:off x="2514600" y="1651000"/>
            <a:ext cx="3124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总统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09" name="Text Box 53"/>
          <p:cNvSpPr txBox="1"/>
          <p:nvPr/>
        </p:nvSpPr>
        <p:spPr>
          <a:xfrm>
            <a:off x="5651500" y="1557338"/>
            <a:ext cx="342900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国王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0" name="Text Box 54"/>
          <p:cNvSpPr txBox="1"/>
          <p:nvPr/>
        </p:nvSpPr>
        <p:spPr>
          <a:xfrm>
            <a:off x="2482850" y="2060575"/>
            <a:ext cx="3124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全国选民间接选举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1" name="Text Box 55"/>
          <p:cNvSpPr txBox="1"/>
          <p:nvPr/>
        </p:nvSpPr>
        <p:spPr>
          <a:xfrm>
            <a:off x="5580063" y="2060575"/>
            <a:ext cx="3429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世袭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2" name="Text Box 56"/>
          <p:cNvSpPr txBox="1"/>
          <p:nvPr/>
        </p:nvSpPr>
        <p:spPr>
          <a:xfrm>
            <a:off x="2484438" y="2420938"/>
            <a:ext cx="312420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任期制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3" name="Text Box 57"/>
          <p:cNvSpPr txBox="1"/>
          <p:nvPr/>
        </p:nvSpPr>
        <p:spPr>
          <a:xfrm>
            <a:off x="5580063" y="2492375"/>
            <a:ext cx="3429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终身制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4" name="Text Box 58"/>
          <p:cNvSpPr txBox="1"/>
          <p:nvPr/>
        </p:nvSpPr>
        <p:spPr>
          <a:xfrm>
            <a:off x="2482850" y="2924175"/>
            <a:ext cx="3124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有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5" name="Text Box 59"/>
          <p:cNvSpPr txBox="1"/>
          <p:nvPr/>
        </p:nvSpPr>
        <p:spPr>
          <a:xfrm>
            <a:off x="5651500" y="2997200"/>
            <a:ext cx="3429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无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6" name="Text Box 60"/>
          <p:cNvSpPr txBox="1"/>
          <p:nvPr/>
        </p:nvSpPr>
        <p:spPr>
          <a:xfrm>
            <a:off x="2482850" y="3357563"/>
            <a:ext cx="312420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总统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7" name="Text Box 61"/>
          <p:cNvSpPr txBox="1"/>
          <p:nvPr/>
        </p:nvSpPr>
        <p:spPr>
          <a:xfrm>
            <a:off x="5651500" y="3429000"/>
            <a:ext cx="3429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首相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8" name="Text Box 62"/>
          <p:cNvSpPr txBox="1"/>
          <p:nvPr/>
        </p:nvSpPr>
        <p:spPr>
          <a:xfrm>
            <a:off x="2482850" y="3789363"/>
            <a:ext cx="312420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spcBef>
                <a:spcPct val="50000"/>
              </a:spcBef>
            </a:pP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全国选民间接选举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9" name="Text Box 63"/>
          <p:cNvSpPr txBox="1"/>
          <p:nvPr/>
        </p:nvSpPr>
        <p:spPr>
          <a:xfrm>
            <a:off x="6013450" y="3860800"/>
            <a:ext cx="29511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latinLnBrk="1" hangingPunct="0"/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议会多数党领袖担任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9520" name="Text Box 64"/>
          <p:cNvSpPr txBox="1"/>
          <p:nvPr/>
        </p:nvSpPr>
        <p:spPr>
          <a:xfrm>
            <a:off x="2482850" y="4292600"/>
            <a:ext cx="3124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/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宪法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9521" name="Text Box 65"/>
          <p:cNvSpPr txBox="1"/>
          <p:nvPr/>
        </p:nvSpPr>
        <p:spPr>
          <a:xfrm>
            <a:off x="5651500" y="4292600"/>
            <a:ext cx="3429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/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议会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9522" name="Rectangle 66"/>
          <p:cNvSpPr/>
          <p:nvPr/>
        </p:nvSpPr>
        <p:spPr>
          <a:xfrm>
            <a:off x="2482850" y="4724400"/>
            <a:ext cx="31242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lnSpc>
                <a:spcPct val="120000"/>
              </a:lnSpc>
            </a:pPr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总统无权解散国会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 eaLnBrk="0" latinLnBrk="1" hangingPunct="0">
              <a:lnSpc>
                <a:spcPct val="120000"/>
              </a:lnSpc>
            </a:pPr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国会可以弹劾总统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9523" name="Rectangle 67"/>
          <p:cNvSpPr/>
          <p:nvPr/>
        </p:nvSpPr>
        <p:spPr>
          <a:xfrm>
            <a:off x="5651500" y="4724400"/>
            <a:ext cx="3429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latinLnBrk="1" hangingPunct="0">
              <a:lnSpc>
                <a:spcPct val="120000"/>
              </a:lnSpc>
            </a:pPr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首相可以解散议会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 eaLnBrk="0" latinLnBrk="1" hangingPunct="0">
              <a:lnSpc>
                <a:spcPct val="120000"/>
              </a:lnSpc>
            </a:pPr>
            <a:r>
              <a:rPr lang="zh-CN" altLang="en-US" sz="2000" dirty="0">
                <a:solidFill>
                  <a:srgbClr val="0000FF"/>
                </a:solidFill>
                <a:latin typeface="Arial" panose="020B0604020202020204" pitchFamily="34" charset="0"/>
              </a:rPr>
              <a:t>议会也能罢免首相</a:t>
            </a:r>
            <a:endParaRPr lang="zh-CN" altLang="en-US" sz="2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8500" name="Rectangle 68"/>
          <p:cNvSpPr/>
          <p:nvPr/>
        </p:nvSpPr>
        <p:spPr>
          <a:xfrm>
            <a:off x="2551113" y="5666105"/>
            <a:ext cx="62642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latinLnBrk="1" hangingPunct="0"/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都是资本主义代议制，体现分权与制衡原则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502" name="Rectangle 70"/>
          <p:cNvSpPr/>
          <p:nvPr/>
        </p:nvSpPr>
        <p:spPr>
          <a:xfrm>
            <a:off x="2565400" y="6113463"/>
            <a:ext cx="8991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latinLnBrk="1" hangingPunct="0"/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代表</a:t>
            </a:r>
            <a:r>
              <a:rPr lang="zh-CN" altLang="en-US" sz="2000" u="sng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资产阶级</a:t>
            </a: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利益，实行两党制，维护其统治。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505" name="Text Box 46"/>
          <p:cNvSpPr txBox="1"/>
          <p:nvPr/>
        </p:nvSpPr>
        <p:spPr>
          <a:xfrm>
            <a:off x="2197100" y="260350"/>
            <a:ext cx="63357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99"/>
                </a:solidFill>
                <a:latin typeface="Arial" panose="020B0604020202020204" pitchFamily="34" charset="0"/>
              </a:rPr>
              <a:t>比较美国总统共和制和英国君主立宪制</a:t>
            </a:r>
            <a:endParaRPr lang="zh-CN" altLang="en-US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8506" name="WordArt 62"/>
          <p:cNvSpPr/>
          <p:nvPr/>
        </p:nvSpPr>
        <p:spPr>
          <a:xfrm>
            <a:off x="250825" y="117475"/>
            <a:ext cx="1873250" cy="78581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 eaLnBrk="0" hangingPunct="0"/>
            <a:r>
              <a:rPr lang="zh-CN" altLang="en-US" sz="8000" b="1">
                <a:ln w="12700" cap="flat" cmpd="sng">
                  <a:solidFill>
                    <a:srgbClr val="33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比较归纳：</a:t>
            </a:r>
            <a:endParaRPr lang="zh-CN" altLang="en-US" sz="8000" b="1">
              <a:ln w="12700" cap="flat" cmpd="sng">
                <a:solidFill>
                  <a:srgbClr val="33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75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9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8" grpId="0" bldLvl="0"/>
      <p:bldP spid="19509" grpId="0" bldLvl="0"/>
      <p:bldP spid="19510" grpId="0" bldLvl="0"/>
      <p:bldP spid="19511" grpId="0" bldLvl="0"/>
      <p:bldP spid="19512" grpId="0" bldLvl="0"/>
      <p:bldP spid="19513" grpId="0" bldLvl="0"/>
      <p:bldP spid="19514" grpId="0" bldLvl="0"/>
      <p:bldP spid="19515" grpId="0" bldLvl="0"/>
      <p:bldP spid="19516" grpId="0" bldLvl="0"/>
      <p:bldP spid="19517" grpId="0" bldLvl="0"/>
      <p:bldP spid="19518" grpId="0" bldLvl="0"/>
      <p:bldP spid="19519" grpId="0" bldLvl="0"/>
      <p:bldP spid="19520" grpId="0" bldLvl="0"/>
      <p:bldP spid="19521" grpId="0" bldLvl="0"/>
      <p:bldP spid="19522" grpId="0" bldLvl="0"/>
      <p:bldP spid="19523" grpId="0" bldLvl="0"/>
      <p:bldP spid="18500" grpId="0"/>
      <p:bldP spid="1850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2993</Words>
  <Application>WPS 演示</Application>
  <PresentationFormat>全屏显示(4:3)</PresentationFormat>
  <Paragraphs>442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0" baseType="lpstr">
      <vt:lpstr>Arial</vt:lpstr>
      <vt:lpstr>宋体</vt:lpstr>
      <vt:lpstr>Wingdings</vt:lpstr>
      <vt:lpstr>黑体</vt:lpstr>
      <vt:lpstr>Candara</vt:lpstr>
      <vt:lpstr>华文新魏</vt:lpstr>
      <vt:lpstr>Symbol</vt:lpstr>
      <vt:lpstr>微软雅黑</vt:lpstr>
      <vt:lpstr>Arial Unicode MS</vt:lpstr>
      <vt:lpstr>华文仿宋</vt:lpstr>
      <vt:lpstr>楷体_GB2312</vt:lpstr>
      <vt:lpstr>Verdana</vt:lpstr>
      <vt:lpstr>Times New Roman</vt:lpstr>
      <vt:lpstr>仿宋</vt:lpstr>
      <vt:lpstr>新宋体</vt:lpstr>
      <vt:lpstr>华文楷体</vt:lpstr>
      <vt:lpstr>波形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微软用户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微软中国</dc:creator>
  <cp:lastModifiedBy>嘉泳</cp:lastModifiedBy>
  <cp:revision>428</cp:revision>
  <dcterms:created xsi:type="dcterms:W3CDTF">2010-11-23T10:58:00Z</dcterms:created>
  <dcterms:modified xsi:type="dcterms:W3CDTF">2019-01-09T07:42:17Z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