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2"/>
  </p:notesMasterIdLst>
  <p:sldIdLst>
    <p:sldId id="297" r:id="rId2"/>
    <p:sldId id="271" r:id="rId3"/>
    <p:sldId id="256" r:id="rId4"/>
    <p:sldId id="295" r:id="rId5"/>
    <p:sldId id="264" r:id="rId6"/>
    <p:sldId id="279" r:id="rId7"/>
    <p:sldId id="272" r:id="rId8"/>
    <p:sldId id="262" r:id="rId9"/>
    <p:sldId id="257" r:id="rId10"/>
    <p:sldId id="258" r:id="rId11"/>
    <p:sldId id="267" r:id="rId12"/>
    <p:sldId id="298" r:id="rId13"/>
    <p:sldId id="299" r:id="rId14"/>
    <p:sldId id="259" r:id="rId15"/>
    <p:sldId id="300" r:id="rId16"/>
    <p:sldId id="301" r:id="rId17"/>
    <p:sldId id="302" r:id="rId18"/>
    <p:sldId id="303" r:id="rId19"/>
    <p:sldId id="305" r:id="rId20"/>
    <p:sldId id="268" r:id="rId21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33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4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CF9D2-82C9-42C9-B942-BB689C35BC7F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C4070-CE26-48AD-A803-B89F603AE24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1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45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45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45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45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45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93F7E0-FF71-4739-A79F-6F4303C786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91057-2E59-45C1-9C47-0A7BBCD47E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FDF87-AADC-4D26-997A-7533B5A22E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BB85B-8F37-479B-B7AB-E9A871E2CC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FE3F5-EEBD-4B2C-9026-1AD0CD3D50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EB18F-5AB4-4756-B3B5-459B9CA8F9D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31CE9-C631-4872-9EBA-27E98A6333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35B08-9915-48DA-BDBE-AA2004D8576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50EC7-716B-451E-8292-BE157A482E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2AA00-C1E1-49E3-B0E7-B2955B7CC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297AD-858D-482A-B4E9-D249A6BBF0F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34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C9091DD-24D7-4DE2-A6D4-8A1CE6CB80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2359;&#29366;&#22266;&#20307;&#33647;&#21697;&#30340;&#21462;&#29992;.rm" TargetMode="External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31881;&#26411;&#29366;&#22266;&#20307;&#33647;&#21697;&#30340;&#21462;&#29992;.rm" TargetMode="Externa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0542;&#20498;&#28082;&#20307;&#33647;&#21697;.r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4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8082;&#20307;&#30340;&#20542;&#20498;1.mpe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0542;&#20498;&#28082;&#20307;&#33647;&#21697;.r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4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8082;&#20307;&#30340;&#20542;&#20498;1.mpe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1462;&#23569;&#37327;&#28082;&#20307;3.mpeg" TargetMode="External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8404;&#31649;&#21462;&#21462;&#28082;&#20307;&#33647;&#21697;.rm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1462;&#23569;&#37327;&#28082;&#20307;3.mpeg" TargetMode="External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37327;&#21462;&#28082;&#20307;&#33647;&#21697;.rm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1462;&#23569;&#37327;&#28082;&#20307;3.mpeg" TargetMode="External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4.pn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663158" y="3789040"/>
            <a:ext cx="5184576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第</a:t>
            </a:r>
            <a:r>
              <a:rPr lang="en-US" altLang="zh-CN" sz="3600" kern="10" dirty="0" smtClean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2</a:t>
            </a:r>
            <a:r>
              <a:rPr lang="zh-CN" altLang="en-US" sz="3600" kern="10" dirty="0" smtClean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课时  </a:t>
            </a:r>
            <a:r>
              <a:rPr lang="zh-CN" altLang="en-US" sz="3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药品的取用</a:t>
            </a:r>
            <a:endParaRPr lang="zh-CN" altLang="en-US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黑体" panose="02010609060101010101" pitchFamily="2" charset="-122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062758" y="190475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 smtClean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 smtClean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  <a:endParaRPr lang="zh-CN" altLang="en-US" sz="3600" kern="10" dirty="0">
              <a:ln w="12700">
                <a:solidFill>
                  <a:srgbClr val="EAEAEA"/>
                </a:solidFill>
                <a:miter lim="800000"/>
                <a:headEnd/>
                <a:tailEnd/>
              </a:ln>
              <a:solidFill>
                <a:srgbClr val="0066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8471470" y="5282044"/>
            <a:ext cx="3082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 smtClean="0">
                <a:solidFill>
                  <a:srgbClr val="008000"/>
                </a:solidFill>
              </a:rPr>
              <a:t>2020</a:t>
            </a:r>
            <a:r>
              <a:rPr lang="zh-CN" altLang="en-US" sz="2800" dirty="0" smtClean="0">
                <a:solidFill>
                  <a:srgbClr val="008000"/>
                </a:solidFill>
              </a:rPr>
              <a:t>年</a:t>
            </a:r>
            <a:r>
              <a:rPr lang="en-US" altLang="zh-CN" sz="2800" dirty="0" smtClean="0">
                <a:solidFill>
                  <a:srgbClr val="008000"/>
                </a:solidFill>
              </a:rPr>
              <a:t>9</a:t>
            </a:r>
            <a:r>
              <a:rPr lang="zh-CN" altLang="en-US" sz="2800" dirty="0" smtClean="0">
                <a:solidFill>
                  <a:srgbClr val="008000"/>
                </a:solidFill>
              </a:rPr>
              <a:t>月</a:t>
            </a:r>
            <a:r>
              <a:rPr lang="en-US" altLang="zh-CN" sz="2800" dirty="0" smtClean="0">
                <a:solidFill>
                  <a:srgbClr val="008000"/>
                </a:solidFill>
              </a:rPr>
              <a:t>9</a:t>
            </a:r>
            <a:r>
              <a:rPr lang="zh-CN" altLang="en-US" sz="2800" dirty="0" smtClean="0">
                <a:solidFill>
                  <a:srgbClr val="008000"/>
                </a:solidFill>
              </a:rPr>
              <a:t>日</a:t>
            </a:r>
            <a:endParaRPr lang="zh-CN" altLang="en-US" sz="2800" dirty="0">
              <a:solidFill>
                <a:srgbClr val="008000"/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70870" y="4699992"/>
            <a:ext cx="520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</a:t>
            </a:r>
            <a:r>
              <a:rPr lang="zh-CN" altLang="en-US" dirty="0" smtClean="0">
                <a:solidFill>
                  <a:schemeClr val="hlink"/>
                </a:solidFill>
              </a:rPr>
              <a:t>老师</a:t>
            </a:r>
            <a:endParaRPr lang="zh-CN" altLang="en-US" dirty="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98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582723" y="3265820"/>
            <a:ext cx="7752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、进一步熟悉实验室一些常见实验仪器；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585176" y="2478862"/>
            <a:ext cx="70814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、了解化学实验室一些</a:t>
            </a:r>
            <a:r>
              <a:rPr lang="zh-CN" altLang="en-US" sz="2800" dirty="0" smtClean="0">
                <a:latin typeface="+mn-ea"/>
                <a:ea typeface="+mn-ea"/>
              </a:rPr>
              <a:t>规则；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58702" y="4057908"/>
            <a:ext cx="5400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、知道实验室如何取用药品。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302806" y="1116033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dirty="0" smtClean="0">
                <a:solidFill>
                  <a:srgbClr val="FF0000"/>
                </a:solidFill>
              </a:rPr>
              <a:t>学习目标</a:t>
            </a:r>
            <a:r>
              <a:rPr lang="en-US" altLang="zh-CN" sz="3200" dirty="0" smtClean="0">
                <a:solidFill>
                  <a:srgbClr val="FF0000"/>
                </a:solidFill>
              </a:rPr>
              <a:t>】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20140310_1735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9197" y="1844824"/>
            <a:ext cx="8160804" cy="4591050"/>
          </a:xfrm>
          <a:prstGeom prst="rect">
            <a:avLst/>
          </a:prstGeom>
          <a:noFill/>
        </p:spPr>
      </p:pic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0827415" y="3035300"/>
            <a:ext cx="738664" cy="236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</a:rPr>
              <a:t>化学</a:t>
            </a:r>
            <a:r>
              <a:rPr lang="zh-CN" altLang="en-US" sz="3600">
                <a:solidFill>
                  <a:srgbClr val="FF0000"/>
                </a:solidFill>
              </a:rPr>
              <a:t>实验室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844397" y="2276476"/>
            <a:ext cx="738664" cy="373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中山大学附属中学</a:t>
            </a:r>
          </a:p>
        </p:txBody>
      </p:sp>
      <p:sp>
        <p:nvSpPr>
          <p:cNvPr id="8" name="WordArt 9"/>
          <p:cNvSpPr>
            <a:spLocks noChangeArrowheads="1" noChangeShapeType="1" noTextEdit="1"/>
          </p:cNvSpPr>
          <p:nvPr/>
        </p:nvSpPr>
        <p:spPr bwMode="auto">
          <a:xfrm>
            <a:off x="2062758" y="46459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 smtClean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 smtClean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  <a:endParaRPr lang="zh-CN" altLang="en-US" sz="3600" kern="10" dirty="0">
              <a:ln w="12700">
                <a:solidFill>
                  <a:srgbClr val="EAEAEA"/>
                </a:solidFill>
                <a:miter lim="800000"/>
                <a:headEnd/>
                <a:tailEnd/>
              </a:ln>
              <a:solidFill>
                <a:srgbClr val="0066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图1-21　常用化学实验仪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482" y="1182689"/>
            <a:ext cx="8160804" cy="4478337"/>
          </a:xfrm>
          <a:prstGeom prst="rect">
            <a:avLst/>
          </a:prstGeom>
          <a:noFill/>
        </p:spPr>
      </p:pic>
      <p:grpSp>
        <p:nvGrpSpPr>
          <p:cNvPr id="2" name="Group 48"/>
          <p:cNvGrpSpPr>
            <a:grpSpLocks/>
          </p:cNvGrpSpPr>
          <p:nvPr/>
        </p:nvGrpSpPr>
        <p:grpSpPr bwMode="auto">
          <a:xfrm>
            <a:off x="406348" y="4365629"/>
            <a:ext cx="2520623" cy="533401"/>
            <a:chOff x="192" y="2750"/>
            <a:chExt cx="1191" cy="336"/>
          </a:xfrm>
        </p:grpSpPr>
        <p:sp>
          <p:nvSpPr>
            <p:cNvPr id="163844" name="Text Box 4"/>
            <p:cNvSpPr txBox="1">
              <a:spLocks noChangeArrowheads="1"/>
            </p:cNvSpPr>
            <p:nvPr/>
          </p:nvSpPr>
          <p:spPr bwMode="auto">
            <a:xfrm>
              <a:off x="192" y="2795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三脚架</a:t>
              </a:r>
            </a:p>
          </p:txBody>
        </p:sp>
        <p:sp>
          <p:nvSpPr>
            <p:cNvPr id="163866" name="Line 26"/>
            <p:cNvSpPr>
              <a:spLocks noChangeShapeType="1"/>
            </p:cNvSpPr>
            <p:nvPr/>
          </p:nvSpPr>
          <p:spPr bwMode="auto">
            <a:xfrm flipV="1">
              <a:off x="839" y="2750"/>
              <a:ext cx="544" cy="181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431744" y="3933829"/>
            <a:ext cx="4512146" cy="461963"/>
            <a:chOff x="204" y="2478"/>
            <a:chExt cx="2132" cy="291"/>
          </a:xfrm>
        </p:grpSpPr>
        <p:sp>
          <p:nvSpPr>
            <p:cNvPr id="163846" name="Text Box 6"/>
            <p:cNvSpPr txBox="1">
              <a:spLocks noChangeArrowheads="1"/>
            </p:cNvSpPr>
            <p:nvPr/>
          </p:nvSpPr>
          <p:spPr bwMode="auto">
            <a:xfrm>
              <a:off x="204" y="2478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铁架台</a:t>
              </a:r>
            </a:p>
          </p:txBody>
        </p:sp>
        <p:sp>
          <p:nvSpPr>
            <p:cNvPr id="163867" name="Line 27"/>
            <p:cNvSpPr>
              <a:spLocks noChangeShapeType="1"/>
            </p:cNvSpPr>
            <p:nvPr/>
          </p:nvSpPr>
          <p:spPr bwMode="auto">
            <a:xfrm flipV="1">
              <a:off x="839" y="2614"/>
              <a:ext cx="1497" cy="45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50"/>
          <p:cNvGrpSpPr>
            <a:grpSpLocks/>
          </p:cNvGrpSpPr>
          <p:nvPr/>
        </p:nvGrpSpPr>
        <p:grpSpPr bwMode="auto">
          <a:xfrm>
            <a:off x="431744" y="3357563"/>
            <a:ext cx="3646543" cy="719137"/>
            <a:chOff x="204" y="2115"/>
            <a:chExt cx="1723" cy="453"/>
          </a:xfrm>
        </p:grpSpPr>
        <p:sp>
          <p:nvSpPr>
            <p:cNvPr id="163845" name="Text Box 5"/>
            <p:cNvSpPr txBox="1">
              <a:spLocks noChangeArrowheads="1"/>
            </p:cNvSpPr>
            <p:nvPr/>
          </p:nvSpPr>
          <p:spPr bwMode="auto">
            <a:xfrm>
              <a:off x="204" y="2115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酒精灯</a:t>
              </a:r>
            </a:p>
          </p:txBody>
        </p:sp>
        <p:sp>
          <p:nvSpPr>
            <p:cNvPr id="163868" name="Line 28"/>
            <p:cNvSpPr>
              <a:spLocks noChangeShapeType="1"/>
            </p:cNvSpPr>
            <p:nvPr/>
          </p:nvSpPr>
          <p:spPr bwMode="auto">
            <a:xfrm>
              <a:off x="839" y="2296"/>
              <a:ext cx="1088" cy="272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431745" y="2708276"/>
            <a:ext cx="3358713" cy="866775"/>
            <a:chOff x="204" y="1706"/>
            <a:chExt cx="1587" cy="546"/>
          </a:xfrm>
        </p:grpSpPr>
        <p:sp>
          <p:nvSpPr>
            <p:cNvPr id="163847" name="Text Box 7"/>
            <p:cNvSpPr txBox="1">
              <a:spLocks noChangeArrowheads="1"/>
            </p:cNvSpPr>
            <p:nvPr/>
          </p:nvSpPr>
          <p:spPr bwMode="auto">
            <a:xfrm>
              <a:off x="204" y="1706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石棉网</a:t>
              </a:r>
            </a:p>
          </p:txBody>
        </p:sp>
        <p:sp>
          <p:nvSpPr>
            <p:cNvPr id="163869" name="Line 29"/>
            <p:cNvSpPr>
              <a:spLocks noChangeShapeType="1"/>
            </p:cNvSpPr>
            <p:nvPr/>
          </p:nvSpPr>
          <p:spPr bwMode="auto">
            <a:xfrm>
              <a:off x="839" y="1888"/>
              <a:ext cx="952" cy="364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58"/>
          <p:cNvGrpSpPr>
            <a:grpSpLocks/>
          </p:cNvGrpSpPr>
          <p:nvPr/>
        </p:nvGrpSpPr>
        <p:grpSpPr bwMode="auto">
          <a:xfrm>
            <a:off x="431744" y="549275"/>
            <a:ext cx="3648658" cy="2184400"/>
            <a:chOff x="249" y="330"/>
            <a:chExt cx="1724" cy="1376"/>
          </a:xfrm>
        </p:grpSpPr>
        <p:sp>
          <p:nvSpPr>
            <p:cNvPr id="163849" name="Text Box 9"/>
            <p:cNvSpPr txBox="1">
              <a:spLocks noChangeArrowheads="1"/>
            </p:cNvSpPr>
            <p:nvPr/>
          </p:nvSpPr>
          <p:spPr bwMode="auto">
            <a:xfrm>
              <a:off x="249" y="330"/>
              <a:ext cx="1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带导管的单孔胶塞</a:t>
              </a:r>
            </a:p>
          </p:txBody>
        </p:sp>
        <p:sp>
          <p:nvSpPr>
            <p:cNvPr id="163871" name="Line 31"/>
            <p:cNvSpPr>
              <a:spLocks noChangeShapeType="1"/>
            </p:cNvSpPr>
            <p:nvPr/>
          </p:nvSpPr>
          <p:spPr bwMode="auto">
            <a:xfrm>
              <a:off x="1202" y="618"/>
              <a:ext cx="771" cy="1088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60"/>
          <p:cNvGrpSpPr>
            <a:grpSpLocks/>
          </p:cNvGrpSpPr>
          <p:nvPr/>
        </p:nvGrpSpPr>
        <p:grpSpPr bwMode="auto">
          <a:xfrm>
            <a:off x="4751300" y="44450"/>
            <a:ext cx="1466658" cy="3671888"/>
            <a:chOff x="2232" y="119"/>
            <a:chExt cx="693" cy="2313"/>
          </a:xfrm>
        </p:grpSpPr>
        <p:sp>
          <p:nvSpPr>
            <p:cNvPr id="163850" name="Text Box 10"/>
            <p:cNvSpPr txBox="1">
              <a:spLocks noChangeArrowheads="1"/>
            </p:cNvSpPr>
            <p:nvPr/>
          </p:nvSpPr>
          <p:spPr bwMode="auto">
            <a:xfrm>
              <a:off x="2232" y="119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水槽</a:t>
              </a:r>
            </a:p>
          </p:txBody>
        </p:sp>
        <p:sp>
          <p:nvSpPr>
            <p:cNvPr id="163872" name="Line 32"/>
            <p:cNvSpPr>
              <a:spLocks noChangeShapeType="1"/>
            </p:cNvSpPr>
            <p:nvPr/>
          </p:nvSpPr>
          <p:spPr bwMode="auto">
            <a:xfrm>
              <a:off x="2562" y="345"/>
              <a:ext cx="363" cy="2087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4270878" y="620713"/>
            <a:ext cx="1631738" cy="3816350"/>
            <a:chOff x="2018" y="391"/>
            <a:chExt cx="771" cy="2404"/>
          </a:xfrm>
        </p:grpSpPr>
        <p:sp>
          <p:nvSpPr>
            <p:cNvPr id="163856" name="Text Box 16"/>
            <p:cNvSpPr txBox="1">
              <a:spLocks noChangeArrowheads="1"/>
            </p:cNvSpPr>
            <p:nvPr/>
          </p:nvSpPr>
          <p:spPr bwMode="auto">
            <a:xfrm>
              <a:off x="2018" y="391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滴瓶</a:t>
              </a:r>
            </a:p>
          </p:txBody>
        </p:sp>
        <p:sp>
          <p:nvSpPr>
            <p:cNvPr id="163873" name="Line 33"/>
            <p:cNvSpPr>
              <a:spLocks noChangeShapeType="1"/>
            </p:cNvSpPr>
            <p:nvPr/>
          </p:nvSpPr>
          <p:spPr bwMode="auto">
            <a:xfrm>
              <a:off x="2290" y="663"/>
              <a:ext cx="499" cy="2132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78"/>
          <p:cNvGrpSpPr>
            <a:grpSpLocks/>
          </p:cNvGrpSpPr>
          <p:nvPr/>
        </p:nvGrpSpPr>
        <p:grpSpPr bwMode="auto">
          <a:xfrm>
            <a:off x="6768219" y="207964"/>
            <a:ext cx="1422215" cy="3508375"/>
            <a:chOff x="3221" y="0"/>
            <a:chExt cx="672" cy="2210"/>
          </a:xfrm>
        </p:grpSpPr>
        <p:sp>
          <p:nvSpPr>
            <p:cNvPr id="163860" name="Text Box 20"/>
            <p:cNvSpPr txBox="1">
              <a:spLocks noChangeArrowheads="1"/>
            </p:cNvSpPr>
            <p:nvPr/>
          </p:nvSpPr>
          <p:spPr bwMode="auto">
            <a:xfrm>
              <a:off x="3221" y="0"/>
              <a:ext cx="67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胶头滴管</a:t>
              </a:r>
            </a:p>
          </p:txBody>
        </p:sp>
        <p:sp>
          <p:nvSpPr>
            <p:cNvPr id="163875" name="Line 35"/>
            <p:cNvSpPr>
              <a:spLocks noChangeShapeType="1"/>
            </p:cNvSpPr>
            <p:nvPr/>
          </p:nvSpPr>
          <p:spPr bwMode="auto">
            <a:xfrm flipH="1">
              <a:off x="3470" y="260"/>
              <a:ext cx="136" cy="1950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79"/>
          <p:cNvGrpSpPr>
            <a:grpSpLocks/>
          </p:cNvGrpSpPr>
          <p:nvPr/>
        </p:nvGrpSpPr>
        <p:grpSpPr bwMode="auto">
          <a:xfrm>
            <a:off x="7631707" y="476251"/>
            <a:ext cx="1572479" cy="3338513"/>
            <a:chOff x="3606" y="300"/>
            <a:chExt cx="743" cy="2103"/>
          </a:xfrm>
        </p:grpSpPr>
        <p:sp>
          <p:nvSpPr>
            <p:cNvPr id="163862" name="Text Box 22"/>
            <p:cNvSpPr txBox="1">
              <a:spLocks noChangeArrowheads="1"/>
            </p:cNvSpPr>
            <p:nvPr/>
          </p:nvSpPr>
          <p:spPr bwMode="auto">
            <a:xfrm>
              <a:off x="3969" y="300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烧杯</a:t>
              </a:r>
            </a:p>
          </p:txBody>
        </p:sp>
        <p:sp>
          <p:nvSpPr>
            <p:cNvPr id="163876" name="Line 36"/>
            <p:cNvSpPr>
              <a:spLocks noChangeShapeType="1"/>
            </p:cNvSpPr>
            <p:nvPr/>
          </p:nvSpPr>
          <p:spPr bwMode="auto">
            <a:xfrm flipH="1">
              <a:off x="3606" y="588"/>
              <a:ext cx="589" cy="1815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82"/>
          <p:cNvGrpSpPr>
            <a:grpSpLocks/>
          </p:cNvGrpSpPr>
          <p:nvPr/>
        </p:nvGrpSpPr>
        <p:grpSpPr bwMode="auto">
          <a:xfrm>
            <a:off x="9456035" y="3716342"/>
            <a:ext cx="2264538" cy="461963"/>
            <a:chOff x="4524" y="2341"/>
            <a:chExt cx="1070" cy="291"/>
          </a:xfrm>
        </p:grpSpPr>
        <p:sp>
          <p:nvSpPr>
            <p:cNvPr id="163863" name="Text Box 23"/>
            <p:cNvSpPr txBox="1">
              <a:spLocks noChangeArrowheads="1"/>
            </p:cNvSpPr>
            <p:nvPr/>
          </p:nvSpPr>
          <p:spPr bwMode="auto">
            <a:xfrm>
              <a:off x="5068" y="2341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试管架</a:t>
              </a:r>
            </a:p>
          </p:txBody>
        </p:sp>
        <p:sp>
          <p:nvSpPr>
            <p:cNvPr id="163877" name="Line 37"/>
            <p:cNvSpPr>
              <a:spLocks noChangeShapeType="1"/>
            </p:cNvSpPr>
            <p:nvPr/>
          </p:nvSpPr>
          <p:spPr bwMode="auto">
            <a:xfrm flipH="1">
              <a:off x="4524" y="2523"/>
              <a:ext cx="589" cy="0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Group 80"/>
          <p:cNvGrpSpPr>
            <a:grpSpLocks/>
          </p:cNvGrpSpPr>
          <p:nvPr/>
        </p:nvGrpSpPr>
        <p:grpSpPr bwMode="auto">
          <a:xfrm>
            <a:off x="8399957" y="333375"/>
            <a:ext cx="2840197" cy="2808288"/>
            <a:chOff x="3969" y="210"/>
            <a:chExt cx="1342" cy="1769"/>
          </a:xfrm>
        </p:grpSpPr>
        <p:sp>
          <p:nvSpPr>
            <p:cNvPr id="163865" name="Text Box 25"/>
            <p:cNvSpPr txBox="1">
              <a:spLocks noChangeArrowheads="1"/>
            </p:cNvSpPr>
            <p:nvPr/>
          </p:nvSpPr>
          <p:spPr bwMode="auto">
            <a:xfrm>
              <a:off x="4785" y="210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试管刷</a:t>
              </a:r>
            </a:p>
          </p:txBody>
        </p:sp>
        <p:sp>
          <p:nvSpPr>
            <p:cNvPr id="163878" name="Line 38"/>
            <p:cNvSpPr>
              <a:spLocks noChangeShapeType="1"/>
            </p:cNvSpPr>
            <p:nvPr/>
          </p:nvSpPr>
          <p:spPr bwMode="auto">
            <a:xfrm flipH="1">
              <a:off x="3969" y="527"/>
              <a:ext cx="1043" cy="1452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Group 81"/>
          <p:cNvGrpSpPr>
            <a:grpSpLocks/>
          </p:cNvGrpSpPr>
          <p:nvPr/>
        </p:nvGrpSpPr>
        <p:grpSpPr bwMode="auto">
          <a:xfrm>
            <a:off x="9168206" y="1628776"/>
            <a:ext cx="2243375" cy="2016125"/>
            <a:chOff x="4332" y="1026"/>
            <a:chExt cx="1060" cy="1270"/>
          </a:xfrm>
        </p:grpSpPr>
        <p:sp>
          <p:nvSpPr>
            <p:cNvPr id="163864" name="Text Box 24"/>
            <p:cNvSpPr txBox="1">
              <a:spLocks noChangeArrowheads="1"/>
            </p:cNvSpPr>
            <p:nvPr/>
          </p:nvSpPr>
          <p:spPr bwMode="auto">
            <a:xfrm>
              <a:off x="5012" y="1026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</a:t>
              </a:r>
            </a:p>
          </p:txBody>
        </p:sp>
        <p:sp>
          <p:nvSpPr>
            <p:cNvPr id="163879" name="Line 39"/>
            <p:cNvSpPr>
              <a:spLocks noChangeShapeType="1"/>
            </p:cNvSpPr>
            <p:nvPr/>
          </p:nvSpPr>
          <p:spPr bwMode="auto">
            <a:xfrm flipH="1">
              <a:off x="4332" y="1298"/>
              <a:ext cx="770" cy="998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Group 83"/>
          <p:cNvGrpSpPr>
            <a:grpSpLocks/>
          </p:cNvGrpSpPr>
          <p:nvPr/>
        </p:nvGrpSpPr>
        <p:grpSpPr bwMode="auto">
          <a:xfrm>
            <a:off x="431744" y="4581527"/>
            <a:ext cx="3743897" cy="1397001"/>
            <a:chOff x="204" y="2886"/>
            <a:chExt cx="1769" cy="880"/>
          </a:xfrm>
        </p:grpSpPr>
        <p:sp>
          <p:nvSpPr>
            <p:cNvPr id="163851" name="Text Box 11"/>
            <p:cNvSpPr txBox="1">
              <a:spLocks noChangeArrowheads="1"/>
            </p:cNvSpPr>
            <p:nvPr/>
          </p:nvSpPr>
          <p:spPr bwMode="auto">
            <a:xfrm>
              <a:off x="204" y="3475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锥形瓶</a:t>
              </a:r>
            </a:p>
          </p:txBody>
        </p:sp>
        <p:sp>
          <p:nvSpPr>
            <p:cNvPr id="163880" name="Line 40"/>
            <p:cNvSpPr>
              <a:spLocks noChangeShapeType="1"/>
            </p:cNvSpPr>
            <p:nvPr/>
          </p:nvSpPr>
          <p:spPr bwMode="auto">
            <a:xfrm flipH="1">
              <a:off x="839" y="2886"/>
              <a:ext cx="1134" cy="726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84"/>
          <p:cNvGrpSpPr>
            <a:grpSpLocks/>
          </p:cNvGrpSpPr>
          <p:nvPr/>
        </p:nvGrpSpPr>
        <p:grpSpPr bwMode="auto">
          <a:xfrm>
            <a:off x="1199994" y="5013328"/>
            <a:ext cx="2878292" cy="1685926"/>
            <a:chOff x="567" y="3261"/>
            <a:chExt cx="1360" cy="1062"/>
          </a:xfrm>
        </p:grpSpPr>
        <p:sp>
          <p:nvSpPr>
            <p:cNvPr id="163853" name="Text Box 13"/>
            <p:cNvSpPr txBox="1">
              <a:spLocks noChangeArrowheads="1"/>
            </p:cNvSpPr>
            <p:nvPr/>
          </p:nvSpPr>
          <p:spPr bwMode="auto">
            <a:xfrm>
              <a:off x="567" y="4032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坩埚钳</a:t>
              </a:r>
            </a:p>
          </p:txBody>
        </p:sp>
        <p:sp>
          <p:nvSpPr>
            <p:cNvPr id="163881" name="Line 41"/>
            <p:cNvSpPr>
              <a:spLocks noChangeShapeType="1"/>
            </p:cNvSpPr>
            <p:nvPr/>
          </p:nvSpPr>
          <p:spPr bwMode="auto">
            <a:xfrm flipH="1">
              <a:off x="884" y="3261"/>
              <a:ext cx="1043" cy="862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Group 85"/>
          <p:cNvGrpSpPr>
            <a:grpSpLocks/>
          </p:cNvGrpSpPr>
          <p:nvPr/>
        </p:nvGrpSpPr>
        <p:grpSpPr bwMode="auto">
          <a:xfrm>
            <a:off x="2804219" y="4797427"/>
            <a:ext cx="2234909" cy="1325563"/>
            <a:chOff x="1325" y="3022"/>
            <a:chExt cx="1056" cy="835"/>
          </a:xfrm>
        </p:grpSpPr>
        <p:sp>
          <p:nvSpPr>
            <p:cNvPr id="163852" name="Text Box 12"/>
            <p:cNvSpPr txBox="1">
              <a:spLocks noChangeArrowheads="1"/>
            </p:cNvSpPr>
            <p:nvPr/>
          </p:nvSpPr>
          <p:spPr bwMode="auto">
            <a:xfrm>
              <a:off x="1325" y="3566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蒸发皿</a:t>
              </a:r>
            </a:p>
          </p:txBody>
        </p:sp>
        <p:sp>
          <p:nvSpPr>
            <p:cNvPr id="163882" name="Line 42"/>
            <p:cNvSpPr>
              <a:spLocks noChangeShapeType="1"/>
            </p:cNvSpPr>
            <p:nvPr/>
          </p:nvSpPr>
          <p:spPr bwMode="auto">
            <a:xfrm flipH="1">
              <a:off x="1791" y="3022"/>
              <a:ext cx="590" cy="635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Group 86"/>
          <p:cNvGrpSpPr>
            <a:grpSpLocks/>
          </p:cNvGrpSpPr>
          <p:nvPr/>
        </p:nvGrpSpPr>
        <p:grpSpPr bwMode="auto">
          <a:xfrm>
            <a:off x="3695220" y="5300666"/>
            <a:ext cx="1631738" cy="1398588"/>
            <a:chOff x="1746" y="3442"/>
            <a:chExt cx="771" cy="881"/>
          </a:xfrm>
        </p:grpSpPr>
        <p:sp>
          <p:nvSpPr>
            <p:cNvPr id="163854" name="Text Box 14"/>
            <p:cNvSpPr txBox="1">
              <a:spLocks noChangeArrowheads="1"/>
            </p:cNvSpPr>
            <p:nvPr/>
          </p:nvSpPr>
          <p:spPr bwMode="auto">
            <a:xfrm>
              <a:off x="1746" y="4032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燃烧匙</a:t>
              </a:r>
            </a:p>
          </p:txBody>
        </p:sp>
        <p:sp>
          <p:nvSpPr>
            <p:cNvPr id="163883" name="Line 43"/>
            <p:cNvSpPr>
              <a:spLocks noChangeShapeType="1"/>
            </p:cNvSpPr>
            <p:nvPr/>
          </p:nvSpPr>
          <p:spPr bwMode="auto">
            <a:xfrm flipH="1">
              <a:off x="2064" y="3442"/>
              <a:ext cx="453" cy="635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87"/>
          <p:cNvGrpSpPr>
            <a:grpSpLocks/>
          </p:cNvGrpSpPr>
          <p:nvPr/>
        </p:nvGrpSpPr>
        <p:grpSpPr bwMode="auto">
          <a:xfrm>
            <a:off x="5519548" y="5038728"/>
            <a:ext cx="1113222" cy="1157288"/>
            <a:chOff x="2608" y="3174"/>
            <a:chExt cx="526" cy="729"/>
          </a:xfrm>
        </p:grpSpPr>
        <p:sp>
          <p:nvSpPr>
            <p:cNvPr id="163855" name="Text Box 15"/>
            <p:cNvSpPr txBox="1">
              <a:spLocks noChangeArrowheads="1"/>
            </p:cNvSpPr>
            <p:nvPr/>
          </p:nvSpPr>
          <p:spPr bwMode="auto">
            <a:xfrm>
              <a:off x="2608" y="3612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试管夹</a:t>
              </a:r>
            </a:p>
          </p:txBody>
        </p:sp>
        <p:sp>
          <p:nvSpPr>
            <p:cNvPr id="163884" name="Line 44"/>
            <p:cNvSpPr>
              <a:spLocks noChangeShapeType="1"/>
            </p:cNvSpPr>
            <p:nvPr/>
          </p:nvSpPr>
          <p:spPr bwMode="auto">
            <a:xfrm flipH="1">
              <a:off x="2971" y="3174"/>
              <a:ext cx="0" cy="454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Group 88"/>
          <p:cNvGrpSpPr>
            <a:grpSpLocks/>
          </p:cNvGrpSpPr>
          <p:nvPr/>
        </p:nvGrpSpPr>
        <p:grpSpPr bwMode="auto">
          <a:xfrm>
            <a:off x="6958695" y="4652961"/>
            <a:ext cx="901583" cy="1470024"/>
            <a:chOff x="3288" y="2931"/>
            <a:chExt cx="426" cy="926"/>
          </a:xfrm>
        </p:grpSpPr>
        <p:sp>
          <p:nvSpPr>
            <p:cNvPr id="163857" name="Text Box 17"/>
            <p:cNvSpPr txBox="1">
              <a:spLocks noChangeArrowheads="1"/>
            </p:cNvSpPr>
            <p:nvPr/>
          </p:nvSpPr>
          <p:spPr bwMode="auto">
            <a:xfrm>
              <a:off x="3334" y="3566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量筒</a:t>
              </a:r>
            </a:p>
          </p:txBody>
        </p:sp>
        <p:sp>
          <p:nvSpPr>
            <p:cNvPr id="163885" name="Line 45"/>
            <p:cNvSpPr>
              <a:spLocks noChangeShapeType="1"/>
            </p:cNvSpPr>
            <p:nvPr/>
          </p:nvSpPr>
          <p:spPr bwMode="auto">
            <a:xfrm>
              <a:off x="3288" y="2931"/>
              <a:ext cx="272" cy="726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" name="Group 89"/>
          <p:cNvGrpSpPr>
            <a:grpSpLocks/>
          </p:cNvGrpSpPr>
          <p:nvPr/>
        </p:nvGrpSpPr>
        <p:grpSpPr bwMode="auto">
          <a:xfrm>
            <a:off x="7822182" y="4508501"/>
            <a:ext cx="1731208" cy="1982788"/>
            <a:chOff x="3696" y="2840"/>
            <a:chExt cx="818" cy="1249"/>
          </a:xfrm>
        </p:grpSpPr>
        <p:sp>
          <p:nvSpPr>
            <p:cNvPr id="163858" name="Text Box 18"/>
            <p:cNvSpPr txBox="1">
              <a:spLocks noChangeArrowheads="1"/>
            </p:cNvSpPr>
            <p:nvPr/>
          </p:nvSpPr>
          <p:spPr bwMode="auto">
            <a:xfrm>
              <a:off x="3696" y="3566"/>
              <a:ext cx="81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  </a:t>
              </a:r>
              <a:r>
                <a:rPr lang="zh-CN" altLang="en-US"/>
                <a:t>集气瓶</a:t>
              </a:r>
            </a:p>
            <a:p>
              <a:r>
                <a:rPr lang="zh-CN" altLang="en-US"/>
                <a:t>（玻璃片）</a:t>
              </a:r>
            </a:p>
          </p:txBody>
        </p:sp>
        <p:sp>
          <p:nvSpPr>
            <p:cNvPr id="163886" name="Line 46"/>
            <p:cNvSpPr>
              <a:spLocks noChangeShapeType="1"/>
            </p:cNvSpPr>
            <p:nvPr/>
          </p:nvSpPr>
          <p:spPr bwMode="auto">
            <a:xfrm>
              <a:off x="3742" y="2840"/>
              <a:ext cx="363" cy="817"/>
            </a:xfrm>
            <a:prstGeom prst="line">
              <a:avLst/>
            </a:prstGeom>
            <a:noFill/>
            <a:ln w="349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" name="Group 90"/>
          <p:cNvGrpSpPr>
            <a:grpSpLocks/>
          </p:cNvGrpSpPr>
          <p:nvPr/>
        </p:nvGrpSpPr>
        <p:grpSpPr bwMode="auto">
          <a:xfrm>
            <a:off x="9003129" y="4797428"/>
            <a:ext cx="1928033" cy="1254126"/>
            <a:chOff x="4254" y="3022"/>
            <a:chExt cx="911" cy="790"/>
          </a:xfrm>
        </p:grpSpPr>
        <p:sp>
          <p:nvSpPr>
            <p:cNvPr id="163859" name="Text Box 19"/>
            <p:cNvSpPr txBox="1">
              <a:spLocks noChangeArrowheads="1"/>
            </p:cNvSpPr>
            <p:nvPr/>
          </p:nvSpPr>
          <p:spPr bwMode="auto">
            <a:xfrm>
              <a:off x="4785" y="3521"/>
              <a:ext cx="38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漏斗</a:t>
              </a:r>
            </a:p>
          </p:txBody>
        </p:sp>
        <p:sp>
          <p:nvSpPr>
            <p:cNvPr id="163887" name="Line 47"/>
            <p:cNvSpPr>
              <a:spLocks noChangeShapeType="1"/>
            </p:cNvSpPr>
            <p:nvPr/>
          </p:nvSpPr>
          <p:spPr bwMode="auto">
            <a:xfrm>
              <a:off x="4254" y="3022"/>
              <a:ext cx="680" cy="499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Group 55"/>
          <p:cNvGrpSpPr>
            <a:grpSpLocks/>
          </p:cNvGrpSpPr>
          <p:nvPr/>
        </p:nvGrpSpPr>
        <p:grpSpPr bwMode="auto">
          <a:xfrm>
            <a:off x="239153" y="2133601"/>
            <a:ext cx="3936488" cy="1223963"/>
            <a:chOff x="113" y="1344"/>
            <a:chExt cx="1860" cy="771"/>
          </a:xfrm>
        </p:grpSpPr>
        <p:sp>
          <p:nvSpPr>
            <p:cNvPr id="163896" name="Text Box 56"/>
            <p:cNvSpPr txBox="1">
              <a:spLocks noChangeArrowheads="1"/>
            </p:cNvSpPr>
            <p:nvPr/>
          </p:nvSpPr>
          <p:spPr bwMode="auto">
            <a:xfrm>
              <a:off x="113" y="1344"/>
              <a:ext cx="67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圆底烧瓶</a:t>
              </a:r>
            </a:p>
          </p:txBody>
        </p:sp>
        <p:sp>
          <p:nvSpPr>
            <p:cNvPr id="163897" name="Line 57"/>
            <p:cNvSpPr>
              <a:spLocks noChangeShapeType="1"/>
            </p:cNvSpPr>
            <p:nvPr/>
          </p:nvSpPr>
          <p:spPr bwMode="auto">
            <a:xfrm>
              <a:off x="930" y="1525"/>
              <a:ext cx="1043" cy="590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Group 64"/>
          <p:cNvGrpSpPr>
            <a:grpSpLocks/>
          </p:cNvGrpSpPr>
          <p:nvPr/>
        </p:nvGrpSpPr>
        <p:grpSpPr bwMode="auto">
          <a:xfrm>
            <a:off x="5999969" y="620713"/>
            <a:ext cx="1113222" cy="2952750"/>
            <a:chOff x="2835" y="391"/>
            <a:chExt cx="526" cy="1860"/>
          </a:xfrm>
        </p:grpSpPr>
        <p:sp>
          <p:nvSpPr>
            <p:cNvPr id="163905" name="Text Box 65"/>
            <p:cNvSpPr txBox="1">
              <a:spLocks noChangeArrowheads="1"/>
            </p:cNvSpPr>
            <p:nvPr/>
          </p:nvSpPr>
          <p:spPr bwMode="auto">
            <a:xfrm>
              <a:off x="2835" y="391"/>
              <a:ext cx="5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玻璃棒</a:t>
              </a:r>
            </a:p>
          </p:txBody>
        </p:sp>
        <p:sp>
          <p:nvSpPr>
            <p:cNvPr id="163906" name="Line 66"/>
            <p:cNvSpPr>
              <a:spLocks noChangeShapeType="1"/>
            </p:cNvSpPr>
            <p:nvPr/>
          </p:nvSpPr>
          <p:spPr bwMode="auto">
            <a:xfrm>
              <a:off x="3152" y="618"/>
              <a:ext cx="136" cy="1633"/>
            </a:xfrm>
            <a:prstGeom prst="line">
              <a:avLst/>
            </a:prstGeom>
            <a:noFill/>
            <a:ln w="34925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775653" y="1125539"/>
            <a:ext cx="2951401" cy="528637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Comic Sans MS" pitchFamily="66" charset="0"/>
              </a:rPr>
              <a:t>化学实验室规则：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838622" y="2060848"/>
            <a:ext cx="1022339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、进实验室：脚步要轻，说话低声。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、实 验 前：预习内容，了解目的，明确步骤。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3</a:t>
            </a:r>
            <a:r>
              <a:rPr lang="zh-CN" altLang="en-US" sz="2800" dirty="0">
                <a:latin typeface="宋体" pitchFamily="2" charset="-122"/>
              </a:rPr>
              <a:t>、实 验 时：检查用品，听从指挥，爱护仪器，节约药品，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         细心观察，准确记录，注意安全，保持整洁。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4</a:t>
            </a:r>
            <a:r>
              <a:rPr lang="zh-CN" altLang="en-US" sz="2800" dirty="0">
                <a:latin typeface="宋体" pitchFamily="2" charset="-122"/>
              </a:rPr>
              <a:t>、实 验 后：回收废物，洗净仪器，摆好用品，注意环保；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         根据原始记录，写好实验报告。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、出实验室：摆好凳子，检查水电是否关闭。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775653" y="1125538"/>
            <a:ext cx="4103530" cy="523220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 smtClean="0">
                <a:solidFill>
                  <a:schemeClr val="bg1"/>
                </a:solidFill>
                <a:latin typeface="Comic Sans MS" pitchFamily="66" charset="0"/>
              </a:rPr>
              <a:t>邓老师的实验习惯要求：</a:t>
            </a:r>
            <a:endParaRPr lang="zh-CN" altLang="en-US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622" y="2204864"/>
            <a:ext cx="7579319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、实验过程中禁止大声喧哗和随意走动位置，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623" y="2847806"/>
            <a:ext cx="4693914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、桌面整洁、干净、干燥，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622" y="3562186"/>
            <a:ext cx="9022022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、仪器摆放至靠近身体部位进行实验，不要站着实验，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622" y="4919508"/>
            <a:ext cx="109452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</a:rPr>
              <a:t>5</a:t>
            </a:r>
            <a:r>
              <a:rPr lang="zh-CN" altLang="en-US" sz="2800" dirty="0" smtClean="0">
                <a:latin typeface="+mn-ea"/>
                <a:ea typeface="+mn-ea"/>
              </a:rPr>
              <a:t>、 实验中的垃圾一律放在垃圾碗中，课后倒入垃圾桶中，没有</a:t>
            </a:r>
            <a:endParaRPr lang="en-US" altLang="zh-CN" sz="28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</a:t>
            </a:r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经过老师允许，不可以倒入下水道。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8623" y="4276566"/>
            <a:ext cx="3251211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、节约使用药品，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583061" y="1216025"/>
            <a:ext cx="4152099" cy="523220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实验室化学药品取用规则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838622" y="1988840"/>
            <a:ext cx="10657184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、“三不”原则：</a:t>
            </a:r>
            <a:r>
              <a:rPr lang="zh-CN" altLang="en-US" sz="2800" u="sng" dirty="0" smtClean="0">
                <a:solidFill>
                  <a:srgbClr val="FF0000"/>
                </a:solidFill>
                <a:latin typeface="+mn-ea"/>
                <a:ea typeface="+mn-ea"/>
              </a:rPr>
              <a:t>不能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用手</a:t>
            </a:r>
            <a:r>
              <a:rPr lang="zh-CN" altLang="en-US" sz="2800" dirty="0">
                <a:latin typeface="+mn-ea"/>
                <a:ea typeface="+mn-ea"/>
              </a:rPr>
              <a:t>接触药品，不要把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鼻孔凑到容器口</a:t>
            </a:r>
            <a:r>
              <a:rPr lang="zh-CN" altLang="en-US" sz="2800" dirty="0" smtClean="0">
                <a:latin typeface="+mn-ea"/>
                <a:ea typeface="+mn-ea"/>
              </a:rPr>
              <a:t>闻</a:t>
            </a:r>
            <a:endParaRPr lang="en-US" altLang="zh-CN" sz="28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</a:t>
            </a:r>
            <a:r>
              <a:rPr lang="en-US" altLang="zh-CN" sz="2800" dirty="0" smtClean="0">
                <a:latin typeface="+mn-ea"/>
                <a:ea typeface="+mn-ea"/>
              </a:rPr>
              <a:t>                </a:t>
            </a:r>
            <a:r>
              <a:rPr lang="zh-CN" altLang="en-US" sz="2800" dirty="0" smtClean="0">
                <a:latin typeface="+mn-ea"/>
                <a:ea typeface="+mn-ea"/>
              </a:rPr>
              <a:t>药品的</a:t>
            </a:r>
            <a:r>
              <a:rPr lang="zh-CN" altLang="en-US" sz="2800" dirty="0">
                <a:latin typeface="+mn-ea"/>
                <a:ea typeface="+mn-ea"/>
              </a:rPr>
              <a:t>气味</a:t>
            </a:r>
            <a:r>
              <a:rPr lang="zh-CN" altLang="en-US" sz="2800" dirty="0" smtClean="0">
                <a:latin typeface="+mn-ea"/>
                <a:ea typeface="+mn-ea"/>
              </a:rPr>
              <a:t>，不得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尝任何药品</a:t>
            </a:r>
            <a:r>
              <a:rPr lang="zh-CN" altLang="en-US" sz="2800" dirty="0">
                <a:latin typeface="+mn-ea"/>
                <a:ea typeface="+mn-ea"/>
              </a:rPr>
              <a:t>的味道。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、节约原则：应按规定用量</a:t>
            </a:r>
            <a:r>
              <a:rPr lang="zh-CN" altLang="en-US" sz="2800" dirty="0">
                <a:latin typeface="+mn-ea"/>
                <a:ea typeface="+mn-ea"/>
              </a:rPr>
              <a:t>取用药品</a:t>
            </a:r>
            <a:r>
              <a:rPr lang="zh-CN" altLang="en-US" sz="2800" dirty="0" smtClean="0">
                <a:latin typeface="+mn-ea"/>
                <a:ea typeface="+mn-ea"/>
              </a:rPr>
              <a:t>。若没有</a:t>
            </a:r>
            <a:r>
              <a:rPr lang="zh-CN" altLang="en-US" sz="2800" dirty="0">
                <a:latin typeface="+mn-ea"/>
                <a:ea typeface="+mn-ea"/>
              </a:rPr>
              <a:t>说明用量</a:t>
            </a:r>
            <a:r>
              <a:rPr lang="zh-CN" altLang="en-US" sz="2800" dirty="0" smtClean="0">
                <a:latin typeface="+mn-ea"/>
                <a:ea typeface="+mn-ea"/>
              </a:rPr>
              <a:t>，一般取  </a:t>
            </a:r>
            <a:endParaRPr lang="en-US" altLang="zh-CN" sz="28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</a:t>
            </a:r>
            <a:r>
              <a:rPr lang="en-US" altLang="zh-CN" sz="2800" dirty="0" smtClean="0">
                <a:latin typeface="+mn-ea"/>
                <a:ea typeface="+mn-ea"/>
              </a:rPr>
              <a:t>             </a:t>
            </a:r>
            <a:r>
              <a:rPr lang="zh-CN" altLang="en-US" sz="2800" dirty="0" smtClean="0">
                <a:latin typeface="+mn-ea"/>
                <a:ea typeface="+mn-ea"/>
              </a:rPr>
              <a:t>少量：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液体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取</a:t>
            </a:r>
            <a:r>
              <a:rPr lang="en-US" altLang="zh-CN" sz="2800" u="sng" dirty="0">
                <a:solidFill>
                  <a:srgbClr val="FF0000"/>
                </a:solidFill>
                <a:latin typeface="+mn-ea"/>
                <a:ea typeface="+mn-ea"/>
              </a:rPr>
              <a:t>1-2mL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固体：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盖</a:t>
            </a:r>
            <a:r>
              <a:rPr lang="zh-CN" altLang="en-US" sz="2800" u="sng" dirty="0" smtClean="0">
                <a:solidFill>
                  <a:srgbClr val="FF0000"/>
                </a:solidFill>
                <a:latin typeface="+mn-ea"/>
                <a:ea typeface="+mn-ea"/>
              </a:rPr>
              <a:t>满试管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底部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、处理原则：（“一要</a:t>
            </a:r>
            <a:r>
              <a:rPr lang="zh-CN" altLang="en-US" sz="2800" dirty="0">
                <a:latin typeface="+mn-ea"/>
                <a:ea typeface="+mn-ea"/>
              </a:rPr>
              <a:t>三不要”）</a:t>
            </a:r>
            <a:r>
              <a:rPr lang="zh-CN" altLang="en-US" sz="2800" dirty="0" smtClean="0">
                <a:latin typeface="+mn-ea"/>
                <a:ea typeface="+mn-ea"/>
              </a:rPr>
              <a:t>实验用剩的药品</a:t>
            </a:r>
            <a:r>
              <a:rPr lang="zh-CN" altLang="en-US" sz="2800" dirty="0">
                <a:latin typeface="+mn-ea"/>
                <a:ea typeface="+mn-ea"/>
              </a:rPr>
              <a:t>既</a:t>
            </a:r>
            <a:r>
              <a:rPr lang="zh-CN" altLang="en-US" sz="2800" dirty="0" smtClean="0">
                <a:latin typeface="+mn-ea"/>
                <a:ea typeface="+mn-ea"/>
              </a:rPr>
              <a:t>不要放回</a:t>
            </a:r>
            <a:r>
              <a:rPr lang="zh-CN" altLang="en-US" sz="2800" u="sng" dirty="0" smtClean="0">
                <a:solidFill>
                  <a:srgbClr val="008000"/>
                </a:solidFill>
                <a:latin typeface="+mn-ea"/>
                <a:ea typeface="+mn-ea"/>
              </a:rPr>
              <a:t>原</a:t>
            </a:r>
            <a:endParaRPr lang="en-US" altLang="zh-CN" sz="2800" u="sng" dirty="0" smtClean="0">
              <a:solidFill>
                <a:srgbClr val="008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solidFill>
                  <a:srgbClr val="008000"/>
                </a:solidFill>
                <a:latin typeface="+mn-ea"/>
                <a:ea typeface="+mn-ea"/>
              </a:rPr>
              <a:t>              </a:t>
            </a:r>
            <a:r>
              <a:rPr lang="zh-CN" altLang="en-US" sz="2800" u="sng" dirty="0" smtClean="0">
                <a:solidFill>
                  <a:srgbClr val="008000"/>
                </a:solidFill>
                <a:latin typeface="+mn-ea"/>
                <a:ea typeface="+mn-ea"/>
              </a:rPr>
              <a:t>瓶</a:t>
            </a:r>
            <a:r>
              <a:rPr lang="zh-CN" altLang="en-US" sz="2800" dirty="0">
                <a:latin typeface="+mn-ea"/>
                <a:ea typeface="+mn-ea"/>
              </a:rPr>
              <a:t>，也不要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随意丢弃</a:t>
            </a:r>
            <a:r>
              <a:rPr lang="zh-CN" altLang="en-US" sz="2800" dirty="0" smtClean="0">
                <a:latin typeface="+mn-ea"/>
                <a:ea typeface="+mn-ea"/>
              </a:rPr>
              <a:t>，更</a:t>
            </a:r>
            <a:r>
              <a:rPr lang="zh-CN" altLang="en-US" sz="2800" dirty="0">
                <a:latin typeface="+mn-ea"/>
                <a:ea typeface="+mn-ea"/>
              </a:rPr>
              <a:t>不要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拿</a:t>
            </a:r>
            <a:r>
              <a:rPr lang="zh-CN" altLang="en-US" sz="2800" u="sng" dirty="0" smtClean="0">
                <a:solidFill>
                  <a:srgbClr val="008000"/>
                </a:solidFill>
                <a:latin typeface="+mn-ea"/>
                <a:ea typeface="+mn-ea"/>
              </a:rPr>
              <a:t>出实验室</a:t>
            </a:r>
            <a:r>
              <a:rPr lang="zh-CN" altLang="en-US" sz="2800" dirty="0" smtClean="0">
                <a:latin typeface="+mn-ea"/>
                <a:ea typeface="+mn-ea"/>
              </a:rPr>
              <a:t>；要</a:t>
            </a:r>
            <a:r>
              <a:rPr lang="zh-CN" altLang="en-US" sz="2800" dirty="0">
                <a:latin typeface="+mn-ea"/>
                <a:ea typeface="+mn-ea"/>
              </a:rPr>
              <a:t>放</a:t>
            </a:r>
            <a:r>
              <a:rPr lang="zh-CN" altLang="en-US" sz="2800" dirty="0" smtClean="0">
                <a:latin typeface="+mn-ea"/>
                <a:ea typeface="+mn-ea"/>
              </a:rPr>
              <a:t>入</a:t>
            </a:r>
            <a:endParaRPr lang="en-US" altLang="zh-CN" sz="28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 </a:t>
            </a:r>
            <a:r>
              <a:rPr lang="en-US" altLang="zh-CN" sz="2800" dirty="0" smtClean="0">
                <a:solidFill>
                  <a:srgbClr val="008000"/>
                </a:solidFill>
                <a:latin typeface="+mn-ea"/>
                <a:ea typeface="+mn-ea"/>
              </a:rPr>
              <a:t>             </a:t>
            </a:r>
            <a:r>
              <a:rPr lang="zh-CN" altLang="en-US" sz="2800" u="sng" dirty="0" smtClean="0">
                <a:solidFill>
                  <a:srgbClr val="008000"/>
                </a:solidFill>
                <a:latin typeface="+mn-ea"/>
                <a:ea typeface="+mn-ea"/>
              </a:rPr>
              <a:t>指定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的容器</a:t>
            </a:r>
            <a:r>
              <a:rPr lang="zh-CN" altLang="en-US" sz="2800" dirty="0">
                <a:latin typeface="+mn-ea"/>
                <a:ea typeface="+mn-ea"/>
              </a:rPr>
              <a:t>内回收。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678299" y="1171575"/>
            <a:ext cx="3408795" cy="528638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Comic Sans MS" pitchFamily="66" charset="0"/>
              </a:rPr>
              <a:t>实验安全注意事项：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838622" y="2193245"/>
            <a:ext cx="10319523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、酒精灯失火：立即用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湿布扑灭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、割       伤：用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％的双氧水清洗，再</a:t>
            </a:r>
            <a:r>
              <a:rPr lang="zh-CN" altLang="en-US" sz="2800" dirty="0" smtClean="0">
                <a:latin typeface="+mn-ea"/>
                <a:ea typeface="+mn-ea"/>
              </a:rPr>
              <a:t>贴上</a:t>
            </a:r>
            <a:r>
              <a:rPr lang="zh-CN" altLang="en-US" sz="2800" dirty="0">
                <a:latin typeface="+mn-ea"/>
                <a:ea typeface="+mn-ea"/>
              </a:rPr>
              <a:t>止血贴。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、烫       伤：在烫伤处涂上烫伤膏或万花油。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、吸入有毒气体：立即到室外呼吸新鲜空气</a:t>
            </a:r>
            <a:r>
              <a:rPr lang="zh-CN" altLang="en-US" sz="2800" dirty="0" smtClean="0">
                <a:latin typeface="+mn-ea"/>
                <a:ea typeface="+mn-ea"/>
              </a:rPr>
              <a:t>，并</a:t>
            </a:r>
            <a:r>
              <a:rPr lang="zh-CN" altLang="en-US" sz="2800" dirty="0">
                <a:latin typeface="+mn-ea"/>
                <a:ea typeface="+mn-ea"/>
              </a:rPr>
              <a:t>请医生处理。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smtClean="0">
                <a:solidFill>
                  <a:srgbClr val="008000"/>
                </a:solidFill>
                <a:latin typeface="Comic Sans MS" pitchFamily="66" charset="0"/>
              </a:rPr>
              <a:t>二、</a:t>
            </a:r>
            <a:r>
              <a:rPr lang="zh-CN" altLang="en-US" sz="3200" dirty="0" smtClean="0">
                <a:solidFill>
                  <a:srgbClr val="008000"/>
                </a:solidFill>
                <a:latin typeface="Comic Sans MS" pitchFamily="66" charset="0"/>
              </a:rPr>
              <a:t>化学药品</a:t>
            </a: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的取用</a:t>
            </a:r>
          </a:p>
        </p:txBody>
      </p:sp>
      <p:pic>
        <p:nvPicPr>
          <p:cNvPr id="8199" name="Picture 7" descr="图1-29 化学实验室药品的一些图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744" y="2695576"/>
            <a:ext cx="7199963" cy="3109913"/>
          </a:xfrm>
          <a:prstGeom prst="rect">
            <a:avLst/>
          </a:prstGeom>
          <a:noFill/>
        </p:spPr>
      </p:pic>
      <p:pic>
        <p:nvPicPr>
          <p:cNvPr id="8201" name="Picture 9" descr="图1-22　化学药品柜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67156" y="1944688"/>
            <a:ext cx="3703685" cy="4364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1521687" y="2735263"/>
            <a:ext cx="381161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dirty="0">
                <a:latin typeface="Garamond" pitchFamily="18" charset="0"/>
              </a:rPr>
              <a:t>固体</a:t>
            </a:r>
            <a:r>
              <a:rPr lang="en-US" altLang="zh-CN" dirty="0">
                <a:latin typeface="Garamond" pitchFamily="18" charset="0"/>
              </a:rPr>
              <a:t>——________</a:t>
            </a:r>
            <a:r>
              <a:rPr lang="en-US" altLang="zh-CN" u="sng" dirty="0">
                <a:latin typeface="Garamond" pitchFamily="18" charset="0"/>
              </a:rPr>
              <a:t> </a:t>
            </a:r>
            <a:endParaRPr lang="en-US" altLang="zh-CN" u="sng" dirty="0" smtClean="0">
              <a:latin typeface="Garamond" pitchFamily="18" charset="0"/>
            </a:endParaRPr>
          </a:p>
          <a:p>
            <a:endParaRPr lang="en-US" altLang="zh-CN" dirty="0">
              <a:latin typeface="Garamond" pitchFamily="18" charset="0"/>
            </a:endParaRPr>
          </a:p>
          <a:p>
            <a:r>
              <a:rPr lang="zh-CN" altLang="en-US" dirty="0">
                <a:latin typeface="Garamond" pitchFamily="18" charset="0"/>
              </a:rPr>
              <a:t>液体</a:t>
            </a:r>
            <a:r>
              <a:rPr lang="en-US" altLang="zh-CN" dirty="0">
                <a:latin typeface="Garamond" pitchFamily="18" charset="0"/>
              </a:rPr>
              <a:t>——________</a:t>
            </a:r>
          </a:p>
          <a:p>
            <a:endParaRPr lang="en-US" altLang="zh-CN" dirty="0">
              <a:latin typeface="Garamond" pitchFamily="18" charset="0"/>
            </a:endParaRPr>
          </a:p>
          <a:p>
            <a:r>
              <a:rPr lang="zh-CN" altLang="en-US" dirty="0">
                <a:latin typeface="Garamond" pitchFamily="18" charset="0"/>
              </a:rPr>
              <a:t>气体</a:t>
            </a:r>
            <a:r>
              <a:rPr lang="en-US" altLang="zh-CN" dirty="0">
                <a:latin typeface="Garamond" pitchFamily="18" charset="0"/>
              </a:rPr>
              <a:t>——________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854846" y="2611438"/>
            <a:ext cx="1112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Garamond" pitchFamily="18" charset="0"/>
              </a:rPr>
              <a:t>广口瓶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856961" y="3332163"/>
            <a:ext cx="1112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细口瓶</a:t>
            </a: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2856961" y="4124325"/>
            <a:ext cx="1112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集气瓶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7391350" y="5487615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正</a:t>
            </a:r>
          </a:p>
        </p:txBody>
      </p:sp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7435796" y="5991671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倒</a:t>
            </a:r>
          </a:p>
        </p:txBody>
      </p:sp>
      <p:pic>
        <p:nvPicPr>
          <p:cNvPr id="9236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23777" y="3786191"/>
            <a:ext cx="1608479" cy="1563401"/>
          </a:xfrm>
          <a:prstGeom prst="rect">
            <a:avLst/>
          </a:prstGeom>
          <a:noFill/>
        </p:spPr>
      </p:pic>
      <p:pic>
        <p:nvPicPr>
          <p:cNvPr id="9237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2923" y="3786191"/>
            <a:ext cx="1608479" cy="1563401"/>
          </a:xfrm>
          <a:prstGeom prst="rect">
            <a:avLst/>
          </a:prstGeom>
          <a:noFill/>
        </p:spPr>
      </p:pic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814811" y="2060575"/>
            <a:ext cx="21980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** </a:t>
            </a:r>
            <a:r>
              <a:rPr lang="zh-CN" altLang="en-US">
                <a:latin typeface="宋体" pitchFamily="2" charset="-122"/>
              </a:rPr>
              <a:t>药品的存放</a:t>
            </a:r>
          </a:p>
        </p:txBody>
      </p: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1102641" y="4869160"/>
            <a:ext cx="804019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/>
              <a:t>【</a:t>
            </a:r>
            <a:r>
              <a:rPr lang="zh-CN" altLang="en-US" dirty="0" smtClean="0"/>
              <a:t>注意</a:t>
            </a:r>
            <a:r>
              <a:rPr lang="en-US" altLang="zh-CN" dirty="0" smtClean="0"/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1</a:t>
            </a:r>
            <a:r>
              <a:rPr lang="zh-CN" altLang="en-US" dirty="0" smtClean="0"/>
              <a:t>、盛放密度</a:t>
            </a:r>
            <a:r>
              <a:rPr lang="zh-CN" altLang="en-US" dirty="0"/>
              <a:t>比</a:t>
            </a:r>
            <a:r>
              <a:rPr lang="zh-CN" altLang="en-US" dirty="0" smtClean="0"/>
              <a:t>空气的大</a:t>
            </a:r>
            <a:r>
              <a:rPr lang="zh-CN" altLang="en-US" dirty="0"/>
              <a:t>的气体，集气</a:t>
            </a:r>
            <a:r>
              <a:rPr lang="zh-CN" altLang="en-US" dirty="0" smtClean="0"/>
              <a:t>瓶应要</a:t>
            </a:r>
            <a:r>
              <a:rPr lang="en-US" altLang="zh-CN" dirty="0"/>
              <a:t>____</a:t>
            </a:r>
            <a:r>
              <a:rPr lang="zh-CN" altLang="en-US" dirty="0"/>
              <a:t>放；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2</a:t>
            </a:r>
            <a:r>
              <a:rPr lang="zh-CN" altLang="en-US" dirty="0" smtClean="0"/>
              <a:t>、盛放密度</a:t>
            </a:r>
            <a:r>
              <a:rPr lang="zh-CN" altLang="en-US" dirty="0"/>
              <a:t>比</a:t>
            </a:r>
            <a:r>
              <a:rPr lang="zh-CN" altLang="en-US" dirty="0" smtClean="0"/>
              <a:t>空气的小</a:t>
            </a:r>
            <a:r>
              <a:rPr lang="zh-CN" altLang="en-US" dirty="0"/>
              <a:t>的气体，集气</a:t>
            </a:r>
            <a:r>
              <a:rPr lang="zh-CN" altLang="en-US" dirty="0" smtClean="0"/>
              <a:t>瓶应要</a:t>
            </a:r>
            <a:r>
              <a:rPr lang="en-US" altLang="zh-CN" dirty="0" smtClean="0"/>
              <a:t>____</a:t>
            </a:r>
            <a:r>
              <a:rPr lang="zh-CN" altLang="en-US" dirty="0" smtClean="0"/>
              <a:t>放。 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254" y="1928802"/>
            <a:ext cx="2907921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图片 18" descr="800.jpg"/>
          <p:cNvPicPr>
            <a:picLocks noChangeAspect="1"/>
          </p:cNvPicPr>
          <p:nvPr/>
        </p:nvPicPr>
        <p:blipFill>
          <a:blip r:embed="rId5"/>
          <a:srcRect l="36667" t="12389" r="35000" b="3539"/>
          <a:stretch>
            <a:fillRect/>
          </a:stretch>
        </p:blipFill>
        <p:spPr>
          <a:xfrm>
            <a:off x="9142831" y="2000240"/>
            <a:ext cx="981939" cy="1643074"/>
          </a:xfrm>
          <a:prstGeom prst="rect">
            <a:avLst/>
          </a:prstGeom>
        </p:spPr>
      </p:pic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一</a:t>
            </a:r>
            <a:r>
              <a:rPr lang="zh-CN" altLang="en-US" sz="3200" dirty="0" smtClean="0">
                <a:solidFill>
                  <a:srgbClr val="008000"/>
                </a:solidFill>
                <a:latin typeface="Comic Sans MS" pitchFamily="66" charset="0"/>
              </a:rPr>
              <a:t>、化学药品</a:t>
            </a: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的取用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  <p:bldP spid="9228" grpId="0"/>
      <p:bldP spid="9229" grpId="0"/>
      <p:bldP spid="9230" grpId="0"/>
      <p:bldP spid="9231" grpId="0"/>
      <p:bldP spid="92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Text Box 7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、固体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503752" y="2194986"/>
            <a:ext cx="1106406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1</a:t>
            </a:r>
            <a:r>
              <a:rPr lang="zh-CN" altLang="en-US" dirty="0" smtClean="0">
                <a:latin typeface="宋体" pitchFamily="2" charset="-122"/>
              </a:rPr>
              <a:t>）块状或较颗粒药品：应用</a:t>
            </a:r>
            <a:r>
              <a:rPr lang="zh-CN" altLang="en-US" u="sng" dirty="0" smtClean="0">
                <a:latin typeface="宋体" pitchFamily="2" charset="-122"/>
              </a:rPr>
              <a:t>       </a:t>
            </a:r>
            <a:r>
              <a:rPr lang="zh-CN" altLang="en-US" dirty="0">
                <a:latin typeface="宋体" pitchFamily="2" charset="-122"/>
              </a:rPr>
              <a:t>夹</a:t>
            </a:r>
            <a:r>
              <a:rPr lang="zh-CN" altLang="en-US" dirty="0" smtClean="0">
                <a:latin typeface="宋体" pitchFamily="2" charset="-122"/>
              </a:rPr>
              <a:t>取，方法：</a:t>
            </a:r>
            <a:r>
              <a:rPr lang="en-US" altLang="zh-CN" dirty="0" smtClean="0">
                <a:latin typeface="宋体" pitchFamily="2" charset="-122"/>
              </a:rPr>
              <a:t>_____________________</a:t>
            </a:r>
            <a:r>
              <a:rPr lang="zh-CN" altLang="en-US" dirty="0" smtClean="0">
                <a:latin typeface="宋体" pitchFamily="2" charset="-122"/>
              </a:rPr>
              <a:t>；</a:t>
            </a:r>
            <a:endParaRPr lang="en-US" altLang="zh-CN" dirty="0" smtClean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2</a:t>
            </a:r>
            <a:r>
              <a:rPr lang="zh-CN" altLang="en-US" dirty="0" smtClean="0">
                <a:latin typeface="宋体" pitchFamily="2" charset="-122"/>
              </a:rPr>
              <a:t>）粉末状、小颗粒药品：应用</a:t>
            </a:r>
            <a:r>
              <a:rPr lang="en-US" altLang="zh-CN" dirty="0" smtClean="0">
                <a:latin typeface="宋体" pitchFamily="2" charset="-122"/>
              </a:rPr>
              <a:t>_______</a:t>
            </a:r>
            <a:r>
              <a:rPr lang="zh-CN" altLang="en-US" dirty="0" smtClean="0">
                <a:latin typeface="宋体" pitchFamily="2" charset="-122"/>
              </a:rPr>
              <a:t>挖取，方法：</a:t>
            </a:r>
            <a:r>
              <a:rPr lang="en-US" altLang="zh-CN" dirty="0" smtClean="0">
                <a:latin typeface="宋体" pitchFamily="2" charset="-122"/>
              </a:rPr>
              <a:t>___________________</a:t>
            </a:r>
            <a:r>
              <a:rPr lang="zh-CN" altLang="en-US" dirty="0" smtClean="0">
                <a:latin typeface="宋体" pitchFamily="2" charset="-122"/>
              </a:rPr>
              <a:t>；</a:t>
            </a:r>
            <a:endParaRPr lang="zh-CN" altLang="en-US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3</a:t>
            </a:r>
            <a:r>
              <a:rPr lang="zh-CN" altLang="en-US" dirty="0" smtClean="0">
                <a:latin typeface="宋体" pitchFamily="2" charset="-122"/>
              </a:rPr>
              <a:t>）当</a:t>
            </a:r>
            <a:r>
              <a:rPr lang="zh-CN" altLang="en-US" dirty="0">
                <a:latin typeface="宋体" pitchFamily="2" charset="-122"/>
              </a:rPr>
              <a:t>药匙太大无法伸入试管中或试管内壁潮湿，</a:t>
            </a:r>
            <a:r>
              <a:rPr lang="zh-CN" altLang="en-US" dirty="0" smtClean="0">
                <a:latin typeface="宋体" pitchFamily="2" charset="-122"/>
              </a:rPr>
              <a:t>应用</a:t>
            </a:r>
            <a:r>
              <a:rPr lang="en-US" altLang="zh-CN" dirty="0" smtClean="0">
                <a:latin typeface="宋体" pitchFamily="2" charset="-122"/>
              </a:rPr>
              <a:t>______</a:t>
            </a:r>
            <a:r>
              <a:rPr lang="zh-CN" altLang="en-US" dirty="0" smtClean="0">
                <a:latin typeface="宋体" pitchFamily="2" charset="-122"/>
              </a:rPr>
              <a:t>取药品，</a:t>
            </a:r>
            <a:endParaRPr lang="en-US" altLang="zh-CN" dirty="0" smtClean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 smtClean="0">
                <a:latin typeface="宋体" pitchFamily="2" charset="-122"/>
              </a:rPr>
              <a:t>    </a:t>
            </a:r>
            <a:r>
              <a:rPr lang="zh-CN" altLang="en-US" dirty="0" smtClean="0">
                <a:latin typeface="宋体" pitchFamily="2" charset="-122"/>
              </a:rPr>
              <a:t>方法</a:t>
            </a:r>
            <a:r>
              <a:rPr lang="zh-CN" altLang="en-US" dirty="0">
                <a:latin typeface="宋体" pitchFamily="2" charset="-122"/>
              </a:rPr>
              <a:t>：</a:t>
            </a:r>
            <a:r>
              <a:rPr lang="en-US" altLang="zh-CN" dirty="0" smtClean="0">
                <a:latin typeface="宋体" pitchFamily="2" charset="-122"/>
              </a:rPr>
              <a:t>___________________</a:t>
            </a:r>
            <a:r>
              <a:rPr lang="zh-CN" altLang="en-US" dirty="0" smtClean="0">
                <a:latin typeface="宋体" pitchFamily="2" charset="-122"/>
              </a:rPr>
              <a:t>。</a:t>
            </a:r>
            <a:endParaRPr lang="zh-CN" altLang="en-US" dirty="0">
              <a:latin typeface="宋体" pitchFamily="2" charset="-122"/>
            </a:endParaRP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5015087" y="3331840"/>
            <a:ext cx="86409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Garamond" pitchFamily="18" charset="0"/>
              </a:rPr>
              <a:t>药匙</a:t>
            </a:r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823306" y="2283555"/>
            <a:ext cx="134390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Garamond" pitchFamily="18" charset="0"/>
              </a:rPr>
              <a:t>镊子</a:t>
            </a:r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7800688" y="3331840"/>
            <a:ext cx="311905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“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一斜二送三直立</a:t>
            </a:r>
            <a:r>
              <a:rPr lang="zh-CN" altLang="en-US" dirty="0">
                <a:latin typeface="+mn-ea"/>
                <a:ea typeface="+mn-ea"/>
              </a:rPr>
              <a:t>”</a:t>
            </a:r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7463358" y="2204864"/>
            <a:ext cx="29690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“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一平二放三慢竖</a:t>
            </a:r>
            <a:r>
              <a:rPr lang="zh-CN" altLang="en-US" dirty="0">
                <a:latin typeface="+mn-ea"/>
                <a:ea typeface="+mn-ea"/>
              </a:rPr>
              <a:t>”</a:t>
            </a:r>
          </a:p>
        </p:txBody>
      </p:sp>
      <p:pic>
        <p:nvPicPr>
          <p:cNvPr id="28676" name="Picture 4" descr="图1-31 往试管里送入固体粉末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/>
          <a:srcRect t="13864" r="55127" b="16820"/>
          <a:stretch>
            <a:fillRect/>
          </a:stretch>
        </p:blipFill>
        <p:spPr bwMode="auto">
          <a:xfrm>
            <a:off x="1609334" y="3922222"/>
            <a:ext cx="3837802" cy="1162962"/>
          </a:xfrm>
          <a:prstGeom prst="rect">
            <a:avLst/>
          </a:prstGeom>
          <a:noFill/>
        </p:spPr>
      </p:pic>
      <p:pic>
        <p:nvPicPr>
          <p:cNvPr id="28677" name="Picture 5" descr="图1-31 往试管里送入固体粉末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4"/>
          <a:srcRect l="63992"/>
          <a:stretch>
            <a:fillRect/>
          </a:stretch>
        </p:blipFill>
        <p:spPr bwMode="auto">
          <a:xfrm>
            <a:off x="6924705" y="5562394"/>
            <a:ext cx="3274957" cy="1106966"/>
          </a:xfrm>
          <a:prstGeom prst="rect">
            <a:avLst/>
          </a:prstGeom>
          <a:noFill/>
        </p:spPr>
      </p:pic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8086128" y="4988024"/>
            <a:ext cx="1274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Garamond" pitchFamily="18" charset="0"/>
              </a:rPr>
              <a:t>纸槽</a:t>
            </a: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2206774" y="5559623"/>
            <a:ext cx="28103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“</a:t>
            </a:r>
            <a:r>
              <a:rPr lang="zh-CN" altLang="en-US" dirty="0">
                <a:solidFill>
                  <a:srgbClr val="0000FF"/>
                </a:solidFill>
              </a:rPr>
              <a:t>一平</a:t>
            </a:r>
            <a:r>
              <a:rPr lang="zh-CN" altLang="en-US" dirty="0" smtClean="0">
                <a:solidFill>
                  <a:srgbClr val="0000FF"/>
                </a:solidFill>
              </a:rPr>
              <a:t>二</a:t>
            </a:r>
            <a:r>
              <a:rPr lang="zh-CN" altLang="en-US" dirty="0">
                <a:solidFill>
                  <a:srgbClr val="0000FF"/>
                </a:solidFill>
              </a:rPr>
              <a:t>送</a:t>
            </a:r>
            <a:r>
              <a:rPr lang="zh-CN" altLang="en-US" dirty="0" smtClean="0">
                <a:solidFill>
                  <a:srgbClr val="0000FF"/>
                </a:solidFill>
              </a:rPr>
              <a:t>三</a:t>
            </a:r>
            <a:r>
              <a:rPr lang="zh-CN" altLang="en-US" dirty="0">
                <a:solidFill>
                  <a:srgbClr val="0000FF"/>
                </a:solidFill>
              </a:rPr>
              <a:t>慢竖</a:t>
            </a:r>
            <a:r>
              <a:rPr lang="zh-CN" altLang="en-US" dirty="0"/>
              <a:t>”</a:t>
            </a: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183346" y="1196752"/>
            <a:ext cx="1343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Garamond" pitchFamily="18" charset="0"/>
              </a:rPr>
              <a:t>广口瓶</a:t>
            </a:r>
            <a:endParaRPr lang="zh-CN" altLang="en-US" sz="2800" dirty="0">
              <a:solidFill>
                <a:srgbClr val="FF00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0" grpId="0"/>
      <p:bldP spid="28681" grpId="0"/>
      <p:bldP spid="28683" grpId="0"/>
      <p:bldP spid="28685" grpId="0"/>
      <p:bldP spid="28686" grpId="0"/>
      <p:bldP spid="28682" grpId="0"/>
      <p:bldP spid="28689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Text Box 7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、固体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183346" y="1196752"/>
            <a:ext cx="1343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Garamond" pitchFamily="18" charset="0"/>
              </a:rPr>
              <a:t>广口瓶</a:t>
            </a:r>
            <a:endParaRPr lang="zh-CN" altLang="en-US" sz="2800" dirty="0">
              <a:solidFill>
                <a:srgbClr val="FF0000"/>
              </a:solidFill>
              <a:latin typeface="Garamond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22598" y="2204864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j-ea"/>
                <a:ea typeface="+mj-ea"/>
              </a:rPr>
              <a:t>（</a:t>
            </a:r>
            <a:r>
              <a:rPr lang="en-US" altLang="zh-CN" dirty="0" smtClean="0">
                <a:latin typeface="+mj-ea"/>
                <a:ea typeface="+mj-ea"/>
              </a:rPr>
              <a:t>4</a:t>
            </a:r>
            <a:r>
              <a:rPr lang="zh-CN" altLang="en-US" dirty="0" smtClean="0">
                <a:latin typeface="+mj-ea"/>
                <a:ea typeface="+mj-ea"/>
              </a:rPr>
              <a:t>）</a:t>
            </a:r>
            <a:r>
              <a:rPr lang="zh-CN" altLang="zh-CN" dirty="0" smtClean="0">
                <a:latin typeface="+mj-ea"/>
                <a:ea typeface="+mj-ea"/>
              </a:rPr>
              <a:t>取</a:t>
            </a:r>
            <a:r>
              <a:rPr lang="zh-CN" altLang="zh-CN" dirty="0">
                <a:latin typeface="+mj-ea"/>
                <a:ea typeface="+mj-ea"/>
              </a:rPr>
              <a:t>用一定质量的固体药品</a:t>
            </a:r>
            <a:r>
              <a:rPr lang="zh-CN" altLang="zh-CN" dirty="0" smtClean="0">
                <a:latin typeface="+mj-ea"/>
                <a:ea typeface="+mj-ea"/>
              </a:rPr>
              <a:t>：</a:t>
            </a:r>
            <a:r>
              <a:rPr lang="zh-CN" altLang="en-US" dirty="0" smtClean="0">
                <a:latin typeface="宋体" pitchFamily="2" charset="-122"/>
              </a:rPr>
              <a:t>应用</a:t>
            </a:r>
            <a:r>
              <a:rPr lang="en-US" altLang="zh-CN" dirty="0" smtClean="0">
                <a:latin typeface="宋体" pitchFamily="2" charset="-122"/>
              </a:rPr>
              <a:t>___________</a:t>
            </a:r>
            <a:r>
              <a:rPr lang="zh-CN" altLang="en-US" dirty="0" smtClean="0">
                <a:latin typeface="宋体" pitchFamily="2" charset="-122"/>
              </a:rPr>
              <a:t>称量</a:t>
            </a:r>
            <a:r>
              <a:rPr lang="zh-CN" altLang="zh-CN" dirty="0" smtClean="0">
                <a:latin typeface="+mj-ea"/>
                <a:ea typeface="+mj-ea"/>
              </a:rPr>
              <a:t>。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50590" y="2904002"/>
            <a:ext cx="111612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/>
              <a:t>【讨论】使用托盘天平称量时，把称量物放在</a:t>
            </a:r>
            <a:r>
              <a:rPr lang="en-US" altLang="zh-CN" u="sng" dirty="0"/>
              <a:t>      </a:t>
            </a:r>
            <a:r>
              <a:rPr lang="zh-CN" altLang="zh-CN" dirty="0"/>
              <a:t>盘，砝码放在</a:t>
            </a:r>
            <a:r>
              <a:rPr lang="en-US" altLang="zh-CN" u="sng" dirty="0"/>
              <a:t>     </a:t>
            </a:r>
            <a:r>
              <a:rPr lang="zh-CN" altLang="zh-CN" dirty="0"/>
              <a:t>盘，砝码要</a:t>
            </a:r>
            <a:r>
              <a:rPr lang="zh-CN" altLang="zh-CN" dirty="0" smtClean="0"/>
              <a:t>用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en-US" altLang="zh-CN" u="sng" dirty="0" smtClean="0"/>
              <a:t>         </a:t>
            </a:r>
            <a:r>
              <a:rPr lang="zh-CN" altLang="zh-CN" dirty="0"/>
              <a:t>夹取。称量干燥的固体药品前，应先在两个托盘上各放一</a:t>
            </a:r>
            <a:r>
              <a:rPr lang="zh-CN" altLang="zh-CN" dirty="0" smtClean="0"/>
              <a:t>张</a:t>
            </a:r>
            <a:r>
              <a:rPr lang="zh-CN" altLang="en-US" dirty="0" smtClean="0"/>
              <a:t>大小质量相同的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en-US" altLang="zh-CN" u="sng" dirty="0" smtClean="0"/>
              <a:t>              </a:t>
            </a:r>
            <a:r>
              <a:rPr lang="zh-CN" altLang="zh-CN" dirty="0"/>
              <a:t>再称量。称量易潮解、有腐蚀的药品时，必须放在</a:t>
            </a:r>
            <a:r>
              <a:rPr lang="en-US" altLang="zh-CN" u="sng" dirty="0"/>
              <a:t>            </a:t>
            </a:r>
            <a:r>
              <a:rPr lang="zh-CN" altLang="zh-CN" dirty="0"/>
              <a:t>器皿里称量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【归纳】</a:t>
            </a:r>
            <a:r>
              <a:rPr lang="en-US" altLang="zh-CN" dirty="0">
                <a:latin typeface="+mn-ea"/>
                <a:ea typeface="+mn-ea"/>
              </a:rPr>
              <a:t>1</a:t>
            </a:r>
            <a:r>
              <a:rPr lang="zh-CN" altLang="zh-CN" dirty="0">
                <a:latin typeface="+mn-ea"/>
                <a:ea typeface="+mn-ea"/>
              </a:rPr>
              <a:t>、托盘天平的只能精确到</a:t>
            </a:r>
            <a:r>
              <a:rPr lang="en-US" altLang="zh-CN" u="sng" dirty="0">
                <a:latin typeface="+mn-ea"/>
                <a:ea typeface="+mn-ea"/>
              </a:rPr>
              <a:t>     </a:t>
            </a:r>
            <a:r>
              <a:rPr lang="zh-CN" altLang="zh-CN" dirty="0">
                <a:latin typeface="+mn-ea"/>
                <a:ea typeface="+mn-ea"/>
              </a:rPr>
              <a:t>克。</a:t>
            </a:r>
            <a:r>
              <a:rPr lang="en-US" altLang="zh-CN" dirty="0">
                <a:latin typeface="+mn-ea"/>
                <a:ea typeface="+mn-ea"/>
              </a:rPr>
              <a:t>  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   2</a:t>
            </a:r>
            <a:r>
              <a:rPr lang="zh-CN" altLang="zh-CN" dirty="0">
                <a:latin typeface="+mn-ea"/>
                <a:ea typeface="+mn-ea"/>
              </a:rPr>
              <a:t>、托盘天平质量计算原理：</a:t>
            </a:r>
            <a:r>
              <a:rPr lang="en-US" altLang="zh-CN" dirty="0">
                <a:latin typeface="+mn-ea"/>
                <a:ea typeface="+mn-ea"/>
              </a:rPr>
              <a:t>________________________</a:t>
            </a:r>
            <a:endParaRPr lang="zh-CN" altLang="en-US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1314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6574" y="2344812"/>
            <a:ext cx="11161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>
                <a:latin typeface="+mn-ea"/>
                <a:ea typeface="+mn-ea"/>
              </a:rPr>
              <a:t>1</a:t>
            </a:r>
            <a:r>
              <a:rPr lang="zh-CN" altLang="zh-CN" dirty="0">
                <a:latin typeface="+mn-ea"/>
                <a:ea typeface="+mn-ea"/>
              </a:rPr>
              <a:t>）当指针不在零位而偏左时，就开始称量，当达到平衡时（指针在零位</a:t>
            </a:r>
            <a:r>
              <a:rPr lang="zh-CN" altLang="zh-CN" dirty="0" smtClean="0">
                <a:latin typeface="+mn-ea"/>
                <a:ea typeface="+mn-ea"/>
              </a:rPr>
              <a:t>），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</a:t>
            </a:r>
            <a:r>
              <a:rPr lang="zh-CN" altLang="zh-CN" dirty="0" smtClean="0">
                <a:latin typeface="+mn-ea"/>
                <a:ea typeface="+mn-ea"/>
              </a:rPr>
              <a:t>则</a:t>
            </a:r>
            <a:r>
              <a:rPr lang="zh-CN" altLang="zh-CN" dirty="0">
                <a:latin typeface="+mn-ea"/>
                <a:ea typeface="+mn-ea"/>
              </a:rPr>
              <a:t>实际称量的白糖的</a:t>
            </a:r>
            <a:r>
              <a:rPr lang="zh-CN" altLang="zh-CN" dirty="0" smtClean="0">
                <a:latin typeface="+mn-ea"/>
                <a:ea typeface="+mn-ea"/>
              </a:rPr>
              <a:t>质量</a:t>
            </a:r>
            <a:r>
              <a:rPr lang="en-US" altLang="zh-CN" u="sng" dirty="0" smtClean="0">
                <a:latin typeface="+mn-ea"/>
                <a:ea typeface="+mn-ea"/>
              </a:rPr>
              <a:t> </a:t>
            </a:r>
            <a:r>
              <a:rPr lang="en-US" altLang="zh-CN" dirty="0">
                <a:latin typeface="+mn-ea"/>
                <a:ea typeface="+mn-ea"/>
              </a:rPr>
              <a:t>______10g</a:t>
            </a:r>
            <a:r>
              <a:rPr lang="zh-CN" altLang="zh-CN" dirty="0">
                <a:latin typeface="+mn-ea"/>
                <a:ea typeface="+mn-ea"/>
              </a:rPr>
              <a:t>（填“</a:t>
            </a:r>
            <a:r>
              <a:rPr lang="en-US" altLang="zh-CN" dirty="0">
                <a:latin typeface="+mn-ea"/>
                <a:ea typeface="+mn-ea"/>
              </a:rPr>
              <a:t>&gt;</a:t>
            </a:r>
            <a:r>
              <a:rPr lang="zh-CN" altLang="zh-CN" dirty="0">
                <a:latin typeface="+mn-ea"/>
                <a:ea typeface="+mn-ea"/>
              </a:rPr>
              <a:t>”、“</a:t>
            </a:r>
            <a:r>
              <a:rPr lang="en-US" altLang="zh-CN" dirty="0">
                <a:latin typeface="+mn-ea"/>
                <a:ea typeface="+mn-ea"/>
              </a:rPr>
              <a:t>&lt;</a:t>
            </a:r>
            <a:r>
              <a:rPr lang="zh-CN" altLang="zh-CN" dirty="0">
                <a:latin typeface="+mn-ea"/>
                <a:ea typeface="+mn-ea"/>
              </a:rPr>
              <a:t>”或“</a:t>
            </a:r>
            <a:r>
              <a:rPr lang="en-US" altLang="zh-CN" dirty="0">
                <a:latin typeface="+mn-ea"/>
                <a:ea typeface="+mn-ea"/>
              </a:rPr>
              <a:t>=</a:t>
            </a:r>
            <a:r>
              <a:rPr lang="zh-CN" altLang="zh-CN" dirty="0">
                <a:latin typeface="+mn-ea"/>
                <a:ea typeface="+mn-ea"/>
              </a:rPr>
              <a:t>”，下同）；</a:t>
            </a:r>
          </a:p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（</a:t>
            </a:r>
            <a:r>
              <a:rPr lang="en-US" altLang="zh-CN" dirty="0">
                <a:latin typeface="+mn-ea"/>
                <a:ea typeface="+mn-ea"/>
              </a:rPr>
              <a:t>2</a:t>
            </a:r>
            <a:r>
              <a:rPr lang="zh-CN" altLang="zh-CN" dirty="0">
                <a:latin typeface="+mn-ea"/>
                <a:ea typeface="+mn-ea"/>
              </a:rPr>
              <a:t>）如果是“当指针不在零位而偏右时，就开始称量，当达到平衡时（指针</a:t>
            </a:r>
            <a:r>
              <a:rPr lang="zh-CN" altLang="zh-CN" dirty="0" smtClean="0">
                <a:latin typeface="+mn-ea"/>
                <a:ea typeface="+mn-ea"/>
              </a:rPr>
              <a:t>在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</a:t>
            </a:r>
            <a:r>
              <a:rPr lang="zh-CN" altLang="zh-CN" dirty="0" smtClean="0">
                <a:latin typeface="+mn-ea"/>
                <a:ea typeface="+mn-ea"/>
              </a:rPr>
              <a:t>零位</a:t>
            </a:r>
            <a:r>
              <a:rPr lang="zh-CN" altLang="zh-CN" dirty="0">
                <a:latin typeface="+mn-ea"/>
                <a:ea typeface="+mn-ea"/>
              </a:rPr>
              <a:t>），则实际称量的白糖质量</a:t>
            </a:r>
            <a:r>
              <a:rPr lang="en-US" altLang="zh-CN" dirty="0" smtClean="0">
                <a:latin typeface="+mn-ea"/>
                <a:ea typeface="+mn-ea"/>
              </a:rPr>
              <a:t>_______</a:t>
            </a:r>
            <a:r>
              <a:rPr lang="en-US" altLang="zh-CN" dirty="0">
                <a:latin typeface="+mn-ea"/>
                <a:ea typeface="+mn-ea"/>
              </a:rPr>
              <a:t>10g</a:t>
            </a:r>
            <a:r>
              <a:rPr lang="zh-CN" altLang="zh-CN" dirty="0">
                <a:latin typeface="+mn-ea"/>
                <a:ea typeface="+mn-ea"/>
              </a:rPr>
              <a:t>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42678" y="1126485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zh-CN" dirty="0">
                <a:solidFill>
                  <a:srgbClr val="000000"/>
                </a:solidFill>
                <a:latin typeface="宋体"/>
                <a:ea typeface="宋体"/>
              </a:rPr>
              <a:t>【思考】一位同学用托盘天平称量</a:t>
            </a:r>
            <a:r>
              <a:rPr lang="en-US" altLang="zh-CN" dirty="0">
                <a:solidFill>
                  <a:srgbClr val="000000"/>
                </a:solidFill>
                <a:latin typeface="宋体"/>
                <a:ea typeface="宋体"/>
              </a:rPr>
              <a:t>10g</a:t>
            </a:r>
            <a:r>
              <a:rPr lang="zh-CN" altLang="zh-CN" dirty="0">
                <a:solidFill>
                  <a:srgbClr val="000000"/>
                </a:solidFill>
                <a:latin typeface="宋体"/>
                <a:ea typeface="宋体"/>
              </a:rPr>
              <a:t>白糖：</a:t>
            </a:r>
          </a:p>
        </p:txBody>
      </p:sp>
    </p:spTree>
    <p:extLst>
      <p:ext uri="{BB962C8B-B14F-4D97-AF65-F5344CB8AC3E}">
        <p14:creationId xmlns:p14="http://schemas.microsoft.com/office/powerpoint/2010/main" val="17907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图1-32 液体的倾倒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5342" y="404664"/>
            <a:ext cx="3936488" cy="2360613"/>
          </a:xfrm>
          <a:prstGeom prst="rect">
            <a:avLst/>
          </a:prstGeom>
          <a:noFill/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8495422" y="3084256"/>
            <a:ext cx="31182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图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1-25 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液体的倾倒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0259" name="Text Box 19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550590" y="2179712"/>
            <a:ext cx="46790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Garamond" pitchFamily="18" charset="0"/>
              </a:rPr>
              <a:t>（</a:t>
            </a:r>
            <a:r>
              <a:rPr lang="en-US" altLang="zh-CN" dirty="0" smtClean="0">
                <a:latin typeface="Garamond" pitchFamily="18" charset="0"/>
              </a:rPr>
              <a:t>1</a:t>
            </a:r>
            <a:r>
              <a:rPr lang="zh-CN" altLang="en-US" dirty="0" smtClean="0">
                <a:latin typeface="Garamond" pitchFamily="18" charset="0"/>
              </a:rPr>
              <a:t>）取量较多液体：</a:t>
            </a:r>
            <a:r>
              <a:rPr lang="en-US" altLang="zh-CN" dirty="0" smtClean="0">
                <a:latin typeface="Garamond" pitchFamily="18" charset="0"/>
              </a:rPr>
              <a:t>_______</a:t>
            </a:r>
            <a:r>
              <a:rPr lang="zh-CN" altLang="en-US" dirty="0" smtClean="0">
                <a:latin typeface="Garamond" pitchFamily="18" charset="0"/>
              </a:rPr>
              <a:t>法</a:t>
            </a:r>
            <a:endParaRPr lang="zh-CN" altLang="en-US" dirty="0">
              <a:latin typeface="Garamond" pitchFamily="18" charset="0"/>
            </a:endParaRP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3574926" y="2132856"/>
            <a:ext cx="122462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倾倒</a:t>
            </a:r>
          </a:p>
        </p:txBody>
      </p:sp>
      <p:sp>
        <p:nvSpPr>
          <p:cNvPr id="7" name="Text Box 7">
            <a:hlinkClick r:id="rId5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62558" y="2761764"/>
            <a:ext cx="2590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讨论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1】P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19   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78379" y="3374653"/>
            <a:ext cx="59490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a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zh-CN" altLang="en-US" dirty="0">
                <a:latin typeface="+mn-ea"/>
                <a:ea typeface="+mn-ea"/>
              </a:rPr>
              <a:t>细口瓶的塞子为什么要倒放在桌子上？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478582" y="4470211"/>
            <a:ext cx="112332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b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zh-CN" altLang="en-US" dirty="0">
                <a:latin typeface="+mn-ea"/>
                <a:ea typeface="+mn-ea"/>
              </a:rPr>
              <a:t>倾倒液体时，瓶口为什么要紧挨着试管口？应该</a:t>
            </a:r>
            <a:r>
              <a:rPr lang="zh-CN" altLang="en-US" dirty="0" smtClean="0">
                <a:latin typeface="+mn-ea"/>
                <a:ea typeface="+mn-ea"/>
              </a:rPr>
              <a:t>快速地</a:t>
            </a:r>
            <a:r>
              <a:rPr lang="zh-CN" altLang="en-US" dirty="0">
                <a:latin typeface="+mn-ea"/>
                <a:ea typeface="+mn-ea"/>
              </a:rPr>
              <a:t>倒还是缓慢地倒？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958799" y="3903290"/>
            <a:ext cx="26597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防止</a:t>
            </a:r>
            <a:r>
              <a:rPr lang="zh-CN" altLang="en-US" dirty="0" smtClean="0">
                <a:solidFill>
                  <a:srgbClr val="FF0000"/>
                </a:solidFill>
              </a:rPr>
              <a:t>桌面被腐蚀</a:t>
            </a:r>
            <a:r>
              <a:rPr lang="zh-CN" altLang="en-US" dirty="0">
                <a:solidFill>
                  <a:srgbClr val="FF0000"/>
                </a:solidFill>
              </a:rPr>
              <a:t>；</a:t>
            </a:r>
            <a:endParaRPr lang="zh-CN" altLang="en-US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3718942" y="3903439"/>
            <a:ext cx="23503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防止</a:t>
            </a:r>
            <a:r>
              <a:rPr lang="zh-CN" altLang="en-US" dirty="0" smtClean="0">
                <a:solidFill>
                  <a:srgbClr val="0000FF"/>
                </a:solidFill>
              </a:rPr>
              <a:t>塞子被</a:t>
            </a:r>
            <a:r>
              <a:rPr lang="zh-CN" altLang="en-US" dirty="0" smtClean="0">
                <a:solidFill>
                  <a:srgbClr val="0000FF"/>
                </a:solidFill>
                <a:latin typeface="Tahoma" pitchFamily="34" charset="0"/>
              </a:rPr>
              <a:t>污染</a:t>
            </a:r>
            <a:endParaRPr lang="zh-CN" altLang="en-US" dirty="0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1000931" y="5013176"/>
            <a:ext cx="35878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  <a:latin typeface="Tahoma" pitchFamily="34" charset="0"/>
              </a:rPr>
              <a:t>防止将液体倒出</a:t>
            </a:r>
            <a:r>
              <a:rPr lang="zh-CN" altLang="en-US" dirty="0">
                <a:solidFill>
                  <a:schemeClr val="hlink"/>
                </a:solidFill>
                <a:latin typeface="Tahoma" pitchFamily="34" charset="0"/>
              </a:rPr>
              <a:t>试管口；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4456998" y="5013176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缓慢倾倒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452402" y="5559376"/>
            <a:ext cx="98192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c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zh-CN" altLang="en-US" dirty="0">
                <a:latin typeface="+mn-ea"/>
                <a:ea typeface="+mn-ea"/>
              </a:rPr>
              <a:t>拿细口瓶倒液时，为什么细口瓶贴标签的一面要</a:t>
            </a:r>
            <a:r>
              <a:rPr lang="zh-CN" altLang="en-US" dirty="0" smtClean="0">
                <a:latin typeface="+mn-ea"/>
                <a:ea typeface="+mn-ea"/>
              </a:rPr>
              <a:t>朝向手心</a:t>
            </a:r>
            <a:r>
              <a:rPr lang="zh-CN" altLang="en-US" dirty="0">
                <a:latin typeface="+mn-ea"/>
                <a:ea typeface="+mn-ea"/>
              </a:rPr>
              <a:t>处？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9433515" y="5559375"/>
            <a:ext cx="23503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ahoma" pitchFamily="34" charset="0"/>
              </a:rPr>
              <a:t>防止标签被腐蚀</a:t>
            </a:r>
          </a:p>
        </p:txBody>
      </p:sp>
      <p:sp>
        <p:nvSpPr>
          <p:cNvPr id="17" name="Rectangle 21"/>
          <p:cNvSpPr>
            <a:spLocks noChangeArrowheads="1"/>
          </p:cNvSpPr>
          <p:nvPr/>
        </p:nvSpPr>
        <p:spPr bwMode="auto">
          <a:xfrm>
            <a:off x="5087094" y="1196752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1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图1-32 液体的倾倒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5342" y="404664"/>
            <a:ext cx="3936488" cy="2360613"/>
          </a:xfrm>
          <a:prstGeom prst="rect">
            <a:avLst/>
          </a:prstGeom>
          <a:noFill/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8495422" y="3084256"/>
            <a:ext cx="31182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图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1-25 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液体的倾倒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0259" name="Text Box 19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550590" y="2179712"/>
            <a:ext cx="46790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Garamond" pitchFamily="18" charset="0"/>
              </a:rPr>
              <a:t>（</a:t>
            </a:r>
            <a:r>
              <a:rPr lang="en-US" altLang="zh-CN" dirty="0" smtClean="0">
                <a:latin typeface="Garamond" pitchFamily="18" charset="0"/>
              </a:rPr>
              <a:t>1</a:t>
            </a:r>
            <a:r>
              <a:rPr lang="zh-CN" altLang="en-US" dirty="0" smtClean="0">
                <a:latin typeface="Garamond" pitchFamily="18" charset="0"/>
              </a:rPr>
              <a:t>）取较多液体：</a:t>
            </a:r>
            <a:r>
              <a:rPr lang="en-US" altLang="zh-CN" dirty="0" smtClean="0">
                <a:latin typeface="Garamond" pitchFamily="18" charset="0"/>
              </a:rPr>
              <a:t>_______</a:t>
            </a:r>
            <a:r>
              <a:rPr lang="zh-CN" altLang="en-US" dirty="0" smtClean="0">
                <a:latin typeface="Garamond" pitchFamily="18" charset="0"/>
              </a:rPr>
              <a:t>法</a:t>
            </a:r>
            <a:endParaRPr lang="zh-CN" altLang="en-US" dirty="0">
              <a:latin typeface="Garamond" pitchFamily="18" charset="0"/>
            </a:endParaRP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3358902" y="2132856"/>
            <a:ext cx="122462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倾倒</a:t>
            </a:r>
          </a:p>
        </p:txBody>
      </p:sp>
      <p:sp>
        <p:nvSpPr>
          <p:cNvPr id="7" name="Text Box 7">
            <a:hlinkClick r:id="rId5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62558" y="2761764"/>
            <a:ext cx="2590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讨论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1】P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19   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478582" y="3759423"/>
            <a:ext cx="105478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d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zh-CN" altLang="en-US" dirty="0">
                <a:latin typeface="+mn-ea"/>
                <a:ea typeface="+mn-ea"/>
              </a:rPr>
              <a:t>倒完液体后，为什么要立即盖紧瓶塞，并把试剂瓶</a:t>
            </a:r>
            <a:r>
              <a:rPr lang="zh-CN" altLang="en-US" dirty="0" smtClean="0">
                <a:latin typeface="+mn-ea"/>
                <a:ea typeface="+mn-ea"/>
              </a:rPr>
              <a:t>放回</a:t>
            </a:r>
            <a:r>
              <a:rPr lang="zh-CN" altLang="en-US" dirty="0">
                <a:latin typeface="+mn-ea"/>
                <a:ea typeface="+mn-ea"/>
              </a:rPr>
              <a:t>原处？</a:t>
            </a:r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982638" y="4263479"/>
            <a:ext cx="35878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ahoma" pitchFamily="34" charset="0"/>
              </a:rPr>
              <a:t>①</a:t>
            </a:r>
            <a:r>
              <a:rPr lang="zh-CN" altLang="en-US" dirty="0">
                <a:solidFill>
                  <a:srgbClr val="FF0000"/>
                </a:solidFill>
                <a:latin typeface="Tahoma" pitchFamily="34" charset="0"/>
              </a:rPr>
              <a:t>防止液体挥发、气化；</a:t>
            </a: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4475477" y="4263479"/>
            <a:ext cx="63722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Tahoma" pitchFamily="34" charset="0"/>
              </a:rPr>
              <a:t>②</a:t>
            </a:r>
            <a:r>
              <a:rPr lang="zh-CN" altLang="en-US" dirty="0">
                <a:solidFill>
                  <a:srgbClr val="0000FF"/>
                </a:solidFill>
                <a:latin typeface="Tahoma" pitchFamily="34" charset="0"/>
              </a:rPr>
              <a:t>防止空气中的物质进入瓶中，使药品变质；</a:t>
            </a:r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982638" y="4767535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Arial" charset="0"/>
              </a:rPr>
              <a:t>③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防止将瓶塞混乱以及碰倒试剂瓶。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087094" y="1196752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</p:spTree>
    <p:extLst>
      <p:ext uri="{BB962C8B-B14F-4D97-AF65-F5344CB8AC3E}">
        <p14:creationId xmlns:p14="http://schemas.microsoft.com/office/powerpoint/2010/main" val="37100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087094" y="1196752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  <p:sp>
        <p:nvSpPr>
          <p:cNvPr id="13" name="Text Box 8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550590" y="2103239"/>
            <a:ext cx="84249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2</a:t>
            </a:r>
            <a:r>
              <a:rPr lang="zh-CN" altLang="en-US" dirty="0" smtClean="0">
                <a:latin typeface="宋体" pitchFamily="2" charset="-122"/>
              </a:rPr>
              <a:t>）取少量液体：</a:t>
            </a:r>
            <a:r>
              <a:rPr lang="en-US" altLang="zh-CN" dirty="0" smtClean="0">
                <a:latin typeface="宋体" pitchFamily="2" charset="-122"/>
              </a:rPr>
              <a:t>____________</a:t>
            </a:r>
            <a:r>
              <a:rPr lang="zh-CN" altLang="en-US" dirty="0" smtClean="0">
                <a:latin typeface="宋体" pitchFamily="2" charset="-122"/>
              </a:rPr>
              <a:t>法，仪器：</a:t>
            </a:r>
            <a:r>
              <a:rPr lang="en-US" altLang="zh-CN" dirty="0" smtClean="0">
                <a:latin typeface="宋体" pitchFamily="2" charset="-122"/>
              </a:rPr>
              <a:t>____________</a:t>
            </a:r>
            <a:endParaRPr lang="en-US" altLang="zh-CN" dirty="0">
              <a:latin typeface="宋体" pitchFamily="2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45229" y="2060848"/>
            <a:ext cx="19445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吸取</a:t>
            </a:r>
            <a:r>
              <a:rPr lang="zh-CN" altLang="en-US" dirty="0" smtClean="0">
                <a:solidFill>
                  <a:srgbClr val="0000FF"/>
                </a:solidFill>
                <a:latin typeface="Arial" charset="0"/>
              </a:rPr>
              <a:t>、滴加</a:t>
            </a:r>
            <a:endParaRPr lang="zh-CN" altLang="en-US" dirty="0">
              <a:solidFill>
                <a:srgbClr val="0000FF"/>
              </a:solidFill>
              <a:latin typeface="Arial" charset="0"/>
            </a:endParaRPr>
          </a:p>
        </p:txBody>
      </p:sp>
      <p:grpSp>
        <p:nvGrpSpPr>
          <p:cNvPr id="15" name="Group 12"/>
          <p:cNvGrpSpPr>
            <a:grpSpLocks/>
          </p:cNvGrpSpPr>
          <p:nvPr/>
        </p:nvGrpSpPr>
        <p:grpSpPr bwMode="auto">
          <a:xfrm>
            <a:off x="2710830" y="3039962"/>
            <a:ext cx="3845483" cy="2981326"/>
            <a:chOff x="1202" y="981"/>
            <a:chExt cx="1817" cy="1878"/>
          </a:xfrm>
        </p:grpSpPr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1352" y="2568"/>
              <a:ext cx="166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 smtClean="0">
                  <a:latin typeface="+mn-ea"/>
                  <a:ea typeface="+mn-ea"/>
                </a:rPr>
                <a:t>图</a:t>
              </a:r>
              <a:r>
                <a:rPr lang="en-US" altLang="zh-CN" dirty="0" smtClean="0">
                  <a:latin typeface="+mn-ea"/>
                  <a:ea typeface="+mn-ea"/>
                </a:rPr>
                <a:t>1-27  </a:t>
              </a:r>
              <a:r>
                <a:rPr lang="zh-CN" altLang="en-US" dirty="0" smtClean="0">
                  <a:latin typeface="+mn-ea"/>
                  <a:ea typeface="+mn-ea"/>
                </a:rPr>
                <a:t>用滴管取液体</a:t>
              </a:r>
              <a:endParaRPr lang="zh-CN" altLang="en-US" dirty="0">
                <a:latin typeface="+mn-ea"/>
                <a:ea typeface="+mn-ea"/>
              </a:endParaRPr>
            </a:p>
          </p:txBody>
        </p:sp>
        <p:pic>
          <p:nvPicPr>
            <p:cNvPr id="18" name="Picture 5" descr="图1-34 滴管的使用">
              <a:hlinkClick r:id="rId4" action="ppaction://hlinkfile"/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202" y="981"/>
              <a:ext cx="1817" cy="1317"/>
            </a:xfrm>
            <a:prstGeom prst="rect">
              <a:avLst/>
            </a:prstGeom>
            <a:noFill/>
          </p:spPr>
        </p:pic>
      </p:grpSp>
      <p:pic>
        <p:nvPicPr>
          <p:cNvPr id="23" name="Picture 6" descr="图1-34 滴管的使用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07374" y="2708920"/>
            <a:ext cx="1453961" cy="2592387"/>
          </a:xfrm>
          <a:prstGeom prst="rect">
            <a:avLst/>
          </a:prstGeom>
          <a:noFill/>
        </p:spPr>
      </p:pic>
      <p:sp>
        <p:nvSpPr>
          <p:cNvPr id="24" name="矩形标注 23"/>
          <p:cNvSpPr/>
          <p:nvPr/>
        </p:nvSpPr>
        <p:spPr bwMode="auto">
          <a:xfrm>
            <a:off x="8903518" y="1187332"/>
            <a:ext cx="2490039" cy="857256"/>
          </a:xfrm>
          <a:prstGeom prst="wedgeRectCallout">
            <a:avLst>
              <a:gd name="adj1" fmla="val -79134"/>
              <a:gd name="adj2" fmla="val 245128"/>
            </a:avLst>
          </a:prstGeom>
          <a:solidFill>
            <a:srgbClr val="00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垂直悬空</a:t>
            </a: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6814957" y="2060848"/>
            <a:ext cx="151249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Arial" charset="0"/>
              </a:rPr>
              <a:t>胶头</a:t>
            </a:r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滴管</a:t>
            </a:r>
            <a:endParaRPr lang="zh-CN" altLang="en-US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96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 animBg="1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087094" y="1196752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  <p:sp>
        <p:nvSpPr>
          <p:cNvPr id="13" name="Text Box 8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550590" y="2103239"/>
            <a:ext cx="87129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3</a:t>
            </a:r>
            <a:r>
              <a:rPr lang="zh-CN" altLang="en-US" dirty="0" smtClean="0">
                <a:latin typeface="宋体" pitchFamily="2" charset="-122"/>
              </a:rPr>
              <a:t>）取</a:t>
            </a:r>
            <a:r>
              <a:rPr lang="zh-CN" altLang="en-US" dirty="0">
                <a:latin typeface="宋体" pitchFamily="2" charset="-122"/>
              </a:rPr>
              <a:t>一</a:t>
            </a:r>
            <a:r>
              <a:rPr lang="zh-CN" altLang="en-US" dirty="0" smtClean="0">
                <a:latin typeface="宋体" pitchFamily="2" charset="-122"/>
              </a:rPr>
              <a:t>定量体积的液体：</a:t>
            </a:r>
            <a:r>
              <a:rPr lang="en-US" altLang="zh-CN" dirty="0" smtClean="0">
                <a:latin typeface="宋体" pitchFamily="2" charset="-122"/>
              </a:rPr>
              <a:t>______</a:t>
            </a:r>
            <a:r>
              <a:rPr lang="zh-CN" altLang="en-US" dirty="0" smtClean="0">
                <a:latin typeface="宋体" pitchFamily="2" charset="-122"/>
              </a:rPr>
              <a:t>法，仪器：</a:t>
            </a:r>
            <a:r>
              <a:rPr lang="en-US" altLang="zh-CN" dirty="0" smtClean="0">
                <a:latin typeface="宋体" pitchFamily="2" charset="-122"/>
              </a:rPr>
              <a:t>______</a:t>
            </a:r>
            <a:r>
              <a:rPr lang="zh-CN" altLang="en-US" dirty="0" smtClean="0">
                <a:latin typeface="宋体" pitchFamily="2" charset="-122"/>
              </a:rPr>
              <a:t>。</a:t>
            </a:r>
            <a:endParaRPr lang="en-US" altLang="zh-CN" dirty="0">
              <a:latin typeface="宋体" pitchFamily="2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511030" y="2103239"/>
            <a:ext cx="9722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量取</a:t>
            </a:r>
            <a:endParaRPr lang="zh-CN" altLang="en-US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7031310" y="2103239"/>
            <a:ext cx="9364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量筒</a:t>
            </a:r>
            <a:endParaRPr lang="zh-CN" altLang="en-US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12" name="Picture 5" descr="图1－33液体的量取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9022" y="3140968"/>
            <a:ext cx="5714256" cy="2409825"/>
          </a:xfrm>
          <a:prstGeom prst="rect">
            <a:avLst/>
          </a:prstGeom>
          <a:noFill/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83457" y="3538860"/>
            <a:ext cx="4224317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8111430" y="2060848"/>
            <a:ext cx="338437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Comic Sans MS" pitchFamily="66" charset="0"/>
              </a:rPr>
              <a:t>（</a:t>
            </a:r>
            <a:r>
              <a:rPr lang="zh-CN" altLang="en-US" dirty="0" smtClean="0">
                <a:latin typeface="Comic Sans MS" pitchFamily="66" charset="0"/>
              </a:rPr>
              <a:t>需配</a:t>
            </a:r>
            <a:r>
              <a:rPr lang="zh-CN" altLang="en-US" dirty="0">
                <a:solidFill>
                  <a:srgbClr val="FF0000"/>
                </a:solidFill>
                <a:latin typeface="Comic Sans MS" pitchFamily="66" charset="0"/>
              </a:rPr>
              <a:t>胶头</a:t>
            </a:r>
            <a:r>
              <a:rPr lang="zh-CN" altLang="en-US" dirty="0" smtClean="0">
                <a:solidFill>
                  <a:srgbClr val="FF0000"/>
                </a:solidFill>
                <a:latin typeface="Comic Sans MS" pitchFamily="66" charset="0"/>
              </a:rPr>
              <a:t>滴管</a:t>
            </a:r>
            <a:r>
              <a:rPr lang="zh-CN" altLang="en-US" dirty="0" smtClean="0">
                <a:latin typeface="Comic Sans MS" pitchFamily="66" charset="0"/>
              </a:rPr>
              <a:t>使用</a:t>
            </a:r>
            <a:r>
              <a:rPr lang="zh-CN" altLang="en-US" dirty="0">
                <a:latin typeface="Comic Sans MS" pitchFamily="66" charset="0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54559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5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087094" y="1196752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  <p:sp>
        <p:nvSpPr>
          <p:cNvPr id="13" name="Text Box 8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550590" y="2103239"/>
            <a:ext cx="87129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3</a:t>
            </a:r>
            <a:r>
              <a:rPr lang="zh-CN" altLang="en-US" dirty="0" smtClean="0">
                <a:latin typeface="宋体" pitchFamily="2" charset="-122"/>
              </a:rPr>
              <a:t>）取</a:t>
            </a:r>
            <a:r>
              <a:rPr lang="zh-CN" altLang="en-US" dirty="0">
                <a:latin typeface="宋体" pitchFamily="2" charset="-122"/>
              </a:rPr>
              <a:t>一</a:t>
            </a:r>
            <a:r>
              <a:rPr lang="zh-CN" altLang="en-US" dirty="0" smtClean="0">
                <a:latin typeface="宋体" pitchFamily="2" charset="-122"/>
              </a:rPr>
              <a:t>定量体积的液体：</a:t>
            </a:r>
            <a:r>
              <a:rPr lang="en-US" altLang="zh-CN" dirty="0" smtClean="0">
                <a:latin typeface="宋体" pitchFamily="2" charset="-122"/>
              </a:rPr>
              <a:t>______</a:t>
            </a:r>
            <a:r>
              <a:rPr lang="zh-CN" altLang="en-US" dirty="0" smtClean="0">
                <a:latin typeface="宋体" pitchFamily="2" charset="-122"/>
              </a:rPr>
              <a:t>法，仪器：</a:t>
            </a:r>
            <a:r>
              <a:rPr lang="en-US" altLang="zh-CN" dirty="0" smtClean="0">
                <a:latin typeface="宋体" pitchFamily="2" charset="-122"/>
              </a:rPr>
              <a:t>______</a:t>
            </a:r>
            <a:r>
              <a:rPr lang="zh-CN" altLang="en-US" dirty="0" smtClean="0">
                <a:latin typeface="宋体" pitchFamily="2" charset="-122"/>
              </a:rPr>
              <a:t>。</a:t>
            </a:r>
            <a:endParaRPr lang="en-US" altLang="zh-CN" dirty="0">
              <a:latin typeface="宋体" pitchFamily="2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511030" y="2103239"/>
            <a:ext cx="9722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量取</a:t>
            </a:r>
            <a:endParaRPr lang="zh-CN" altLang="en-US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7031310" y="2103239"/>
            <a:ext cx="9364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量筒</a:t>
            </a:r>
            <a:endParaRPr lang="zh-CN" altLang="en-US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8111430" y="2060848"/>
            <a:ext cx="338437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Comic Sans MS" pitchFamily="66" charset="0"/>
              </a:rPr>
              <a:t>（</a:t>
            </a:r>
            <a:r>
              <a:rPr lang="zh-CN" altLang="en-US" dirty="0" smtClean="0">
                <a:latin typeface="Comic Sans MS" pitchFamily="66" charset="0"/>
              </a:rPr>
              <a:t>需配</a:t>
            </a:r>
            <a:r>
              <a:rPr lang="zh-CN" altLang="en-US" dirty="0">
                <a:solidFill>
                  <a:srgbClr val="FF0000"/>
                </a:solidFill>
                <a:latin typeface="Comic Sans MS" pitchFamily="66" charset="0"/>
              </a:rPr>
              <a:t>胶头</a:t>
            </a:r>
            <a:r>
              <a:rPr lang="zh-CN" altLang="en-US" dirty="0" smtClean="0">
                <a:solidFill>
                  <a:srgbClr val="FF0000"/>
                </a:solidFill>
                <a:latin typeface="Comic Sans MS" pitchFamily="66" charset="0"/>
              </a:rPr>
              <a:t>滴管</a:t>
            </a:r>
            <a:r>
              <a:rPr lang="zh-CN" altLang="en-US" dirty="0" smtClean="0">
                <a:latin typeface="Comic Sans MS" pitchFamily="66" charset="0"/>
              </a:rPr>
              <a:t>使用</a:t>
            </a:r>
            <a:r>
              <a:rPr lang="zh-CN" altLang="en-US" dirty="0">
                <a:latin typeface="Comic Sans MS" pitchFamily="66" charset="0"/>
              </a:rPr>
              <a:t>）</a:t>
            </a:r>
          </a:p>
        </p:txBody>
      </p:sp>
      <p:sp>
        <p:nvSpPr>
          <p:cNvPr id="2" name="矩形 1"/>
          <p:cNvSpPr/>
          <p:nvPr/>
        </p:nvSpPr>
        <p:spPr>
          <a:xfrm>
            <a:off x="1010493" y="2852936"/>
            <a:ext cx="6092825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latin typeface="+mn-ea"/>
                <a:ea typeface="+mn-ea"/>
              </a:rPr>
              <a:t>【</a:t>
            </a:r>
            <a:r>
              <a:rPr lang="zh-CN" altLang="en-US" dirty="0" smtClean="0">
                <a:latin typeface="+mn-ea"/>
                <a:ea typeface="+mn-ea"/>
              </a:rPr>
              <a:t>讨论</a:t>
            </a:r>
            <a:r>
              <a:rPr lang="en-US" altLang="zh-CN" dirty="0" smtClean="0">
                <a:latin typeface="+mn-ea"/>
                <a:ea typeface="+mn-ea"/>
              </a:rPr>
              <a:t>2】</a:t>
            </a:r>
            <a:r>
              <a:rPr lang="zh-CN" altLang="en-US" dirty="0" smtClean="0">
                <a:latin typeface="+mn-ea"/>
                <a:ea typeface="+mn-ea"/>
              </a:rPr>
              <a:t>量取液体</a:t>
            </a:r>
            <a:r>
              <a:rPr lang="zh-CN" altLang="zh-CN" dirty="0" smtClean="0">
                <a:latin typeface="+mn-ea"/>
                <a:ea typeface="+mn-ea"/>
              </a:rPr>
              <a:t>时</a:t>
            </a:r>
            <a:r>
              <a:rPr lang="zh-CN" altLang="zh-CN" dirty="0">
                <a:latin typeface="+mn-ea"/>
                <a:ea typeface="+mn-ea"/>
              </a:rPr>
              <a:t>，量筒必须</a:t>
            </a:r>
            <a:r>
              <a:rPr lang="en-US" altLang="zh-CN" dirty="0" smtClean="0">
                <a:latin typeface="+mn-ea"/>
                <a:ea typeface="+mn-ea"/>
              </a:rPr>
              <a:t>______</a:t>
            </a:r>
            <a:r>
              <a:rPr lang="zh-CN" altLang="zh-CN" dirty="0">
                <a:latin typeface="+mn-ea"/>
                <a:ea typeface="+mn-ea"/>
              </a:rPr>
              <a:t>，视线应与</a:t>
            </a:r>
            <a:r>
              <a:rPr lang="zh-CN" altLang="zh-CN" dirty="0" smtClean="0">
                <a:latin typeface="+mn-ea"/>
                <a:ea typeface="+mn-ea"/>
              </a:rPr>
              <a:t>液体</a:t>
            </a:r>
            <a:r>
              <a:rPr lang="en-US" altLang="zh-CN" dirty="0" smtClean="0">
                <a:latin typeface="+mn-ea"/>
                <a:ea typeface="+mn-ea"/>
              </a:rPr>
              <a:t>__________________</a:t>
            </a:r>
            <a:r>
              <a:rPr lang="zh-CN" altLang="zh-CN" dirty="0">
                <a:latin typeface="+mn-ea"/>
                <a:ea typeface="+mn-ea"/>
              </a:rPr>
              <a:t>保持水平；</a:t>
            </a:r>
          </a:p>
          <a:p>
            <a:pPr>
              <a:lnSpc>
                <a:spcPct val="150000"/>
              </a:lnSpc>
            </a:pPr>
            <a:r>
              <a:rPr lang="zh-CN" altLang="zh-CN" dirty="0">
                <a:solidFill>
                  <a:srgbClr val="008000"/>
                </a:solidFill>
                <a:latin typeface="+mn-ea"/>
                <a:ea typeface="+mn-ea"/>
              </a:rPr>
              <a:t>仰视时</a:t>
            </a:r>
            <a:r>
              <a:rPr lang="zh-CN" altLang="zh-CN" dirty="0">
                <a:latin typeface="+mn-ea"/>
                <a:ea typeface="+mn-ea"/>
              </a:rPr>
              <a:t>，读数</a:t>
            </a:r>
            <a:r>
              <a:rPr lang="en-US" altLang="zh-CN" dirty="0">
                <a:latin typeface="+mn-ea"/>
                <a:ea typeface="+mn-ea"/>
              </a:rPr>
              <a:t>______</a:t>
            </a:r>
            <a:r>
              <a:rPr lang="zh-CN" altLang="zh-CN" dirty="0">
                <a:latin typeface="+mn-ea"/>
                <a:ea typeface="+mn-ea"/>
              </a:rPr>
              <a:t>实际体积（填“</a:t>
            </a:r>
            <a:r>
              <a:rPr lang="en-US" altLang="zh-CN" dirty="0">
                <a:latin typeface="+mn-ea"/>
                <a:ea typeface="+mn-ea"/>
              </a:rPr>
              <a:t>&gt;</a:t>
            </a:r>
            <a:r>
              <a:rPr lang="zh-CN" altLang="zh-CN" dirty="0">
                <a:latin typeface="+mn-ea"/>
                <a:ea typeface="+mn-ea"/>
              </a:rPr>
              <a:t>”、“</a:t>
            </a:r>
            <a:r>
              <a:rPr lang="en-US" altLang="zh-CN" dirty="0">
                <a:latin typeface="+mn-ea"/>
                <a:ea typeface="+mn-ea"/>
              </a:rPr>
              <a:t>&lt;</a:t>
            </a:r>
            <a:r>
              <a:rPr lang="zh-CN" altLang="zh-CN" dirty="0">
                <a:latin typeface="+mn-ea"/>
                <a:ea typeface="+mn-ea"/>
              </a:rPr>
              <a:t>”</a:t>
            </a:r>
            <a:r>
              <a:rPr lang="zh-CN" altLang="zh-CN" dirty="0" smtClean="0">
                <a:latin typeface="+mn-ea"/>
                <a:ea typeface="+mn-ea"/>
              </a:rPr>
              <a:t>或“</a:t>
            </a:r>
            <a:r>
              <a:rPr lang="en-US" altLang="zh-CN" dirty="0">
                <a:latin typeface="+mn-ea"/>
                <a:ea typeface="+mn-ea"/>
              </a:rPr>
              <a:t>=</a:t>
            </a:r>
            <a:r>
              <a:rPr lang="zh-CN" altLang="zh-CN" dirty="0">
                <a:latin typeface="+mn-ea"/>
                <a:ea typeface="+mn-ea"/>
              </a:rPr>
              <a:t>”，下同），</a:t>
            </a:r>
            <a:r>
              <a:rPr lang="zh-CN" altLang="zh-CN" dirty="0">
                <a:solidFill>
                  <a:srgbClr val="008000"/>
                </a:solidFill>
                <a:latin typeface="+mn-ea"/>
                <a:ea typeface="+mn-ea"/>
              </a:rPr>
              <a:t>俯视时</a:t>
            </a:r>
            <a:r>
              <a:rPr lang="zh-CN" altLang="zh-CN" dirty="0">
                <a:latin typeface="+mn-ea"/>
                <a:ea typeface="+mn-ea"/>
              </a:rPr>
              <a:t>，读数</a:t>
            </a:r>
            <a:r>
              <a:rPr lang="en-US" altLang="zh-CN" dirty="0">
                <a:latin typeface="+mn-ea"/>
                <a:ea typeface="+mn-ea"/>
              </a:rPr>
              <a:t>______</a:t>
            </a:r>
            <a:r>
              <a:rPr lang="zh-CN" altLang="zh-CN" dirty="0">
                <a:latin typeface="+mn-ea"/>
                <a:ea typeface="+mn-ea"/>
              </a:rPr>
              <a:t>实际体积。</a:t>
            </a:r>
            <a:endParaRPr lang="zh-CN" altLang="en-US" dirty="0">
              <a:latin typeface="+mn-ea"/>
              <a:ea typeface="+mn-ea"/>
            </a:endParaRPr>
          </a:p>
        </p:txBody>
      </p:sp>
      <p:grpSp>
        <p:nvGrpSpPr>
          <p:cNvPr id="15" name="Group 21"/>
          <p:cNvGrpSpPr>
            <a:grpSpLocks/>
          </p:cNvGrpSpPr>
          <p:nvPr/>
        </p:nvGrpSpPr>
        <p:grpSpPr bwMode="auto">
          <a:xfrm>
            <a:off x="9146712" y="764505"/>
            <a:ext cx="2474060" cy="2881313"/>
            <a:chOff x="4312" y="-198"/>
            <a:chExt cx="1169" cy="1815"/>
          </a:xfrm>
        </p:grpSpPr>
        <p:pic>
          <p:nvPicPr>
            <p:cNvPr id="16" name="Picture 19" descr="有液体读数的量筒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12" y="-198"/>
              <a:ext cx="1064" cy="1815"/>
            </a:xfrm>
            <a:prstGeom prst="rect">
              <a:avLst/>
            </a:prstGeom>
            <a:noFill/>
          </p:spPr>
        </p:pic>
        <p:sp>
          <p:nvSpPr>
            <p:cNvPr id="18" name="Text Box 20"/>
            <p:cNvSpPr txBox="1">
              <a:spLocks noChangeArrowheads="1"/>
            </p:cNvSpPr>
            <p:nvPr/>
          </p:nvSpPr>
          <p:spPr bwMode="auto">
            <a:xfrm>
              <a:off x="5320" y="709"/>
              <a:ext cx="16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  <a:latin typeface="宋体" pitchFamily="2" charset="-122"/>
                </a:rPr>
                <a:t>4</a:t>
              </a:r>
            </a:p>
          </p:txBody>
        </p:sp>
      </p:grpSp>
      <p:sp>
        <p:nvSpPr>
          <p:cNvPr id="20" name="Text Box 8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550590" y="5877272"/>
            <a:ext cx="79208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4</a:t>
            </a:r>
            <a:r>
              <a:rPr lang="zh-CN" altLang="en-US" dirty="0" smtClean="0">
                <a:latin typeface="宋体" pitchFamily="2" charset="-122"/>
              </a:rPr>
              <a:t>）取极少量的液体：</a:t>
            </a:r>
            <a:r>
              <a:rPr lang="en-US" altLang="zh-CN" dirty="0" smtClean="0">
                <a:latin typeface="宋体" pitchFamily="2" charset="-122"/>
              </a:rPr>
              <a:t>______</a:t>
            </a:r>
            <a:r>
              <a:rPr lang="zh-CN" altLang="en-US" dirty="0" smtClean="0">
                <a:latin typeface="宋体" pitchFamily="2" charset="-122"/>
              </a:rPr>
              <a:t>法，仪器：</a:t>
            </a:r>
            <a:r>
              <a:rPr lang="en-US" altLang="zh-CN" dirty="0" smtClean="0">
                <a:latin typeface="宋体" pitchFamily="2" charset="-122"/>
              </a:rPr>
              <a:t>_________</a:t>
            </a:r>
            <a:r>
              <a:rPr lang="zh-CN" altLang="en-US" dirty="0" smtClean="0">
                <a:latin typeface="宋体" pitchFamily="2" charset="-122"/>
              </a:rPr>
              <a:t>。</a:t>
            </a:r>
            <a:endParaRPr lang="en-US" altLang="zh-CN" dirty="0">
              <a:latin typeface="宋体" pitchFamily="2" charset="-122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934966" y="5847655"/>
            <a:ext cx="9722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蘸取</a:t>
            </a:r>
            <a:endParaRPr lang="zh-CN" altLang="en-US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6455246" y="5805264"/>
            <a:ext cx="11521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玻璃棒</a:t>
            </a:r>
            <a:endParaRPr lang="zh-CN" altLang="en-US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24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83457" y="3538860"/>
            <a:ext cx="4224317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8" descr="玻璃棒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055394" y="4767520"/>
            <a:ext cx="152380" cy="1895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6530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393512" y="1249596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 smtClean="0">
                <a:latin typeface="+mn-ea"/>
                <a:ea typeface="+mn-ea"/>
              </a:rPr>
              <a:t>（保存在</a:t>
            </a:r>
            <a:r>
              <a:rPr lang="zh-CN" altLang="en-US" sz="2800" u="sng" dirty="0" smtClean="0">
                <a:latin typeface="+mn-ea"/>
                <a:ea typeface="+mn-ea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</a:rPr>
              <a:t>里）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087094" y="1196752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  <p:sp>
        <p:nvSpPr>
          <p:cNvPr id="2" name="矩形 1"/>
          <p:cNvSpPr/>
          <p:nvPr/>
        </p:nvSpPr>
        <p:spPr>
          <a:xfrm>
            <a:off x="262558" y="2204864"/>
            <a:ext cx="117373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【练习】用量筒量取液体时，某同学作如下：量筒平稳，面对刻度，仰视液体凹</a:t>
            </a:r>
            <a:r>
              <a:rPr lang="zh-CN" altLang="zh-CN" dirty="0" smtClean="0">
                <a:latin typeface="+mn-ea"/>
                <a:ea typeface="+mn-ea"/>
              </a:rPr>
              <a:t>液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   </a:t>
            </a:r>
            <a:r>
              <a:rPr lang="zh-CN" altLang="zh-CN" dirty="0" smtClean="0">
                <a:latin typeface="+mn-ea"/>
                <a:ea typeface="+mn-ea"/>
              </a:rPr>
              <a:t>面最</a:t>
            </a:r>
            <a:r>
              <a:rPr lang="zh-CN" altLang="zh-CN" dirty="0">
                <a:latin typeface="+mn-ea"/>
                <a:ea typeface="+mn-ea"/>
              </a:rPr>
              <a:t>低处读数为</a:t>
            </a:r>
            <a:r>
              <a:rPr lang="en-US" altLang="zh-CN" dirty="0">
                <a:latin typeface="+mn-ea"/>
                <a:ea typeface="+mn-ea"/>
              </a:rPr>
              <a:t>19ml</a:t>
            </a:r>
            <a:r>
              <a:rPr lang="zh-CN" altLang="zh-CN" dirty="0" smtClean="0">
                <a:latin typeface="+mn-ea"/>
                <a:ea typeface="+mn-ea"/>
              </a:rPr>
              <a:t>，倾倒</a:t>
            </a:r>
            <a:r>
              <a:rPr lang="zh-CN" altLang="zh-CN" dirty="0">
                <a:latin typeface="+mn-ea"/>
                <a:ea typeface="+mn-ea"/>
              </a:rPr>
              <a:t>出一部分液体，又俯视液体凹液面最低处</a:t>
            </a:r>
            <a:r>
              <a:rPr lang="zh-CN" altLang="zh-CN" dirty="0" smtClean="0">
                <a:latin typeface="+mn-ea"/>
                <a:ea typeface="+mn-ea"/>
              </a:rPr>
              <a:t>读数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   </a:t>
            </a:r>
            <a:r>
              <a:rPr lang="zh-CN" altLang="zh-CN" dirty="0" smtClean="0">
                <a:latin typeface="+mn-ea"/>
                <a:ea typeface="+mn-ea"/>
              </a:rPr>
              <a:t>为</a:t>
            </a:r>
            <a:r>
              <a:rPr lang="en-US" altLang="zh-CN" dirty="0">
                <a:latin typeface="+mn-ea"/>
                <a:ea typeface="+mn-ea"/>
              </a:rPr>
              <a:t>11mL</a:t>
            </a:r>
            <a:r>
              <a:rPr lang="zh-CN" altLang="zh-CN" dirty="0">
                <a:latin typeface="+mn-ea"/>
                <a:ea typeface="+mn-ea"/>
              </a:rPr>
              <a:t>，问：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+mn-ea"/>
                <a:ea typeface="+mn-ea"/>
              </a:rPr>
              <a:t>        </a:t>
            </a:r>
            <a:r>
              <a:rPr lang="zh-CN" altLang="zh-CN" dirty="0" smtClean="0">
                <a:latin typeface="+mn-ea"/>
                <a:ea typeface="+mn-ea"/>
              </a:rPr>
              <a:t>① </a:t>
            </a:r>
            <a:r>
              <a:rPr lang="zh-CN" altLang="zh-CN" dirty="0">
                <a:latin typeface="+mn-ea"/>
                <a:ea typeface="+mn-ea"/>
              </a:rPr>
              <a:t>开始筒量取液体时，他量取的液体的实际体积为（ </a:t>
            </a:r>
            <a:r>
              <a:rPr lang="en-US" altLang="zh-CN" dirty="0">
                <a:latin typeface="+mn-ea"/>
                <a:ea typeface="+mn-ea"/>
              </a:rPr>
              <a:t>  </a:t>
            </a:r>
            <a:r>
              <a:rPr lang="en-US" altLang="zh-CN" dirty="0" smtClean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）</a:t>
            </a:r>
            <a:r>
              <a:rPr lang="en-US" altLang="zh-CN" dirty="0">
                <a:latin typeface="+mn-ea"/>
                <a:ea typeface="+mn-ea"/>
              </a:rPr>
              <a:t>19 </a:t>
            </a:r>
            <a:r>
              <a:rPr lang="en-US" altLang="zh-CN" dirty="0" smtClean="0">
                <a:latin typeface="+mn-ea"/>
                <a:ea typeface="+mn-ea"/>
              </a:rPr>
              <a:t>ml</a:t>
            </a:r>
            <a:endParaRPr lang="zh-CN" altLang="zh-CN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+mn-ea"/>
                <a:ea typeface="+mn-ea"/>
              </a:rPr>
              <a:t>        </a:t>
            </a:r>
            <a:r>
              <a:rPr lang="zh-CN" altLang="zh-CN" dirty="0" smtClean="0">
                <a:latin typeface="+mn-ea"/>
                <a:ea typeface="+mn-ea"/>
              </a:rPr>
              <a:t>② </a:t>
            </a:r>
            <a:r>
              <a:rPr lang="zh-CN" altLang="zh-CN" dirty="0">
                <a:latin typeface="+mn-ea"/>
                <a:ea typeface="+mn-ea"/>
              </a:rPr>
              <a:t>倾倒出一部分液体后，量筒内剩余液体的实际体积为（ 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en-US" altLang="zh-CN" dirty="0" smtClean="0">
                <a:latin typeface="+mn-ea"/>
                <a:ea typeface="+mn-ea"/>
              </a:rPr>
              <a:t>11ml</a:t>
            </a:r>
            <a:endParaRPr lang="zh-CN" altLang="zh-CN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+mn-ea"/>
                <a:ea typeface="+mn-ea"/>
              </a:rPr>
              <a:t>        </a:t>
            </a:r>
            <a:r>
              <a:rPr lang="zh-CN" altLang="zh-CN" dirty="0" smtClean="0">
                <a:latin typeface="+mn-ea"/>
                <a:ea typeface="+mn-ea"/>
              </a:rPr>
              <a:t>③ </a:t>
            </a:r>
            <a:r>
              <a:rPr lang="zh-CN" altLang="zh-CN" dirty="0">
                <a:latin typeface="+mn-ea"/>
                <a:ea typeface="+mn-ea"/>
              </a:rPr>
              <a:t>这位同学取出的液体的实际体积为（ </a:t>
            </a:r>
            <a:r>
              <a:rPr lang="en-US" altLang="zh-CN" dirty="0">
                <a:latin typeface="+mn-ea"/>
                <a:ea typeface="+mn-ea"/>
              </a:rPr>
              <a:t>   </a:t>
            </a:r>
            <a:r>
              <a:rPr lang="zh-CN" altLang="zh-CN" dirty="0">
                <a:latin typeface="+mn-ea"/>
                <a:ea typeface="+mn-ea"/>
              </a:rPr>
              <a:t>）</a:t>
            </a:r>
            <a:r>
              <a:rPr lang="en-US" altLang="zh-CN" dirty="0" smtClean="0">
                <a:latin typeface="+mn-ea"/>
                <a:ea typeface="+mn-ea"/>
              </a:rPr>
              <a:t>8ml</a:t>
            </a: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     </a:t>
            </a:r>
            <a:r>
              <a:rPr lang="zh-CN" altLang="zh-CN" dirty="0" smtClean="0">
                <a:solidFill>
                  <a:srgbClr val="008000"/>
                </a:solidFill>
                <a:latin typeface="+mn-ea"/>
              </a:rPr>
              <a:t>（</a:t>
            </a:r>
            <a:r>
              <a:rPr lang="zh-CN" altLang="en-US" dirty="0" smtClean="0">
                <a:solidFill>
                  <a:srgbClr val="008000"/>
                </a:solidFill>
                <a:latin typeface="+mn-ea"/>
              </a:rPr>
              <a:t>全部用“</a:t>
            </a:r>
            <a:r>
              <a:rPr lang="zh-CN" altLang="zh-CN" dirty="0" smtClean="0">
                <a:solidFill>
                  <a:srgbClr val="008000"/>
                </a:solidFill>
                <a:latin typeface="+mn-ea"/>
              </a:rPr>
              <a:t>﹥</a:t>
            </a:r>
            <a:r>
              <a:rPr lang="zh-CN" altLang="en-US" dirty="0" smtClean="0">
                <a:solidFill>
                  <a:srgbClr val="008000"/>
                </a:solidFill>
                <a:latin typeface="+mn-ea"/>
              </a:rPr>
              <a:t>”</a:t>
            </a:r>
            <a:r>
              <a:rPr lang="zh-CN" altLang="zh-CN" dirty="0" smtClean="0">
                <a:solidFill>
                  <a:srgbClr val="008000"/>
                </a:solidFill>
                <a:latin typeface="+mn-ea"/>
              </a:rPr>
              <a:t>、</a:t>
            </a:r>
            <a:r>
              <a:rPr lang="zh-CN" altLang="en-US" dirty="0" smtClean="0">
                <a:solidFill>
                  <a:srgbClr val="008000"/>
                </a:solidFill>
                <a:latin typeface="+mn-ea"/>
              </a:rPr>
              <a:t>“</a:t>
            </a:r>
            <a:r>
              <a:rPr lang="zh-CN" altLang="zh-CN" dirty="0" smtClean="0">
                <a:solidFill>
                  <a:srgbClr val="008000"/>
                </a:solidFill>
                <a:latin typeface="+mn-ea"/>
              </a:rPr>
              <a:t>﹤</a:t>
            </a:r>
            <a:r>
              <a:rPr lang="zh-CN" altLang="en-US" dirty="0" smtClean="0">
                <a:solidFill>
                  <a:srgbClr val="008000"/>
                </a:solidFill>
                <a:latin typeface="+mn-ea"/>
              </a:rPr>
              <a:t>” 或“</a:t>
            </a:r>
            <a:r>
              <a:rPr lang="en-US" altLang="zh-CN" dirty="0">
                <a:solidFill>
                  <a:srgbClr val="008000"/>
                </a:solidFill>
                <a:latin typeface="+mn-ea"/>
              </a:rPr>
              <a:t>=</a:t>
            </a:r>
            <a:r>
              <a:rPr lang="zh-CN" altLang="en-US" dirty="0" smtClean="0">
                <a:solidFill>
                  <a:srgbClr val="008000"/>
                </a:solidFill>
                <a:latin typeface="+mn-ea"/>
              </a:rPr>
              <a:t>”填空 </a:t>
            </a:r>
            <a:r>
              <a:rPr lang="zh-CN" altLang="zh-CN" dirty="0" smtClean="0">
                <a:solidFill>
                  <a:srgbClr val="008000"/>
                </a:solidFill>
                <a:latin typeface="+mn-ea"/>
              </a:rPr>
              <a:t>）</a:t>
            </a:r>
            <a:endParaRPr lang="zh-CN" altLang="en-US" dirty="0">
              <a:solidFill>
                <a:srgbClr val="008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5803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678299" y="1124744"/>
            <a:ext cx="405686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Garamond" pitchFamily="18" charset="0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Garamond" pitchFamily="18" charset="0"/>
              </a:rPr>
              <a:t>实验</a:t>
            </a:r>
            <a:r>
              <a:rPr lang="en-US" altLang="zh-CN" sz="3200" dirty="0">
                <a:solidFill>
                  <a:srgbClr val="008000"/>
                </a:solidFill>
                <a:latin typeface="Garamond" pitchFamily="18" charset="0"/>
              </a:rPr>
              <a:t>1</a:t>
            </a:r>
            <a:r>
              <a:rPr lang="zh-CN" altLang="en-US" sz="3200" dirty="0">
                <a:solidFill>
                  <a:srgbClr val="008000"/>
                </a:solidFill>
                <a:latin typeface="Garamond" pitchFamily="18" charset="0"/>
              </a:rPr>
              <a:t>－</a:t>
            </a:r>
            <a:r>
              <a:rPr lang="en-US" altLang="zh-CN" sz="3200" dirty="0">
                <a:solidFill>
                  <a:srgbClr val="008000"/>
                </a:solidFill>
                <a:latin typeface="Garamond" pitchFamily="18" charset="0"/>
              </a:rPr>
              <a:t>4】P</a:t>
            </a:r>
            <a:r>
              <a:rPr lang="en-US" altLang="zh-CN" sz="3200" baseline="-25000" dirty="0">
                <a:solidFill>
                  <a:srgbClr val="008000"/>
                </a:solidFill>
                <a:latin typeface="Garamond" pitchFamily="18" charset="0"/>
              </a:rPr>
              <a:t>20</a:t>
            </a:r>
            <a:endParaRPr lang="en-US" altLang="zh-CN" sz="3200" dirty="0">
              <a:solidFill>
                <a:srgbClr val="008000"/>
              </a:solidFill>
              <a:latin typeface="Garamond" pitchFamily="18" charset="0"/>
            </a:endParaRPr>
          </a:p>
        </p:txBody>
      </p:sp>
      <p:graphicFrame>
        <p:nvGraphicFramePr>
          <p:cNvPr id="5839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110556"/>
              </p:ext>
            </p:extLst>
          </p:nvPr>
        </p:nvGraphicFramePr>
        <p:xfrm>
          <a:off x="814812" y="2133601"/>
          <a:ext cx="10848621" cy="3023591"/>
        </p:xfrm>
        <a:graphic>
          <a:graphicData uri="http://schemas.openxmlformats.org/drawingml/2006/table">
            <a:tbl>
              <a:tblPr/>
              <a:tblGrid>
                <a:gridCol w="4416908"/>
                <a:gridCol w="6431713"/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    验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78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387" name="Rectangle 19"/>
          <p:cNvSpPr>
            <a:spLocks noChangeArrowheads="1"/>
          </p:cNvSpPr>
          <p:nvPr/>
        </p:nvSpPr>
        <p:spPr bwMode="auto">
          <a:xfrm>
            <a:off x="5557644" y="3114676"/>
            <a:ext cx="399363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无色酚酞溶液变红色</a:t>
            </a:r>
          </a:p>
        </p:txBody>
      </p:sp>
      <p:sp>
        <p:nvSpPr>
          <p:cNvPr id="58389" name="Text Box 21"/>
          <p:cNvSpPr txBox="1">
            <a:spLocks noChangeArrowheads="1"/>
          </p:cNvSpPr>
          <p:nvPr/>
        </p:nvSpPr>
        <p:spPr bwMode="auto">
          <a:xfrm>
            <a:off x="5333300" y="4006225"/>
            <a:ext cx="493837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 smtClean="0">
                <a:latin typeface="Times New Roman" pitchFamily="18" charset="0"/>
              </a:rPr>
              <a:t>1</a:t>
            </a:r>
            <a:r>
              <a:rPr lang="zh-CN" altLang="en-US" sz="2200" dirty="0" smtClean="0">
                <a:latin typeface="Times New Roman" pitchFamily="18" charset="0"/>
              </a:rPr>
              <a:t>、白色的</a:t>
            </a:r>
            <a:r>
              <a:rPr lang="zh-CN" altLang="en-US" sz="2200" dirty="0" smtClean="0">
                <a:solidFill>
                  <a:srgbClr val="0000FF"/>
                </a:solidFill>
                <a:latin typeface="Times New Roman" pitchFamily="18" charset="0"/>
              </a:rPr>
              <a:t>（碳酸钠）</a:t>
            </a:r>
            <a:r>
              <a:rPr lang="zh-CN" altLang="en-US" sz="2200" dirty="0" smtClean="0">
                <a:latin typeface="Times New Roman" pitchFamily="18" charset="0"/>
              </a:rPr>
              <a:t>粉末</a:t>
            </a:r>
            <a:r>
              <a:rPr lang="zh-CN" altLang="en-US" sz="2200" dirty="0">
                <a:solidFill>
                  <a:srgbClr val="0000FF"/>
                </a:solidFill>
                <a:latin typeface="Times New Roman" pitchFamily="18" charset="0"/>
              </a:rPr>
              <a:t>迅速</a:t>
            </a:r>
            <a:r>
              <a:rPr lang="zh-CN" altLang="en-US" sz="2200" dirty="0" smtClean="0">
                <a:solidFill>
                  <a:srgbClr val="FF0000"/>
                </a:solidFill>
                <a:latin typeface="Times New Roman" pitchFamily="18" charset="0"/>
              </a:rPr>
              <a:t>溶解</a:t>
            </a:r>
            <a:endParaRPr lang="en-US" altLang="zh-CN" sz="2200" dirty="0" smtClean="0">
              <a:latin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57102" y="3110212"/>
            <a:ext cx="3164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dirty="0" smtClean="0"/>
              <a:t>1</a:t>
            </a:r>
            <a:r>
              <a:rPr lang="zh-CN" altLang="en-US" dirty="0" smtClean="0"/>
              <a:t>、石灰水与酚酞溶液</a:t>
            </a:r>
          </a:p>
        </p:txBody>
      </p:sp>
      <p:sp>
        <p:nvSpPr>
          <p:cNvPr id="7" name="矩形 6"/>
          <p:cNvSpPr/>
          <p:nvPr/>
        </p:nvSpPr>
        <p:spPr>
          <a:xfrm>
            <a:off x="857102" y="4071943"/>
            <a:ext cx="3164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dirty="0" smtClean="0"/>
              <a:t>2</a:t>
            </a:r>
            <a:r>
              <a:rPr lang="zh-CN" altLang="en-US" dirty="0" smtClean="0"/>
              <a:t>、碳酸钠粉末与盐酸</a:t>
            </a:r>
          </a:p>
        </p:txBody>
      </p:sp>
      <p:sp>
        <p:nvSpPr>
          <p:cNvPr id="8" name="矩形 7"/>
          <p:cNvSpPr/>
          <p:nvPr/>
        </p:nvSpPr>
        <p:spPr>
          <a:xfrm>
            <a:off x="5333300" y="4479503"/>
            <a:ext cx="3432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latin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</a:rPr>
              <a:t>、产生大量的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无色气泡</a:t>
            </a:r>
            <a:endParaRPr lang="zh-CN" altLang="en-US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678300" y="5508521"/>
            <a:ext cx="61241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Garamond" pitchFamily="18" charset="0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Garamond" pitchFamily="18" charset="0"/>
              </a:rPr>
              <a:t>家庭作业</a:t>
            </a:r>
            <a:r>
              <a:rPr lang="en-US" altLang="zh-CN" sz="2800" dirty="0" smtClean="0">
                <a:solidFill>
                  <a:srgbClr val="0000FF"/>
                </a:solidFill>
                <a:latin typeface="Garamond" pitchFamily="18" charset="0"/>
              </a:rPr>
              <a:t>】《</a:t>
            </a:r>
            <a:r>
              <a:rPr lang="zh-CN" altLang="en-US" sz="2800" dirty="0" smtClean="0">
                <a:solidFill>
                  <a:srgbClr val="0000FF"/>
                </a:solidFill>
                <a:latin typeface="Garamond" pitchFamily="18" charset="0"/>
              </a:rPr>
              <a:t>一遍过</a:t>
            </a:r>
            <a:r>
              <a:rPr lang="en-US" altLang="zh-CN" sz="2800" dirty="0" smtClean="0">
                <a:solidFill>
                  <a:srgbClr val="0000FF"/>
                </a:solidFill>
                <a:latin typeface="Garamond" pitchFamily="18" charset="0"/>
              </a:rPr>
              <a:t>》</a:t>
            </a:r>
            <a:r>
              <a:rPr lang="zh-CN" altLang="en-US" sz="2800" dirty="0" smtClean="0">
                <a:solidFill>
                  <a:srgbClr val="0000FF"/>
                </a:solidFill>
                <a:latin typeface="Garamond" pitchFamily="18" charset="0"/>
              </a:rPr>
              <a:t>课时</a:t>
            </a:r>
            <a:r>
              <a:rPr lang="en-US" altLang="zh-CN" sz="2800" dirty="0" smtClean="0">
                <a:solidFill>
                  <a:srgbClr val="0000FF"/>
                </a:solidFill>
                <a:latin typeface="Garamond" pitchFamily="18" charset="0"/>
              </a:rPr>
              <a:t>1  P</a:t>
            </a:r>
            <a:r>
              <a:rPr lang="en-US" altLang="zh-CN" sz="2800" baseline="-25000" dirty="0" smtClean="0">
                <a:solidFill>
                  <a:srgbClr val="0000FF"/>
                </a:solidFill>
                <a:latin typeface="Garamond" pitchFamily="18" charset="0"/>
              </a:rPr>
              <a:t>6-7</a:t>
            </a:r>
            <a:endParaRPr lang="en-US" altLang="zh-CN" sz="2800" dirty="0">
              <a:solidFill>
                <a:srgbClr val="0000F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8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/>
      <p:bldP spid="58389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2007</TotalTime>
  <Words>1448</Words>
  <Application>Microsoft Office PowerPoint</Application>
  <PresentationFormat>自定义</PresentationFormat>
  <Paragraphs>174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dzk_john</cp:lastModifiedBy>
  <cp:revision>139</cp:revision>
  <dcterms:created xsi:type="dcterms:W3CDTF">2004-09-04T08:14:41Z</dcterms:created>
  <dcterms:modified xsi:type="dcterms:W3CDTF">2020-09-09T09:12:40Z</dcterms:modified>
</cp:coreProperties>
</file>