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2"/>
    <p:sldMasterId id="2147483656" r:id="rId3"/>
  </p:sldMasterIdLst>
  <p:notesMasterIdLst>
    <p:notesMasterId r:id="rId4"/>
  </p:notesMasterIdLst>
  <p:sldIdLst>
    <p:sldId id="457" r:id="rId5"/>
    <p:sldId id="459" r:id="rId6"/>
    <p:sldId id="460" r:id="rId7"/>
    <p:sldId id="462" r:id="rId8"/>
    <p:sldId id="463" r:id="rId9"/>
    <p:sldId id="464" r:id="rId10"/>
    <p:sldId id="497" r:id="rId11"/>
    <p:sldId id="498" r:id="rId12"/>
    <p:sldId id="499" r:id="rId13"/>
    <p:sldId id="467" r:id="rId14"/>
    <p:sldId id="500" r:id="rId15"/>
    <p:sldId id="556" r:id="rId16"/>
    <p:sldId id="469" r:id="rId17"/>
    <p:sldId id="501" r:id="rId18"/>
    <p:sldId id="557" r:id="rId19"/>
    <p:sldId id="502" r:id="rId20"/>
    <p:sldId id="503" r:id="rId21"/>
    <p:sldId id="508" r:id="rId22"/>
    <p:sldId id="563" r:id="rId23"/>
    <p:sldId id="509" r:id="rId24"/>
    <p:sldId id="574" r:id="rId25"/>
    <p:sldId id="575" r:id="rId26"/>
    <p:sldId id="476" r:id="rId27"/>
    <p:sldId id="477" r:id="rId28"/>
    <p:sldId id="510" r:id="rId29"/>
    <p:sldId id="558" r:id="rId30"/>
    <p:sldId id="559" r:id="rId31"/>
    <p:sldId id="560" r:id="rId32"/>
    <p:sldId id="561" r:id="rId33"/>
    <p:sldId id="562" r:id="rId34"/>
    <p:sldId id="569" r:id="rId35"/>
    <p:sldId id="570" r:id="rId36"/>
    <p:sldId id="511" r:id="rId37"/>
    <p:sldId id="512" r:id="rId38"/>
    <p:sldId id="513" r:id="rId39"/>
    <p:sldId id="514" r:id="rId40"/>
    <p:sldId id="564" r:id="rId41"/>
    <p:sldId id="517" r:id="rId42"/>
    <p:sldId id="528" r:id="rId43"/>
    <p:sldId id="529" r:id="rId44"/>
    <p:sldId id="518" r:id="rId45"/>
    <p:sldId id="519" r:id="rId46"/>
    <p:sldId id="520" r:id="rId47"/>
    <p:sldId id="565" r:id="rId48"/>
    <p:sldId id="566" r:id="rId49"/>
    <p:sldId id="567" r:id="rId50"/>
    <p:sldId id="521" r:id="rId51"/>
    <p:sldId id="522" r:id="rId52"/>
    <p:sldId id="571" r:id="rId53"/>
    <p:sldId id="572" r:id="rId54"/>
    <p:sldId id="576" r:id="rId55"/>
    <p:sldId id="578" r:id="rId56"/>
    <p:sldId id="577" r:id="rId57"/>
    <p:sldId id="579" r:id="rId58"/>
    <p:sldId id="496" r:id="rId59"/>
  </p:sldIdLst>
  <p:sldSz cx="12192000" cy="6858000"/>
  <p:notesSz cx="6858000" cy="9144000"/>
  <p:custDataLst>
    <p:tags r:id="rId6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1" name="新课标第一网" initials="新" lastIdx="0" clrIdx="0"/>
  <p:cmAuthor id="2" name="作者" initials="A" lastIdx="0" clrIdx="1"/>
  <p:cmAuthor id="3" name="li jun" initials="l"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1.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slideMaster" Target="slideMasters/slideMaster2.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slide" Target="slides/slide31.xml" /><Relationship Id="rId36" Type="http://schemas.openxmlformats.org/officeDocument/2006/relationships/slide" Target="slides/slide32.xml" /><Relationship Id="rId37" Type="http://schemas.openxmlformats.org/officeDocument/2006/relationships/slide" Target="slides/slide33.xml" /><Relationship Id="rId38" Type="http://schemas.openxmlformats.org/officeDocument/2006/relationships/slide" Target="slides/slide34.xml" /><Relationship Id="rId39" Type="http://schemas.openxmlformats.org/officeDocument/2006/relationships/slide" Target="slides/slide35.xml" /><Relationship Id="rId4" Type="http://schemas.openxmlformats.org/officeDocument/2006/relationships/notesMaster" Target="notesMasters/notesMaster1.xml" /><Relationship Id="rId40" Type="http://schemas.openxmlformats.org/officeDocument/2006/relationships/slide" Target="slides/slide36.xml" /><Relationship Id="rId41" Type="http://schemas.openxmlformats.org/officeDocument/2006/relationships/slide" Target="slides/slide37.xml" /><Relationship Id="rId42" Type="http://schemas.openxmlformats.org/officeDocument/2006/relationships/slide" Target="slides/slide38.xml" /><Relationship Id="rId43" Type="http://schemas.openxmlformats.org/officeDocument/2006/relationships/slide" Target="slides/slide39.xml" /><Relationship Id="rId44" Type="http://schemas.openxmlformats.org/officeDocument/2006/relationships/slide" Target="slides/slide40.xml" /><Relationship Id="rId45" Type="http://schemas.openxmlformats.org/officeDocument/2006/relationships/slide" Target="slides/slide41.xml" /><Relationship Id="rId46" Type="http://schemas.openxmlformats.org/officeDocument/2006/relationships/slide" Target="slides/slide42.xml" /><Relationship Id="rId47" Type="http://schemas.openxmlformats.org/officeDocument/2006/relationships/slide" Target="slides/slide43.xml" /><Relationship Id="rId48" Type="http://schemas.openxmlformats.org/officeDocument/2006/relationships/slide" Target="slides/slide44.xml" /><Relationship Id="rId49" Type="http://schemas.openxmlformats.org/officeDocument/2006/relationships/slide" Target="slides/slide45.xml" /><Relationship Id="rId5" Type="http://schemas.openxmlformats.org/officeDocument/2006/relationships/slide" Target="slides/slide1.xml" /><Relationship Id="rId50" Type="http://schemas.openxmlformats.org/officeDocument/2006/relationships/slide" Target="slides/slide46.xml" /><Relationship Id="rId51" Type="http://schemas.openxmlformats.org/officeDocument/2006/relationships/slide" Target="slides/slide47.xml" /><Relationship Id="rId52" Type="http://schemas.openxmlformats.org/officeDocument/2006/relationships/slide" Target="slides/slide48.xml" /><Relationship Id="rId53" Type="http://schemas.openxmlformats.org/officeDocument/2006/relationships/slide" Target="slides/slide49.xml" /><Relationship Id="rId54" Type="http://schemas.openxmlformats.org/officeDocument/2006/relationships/slide" Target="slides/slide50.xml" /><Relationship Id="rId55" Type="http://schemas.openxmlformats.org/officeDocument/2006/relationships/slide" Target="slides/slide51.xml" /><Relationship Id="rId56" Type="http://schemas.openxmlformats.org/officeDocument/2006/relationships/slide" Target="slides/slide52.xml" /><Relationship Id="rId57" Type="http://schemas.openxmlformats.org/officeDocument/2006/relationships/slide" Target="slides/slide53.xml" /><Relationship Id="rId58" Type="http://schemas.openxmlformats.org/officeDocument/2006/relationships/slide" Target="slides/slide54.xml" /><Relationship Id="rId59" Type="http://schemas.openxmlformats.org/officeDocument/2006/relationships/slide" Target="slides/slide55.xml" /><Relationship Id="rId6" Type="http://schemas.openxmlformats.org/officeDocument/2006/relationships/slide" Target="slides/slide2.xml" /><Relationship Id="rId60" Type="http://schemas.openxmlformats.org/officeDocument/2006/relationships/tags" Target="tags/tag75.xml" /><Relationship Id="rId61" Type="http://schemas.openxmlformats.org/officeDocument/2006/relationships/presProps" Target="presProps.xml" /><Relationship Id="rId62" Type="http://schemas.openxmlformats.org/officeDocument/2006/relationships/viewProps" Target="viewProps.xml" /><Relationship Id="rId63" Type="http://schemas.openxmlformats.org/officeDocument/2006/relationships/theme" Target="theme/theme1.xml" /><Relationship Id="rId64" Type="http://schemas.openxmlformats.org/officeDocument/2006/relationships/tableStyles" Target="tableStyles.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diagrams/colors1.xml><?xml version="1.0" encoding="utf-8"?>
<dgm:colorsDef xmlns:a="http://schemas.openxmlformats.org/drawingml/2006/main" xmlns:dgm="http://schemas.openxmlformats.org/drawingml/2006/diagram" uniqueId="urn:microsoft.com/office/officeart/2005/8/colors/colorful5#1">
  <dgm:title val=""/>
  <dgm:desc val=""/>
  <dgm:catLst>
    <dgm:cat type="colorful" pri="10500"/>
  </dgm:catLst>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data1.xml><?xml version="1.0" encoding="utf-8"?>
<dgm:dataModel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dgm="http://schemas.openxmlformats.org/drawingml/2006/diagram">
  <dgm:ptLst>
    <dgm:pt modelId="{52D435F4-65C0-41BF-B8E2-873A04A9F11C}" type="doc">
      <dgm:prSet loTypeId="urn:microsoft.com/office/officeart/2005/8/layout/hierarchy2#1" loCatId="hierarchy" qsTypeId="urn:microsoft.com/office/officeart/2005/8/quickstyle/simple5#1" qsCatId="simple" csTypeId="urn:microsoft.com/office/officeart/2005/8/colors/colorful5#1" csCatId="colorful" phldr="1"/>
      <dgm:spPr/>
      <dgm:t>
        <a:bodyPr/>
        <a:lstStyle/>
        <a:p>
          <a:endParaRPr lang="zh-CN" altLang="en-US"/>
        </a:p>
      </dgm:t>
    </dgm:pt>
    <dgm:pt modelId="{A41AE92B-4765-4810-8019-0988A09CAF5D}" type="parTrans" cxnId="{B06350FB-3B43-48CE-9664-4DB400B25507}">
      <dgm:prSet/>
      <dgm:spPr/>
      <dgm:t>
        <a:bodyPr/>
        <a:lstStyle/>
        <a:p>
          <a:endParaRPr lang="zh-CN" altLang="en-US"/>
        </a:p>
      </dgm:t>
    </dgm:pt>
    <dgm:pt modelId="{3060916E-A123-4EC0-A4C2-0C549A76237A}">
      <dgm:prSet custT="1"/>
      <dgm:spPr>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scene3d>
          <a:camera prst="orthographicFront">
            <a:rot lat="0" lon="0" rev="0"/>
          </a:camera>
          <a:lightRig rig="threePt" dir="t">
            <a:rot lat="0" lon="0" rev="1200000"/>
          </a:lightRig>
        </a:scene3d>
        <a:sp3d>
          <a:bevelT w="63500" h="25400"/>
        </a:sp3d>
      </dgm:spPr>
      <dgm:t>
        <a:bodyPr vert="horz" wrap="square"/>
        <a:lstStyle/>
        <a:p>
          <a:pPr>
            <a:lnSpc>
              <a:spcPct val="100000"/>
            </a:lnSpc>
            <a:spcBef>
              <a:spcPct val="0"/>
            </a:spcBef>
            <a:spcAft>
              <a:spcPct val="35000"/>
            </a:spcAft>
          </a:pPr>
          <a:r>
            <a:rPr lang="zh-CN" altLang="en-US" sz="2800" b="1" smtClean="0">
              <a:latin typeface="黑体" pitchFamily="49" charset="-122"/>
              <a:ea typeface="黑体" pitchFamily="49" charset="-122"/>
            </a:rPr>
            <a:t>我国的国家性质</a:t>
          </a:r>
        </a:p>
      </dgm:t>
    </dgm:pt>
    <dgm:pt modelId="{1074AEC6-F59C-4578-842F-B960FC18BFDA}" type="parTrans" cxnId="{756E5E31-A471-47E1-9CDE-CC86308F3493}">
      <dgm:prSet/>
      <dgm:spPr>
        <a:noFill/>
        <a:ln w="25400" cap="flat" cmpd="sng" algn="ctr">
          <a:solidFill>
            <a:schemeClr val="accent1">
              <a:hueOff val="0"/>
              <a:satOff val="0"/>
              <a:lumOff val="0"/>
              <a:alphaOff val="0"/>
            </a:schemeClr>
          </a:solidFill>
          <a:prstDash val="solid"/>
        </a:ln>
      </dgm:spPr>
      <dgm:t>
        <a:bodyPr/>
        <a:lstStyle/>
        <a:p>
          <a:endParaRPr lang="zh-CN" altLang="en-US"/>
        </a:p>
      </dgm:t>
    </dgm:pt>
    <dgm:pt modelId="{6E644C04-0490-40B5-8C58-30579D623ED1}">
      <dgm:prSet phldrT="[文本]" custT="1"/>
      <dgm:spPr>
        <a:solidFill>
          <a:srgbClr val="FF0000"/>
        </a:solidFill>
        <a:ln>
          <a:noFill/>
        </a:ln>
        <a:scene3d>
          <a:camera prst="orthographicFront">
            <a:rot lat="0" lon="0" rev="0"/>
          </a:camera>
          <a:lightRig rig="threePt" dir="t">
            <a:rot lat="0" lon="0" rev="1200000"/>
          </a:lightRig>
        </a:scene3d>
        <a:sp3d>
          <a:bevelT w="63500" h="25400"/>
        </a:sp3d>
      </dgm:spPr>
      <dgm:t>
        <a:bodyPr vert="horz" wrap="square"/>
        <a:lstStyle/>
        <a:p>
          <a:pPr>
            <a:lnSpc>
              <a:spcPct val="100000"/>
            </a:lnSpc>
            <a:spcBef>
              <a:spcPct val="0"/>
            </a:spcBef>
            <a:spcAft>
              <a:spcPct val="0"/>
            </a:spcAft>
          </a:pPr>
          <a:r>
            <a:rPr lang="zh-CN" altLang="en-US" sz="2800" b="1" smtClean="0">
              <a:latin typeface="黑体" pitchFamily="49" charset="-122"/>
              <a:ea typeface="黑体" pitchFamily="49" charset="-122"/>
            </a:rPr>
            <a:t>公民的</a:t>
          </a:r>
          <a:endParaRPr lang="en-US" altLang="zh-CN" sz="2800" b="1" smtClean="0">
            <a:latin typeface="黑体" pitchFamily="49" charset="-122"/>
            <a:ea typeface="黑体" pitchFamily="49" charset="-122"/>
          </a:endParaRPr>
        </a:p>
        <a:p>
          <a:pPr>
            <a:lnSpc>
              <a:spcPct val="100000"/>
            </a:lnSpc>
            <a:spcBef>
              <a:spcPct val="0"/>
            </a:spcBef>
            <a:spcAft>
              <a:spcPct val="0"/>
            </a:spcAft>
          </a:pPr>
          <a:r>
            <a:rPr lang="zh-CN" altLang="en-US" sz="2800" b="1" smtClean="0">
              <a:latin typeface="黑体" pitchFamily="49" charset="-122"/>
              <a:ea typeface="黑体" pitchFamily="49" charset="-122"/>
            </a:rPr>
            <a:t>政治生活</a:t>
          </a:r>
        </a:p>
      </dgm:t>
    </dgm:pt>
    <dgm:pt modelId="{2F2A63A2-F1C8-4805-9D71-F38244DF106F}" type="parTrans" cxnId="{8EED470D-76AF-4BEC-9B04-D8919B5DA540}">
      <dgm:prSet/>
      <dgm:spPr>
        <a:noFill/>
        <a:ln w="25400" cap="flat" cmpd="sng" algn="ctr">
          <a:solidFill>
            <a:schemeClr val="accent2">
              <a:hueOff val="0"/>
              <a:satOff val="0"/>
              <a:lumOff val="0"/>
              <a:alphaOff val="0"/>
            </a:schemeClr>
          </a:solidFill>
          <a:prstDash val="solid"/>
        </a:ln>
      </dgm:spPr>
      <dgm:t>
        <a:bodyPr/>
        <a:lstStyle/>
        <a:p>
          <a:endParaRPr lang="zh-CN" altLang="en-US"/>
        </a:p>
      </dgm:t>
    </dgm:pt>
    <dgm:pt modelId="{D763F061-CE7C-4CCD-8BDC-5CA05C9C3726}">
      <dgm:prSet phldrT="[文本]" custT="1">
        <dgm:style>
          <a:lnRef idx="1">
            <a:schemeClr val="accent3"/>
          </a:lnRef>
          <a:fillRef idx="3">
            <a:schemeClr val="accent3"/>
          </a:fillRef>
          <a:effectRef idx="2">
            <a:schemeClr val="accent3"/>
          </a:effectRef>
          <a:fontRef idx="minor">
            <a:schemeClr val="lt1"/>
          </a:fontRef>
        </dgm:style>
      </dgm:prSet>
      <dgm:spPr>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w="9525" cap="flat" cmpd="sng" algn="ctr">
          <a:solidFill>
            <a:schemeClr val="accent3">
              <a:shade val="95000"/>
              <a:satMod val="105000"/>
            </a:schemeClr>
          </a:solidFill>
          <a:prstDash val="solid"/>
        </a:ln>
      </dgm:spPr>
      <dgm:t>
        <a:bodyPr vert="horz" wrap="square"/>
        <a:lstStyle/>
        <a:p>
          <a:pPr>
            <a:lnSpc>
              <a:spcPct val="100000"/>
            </a:lnSpc>
            <a:spcBef>
              <a:spcPct val="0"/>
            </a:spcBef>
            <a:spcAft>
              <a:spcPct val="35000"/>
            </a:spcAft>
          </a:pPr>
          <a:r>
            <a:rPr lang="zh-CN" altLang="en-US" sz="2800" b="1" smtClean="0">
              <a:latin typeface="黑体" pitchFamily="49" charset="-122"/>
              <a:ea typeface="黑体" pitchFamily="49" charset="-122"/>
            </a:rPr>
            <a:t>基本内容</a:t>
          </a:r>
        </a:p>
      </dgm:t>
    </dgm:pt>
    <dgm:pt modelId="{B91C45E7-C7FC-4FC5-98D6-3EE5A5D53CC0}" type="parTrans" cxnId="{408DD298-660B-470D-80AF-5F1C061CAC18}">
      <dgm:prSet/>
      <dgm:spPr>
        <a:noFill/>
        <a:ln w="25400" cap="flat" cmpd="sng" algn="ctr">
          <a:solidFill>
            <a:schemeClr val="accent2">
              <a:hueOff val="0"/>
              <a:satOff val="0"/>
              <a:lumOff val="0"/>
              <a:alphaOff val="0"/>
            </a:schemeClr>
          </a:solidFill>
          <a:prstDash val="solid"/>
        </a:ln>
      </dgm:spPr>
      <dgm:t>
        <a:bodyPr/>
        <a:lstStyle/>
        <a:p>
          <a:endParaRPr lang="zh-CN" altLang="en-US"/>
        </a:p>
      </dgm:t>
    </dgm:pt>
    <dgm:pt modelId="{3E8AFDE5-4CA9-44F8-A0AB-36FB3F51FDDF}">
      <dgm:prSet custT="1"/>
      <dgm:spPr>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scene3d>
          <a:camera prst="orthographicFront">
            <a:rot lat="0" lon="0" rev="0"/>
          </a:camera>
          <a:lightRig rig="threePt" dir="t">
            <a:rot lat="0" lon="0" rev="1200000"/>
          </a:lightRig>
        </a:scene3d>
        <a:sp3d>
          <a:bevelT w="63500" h="25400"/>
        </a:sp3d>
      </dgm:spPr>
      <dgm:t>
        <a:bodyPr vert="horz" wrap="square"/>
        <a:lstStyle/>
        <a:p>
          <a:pPr>
            <a:lnSpc>
              <a:spcPct val="100000"/>
            </a:lnSpc>
            <a:spcBef>
              <a:spcPct val="0"/>
            </a:spcBef>
            <a:spcAft>
              <a:spcPct val="35000"/>
            </a:spcAft>
          </a:pPr>
          <a:r>
            <a:rPr lang="zh-CN" altLang="en-US" sz="2800" b="1" smtClean="0">
              <a:latin typeface="黑体" pitchFamily="49" charset="-122"/>
              <a:ea typeface="黑体" pitchFamily="49" charset="-122"/>
            </a:rPr>
            <a:t>政治权利和义务</a:t>
          </a:r>
        </a:p>
      </dgm:t>
    </dgm:pt>
    <dgm:pt modelId="{9C38D000-83E8-4E12-9AB0-ACA04145644C}" type="sibTrans" cxnId="{408DD298-660B-470D-80AF-5F1C061CAC18}">
      <dgm:prSet/>
      <dgm:spPr/>
      <dgm:t>
        <a:bodyPr/>
        <a:lstStyle/>
        <a:p>
          <a:endParaRPr lang="zh-CN" altLang="en-US"/>
        </a:p>
      </dgm:t>
    </dgm:pt>
    <dgm:pt modelId="{0A0E3F79-D8C0-440D-934A-85F0E042A004}" type="sibTrans" cxnId="{8EED470D-76AF-4BEC-9B04-D8919B5DA540}">
      <dgm:prSet/>
      <dgm:spPr/>
      <dgm:t>
        <a:bodyPr/>
        <a:lstStyle/>
        <a:p>
          <a:endParaRPr lang="zh-CN" altLang="en-US"/>
        </a:p>
      </dgm:t>
    </dgm:pt>
    <dgm:pt modelId="{C93B04C8-8579-4295-93BE-78F54B3FBD61}" type="parTrans" cxnId="{BC0003AE-A527-45E1-A6BA-6767CC49726E}">
      <dgm:prSet/>
      <dgm:spPr>
        <a:noFill/>
        <a:ln w="25400" cap="flat" cmpd="sng" algn="ctr">
          <a:solidFill>
            <a:schemeClr val="accent2">
              <a:hueOff val="0"/>
              <a:satOff val="0"/>
              <a:lumOff val="0"/>
              <a:alphaOff val="0"/>
            </a:schemeClr>
          </a:solidFill>
          <a:prstDash val="solid"/>
        </a:ln>
      </dgm:spPr>
      <dgm:t>
        <a:bodyPr/>
        <a:lstStyle/>
        <a:p>
          <a:endParaRPr lang="zh-CN" altLang="en-US"/>
        </a:p>
      </dgm:t>
    </dgm:pt>
    <dgm:pt modelId="{A1052D40-69C6-4F1C-A06B-173A5E536E65}">
      <dgm:prSet phldrT="[文本]" custT="1">
        <dgm:style>
          <a:lnRef idx="1">
            <a:schemeClr val="accent3"/>
          </a:lnRef>
          <a:fillRef idx="3">
            <a:schemeClr val="accent3"/>
          </a:fillRef>
          <a:effectRef idx="2">
            <a:schemeClr val="accent3"/>
          </a:effectRef>
          <a:fontRef idx="minor">
            <a:schemeClr val="lt1"/>
          </a:fontRef>
        </dgm:style>
      </dgm:prSet>
      <dgm:spPr>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w="9525" cap="flat" cmpd="sng" algn="ctr">
          <a:solidFill>
            <a:schemeClr val="accent3">
              <a:shade val="95000"/>
              <a:satMod val="105000"/>
            </a:schemeClr>
          </a:solidFill>
          <a:prstDash val="solid"/>
        </a:ln>
      </dgm:spPr>
      <dgm:t>
        <a:bodyPr vert="horz" wrap="square"/>
        <a:lstStyle/>
        <a:p>
          <a:pPr>
            <a:lnSpc>
              <a:spcPct val="100000"/>
            </a:lnSpc>
            <a:spcBef>
              <a:spcPct val="0"/>
            </a:spcBef>
            <a:spcAft>
              <a:spcPct val="35000"/>
            </a:spcAft>
          </a:pPr>
          <a:r>
            <a:rPr lang="zh-CN" altLang="en-US" sz="2800" b="1" smtClean="0">
              <a:latin typeface="黑体" pitchFamily="49" charset="-122"/>
              <a:ea typeface="黑体" pitchFamily="49" charset="-122"/>
            </a:rPr>
            <a:t>基本原则</a:t>
          </a:r>
        </a:p>
      </dgm:t>
    </dgm:pt>
    <dgm:pt modelId="{2979958D-61B9-4811-83D7-5AA66F6E12DD}" type="parTrans" cxnId="{CE6DBA63-5178-4337-881A-E7593B10CEDF}">
      <dgm:prSet/>
      <dgm:spPr>
        <a:noFill/>
        <a:ln w="25400" cap="flat" cmpd="sng" algn="ctr">
          <a:solidFill>
            <a:schemeClr val="accent2">
              <a:hueOff val="0"/>
              <a:satOff val="0"/>
              <a:lumOff val="0"/>
              <a:alphaOff val="0"/>
            </a:schemeClr>
          </a:solidFill>
          <a:prstDash val="solid"/>
        </a:ln>
      </dgm:spPr>
      <dgm:t>
        <a:bodyPr/>
        <a:lstStyle/>
        <a:p>
          <a:endParaRPr lang="zh-CN" altLang="en-US"/>
        </a:p>
      </dgm:t>
    </dgm:pt>
    <dgm:pt modelId="{039BA2D9-DB63-41B9-8FD0-23E21DED38DB}">
      <dgm:prSet custT="1"/>
      <dgm:spPr>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scene3d>
          <a:camera prst="orthographicFront">
            <a:rot lat="0" lon="0" rev="0"/>
          </a:camera>
          <a:lightRig rig="threePt" dir="t">
            <a:rot lat="0" lon="0" rev="1200000"/>
          </a:lightRig>
        </a:scene3d>
        <a:sp3d>
          <a:bevelT w="63500" h="25400"/>
        </a:sp3d>
      </dgm:spPr>
      <dgm:t>
        <a:bodyPr vert="horz" wrap="square"/>
        <a:lstStyle/>
        <a:p>
          <a:pPr>
            <a:lnSpc>
              <a:spcPct val="100000"/>
            </a:lnSpc>
            <a:spcBef>
              <a:spcPct val="0"/>
            </a:spcBef>
            <a:spcAft>
              <a:spcPct val="35000"/>
            </a:spcAft>
          </a:pPr>
          <a:r>
            <a:rPr lang="zh-CN" altLang="en-US" sz="2800" b="1" smtClean="0">
              <a:latin typeface="黑体" pitchFamily="49" charset="-122"/>
              <a:ea typeface="黑体" pitchFamily="49" charset="-122"/>
            </a:rPr>
            <a:t>三个原则</a:t>
          </a:r>
        </a:p>
      </dgm:t>
    </dgm:pt>
    <dgm:pt modelId="{CB8E1C92-E39D-4AC3-BF17-F0BD76BD1A44}" type="sibTrans" cxnId="{CE6DBA63-5178-4337-881A-E7593B10CEDF}">
      <dgm:prSet/>
      <dgm:spPr/>
      <dgm:t>
        <a:bodyPr/>
        <a:lstStyle/>
        <a:p>
          <a:endParaRPr lang="zh-CN" altLang="en-US"/>
        </a:p>
      </dgm:t>
    </dgm:pt>
    <dgm:pt modelId="{5F2E634C-9CDC-4BE0-8368-8904D10BC51C}" type="sibTrans" cxnId="{BC0003AE-A527-45E1-A6BA-6767CC49726E}">
      <dgm:prSet/>
      <dgm:spPr/>
      <dgm:t>
        <a:bodyPr/>
        <a:lstStyle/>
        <a:p>
          <a:endParaRPr lang="zh-CN" altLang="en-US"/>
        </a:p>
      </dgm:t>
    </dgm:pt>
    <dgm:pt modelId="{9DE11A1E-E293-4C6C-A19B-042131CCCA3E}" type="parTrans" cxnId="{864B0B31-DC7D-4667-8B51-6DF005687944}">
      <dgm:prSet/>
      <dgm:spPr>
        <a:noFill/>
        <a:ln w="25400" cap="flat" cmpd="sng" algn="ctr">
          <a:solidFill>
            <a:schemeClr val="accent2">
              <a:hueOff val="0"/>
              <a:satOff val="0"/>
              <a:lumOff val="0"/>
              <a:alphaOff val="0"/>
            </a:schemeClr>
          </a:solidFill>
          <a:prstDash val="solid"/>
        </a:ln>
      </dgm:spPr>
      <dgm:t>
        <a:bodyPr/>
        <a:lstStyle/>
        <a:p>
          <a:endParaRPr lang="zh-CN" altLang="en-US"/>
        </a:p>
      </dgm:t>
    </dgm:pt>
    <dgm:pt modelId="{F0C3F0A7-5151-4FFE-9405-1BA231DDCD4C}">
      <dgm:prSet custT="1">
        <dgm:style>
          <a:lnRef idx="1">
            <a:schemeClr val="accent3"/>
          </a:lnRef>
          <a:fillRef idx="3">
            <a:schemeClr val="accent3"/>
          </a:fillRef>
          <a:effectRef idx="2">
            <a:schemeClr val="accent3"/>
          </a:effectRef>
          <a:fontRef idx="minor">
            <a:schemeClr val="lt1"/>
          </a:fontRef>
        </dgm:style>
      </dgm:prSet>
      <dgm:spPr>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w="9525" cap="flat" cmpd="sng" algn="ctr">
          <a:solidFill>
            <a:schemeClr val="accent3">
              <a:shade val="95000"/>
              <a:satMod val="105000"/>
            </a:schemeClr>
          </a:solidFill>
          <a:prstDash val="solid"/>
        </a:ln>
      </dgm:spPr>
      <dgm:t>
        <a:bodyPr vert="horz" wrap="square"/>
        <a:lstStyle/>
        <a:p>
          <a:pPr>
            <a:lnSpc>
              <a:spcPct val="100000"/>
            </a:lnSpc>
            <a:spcBef>
              <a:spcPct val="0"/>
            </a:spcBef>
            <a:spcAft>
              <a:spcPct val="35000"/>
            </a:spcAft>
          </a:pPr>
          <a:r>
            <a:rPr lang="zh-CN" altLang="en-US" sz="2800" b="1" smtClean="0">
              <a:latin typeface="黑体" pitchFamily="49" charset="-122"/>
              <a:ea typeface="黑体" pitchFamily="49" charset="-122"/>
            </a:rPr>
            <a:t>途径方式</a:t>
          </a:r>
        </a:p>
      </dgm:t>
    </dgm:pt>
    <dgm:pt modelId="{39020629-54A1-4E49-AF03-1B07450104D0}" type="parTrans" cxnId="{B84FB15C-B321-4890-A764-CA56DD998F56}">
      <dgm:prSet/>
      <dgm:spPr>
        <a:noFill/>
        <a:ln w="25400" cap="flat" cmpd="sng" algn="ctr">
          <a:solidFill>
            <a:schemeClr val="accent2">
              <a:hueOff val="0"/>
              <a:satOff val="0"/>
              <a:lumOff val="0"/>
              <a:alphaOff val="0"/>
            </a:schemeClr>
          </a:solidFill>
          <a:prstDash val="solid"/>
        </a:ln>
      </dgm:spPr>
      <dgm:t>
        <a:bodyPr/>
        <a:lstStyle/>
        <a:p>
          <a:endParaRPr lang="zh-CN" altLang="en-US"/>
        </a:p>
      </dgm:t>
    </dgm:pt>
    <dgm:pt modelId="{65470AEB-A6D9-4511-B31C-B4C4E116C5D8}">
      <dgm:prSet custT="1"/>
      <dgm:spPr>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scene3d>
          <a:camera prst="orthographicFront">
            <a:rot lat="0" lon="0" rev="0"/>
          </a:camera>
          <a:lightRig rig="threePt" dir="t">
            <a:rot lat="0" lon="0" rev="1200000"/>
          </a:lightRig>
        </a:scene3d>
        <a:sp3d>
          <a:bevelT w="63500" h="25400"/>
        </a:sp3d>
      </dgm:spPr>
      <dgm:t>
        <a:bodyPr vert="horz" wrap="square"/>
        <a:lstStyle/>
        <a:p>
          <a:pPr>
            <a:lnSpc>
              <a:spcPct val="100000"/>
            </a:lnSpc>
            <a:spcBef>
              <a:spcPct val="0"/>
            </a:spcBef>
            <a:spcAft>
              <a:spcPct val="35000"/>
            </a:spcAft>
          </a:pPr>
          <a:r>
            <a:rPr lang="zh-CN" altLang="en-US" sz="2800" b="1" smtClean="0">
              <a:latin typeface="黑体" pitchFamily="49" charset="-122"/>
              <a:ea typeface="黑体" pitchFamily="49" charset="-122"/>
            </a:rPr>
            <a:t>五个途径方式</a:t>
          </a:r>
        </a:p>
      </dgm:t>
    </dgm:pt>
    <dgm:pt modelId="{83AECB30-54C3-4394-A808-DEF4247B3DCB}" type="sibTrans" cxnId="{B84FB15C-B321-4890-A764-CA56DD998F56}">
      <dgm:prSet/>
      <dgm:spPr/>
      <dgm:t>
        <a:bodyPr/>
        <a:lstStyle/>
        <a:p>
          <a:endParaRPr lang="zh-CN" altLang="en-US"/>
        </a:p>
      </dgm:t>
    </dgm:pt>
    <dgm:pt modelId="{E5051451-A1F2-4648-9208-59D1EB9825D2}" type="sibTrans" cxnId="{864B0B31-DC7D-4667-8B51-6DF005687944}">
      <dgm:prSet/>
      <dgm:spPr/>
      <dgm:t>
        <a:bodyPr/>
        <a:lstStyle/>
        <a:p>
          <a:endParaRPr lang="zh-CN" altLang="en-US"/>
        </a:p>
      </dgm:t>
    </dgm:pt>
    <dgm:pt modelId="{A4A3DE7D-C655-46BB-A5E3-DC617F52D4B7}" type="parTrans" cxnId="{FD9240C8-92DB-4101-93D2-83A75297FA12}">
      <dgm:prSet/>
      <dgm:spPr>
        <a:noFill/>
        <a:ln w="25400" cap="flat" cmpd="sng" algn="ctr">
          <a:solidFill>
            <a:schemeClr val="accent2">
              <a:hueOff val="0"/>
              <a:satOff val="0"/>
              <a:lumOff val="0"/>
              <a:alphaOff val="0"/>
            </a:schemeClr>
          </a:solidFill>
          <a:prstDash val="solid"/>
        </a:ln>
      </dgm:spPr>
      <dgm:t>
        <a:bodyPr/>
        <a:lstStyle/>
        <a:p>
          <a:endParaRPr lang="zh-CN" altLang="en-US"/>
        </a:p>
      </dgm:t>
    </dgm:pt>
    <dgm:pt modelId="{C6F5F3EB-EA64-4ABA-8B0F-108F4E8B68AE}">
      <dgm:prSet custT="1">
        <dgm:style>
          <a:lnRef idx="1">
            <a:schemeClr val="accent3"/>
          </a:lnRef>
          <a:fillRef idx="3">
            <a:schemeClr val="accent3"/>
          </a:fillRef>
          <a:effectRef idx="2">
            <a:schemeClr val="accent3"/>
          </a:effectRef>
          <a:fontRef idx="minor">
            <a:schemeClr val="lt1"/>
          </a:fontRef>
        </dgm:style>
      </dgm:prSet>
      <dgm:spPr>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w="9525" cap="flat" cmpd="sng" algn="ctr">
          <a:solidFill>
            <a:schemeClr val="accent3">
              <a:shade val="95000"/>
              <a:satMod val="105000"/>
            </a:schemeClr>
          </a:solidFill>
          <a:prstDash val="solid"/>
        </a:ln>
      </dgm:spPr>
      <dgm:t>
        <a:bodyPr vert="horz" wrap="square"/>
        <a:lstStyle/>
        <a:p>
          <a:pPr>
            <a:lnSpc>
              <a:spcPct val="100000"/>
            </a:lnSpc>
            <a:spcBef>
              <a:spcPct val="0"/>
            </a:spcBef>
            <a:spcAft>
              <a:spcPct val="35000"/>
            </a:spcAft>
          </a:pPr>
          <a:r>
            <a:rPr lang="zh-CN" altLang="en-US" sz="2800" b="1" smtClean="0">
              <a:latin typeface="黑体" pitchFamily="49" charset="-122"/>
              <a:ea typeface="黑体" pitchFamily="49" charset="-122"/>
            </a:rPr>
            <a:t>基本要求</a:t>
          </a:r>
        </a:p>
      </dgm:t>
    </dgm:pt>
    <dgm:pt modelId="{B7540C28-4523-4A18-8B75-472FCCBC75DF}" type="parTrans" cxnId="{319B0797-E706-4823-A816-CB9E4F2D48E7}">
      <dgm:prSet/>
      <dgm:spPr>
        <a:noFill/>
        <a:ln w="25400" cap="flat" cmpd="sng" algn="ctr">
          <a:solidFill>
            <a:schemeClr val="accent2">
              <a:hueOff val="0"/>
              <a:satOff val="0"/>
              <a:lumOff val="0"/>
              <a:alphaOff val="0"/>
            </a:schemeClr>
          </a:solidFill>
          <a:prstDash val="solid"/>
        </a:ln>
      </dgm:spPr>
      <dgm:t>
        <a:bodyPr/>
        <a:lstStyle/>
        <a:p>
          <a:endParaRPr lang="zh-CN" altLang="en-US"/>
        </a:p>
      </dgm:t>
    </dgm:pt>
    <dgm:pt modelId="{E1678F3F-E91C-4B2A-B260-15481AA7CB39}">
      <dgm:prSet custT="1"/>
      <dgm:spPr>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scene3d>
          <a:camera prst="orthographicFront">
            <a:rot lat="0" lon="0" rev="0"/>
          </a:camera>
          <a:lightRig rig="threePt" dir="t">
            <a:rot lat="0" lon="0" rev="1200000"/>
          </a:lightRig>
        </a:scene3d>
        <a:sp3d>
          <a:bevelT w="63500" h="25400"/>
        </a:sp3d>
      </dgm:spPr>
      <dgm:t>
        <a:bodyPr vert="horz" wrap="square"/>
        <a:lstStyle/>
        <a:p>
          <a:pPr>
            <a:lnSpc>
              <a:spcPct val="100000"/>
            </a:lnSpc>
            <a:spcBef>
              <a:spcPct val="0"/>
            </a:spcBef>
            <a:spcAft>
              <a:spcPct val="35000"/>
            </a:spcAft>
          </a:pPr>
          <a:r>
            <a:rPr lang="zh-CN" altLang="en-US" sz="2800" b="1" smtClean="0">
              <a:latin typeface="黑体" pitchFamily="49" charset="-122"/>
              <a:ea typeface="黑体" pitchFamily="49" charset="-122"/>
            </a:rPr>
            <a:t>依法有序参与</a:t>
          </a:r>
        </a:p>
      </dgm:t>
    </dgm:pt>
    <dgm:pt modelId="{6345E1F2-1C4F-49C6-B57C-4F1379521F7E}" type="sibTrans" cxnId="{319B0797-E706-4823-A816-CB9E4F2D48E7}">
      <dgm:prSet/>
      <dgm:spPr/>
      <dgm:t>
        <a:bodyPr/>
        <a:lstStyle/>
        <a:p>
          <a:endParaRPr lang="zh-CN" altLang="en-US"/>
        </a:p>
      </dgm:t>
    </dgm:pt>
    <dgm:pt modelId="{091E25F6-6C7F-4FCA-99F5-842FD2C55F6A}" type="sibTrans" cxnId="{FD9240C8-92DB-4101-93D2-83A75297FA12}">
      <dgm:prSet/>
      <dgm:spPr/>
      <dgm:t>
        <a:bodyPr/>
        <a:lstStyle/>
        <a:p>
          <a:endParaRPr lang="zh-CN" altLang="en-US"/>
        </a:p>
      </dgm:t>
    </dgm:pt>
    <dgm:pt modelId="{927C1AB9-6D02-4D5A-B024-684B5384FBC6}" type="sibTrans" cxnId="{756E5E31-A471-47E1-9CDE-CC86308F3493}">
      <dgm:prSet/>
      <dgm:spPr/>
      <dgm:t>
        <a:bodyPr/>
        <a:lstStyle/>
        <a:p>
          <a:endParaRPr lang="zh-CN" altLang="en-US"/>
        </a:p>
      </dgm:t>
    </dgm:pt>
    <dgm:pt modelId="{C50A2E9A-3435-4D2A-8ACF-C74EF4B3CBE4}" type="sibTrans" cxnId="{B06350FB-3B43-48CE-9664-4DB400B25507}">
      <dgm:prSet/>
      <dgm:spPr/>
      <dgm:t>
        <a:bodyPr/>
        <a:lstStyle/>
        <a:p>
          <a:endParaRPr lang="zh-CN" altLang="en-US"/>
        </a:p>
      </dgm:t>
    </dgm:pt>
    <dgm:pt modelId="{0ECEFC2D-9AE7-4CA8-8407-DFB5CFABD358}" type="pres">
      <dgm:prSet presAssocID="{52D435F4-65C0-41BF-B8E2-873A04A9F11C}" presName="diagram">
        <dgm:presLayoutVars>
          <dgm:chPref val="1"/>
          <dgm:dir/>
          <dgm:animOne val="branch"/>
          <dgm:animLvl val="lvl"/>
          <dgm:resizeHandles val="exact"/>
        </dgm:presLayoutVars>
      </dgm:prSet>
      <dgm:spPr/>
      <dgm:t>
        <a:bodyPr/>
        <a:lstStyle/>
        <a:p>
          <a:endParaRPr lang="zh-CN" altLang="en-US"/>
        </a:p>
      </dgm:t>
    </dgm:pt>
    <dgm:pt modelId="{392B4AE4-E4EF-48C4-AED7-2E998B9D9512}" type="pres">
      <dgm:prSet presAssocID="{3060916E-A123-4EC0-A4C2-0C549A76237A}" presName="root1"/>
      <dgm:spPr/>
      <dgm:t>
        <a:bodyPr/>
        <a:lstStyle/>
        <a:p/>
      </dgm:t>
    </dgm:pt>
    <dgm:pt modelId="{A67DB871-0B23-415F-ACCC-6633853169A0}" type="pres">
      <dgm:prSet presAssocID="{3060916E-A123-4EC0-A4C2-0C549A76237A}" presName="LevelOneTextNode" presStyleLbl="node0" presStyleCnt="1" custScaleX="198642" custScaleY="194102" custLinFactNeighborX="9960">
        <dgm:presLayoutVars>
          <dgm:chPref val="3"/>
        </dgm:presLayoutVars>
      </dgm:prSet>
      <dgm:spPr/>
      <dgm:t>
        <a:bodyPr/>
        <a:lstStyle/>
        <a:p>
          <a:endParaRPr lang="zh-CN" altLang="en-US"/>
        </a:p>
      </dgm:t>
    </dgm:pt>
    <dgm:pt modelId="{F819392E-BD13-4FCB-A424-4533F6AC33EE}" type="pres">
      <dgm:prSet presAssocID="{3060916E-A123-4EC0-A4C2-0C549A76237A}" presName="level2hierChild"/>
      <dgm:spPr/>
      <dgm:t>
        <a:bodyPr/>
        <a:lstStyle/>
        <a:p/>
      </dgm:t>
    </dgm:pt>
    <dgm:pt modelId="{5E699CFF-4BFC-42D0-BDC2-4A83DC80D0C7}" type="pres">
      <dgm:prSet presAssocID="{1074AEC6-F59C-4578-842F-B960FC18BFDA}" presName="conn2-1" presStyleLbl="parChTrans1D2" presStyleCnt="1"/>
      <dgm:spPr/>
      <dgm:t>
        <a:bodyPr/>
        <a:lstStyle/>
        <a:p>
          <a:endParaRPr lang="zh-CN" altLang="en-US"/>
        </a:p>
      </dgm:t>
    </dgm:pt>
    <dgm:pt modelId="{C65A4FCA-B42A-4B21-B375-B792F9729DF5}" type="pres">
      <dgm:prSet presAssocID="{1074AEC6-F59C-4578-842F-B960FC18BFDA}" presName="connTx" presStyleLbl="parChTrans2D2" presStyleCnt="1"/>
      <dgm:spPr/>
      <dgm:t>
        <a:bodyPr/>
        <a:lstStyle/>
        <a:p>
          <a:endParaRPr lang="zh-CN" altLang="en-US"/>
        </a:p>
      </dgm:t>
    </dgm:pt>
    <dgm:pt modelId="{920E48F8-A620-4AEC-A8A2-9FD4D6B6567C}" type="pres">
      <dgm:prSet presAssocID="{6E644C04-0490-40B5-8C58-30579D623ED1}" presName="root2"/>
      <dgm:spPr/>
      <dgm:t>
        <a:bodyPr/>
        <a:lstStyle/>
        <a:p/>
      </dgm:t>
    </dgm:pt>
    <dgm:pt modelId="{B617445A-2B5A-43FE-8312-5D718A6E112E}" type="pres">
      <dgm:prSet presAssocID="{6E644C04-0490-40B5-8C58-30579D623ED1}" presName="LevelTwoTextNode" presStyleLbl="node2" presStyleCnt="1" custScaleX="187137" custScaleY="279578" custLinFactNeighborX="-18146">
        <dgm:presLayoutVars>
          <dgm:chPref val="3"/>
        </dgm:presLayoutVars>
      </dgm:prSet>
      <dgm:spPr/>
      <dgm:t>
        <a:bodyPr/>
        <a:lstStyle/>
        <a:p>
          <a:endParaRPr lang="zh-CN" altLang="en-US"/>
        </a:p>
      </dgm:t>
    </dgm:pt>
    <dgm:pt modelId="{105844CE-7D1D-4410-89E2-3FC3A055D0C8}" type="pres">
      <dgm:prSet presAssocID="{6E644C04-0490-40B5-8C58-30579D623ED1}" presName="level3hierChild"/>
      <dgm:spPr/>
      <dgm:t>
        <a:bodyPr/>
        <a:lstStyle/>
        <a:p/>
      </dgm:t>
    </dgm:pt>
    <dgm:pt modelId="{2E5CDD51-4348-4708-AB76-30B063F8676A}" type="pres">
      <dgm:prSet presAssocID="{2F2A63A2-F1C8-4805-9D71-F38244DF106F}" presName="conn2-1" presStyleLbl="parChTrans1D3" presStyleCnt="4"/>
      <dgm:spPr/>
      <dgm:t>
        <a:bodyPr/>
        <a:lstStyle/>
        <a:p>
          <a:endParaRPr lang="zh-CN" altLang="en-US"/>
        </a:p>
      </dgm:t>
    </dgm:pt>
    <dgm:pt modelId="{18B4C204-7B6A-439E-80CA-958D8CB35D82}" type="pres">
      <dgm:prSet presAssocID="{2F2A63A2-F1C8-4805-9D71-F38244DF106F}" presName="connTx" presStyleLbl="parChTrans2D3" presStyleCnt="4"/>
      <dgm:spPr/>
      <dgm:t>
        <a:bodyPr/>
        <a:lstStyle/>
        <a:p>
          <a:endParaRPr lang="zh-CN" altLang="en-US"/>
        </a:p>
      </dgm:t>
    </dgm:pt>
    <dgm:pt modelId="{B9BCC915-37E4-4E59-9EE7-55A5390B2FCD}" type="pres">
      <dgm:prSet presAssocID="{D763F061-CE7C-4CCD-8BDC-5CA05C9C3726}" presName="root2"/>
      <dgm:spPr/>
      <dgm:t>
        <a:bodyPr/>
        <a:lstStyle/>
        <a:p/>
      </dgm:t>
    </dgm:pt>
    <dgm:pt modelId="{3FABD98F-EDDE-4145-9E55-E7B28BA3CD3B}" type="pres">
      <dgm:prSet presAssocID="{D763F061-CE7C-4CCD-8BDC-5CA05C9C3726}" presName="LevelTwoTextNode" presStyleLbl="node3" presStyleCnt="4" custScaleX="194957" custScaleY="135129" custLinFactNeighborX="-3479" custLinFactNeighborY="-34994">
        <dgm:presLayoutVars>
          <dgm:chPref val="3"/>
        </dgm:presLayoutVars>
      </dgm:prSet>
      <dgm:spPr/>
      <dgm:t>
        <a:bodyPr/>
        <a:lstStyle/>
        <a:p>
          <a:endParaRPr lang="zh-CN" altLang="en-US"/>
        </a:p>
      </dgm:t>
    </dgm:pt>
    <dgm:pt modelId="{E2008916-B9CA-47C7-B762-985A03893616}" type="pres">
      <dgm:prSet presAssocID="{D763F061-CE7C-4CCD-8BDC-5CA05C9C3726}" presName="level3hierChild"/>
      <dgm:spPr/>
      <dgm:t>
        <a:bodyPr/>
        <a:lstStyle/>
        <a:p/>
      </dgm:t>
    </dgm:pt>
    <dgm:pt modelId="{8F012461-7142-4098-B865-7FB9CC739E1F}" type="pres">
      <dgm:prSet presAssocID="{B91C45E7-C7FC-4FC5-98D6-3EE5A5D53CC0}" presName="conn2-1" presStyleLbl="parChTrans1D4" presStyleCnt="4"/>
      <dgm:spPr/>
      <dgm:t>
        <a:bodyPr/>
        <a:lstStyle/>
        <a:p>
          <a:endParaRPr lang="zh-CN" altLang="en-US"/>
        </a:p>
      </dgm:t>
    </dgm:pt>
    <dgm:pt modelId="{478F34D7-3B35-4FB7-B4BC-5067C59DA9DC}" type="pres">
      <dgm:prSet presAssocID="{B91C45E7-C7FC-4FC5-98D6-3EE5A5D53CC0}" presName="connTx" presStyleLbl="parChTrans2D4" presStyleCnt="4"/>
      <dgm:spPr/>
      <dgm:t>
        <a:bodyPr/>
        <a:lstStyle/>
        <a:p>
          <a:endParaRPr lang="zh-CN" altLang="en-US"/>
        </a:p>
      </dgm:t>
    </dgm:pt>
    <dgm:pt modelId="{DEA5F93A-CFDA-4B3E-9CC5-B825844F2C10}" type="pres">
      <dgm:prSet presAssocID="{3E8AFDE5-4CA9-44F8-A0AB-36FB3F51FDDF}" presName="root2"/>
      <dgm:spPr/>
      <dgm:t>
        <a:bodyPr/>
        <a:lstStyle/>
        <a:p/>
      </dgm:t>
    </dgm:pt>
    <dgm:pt modelId="{6722C5E3-7A49-43F4-8A97-4D161D184788}" type="pres">
      <dgm:prSet presAssocID="{3E8AFDE5-4CA9-44F8-A0AB-36FB3F51FDDF}" presName="LevelTwoTextNode" presStyleLbl="node4" presStyleCnt="4" custScaleX="324893" custScaleY="129424" custLinFactNeighborY="-33046">
        <dgm:presLayoutVars>
          <dgm:chPref val="3"/>
        </dgm:presLayoutVars>
      </dgm:prSet>
      <dgm:spPr/>
      <dgm:t>
        <a:bodyPr/>
        <a:lstStyle/>
        <a:p>
          <a:endParaRPr lang="zh-CN" altLang="en-US"/>
        </a:p>
      </dgm:t>
    </dgm:pt>
    <dgm:pt modelId="{061D3DD2-BEB3-4F29-AA1D-3B34EA628D72}" type="pres">
      <dgm:prSet presAssocID="{3E8AFDE5-4CA9-44F8-A0AB-36FB3F51FDDF}" presName="level3hierChild"/>
      <dgm:spPr/>
      <dgm:t>
        <a:bodyPr/>
        <a:lstStyle/>
        <a:p/>
      </dgm:t>
    </dgm:pt>
    <dgm:pt modelId="{E8B17E6E-228D-45B7-A706-6EAD8A2AA2C3}" type="pres">
      <dgm:prSet presAssocID="{C93B04C8-8579-4295-93BE-78F54B3FBD61}" presName="conn2-1" presStyleLbl="parChTrans1D3" presStyleIdx="1" presStyleCnt="4"/>
      <dgm:spPr/>
      <dgm:t>
        <a:bodyPr/>
        <a:lstStyle/>
        <a:p>
          <a:endParaRPr lang="zh-CN" altLang="en-US"/>
        </a:p>
      </dgm:t>
    </dgm:pt>
    <dgm:pt modelId="{6B7CFB12-DBEE-4825-887B-00DECA8BE628}" type="pres">
      <dgm:prSet presAssocID="{C93B04C8-8579-4295-93BE-78F54B3FBD61}" presName="connTx" presStyleLbl="parChTrans2D3" presStyleIdx="1" presStyleCnt="4"/>
      <dgm:spPr/>
      <dgm:t>
        <a:bodyPr/>
        <a:lstStyle/>
        <a:p>
          <a:endParaRPr lang="zh-CN" altLang="en-US"/>
        </a:p>
      </dgm:t>
    </dgm:pt>
    <dgm:pt modelId="{24778916-3C31-4865-9238-F51875F46BC2}" type="pres">
      <dgm:prSet presAssocID="{A1052D40-69C6-4F1C-A06B-173A5E536E65}" presName="root2"/>
      <dgm:spPr/>
      <dgm:t>
        <a:bodyPr/>
        <a:lstStyle/>
        <a:p/>
      </dgm:t>
    </dgm:pt>
    <dgm:pt modelId="{EC586A28-7D24-4D7B-8AA3-93C3626FB19F}" type="pres">
      <dgm:prSet presAssocID="{A1052D40-69C6-4F1C-A06B-173A5E536E65}" presName="LevelTwoTextNode" presStyleLbl="node3" presStyleIdx="1" presStyleCnt="4" custScaleX="199020" custScaleY="133924" custLinFactNeighborX="-8349" custLinFactNeighborY="-14874">
        <dgm:presLayoutVars>
          <dgm:chPref val="3"/>
        </dgm:presLayoutVars>
      </dgm:prSet>
      <dgm:spPr/>
      <dgm:t>
        <a:bodyPr/>
        <a:lstStyle/>
        <a:p>
          <a:endParaRPr lang="zh-CN" altLang="en-US"/>
        </a:p>
      </dgm:t>
    </dgm:pt>
    <dgm:pt modelId="{0FFAA87F-6B8F-413A-8AB8-08F5BC43848A}" type="pres">
      <dgm:prSet presAssocID="{A1052D40-69C6-4F1C-A06B-173A5E536E65}" presName="level3hierChild"/>
      <dgm:spPr/>
      <dgm:t>
        <a:bodyPr/>
        <a:lstStyle/>
        <a:p/>
      </dgm:t>
    </dgm:pt>
    <dgm:pt modelId="{563D13C0-7179-4094-9B70-336C35E59D37}" type="pres">
      <dgm:prSet presAssocID="{2979958D-61B9-4811-83D7-5AA66F6E12DD}" presName="conn2-1" presStyleLbl="parChTrans1D4" presStyleIdx="1" presStyleCnt="4"/>
      <dgm:spPr/>
      <dgm:t>
        <a:bodyPr/>
        <a:lstStyle/>
        <a:p>
          <a:endParaRPr lang="zh-CN" altLang="en-US"/>
        </a:p>
      </dgm:t>
    </dgm:pt>
    <dgm:pt modelId="{5A257E0D-0FAE-482F-A12D-6AFCDCE2DD43}" type="pres">
      <dgm:prSet presAssocID="{2979958D-61B9-4811-83D7-5AA66F6E12DD}" presName="connTx" presStyleLbl="parChTrans2D4" presStyleIdx="1" presStyleCnt="4"/>
      <dgm:spPr/>
      <dgm:t>
        <a:bodyPr/>
        <a:lstStyle/>
        <a:p>
          <a:endParaRPr lang="zh-CN" altLang="en-US"/>
        </a:p>
      </dgm:t>
    </dgm:pt>
    <dgm:pt modelId="{AF92D265-D4CC-484B-8544-876FEA3F1D3B}" type="pres">
      <dgm:prSet presAssocID="{039BA2D9-DB63-41B9-8FD0-23E21DED38DB}" presName="root2"/>
      <dgm:spPr/>
      <dgm:t>
        <a:bodyPr/>
        <a:lstStyle/>
        <a:p/>
      </dgm:t>
    </dgm:pt>
    <dgm:pt modelId="{3C5EF2E9-4518-4FF9-B2AB-7891FDD2D3B0}" type="pres">
      <dgm:prSet presAssocID="{039BA2D9-DB63-41B9-8FD0-23E21DED38DB}" presName="LevelTwoTextNode" presStyleLbl="node4" presStyleIdx="1" presStyleCnt="4" custScaleX="208734" custScaleY="111847" custLinFactNeighborX="6195" custLinFactNeighborY="-14874">
        <dgm:presLayoutVars>
          <dgm:chPref val="3"/>
        </dgm:presLayoutVars>
      </dgm:prSet>
      <dgm:spPr/>
      <dgm:t>
        <a:bodyPr/>
        <a:lstStyle/>
        <a:p>
          <a:endParaRPr lang="zh-CN" altLang="en-US"/>
        </a:p>
      </dgm:t>
    </dgm:pt>
    <dgm:pt modelId="{82597998-79B7-4584-BD82-44F42286C59C}" type="pres">
      <dgm:prSet presAssocID="{039BA2D9-DB63-41B9-8FD0-23E21DED38DB}" presName="level3hierChild"/>
      <dgm:spPr/>
      <dgm:t>
        <a:bodyPr/>
        <a:lstStyle/>
        <a:p/>
      </dgm:t>
    </dgm:pt>
    <dgm:pt modelId="{126C8DCD-4614-4A5E-B744-05DF364B951B}" type="pres">
      <dgm:prSet presAssocID="{9DE11A1E-E293-4C6C-A19B-042131CCCA3E}" presName="conn2-1" presStyleLbl="parChTrans1D3" presStyleIdx="2" presStyleCnt="4"/>
      <dgm:spPr/>
      <dgm:t>
        <a:bodyPr/>
        <a:lstStyle/>
        <a:p>
          <a:endParaRPr lang="zh-CN" altLang="en-US"/>
        </a:p>
      </dgm:t>
    </dgm:pt>
    <dgm:pt modelId="{CF37DBFC-D70B-4F0B-BBC7-1B28A1D868A5}" type="pres">
      <dgm:prSet presAssocID="{9DE11A1E-E293-4C6C-A19B-042131CCCA3E}" presName="connTx" presStyleLbl="parChTrans2D3" presStyleIdx="2" presStyleCnt="4"/>
      <dgm:spPr/>
      <dgm:t>
        <a:bodyPr/>
        <a:lstStyle/>
        <a:p>
          <a:endParaRPr lang="zh-CN" altLang="en-US"/>
        </a:p>
      </dgm:t>
    </dgm:pt>
    <dgm:pt modelId="{DD37EC5D-DCD4-4281-A701-5047E3952460}" type="pres">
      <dgm:prSet presAssocID="{F0C3F0A7-5151-4FFE-9405-1BA231DDCD4C}" presName="root2"/>
      <dgm:spPr/>
      <dgm:t>
        <a:bodyPr/>
        <a:lstStyle/>
        <a:p/>
      </dgm:t>
    </dgm:pt>
    <dgm:pt modelId="{A98F930B-EA0A-4B1D-9B29-B1B3D560F7CD}" type="pres">
      <dgm:prSet presAssocID="{F0C3F0A7-5151-4FFE-9405-1BA231DDCD4C}" presName="LevelTwoTextNode" presStyleLbl="node3" presStyleIdx="2" presStyleCnt="4" custScaleX="199687" custScaleY="111379" custLinFactNeighborX="-7434">
        <dgm:presLayoutVars>
          <dgm:chPref val="3"/>
        </dgm:presLayoutVars>
      </dgm:prSet>
      <dgm:spPr/>
      <dgm:t>
        <a:bodyPr/>
        <a:lstStyle/>
        <a:p>
          <a:endParaRPr lang="zh-CN" altLang="en-US"/>
        </a:p>
      </dgm:t>
    </dgm:pt>
    <dgm:pt modelId="{19DD5DB2-ECBA-4888-8387-B011A94F7383}" type="pres">
      <dgm:prSet presAssocID="{F0C3F0A7-5151-4FFE-9405-1BA231DDCD4C}" presName="level3hierChild"/>
      <dgm:spPr/>
      <dgm:t>
        <a:bodyPr/>
        <a:lstStyle/>
        <a:p/>
      </dgm:t>
    </dgm:pt>
    <dgm:pt modelId="{0DB59AEC-CCD0-4E0E-B24B-C881D3B1EB60}" type="pres">
      <dgm:prSet presAssocID="{39020629-54A1-4E49-AF03-1B07450104D0}" presName="conn2-1" presStyleLbl="parChTrans1D4" presStyleIdx="2" presStyleCnt="4"/>
      <dgm:spPr/>
      <dgm:t>
        <a:bodyPr/>
        <a:lstStyle/>
        <a:p>
          <a:endParaRPr lang="zh-CN" altLang="en-US"/>
        </a:p>
      </dgm:t>
    </dgm:pt>
    <dgm:pt modelId="{06C74F33-8215-4C05-A65A-0769E01B6CC6}" type="pres">
      <dgm:prSet presAssocID="{39020629-54A1-4E49-AF03-1B07450104D0}" presName="connTx" presStyleLbl="parChTrans2D4" presStyleIdx="2" presStyleCnt="4"/>
      <dgm:spPr/>
      <dgm:t>
        <a:bodyPr/>
        <a:lstStyle/>
        <a:p>
          <a:endParaRPr lang="zh-CN" altLang="en-US"/>
        </a:p>
      </dgm:t>
    </dgm:pt>
    <dgm:pt modelId="{EBEBC0A5-B662-4B83-BDBE-F058FC738101}" type="pres">
      <dgm:prSet presAssocID="{65470AEB-A6D9-4511-B31C-B4C4E116C5D8}" presName="root2"/>
      <dgm:spPr/>
      <dgm:t>
        <a:bodyPr/>
        <a:lstStyle/>
        <a:p/>
      </dgm:t>
    </dgm:pt>
    <dgm:pt modelId="{2BE18DB3-E1B1-489F-B3FD-94A4C4F87051}" type="pres">
      <dgm:prSet presAssocID="{65470AEB-A6D9-4511-B31C-B4C4E116C5D8}" presName="LevelTwoTextNode" presStyleLbl="node4" presStyleIdx="2" presStyleCnt="4" custScaleX="289303" custScaleY="123583" custLinFactNeighborX="17346" custLinFactNeighborY="2479">
        <dgm:presLayoutVars>
          <dgm:chPref val="3"/>
        </dgm:presLayoutVars>
      </dgm:prSet>
      <dgm:spPr/>
      <dgm:t>
        <a:bodyPr/>
        <a:lstStyle/>
        <a:p>
          <a:endParaRPr lang="zh-CN" altLang="en-US"/>
        </a:p>
      </dgm:t>
    </dgm:pt>
    <dgm:pt modelId="{BAFBD9DB-1879-4D1A-B7B3-1DB0C92D005C}" type="pres">
      <dgm:prSet presAssocID="{65470AEB-A6D9-4511-B31C-B4C4E116C5D8}" presName="level3hierChild"/>
      <dgm:spPr/>
      <dgm:t>
        <a:bodyPr/>
        <a:lstStyle/>
        <a:p/>
      </dgm:t>
    </dgm:pt>
    <dgm:pt modelId="{1EF50B48-34DC-4B0B-9DBA-B729314DDC81}" type="pres">
      <dgm:prSet presAssocID="{A4A3DE7D-C655-46BB-A5E3-DC617F52D4B7}" presName="conn2-1" presStyleLbl="parChTrans1D3" presStyleIdx="3" presStyleCnt="4"/>
      <dgm:spPr/>
      <dgm:t>
        <a:bodyPr/>
        <a:lstStyle/>
        <a:p>
          <a:endParaRPr lang="zh-CN" altLang="en-US"/>
        </a:p>
      </dgm:t>
    </dgm:pt>
    <dgm:pt modelId="{BDAAF710-C65B-4189-AB99-EA8EE49F5EF7}" type="pres">
      <dgm:prSet presAssocID="{A4A3DE7D-C655-46BB-A5E3-DC617F52D4B7}" presName="connTx" presStyleLbl="parChTrans2D3" presStyleIdx="3" presStyleCnt="4"/>
      <dgm:spPr/>
      <dgm:t>
        <a:bodyPr/>
        <a:lstStyle/>
        <a:p>
          <a:endParaRPr lang="zh-CN" altLang="en-US"/>
        </a:p>
      </dgm:t>
    </dgm:pt>
    <dgm:pt modelId="{D952B269-755D-4F4C-9453-DE32981B61CF}" type="pres">
      <dgm:prSet presAssocID="{C6F5F3EB-EA64-4ABA-8B0F-108F4E8B68AE}" presName="root2"/>
      <dgm:spPr/>
      <dgm:t>
        <a:bodyPr/>
        <a:lstStyle/>
        <a:p/>
      </dgm:t>
    </dgm:pt>
    <dgm:pt modelId="{4CB87DE5-7EE0-4063-B809-F36FF21A2AE1}" type="pres">
      <dgm:prSet presAssocID="{C6F5F3EB-EA64-4ABA-8B0F-108F4E8B68AE}" presName="LevelTwoTextNode" presStyleLbl="node3" presStyleIdx="3" presStyleCnt="4" custScaleX="183219" custScaleY="118305" custLinFactNeighborX="-6195" custLinFactNeighborY="32227">
        <dgm:presLayoutVars>
          <dgm:chPref val="3"/>
        </dgm:presLayoutVars>
      </dgm:prSet>
      <dgm:spPr/>
      <dgm:t>
        <a:bodyPr/>
        <a:lstStyle/>
        <a:p>
          <a:endParaRPr lang="zh-CN" altLang="en-US"/>
        </a:p>
      </dgm:t>
    </dgm:pt>
    <dgm:pt modelId="{A738E2A0-018D-45C4-BF76-8C0EFCE9CF37}" type="pres">
      <dgm:prSet presAssocID="{C6F5F3EB-EA64-4ABA-8B0F-108F4E8B68AE}" presName="level3hierChild"/>
      <dgm:spPr/>
      <dgm:t>
        <a:bodyPr/>
        <a:lstStyle/>
        <a:p/>
      </dgm:t>
    </dgm:pt>
    <dgm:pt modelId="{785ED2C0-51EA-4889-9F11-4C534888781E}" type="pres">
      <dgm:prSet presAssocID="{B7540C28-4523-4A18-8B75-472FCCBC75DF}" presName="conn2-1" presStyleLbl="parChTrans1D4" presStyleIdx="3" presStyleCnt="4"/>
      <dgm:spPr/>
      <dgm:t>
        <a:bodyPr/>
        <a:lstStyle/>
        <a:p>
          <a:endParaRPr lang="zh-CN" altLang="en-US"/>
        </a:p>
      </dgm:t>
    </dgm:pt>
    <dgm:pt modelId="{BF3112E8-73C4-406B-93E0-D67CBE76E2AB}" type="pres">
      <dgm:prSet presAssocID="{B7540C28-4523-4A18-8B75-472FCCBC75DF}" presName="connTx" presStyleLbl="parChTrans2D4" presStyleIdx="3" presStyleCnt="4"/>
      <dgm:spPr/>
      <dgm:t>
        <a:bodyPr/>
        <a:lstStyle/>
        <a:p>
          <a:endParaRPr lang="zh-CN" altLang="en-US"/>
        </a:p>
      </dgm:t>
    </dgm:pt>
    <dgm:pt modelId="{63D1C318-A5FC-4E6C-8342-0E718A95CC9A}" type="pres">
      <dgm:prSet presAssocID="{E1678F3F-E91C-4B2A-B260-15481AA7CB39}" presName="root2"/>
      <dgm:spPr/>
      <dgm:t>
        <a:bodyPr/>
        <a:lstStyle/>
        <a:p/>
      </dgm:t>
    </dgm:pt>
    <dgm:pt modelId="{9DAC56F8-FD71-4CB1-B768-60DB13CFDDFC}" type="pres">
      <dgm:prSet presAssocID="{E1678F3F-E91C-4B2A-B260-15481AA7CB39}" presName="LevelTwoTextNode" presStyleLbl="node4" presStyleIdx="3" presStyleCnt="4" custScaleX="302572" custScaleY="138446" custLinFactNeighborX="-3157" custLinFactNeighborY="30863">
        <dgm:presLayoutVars>
          <dgm:chPref val="3"/>
        </dgm:presLayoutVars>
      </dgm:prSet>
      <dgm:spPr/>
      <dgm:t>
        <a:bodyPr/>
        <a:lstStyle/>
        <a:p>
          <a:endParaRPr lang="zh-CN" altLang="en-US"/>
        </a:p>
      </dgm:t>
    </dgm:pt>
    <dgm:pt modelId="{BA9BA968-D69C-456D-BAD3-C19513C0671D}" type="pres">
      <dgm:prSet presAssocID="{E1678F3F-E91C-4B2A-B260-15481AA7CB39}" presName="level3hierChild"/>
      <dgm:spPr/>
      <dgm:t>
        <a:bodyPr/>
        <a:lstStyle/>
        <a:p/>
      </dgm:t>
    </dgm:pt>
  </dgm:ptLst>
  <dgm:cxnLst>
    <dgm:cxn modelId="{B06350FB-3B43-48CE-9664-4DB400B25507}" srcId="{52D435F4-65C0-41BF-B8E2-873A04A9F11C}" destId="{3060916E-A123-4EC0-A4C2-0C549A76237A}" srcOrd="0" destOrd="0" parTransId="{A41AE92B-4765-4810-8019-0988A09CAF5D}" sibTransId="{C50A2E9A-3435-4D2A-8ACF-C74EF4B3CBE4}"/>
    <dgm:cxn modelId="{756E5E31-A471-47E1-9CDE-CC86308F3493}" srcId="{3060916E-A123-4EC0-A4C2-0C549A76237A}" destId="{6E644C04-0490-40B5-8C58-30579D623ED1}" srcOrd="0" destOrd="0" parTransId="{1074AEC6-F59C-4578-842F-B960FC18BFDA}" sibTransId="{927C1AB9-6D02-4D5A-B024-684B5384FBC6}"/>
    <dgm:cxn modelId="{8EED470D-76AF-4BEC-9B04-D8919B5DA540}" srcId="{6E644C04-0490-40B5-8C58-30579D623ED1}" destId="{D763F061-CE7C-4CCD-8BDC-5CA05C9C3726}" srcOrd="0" destOrd="0" parTransId="{2F2A63A2-F1C8-4805-9D71-F38244DF106F}" sibTransId="{0A0E3F79-D8C0-440D-934A-85F0E042A004}"/>
    <dgm:cxn modelId="{408DD298-660B-470D-80AF-5F1C061CAC18}" srcId="{D763F061-CE7C-4CCD-8BDC-5CA05C9C3726}" destId="{3E8AFDE5-4CA9-44F8-A0AB-36FB3F51FDDF}" srcOrd="0" destOrd="0" parTransId="{B91C45E7-C7FC-4FC5-98D6-3EE5A5D53CC0}" sibTransId="{9C38D000-83E8-4E12-9AB0-ACA04145644C}"/>
    <dgm:cxn modelId="{BC0003AE-A527-45E1-A6BA-6767CC49726E}" srcId="{6E644C04-0490-40B5-8C58-30579D623ED1}" destId="{A1052D40-69C6-4F1C-A06B-173A5E536E65}" srcOrd="1" destOrd="0" parTransId="{C93B04C8-8579-4295-93BE-78F54B3FBD61}" sibTransId="{5F2E634C-9CDC-4BE0-8368-8904D10BC51C}"/>
    <dgm:cxn modelId="{CE6DBA63-5178-4337-881A-E7593B10CEDF}" srcId="{A1052D40-69C6-4F1C-A06B-173A5E536E65}" destId="{039BA2D9-DB63-41B9-8FD0-23E21DED38DB}" srcOrd="0" destOrd="0" parTransId="{2979958D-61B9-4811-83D7-5AA66F6E12DD}" sibTransId="{CB8E1C92-E39D-4AC3-BF17-F0BD76BD1A44}"/>
    <dgm:cxn modelId="{864B0B31-DC7D-4667-8B51-6DF005687944}" srcId="{6E644C04-0490-40B5-8C58-30579D623ED1}" destId="{F0C3F0A7-5151-4FFE-9405-1BA231DDCD4C}" srcOrd="2" destOrd="0" parTransId="{9DE11A1E-E293-4C6C-A19B-042131CCCA3E}" sibTransId="{E5051451-A1F2-4648-9208-59D1EB9825D2}"/>
    <dgm:cxn modelId="{B84FB15C-B321-4890-A764-CA56DD998F56}" srcId="{F0C3F0A7-5151-4FFE-9405-1BA231DDCD4C}" destId="{65470AEB-A6D9-4511-B31C-B4C4E116C5D8}" srcOrd="0" destOrd="0" parTransId="{39020629-54A1-4E49-AF03-1B07450104D0}" sibTransId="{83AECB30-54C3-4394-A808-DEF4247B3DCB}"/>
    <dgm:cxn modelId="{FD9240C8-92DB-4101-93D2-83A75297FA12}" srcId="{6E644C04-0490-40B5-8C58-30579D623ED1}" destId="{C6F5F3EB-EA64-4ABA-8B0F-108F4E8B68AE}" srcOrd="3" destOrd="0" parTransId="{A4A3DE7D-C655-46BB-A5E3-DC617F52D4B7}" sibTransId="{091E25F6-6C7F-4FCA-99F5-842FD2C55F6A}"/>
    <dgm:cxn modelId="{319B0797-E706-4823-A816-CB9E4F2D48E7}" srcId="{C6F5F3EB-EA64-4ABA-8B0F-108F4E8B68AE}" destId="{E1678F3F-E91C-4B2A-B260-15481AA7CB39}" srcOrd="0" destOrd="0" parTransId="{B7540C28-4523-4A18-8B75-472FCCBC75DF}" sibTransId="{6345E1F2-1C4F-49C6-B57C-4F1379521F7E}"/>
    <dgm:cxn modelId="{7EE2B753-FE0D-4CA2-A1AD-9966AAC2E40B}" type="presOf" srcId="{52D435F4-65C0-41BF-B8E2-873A04A9F11C}" destId="{0ECEFC2D-9AE7-4CA8-8407-DFB5CFABD358}" srcOrd="0" destOrd="0" presId="urn:microsoft.com/office/officeart/2005/8/layout/hierarchy2#1"/>
    <dgm:cxn modelId="{26829D68-D800-408B-BDE7-E4345E05BA05}" type="presParOf" srcId="{0ECEFC2D-9AE7-4CA8-8407-DFB5CFABD358}" destId="{392B4AE4-E4EF-48C4-AED7-2E998B9D9512}" srcOrd="0" destOrd="0" presId="urn:microsoft.com/office/officeart/2005/8/layout/hierarchy2#1"/>
    <dgm:cxn modelId="{B51205FA-393D-441C-BE12-20F6B72DA8E2}" type="presParOf" srcId="{392B4AE4-E4EF-48C4-AED7-2E998B9D9512}" destId="{A67DB871-0B23-415F-ACCC-6633853169A0}" srcOrd="0" destOrd="0" presId="urn:microsoft.com/office/officeart/2005/8/layout/hierarchy2#1"/>
    <dgm:cxn modelId="{7A81423D-06C1-44A1-9E70-14BCCD3C1713}" type="presOf" srcId="{3060916E-A123-4EC0-A4C2-0C549A76237A}" destId="{A67DB871-0B23-415F-ACCC-6633853169A0}" srcOrd="0" destOrd="0" presId="urn:microsoft.com/office/officeart/2005/8/layout/hierarchy2#1"/>
    <dgm:cxn modelId="{CB3453CD-8310-4524-A166-EE5B6EE79705}" type="presParOf" srcId="{392B4AE4-E4EF-48C4-AED7-2E998B9D9512}" destId="{F819392E-BD13-4FCB-A424-4533F6AC33EE}" srcOrd="1" destOrd="0" presId="urn:microsoft.com/office/officeart/2005/8/layout/hierarchy2#1"/>
    <dgm:cxn modelId="{10BE2975-46C5-45CC-883C-DFC062795A80}" type="presParOf" srcId="{F819392E-BD13-4FCB-A424-4533F6AC33EE}" destId="{5E699CFF-4BFC-42D0-BDC2-4A83DC80D0C7}" srcOrd="0" destOrd="0" presId="urn:microsoft.com/office/officeart/2005/8/layout/hierarchy2#1"/>
    <dgm:cxn modelId="{F7B3D40F-38C5-41BD-AB61-32249F56472C}" type="presOf" srcId="{1074AEC6-F59C-4578-842F-B960FC18BFDA}" destId="{5E699CFF-4BFC-42D0-BDC2-4A83DC80D0C7}" srcOrd="0" destOrd="0" presId="urn:microsoft.com/office/officeart/2005/8/layout/hierarchy2#1"/>
    <dgm:cxn modelId="{D5FFA00C-8766-4AC4-B669-7EBF414FBEB0}" type="presParOf" srcId="{5E699CFF-4BFC-42D0-BDC2-4A83DC80D0C7}" destId="{C65A4FCA-B42A-4B21-B375-B792F9729DF5}" srcOrd="0" destOrd="0" presId="urn:microsoft.com/office/officeart/2005/8/layout/hierarchy2#1"/>
    <dgm:cxn modelId="{5047CFC1-EEFC-47D6-95A8-4622719E3E6F}" type="presOf" srcId="{1074AEC6-F59C-4578-842F-B960FC18BFDA}" destId="{C65A4FCA-B42A-4B21-B375-B792F9729DF5}" srcOrd="1" destOrd="0" presId="urn:microsoft.com/office/officeart/2005/8/layout/hierarchy2#1"/>
    <dgm:cxn modelId="{7D6EFEEC-3245-4534-B802-B29FDC3E2359}" type="presParOf" srcId="{F819392E-BD13-4FCB-A424-4533F6AC33EE}" destId="{920E48F8-A620-4AEC-A8A2-9FD4D6B6567C}" srcOrd="1" destOrd="0" presId="urn:microsoft.com/office/officeart/2005/8/layout/hierarchy2#1"/>
    <dgm:cxn modelId="{B24F834A-B98F-45B7-AB5D-0936C15EABEB}" type="presParOf" srcId="{920E48F8-A620-4AEC-A8A2-9FD4D6B6567C}" destId="{B617445A-2B5A-43FE-8312-5D718A6E112E}" srcOrd="0" destOrd="0" presId="urn:microsoft.com/office/officeart/2005/8/layout/hierarchy2#1"/>
    <dgm:cxn modelId="{00502E83-F6CD-4D58-93FE-AE73712F47E4}" type="presOf" srcId="{6E644C04-0490-40B5-8C58-30579D623ED1}" destId="{B617445A-2B5A-43FE-8312-5D718A6E112E}" srcOrd="0" destOrd="0" presId="urn:microsoft.com/office/officeart/2005/8/layout/hierarchy2#1"/>
    <dgm:cxn modelId="{1940A3B9-9231-460B-94B2-BD2D65324392}" type="presParOf" srcId="{920E48F8-A620-4AEC-A8A2-9FD4D6B6567C}" destId="{105844CE-7D1D-4410-89E2-3FC3A055D0C8}" srcOrd="1" destOrd="0" presId="urn:microsoft.com/office/officeart/2005/8/layout/hierarchy2#1"/>
    <dgm:cxn modelId="{116D0317-B27E-4AEF-992F-61C2063A4A7E}" type="presParOf" srcId="{105844CE-7D1D-4410-89E2-3FC3A055D0C8}" destId="{2E5CDD51-4348-4708-AB76-30B063F8676A}" srcOrd="0" destOrd="0" presId="urn:microsoft.com/office/officeart/2005/8/layout/hierarchy2#1"/>
    <dgm:cxn modelId="{49D180E5-D24D-424B-AB25-47099D465E43}" type="presOf" srcId="{2F2A63A2-F1C8-4805-9D71-F38244DF106F}" destId="{2E5CDD51-4348-4708-AB76-30B063F8676A}" srcOrd="0" destOrd="0" presId="urn:microsoft.com/office/officeart/2005/8/layout/hierarchy2#1"/>
    <dgm:cxn modelId="{418BFC0A-746A-4F44-BA62-DDE6BCDCBD6D}" type="presParOf" srcId="{2E5CDD51-4348-4708-AB76-30B063F8676A}" destId="{18B4C204-7B6A-439E-80CA-958D8CB35D82}" srcOrd="0" destOrd="0" presId="urn:microsoft.com/office/officeart/2005/8/layout/hierarchy2#1"/>
    <dgm:cxn modelId="{FBDA2CAC-B4AB-4A07-818C-1A1873C8FD7E}" type="presOf" srcId="{2F2A63A2-F1C8-4805-9D71-F38244DF106F}" destId="{18B4C204-7B6A-439E-80CA-958D8CB35D82}" srcOrd="1" destOrd="0" presId="urn:microsoft.com/office/officeart/2005/8/layout/hierarchy2#1"/>
    <dgm:cxn modelId="{5E5FD4BA-7D07-44A5-AE7B-6AB754B8BD82}" type="presParOf" srcId="{105844CE-7D1D-4410-89E2-3FC3A055D0C8}" destId="{B9BCC915-37E4-4E59-9EE7-55A5390B2FCD}" srcOrd="1" destOrd="0" presId="urn:microsoft.com/office/officeart/2005/8/layout/hierarchy2#1"/>
    <dgm:cxn modelId="{5AFB147F-1A1C-40CE-9600-7D7FA3569714}" type="presParOf" srcId="{B9BCC915-37E4-4E59-9EE7-55A5390B2FCD}" destId="{3FABD98F-EDDE-4145-9E55-E7B28BA3CD3B}" srcOrd="0" destOrd="0" presId="urn:microsoft.com/office/officeart/2005/8/layout/hierarchy2#1"/>
    <dgm:cxn modelId="{EC1F7660-F4D8-4C45-9814-F45A21179255}" type="presOf" srcId="{D763F061-CE7C-4CCD-8BDC-5CA05C9C3726}" destId="{3FABD98F-EDDE-4145-9E55-E7B28BA3CD3B}" srcOrd="0" destOrd="0" presId="urn:microsoft.com/office/officeart/2005/8/layout/hierarchy2#1"/>
    <dgm:cxn modelId="{A2961482-9A6C-4EAA-84F9-CA089CAE0F71}" type="presParOf" srcId="{B9BCC915-37E4-4E59-9EE7-55A5390B2FCD}" destId="{E2008916-B9CA-47C7-B762-985A03893616}" srcOrd="1" destOrd="0" presId="urn:microsoft.com/office/officeart/2005/8/layout/hierarchy2#1"/>
    <dgm:cxn modelId="{F4F895B8-E197-4EDA-A9C4-33E8F79AE134}" type="presParOf" srcId="{E2008916-B9CA-47C7-B762-985A03893616}" destId="{8F012461-7142-4098-B865-7FB9CC739E1F}" srcOrd="0" destOrd="0" presId="urn:microsoft.com/office/officeart/2005/8/layout/hierarchy2#1"/>
    <dgm:cxn modelId="{934FAFB1-A698-4495-AFDB-2243B2C676B4}" type="presOf" srcId="{B91C45E7-C7FC-4FC5-98D6-3EE5A5D53CC0}" destId="{8F012461-7142-4098-B865-7FB9CC739E1F}" srcOrd="0" destOrd="0" presId="urn:microsoft.com/office/officeart/2005/8/layout/hierarchy2#1"/>
    <dgm:cxn modelId="{7B5F0A85-D65B-4D41-A4E3-09A7A0796CBB}" type="presParOf" srcId="{8F012461-7142-4098-B865-7FB9CC739E1F}" destId="{478F34D7-3B35-4FB7-B4BC-5067C59DA9DC}" srcOrd="0" destOrd="0" presId="urn:microsoft.com/office/officeart/2005/8/layout/hierarchy2#1"/>
    <dgm:cxn modelId="{82139E35-20AB-4586-8109-AE242B8E29D9}" type="presOf" srcId="{B91C45E7-C7FC-4FC5-98D6-3EE5A5D53CC0}" destId="{478F34D7-3B35-4FB7-B4BC-5067C59DA9DC}" srcOrd="1" destOrd="0" presId="urn:microsoft.com/office/officeart/2005/8/layout/hierarchy2#1"/>
    <dgm:cxn modelId="{AF8328F6-7985-41EF-95DA-646F7E1B8F39}" type="presParOf" srcId="{E2008916-B9CA-47C7-B762-985A03893616}" destId="{DEA5F93A-CFDA-4B3E-9CC5-B825844F2C10}" srcOrd="1" destOrd="0" presId="urn:microsoft.com/office/officeart/2005/8/layout/hierarchy2#1"/>
    <dgm:cxn modelId="{B05D5399-50E3-4516-A16B-344021084F0E}" type="presParOf" srcId="{DEA5F93A-CFDA-4B3E-9CC5-B825844F2C10}" destId="{6722C5E3-7A49-43F4-8A97-4D161D184788}" srcOrd="0" destOrd="0" presId="urn:microsoft.com/office/officeart/2005/8/layout/hierarchy2#1"/>
    <dgm:cxn modelId="{EA766CAC-97CC-4D35-B597-CA985ED9C8CE}" type="presOf" srcId="{3E8AFDE5-4CA9-44F8-A0AB-36FB3F51FDDF}" destId="{6722C5E3-7A49-43F4-8A97-4D161D184788}" srcOrd="0" destOrd="0" presId="urn:microsoft.com/office/officeart/2005/8/layout/hierarchy2#1"/>
    <dgm:cxn modelId="{8378C7C9-7A1C-4763-AB82-0327D8CC74A8}" type="presParOf" srcId="{DEA5F93A-CFDA-4B3E-9CC5-B825844F2C10}" destId="{061D3DD2-BEB3-4F29-AA1D-3B34EA628D72}" srcOrd="1" destOrd="0" presId="urn:microsoft.com/office/officeart/2005/8/layout/hierarchy2#1"/>
    <dgm:cxn modelId="{3271468E-7948-4AC5-AE88-A5E576C14B1D}" type="presParOf" srcId="{105844CE-7D1D-4410-89E2-3FC3A055D0C8}" destId="{E8B17E6E-228D-45B7-A706-6EAD8A2AA2C3}" srcOrd="2" destOrd="0" presId="urn:microsoft.com/office/officeart/2005/8/layout/hierarchy2#1"/>
    <dgm:cxn modelId="{831F983A-1050-4BBF-85E9-9E4467353E90}" type="presOf" srcId="{C93B04C8-8579-4295-93BE-78F54B3FBD61}" destId="{E8B17E6E-228D-45B7-A706-6EAD8A2AA2C3}" srcOrd="0" destOrd="0" presId="urn:microsoft.com/office/officeart/2005/8/layout/hierarchy2#1"/>
    <dgm:cxn modelId="{D784CD7B-D867-460B-9D37-80A55931B9C3}" type="presParOf" srcId="{E8B17E6E-228D-45B7-A706-6EAD8A2AA2C3}" destId="{6B7CFB12-DBEE-4825-887B-00DECA8BE628}" srcOrd="0" destOrd="0" presId="urn:microsoft.com/office/officeart/2005/8/layout/hierarchy2#1"/>
    <dgm:cxn modelId="{21B0AF91-6226-41E9-8046-E65A531DE18E}" type="presOf" srcId="{C93B04C8-8579-4295-93BE-78F54B3FBD61}" destId="{6B7CFB12-DBEE-4825-887B-00DECA8BE628}" srcOrd="1" destOrd="0" presId="urn:microsoft.com/office/officeart/2005/8/layout/hierarchy2#1"/>
    <dgm:cxn modelId="{83372DC0-C355-4440-AFC6-BB49639F5BF3}" type="presParOf" srcId="{105844CE-7D1D-4410-89E2-3FC3A055D0C8}" destId="{24778916-3C31-4865-9238-F51875F46BC2}" srcOrd="3" destOrd="0" presId="urn:microsoft.com/office/officeart/2005/8/layout/hierarchy2#1"/>
    <dgm:cxn modelId="{0C69F987-0C12-48B3-AF96-1D4220EA06B8}" type="presParOf" srcId="{24778916-3C31-4865-9238-F51875F46BC2}" destId="{EC586A28-7D24-4D7B-8AA3-93C3626FB19F}" srcOrd="0" destOrd="0" presId="urn:microsoft.com/office/officeart/2005/8/layout/hierarchy2#1"/>
    <dgm:cxn modelId="{401913C4-7474-4DE2-8C74-17F46AF79D26}" type="presOf" srcId="{A1052D40-69C6-4F1C-A06B-173A5E536E65}" destId="{EC586A28-7D24-4D7B-8AA3-93C3626FB19F}" srcOrd="0" destOrd="0" presId="urn:microsoft.com/office/officeart/2005/8/layout/hierarchy2#1"/>
    <dgm:cxn modelId="{E9A73FB0-30CF-46FB-8134-A5EEDCE82F8B}" type="presParOf" srcId="{24778916-3C31-4865-9238-F51875F46BC2}" destId="{0FFAA87F-6B8F-413A-8AB8-08F5BC43848A}" srcOrd="1" destOrd="0" presId="urn:microsoft.com/office/officeart/2005/8/layout/hierarchy2#1"/>
    <dgm:cxn modelId="{5327BF5B-F41D-4DE5-A26A-F357E31377F1}" type="presParOf" srcId="{0FFAA87F-6B8F-413A-8AB8-08F5BC43848A}" destId="{563D13C0-7179-4094-9B70-336C35E59D37}" srcOrd="0" destOrd="0" presId="urn:microsoft.com/office/officeart/2005/8/layout/hierarchy2#1"/>
    <dgm:cxn modelId="{9F801546-19D7-4811-87F6-DA723930CB3F}" type="presOf" srcId="{2979958D-61B9-4811-83D7-5AA66F6E12DD}" destId="{563D13C0-7179-4094-9B70-336C35E59D37}" srcOrd="0" destOrd="0" presId="urn:microsoft.com/office/officeart/2005/8/layout/hierarchy2#1"/>
    <dgm:cxn modelId="{AAAE7E50-53B7-45CA-98E9-C6D4D556DD5F}" type="presParOf" srcId="{563D13C0-7179-4094-9B70-336C35E59D37}" destId="{5A257E0D-0FAE-482F-A12D-6AFCDCE2DD43}" srcOrd="0" destOrd="0" presId="urn:microsoft.com/office/officeart/2005/8/layout/hierarchy2#1"/>
    <dgm:cxn modelId="{46F93B7F-A206-4B5A-AC75-130000AFE9D8}" type="presOf" srcId="{2979958D-61B9-4811-83D7-5AA66F6E12DD}" destId="{5A257E0D-0FAE-482F-A12D-6AFCDCE2DD43}" srcOrd="1" destOrd="0" presId="urn:microsoft.com/office/officeart/2005/8/layout/hierarchy2#1"/>
    <dgm:cxn modelId="{62120A3F-2778-4DDE-B819-77E080454172}" type="presParOf" srcId="{0FFAA87F-6B8F-413A-8AB8-08F5BC43848A}" destId="{AF92D265-D4CC-484B-8544-876FEA3F1D3B}" srcOrd="1" destOrd="0" presId="urn:microsoft.com/office/officeart/2005/8/layout/hierarchy2#1"/>
    <dgm:cxn modelId="{0C1E2030-9E2F-4BC6-9CBC-28510A3049FB}" type="presParOf" srcId="{AF92D265-D4CC-484B-8544-876FEA3F1D3B}" destId="{3C5EF2E9-4518-4FF9-B2AB-7891FDD2D3B0}" srcOrd="0" destOrd="0" presId="urn:microsoft.com/office/officeart/2005/8/layout/hierarchy2#1"/>
    <dgm:cxn modelId="{566FD1B2-D669-4997-BEA2-9319168628B5}" type="presOf" srcId="{039BA2D9-DB63-41B9-8FD0-23E21DED38DB}" destId="{3C5EF2E9-4518-4FF9-B2AB-7891FDD2D3B0}" srcOrd="0" destOrd="0" presId="urn:microsoft.com/office/officeart/2005/8/layout/hierarchy2#1"/>
    <dgm:cxn modelId="{33B4A35E-DE92-4B22-9C64-3A0B641C57D7}" type="presParOf" srcId="{AF92D265-D4CC-484B-8544-876FEA3F1D3B}" destId="{82597998-79B7-4584-BD82-44F42286C59C}" srcOrd="1" destOrd="0" presId="urn:microsoft.com/office/officeart/2005/8/layout/hierarchy2#1"/>
    <dgm:cxn modelId="{1D72A541-76C1-41CE-ABD0-97887B03EC64}" type="presParOf" srcId="{105844CE-7D1D-4410-89E2-3FC3A055D0C8}" destId="{126C8DCD-4614-4A5E-B744-05DF364B951B}" srcOrd="4" destOrd="0" presId="urn:microsoft.com/office/officeart/2005/8/layout/hierarchy2#1"/>
    <dgm:cxn modelId="{A45AD1F0-709C-48B5-95F7-829F473E6FFD}" type="presOf" srcId="{9DE11A1E-E293-4C6C-A19B-042131CCCA3E}" destId="{126C8DCD-4614-4A5E-B744-05DF364B951B}" srcOrd="0" destOrd="0" presId="urn:microsoft.com/office/officeart/2005/8/layout/hierarchy2#1"/>
    <dgm:cxn modelId="{E8263BE0-C399-41BC-86D1-00D8F1592A32}" type="presParOf" srcId="{126C8DCD-4614-4A5E-B744-05DF364B951B}" destId="{CF37DBFC-D70B-4F0B-BBC7-1B28A1D868A5}" srcOrd="0" destOrd="0" presId="urn:microsoft.com/office/officeart/2005/8/layout/hierarchy2#1"/>
    <dgm:cxn modelId="{4BFF708A-7979-4DD8-8CE9-A73D1EA7D2A2}" type="presOf" srcId="{9DE11A1E-E293-4C6C-A19B-042131CCCA3E}" destId="{CF37DBFC-D70B-4F0B-BBC7-1B28A1D868A5}" srcOrd="1" destOrd="0" presId="urn:microsoft.com/office/officeart/2005/8/layout/hierarchy2#1"/>
    <dgm:cxn modelId="{46B4FF50-C407-46AD-939C-3D72D887799F}" type="presParOf" srcId="{105844CE-7D1D-4410-89E2-3FC3A055D0C8}" destId="{DD37EC5D-DCD4-4281-A701-5047E3952460}" srcOrd="5" destOrd="0" presId="urn:microsoft.com/office/officeart/2005/8/layout/hierarchy2#1"/>
    <dgm:cxn modelId="{AF51A7A4-75B0-41D7-BFF3-0B76C24AB674}" type="presParOf" srcId="{DD37EC5D-DCD4-4281-A701-5047E3952460}" destId="{A98F930B-EA0A-4B1D-9B29-B1B3D560F7CD}" srcOrd="0" destOrd="0" presId="urn:microsoft.com/office/officeart/2005/8/layout/hierarchy2#1"/>
    <dgm:cxn modelId="{3C1B480E-ED28-483A-A5AA-312C00BF0D83}" type="presOf" srcId="{F0C3F0A7-5151-4FFE-9405-1BA231DDCD4C}" destId="{A98F930B-EA0A-4B1D-9B29-B1B3D560F7CD}" srcOrd="0" destOrd="0" presId="urn:microsoft.com/office/officeart/2005/8/layout/hierarchy2#1"/>
    <dgm:cxn modelId="{A5E6F010-DCC7-4907-8D0D-EBE66ECB5933}" type="presParOf" srcId="{DD37EC5D-DCD4-4281-A701-5047E3952460}" destId="{19DD5DB2-ECBA-4888-8387-B011A94F7383}" srcOrd="1" destOrd="0" presId="urn:microsoft.com/office/officeart/2005/8/layout/hierarchy2#1"/>
    <dgm:cxn modelId="{0FBD45A0-5982-4AAE-8BA3-896D9F1F369A}" type="presParOf" srcId="{19DD5DB2-ECBA-4888-8387-B011A94F7383}" destId="{0DB59AEC-CCD0-4E0E-B24B-C881D3B1EB60}" srcOrd="0" destOrd="0" presId="urn:microsoft.com/office/officeart/2005/8/layout/hierarchy2#1"/>
    <dgm:cxn modelId="{5B8626C0-89E2-44D3-AC5E-A7408894C8CC}" type="presOf" srcId="{39020629-54A1-4E49-AF03-1B07450104D0}" destId="{0DB59AEC-CCD0-4E0E-B24B-C881D3B1EB60}" srcOrd="0" destOrd="0" presId="urn:microsoft.com/office/officeart/2005/8/layout/hierarchy2#1"/>
    <dgm:cxn modelId="{4350C4DB-A41E-4C44-9BED-554371DC2900}" type="presParOf" srcId="{0DB59AEC-CCD0-4E0E-B24B-C881D3B1EB60}" destId="{06C74F33-8215-4C05-A65A-0769E01B6CC6}" srcOrd="0" destOrd="0" presId="urn:microsoft.com/office/officeart/2005/8/layout/hierarchy2#1"/>
    <dgm:cxn modelId="{ED2574F8-7763-4BFB-BDA7-7798BF39A35E}" type="presOf" srcId="{39020629-54A1-4E49-AF03-1B07450104D0}" destId="{06C74F33-8215-4C05-A65A-0769E01B6CC6}" srcOrd="1" destOrd="0" presId="urn:microsoft.com/office/officeart/2005/8/layout/hierarchy2#1"/>
    <dgm:cxn modelId="{7C10E81B-721F-4A4B-A025-7E23213EC004}" type="presParOf" srcId="{19DD5DB2-ECBA-4888-8387-B011A94F7383}" destId="{EBEBC0A5-B662-4B83-BDBE-F058FC738101}" srcOrd="1" destOrd="0" presId="urn:microsoft.com/office/officeart/2005/8/layout/hierarchy2#1"/>
    <dgm:cxn modelId="{41D473B8-E481-4270-A138-798CD891AFCD}" type="presParOf" srcId="{EBEBC0A5-B662-4B83-BDBE-F058FC738101}" destId="{2BE18DB3-E1B1-489F-B3FD-94A4C4F87051}" srcOrd="0" destOrd="0" presId="urn:microsoft.com/office/officeart/2005/8/layout/hierarchy2#1"/>
    <dgm:cxn modelId="{F31C4EDB-2E16-4858-A645-FCDD21B54B6F}" type="presOf" srcId="{65470AEB-A6D9-4511-B31C-B4C4E116C5D8}" destId="{2BE18DB3-E1B1-489F-B3FD-94A4C4F87051}" srcOrd="0" destOrd="0" presId="urn:microsoft.com/office/officeart/2005/8/layout/hierarchy2#1"/>
    <dgm:cxn modelId="{A07F56AA-5055-4BEB-9C49-5C4631F13716}" type="presParOf" srcId="{EBEBC0A5-B662-4B83-BDBE-F058FC738101}" destId="{BAFBD9DB-1879-4D1A-B7B3-1DB0C92D005C}" srcOrd="1" destOrd="0" presId="urn:microsoft.com/office/officeart/2005/8/layout/hierarchy2#1"/>
    <dgm:cxn modelId="{D6B5811D-2B9E-4C88-828B-E33E9E95DAE1}" type="presParOf" srcId="{105844CE-7D1D-4410-89E2-3FC3A055D0C8}" destId="{1EF50B48-34DC-4B0B-9DBA-B729314DDC81}" srcOrd="6" destOrd="0" presId="urn:microsoft.com/office/officeart/2005/8/layout/hierarchy2#1"/>
    <dgm:cxn modelId="{C59F0ECC-E579-4CF4-9601-3A12CFF5CE8B}" type="presOf" srcId="{A4A3DE7D-C655-46BB-A5E3-DC617F52D4B7}" destId="{1EF50B48-34DC-4B0B-9DBA-B729314DDC81}" srcOrd="0" destOrd="0" presId="urn:microsoft.com/office/officeart/2005/8/layout/hierarchy2#1"/>
    <dgm:cxn modelId="{E75F9E45-50F9-46A3-84AE-17C0D1E4934F}" type="presParOf" srcId="{1EF50B48-34DC-4B0B-9DBA-B729314DDC81}" destId="{BDAAF710-C65B-4189-AB99-EA8EE49F5EF7}" srcOrd="0" destOrd="0" presId="urn:microsoft.com/office/officeart/2005/8/layout/hierarchy2#1"/>
    <dgm:cxn modelId="{D4099C52-A0B2-45BE-B3CC-EFCB1C5D319A}" type="presOf" srcId="{A4A3DE7D-C655-46BB-A5E3-DC617F52D4B7}" destId="{BDAAF710-C65B-4189-AB99-EA8EE49F5EF7}" srcOrd="1" destOrd="0" presId="urn:microsoft.com/office/officeart/2005/8/layout/hierarchy2#1"/>
    <dgm:cxn modelId="{9667317C-853B-4772-A068-360502F88871}" type="presParOf" srcId="{105844CE-7D1D-4410-89E2-3FC3A055D0C8}" destId="{D952B269-755D-4F4C-9453-DE32981B61CF}" srcOrd="7" destOrd="0" presId="urn:microsoft.com/office/officeart/2005/8/layout/hierarchy2#1"/>
    <dgm:cxn modelId="{31574F33-1E29-40A1-AFA0-2EB532042D58}" type="presParOf" srcId="{D952B269-755D-4F4C-9453-DE32981B61CF}" destId="{4CB87DE5-7EE0-4063-B809-F36FF21A2AE1}" srcOrd="0" destOrd="0" presId="urn:microsoft.com/office/officeart/2005/8/layout/hierarchy2#1"/>
    <dgm:cxn modelId="{4522C73C-B102-49CE-A7DE-07B7D3F7353F}" type="presOf" srcId="{C6F5F3EB-EA64-4ABA-8B0F-108F4E8B68AE}" destId="{4CB87DE5-7EE0-4063-B809-F36FF21A2AE1}" srcOrd="0" destOrd="0" presId="urn:microsoft.com/office/officeart/2005/8/layout/hierarchy2#1"/>
    <dgm:cxn modelId="{6C2813EA-BAEB-484C-AA77-28CC99E198F8}" type="presParOf" srcId="{D952B269-755D-4F4C-9453-DE32981B61CF}" destId="{A738E2A0-018D-45C4-BF76-8C0EFCE9CF37}" srcOrd="1" destOrd="0" presId="urn:microsoft.com/office/officeart/2005/8/layout/hierarchy2#1"/>
    <dgm:cxn modelId="{8C8D5C47-81B9-4581-8843-5888A49EB3B7}" type="presParOf" srcId="{A738E2A0-018D-45C4-BF76-8C0EFCE9CF37}" destId="{785ED2C0-51EA-4889-9F11-4C534888781E}" srcOrd="0" destOrd="0" presId="urn:microsoft.com/office/officeart/2005/8/layout/hierarchy2#1"/>
    <dgm:cxn modelId="{26841460-1154-487E-BE57-440600F1B7FA}" type="presOf" srcId="{B7540C28-4523-4A18-8B75-472FCCBC75DF}" destId="{785ED2C0-51EA-4889-9F11-4C534888781E}" srcOrd="0" destOrd="0" presId="urn:microsoft.com/office/officeart/2005/8/layout/hierarchy2#1"/>
    <dgm:cxn modelId="{1879F11A-16BE-42E3-B02B-DA16F899A8BA}" type="presParOf" srcId="{785ED2C0-51EA-4889-9F11-4C534888781E}" destId="{BF3112E8-73C4-406B-93E0-D67CBE76E2AB}" srcOrd="0" destOrd="0" presId="urn:microsoft.com/office/officeart/2005/8/layout/hierarchy2#1"/>
    <dgm:cxn modelId="{7D5A5990-4C78-4E72-A183-E77C41FCEC49}" type="presOf" srcId="{B7540C28-4523-4A18-8B75-472FCCBC75DF}" destId="{BF3112E8-73C4-406B-93E0-D67CBE76E2AB}" srcOrd="1" destOrd="0" presId="urn:microsoft.com/office/officeart/2005/8/layout/hierarchy2#1"/>
    <dgm:cxn modelId="{70FE5CFD-E48B-48D1-9026-0227F1C843E5}" type="presParOf" srcId="{A738E2A0-018D-45C4-BF76-8C0EFCE9CF37}" destId="{63D1C318-A5FC-4E6C-8342-0E718A95CC9A}" srcOrd="1" destOrd="0" presId="urn:microsoft.com/office/officeart/2005/8/layout/hierarchy2#1"/>
    <dgm:cxn modelId="{B2DAFB69-D7C5-4E1D-8461-F602F571E48F}" type="presParOf" srcId="{63D1C318-A5FC-4E6C-8342-0E718A95CC9A}" destId="{9DAC56F8-FD71-4CB1-B768-60DB13CFDDFC}" srcOrd="0" destOrd="0" presId="urn:microsoft.com/office/officeart/2005/8/layout/hierarchy2#1"/>
    <dgm:cxn modelId="{CDF65A67-0EDC-4149-B7FE-EAFEBCE0053D}" type="presOf" srcId="{E1678F3F-E91C-4B2A-B260-15481AA7CB39}" destId="{9DAC56F8-FD71-4CB1-B768-60DB13CFDDFC}" srcOrd="0" destOrd="0" presId="urn:microsoft.com/office/officeart/2005/8/layout/hierarchy2#1"/>
    <dgm:cxn modelId="{360C53F8-E9B7-4FDC-9341-4094166F3ADC}" type="presParOf" srcId="{63D1C318-A5FC-4E6C-8342-0E718A95CC9A}" destId="{BA9BA968-D69C-456D-BAD3-C19513C0671D}" srcOrd="1" destOrd="0" presId="urn:microsoft.com/office/officeart/2005/8/layout/hierarchy2#1"/>
  </dgm:cxnLst>
  <dgm:bg/>
  <dgm:whole/>
  <dgm:extLst>
    <a:ext uri="http://schemas.microsoft.com/office/drawing/2008/diagram">
      <dsp:dataModelExt xmlns:dsp="http://schemas.microsoft.com/office/drawing/2008/diagram" relId="rId3" minVer="http://schemas.openxmlformats.org/drawingml/2006/main"/>
    </a:ext>
  </dgm:extLst>
</dgm:dataModel>
</file>

<file path=ppt/diagrams/drawing1.xml><?xml version="1.0" encoding="utf-8"?>
<dsp:drawing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http://schemas.openxmlformats.org/presentationml/2006/main" xmlns:dsp="http://schemas.microsoft.com/office/drawing/2008/diagram">
  <dsp:spTree>
    <dsp:nvGrpSpPr>
      <dsp:cNvPr id="13" name=""/>
      <dsp:cNvGrpSpPr/>
    </dsp:nvGrpSpPr>
    <dsp:grpSpPr/>
    <dsp:sp modelId="{A67DB871-0B23-415F-ACCC-6633853169A0}">
      <dsp:nvSpPr>
        <dsp:cNvPr id="14" name=""/>
        <dsp:cNvSpPr/>
      </dsp:nvSpPr>
      <dsp:spPr>
        <a:xfrm>
          <a:off x="97316" y="2342330"/>
          <a:ext cx="1808845" cy="883751"/>
        </a:xfrm>
        <a:prstGeom prst="roundRect">
          <a:avLst>
            <a:gd name="adj" fmla="val 10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100000"/>
            </a:lnSpc>
            <a:spcBef>
              <a:spcPct val="0"/>
            </a:spcBef>
            <a:spcAft>
              <a:spcPct val="35000"/>
            </a:spcAft>
          </a:pPr>
          <a:r>
            <a:rPr lang="zh-CN" altLang="en-US" sz="2800" b="1" kern="1200" smtClean="0">
              <a:latin typeface="黑体" pitchFamily="49" charset="-122"/>
              <a:ea typeface="黑体" pitchFamily="49" charset="-122"/>
            </a:rPr>
            <a:t>我国的国家性质</a:t>
          </a:r>
        </a:p>
      </dsp:txBody>
      <dsp:txXfrm>
        <a:off x="123200" y="2368214"/>
        <a:ext cx="1757077" cy="831983"/>
      </dsp:txXfrm>
    </dsp:sp>
    <dsp:sp modelId="{C13FA610-E720-4520-AEDE-BDFC7C3D87B8}">
      <dsp:nvSpPr>
        <dsp:cNvPr id="15" name=""/>
        <dsp:cNvSpPr/>
      </dsp:nvSpPr>
      <dsp:spPr>
        <a:xfrm>
          <a:off x="1906161" y="2776908"/>
          <a:ext cx="131136" cy="14597"/>
        </a:xfrm>
        <a:custGeom>
          <a:rect l="0" t="0" r="0" b="0"/>
          <a:pathLst>
            <a:path>
              <a:moveTo>
                <a:pt x="0" y="7298"/>
              </a:moveTo>
              <a:lnTo>
                <a:pt x="131136" y="7298"/>
              </a:lnTo>
            </a:path>
          </a:pathLst>
        </a:custGeom>
        <a:noFill/>
        <a:ln w="2540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zh-CN" altLang="en-US" sz="500" kern="1200"/>
        </a:p>
      </dsp:txBody>
      <dsp:txXfrm>
        <a:off x="1968451" y="2780928"/>
        <a:ext cx="6556" cy="6556"/>
      </dsp:txXfrm>
    </dsp:sp>
    <dsp:sp modelId="{C4526FCB-0F23-4AC4-90D6-017596DD9C5C}">
      <dsp:nvSpPr>
        <dsp:cNvPr id="16" name=""/>
        <dsp:cNvSpPr/>
      </dsp:nvSpPr>
      <dsp:spPr>
        <a:xfrm>
          <a:off x="2037297" y="2455343"/>
          <a:ext cx="1934444" cy="657725"/>
        </a:xfrm>
        <a:prstGeom prst="roundRect">
          <a:avLst>
            <a:gd name="adj" fmla="val 10000"/>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100000"/>
            </a:lnSpc>
            <a:spcBef>
              <a:spcPct val="0"/>
            </a:spcBef>
            <a:spcAft>
              <a:spcPct val="35000"/>
            </a:spcAft>
          </a:pPr>
          <a:r>
            <a:rPr lang="zh-CN" altLang="en-US" sz="2800" b="1" kern="1200" smtClean="0">
              <a:latin typeface="黑体" pitchFamily="49" charset="-122"/>
              <a:ea typeface="黑体" pitchFamily="49" charset="-122"/>
            </a:rPr>
            <a:t>政治背景</a:t>
          </a:r>
        </a:p>
      </dsp:txBody>
      <dsp:txXfrm>
        <a:off x="2056561" y="2474607"/>
        <a:ext cx="1895916" cy="619197"/>
      </dsp:txXfrm>
    </dsp:sp>
    <dsp:sp modelId="{5E699CFF-4BFC-42D0-BDC2-4A83DC80D0C7}">
      <dsp:nvSpPr>
        <dsp:cNvPr id="17" name=""/>
        <dsp:cNvSpPr/>
      </dsp:nvSpPr>
      <dsp:spPr>
        <a:xfrm>
          <a:off x="3971742" y="2776908"/>
          <a:ext cx="341413" cy="14597"/>
        </a:xfrm>
        <a:custGeom>
          <a:rect l="0" t="0" r="0" b="0"/>
          <a:pathLst>
            <a:path>
              <a:moveTo>
                <a:pt x="0" y="7298"/>
              </a:moveTo>
              <a:lnTo>
                <a:pt x="341413" y="7298"/>
              </a:lnTo>
            </a:path>
          </a:pathLst>
        </a:custGeom>
        <a:noFill/>
        <a:ln w="25400" cap="flat" cmpd="sng" algn="ctr">
          <a:solidFill>
            <a:schemeClr val="accent1">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zh-CN" altLang="en-US" sz="500" kern="1200"/>
        </a:p>
      </dsp:txBody>
      <dsp:txXfrm>
        <a:off x="4133914" y="2775671"/>
        <a:ext cx="17070" cy="17070"/>
      </dsp:txXfrm>
    </dsp:sp>
    <dsp:sp modelId="{B617445A-2B5A-43FE-8312-5D718A6E112E}">
      <dsp:nvSpPr>
        <dsp:cNvPr id="18" name=""/>
        <dsp:cNvSpPr/>
      </dsp:nvSpPr>
      <dsp:spPr>
        <a:xfrm>
          <a:off x="4313156" y="2147743"/>
          <a:ext cx="1704079" cy="1272926"/>
        </a:xfrm>
        <a:prstGeom prst="roundRect">
          <a:avLst>
            <a:gd name="adj" fmla="val 10000"/>
          </a:avLst>
        </a:prstGeom>
        <a:solidFill>
          <a:srgbClr val="FF000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100000"/>
            </a:lnSpc>
            <a:spcBef>
              <a:spcPct val="0"/>
            </a:spcBef>
            <a:spcAft>
              <a:spcPct val="0"/>
            </a:spcAft>
          </a:pPr>
          <a:r>
            <a:rPr lang="zh-CN" altLang="en-US" sz="2800" b="1" kern="1200" smtClean="0">
              <a:latin typeface="黑体" pitchFamily="49" charset="-122"/>
              <a:ea typeface="黑体" pitchFamily="49" charset="-122"/>
            </a:rPr>
            <a:t>公民的</a:t>
          </a:r>
          <a:endParaRPr lang="en-US" altLang="zh-CN" sz="2800" b="1" kern="1200" smtClean="0">
            <a:latin typeface="黑体" pitchFamily="49" charset="-122"/>
            <a:ea typeface="黑体" pitchFamily="49" charset="-122"/>
          </a:endParaRPr>
        </a:p>
        <a:p>
          <a:pPr lvl="0" algn="ctr" defTabSz="1244600">
            <a:lnSpc>
              <a:spcPct val="100000"/>
            </a:lnSpc>
            <a:spcBef>
              <a:spcPct val="0"/>
            </a:spcBef>
            <a:spcAft>
              <a:spcPct val="0"/>
            </a:spcAft>
          </a:pPr>
          <a:r>
            <a:rPr lang="zh-CN" altLang="en-US" sz="2800" b="1" kern="1200" smtClean="0">
              <a:latin typeface="黑体" pitchFamily="49" charset="-122"/>
              <a:ea typeface="黑体" pitchFamily="49" charset="-122"/>
            </a:rPr>
            <a:t>政治生活</a:t>
          </a:r>
        </a:p>
      </dsp:txBody>
      <dsp:txXfrm>
        <a:off x="4350439" y="2185026"/>
        <a:ext cx="1629513" cy="1198360"/>
      </dsp:txXfrm>
    </dsp:sp>
    <dsp:sp modelId="{2E5CDD51-4348-4708-AB76-30B063F8676A}">
      <dsp:nvSpPr>
        <dsp:cNvPr id="19" name=""/>
        <dsp:cNvSpPr/>
      </dsp:nvSpPr>
      <dsp:spPr>
        <a:xfrm rot="17630610">
          <a:off x="5650411" y="2213733"/>
          <a:ext cx="1231448" cy="14597"/>
        </a:xfrm>
        <a:custGeom>
          <a:rect l="0" t="0" r="0" b="0"/>
          <a:pathLst>
            <a:path>
              <a:moveTo>
                <a:pt x="0" y="7298"/>
              </a:moveTo>
              <a:lnTo>
                <a:pt x="1231448" y="7298"/>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zh-CN" altLang="en-US" sz="500" kern="1200"/>
        </a:p>
      </dsp:txBody>
      <dsp:txXfrm>
        <a:off x="6235350" y="2190246"/>
        <a:ext cx="61572" cy="61572"/>
      </dsp:txXfrm>
    </dsp:sp>
    <dsp:sp modelId="{3FABD98F-EDDE-4145-9E55-E7B28BA3CD3B}">
      <dsp:nvSpPr>
        <dsp:cNvPr id="20" name=""/>
        <dsp:cNvSpPr/>
      </dsp:nvSpPr>
      <dsp:spPr>
        <a:xfrm>
          <a:off x="6515036" y="1350235"/>
          <a:ext cx="1775289" cy="615246"/>
        </a:xfrm>
        <a:prstGeom prst="roundRect">
          <a:avLst>
            <a:gd name="adj" fmla="val 10000"/>
          </a:avLst>
        </a:prstGeom>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w="9525" cap="flat" cmpd="sng" algn="ctr">
          <a:solidFill>
            <a:schemeClr val="accent3">
              <a:shade val="95000"/>
              <a:satMod val="105000"/>
            </a:schemeClr>
          </a:solidFill>
          <a:prstDash val="solid"/>
        </a:ln>
        <a:effectLst>
          <a:outerShdw blurRad="40000" dist="23000" dir="5400000" rotWithShape="0">
            <a:srgbClr val="000000">
              <a:alpha val="35000"/>
            </a:srgbClr>
          </a:outerShdw>
        </a:effectLst>
      </dsp:spPr>
      <dsp:style>
        <a:lnRef idx="1">
          <a:schemeClr val="accent3"/>
        </a:lnRef>
        <a:fillRef idx="3">
          <a:schemeClr val="accent3"/>
        </a:fillRef>
        <a:effectRef idx="2">
          <a:schemeClr val="accent3"/>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100000"/>
            </a:lnSpc>
            <a:spcBef>
              <a:spcPct val="0"/>
            </a:spcBef>
            <a:spcAft>
              <a:spcPct val="35000"/>
            </a:spcAft>
          </a:pPr>
          <a:r>
            <a:rPr lang="zh-CN" altLang="en-US" sz="2800" b="1" kern="1200" smtClean="0">
              <a:latin typeface="黑体" pitchFamily="49" charset="-122"/>
              <a:ea typeface="黑体" pitchFamily="49" charset="-122"/>
            </a:rPr>
            <a:t>基本内容</a:t>
          </a:r>
        </a:p>
      </dsp:txBody>
      <dsp:txXfrm>
        <a:off x="6533056" y="1368255"/>
        <a:ext cx="1739249" cy="579206"/>
      </dsp:txXfrm>
    </dsp:sp>
    <dsp:sp modelId="{8F012461-7142-4098-B865-7FB9CC739E1F}">
      <dsp:nvSpPr>
        <dsp:cNvPr id="21" name=""/>
        <dsp:cNvSpPr/>
      </dsp:nvSpPr>
      <dsp:spPr>
        <a:xfrm rot="76998">
          <a:off x="8290276" y="1654994"/>
          <a:ext cx="396021" cy="14597"/>
        </a:xfrm>
        <a:custGeom>
          <a:rect l="0" t="0" r="0" b="0"/>
          <a:pathLst>
            <a:path>
              <a:moveTo>
                <a:pt x="0" y="7298"/>
              </a:moveTo>
              <a:lnTo>
                <a:pt x="396021" y="7298"/>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zh-CN" altLang="en-US" sz="500" kern="1200"/>
        </a:p>
      </dsp:txBody>
      <dsp:txXfrm>
        <a:off x="8478386" y="1652392"/>
        <a:ext cx="19801" cy="19801"/>
      </dsp:txXfrm>
    </dsp:sp>
    <dsp:sp modelId="{6722C5E3-7A49-43F4-8A97-4D161D184788}">
      <dsp:nvSpPr>
        <dsp:cNvPr id="22" name=""/>
        <dsp:cNvSpPr/>
      </dsp:nvSpPr>
      <dsp:spPr>
        <a:xfrm>
          <a:off x="8686248" y="1372089"/>
          <a:ext cx="2958493" cy="589275"/>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100000"/>
            </a:lnSpc>
            <a:spcBef>
              <a:spcPct val="0"/>
            </a:spcBef>
            <a:spcAft>
              <a:spcPct val="35000"/>
            </a:spcAft>
          </a:pPr>
          <a:r>
            <a:rPr lang="zh-CN" altLang="en-US" sz="2800" b="1" kern="1200" smtClean="0">
              <a:latin typeface="黑体" pitchFamily="49" charset="-122"/>
              <a:ea typeface="黑体" pitchFamily="49" charset="-122"/>
            </a:rPr>
            <a:t>政治权利和义务</a:t>
          </a:r>
        </a:p>
      </dsp:txBody>
      <dsp:txXfrm>
        <a:off x="8703507" y="1389348"/>
        <a:ext cx="2923974" cy="554756"/>
      </dsp:txXfrm>
    </dsp:sp>
    <dsp:sp modelId="{E8B17E6E-228D-45B7-A706-6EAD8A2AA2C3}">
      <dsp:nvSpPr>
        <dsp:cNvPr id="23" name=""/>
        <dsp:cNvSpPr/>
      </dsp:nvSpPr>
      <dsp:spPr>
        <a:xfrm rot="19321572">
          <a:off x="5956345" y="2599936"/>
          <a:ext cx="575236" cy="14597"/>
        </a:xfrm>
        <a:custGeom>
          <a:rect l="0" t="0" r="0" b="0"/>
          <a:pathLst>
            <a:path>
              <a:moveTo>
                <a:pt x="0" y="7298"/>
              </a:moveTo>
              <a:lnTo>
                <a:pt x="575236" y="7298"/>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zh-CN" altLang="en-US" sz="500" kern="1200"/>
        </a:p>
      </dsp:txBody>
      <dsp:txXfrm>
        <a:off x="6229582" y="2592854"/>
        <a:ext cx="28761" cy="28761"/>
      </dsp:txXfrm>
    </dsp:sp>
    <dsp:sp modelId="{EC586A28-7D24-4D7B-8AA3-93C3626FB19F}">
      <dsp:nvSpPr>
        <dsp:cNvPr id="24" name=""/>
        <dsp:cNvSpPr/>
      </dsp:nvSpPr>
      <dsp:spPr>
        <a:xfrm>
          <a:off x="6470690" y="2125383"/>
          <a:ext cx="1812287" cy="609759"/>
        </a:xfrm>
        <a:prstGeom prst="roundRect">
          <a:avLst>
            <a:gd name="adj" fmla="val 10000"/>
          </a:avLst>
        </a:prstGeom>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w="9525" cap="flat" cmpd="sng" algn="ctr">
          <a:solidFill>
            <a:schemeClr val="accent3">
              <a:shade val="95000"/>
              <a:satMod val="105000"/>
            </a:schemeClr>
          </a:solidFill>
          <a:prstDash val="solid"/>
        </a:ln>
        <a:effectLst>
          <a:outerShdw blurRad="40000" dist="23000" dir="5400000" rotWithShape="0">
            <a:srgbClr val="000000">
              <a:alpha val="35000"/>
            </a:srgbClr>
          </a:outerShdw>
        </a:effectLst>
      </dsp:spPr>
      <dsp:style>
        <a:lnRef idx="1">
          <a:schemeClr val="accent3"/>
        </a:lnRef>
        <a:fillRef idx="3">
          <a:schemeClr val="accent3"/>
        </a:fillRef>
        <a:effectRef idx="2">
          <a:schemeClr val="accent3"/>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100000"/>
            </a:lnSpc>
            <a:spcBef>
              <a:spcPct val="0"/>
            </a:spcBef>
            <a:spcAft>
              <a:spcPct val="35000"/>
            </a:spcAft>
          </a:pPr>
          <a:r>
            <a:rPr lang="zh-CN" altLang="en-US" sz="2800" b="1" kern="1200" smtClean="0">
              <a:latin typeface="黑体" pitchFamily="49" charset="-122"/>
              <a:ea typeface="黑体" pitchFamily="49" charset="-122"/>
            </a:rPr>
            <a:t>基本原则</a:t>
          </a:r>
        </a:p>
      </dsp:txBody>
      <dsp:txXfrm>
        <a:off x="6488549" y="2143242"/>
        <a:ext cx="1776568" cy="574041"/>
      </dsp:txXfrm>
    </dsp:sp>
    <dsp:sp modelId="{563D13C0-7179-4094-9B70-336C35E59D37}">
      <dsp:nvSpPr>
        <dsp:cNvPr id="25" name=""/>
        <dsp:cNvSpPr/>
      </dsp:nvSpPr>
      <dsp:spPr>
        <a:xfrm>
          <a:off x="8282977" y="2422964"/>
          <a:ext cx="496680" cy="14597"/>
        </a:xfrm>
        <a:custGeom>
          <a:rect l="0" t="0" r="0" b="0"/>
          <a:pathLst>
            <a:path>
              <a:moveTo>
                <a:pt x="0" y="7298"/>
              </a:moveTo>
              <a:lnTo>
                <a:pt x="496680" y="7298"/>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zh-CN" altLang="en-US" sz="500" kern="1200"/>
        </a:p>
      </dsp:txBody>
      <dsp:txXfrm>
        <a:off x="8518900" y="2417846"/>
        <a:ext cx="24834" cy="24834"/>
      </dsp:txXfrm>
    </dsp:sp>
    <dsp:sp modelId="{3C5EF2E9-4518-4FF9-B2AB-7891FDD2D3B0}">
      <dsp:nvSpPr>
        <dsp:cNvPr id="26" name=""/>
        <dsp:cNvSpPr/>
      </dsp:nvSpPr>
      <dsp:spPr>
        <a:xfrm>
          <a:off x="8779658" y="2175640"/>
          <a:ext cx="1900743" cy="509247"/>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100000"/>
            </a:lnSpc>
            <a:spcBef>
              <a:spcPct val="0"/>
            </a:spcBef>
            <a:spcAft>
              <a:spcPct val="35000"/>
            </a:spcAft>
          </a:pPr>
          <a:r>
            <a:rPr lang="zh-CN" altLang="en-US" sz="2800" b="1" kern="1200" smtClean="0">
              <a:latin typeface="黑体" pitchFamily="49" charset="-122"/>
              <a:ea typeface="黑体" pitchFamily="49" charset="-122"/>
            </a:rPr>
            <a:t>三个原则</a:t>
          </a:r>
        </a:p>
      </dsp:txBody>
      <dsp:txXfrm>
        <a:off x="8794573" y="2190555"/>
        <a:ext cx="1870912" cy="479416"/>
      </dsp:txXfrm>
    </dsp:sp>
    <dsp:sp modelId="{126C8DCD-4614-4A5E-B744-05DF364B951B}">
      <dsp:nvSpPr>
        <dsp:cNvPr id="27" name=""/>
        <dsp:cNvSpPr/>
      </dsp:nvSpPr>
      <dsp:spPr>
        <a:xfrm rot="2184259">
          <a:off x="5961251" y="2947164"/>
          <a:ext cx="573755" cy="14597"/>
        </a:xfrm>
        <a:custGeom>
          <a:rect l="0" t="0" r="0" b="0"/>
          <a:pathLst>
            <a:path>
              <a:moveTo>
                <a:pt x="0" y="7298"/>
              </a:moveTo>
              <a:lnTo>
                <a:pt x="573755" y="7298"/>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zh-CN" altLang="en-US" sz="500" kern="1200"/>
        </a:p>
      </dsp:txBody>
      <dsp:txXfrm>
        <a:off x="6233785" y="2940118"/>
        <a:ext cx="28687" cy="28687"/>
      </dsp:txXfrm>
    </dsp:sp>
    <dsp:sp modelId="{A98F930B-EA0A-4B1D-9B29-B1B3D560F7CD}">
      <dsp:nvSpPr>
        <dsp:cNvPr id="28" name=""/>
        <dsp:cNvSpPr/>
      </dsp:nvSpPr>
      <dsp:spPr>
        <a:xfrm>
          <a:off x="6479022" y="2871160"/>
          <a:ext cx="1818360" cy="507116"/>
        </a:xfrm>
        <a:prstGeom prst="roundRect">
          <a:avLst>
            <a:gd name="adj" fmla="val 10000"/>
          </a:avLst>
        </a:prstGeom>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w="9525" cap="flat" cmpd="sng" algn="ctr">
          <a:solidFill>
            <a:schemeClr val="accent3">
              <a:shade val="95000"/>
              <a:satMod val="105000"/>
            </a:schemeClr>
          </a:solidFill>
          <a:prstDash val="solid"/>
        </a:ln>
        <a:effectLst>
          <a:outerShdw blurRad="40000" dist="23000" dir="5400000" rotWithShape="0">
            <a:srgbClr val="000000">
              <a:alpha val="35000"/>
            </a:srgbClr>
          </a:outerShdw>
        </a:effectLst>
      </dsp:spPr>
      <dsp:style>
        <a:lnRef idx="1">
          <a:schemeClr val="accent3"/>
        </a:lnRef>
        <a:fillRef idx="3">
          <a:schemeClr val="accent3"/>
        </a:fillRef>
        <a:effectRef idx="2">
          <a:schemeClr val="accent3"/>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100000"/>
            </a:lnSpc>
            <a:spcBef>
              <a:spcPct val="0"/>
            </a:spcBef>
            <a:spcAft>
              <a:spcPct val="35000"/>
            </a:spcAft>
          </a:pPr>
          <a:r>
            <a:rPr lang="zh-CN" altLang="en-US" sz="2800" b="1" kern="1200" smtClean="0">
              <a:latin typeface="黑体" pitchFamily="49" charset="-122"/>
              <a:ea typeface="黑体" pitchFamily="49" charset="-122"/>
            </a:rPr>
            <a:t>途径方式</a:t>
          </a:r>
        </a:p>
      </dsp:txBody>
      <dsp:txXfrm>
        <a:off x="6493875" y="2886013"/>
        <a:ext cx="1788654" cy="477410"/>
      </dsp:txXfrm>
    </dsp:sp>
    <dsp:sp modelId="{0DB59AEC-CCD0-4E0E-B24B-C881D3B1EB60}">
      <dsp:nvSpPr>
        <dsp:cNvPr id="29" name=""/>
        <dsp:cNvSpPr/>
      </dsp:nvSpPr>
      <dsp:spPr>
        <a:xfrm rot="65770">
          <a:off x="8297329" y="3123063"/>
          <a:ext cx="589998" cy="14597"/>
        </a:xfrm>
        <a:custGeom>
          <a:rect l="0" t="0" r="0" b="0"/>
          <a:pathLst>
            <a:path>
              <a:moveTo>
                <a:pt x="0" y="7298"/>
              </a:moveTo>
              <a:lnTo>
                <a:pt x="589998" y="7298"/>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zh-CN" altLang="en-US" sz="500" kern="1200"/>
        </a:p>
      </dsp:txBody>
      <dsp:txXfrm>
        <a:off x="8577578" y="3115612"/>
        <a:ext cx="29499" cy="29499"/>
      </dsp:txXfrm>
    </dsp:sp>
    <dsp:sp modelId="{2BE18DB3-E1B1-489F-B3FD-94A4C4F87051}">
      <dsp:nvSpPr>
        <dsp:cNvPr id="30" name=""/>
        <dsp:cNvSpPr/>
      </dsp:nvSpPr>
      <dsp:spPr>
        <a:xfrm>
          <a:off x="8887273" y="2854667"/>
          <a:ext cx="2634409" cy="562676"/>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100000"/>
            </a:lnSpc>
            <a:spcBef>
              <a:spcPct val="0"/>
            </a:spcBef>
            <a:spcAft>
              <a:spcPct val="35000"/>
            </a:spcAft>
          </a:pPr>
          <a:r>
            <a:rPr lang="zh-CN" altLang="en-US" sz="2800" b="1" kern="1200" smtClean="0">
              <a:latin typeface="黑体" pitchFamily="49" charset="-122"/>
              <a:ea typeface="黑体" pitchFamily="49" charset="-122"/>
            </a:rPr>
            <a:t>五个途径方式</a:t>
          </a:r>
        </a:p>
      </dsp:txBody>
      <dsp:txXfrm>
        <a:off x="8903753" y="2871147"/>
        <a:ext cx="2601449" cy="529716"/>
      </dsp:txXfrm>
    </dsp:sp>
    <dsp:sp modelId="{1EF50B48-34DC-4B0B-9DBA-B729314DDC81}">
      <dsp:nvSpPr>
        <dsp:cNvPr id="31" name=""/>
        <dsp:cNvSpPr/>
      </dsp:nvSpPr>
      <dsp:spPr>
        <a:xfrm rot="4060523">
          <a:off x="5631071" y="3352933"/>
          <a:ext cx="1245397" cy="14597"/>
        </a:xfrm>
        <a:custGeom>
          <a:rect l="0" t="0" r="0" b="0"/>
          <a:pathLst>
            <a:path>
              <a:moveTo>
                <a:pt x="0" y="7298"/>
              </a:moveTo>
              <a:lnTo>
                <a:pt x="1245397" y="7298"/>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zh-CN" altLang="en-US" sz="500" kern="1200"/>
        </a:p>
      </dsp:txBody>
      <dsp:txXfrm>
        <a:off x="6222635" y="3329097"/>
        <a:ext cx="62269" cy="62269"/>
      </dsp:txXfrm>
    </dsp:sp>
    <dsp:sp modelId="{4CB87DE5-7EE0-4063-B809-F36FF21A2AE1}">
      <dsp:nvSpPr>
        <dsp:cNvPr id="32" name=""/>
        <dsp:cNvSpPr/>
      </dsp:nvSpPr>
      <dsp:spPr>
        <a:xfrm>
          <a:off x="6490304" y="3666934"/>
          <a:ext cx="1668402" cy="538645"/>
        </a:xfrm>
        <a:prstGeom prst="roundRect">
          <a:avLst>
            <a:gd name="adj" fmla="val 10000"/>
          </a:avLst>
        </a:prstGeom>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w="9525" cap="flat" cmpd="sng" algn="ctr">
          <a:solidFill>
            <a:schemeClr val="accent3">
              <a:shade val="95000"/>
              <a:satMod val="105000"/>
            </a:schemeClr>
          </a:solidFill>
          <a:prstDash val="solid"/>
        </a:ln>
        <a:effectLst>
          <a:outerShdw blurRad="40000" dist="23000" dir="5400000" rotWithShape="0">
            <a:srgbClr val="000000">
              <a:alpha val="35000"/>
            </a:srgbClr>
          </a:outerShdw>
        </a:effectLst>
      </dsp:spPr>
      <dsp:style>
        <a:lnRef idx="1">
          <a:schemeClr val="accent3"/>
        </a:lnRef>
        <a:fillRef idx="3">
          <a:schemeClr val="accent3"/>
        </a:fillRef>
        <a:effectRef idx="2">
          <a:schemeClr val="accent3"/>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100000"/>
            </a:lnSpc>
            <a:spcBef>
              <a:spcPct val="0"/>
            </a:spcBef>
            <a:spcAft>
              <a:spcPct val="35000"/>
            </a:spcAft>
          </a:pPr>
          <a:r>
            <a:rPr lang="zh-CN" altLang="en-US" sz="2800" b="1" kern="1200" smtClean="0">
              <a:latin typeface="黑体" pitchFamily="49" charset="-122"/>
              <a:ea typeface="黑体" pitchFamily="49" charset="-122"/>
            </a:rPr>
            <a:t>基本要求</a:t>
          </a:r>
        </a:p>
      </dsp:txBody>
      <dsp:txXfrm>
        <a:off x="6506080" y="3682711"/>
        <a:ext cx="1636849" cy="507092"/>
      </dsp:txXfrm>
    </dsp:sp>
    <dsp:sp modelId="{785ED2C0-51EA-4889-9F11-4C534888781E}">
      <dsp:nvSpPr>
        <dsp:cNvPr id="33" name=""/>
        <dsp:cNvSpPr/>
      </dsp:nvSpPr>
      <dsp:spPr>
        <a:xfrm rot="21545528">
          <a:off x="8158682" y="3925853"/>
          <a:ext cx="391946" cy="14597"/>
        </a:xfrm>
        <a:custGeom>
          <a:rect l="0" t="0" r="0" b="0"/>
          <a:pathLst>
            <a:path>
              <a:moveTo>
                <a:pt x="0" y="7298"/>
              </a:moveTo>
              <a:lnTo>
                <a:pt x="391946" y="7298"/>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zh-CN" altLang="en-US" sz="500" kern="1200"/>
        </a:p>
      </dsp:txBody>
      <dsp:txXfrm>
        <a:off x="8344856" y="3923353"/>
        <a:ext cx="19597" cy="19597"/>
      </dsp:txXfrm>
    </dsp:sp>
    <dsp:sp modelId="{9DAC56F8-FD71-4CB1-B768-60DB13CFDDFC}">
      <dsp:nvSpPr>
        <dsp:cNvPr id="34" name=""/>
        <dsp:cNvSpPr/>
      </dsp:nvSpPr>
      <dsp:spPr>
        <a:xfrm>
          <a:off x="8550604" y="3614872"/>
          <a:ext cx="2755237" cy="630348"/>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100000"/>
            </a:lnSpc>
            <a:spcBef>
              <a:spcPct val="0"/>
            </a:spcBef>
            <a:spcAft>
              <a:spcPct val="35000"/>
            </a:spcAft>
          </a:pPr>
          <a:r>
            <a:rPr lang="zh-CN" altLang="en-US" sz="2800" b="1" kern="1200" smtClean="0">
              <a:latin typeface="黑体" pitchFamily="49" charset="-122"/>
              <a:ea typeface="黑体" pitchFamily="49" charset="-122"/>
            </a:rPr>
            <a:t>依法有序参与</a:t>
          </a:r>
        </a:p>
      </dsp:txBody>
      <dsp:txXfrm>
        <a:off x="8569066" y="3633334"/>
        <a:ext cx="2718313" cy="593423"/>
      </dsp:txXfrm>
    </dsp:sp>
  </dsp:spTree>
</dsp:drawing>
</file>

<file path=ppt/diagrams/layout1.xml><?xml version="1.0" encoding="utf-8"?>
<dgm:layoutDef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dgm="http://schemas.openxmlformats.org/drawingml/2006/diagram" uniqueId="urn:microsoft.com/office/officeart/2005/8/layout/hierarchy2#1">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rSet qsTypeId="urn:microsoft.com/office/officeart/2005/8/quickstyle/simple5"/>
        </dgm:pt>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r:blip="">
            <dgm:adjLst/>
          </dgm:shape>
          <dgm:presOf/>
          <dgm:constrLst/>
          <dgm:ruleLst/>
          <dgm:layoutNode name="LevelOneTextNode" styleLbl="node0">
            <dgm:varLst>
              <dgm:chPref val="3"/>
            </dgm:varLst>
            <dgm:alg type="tx"/>
            <dgm:shape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endSty" val="noArr"/>
                        <dgm:param type="begPts" val="midR"/>
                        <dgm:param type="endPts" val="midL"/>
                      </dgm:alg>
                    </dgm:if>
                    <dgm:else name="Name14">
                      <dgm:alg type="conn">
                        <dgm:param type="dim" val="1D"/>
                        <dgm:param type="endSty" val="noArr"/>
                        <dgm:param type="begPts" val="midL"/>
                        <dgm:param type="endPts" val="midR"/>
                      </dgm:alg>
                    </dgm:else>
                  </dgm:choose>
                  <dgm:shape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fact="0.25"/>
                      <dgm:rule type="w" fact="0.8"/>
                      <dgm:rule type="primFontSz" val="5"/>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r:blip="">
                    <dgm:adjLst/>
                  </dgm:shape>
                  <dgm:presOf/>
                  <dgm:constrLst/>
                  <dgm:ruleLst/>
                  <dgm:layoutNode name="LevelTwoTextNode">
                    <dgm:varLst>
                      <dgm:chPref val="3"/>
                    </dgm:varLst>
                    <dgm:alg type="tx"/>
                    <dgm:shape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a="http://schemas.openxmlformats.org/drawingml/2006/main" xmlns:dgm="http://schemas.openxmlformats.org/drawingml/2006/diagram" uniqueId="urn:microsoft.com/office/officeart/2005/8/quickstyle/simple5#1">
  <dgm:title val=""/>
  <dgm:desc val=""/>
  <dgm:catLst>
    <dgm:cat type="simple" pri="10500"/>
  </dgm:catLst>
  <dgm:scene3d>
    <a:camera prst="orthographicFront"/>
    <a:lightRig rig="threePt" dir="t"/>
  </dgm:scene3d>
  <dgm:styleLbl name="alignAcc1">
    <dgm:scene3d>
      <a:camera prst="orthographicFront"/>
      <a:lightRig rig="threePt" dir="t"/>
    </dgm:scene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txPr/>
    <dgm:style>
      <a:lnRef idx="1">
        <a:scrgbClr r="0" g="0" b="0"/>
      </a:lnRef>
      <a:fillRef idx="1">
        <a:scrgbClr r="0" g="0" b="0"/>
      </a:fillRef>
      <a:effectRef idx="2">
        <a:scrgbClr r="0" g="0" b="0"/>
      </a:effectRef>
      <a:fontRef idx="minor"/>
    </dgm:style>
  </dgm:styleLbl>
  <dgm:styleLbl name="alignImgPlace1">
    <dgm:scene3d>
      <a:camera prst="orthographicFront"/>
      <a:lightRig rig="threePt" dir="t"/>
    </dgm:scene3d>
    <dgm:txPr/>
    <dgm:style>
      <a:lnRef idx="0">
        <a:scrgbClr r="0" g="0" b="0"/>
      </a:lnRef>
      <a:fillRef idx="1">
        <a:scrgbClr r="0" g="0" b="0"/>
      </a:fillRef>
      <a:effectRef idx="3">
        <a:scrgbClr r="0" g="0" b="0"/>
      </a:effectRef>
      <a:fontRef idx="minor"/>
    </dgm:style>
  </dgm:styleLbl>
  <dgm:styleLbl name="alignNode1">
    <dgm:scene3d>
      <a:camera prst="orthographicFront"/>
      <a:lightRig rig="threePt" dir="t"/>
    </dgm:scene3d>
    <dgm:txPr/>
    <dgm:style>
      <a:lnRef idx="1">
        <a:scrgbClr r="0" g="0" b="0"/>
      </a:lnRef>
      <a:fillRef idx="3">
        <a:scrgbClr r="0" g="0" b="0"/>
      </a:fillRef>
      <a:effectRef idx="3">
        <a:scrgbClr r="0" g="0" b="0"/>
      </a:effectRef>
      <a:fontRef idx="minor">
        <a:schemeClr val="lt1"/>
      </a:fontRef>
    </dgm:style>
  </dgm:styleLbl>
  <dgm:styleLbl name="asst0">
    <dgm:scene3d>
      <a:camera prst="orthographicFront"/>
      <a:lightRig rig="threePt" dir="t"/>
    </dgm:scene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txPr/>
    <dgm:style>
      <a:lnRef idx="0">
        <a:scrgbClr r="0" g="0" b="0"/>
      </a:lnRef>
      <a:fillRef idx="3">
        <a:scrgbClr r="0" g="0" b="0"/>
      </a:fillRef>
      <a:effectRef idx="3">
        <a:scrgbClr r="0" g="0" b="0"/>
      </a:effectRef>
      <a:fontRef idx="minor">
        <a:schemeClr val="lt1"/>
      </a:fontRef>
    </dgm:style>
  </dgm:styleLbl>
  <dgm:styleLbl name="bgAcc1">
    <dgm:scene3d>
      <a:camera prst="orthographicFront"/>
      <a:lightRig rig="threePt" dir="t"/>
    </dgm:scene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txPr/>
    <dgm:style>
      <a:lnRef idx="1">
        <a:scrgbClr r="0" g="0" b="0"/>
      </a:lnRef>
      <a:fillRef idx="1">
        <a:scrgbClr r="0" g="0" b="0"/>
      </a:fillRef>
      <a:effectRef idx="2">
        <a:scrgbClr r="0" g="0" b="0"/>
      </a:effectRef>
      <a:fontRef idx="minor"/>
    </dgm:style>
  </dgm:styleLbl>
  <dgm:styleLbl name="bgImgPlace1">
    <dgm:scene3d>
      <a:camera prst="orthographicFront"/>
      <a:lightRig rig="threePt" dir="t"/>
    </dgm:scene3d>
    <dgm:txPr/>
    <dgm:style>
      <a:lnRef idx="0">
        <a:scrgbClr r="0" g="0" b="0"/>
      </a:lnRef>
      <a:fillRef idx="1">
        <a:scrgbClr r="0" g="0" b="0"/>
      </a:fillRef>
      <a:effectRef idx="3">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txPr/>
    <dgm:style>
      <a:lnRef idx="0">
        <a:scrgbClr r="0" g="0" b="0"/>
      </a:lnRef>
      <a:fillRef idx="3">
        <a:scrgbClr r="0" g="0" b="0"/>
      </a:fillRef>
      <a:effectRef idx="3">
        <a:scrgbClr r="0" g="0" b="0"/>
      </a:effectRef>
      <a:fontRef idx="minor">
        <a:schemeClr val="lt1"/>
      </a:fontRef>
    </dgm:style>
  </dgm:styleLbl>
  <dgm:styleLbl name="callout">
    <dgm:scene3d>
      <a:camera prst="orthographicFront"/>
      <a:lightRig rig="threePt" dir="t"/>
    </dgm:scene3d>
    <dgm:txPr/>
    <dgm:style>
      <a:lnRef idx="1">
        <a:scrgbClr r="0" g="0" b="0"/>
      </a:lnRef>
      <a:fillRef idx="0">
        <a:scrgbClr r="0" g="0" b="0"/>
      </a:fillRef>
      <a:effectRef idx="1">
        <a:scrgbClr r="0" g="0" b="0"/>
      </a:effectRef>
      <a:fontRef idx="minor"/>
    </dgm:style>
  </dgm:styleLbl>
  <dgm:styleLbl name="conFgAcc1">
    <dgm:scene3d>
      <a:camera prst="orthographicFront"/>
      <a:lightRig rig="threePt" dir="t"/>
    </dgm:scene3d>
    <dgm:txPr/>
    <dgm:style>
      <a:lnRef idx="1">
        <a:scrgbClr r="0" g="0" b="0"/>
      </a:lnRef>
      <a:fillRef idx="1">
        <a:scrgbClr r="0" g="0" b="0"/>
      </a:fillRef>
      <a:effectRef idx="2">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3">
        <a:scrgbClr r="0" g="0" b="0"/>
      </a:effectRef>
      <a:fontRef idx="minor"/>
    </dgm:style>
  </dgm:styleLbl>
  <dgm:styleLbl name="fgAcc0">
    <dgm:scene3d>
      <a:camera prst="orthographicFront"/>
      <a:lightRig rig="threePt" dir="t"/>
    </dgm:scene3d>
    <dgm:txPr/>
    <dgm:style>
      <a:lnRef idx="1">
        <a:scrgbClr r="0" g="0" b="0"/>
      </a:lnRef>
      <a:fillRef idx="1">
        <a:scrgbClr r="0" g="0" b="0"/>
      </a:fillRef>
      <a:effectRef idx="2">
        <a:scrgbClr r="0" g="0" b="0"/>
      </a:effectRef>
      <a:fontRef idx="minor"/>
    </dgm:style>
  </dgm:styleLbl>
  <dgm:styleLbl name="fgAcc1">
    <dgm:scene3d>
      <a:camera prst="orthographicFront"/>
      <a:lightRig rig="threePt" dir="t"/>
    </dgm:scene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txPr/>
    <dgm:style>
      <a:lnRef idx="1">
        <a:scrgbClr r="0" g="0" b="0"/>
      </a:lnRef>
      <a:fillRef idx="1">
        <a:scrgbClr r="0" g="0" b="0"/>
      </a:fillRef>
      <a:effectRef idx="2">
        <a:scrgbClr r="0" g="0" b="0"/>
      </a:effectRef>
      <a:fontRef idx="minor"/>
    </dgm:style>
  </dgm:styleLbl>
  <dgm:styleLbl name="fgImgPlace1">
    <dgm:scene3d>
      <a:camera prst="orthographicFront"/>
      <a:lightRig rig="threePt" dir="t"/>
    </dgm:scene3d>
    <dgm:txPr/>
    <dgm:style>
      <a:lnRef idx="0">
        <a:scrgbClr r="0" g="0" b="0"/>
      </a:lnRef>
      <a:fillRef idx="1">
        <a:scrgbClr r="0" g="0" b="0"/>
      </a:fillRef>
      <a:effectRef idx="3">
        <a:scrgbClr r="0" g="0" b="0"/>
      </a:effectRef>
      <a:fontRef idx="minor"/>
    </dgm:style>
  </dgm:styleLbl>
  <dgm:styleLbl name="fgShp">
    <dgm:scene3d>
      <a:camera prst="orthographicFront"/>
      <a:lightRig rig="threePt" dir="t"/>
    </dgm:scene3d>
    <dgm:txPr/>
    <dgm:style>
      <a:lnRef idx="0">
        <a:scrgbClr r="0" g="0" b="0"/>
      </a:lnRef>
      <a:fillRef idx="3">
        <a:scrgbClr r="0" g="0" b="0"/>
      </a:fillRef>
      <a:effectRef idx="3">
        <a:scrgbClr r="0" g="0" b="0"/>
      </a:effectRef>
      <a:fontRef idx="minor"/>
    </dgm:style>
  </dgm:styleLbl>
  <dgm:styleLbl name="fgSibTrans2D1">
    <dgm:scene3d>
      <a:camera prst="orthographicFront"/>
      <a:lightRig rig="threePt" dir="t"/>
    </dgm:scene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txPr/>
    <dgm:style>
      <a:lnRef idx="0">
        <a:scrgbClr r="0" g="0" b="0"/>
      </a:lnRef>
      <a:fillRef idx="3">
        <a:scrgbClr r="0" g="0" b="0"/>
      </a:fillRef>
      <a:effectRef idx="3">
        <a:scrgbClr r="0" g="0" b="0"/>
      </a:effectRef>
      <a:fontRef idx="minor">
        <a:schemeClr val="lt1"/>
      </a:fontRef>
    </dgm:style>
  </dgm:styleLbl>
  <dgm:styleLbl name="node0">
    <dgm:scene3d>
      <a:camera prst="orthographicFront"/>
      <a:lightRig rig="threePt" dir="t"/>
    </dgm:scene3d>
    <dgm:txPr/>
    <dgm:style>
      <a:lnRef idx="0">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txPr/>
    <dgm:style>
      <a:lnRef idx="0">
        <a:scrgbClr r="0" g="0" b="0"/>
      </a:lnRef>
      <a:fillRef idx="3">
        <a:scrgbClr r="0" g="0" b="0"/>
      </a:fillRef>
      <a:effectRef idx="3">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3">
        <a:scrgbClr r="0" g="0" b="0"/>
      </a:fillRef>
      <a:effectRef idx="3">
        <a:scrgbClr r="0" g="0" b="0"/>
      </a:effectRef>
      <a:fontRef idx="minor">
        <a:schemeClr val="lt1"/>
      </a:fontRef>
    </dgm:style>
  </dgm:styleLbl>
  <dgm:styleLbl name="solidAlignAcc1">
    <dgm:scene3d>
      <a:camera prst="orthographicFront"/>
      <a:lightRig rig="threePt" dir="t"/>
    </dgm:scene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txPr/>
    <dgm:style>
      <a:lnRef idx="1">
        <a:scrgbClr r="0" g="0" b="0"/>
      </a:lnRef>
      <a:fillRef idx="1">
        <a:scrgbClr r="0" g="0" b="0"/>
      </a:fillRef>
      <a:effectRef idx="3">
        <a:scrgbClr r="0" g="0" b="0"/>
      </a:effectRef>
      <a:fontRef idx="minor"/>
    </dgm:style>
  </dgm:styleLbl>
  <dgm:styleLbl name="solidFgAcc1">
    <dgm:scene3d>
      <a:camera prst="orthographicFront"/>
      <a:lightRig rig="threePt" dir="t"/>
    </dgm:scene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0">
        <a:scrgbClr r="0" g="0" b="0"/>
      </a:lnRef>
      <a:fillRef idx="3">
        <a:scrgbClr r="0" g="0" b="0"/>
      </a:fillRef>
      <a:effectRef idx="3">
        <a:scrgbClr r="0" g="0" b="0"/>
      </a:effectRef>
      <a:fontRef idx="minor">
        <a:schemeClr val="tx1"/>
      </a:fontRef>
    </dgm:style>
  </dgm:styleLbl>
</dgm:styleDef>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26.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29.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30.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33.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35.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36.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38.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39.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40.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41.xml" /><Relationship Id="rId2" Type="http://schemas.openxmlformats.org/officeDocument/2006/relationships/notesMaster" Target="../notesMasters/notesMaster1.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42.xml" /><Relationship Id="rId2" Type="http://schemas.openxmlformats.org/officeDocument/2006/relationships/notesMaster" Target="../notesMasters/notesMaster1.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47.xml" /><Relationship Id="rId2" Type="http://schemas.openxmlformats.org/officeDocument/2006/relationships/notesMaster" Target="../notesMasters/notesMaster1.xml" /></Relationships>
</file>

<file path=ppt/notesSlides/_rels/notesSlide22.xml.rels>&#65279;<?xml version="1.0" encoding="utf-8" standalone="yes"?><Relationships xmlns="http://schemas.openxmlformats.org/package/2006/relationships"><Relationship Id="rId1" Type="http://schemas.openxmlformats.org/officeDocument/2006/relationships/slide" Target="../slides/slide49.xml" /><Relationship Id="rId2" Type="http://schemas.openxmlformats.org/officeDocument/2006/relationships/notesMaster" Target="../notesMasters/notesMaster1.xml" /></Relationships>
</file>

<file path=ppt/notesSlides/_rels/notesSlide23.xml.rels>&#65279;<?xml version="1.0" encoding="utf-8" standalone="yes"?><Relationships xmlns="http://schemas.openxmlformats.org/package/2006/relationships"><Relationship Id="rId1" Type="http://schemas.openxmlformats.org/officeDocument/2006/relationships/slide" Target="../slides/slide50.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1371600" y="1143000"/>
            <a:ext cx="41148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DB9FD-F92B-4336-9E6E-17071741937B}" type="slidenum">
              <a:rPr lang="zh-CN" altLang="en-US" smtClean="0"/>
              <a:t>5</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47</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49</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50</a:t>
            </a:fld>
            <a:endParaRPr 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image" Target="../media/image2.png" /><Relationship Id="rId3"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image" Target="../media/image3.jpeg" /><Relationship Id="rId2" Type="http://schemas.openxmlformats.org/officeDocument/2006/relationships/image" Target="../media/image4.png" /><Relationship Id="rId3"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2.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2.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2.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2.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bg>
      <p:bgPr>
        <a:solidFill>
          <a:schemeClr val="accent1">
            <a:lumMod val="20000"/>
            <a:lumOff val="80000"/>
            <a:alpha val="20000"/>
          </a:schemeClr>
        </a:solidFill>
        <a:effectLst/>
      </p:bgPr>
    </p:bg>
    <p:spTree>
      <p:nvGrpSpPr>
        <p:cNvPr id="1" name=""/>
        <p:cNvGrpSpPr/>
        <p:nvPr/>
      </p:nvGrpSpPr>
      <p:grpSpPr>
        <a:xfrm>
          <a:off x="0" y="0"/>
          <a:ext cx="0" cy="0"/>
        </a:xfrm>
      </p:grpSpPr>
      <p:sp>
        <p:nvSpPr>
          <p:cNvPr id="7" name="稻壳儿原创设计师【幻雨工作室】_1"/>
          <p:cNvSpPr/>
          <p:nvPr/>
        </p:nvSpPr>
        <p:spPr>
          <a:xfrm>
            <a:off x="674914" y="664029"/>
            <a:ext cx="10842172" cy="55299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稻壳儿原创设计师【幻雨工作室】_3"/>
          <p:cNvSpPr/>
          <p:nvPr/>
        </p:nvSpPr>
        <p:spPr>
          <a:xfrm>
            <a:off x="436336" y="407307"/>
            <a:ext cx="11319328" cy="6043386"/>
          </a:xfrm>
          <a:prstGeom prst="rect">
            <a:avLst/>
          </a:prstGeom>
          <a:no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和内容">
    <p:spTree>
      <p:nvGrpSpPr>
        <p:cNvPr id="1" name=""/>
        <p:cNvGrpSpPr/>
        <p:nvPr/>
      </p:nvGrpSpPr>
      <p:grpSpPr>
        <a:xfrm>
          <a:off x="0" y="0"/>
          <a:ext cx="0" cy="0"/>
        </a:xfrm>
      </p:grpSpPr>
      <p:pic>
        <p:nvPicPr>
          <p:cNvPr id="9" name="图片 8"/>
          <p:cNvPicPr>
            <a:picLocks noChangeAspect="1"/>
          </p:cNvPicPr>
          <p:nvPr/>
        </p:nvPicPr>
        <p:blipFill>
          <a:blip r:embed="rId1">
            <a:extLst>
              <a:ext uri="{28A0092B-C50C-407E-A947-70E740481C1C}">
                <a14:useLocalDpi xmlns:a14="http://schemas.microsoft.com/office/drawing/2010/main" val="0"/>
              </a:ext>
            </a:extLst>
          </a:blip>
          <a:srcRect l="81875" t="66111"/>
          <a:stretch>
            <a:fillRect/>
          </a:stretch>
        </p:blipFill>
        <p:spPr>
          <a:xfrm>
            <a:off x="9981512" y="4535519"/>
            <a:ext cx="2209800" cy="2324100"/>
          </a:xfrm>
          <a:prstGeom prst="rect">
            <a:avLst/>
          </a:prstGeom>
        </p:spPr>
      </p:pic>
      <p:pic>
        <p:nvPicPr>
          <p:cNvPr id="10" name="图片 9"/>
          <p:cNvPicPr>
            <a:picLocks noChangeAspect="1"/>
          </p:cNvPicPr>
          <p:nvPr/>
        </p:nvPicPr>
        <p:blipFill>
          <a:blip r:embed="rId2"/>
          <a:stretch>
            <a:fillRect/>
          </a:stretch>
        </p:blipFill>
        <p:spPr>
          <a:xfrm rot="10800000">
            <a:off x="0" y="0"/>
            <a:ext cx="1713124" cy="2213040"/>
          </a:xfrm>
          <a:prstGeom prst="rect">
            <a:avLst/>
          </a:prstGeom>
        </p:spPr>
      </p:pic>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Title and Content">
    <p:spTree>
      <p:nvGrpSpPr>
        <p:cNvPr id="1" name=""/>
        <p:cNvGrpSpPr/>
        <p:nvPr/>
      </p:nvGrpSpPr>
      <p:grpSpPr>
        <a:xfrm>
          <a:off x="0" y="0"/>
          <a:ext cx="0" cy="0"/>
        </a:xfrm>
      </p:grpSpPr>
      <p:sp>
        <p:nvSpPr>
          <p:cNvPr id="2" name="Title 1"/>
          <p:cNvSpPr>
            <a:spLocks noGrp="1"/>
          </p:cNvSpPr>
          <p:nvPr>
            <p:ph type="title"/>
          </p:nvPr>
        </p:nvSpPr>
        <p:spPr/>
        <p:txBody>
          <a:bodyPr/>
          <a:lstStyle/>
          <a:p>
            <a:pPr fontAlgn="auto"/>
            <a:r>
              <a:rPr lang="en-US" strike="noStrike" noProof="1"/>
              <a:t>Click to edit Master title style</a:t>
            </a:r>
            <a:endParaRPr lang="en-US" strike="noStrike" noProof="1"/>
          </a:p>
        </p:txBody>
      </p:sp>
      <p:sp>
        <p:nvSpPr>
          <p:cNvPr id="3" name="Content Placeholder 2"/>
          <p:cNvSpPr>
            <a:spLocks noGrp="1"/>
          </p:cNvSpPr>
          <p:nvPr>
            <p:ph idx="1"/>
          </p:nvPr>
        </p:nvSpPr>
        <p:spPr/>
        <p:txBody>
          <a:bodyPr/>
          <a:lstStyle/>
          <a:p>
            <a:pPr lvl="0" fontAlgn="auto"/>
            <a:r>
              <a:rPr lang="en-US" strike="noStrike" noProof="1"/>
              <a:t>Click to edit Master text styles</a:t>
            </a:r>
            <a:endParaRPr lang="en-US" strike="noStrike" noProof="1"/>
          </a:p>
          <a:p>
            <a:pPr lvl="1" fontAlgn="auto"/>
            <a:r>
              <a:rPr lang="en-US" strike="noStrike" noProof="1"/>
              <a:t>Second level</a:t>
            </a:r>
            <a:endParaRPr lang="en-US" strike="noStrike" noProof="1"/>
          </a:p>
          <a:p>
            <a:pPr lvl="2" fontAlgn="auto"/>
            <a:r>
              <a:rPr lang="en-US" strike="noStrike" noProof="1"/>
              <a:t>Third level</a:t>
            </a:r>
            <a:endParaRPr lang="en-US" strike="noStrike" noProof="1"/>
          </a:p>
          <a:p>
            <a:pPr lvl="3" fontAlgn="auto"/>
            <a:r>
              <a:rPr lang="en-US" strike="noStrike" noProof="1"/>
              <a:t>Fourth level</a:t>
            </a:r>
            <a:endParaRPr lang="en-US" strike="noStrike" noProof="1"/>
          </a:p>
          <a:p>
            <a:pPr lvl="4" fontAlgn="auto"/>
            <a:r>
              <a:rPr lang="en-US" strike="noStrike" noProof="1"/>
              <a:t>Fifth level</a:t>
            </a:r>
            <a:endParaRPr lang="en-US" strike="noStrike" noProof="1"/>
          </a:p>
        </p:txBody>
      </p:sp>
      <p:sp>
        <p:nvSpPr>
          <p:cNvPr id="4" name="日期占位符 3"/>
          <p:cNvSpPr>
            <a:spLocks noGrp="1"/>
          </p:cNvSpPr>
          <p:nvPr>
            <p:ph type="dt" sz="half" idx="10"/>
          </p:nvPr>
        </p:nvSpPr>
        <p:spPr/>
        <p:txBody>
          <a:bodyPr/>
          <a:lstStyle/>
          <a:p>
            <a:pPr lvl="0" fontAlgn="base"/>
            <a:fld id="{BB962C8B-B14F-4D97-AF65-F5344CB8AC3E}" type="datetime1">
              <a:rPr lang="en-US" altLang="zh-CN" strike="noStrike" noProof="1">
                <a:latin typeface="Calibri" panose="020f0502020204030204"/>
                <a:ea typeface="宋体" panose="02010600030101010101" pitchFamily="2" charset="-122"/>
                <a:cs typeface="+mn-cs"/>
              </a:rPr>
              <a:t/>
            </a:fld>
            <a:endParaRPr lang="en-US" altLang="zh-CN" strike="noStrike" noProof="1"/>
          </a:p>
        </p:txBody>
      </p:sp>
      <p:sp>
        <p:nvSpPr>
          <p:cNvPr id="5" name="页脚占位符 4"/>
          <p:cNvSpPr>
            <a:spLocks noGrp="1"/>
          </p:cNvSpPr>
          <p:nvPr>
            <p:ph type="ftr" sz="quarter" idx="11"/>
          </p:nvPr>
        </p:nvSpPr>
        <p:spPr/>
        <p:txBody>
          <a:bodyPr/>
          <a:lstStyle/>
          <a:p>
            <a:pPr lvl="0" fontAlgn="base"/>
            <a:endParaRPr lang="en-US" altLang="en-US" strike="noStrike" noProof="1">
              <a:ea typeface="+mn-ea"/>
            </a:endParaRPr>
          </a:p>
        </p:txBody>
      </p:sp>
      <p:sp>
        <p:nvSpPr>
          <p:cNvPr id="6" name="灯片编号占位符 5"/>
          <p:cNvSpPr>
            <a:spLocks noGrp="1"/>
          </p:cNvSpPr>
          <p:nvPr>
            <p:ph type="sldNum" sz="quarter" idx="12"/>
          </p:nvPr>
        </p:nvSpPr>
        <p:spPr/>
        <p:txBody>
          <a:bodyPr/>
          <a:lstStyle/>
          <a:p>
            <a:pPr lvl="0" fontAlgn="base"/>
            <a:fld id="{9A0DB2DC-4C9A-4742-B13C-FB6460FD3503}" type="slidenum">
              <a:rPr lang="en-US" altLang="en-US" strike="noStrike" noProof="1">
                <a:latin typeface="Calibri" panose="020f0502020204030204"/>
                <a:ea typeface="+mn-ea"/>
                <a:cs typeface="+mn-cs"/>
              </a:rPr>
              <a:t/>
            </a:fld>
            <a:endParaRPr lang="en-US" altLang="en-US" strike="noStrike" noProof="1">
              <a:latin typeface="等线"/>
              <a:ea typeface="+mn-ea"/>
            </a:endParaRPr>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内容-核心突破科学探究">
    <p:spTree>
      <p:nvGrpSpPr>
        <p:cNvPr id="1" name=""/>
        <p:cNvGrpSpPr/>
        <p:nvPr/>
      </p:nvGrpSpPr>
      <p:grpSpPr>
        <a:xfrm>
          <a:off x="0" y="0"/>
          <a:ext cx="0" cy="0"/>
        </a:xfrm>
      </p:grpSpPr>
      <p:pic>
        <p:nvPicPr>
          <p:cNvPr id="2" name="Object 1"/>
          <p:cNvPicPr>
            <a:picLocks noChangeAspect="1"/>
          </p:cNvPicPr>
          <p:nvPr/>
        </p:nvPicPr>
        <p:blipFill>
          <a:blip r:embed="rId1"/>
          <a:stretch>
            <a:fillRect/>
          </a:stretch>
        </p:blipFill>
        <p:spPr>
          <a:xfrm>
            <a:off x="25587" y="0"/>
            <a:ext cx="12141999" cy="6858262"/>
          </a:xfrm>
          <a:prstGeom prst="rect">
            <a:avLst/>
          </a:prstGeom>
        </p:spPr>
      </p:pic>
      <p:pic>
        <p:nvPicPr>
          <p:cNvPr id="3" name="Object 2" descr="preencoded.png"/>
          <p:cNvPicPr>
            <a:picLocks noChangeAspect="1"/>
          </p:cNvPicPr>
          <p:nvPr/>
        </p:nvPicPr>
        <p:blipFill>
          <a:blip r:embed="rId2"/>
          <a:stretch>
            <a:fillRect/>
          </a:stretch>
        </p:blipFill>
        <p:spPr>
          <a:xfrm>
            <a:off x="713106" y="630753"/>
            <a:ext cx="10729429" cy="371862"/>
          </a:xfrm>
          <a:prstGeom prst="rect">
            <a:avLst/>
          </a:prstGeom>
        </p:spPr>
      </p:pic>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bg>
      <p:bgPr>
        <a:solidFill>
          <a:srgbClr val="FFFFFF"/>
        </a:solidFill>
        <a:effectLst/>
      </p:bgPr>
    </p:bg>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a:t>单击此处编辑标题</a:t>
            </a:r>
            <a:endParaRPr lang="zh-CN" altLang="en-US"/>
          </a:p>
        </p:txBody>
      </p:sp>
      <p:sp>
        <p:nvSpPr>
          <p:cNvPr id="3" name="副标题 2"/>
          <p:cNvSpPr>
            <a:spLocks noGrp="1"/>
          </p:cNvSpPr>
          <p:nvPr>
            <p:ph type="subTitle" idx="1" hasCustomPrompt="1"/>
            <p:custDataLst>
              <p:tags r:id="rId2"/>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endParaRPr lang="zh-CN" altLang="en-US"/>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idx="1"/>
            <p:custDataLst>
              <p:tags r:id="rId2"/>
            </p:custDataLst>
          </p:nvPr>
        </p:nvSpPr>
        <p:spPr>
          <a:xfrm>
            <a:off x="608400" y="1490400"/>
            <a:ext cx="10969200" cy="47592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vl6pPr marL="2286000" indent="0">
              <a:buNone/>
              <a:defRPr/>
            </a:lvl6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a:t>单击此处编辑标题</a:t>
            </a:r>
            <a:endParaRPr lang="zh-CN" altLang="en-US"/>
          </a:p>
        </p:txBody>
      </p:sp>
      <p:sp>
        <p:nvSpPr>
          <p:cNvPr id="3" name="文本占位符 2"/>
          <p:cNvSpPr>
            <a:spLocks noGrp="1"/>
          </p:cNvSpPr>
          <p:nvPr>
            <p:ph type="body" idx="1" hasCustomPrompt="1"/>
            <p:custDataLst>
              <p:tags r:id="rId2"/>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2"/>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3"/>
            </p:custDataLst>
          </p:nvPr>
        </p:nvSpPr>
        <p:spPr>
          <a:xfrm>
            <a:off x="6411600" y="1501200"/>
            <a:ext cx="5176800" cy="4748400"/>
          </a:xfrm>
        </p:spPr>
        <p:txBody>
          <a:bodyPr lIns="90000" tIns="46800" rIns="90000" bIns="46800">
            <a:normAutofit/>
          </a:bodyPr>
          <a:lstStyle>
            <a:lvl1pPr marL="228600" indent="-228600" eaLnBrk="1" fontAlgn="auto" latinLnBrk="0" hangingPunct="1">
              <a:lnSpc>
                <a:spcPct val="130000"/>
              </a:lnSpc>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1pPr>
            <a:lvl2pPr marL="685800" indent="-228600" defTabSz="914400" eaLnBrk="1" fontAlgn="auto" latinLnBrk="0" hangingPunct="1">
              <a:lnSpc>
                <a:spcPct val="120000"/>
              </a:lnSpc>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2pPr>
            <a:lvl3pPr marL="1143000" indent="-228600" eaLnBrk="1" fontAlgn="auto" latinLnBrk="0" hangingPunct="1">
              <a:lnSpc>
                <a:spcPct val="120000"/>
              </a:lnSpc>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3pPr>
            <a:lvl4pPr marL="1600200" indent="-228600" eaLnBrk="1" fontAlgn="auto" latinLnBrk="0" hangingPunct="1">
              <a:lnSpc>
                <a:spcPct val="120000"/>
              </a:lnSpc>
              <a:buFont typeface="Wingdings" panose="05000000000000000000" charset="0"/>
              <a:buChar char=""/>
              <a:defRPr sz="1400" u="none" strike="noStrike" kern="1200" cap="none" spc="150" normalizeH="0" baseline="0">
                <a:solidFill>
                  <a:schemeClr val="tx1">
                    <a:lumMod val="65000"/>
                    <a:lumOff val="35000"/>
                  </a:schemeClr>
                </a:solidFill>
                <a:latin typeface="Arial" panose="020b0604020202020204" pitchFamily="34" charset="0"/>
                <a:ea typeface="微软雅黑" panose="020b0503020204020204" charset="-122"/>
              </a:defRPr>
            </a:lvl4pPr>
            <a:lvl5pPr eaLnBrk="1" fontAlgn="auto" latinLnBrk="0" hangingPunct="1">
              <a:lnSpc>
                <a:spcPct val="120000"/>
              </a:lnSpc>
              <a:defRPr sz="1400" u="none" strike="noStrike" kern="1200" cap="none" spc="150" normalizeH="0">
                <a:solidFill>
                  <a:schemeClr val="tx1">
                    <a:lumMod val="65000"/>
                    <a:lumOff val="35000"/>
                  </a:schemeClr>
                </a:solidFill>
                <a:latin typeface="Arial" panose="020b0604020202020204" pitchFamily="34" charset="0"/>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2"/>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custDataLst>
              <p:tags r:id="rId3"/>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5" name="文本占位符 4"/>
          <p:cNvSpPr>
            <a:spLocks noGrp="1"/>
          </p:cNvSpPr>
          <p:nvPr>
            <p:ph type="body" sz="quarter" idx="3" hasCustomPrompt="1"/>
            <p:custDataLst>
              <p:tags r:id="rId4"/>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5"/>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bg>
      <p:bgPr>
        <a:solidFill>
          <a:srgbClr val="FFFFFF"/>
        </a:solidFill>
        <a:effectLst/>
      </p:bgPr>
    </p:bg>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bg>
      <p:bgPr>
        <a:solidFill>
          <a:srgbClr val="FFFFFF"/>
        </a:solidFill>
        <a:effectLst/>
      </p:bgPr>
    </p:bg>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08400" y="1555200"/>
            <a:ext cx="5233077"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anose="020b0604020202020204" pitchFamily="34" charset="0"/>
              <a:buNone/>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charset="-122"/>
                <a:cs typeface="+mn-cs"/>
                <a:sym typeface="+mn-ea"/>
              </a:defRPr>
            </a:lvl1pPr>
            <a:lvl2pPr marL="457200" indent="0" defTabSz="914400" eaLnBrk="1" fontAlgn="auto" latinLnBrk="0" hangingPunct="1">
              <a:buFont typeface="Arial" panose="020b0604020202020204" pitchFamily="34" charset="0"/>
              <a:buNone/>
              <a:tabLst>
                <a:tab pos="1609725"/>
              </a:tabLst>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2pPr>
            <a:lvl3pPr eaLnBrk="1" fontAlgn="auto" latinLnBrk="0" hangingPunct="1">
              <a:buFont typeface="Arial" panose="020b0604020202020204" pitchFamily="34" charset="0"/>
              <a:buChar char="●"/>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3pPr>
            <a:lvl4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4pPr>
            <a:lvl5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charset="-122"/>
              </a:defRPr>
            </a:lvl5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lvl1pPr>
              <a:defRPr baseline="0"/>
            </a:lvl1pPr>
          </a:lstStyle>
          <a:p>
            <a:r>
              <a:rPr lang="zh-CN" altLang="en-US"/>
              <a:t>单击此处编辑母版标题样式</a:t>
            </a: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bg>
      <p:bgPr>
        <a:solidFill>
          <a:srgbClr val="FFFFFF"/>
        </a:solidFill>
        <a:effectLst/>
      </p:bgPr>
    </p:bg>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8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单击此处编辑标题</a:t>
            </a:r>
            <a:endParaRPr>
              <a:sym typeface="+mn-ea"/>
            </a:endParaRPr>
          </a:p>
        </p:txBody>
      </p:sp>
      <p:sp>
        <p:nvSpPr>
          <p:cNvPr id="3" name="竖排文字占位符 2"/>
          <p:cNvSpPr>
            <a:spLocks noGrp="1"/>
          </p:cNvSpPr>
          <p:nvPr>
            <p:ph type="body" orient="vert" idx="1"/>
            <p:custDataLst>
              <p:tags r:id="rId2"/>
            </p:custDataLst>
          </p:nvPr>
        </p:nvSpPr>
        <p:spPr>
          <a:xfrm>
            <a:off x="914400" y="914400"/>
            <a:ext cx="9169200" cy="5029200"/>
          </a:xfrm>
        </p:spPr>
        <p:txBody>
          <a:bodyPr vert="eaVert" lIns="46800" tIns="46800" rIns="46800" bIns="46800"/>
          <a:lstStyle>
            <a:lvl1pPr marL="228600" indent="-228600" eaLnBrk="1" fontAlgn="auto" latinLnBrk="0" hangingPunct="1">
              <a:lnSpc>
                <a:spcPct val="130000"/>
              </a:lnSpc>
              <a:spcAft>
                <a:spcPts val="1000"/>
              </a:spcAft>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spcAft>
                <a:spcPts val="600"/>
              </a:spcAft>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spcAft>
                <a:spcPts val="600"/>
              </a:spcAft>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spcAft>
                <a:spcPts val="300"/>
              </a:spcAft>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spcAft>
                <a:spcPts val="300"/>
              </a:spcAft>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lvl1pPr marL="228600" indent="-228600" eaLnBrk="1" fontAlgn="auto" latinLnBrk="0" hangingPunct="1">
              <a:lnSpc>
                <a:spcPct val="130000"/>
              </a:lnSpc>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charset="-122"/>
                <a:cs typeface="+mj-cs"/>
                <a:sym typeface="+mn-ea"/>
              </a:defRPr>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a:t>单击此处编辑母版文本样式</a:t>
            </a:r>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8.xml" /><Relationship Id="rId10" Type="http://schemas.openxmlformats.org/officeDocument/2006/relationships/slideLayout" Target="../slideLayouts/slideLayout17.xml" /><Relationship Id="rId11" Type="http://schemas.openxmlformats.org/officeDocument/2006/relationships/slideLayout" Target="../slideLayouts/slideLayout18.xml" /><Relationship Id="rId12" Type="http://schemas.openxmlformats.org/officeDocument/2006/relationships/tags" Target="../tags/tag57.xml" /><Relationship Id="rId13" Type="http://schemas.openxmlformats.org/officeDocument/2006/relationships/tags" Target="../tags/tag58.xml" /><Relationship Id="rId14" Type="http://schemas.openxmlformats.org/officeDocument/2006/relationships/tags" Target="../tags/tag59.xml" /><Relationship Id="rId15" Type="http://schemas.openxmlformats.org/officeDocument/2006/relationships/tags" Target="../tags/tag60.xml" /><Relationship Id="rId16" Type="http://schemas.openxmlformats.org/officeDocument/2006/relationships/tags" Target="../tags/tag61.xml" /><Relationship Id="rId17" Type="http://schemas.openxmlformats.org/officeDocument/2006/relationships/tags" Target="../tags/tag62.xml" /><Relationship Id="rId18" Type="http://schemas.openxmlformats.org/officeDocument/2006/relationships/theme" Target="../theme/theme2.xml" /><Relationship Id="rId2" Type="http://schemas.openxmlformats.org/officeDocument/2006/relationships/slideLayout" Target="../slideLayouts/slideLayout9.xml" /><Relationship Id="rId3" Type="http://schemas.openxmlformats.org/officeDocument/2006/relationships/slideLayout" Target="../slideLayouts/slideLayout10.xml" /><Relationship Id="rId4" Type="http://schemas.openxmlformats.org/officeDocument/2006/relationships/slideLayout" Target="../slideLayouts/slideLayout11.xml" /><Relationship Id="rId5" Type="http://schemas.openxmlformats.org/officeDocument/2006/relationships/slideLayout" Target="../slideLayouts/slideLayout12.xml" /><Relationship Id="rId6" Type="http://schemas.openxmlformats.org/officeDocument/2006/relationships/slideLayout" Target="../slideLayouts/slideLayout13.xml" /><Relationship Id="rId7" Type="http://schemas.openxmlformats.org/officeDocument/2006/relationships/slideLayout" Target="../slideLayouts/slideLayout14.xml" /><Relationship Id="rId8" Type="http://schemas.openxmlformats.org/officeDocument/2006/relationships/slideLayout" Target="../slideLayouts/slideLayout15.xml" /><Relationship Id="rId9" Type="http://schemas.openxmlformats.org/officeDocument/2006/relationships/slideLayout" Target="../slideLayouts/slideLayout16.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mc:AlternateContent>
    <mc:Choice xmlns:p14="http://schemas.microsoft.com/office/powerpoint/2010/main" Requires="p14">
      <p:transition p14:dur="500"/>
    </mc:Choice>
    <mc:Fallback>
      <p:transition/>
    </mc:Fallback>
  </mc:AlternateConten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FFFFFF"/>
        </a:solidFill>
        <a:effectLst/>
      </p:bgPr>
    </p:bg>
    <p:spTree>
      <p:nvGrpSpPr>
        <p:cNvPr id="1" name=""/>
        <p:cNvGrpSpPr/>
        <p:nvPr/>
      </p:nvGrpSpPr>
      <p:grpSpPr>
        <a:xfrm>
          <a:off x="0" y="0"/>
          <a: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charset="-122"/>
              </a:defRPr>
            </a:lvl1pPr>
          </a:lstStyle>
          <a:p>
            <a:endParaRPr lang="zh-CN" altLang="en-US"/>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charset="-122"/>
              </a:defRPr>
            </a:lvl1pPr>
          </a:lstStyle>
          <a:p>
            <a:fld id="{49AE70B2-8BF9-45C0-BB95-33D1B9D3A854}" type="slidenum">
              <a:rPr lang="zh-CN" altLang="en-US" smtClean="0"/>
              <a:t>0</a:t>
            </a:fld>
            <a:endParaRPr lang="zh-CN" altLang="en-US"/>
          </a:p>
        </p:txBody>
      </p:sp>
    </p:spTree>
    <p:custDataLst>
      <p:tags r:id="rId17"/>
    </p:custDataLst>
  </p:cSld>
  <p:clrMap bg1="lt1" tx1="dk1" bg2="lt2" tx2="dk2" accent1="accent1" accent2="accent2" accent3="accent3" accent4="accent4" accent5="accent5" accent6="accent6" hlink="hlink" folHlink="folHlink"/>
  <p:sldLayoutIdLst>
    <p:sldLayoutId id="2147483657" r:id="rId1"/>
    <p:sldLayoutId id="2147483658" r:id="rId2"/>
    <p:sldLayoutId id="2147483659" r:id="rId3"/>
    <p:sldLayoutId id="2147483660" r:id="rId4"/>
    <p:sldLayoutId id="2147483661" r:id="rId5"/>
    <p:sldLayoutId id="2147483662" r:id="rId6"/>
    <p:sldLayoutId id="2147483663" r:id="rId7"/>
    <p:sldLayoutId id="2147483664" r:id="rId8"/>
    <p:sldLayoutId id="2147483665" r:id="rId9"/>
    <p:sldLayoutId id="2147483666" r:id="rId10"/>
    <p:sldLayoutId id="2147483667" r:id="rId11"/>
  </p:sldLayoutIdLst>
  <mc:AlternateContent>
    <mc:Choice xmlns:p14="http://schemas.microsoft.com/office/powerpoint/2010/main" Requires="p14">
      <p:transition p14:dur="500"/>
    </mc:Choice>
    <mc:Fallback>
      <p:transition/>
    </mc:Fallback>
  </mc:AlternateContent>
  <p:timing/>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1pPr>
      <a:lvl2pPr marL="685800"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2pPr>
      <a:lvl3pPr marL="1143000" indent="-228600" algn="l" defTabSz="914400" rtl="0" eaLnBrk="1" fontAlgn="auto" latinLnBrk="0" hangingPunct="1">
        <a:lnSpc>
          <a:spcPct val="120000"/>
        </a:lnSpc>
        <a:spcBef>
          <a:spcPct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3pPr>
      <a:lvl4pPr marL="1600200" indent="-228600" algn="l" defTabSz="914400" rtl="0" eaLnBrk="1" fontAlgn="auto" latinLnBrk="0" hangingPunct="1">
        <a:lnSpc>
          <a:spcPct val="120000"/>
        </a:lnSpc>
        <a:spcBef>
          <a:spcPct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4pPr>
      <a:lvl5pPr marL="2057400" indent="-228600" algn="l" defTabSz="914400" rtl="0" eaLnBrk="1" fontAlgn="auto" latinLnBrk="0" hangingPunct="1">
        <a:lnSpc>
          <a:spcPct val="120000"/>
        </a:lnSpc>
        <a:spcBef>
          <a:spcPct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6.png" /><Relationship Id="rId4" Type="http://schemas.openxmlformats.org/officeDocument/2006/relationships/image" Target="../media/image7.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6.png" /><Relationship Id="rId4" Type="http://schemas.openxmlformats.org/officeDocument/2006/relationships/image" Target="../media/image7.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notesSlide" Target="../notesSlides/notesSlide1.xml" /><Relationship Id="rId3" Type="http://schemas.microsoft.com/office/2007/relationships/diagramDrawing" Target="../diagrams/drawing1.xml" /><Relationship Id="rId4" Type="http://schemas.openxmlformats.org/officeDocument/2006/relationships/diagramData" Target="../diagrams/data1.xml" /><Relationship Id="rId5" Type="http://schemas.openxmlformats.org/officeDocument/2006/relationships/diagramLayout" Target="../diagrams/layout1.xml" /><Relationship Id="rId6" Type="http://schemas.openxmlformats.org/officeDocument/2006/relationships/diagramQuickStyle" Target="../diagrams/quickStyle1.xml" /><Relationship Id="rId7" Type="http://schemas.openxmlformats.org/officeDocument/2006/relationships/diagramColors" Target="../diagrams/colors1.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5.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6.png" /><Relationship Id="rId4" Type="http://schemas.openxmlformats.org/officeDocument/2006/relationships/image" Target="../media/image7.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6.png" /><Relationship Id="rId4" Type="http://schemas.openxmlformats.org/officeDocument/2006/relationships/image" Target="../media/image7.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xml" /><Relationship Id="rId3" Type="http://schemas.openxmlformats.org/officeDocument/2006/relationships/image" Target="../media/image8.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5.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5.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5.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4.xml" /><Relationship Id="rId3" Type="http://schemas.openxmlformats.org/officeDocument/2006/relationships/tags" Target="../tags/tag63.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5.xml" /><Relationship Id="rId3" Type="http://schemas.openxmlformats.org/officeDocument/2006/relationships/tags" Target="../tags/tag64.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65.xml" /><Relationship Id="rId3" Type="http://schemas.openxmlformats.org/officeDocument/2006/relationships/image" Target="../media/image9.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6.xml" /><Relationship Id="rId3" Type="http://schemas.openxmlformats.org/officeDocument/2006/relationships/tags" Target="../tags/tag66.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67.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5.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5.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7.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8.xml" /><Relationship Id="rId3" Type="http://schemas.openxmlformats.org/officeDocument/2006/relationships/image" Target="../media/image10.pn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9.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0.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1.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2.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3.xml" /><Relationship Id="rId3" Type="http://schemas.openxmlformats.org/officeDocument/2006/relationships/tags" Target="../tags/tag68.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69.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4.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5.xml" /><Relationship Id="rId3" Type="http://schemas.openxmlformats.org/officeDocument/2006/relationships/tags" Target="../tags/tag70.xml" /><Relationship Id="rId4" Type="http://schemas.openxmlformats.org/officeDocument/2006/relationships/tags" Target="../tags/tag71.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6.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7.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8.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9.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0.xml"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72.x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73.xm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74.xml"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1.xml"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2.xml" /><Relationship Id="rId3" Type="http://schemas.openxmlformats.org/officeDocument/2006/relationships/image" Target="../media/image11.png"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3.xml"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6.png" /><Relationship Id="rId4" Type="http://schemas.openxmlformats.org/officeDocument/2006/relationships/image" Target="../media/image7.png"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2.png" /><Relationship Id="rId3" Type="http://schemas.openxmlformats.org/officeDocument/2006/relationships/image" Target="../media/image13.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49290" name="Rectangle 714"/>
          <p:cNvSpPr>
            <a:spLocks noChangeArrowheads="1"/>
          </p:cNvSpPr>
          <p:nvPr/>
        </p:nvSpPr>
        <p:spPr bwMode="auto">
          <a:xfrm>
            <a:off x="1587025" y="4596130"/>
            <a:ext cx="9725660" cy="768350"/>
          </a:xfrm>
          <a:prstGeom prst="rect">
            <a:avLst/>
          </a:prstGeom>
          <a:noFill/>
          <a:ln>
            <a:noFill/>
          </a:ln>
        </p:spPr>
        <p:txBody>
          <a:bodyPr wrap="none">
            <a:spAutoFit/>
          </a:bodyPr>
          <a:lstStyle>
            <a:lvl1pPr indent="-342900">
              <a:defRPr>
                <a:solidFill>
                  <a:srgbClr val="000000"/>
                </a:solidFill>
                <a:latin typeface="Calibri" panose="020f0502020204030204"/>
                <a:ea typeface="宋体" panose="02010600030101010101" pitchFamily="2" charset="-122"/>
              </a:defRPr>
            </a:lvl1pPr>
            <a:lvl2pPr>
              <a:defRPr>
                <a:solidFill>
                  <a:srgbClr val="000000"/>
                </a:solidFill>
                <a:latin typeface="Calibri" panose="020f0502020204030204"/>
                <a:ea typeface="宋体" panose="02010600030101010101" pitchFamily="2" charset="-122"/>
              </a:defRPr>
            </a:lvl2pPr>
            <a:lvl3pPr>
              <a:defRPr>
                <a:solidFill>
                  <a:srgbClr val="000000"/>
                </a:solidFill>
                <a:latin typeface="Calibri" panose="020f0502020204030204"/>
                <a:ea typeface="宋体" panose="02010600030101010101" pitchFamily="2" charset="-122"/>
              </a:defRPr>
            </a:lvl3pPr>
            <a:lvl4pPr>
              <a:defRPr>
                <a:solidFill>
                  <a:srgbClr val="000000"/>
                </a:solidFill>
                <a:latin typeface="Calibri" panose="020f0502020204030204"/>
                <a:ea typeface="宋体" panose="02010600030101010101" pitchFamily="2" charset="-122"/>
              </a:defRPr>
            </a:lvl4pPr>
            <a:lvl5pPr>
              <a:defRPr>
                <a:solidFill>
                  <a:srgbClr val="000000"/>
                </a:solidFill>
                <a:latin typeface="Calibri" panose="020f0502020204030204"/>
                <a:ea typeface="宋体" panose="02010600030101010101" pitchFamily="2" charset="-122"/>
              </a:defRPr>
            </a:lvl5pPr>
            <a:lvl6pPr marL="3025775" indent="-739775" fontAlgn="base">
              <a:spcBef>
                <a:spcPct val="0"/>
              </a:spcBef>
              <a:spcAft>
                <a:spcPct val="0"/>
              </a:spcAft>
              <a:defRPr>
                <a:solidFill>
                  <a:srgbClr val="000000"/>
                </a:solidFill>
                <a:latin typeface="Calibri" panose="020f0502020204030204"/>
                <a:ea typeface="宋体" panose="02010600030101010101" pitchFamily="2" charset="-122"/>
              </a:defRPr>
            </a:lvl6pPr>
            <a:lvl7pPr marL="3482975" indent="-739775" fontAlgn="base">
              <a:spcBef>
                <a:spcPct val="0"/>
              </a:spcBef>
              <a:spcAft>
                <a:spcPct val="0"/>
              </a:spcAft>
              <a:defRPr>
                <a:solidFill>
                  <a:srgbClr val="000000"/>
                </a:solidFill>
                <a:latin typeface="Calibri" panose="020f0502020204030204"/>
                <a:ea typeface="宋体" panose="02010600030101010101" pitchFamily="2" charset="-122"/>
              </a:defRPr>
            </a:lvl7pPr>
            <a:lvl8pPr marL="3940175" indent="-739775" fontAlgn="base">
              <a:spcBef>
                <a:spcPct val="0"/>
              </a:spcBef>
              <a:spcAft>
                <a:spcPct val="0"/>
              </a:spcAft>
              <a:defRPr>
                <a:solidFill>
                  <a:srgbClr val="000000"/>
                </a:solidFill>
                <a:latin typeface="Calibri" panose="020f0502020204030204"/>
                <a:ea typeface="宋体" panose="02010600030101010101" pitchFamily="2" charset="-122"/>
              </a:defRPr>
            </a:lvl8pPr>
            <a:lvl9pPr marL="4397375" indent="-739775" fontAlgn="base">
              <a:spcBef>
                <a:spcPct val="0"/>
              </a:spcBef>
              <a:spcAft>
                <a:spcPct val="0"/>
              </a:spcAft>
              <a:defRPr>
                <a:solidFill>
                  <a:srgbClr val="000000"/>
                </a:solidFill>
                <a:latin typeface="Calibri" panose="020f0502020204030204"/>
                <a:ea typeface="宋体" panose="02010600030101010101" pitchFamily="2" charset="-122"/>
              </a:defRPr>
            </a:lvl9pPr>
          </a:lstStyle>
          <a:p>
            <a:pPr marL="0" marR="0" lvl="0" indent="-342900" algn="ctr" defTabSz="914400" rtl="0" eaLnBrk="1" fontAlgn="base" latinLnBrk="0" hangingPunct="1">
              <a:lnSpc>
                <a:spcPct val="100000"/>
              </a:lnSpc>
              <a:spcBef>
                <a:spcPct val="0"/>
              </a:spcBef>
              <a:spcAft>
                <a:spcPct val="0"/>
              </a:spcAft>
              <a:buClrTx/>
              <a:buSzTx/>
              <a:buFontTx/>
              <a:buNone/>
              <a:defRPr/>
            </a:pPr>
            <a:r>
              <a:rPr kumimoji="0" lang="zh-CN" altLang="en-US" sz="4400" b="1" i="0" u="none" strike="noStrike" kern="1200" cap="none" spc="0" normalizeH="0" baseline="0" noProof="0">
                <a:ln>
                  <a:noFill/>
                </a:ln>
                <a:solidFill>
                  <a:srgbClr val="FF0000"/>
                </a:solidFill>
                <a:effectLst>
                  <a:outerShdw blurRad="38100" dist="38100" dir="2700000" algn="tl">
                    <a:srgbClr val="C0C0C0"/>
                  </a:outerShdw>
                </a:effectLst>
                <a:uLnTx/>
                <a:uFillTx/>
                <a:latin typeface="新宋体" panose="02010609030101010101" charset="-122"/>
                <a:ea typeface="新宋体" panose="02010609030101010101" charset="-122"/>
                <a:cs typeface="+mn-cs"/>
              </a:rPr>
              <a:t>第一课《生活在人民当家作主的国家》</a:t>
            </a:r>
            <a:endParaRPr kumimoji="0" lang="zh-CN" altLang="en-US" sz="4400" b="1" i="0" u="none" strike="noStrike" kern="1200" cap="none" spc="0" normalizeH="0" baseline="0" noProof="0">
              <a:ln>
                <a:noFill/>
              </a:ln>
              <a:solidFill>
                <a:srgbClr val="FF0000"/>
              </a:solidFill>
              <a:effectLst>
                <a:outerShdw blurRad="38100" dist="38100" dir="2700000" algn="tl">
                  <a:srgbClr val="C0C0C0"/>
                </a:outerShdw>
              </a:effectLst>
              <a:uLnTx/>
              <a:uFillTx/>
              <a:latin typeface="新宋体" panose="02010609030101010101" charset="-122"/>
              <a:ea typeface="新宋体" panose="02010609030101010101" charset="-122"/>
              <a:cs typeface="+mn-cs"/>
            </a:endParaRPr>
          </a:p>
        </p:txBody>
      </p:sp>
      <p:sp>
        <p:nvSpPr>
          <p:cNvPr id="2" name="矩形 1"/>
          <p:cNvSpPr/>
          <p:nvPr/>
        </p:nvSpPr>
        <p:spPr>
          <a:xfrm>
            <a:off x="2344420" y="920750"/>
            <a:ext cx="7503160" cy="3046095"/>
          </a:xfrm>
          <a:prstGeom prst="rect">
            <a:avLst/>
          </a:prstGeom>
          <a:noFill/>
          <a:ln>
            <a:noFill/>
          </a:ln>
        </p:spPr>
        <p:txBody>
          <a:bodyPr wrap="none" rtlCol="0" anchor="t">
            <a:spAutoFit/>
          </a:bodyPr>
          <a:lstStyle/>
          <a:p>
            <a:pPr algn="ctr"/>
            <a:r>
              <a:rPr lang="en-US" altLang="zh-CN"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rPr>
              <a:t>2022</a:t>
            </a:r>
            <a:r>
              <a:rPr lang="zh-CN" altLang="en-US"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rPr>
              <a:t>届高中政治一轮复习</a:t>
            </a:r>
            <a:endParaRPr lang="zh-CN" altLang="en-US"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endParaRPr>
          </a:p>
          <a:p>
            <a:pPr algn="ctr"/>
            <a:r>
              <a:rPr lang="zh-CN" altLang="en-US"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rPr>
              <a:t>必修二《政治生活》</a:t>
            </a:r>
            <a:endParaRPr lang="zh-CN" altLang="en-US"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endParaRPr>
          </a:p>
          <a:p>
            <a:pPr algn="ctr"/>
            <a:endParaRPr lang="zh-CN" altLang="en-US"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endParaRPr>
          </a:p>
          <a:p>
            <a:pPr algn="ctr"/>
            <a:r>
              <a:rPr lang="zh-CN" altLang="en-US"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rPr>
              <a:t>第一单元</a:t>
            </a:r>
            <a:r>
              <a:rPr lang="en-US" altLang="zh-CN"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rPr>
              <a:t>  </a:t>
            </a:r>
            <a:r>
              <a:rPr lang="zh-CN" altLang="en-US"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rPr>
              <a:t>公民的政治生活</a:t>
            </a:r>
            <a:endParaRPr lang="zh-CN" altLang="en-US" sz="4800" b="1">
              <a:solidFill>
                <a:schemeClr val="tx1"/>
              </a:solidFill>
              <a:effectLst>
                <a:outerShdw blurRad="38100" dist="19050" dir="2700000" algn="tl" rotWithShape="0">
                  <a:schemeClr val="dk1">
                    <a:alpha val="40000"/>
                  </a:schemeClr>
                </a:outerShdw>
              </a:effectLst>
              <a:ea typeface="微软雅黑" panose="020b0503020204020204" charset="-122"/>
              <a:cs typeface="微软雅黑" panose="020b0503020204020204"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19458" name="Line 21"/>
          <p:cNvCxnSpPr/>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19460" name="Picture 86"/>
          <p:cNvPicPr>
            <a:picLocks noChangeAspect="1"/>
          </p:cNvPicPr>
          <p:nvPr/>
        </p:nvPicPr>
        <p:blipFill>
          <a:blip r:embed="rId2"/>
          <a:stretch>
            <a:fillRect/>
          </a:stretch>
        </p:blipFill>
        <p:spPr>
          <a:xfrm>
            <a:off x="2681288" y="2859088"/>
            <a:ext cx="590550" cy="642937"/>
          </a:xfrm>
          <a:prstGeom prst="rect">
            <a:avLst/>
          </a:prstGeom>
          <a:noFill/>
          <a:ln w="9525">
            <a:noFill/>
          </a:ln>
        </p:spPr>
      </p:pic>
      <p:grpSp>
        <p:nvGrpSpPr>
          <p:cNvPr id="19461" name="Group -706"/>
          <p:cNvGrpSpPr/>
          <p:nvPr/>
        </p:nvGrpSpPr>
        <p:grpSpPr>
          <a:xfrm>
            <a:off x="1839913" y="2738438"/>
            <a:ext cx="387350" cy="962025"/>
            <a:chOff x="-215021" y="0"/>
            <a:chExt cx="935101" cy="2506945"/>
          </a:xfrm>
        </p:grpSpPr>
        <p:pic>
          <p:nvPicPr>
            <p:cNvPr id="19464" name="Picture 88" descr="图片22.png"/>
            <p:cNvPicPr>
              <a:picLocks noChangeAspect="1"/>
            </p:cNvPicPr>
            <p:nvPr/>
          </p:nvPicPr>
          <p:blipFill>
            <a:blip r:embed="rId3"/>
            <a:stretch>
              <a:fillRect/>
            </a:stretch>
          </p:blipFill>
          <p:spPr>
            <a:xfrm>
              <a:off x="0" y="0"/>
              <a:ext cx="720080" cy="2506945"/>
            </a:xfrm>
            <a:prstGeom prst="rect">
              <a:avLst/>
            </a:prstGeom>
            <a:noFill/>
            <a:ln w="9525">
              <a:noFill/>
            </a:ln>
          </p:spPr>
        </p:pic>
        <p:pic>
          <p:nvPicPr>
            <p:cNvPr id="19465" name="Picture 90" descr="图片23.png"/>
            <p:cNvPicPr>
              <a:picLocks noChangeAspect="1"/>
            </p:cNvPicPr>
            <p:nvPr/>
          </p:nvPicPr>
          <p:blipFill>
            <a:blip r:embed="rId4">
              <a:lum bright="20001" contrast="40000"/>
            </a:blip>
            <a:stretch>
              <a:fillRect/>
            </a:stretch>
          </p:blipFill>
          <p:spPr>
            <a:xfrm>
              <a:off x="128586" y="216024"/>
              <a:ext cx="447478" cy="2088232"/>
            </a:xfrm>
            <a:prstGeom prst="rect">
              <a:avLst/>
            </a:prstGeom>
            <a:noFill/>
            <a:ln w="9525">
              <a:noFill/>
            </a:ln>
          </p:spPr>
        </p:pic>
        <p:sp>
          <p:nvSpPr>
            <p:cNvPr id="19466" name="Rectangle 762"/>
            <p:cNvSpPr/>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19462" name="Rectangle 764"/>
          <p:cNvSpPr/>
          <p:nvPr/>
        </p:nvSpPr>
        <p:spPr>
          <a:xfrm>
            <a:off x="3272314" y="1225868"/>
            <a:ext cx="5967730" cy="706755"/>
          </a:xfrm>
          <a:prstGeom prst="rect">
            <a:avLst/>
          </a:prstGeom>
          <a:noFill/>
          <a:ln w="9525">
            <a:noFill/>
          </a:ln>
        </p:spPr>
        <p:txBody>
          <a:bodyPr wrap="none">
            <a:spAutoFit/>
          </a:bodyPr>
          <a:lstStyle/>
          <a:p>
            <a:pPr indent="-341630" algn="ctr"/>
            <a:r>
              <a:rPr lang="zh-CN" altLang="en-US" sz="4000" b="1">
                <a:latin typeface="楷体_GB2312" charset="-122"/>
                <a:ea typeface="楷体_GB2312" charset="-122"/>
                <a:sym typeface="宋体" panose="02010600030101010101" pitchFamily="2" charset="-122"/>
              </a:rPr>
              <a:t>（一）构建体系</a:t>
            </a:r>
            <a:r>
              <a:rPr lang="zh-CN" altLang="en-US" sz="4000" b="1">
                <a:latin typeface="Arial" panose="020b0604020202020204" pitchFamily="34" charset="0"/>
                <a:ea typeface="楷体_GB2312" charset="-122"/>
                <a:sym typeface="宋体" panose="02010600030101010101" pitchFamily="2" charset="-122"/>
              </a:rPr>
              <a:t>·理清线索</a:t>
            </a:r>
            <a:endParaRPr lang="en-US" altLang="zh-CN" sz="4000" b="1">
              <a:latin typeface="Arial" panose="020b0604020202020204" pitchFamily="34" charset="0"/>
              <a:ea typeface="楷体_GB2312" charset="-122"/>
              <a:sym typeface="宋体" panose="02010600030101010101" pitchFamily="2" charset="-122"/>
            </a:endParaRPr>
          </a:p>
        </p:txBody>
      </p:sp>
      <p:sp>
        <p:nvSpPr>
          <p:cNvPr id="22534" name="Rectangle 814"/>
          <p:cNvSpPr/>
          <p:nvPr/>
        </p:nvSpPr>
        <p:spPr>
          <a:xfrm>
            <a:off x="3272141" y="2114550"/>
            <a:ext cx="6055360" cy="706755"/>
          </a:xfrm>
          <a:prstGeom prst="rect">
            <a:avLst/>
          </a:prstGeom>
          <a:noFill/>
          <a:ln w="9525">
            <a:noFill/>
          </a:ln>
        </p:spPr>
        <p:txBody>
          <a:bodyPr wrap="none">
            <a:spAutoFit/>
          </a:bodyPr>
          <a:lstStyle/>
          <a:p>
            <a:pPr indent="-341630" algn="ctr"/>
            <a:r>
              <a:rPr lang="zh-CN" altLang="en-US" sz="4000" b="1">
                <a:latin typeface="楷体_GB2312" charset="-122"/>
                <a:ea typeface="楷体_GB2312" charset="-122"/>
                <a:sym typeface="宋体" panose="02010600030101010101" pitchFamily="2" charset="-122"/>
              </a:rPr>
              <a:t>（二）命题规律</a:t>
            </a:r>
            <a:r>
              <a:rPr lang="en-US" altLang="zh-CN" sz="4000" b="1">
                <a:latin typeface="楷体_GB2312" charset="-122"/>
                <a:ea typeface="楷体_GB2312" charset="-122"/>
                <a:sym typeface="宋体" panose="02010600030101010101" pitchFamily="2" charset="-122"/>
              </a:rPr>
              <a:t> </a:t>
            </a:r>
            <a:r>
              <a:rPr lang="zh-CN" altLang="en-US" sz="4000" b="1">
                <a:latin typeface="楷体_GB2312" charset="-122"/>
                <a:ea typeface="楷体_GB2312" charset="-122"/>
                <a:sym typeface="宋体" panose="02010600030101010101" pitchFamily="2" charset="-122"/>
              </a:rPr>
              <a:t>备考策略</a:t>
            </a:r>
            <a:endParaRPr lang="zh-CN" altLang="en-US" sz="4000" b="1">
              <a:latin typeface="楷体_GB2312" charset="-122"/>
              <a:ea typeface="楷体_GB2312" charset="-122"/>
              <a:sym typeface="宋体" panose="02010600030101010101" pitchFamily="2" charset="-122"/>
            </a:endParaRPr>
          </a:p>
        </p:txBody>
      </p:sp>
      <p:sp>
        <p:nvSpPr>
          <p:cNvPr id="24582" name="Rectangle 830"/>
          <p:cNvSpPr/>
          <p:nvPr/>
        </p:nvSpPr>
        <p:spPr>
          <a:xfrm>
            <a:off x="3316118" y="3075940"/>
            <a:ext cx="5967730" cy="706755"/>
          </a:xfrm>
          <a:prstGeom prst="rect">
            <a:avLst/>
          </a:prstGeom>
          <a:noFill/>
          <a:ln w="9525">
            <a:noFill/>
          </a:ln>
        </p:spPr>
        <p:txBody>
          <a:bodyPr wrap="none">
            <a:spAutoFit/>
          </a:bodyPr>
          <a:lstStyle/>
          <a:p>
            <a:pPr indent="-341630" algn="ctr"/>
            <a:r>
              <a:rPr lang="zh-CN" altLang="en-US" sz="4000" b="1">
                <a:latin typeface="楷体_GB2312" charset="-122"/>
                <a:ea typeface="楷体_GB2312" charset="-122"/>
                <a:sym typeface="宋体" panose="02010600030101010101" pitchFamily="2" charset="-122"/>
              </a:rPr>
              <a:t>（三）考点整合</a:t>
            </a:r>
            <a:r>
              <a:rPr lang="zh-CN" altLang="en-US" sz="4000" b="1">
                <a:latin typeface="Arial" panose="020b0604020202020204" pitchFamily="34" charset="0"/>
                <a:ea typeface="楷体_GB2312" charset="-122"/>
                <a:sym typeface="宋体" panose="02010600030101010101" pitchFamily="2" charset="-122"/>
              </a:rPr>
              <a:t>·</a:t>
            </a:r>
            <a:r>
              <a:rPr lang="zh-CN" altLang="en-US" sz="4000" b="1">
                <a:latin typeface="楷体_GB2312" charset="-122"/>
                <a:ea typeface="楷体_GB2312" charset="-122"/>
                <a:sym typeface="宋体" panose="02010600030101010101" pitchFamily="2" charset="-122"/>
              </a:rPr>
              <a:t>精讲精练</a:t>
            </a:r>
            <a:endParaRPr lang="zh-CN" altLang="zh-CN">
              <a:latin typeface="Calibri" panose="020f0502020204030204"/>
            </a:endParaRPr>
          </a:p>
        </p:txBody>
      </p:sp>
      <p:sp>
        <p:nvSpPr>
          <p:cNvPr id="2" name="Rectangle 830"/>
          <p:cNvSpPr/>
          <p:nvPr/>
        </p:nvSpPr>
        <p:spPr>
          <a:xfrm>
            <a:off x="3316118" y="4077970"/>
            <a:ext cx="6311900" cy="706755"/>
          </a:xfrm>
          <a:prstGeom prst="rect">
            <a:avLst/>
          </a:prstGeom>
          <a:noFill/>
          <a:ln w="9525">
            <a:noFill/>
          </a:ln>
        </p:spPr>
        <p:txBody>
          <a:bodyPr wrap="none">
            <a:spAutoFit/>
          </a:bodyPr>
          <a:lstStyle/>
          <a:p>
            <a:pPr indent="-341630" algn="ctr"/>
            <a:r>
              <a:rPr lang="zh-CN" altLang="en-US" sz="4000" b="1">
                <a:latin typeface="楷体_GB2312" charset="-122"/>
                <a:ea typeface="楷体_GB2312" charset="-122"/>
                <a:sym typeface="宋体" panose="02010600030101010101" pitchFamily="2" charset="-122"/>
              </a:rPr>
              <a:t>（四）易混易错</a:t>
            </a:r>
            <a:r>
              <a:rPr lang="en-US" altLang="zh-CN" sz="4000" b="1">
                <a:latin typeface="楷体_GB2312" charset="-122"/>
                <a:ea typeface="楷体_GB2312" charset="-122"/>
                <a:sym typeface="宋体" panose="02010600030101010101" pitchFamily="2" charset="-122"/>
              </a:rPr>
              <a:t> </a:t>
            </a:r>
            <a:r>
              <a:rPr lang="zh-CN" altLang="en-US" sz="4000" b="1">
                <a:latin typeface="楷体_GB2312" charset="-122"/>
                <a:ea typeface="楷体_GB2312" charset="-122"/>
                <a:sym typeface="宋体" panose="02010600030101010101" pitchFamily="2" charset="-122"/>
              </a:rPr>
              <a:t>矫正纠错</a:t>
            </a:r>
            <a:r>
              <a:rPr lang="en-US" altLang="zh-CN" sz="4000" b="1">
                <a:latin typeface="楷体_GB2312" charset="-122"/>
                <a:ea typeface="楷体_GB2312" charset="-122"/>
                <a:sym typeface="宋体" panose="02010600030101010101" pitchFamily="2" charset="-122"/>
              </a:rPr>
              <a:t> </a:t>
            </a:r>
            <a:endParaRPr lang="zh-CN" altLang="en-US" sz="4000" b="1">
              <a:latin typeface="楷体_GB2312" charset="-122"/>
              <a:ea typeface="楷体_GB2312" charset="-122"/>
              <a:sym typeface="宋体" panose="0201060003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19458" name="Line 21"/>
          <p:cNvCxnSpPr/>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19460" name="Picture 86"/>
          <p:cNvPicPr>
            <a:picLocks noChangeAspect="1"/>
          </p:cNvPicPr>
          <p:nvPr/>
        </p:nvPicPr>
        <p:blipFill>
          <a:blip r:embed="rId2"/>
          <a:stretch>
            <a:fillRect/>
          </a:stretch>
        </p:blipFill>
        <p:spPr>
          <a:xfrm>
            <a:off x="2681288" y="2859088"/>
            <a:ext cx="590550" cy="642937"/>
          </a:xfrm>
          <a:prstGeom prst="rect">
            <a:avLst/>
          </a:prstGeom>
          <a:noFill/>
          <a:ln w="9525">
            <a:noFill/>
          </a:ln>
        </p:spPr>
      </p:pic>
      <p:grpSp>
        <p:nvGrpSpPr>
          <p:cNvPr id="19461" name="Group -706"/>
          <p:cNvGrpSpPr/>
          <p:nvPr/>
        </p:nvGrpSpPr>
        <p:grpSpPr>
          <a:xfrm>
            <a:off x="1839913" y="2738438"/>
            <a:ext cx="387350" cy="962025"/>
            <a:chOff x="-215021" y="0"/>
            <a:chExt cx="935101" cy="2506945"/>
          </a:xfrm>
        </p:grpSpPr>
        <p:pic>
          <p:nvPicPr>
            <p:cNvPr id="19464" name="Picture 88" descr="图片22.png"/>
            <p:cNvPicPr>
              <a:picLocks noChangeAspect="1"/>
            </p:cNvPicPr>
            <p:nvPr/>
          </p:nvPicPr>
          <p:blipFill>
            <a:blip r:embed="rId3"/>
            <a:stretch>
              <a:fillRect/>
            </a:stretch>
          </p:blipFill>
          <p:spPr>
            <a:xfrm>
              <a:off x="0" y="0"/>
              <a:ext cx="720080" cy="2506945"/>
            </a:xfrm>
            <a:prstGeom prst="rect">
              <a:avLst/>
            </a:prstGeom>
            <a:noFill/>
            <a:ln w="9525">
              <a:noFill/>
            </a:ln>
          </p:spPr>
        </p:pic>
        <p:pic>
          <p:nvPicPr>
            <p:cNvPr id="19465" name="Picture 90" descr="图片23.png"/>
            <p:cNvPicPr>
              <a:picLocks noChangeAspect="1"/>
            </p:cNvPicPr>
            <p:nvPr/>
          </p:nvPicPr>
          <p:blipFill>
            <a:blip r:embed="rId4">
              <a:lum bright="20001" contrast="40000"/>
            </a:blip>
            <a:stretch>
              <a:fillRect/>
            </a:stretch>
          </p:blipFill>
          <p:spPr>
            <a:xfrm>
              <a:off x="128586" y="216024"/>
              <a:ext cx="447478" cy="2088232"/>
            </a:xfrm>
            <a:prstGeom prst="rect">
              <a:avLst/>
            </a:prstGeom>
            <a:noFill/>
            <a:ln w="9525">
              <a:noFill/>
            </a:ln>
          </p:spPr>
        </p:pic>
        <p:sp>
          <p:nvSpPr>
            <p:cNvPr id="19466" name="Rectangle 762"/>
            <p:cNvSpPr/>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19462" name="Rectangle 764"/>
          <p:cNvSpPr/>
          <p:nvPr/>
        </p:nvSpPr>
        <p:spPr>
          <a:xfrm>
            <a:off x="3368834" y="2915603"/>
            <a:ext cx="5967730" cy="706755"/>
          </a:xfrm>
          <a:prstGeom prst="rect">
            <a:avLst/>
          </a:prstGeom>
          <a:noFill/>
          <a:ln w="9525">
            <a:noFill/>
          </a:ln>
        </p:spPr>
        <p:txBody>
          <a:bodyPr wrap="none">
            <a:spAutoFit/>
          </a:bodyPr>
          <a:lstStyle/>
          <a:p>
            <a:pPr indent="-341630" algn="ctr"/>
            <a:r>
              <a:rPr lang="zh-CN" altLang="en-US" sz="4000" b="1">
                <a:latin typeface="楷体_GB2312" charset="-122"/>
                <a:ea typeface="楷体_GB2312" charset="-122"/>
                <a:sym typeface="宋体" panose="02010600030101010101" pitchFamily="2" charset="-122"/>
              </a:rPr>
              <a:t>（一）构建体系</a:t>
            </a:r>
            <a:r>
              <a:rPr lang="zh-CN" altLang="en-US" sz="4000" b="1">
                <a:latin typeface="Arial" panose="020b0604020202020204" pitchFamily="34" charset="0"/>
                <a:ea typeface="楷体_GB2312" charset="-122"/>
                <a:sym typeface="宋体" panose="02010600030101010101" pitchFamily="2" charset="-122"/>
              </a:rPr>
              <a:t>·理清线索</a:t>
            </a:r>
            <a:endParaRPr lang="en-US" altLang="zh-CN" sz="4000" b="1">
              <a:latin typeface="Arial" panose="020b0604020202020204" pitchFamily="34" charset="0"/>
              <a:ea typeface="楷体_GB2312" charset="-122"/>
              <a:sym typeface="宋体" panose="0201060003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098" name="Text Box 2"/>
          <p:cNvSpPr txBox="1">
            <a:spLocks noChangeArrowheads="1"/>
          </p:cNvSpPr>
          <p:nvPr/>
        </p:nvSpPr>
        <p:spPr bwMode="auto">
          <a:xfrm>
            <a:off x="3184525" y="188595"/>
            <a:ext cx="5999480" cy="583565"/>
          </a:xfrm>
          <a:prstGeom prst="rect">
            <a:avLst/>
          </a:prstGeom>
          <a:noFill/>
          <a:ln w="9525">
            <a:noFill/>
            <a:miter lim="800000"/>
          </a:ln>
          <a:effectLst/>
        </p:spPr>
        <p:txBody>
          <a:bodyPr wrap="square">
            <a:spAutoFit/>
          </a:bodyPr>
          <a:lstStyle/>
          <a:p>
            <a:pPr algn="ctr" defTabSz="914400">
              <a:buFont typeface="Arial" panose="020b0604020202020204" pitchFamily="34" charset="0"/>
            </a:pPr>
            <a:r>
              <a:rPr lang="zh-CN" altLang="en-US"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cs typeface="+mn-cs"/>
              </a:rPr>
              <a:t>必修</a:t>
            </a:r>
            <a:r>
              <a:rPr lang="en-US" altLang="zh-CN"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cs typeface="+mn-cs"/>
              </a:rPr>
              <a:t>2  《</a:t>
            </a:r>
            <a:r>
              <a:rPr lang="zh-CN" altLang="en-US"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cs typeface="+mn-cs"/>
              </a:rPr>
              <a:t>政治生活</a:t>
            </a:r>
            <a:r>
              <a:rPr lang="en-US" altLang="zh-CN"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cs typeface="+mn-cs"/>
              </a:rPr>
              <a:t>》</a:t>
            </a:r>
            <a:r>
              <a:rPr lang="zh-CN" altLang="zh-CN"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cs typeface="+mn-cs"/>
              </a:rPr>
              <a:t>知识</a:t>
            </a:r>
            <a:r>
              <a:rPr lang="zh-CN" altLang="en-US"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cs typeface="+mn-cs"/>
              </a:rPr>
              <a:t>结构图</a:t>
            </a:r>
            <a:endParaRPr lang="zh-CN" altLang="en-US"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endParaRPr>
          </a:p>
        </p:txBody>
      </p:sp>
      <p:grpSp>
        <p:nvGrpSpPr>
          <p:cNvPr id="2" name="Group 4"/>
          <p:cNvGrpSpPr/>
          <p:nvPr/>
        </p:nvGrpSpPr>
        <p:grpSpPr>
          <a:xfrm>
            <a:off x="472054" y="932180"/>
            <a:ext cx="5059431" cy="2514600"/>
            <a:chOff x="-1467" y="0"/>
            <a:chExt cx="7227" cy="3960"/>
          </a:xfrm>
        </p:grpSpPr>
        <p:sp>
          <p:nvSpPr>
            <p:cNvPr id="15363" name="Rectangle 5"/>
            <p:cNvSpPr/>
            <p:nvPr/>
          </p:nvSpPr>
          <p:spPr>
            <a:xfrm>
              <a:off x="-1467" y="0"/>
              <a:ext cx="5186" cy="720"/>
            </a:xfrm>
            <a:prstGeom prst="rect">
              <a:avLst/>
            </a:prstGeom>
            <a:solidFill>
              <a:srgbClr val="FFFF99"/>
            </a:solidFill>
            <a:ln w="28575" cap="flat" cmpd="sng">
              <a:solidFill>
                <a:schemeClr val="tx1"/>
              </a:solidFill>
              <a:prstDash val="solid"/>
              <a:miter/>
              <a:headEnd type="none" w="med" len="med"/>
              <a:tailEnd type="none" w="med" len="med"/>
            </a:ln>
          </p:spPr>
          <p:txBody>
            <a:bodyPr wrap="none" anchor="ctr"/>
            <a:lstStyle/>
            <a:p>
              <a:pPr algn="ctr"/>
              <a:r>
                <a:rPr lang="zh-CN" altLang="en-US" sz="2400" b="1">
                  <a:latin typeface="Arial" panose="020b0604020202020204" pitchFamily="34" charset="0"/>
                  <a:ea typeface="微软雅黑" panose="020b0503020204020204" charset="-122"/>
                </a:rPr>
                <a:t>参与政治生活的政治背景</a:t>
              </a:r>
              <a:endParaRPr lang="zh-CN" altLang="en-US" sz="2400" b="1">
                <a:latin typeface="Arial" panose="020b0604020202020204" pitchFamily="34" charset="0"/>
                <a:ea typeface="微软雅黑" panose="020b0503020204020204" charset="-122"/>
              </a:endParaRPr>
            </a:p>
          </p:txBody>
        </p:sp>
        <p:sp>
          <p:nvSpPr>
            <p:cNvPr id="15364" name="Line 6"/>
            <p:cNvSpPr/>
            <p:nvPr/>
          </p:nvSpPr>
          <p:spPr>
            <a:xfrm>
              <a:off x="3720" y="360"/>
              <a:ext cx="720" cy="1"/>
            </a:xfrm>
            <a:prstGeom prst="line">
              <a:avLst/>
            </a:prstGeom>
            <a:ln w="28575" cap="flat" cmpd="sng">
              <a:solidFill>
                <a:schemeClr val="tx1"/>
              </a:solidFill>
              <a:prstDash val="solid"/>
              <a:round/>
              <a:headEnd type="none" w="med" len="med"/>
              <a:tailEnd type="none" w="med" len="med"/>
            </a:ln>
          </p:spPr>
          <p:txBody>
            <a:bodyPr/>
            <a:lstStyle/>
            <a:p/>
          </p:txBody>
        </p:sp>
        <p:sp>
          <p:nvSpPr>
            <p:cNvPr id="15365" name="Line 7"/>
            <p:cNvSpPr/>
            <p:nvPr/>
          </p:nvSpPr>
          <p:spPr>
            <a:xfrm>
              <a:off x="4440" y="360"/>
              <a:ext cx="1" cy="3240"/>
            </a:xfrm>
            <a:prstGeom prst="line">
              <a:avLst/>
            </a:prstGeom>
            <a:ln w="28575" cap="flat" cmpd="sng">
              <a:solidFill>
                <a:schemeClr val="tx1"/>
              </a:solidFill>
              <a:prstDash val="solid"/>
              <a:round/>
              <a:headEnd type="none" w="med" len="med"/>
              <a:tailEnd type="none" w="med" len="med"/>
            </a:ln>
          </p:spPr>
          <p:txBody>
            <a:bodyPr/>
            <a:lstStyle/>
            <a:p/>
          </p:txBody>
        </p:sp>
        <p:sp>
          <p:nvSpPr>
            <p:cNvPr id="15366" name="Rectangle 8"/>
            <p:cNvSpPr/>
            <p:nvPr/>
          </p:nvSpPr>
          <p:spPr>
            <a:xfrm>
              <a:off x="-1466" y="1200"/>
              <a:ext cx="5186" cy="720"/>
            </a:xfrm>
            <a:prstGeom prst="rect">
              <a:avLst/>
            </a:prstGeom>
            <a:solidFill>
              <a:srgbClr val="FFFF99"/>
            </a:solidFill>
            <a:ln w="28575" cap="flat" cmpd="sng">
              <a:solidFill>
                <a:schemeClr val="tx1"/>
              </a:solidFill>
              <a:prstDash val="solid"/>
              <a:miter/>
              <a:headEnd type="none" w="med" len="med"/>
              <a:tailEnd type="none" w="med" len="med"/>
            </a:ln>
          </p:spPr>
          <p:txBody>
            <a:bodyPr wrap="none" anchor="ctr"/>
            <a:lstStyle/>
            <a:p>
              <a:pPr algn="ctr"/>
              <a:r>
                <a:rPr lang="zh-CN" altLang="en-US" sz="2400" b="1">
                  <a:latin typeface="Arial" panose="020b0604020202020204" pitchFamily="34" charset="0"/>
                  <a:ea typeface="微软雅黑" panose="020b0503020204020204" charset="-122"/>
                </a:rPr>
                <a:t>参与政治生活的基本内容</a:t>
              </a:r>
              <a:endParaRPr lang="zh-CN" altLang="en-US" sz="2400" b="1">
                <a:latin typeface="Arial" panose="020b0604020202020204" pitchFamily="34" charset="0"/>
                <a:ea typeface="微软雅黑" panose="020b0503020204020204" charset="-122"/>
              </a:endParaRPr>
            </a:p>
          </p:txBody>
        </p:sp>
        <p:sp>
          <p:nvSpPr>
            <p:cNvPr id="15367" name="Rectangle 9"/>
            <p:cNvSpPr/>
            <p:nvPr/>
          </p:nvSpPr>
          <p:spPr>
            <a:xfrm>
              <a:off x="-1466" y="2280"/>
              <a:ext cx="5186" cy="720"/>
            </a:xfrm>
            <a:prstGeom prst="rect">
              <a:avLst/>
            </a:prstGeom>
            <a:solidFill>
              <a:srgbClr val="FFCC00"/>
            </a:solidFill>
            <a:ln w="28575" cap="flat" cmpd="sng">
              <a:solidFill>
                <a:schemeClr val="tx1"/>
              </a:solidFill>
              <a:prstDash val="solid"/>
              <a:miter/>
              <a:headEnd type="none" w="med" len="med"/>
              <a:tailEnd type="none" w="med" len="med"/>
            </a:ln>
          </p:spPr>
          <p:txBody>
            <a:bodyPr wrap="none" anchor="ctr"/>
            <a:lstStyle/>
            <a:p>
              <a:pPr algn="ctr"/>
              <a:r>
                <a:rPr lang="zh-CN" altLang="en-US" sz="2400" b="1">
                  <a:latin typeface="Arial" panose="020b0604020202020204" pitchFamily="34" charset="0"/>
                  <a:ea typeface="微软雅黑" panose="020b0503020204020204" charset="-122"/>
                  <a:sym typeface="+mn-ea"/>
                </a:rPr>
                <a:t>参与政治生活的基本原则</a:t>
              </a:r>
              <a:endParaRPr lang="zh-CN" altLang="en-US" sz="2400" b="1">
                <a:latin typeface="Arial" panose="020b0604020202020204" pitchFamily="34" charset="0"/>
                <a:ea typeface="微软雅黑" panose="020b0503020204020204" charset="-122"/>
                <a:sym typeface="+mn-ea"/>
              </a:endParaRPr>
            </a:p>
          </p:txBody>
        </p:sp>
        <p:sp>
          <p:nvSpPr>
            <p:cNvPr id="15368" name="Rectangle 10"/>
            <p:cNvSpPr/>
            <p:nvPr/>
          </p:nvSpPr>
          <p:spPr>
            <a:xfrm>
              <a:off x="-1466" y="3240"/>
              <a:ext cx="5186" cy="720"/>
            </a:xfrm>
            <a:prstGeom prst="rect">
              <a:avLst/>
            </a:prstGeom>
            <a:solidFill>
              <a:srgbClr val="FF9900"/>
            </a:solidFill>
            <a:ln w="28575" cap="flat" cmpd="sng">
              <a:solidFill>
                <a:schemeClr val="tx1"/>
              </a:solidFill>
              <a:prstDash val="solid"/>
              <a:miter/>
              <a:headEnd type="none" w="med" len="med"/>
              <a:tailEnd type="none" w="med" len="med"/>
            </a:ln>
          </p:spPr>
          <p:txBody>
            <a:bodyPr wrap="none" anchor="ctr"/>
            <a:lstStyle/>
            <a:p>
              <a:pPr algn="ctr"/>
              <a:r>
                <a:rPr lang="zh-CN" altLang="en-US" sz="2400" b="1">
                  <a:latin typeface="Arial" panose="020b0604020202020204" pitchFamily="34" charset="0"/>
                  <a:ea typeface="微软雅黑" panose="020b0503020204020204" charset="-122"/>
                </a:rPr>
                <a:t>参与政治生活的途径方式</a:t>
              </a:r>
              <a:endParaRPr lang="zh-CN" altLang="en-US" sz="2400" b="1">
                <a:latin typeface="Arial" panose="020b0604020202020204" pitchFamily="34" charset="0"/>
                <a:ea typeface="微软雅黑" panose="020b0503020204020204" charset="-122"/>
              </a:endParaRPr>
            </a:p>
          </p:txBody>
        </p:sp>
        <p:sp>
          <p:nvSpPr>
            <p:cNvPr id="15369" name="Line 11"/>
            <p:cNvSpPr/>
            <p:nvPr/>
          </p:nvSpPr>
          <p:spPr>
            <a:xfrm>
              <a:off x="3720" y="2640"/>
              <a:ext cx="720" cy="1"/>
            </a:xfrm>
            <a:prstGeom prst="line">
              <a:avLst/>
            </a:prstGeom>
            <a:ln w="28575" cap="flat" cmpd="sng">
              <a:solidFill>
                <a:schemeClr val="tx1"/>
              </a:solidFill>
              <a:prstDash val="solid"/>
              <a:round/>
              <a:headEnd type="none" w="med" len="med"/>
              <a:tailEnd type="none" w="med" len="med"/>
            </a:ln>
          </p:spPr>
          <p:txBody>
            <a:bodyPr/>
            <a:lstStyle/>
            <a:p/>
          </p:txBody>
        </p:sp>
        <p:sp>
          <p:nvSpPr>
            <p:cNvPr id="15370" name="Line 12"/>
            <p:cNvSpPr/>
            <p:nvPr/>
          </p:nvSpPr>
          <p:spPr>
            <a:xfrm>
              <a:off x="3720" y="1560"/>
              <a:ext cx="720" cy="1"/>
            </a:xfrm>
            <a:prstGeom prst="line">
              <a:avLst/>
            </a:prstGeom>
            <a:ln w="28575" cap="flat" cmpd="sng">
              <a:solidFill>
                <a:schemeClr val="tx1"/>
              </a:solidFill>
              <a:prstDash val="solid"/>
              <a:round/>
              <a:headEnd type="none" w="med" len="med"/>
              <a:tailEnd type="none" w="med" len="med"/>
            </a:ln>
          </p:spPr>
          <p:txBody>
            <a:bodyPr/>
            <a:lstStyle/>
            <a:p/>
          </p:txBody>
        </p:sp>
        <p:sp>
          <p:nvSpPr>
            <p:cNvPr id="15371" name="Line 13"/>
            <p:cNvSpPr/>
            <p:nvPr/>
          </p:nvSpPr>
          <p:spPr>
            <a:xfrm>
              <a:off x="3720" y="3600"/>
              <a:ext cx="720" cy="1"/>
            </a:xfrm>
            <a:prstGeom prst="line">
              <a:avLst/>
            </a:prstGeom>
            <a:ln w="28575" cap="flat" cmpd="sng">
              <a:solidFill>
                <a:schemeClr val="tx1"/>
              </a:solidFill>
              <a:prstDash val="solid"/>
              <a:round/>
              <a:headEnd type="none" w="med" len="med"/>
              <a:tailEnd type="none" w="med" len="med"/>
            </a:ln>
          </p:spPr>
          <p:txBody>
            <a:bodyPr/>
            <a:lstStyle/>
            <a:p/>
          </p:txBody>
        </p:sp>
        <p:sp>
          <p:nvSpPr>
            <p:cNvPr id="15372" name="Line 14"/>
            <p:cNvSpPr/>
            <p:nvPr/>
          </p:nvSpPr>
          <p:spPr>
            <a:xfrm>
              <a:off x="4440" y="1920"/>
              <a:ext cx="720" cy="1"/>
            </a:xfrm>
            <a:prstGeom prst="line">
              <a:avLst/>
            </a:prstGeom>
            <a:ln w="38100" cap="flat" cmpd="sng">
              <a:solidFill>
                <a:schemeClr val="tx1"/>
              </a:solidFill>
              <a:prstDash val="solid"/>
              <a:round/>
              <a:headEnd type="none" w="med" len="med"/>
              <a:tailEnd type="none" w="med" len="med"/>
            </a:ln>
          </p:spPr>
          <p:txBody>
            <a:bodyPr/>
            <a:lstStyle/>
            <a:p/>
          </p:txBody>
        </p:sp>
        <p:sp>
          <p:nvSpPr>
            <p:cNvPr id="15373" name="Rectangle 15"/>
            <p:cNvSpPr/>
            <p:nvPr/>
          </p:nvSpPr>
          <p:spPr>
            <a:xfrm>
              <a:off x="5160" y="720"/>
              <a:ext cx="600" cy="2400"/>
            </a:xfrm>
            <a:prstGeom prst="rect">
              <a:avLst/>
            </a:prstGeom>
            <a:solidFill>
              <a:srgbClr val="FF99CC"/>
            </a:solidFill>
            <a:ln w="9525" cap="flat" cmpd="sng">
              <a:solidFill>
                <a:schemeClr val="tx1"/>
              </a:solidFill>
              <a:prstDash val="solid"/>
              <a:miter/>
              <a:headEnd type="none" w="med" len="med"/>
              <a:tailEnd type="none" w="med" len="med"/>
            </a:ln>
          </p:spPr>
          <p:txBody>
            <a:bodyPr wrap="none" anchor="ctr"/>
            <a:lstStyle/>
            <a:p>
              <a:pPr algn="ctr"/>
              <a:endParaRPr lang="zh-CN" altLang="en-US" sz="2400" b="1">
                <a:latin typeface="Arial" panose="020b0604020202020204" pitchFamily="34" charset="0"/>
                <a:ea typeface="微软雅黑" panose="020b0503020204020204" charset="-122"/>
              </a:endParaRPr>
            </a:p>
            <a:p>
              <a:pPr algn="ctr"/>
              <a:r>
                <a:rPr lang="zh-CN" altLang="en-US" sz="2400" b="1">
                  <a:latin typeface="Arial" panose="020b0604020202020204" pitchFamily="34" charset="0"/>
                  <a:ea typeface="微软雅黑" panose="020b0503020204020204" charset="-122"/>
                </a:rPr>
                <a:t>公</a:t>
              </a:r>
              <a:endParaRPr lang="zh-CN" altLang="en-US" sz="2400" b="1">
                <a:latin typeface="Arial" panose="020b0604020202020204" pitchFamily="34" charset="0"/>
                <a:ea typeface="微软雅黑" panose="020b0503020204020204" charset="-122"/>
              </a:endParaRPr>
            </a:p>
            <a:p>
              <a:pPr algn="ctr"/>
              <a:r>
                <a:rPr lang="zh-CN" altLang="en-US" sz="2400" b="1">
                  <a:latin typeface="Arial" panose="020b0604020202020204" pitchFamily="34" charset="0"/>
                  <a:ea typeface="微软雅黑" panose="020b0503020204020204" charset="-122"/>
                </a:rPr>
                <a:t>民</a:t>
              </a:r>
              <a:endParaRPr lang="zh-CN" altLang="en-US" sz="2400" b="1">
                <a:latin typeface="Arial" panose="020b0604020202020204" pitchFamily="34" charset="0"/>
                <a:ea typeface="微软雅黑" panose="020b0503020204020204" charset="-122"/>
              </a:endParaRPr>
            </a:p>
            <a:p>
              <a:pPr algn="ctr"/>
              <a:endParaRPr lang="zh-CN" altLang="en-US" sz="2400" b="1">
                <a:latin typeface="Arial" panose="020b0604020202020204" pitchFamily="34" charset="0"/>
                <a:ea typeface="微软雅黑" panose="020b0503020204020204" charset="-122"/>
              </a:endParaRPr>
            </a:p>
          </p:txBody>
        </p:sp>
      </p:grpSp>
      <p:grpSp>
        <p:nvGrpSpPr>
          <p:cNvPr id="3" name="Group 16"/>
          <p:cNvGrpSpPr/>
          <p:nvPr/>
        </p:nvGrpSpPr>
        <p:grpSpPr>
          <a:xfrm>
            <a:off x="473075" y="3810000"/>
            <a:ext cx="5058410" cy="2514600"/>
            <a:chExt cx="5760" cy="3960"/>
          </a:xfrm>
        </p:grpSpPr>
        <p:sp>
          <p:nvSpPr>
            <p:cNvPr id="15375" name="Rectangle 17"/>
            <p:cNvSpPr/>
            <p:nvPr/>
          </p:nvSpPr>
          <p:spPr>
            <a:xfrm>
              <a:off x="0" y="0"/>
              <a:ext cx="3720" cy="720"/>
            </a:xfrm>
            <a:prstGeom prst="rect">
              <a:avLst/>
            </a:prstGeom>
            <a:solidFill>
              <a:srgbClr val="CCFFFF"/>
            </a:solidFill>
            <a:ln w="28575" cap="flat" cmpd="sng">
              <a:solidFill>
                <a:schemeClr val="tx1"/>
              </a:solidFill>
              <a:prstDash val="solid"/>
              <a:miter/>
              <a:headEnd type="none" w="med" len="med"/>
              <a:tailEnd type="none" w="med" len="med"/>
            </a:ln>
          </p:spPr>
          <p:txBody>
            <a:bodyPr wrap="none" anchor="ctr"/>
            <a:lstStyle/>
            <a:p>
              <a:pPr algn="ctr"/>
              <a:r>
                <a:rPr lang="zh-CN" altLang="en-US" sz="2400" b="1">
                  <a:latin typeface="Arial" panose="020b0604020202020204" pitchFamily="34" charset="0"/>
                  <a:ea typeface="微软雅黑" panose="020b0503020204020204" charset="-122"/>
                </a:rPr>
                <a:t>我国政府的性质、职能</a:t>
              </a:r>
              <a:endParaRPr lang="zh-CN" altLang="en-US" sz="2400" b="1">
                <a:latin typeface="Arial" panose="020b0604020202020204" pitchFamily="34" charset="0"/>
                <a:ea typeface="微软雅黑" panose="020b0503020204020204" charset="-122"/>
              </a:endParaRPr>
            </a:p>
          </p:txBody>
        </p:sp>
        <p:sp>
          <p:nvSpPr>
            <p:cNvPr id="15376" name="Line 18"/>
            <p:cNvSpPr/>
            <p:nvPr/>
          </p:nvSpPr>
          <p:spPr>
            <a:xfrm>
              <a:off x="3720" y="360"/>
              <a:ext cx="720" cy="1"/>
            </a:xfrm>
            <a:prstGeom prst="line">
              <a:avLst/>
            </a:prstGeom>
            <a:ln w="28575" cap="flat" cmpd="sng">
              <a:solidFill>
                <a:schemeClr val="tx1"/>
              </a:solidFill>
              <a:prstDash val="solid"/>
              <a:round/>
              <a:headEnd type="none" w="med" len="med"/>
              <a:tailEnd type="none" w="med" len="med"/>
            </a:ln>
          </p:spPr>
          <p:txBody>
            <a:bodyPr/>
            <a:lstStyle/>
            <a:p/>
          </p:txBody>
        </p:sp>
        <p:sp>
          <p:nvSpPr>
            <p:cNvPr id="15377" name="Line 19"/>
            <p:cNvSpPr/>
            <p:nvPr/>
          </p:nvSpPr>
          <p:spPr>
            <a:xfrm>
              <a:off x="4440" y="360"/>
              <a:ext cx="1" cy="3240"/>
            </a:xfrm>
            <a:prstGeom prst="line">
              <a:avLst/>
            </a:prstGeom>
            <a:ln w="28575" cap="flat" cmpd="sng">
              <a:solidFill>
                <a:schemeClr val="tx1"/>
              </a:solidFill>
              <a:prstDash val="solid"/>
              <a:round/>
              <a:headEnd type="none" w="med" len="med"/>
              <a:tailEnd type="none" w="med" len="med"/>
            </a:ln>
          </p:spPr>
          <p:txBody>
            <a:bodyPr/>
            <a:lstStyle/>
            <a:p/>
          </p:txBody>
        </p:sp>
        <p:sp>
          <p:nvSpPr>
            <p:cNvPr id="15378" name="Rectangle 20"/>
            <p:cNvSpPr/>
            <p:nvPr/>
          </p:nvSpPr>
          <p:spPr>
            <a:xfrm>
              <a:off x="0" y="1200"/>
              <a:ext cx="3720" cy="720"/>
            </a:xfrm>
            <a:prstGeom prst="rect">
              <a:avLst/>
            </a:prstGeom>
            <a:solidFill>
              <a:srgbClr val="99CCFF"/>
            </a:solidFill>
            <a:ln w="28575" cap="flat" cmpd="sng">
              <a:solidFill>
                <a:schemeClr val="tx1"/>
              </a:solidFill>
              <a:prstDash val="solid"/>
              <a:miter/>
              <a:headEnd type="none" w="med" len="med"/>
              <a:tailEnd type="none" w="med" len="med"/>
            </a:ln>
          </p:spPr>
          <p:txBody>
            <a:bodyPr wrap="none" anchor="ctr"/>
            <a:lstStyle/>
            <a:p>
              <a:pPr algn="ctr"/>
              <a:r>
                <a:rPr lang="zh-CN" altLang="en-US" sz="2400" b="1">
                  <a:latin typeface="Arial" panose="020b0604020202020204" pitchFamily="34" charset="0"/>
                  <a:ea typeface="微软雅黑" panose="020b0503020204020204" charset="-122"/>
                </a:rPr>
                <a:t>我国政府的宗旨、原则</a:t>
              </a:r>
              <a:endParaRPr lang="zh-CN" altLang="en-US" sz="2400" b="1">
                <a:latin typeface="Arial" panose="020b0604020202020204" pitchFamily="34" charset="0"/>
                <a:ea typeface="微软雅黑" panose="020b0503020204020204" charset="-122"/>
              </a:endParaRPr>
            </a:p>
          </p:txBody>
        </p:sp>
        <p:sp>
          <p:nvSpPr>
            <p:cNvPr id="15379" name="Rectangle 21"/>
            <p:cNvSpPr/>
            <p:nvPr/>
          </p:nvSpPr>
          <p:spPr>
            <a:xfrm>
              <a:off x="0" y="2280"/>
              <a:ext cx="3720" cy="720"/>
            </a:xfrm>
            <a:prstGeom prst="rect">
              <a:avLst/>
            </a:prstGeom>
            <a:solidFill>
              <a:srgbClr val="00CCFF"/>
            </a:solidFill>
            <a:ln w="28575" cap="flat" cmpd="sng">
              <a:solidFill>
                <a:schemeClr val="tx1"/>
              </a:solidFill>
              <a:prstDash val="solid"/>
              <a:miter/>
              <a:headEnd type="none" w="med" len="med"/>
              <a:tailEnd type="none" w="med" len="med"/>
            </a:ln>
          </p:spPr>
          <p:txBody>
            <a:bodyPr wrap="none" anchor="ctr"/>
            <a:lstStyle/>
            <a:p>
              <a:pPr algn="ctr"/>
              <a:r>
                <a:rPr lang="zh-CN" altLang="en-US" sz="2400" b="1">
                  <a:latin typeface="Arial" panose="020b0604020202020204" pitchFamily="34" charset="0"/>
                  <a:ea typeface="微软雅黑" panose="020b0503020204020204" charset="-122"/>
                </a:rPr>
                <a:t>我国政府依法行政</a:t>
              </a:r>
              <a:endParaRPr lang="zh-CN" altLang="en-US" sz="2400" b="1">
                <a:latin typeface="Arial" panose="020b0604020202020204" pitchFamily="34" charset="0"/>
                <a:ea typeface="微软雅黑" panose="020b0503020204020204" charset="-122"/>
              </a:endParaRPr>
            </a:p>
          </p:txBody>
        </p:sp>
        <p:sp>
          <p:nvSpPr>
            <p:cNvPr id="15380" name="Rectangle 22"/>
            <p:cNvSpPr/>
            <p:nvPr/>
          </p:nvSpPr>
          <p:spPr>
            <a:xfrm>
              <a:off x="0" y="3240"/>
              <a:ext cx="3720" cy="720"/>
            </a:xfrm>
            <a:prstGeom prst="rect">
              <a:avLst/>
            </a:prstGeom>
            <a:solidFill>
              <a:srgbClr val="33CCCC"/>
            </a:solidFill>
            <a:ln w="28575" cap="flat" cmpd="sng">
              <a:solidFill>
                <a:schemeClr val="tx1"/>
              </a:solidFill>
              <a:prstDash val="solid"/>
              <a:miter/>
              <a:headEnd type="none" w="med" len="med"/>
              <a:tailEnd type="none" w="med" len="med"/>
            </a:ln>
          </p:spPr>
          <p:txBody>
            <a:bodyPr wrap="none" anchor="ctr"/>
            <a:lstStyle/>
            <a:p>
              <a:pPr algn="ctr"/>
              <a:r>
                <a:rPr lang="zh-CN" altLang="en-US" sz="2400" b="1">
                  <a:latin typeface="Arial" panose="020b0604020202020204" pitchFamily="34" charset="0"/>
                  <a:ea typeface="微软雅黑" panose="020b0503020204020204" charset="-122"/>
                </a:rPr>
                <a:t>我国政府受人民监督</a:t>
              </a:r>
              <a:endParaRPr lang="zh-CN" altLang="en-US" sz="2400" b="1">
                <a:latin typeface="Arial" panose="020b0604020202020204" pitchFamily="34" charset="0"/>
                <a:ea typeface="微软雅黑" panose="020b0503020204020204" charset="-122"/>
              </a:endParaRPr>
            </a:p>
          </p:txBody>
        </p:sp>
        <p:sp>
          <p:nvSpPr>
            <p:cNvPr id="15381" name="Line 23"/>
            <p:cNvSpPr/>
            <p:nvPr/>
          </p:nvSpPr>
          <p:spPr>
            <a:xfrm>
              <a:off x="3720" y="2640"/>
              <a:ext cx="720" cy="1"/>
            </a:xfrm>
            <a:prstGeom prst="line">
              <a:avLst/>
            </a:prstGeom>
            <a:ln w="28575" cap="flat" cmpd="sng">
              <a:solidFill>
                <a:schemeClr val="tx1"/>
              </a:solidFill>
              <a:prstDash val="solid"/>
              <a:round/>
              <a:headEnd type="none" w="med" len="med"/>
              <a:tailEnd type="none" w="med" len="med"/>
            </a:ln>
          </p:spPr>
          <p:txBody>
            <a:bodyPr/>
            <a:lstStyle/>
            <a:p/>
          </p:txBody>
        </p:sp>
        <p:sp>
          <p:nvSpPr>
            <p:cNvPr id="15382" name="Line 24"/>
            <p:cNvSpPr/>
            <p:nvPr/>
          </p:nvSpPr>
          <p:spPr>
            <a:xfrm>
              <a:off x="3720" y="1560"/>
              <a:ext cx="720" cy="1"/>
            </a:xfrm>
            <a:prstGeom prst="line">
              <a:avLst/>
            </a:prstGeom>
            <a:ln w="28575" cap="flat" cmpd="sng">
              <a:solidFill>
                <a:schemeClr val="tx1"/>
              </a:solidFill>
              <a:prstDash val="solid"/>
              <a:round/>
              <a:headEnd type="none" w="med" len="med"/>
              <a:tailEnd type="none" w="med" len="med"/>
            </a:ln>
          </p:spPr>
          <p:txBody>
            <a:bodyPr/>
            <a:lstStyle/>
            <a:p/>
          </p:txBody>
        </p:sp>
        <p:sp>
          <p:nvSpPr>
            <p:cNvPr id="15383" name="Line 25"/>
            <p:cNvSpPr/>
            <p:nvPr/>
          </p:nvSpPr>
          <p:spPr>
            <a:xfrm>
              <a:off x="3720" y="3600"/>
              <a:ext cx="720" cy="1"/>
            </a:xfrm>
            <a:prstGeom prst="line">
              <a:avLst/>
            </a:prstGeom>
            <a:ln w="28575" cap="flat" cmpd="sng">
              <a:solidFill>
                <a:schemeClr val="tx1"/>
              </a:solidFill>
              <a:prstDash val="solid"/>
              <a:round/>
              <a:headEnd type="none" w="med" len="med"/>
              <a:tailEnd type="none" w="med" len="med"/>
            </a:ln>
          </p:spPr>
          <p:txBody>
            <a:bodyPr/>
            <a:lstStyle/>
            <a:p/>
          </p:txBody>
        </p:sp>
        <p:sp>
          <p:nvSpPr>
            <p:cNvPr id="15384" name="Line 26"/>
            <p:cNvSpPr/>
            <p:nvPr/>
          </p:nvSpPr>
          <p:spPr>
            <a:xfrm>
              <a:off x="4440" y="1920"/>
              <a:ext cx="720" cy="1"/>
            </a:xfrm>
            <a:prstGeom prst="line">
              <a:avLst/>
            </a:prstGeom>
            <a:ln w="38100" cap="flat" cmpd="sng">
              <a:solidFill>
                <a:schemeClr val="tx1"/>
              </a:solidFill>
              <a:prstDash val="solid"/>
              <a:round/>
              <a:headEnd type="none" w="med" len="med"/>
              <a:tailEnd type="none" w="med" len="med"/>
            </a:ln>
          </p:spPr>
          <p:txBody>
            <a:bodyPr/>
            <a:lstStyle/>
            <a:p/>
          </p:txBody>
        </p:sp>
        <p:sp>
          <p:nvSpPr>
            <p:cNvPr id="15385" name="Rectangle 27"/>
            <p:cNvSpPr/>
            <p:nvPr/>
          </p:nvSpPr>
          <p:spPr>
            <a:xfrm>
              <a:off x="5160" y="720"/>
              <a:ext cx="600" cy="2400"/>
            </a:xfrm>
            <a:prstGeom prst="rect">
              <a:avLst/>
            </a:prstGeom>
            <a:solidFill>
              <a:srgbClr val="FFCC99"/>
            </a:solidFill>
            <a:ln w="9525" cap="flat" cmpd="sng">
              <a:solidFill>
                <a:schemeClr val="tx1"/>
              </a:solidFill>
              <a:prstDash val="solid"/>
              <a:miter/>
              <a:headEnd type="none" w="med" len="med"/>
              <a:tailEnd type="none" w="med" len="med"/>
            </a:ln>
          </p:spPr>
          <p:txBody>
            <a:bodyPr wrap="none" anchor="ctr"/>
            <a:lstStyle/>
            <a:p>
              <a:pPr algn="ctr"/>
              <a:endParaRPr lang="zh-CN" altLang="en-US" sz="2400" b="1">
                <a:latin typeface="Arial" panose="020b0604020202020204" pitchFamily="34" charset="0"/>
                <a:ea typeface="微软雅黑" panose="020b0503020204020204" charset="-122"/>
              </a:endParaRPr>
            </a:p>
            <a:p>
              <a:pPr algn="ctr"/>
              <a:r>
                <a:rPr lang="zh-CN" altLang="en-US" sz="2400" b="1">
                  <a:latin typeface="Arial" panose="020b0604020202020204" pitchFamily="34" charset="0"/>
                  <a:ea typeface="微软雅黑" panose="020b0503020204020204" charset="-122"/>
                </a:rPr>
                <a:t>政</a:t>
              </a:r>
              <a:endParaRPr lang="zh-CN" altLang="en-US" sz="2400" b="1">
                <a:latin typeface="Arial" panose="020b0604020202020204" pitchFamily="34" charset="0"/>
                <a:ea typeface="微软雅黑" panose="020b0503020204020204" charset="-122"/>
              </a:endParaRPr>
            </a:p>
            <a:p>
              <a:pPr algn="ctr"/>
              <a:r>
                <a:rPr lang="zh-CN" altLang="en-US" sz="2400" b="1">
                  <a:latin typeface="Arial" panose="020b0604020202020204" pitchFamily="34" charset="0"/>
                  <a:ea typeface="微软雅黑" panose="020b0503020204020204" charset="-122"/>
                </a:rPr>
                <a:t>府</a:t>
              </a:r>
              <a:endParaRPr lang="zh-CN" altLang="en-US" sz="2400" b="1">
                <a:latin typeface="Arial" panose="020b0604020202020204" pitchFamily="34" charset="0"/>
                <a:ea typeface="微软雅黑" panose="020b0503020204020204" charset="-122"/>
              </a:endParaRPr>
            </a:p>
            <a:p>
              <a:pPr algn="ctr"/>
              <a:endParaRPr lang="zh-CN" altLang="en-US" sz="2400" b="1">
                <a:latin typeface="Arial" panose="020b0604020202020204" pitchFamily="34" charset="0"/>
                <a:ea typeface="微软雅黑" panose="020b0503020204020204" charset="-122"/>
              </a:endParaRPr>
            </a:p>
          </p:txBody>
        </p:sp>
      </p:grpSp>
      <p:grpSp>
        <p:nvGrpSpPr>
          <p:cNvPr id="4" name="Group 40"/>
          <p:cNvGrpSpPr/>
          <p:nvPr/>
        </p:nvGrpSpPr>
        <p:grpSpPr>
          <a:xfrm flipH="1">
            <a:off x="7741285" y="3810000"/>
            <a:ext cx="4246496" cy="2514600"/>
            <a:chOff x="-1705" y="0"/>
            <a:chExt cx="7465" cy="3960"/>
          </a:xfrm>
        </p:grpSpPr>
        <p:sp>
          <p:nvSpPr>
            <p:cNvPr id="15387" name="Rectangle 41"/>
            <p:cNvSpPr/>
            <p:nvPr/>
          </p:nvSpPr>
          <p:spPr>
            <a:xfrm>
              <a:off x="-1582" y="0"/>
              <a:ext cx="5302" cy="720"/>
            </a:xfrm>
            <a:prstGeom prst="rect">
              <a:avLst/>
            </a:prstGeom>
            <a:solidFill>
              <a:srgbClr val="CC99FF"/>
            </a:solidFill>
            <a:ln w="28575" cap="flat" cmpd="sng">
              <a:solidFill>
                <a:schemeClr val="tx1"/>
              </a:solidFill>
              <a:prstDash val="solid"/>
              <a:miter/>
              <a:headEnd type="none" w="med" len="med"/>
              <a:tailEnd type="none" w="med" len="med"/>
            </a:ln>
          </p:spPr>
          <p:txBody>
            <a:bodyPr wrap="none" anchor="ctr"/>
            <a:lstStyle/>
            <a:p>
              <a:pPr algn="ctr"/>
              <a:r>
                <a:rPr lang="zh-CN" altLang="en-US" sz="2400" b="1">
                  <a:latin typeface="Arial" panose="020b0604020202020204" pitchFamily="34" charset="0"/>
                  <a:ea typeface="微软雅黑" panose="020b0503020204020204" charset="-122"/>
                </a:rPr>
                <a:t>国家利益决定国家关系</a:t>
              </a:r>
              <a:endParaRPr lang="zh-CN" altLang="en-US" sz="2400" b="1">
                <a:latin typeface="Arial" panose="020b0604020202020204" pitchFamily="34" charset="0"/>
                <a:ea typeface="微软雅黑" panose="020b0503020204020204" charset="-122"/>
              </a:endParaRPr>
            </a:p>
          </p:txBody>
        </p:sp>
        <p:sp>
          <p:nvSpPr>
            <p:cNvPr id="15388" name="Line 42"/>
            <p:cNvSpPr/>
            <p:nvPr/>
          </p:nvSpPr>
          <p:spPr>
            <a:xfrm>
              <a:off x="3720" y="360"/>
              <a:ext cx="720" cy="1"/>
            </a:xfrm>
            <a:prstGeom prst="line">
              <a:avLst/>
            </a:prstGeom>
            <a:ln w="28575" cap="flat" cmpd="sng">
              <a:solidFill>
                <a:schemeClr val="tx1"/>
              </a:solidFill>
              <a:prstDash val="solid"/>
              <a:round/>
              <a:headEnd type="none" w="med" len="med"/>
              <a:tailEnd type="none" w="med" len="med"/>
            </a:ln>
          </p:spPr>
          <p:txBody>
            <a:bodyPr/>
            <a:lstStyle/>
            <a:p/>
          </p:txBody>
        </p:sp>
        <p:sp>
          <p:nvSpPr>
            <p:cNvPr id="15389" name="Line 43"/>
            <p:cNvSpPr/>
            <p:nvPr/>
          </p:nvSpPr>
          <p:spPr>
            <a:xfrm>
              <a:off x="4440" y="360"/>
              <a:ext cx="1" cy="3240"/>
            </a:xfrm>
            <a:prstGeom prst="line">
              <a:avLst/>
            </a:prstGeom>
            <a:ln w="28575" cap="flat" cmpd="sng">
              <a:solidFill>
                <a:schemeClr val="tx1"/>
              </a:solidFill>
              <a:prstDash val="solid"/>
              <a:round/>
              <a:headEnd type="none" w="med" len="med"/>
              <a:tailEnd type="none" w="med" len="med"/>
            </a:ln>
          </p:spPr>
          <p:txBody>
            <a:bodyPr/>
            <a:lstStyle/>
            <a:p/>
          </p:txBody>
        </p:sp>
        <p:sp>
          <p:nvSpPr>
            <p:cNvPr id="4140" name="Rectangle 44"/>
            <p:cNvSpPr>
              <a:spLocks noChangeArrowheads="1"/>
            </p:cNvSpPr>
            <p:nvPr/>
          </p:nvSpPr>
          <p:spPr bwMode="auto">
            <a:xfrm>
              <a:off x="-1704" y="1200"/>
              <a:ext cx="5423" cy="720"/>
            </a:xfrm>
            <a:prstGeom prst="rect">
              <a:avLst/>
            </a:prstGeom>
            <a:solidFill>
              <a:schemeClr val="accent3">
                <a:lumMod val="95000"/>
              </a:schemeClr>
            </a:solidFill>
            <a:ln w="28575">
              <a:solidFill>
                <a:schemeClr val="tx1"/>
              </a:solidFill>
              <a:miter lim="800000"/>
            </a:ln>
            <a:effectLst/>
          </p:spPr>
          <p:txBody>
            <a:bodyPr wrap="none" anchor="ctr"/>
            <a:lstStyle/>
            <a:p>
              <a:pPr algn="ctr" defTabSz="914400" fontAlgn="base">
                <a:buFont typeface="Arial" panose="020b0604020202020204" pitchFamily="34" charset="0"/>
                <a:buNone/>
              </a:pPr>
              <a:r>
                <a:rPr lang="zh-CN" altLang="en-US" sz="2400" b="1" strike="noStrike" noProof="1">
                  <a:latin typeface="Arial" panose="020b0604020202020204" pitchFamily="34" charset="0"/>
                  <a:ea typeface="微软雅黑" panose="020b0503020204020204" charset="-122"/>
                  <a:cs typeface="+mn-cs"/>
                </a:rPr>
                <a:t>和平与发展是时代主题</a:t>
              </a:r>
              <a:endParaRPr lang="zh-CN" altLang="en-US" sz="2400" b="1" strike="noStrike" noProof="1">
                <a:latin typeface="Arial" panose="020b0604020202020204" pitchFamily="34" charset="0"/>
                <a:ea typeface="微软雅黑" panose="020b0503020204020204" charset="-122"/>
                <a:cs typeface="+mn-cs"/>
              </a:endParaRPr>
            </a:p>
          </p:txBody>
        </p:sp>
        <p:sp>
          <p:nvSpPr>
            <p:cNvPr id="15391" name="Rectangle 45"/>
            <p:cNvSpPr/>
            <p:nvPr/>
          </p:nvSpPr>
          <p:spPr>
            <a:xfrm>
              <a:off x="-1704" y="2280"/>
              <a:ext cx="5425" cy="720"/>
            </a:xfrm>
            <a:prstGeom prst="rect">
              <a:avLst/>
            </a:prstGeom>
            <a:solidFill>
              <a:srgbClr val="FF99CC"/>
            </a:solidFill>
            <a:ln w="28575" cap="flat" cmpd="sng">
              <a:solidFill>
                <a:schemeClr val="tx1"/>
              </a:solidFill>
              <a:prstDash val="solid"/>
              <a:miter/>
              <a:headEnd type="none" w="med" len="med"/>
              <a:tailEnd type="none" w="med" len="med"/>
            </a:ln>
          </p:spPr>
          <p:txBody>
            <a:bodyPr wrap="none" anchor="ctr"/>
            <a:lstStyle/>
            <a:p>
              <a:pPr algn="ctr"/>
              <a:r>
                <a:rPr lang="zh-CN" altLang="en-US" sz="2400" b="1">
                  <a:latin typeface="Arial" panose="020b0604020202020204" pitchFamily="34" charset="0"/>
                  <a:ea typeface="微软雅黑" panose="020b0503020204020204" charset="-122"/>
                </a:rPr>
                <a:t>国际形势呈多极化趋势</a:t>
              </a:r>
              <a:endParaRPr lang="zh-CN" altLang="en-US" sz="2400" b="1">
                <a:latin typeface="Arial" panose="020b0604020202020204" pitchFamily="34" charset="0"/>
                <a:ea typeface="微软雅黑" panose="020b0503020204020204" charset="-122"/>
              </a:endParaRPr>
            </a:p>
          </p:txBody>
        </p:sp>
        <p:sp>
          <p:nvSpPr>
            <p:cNvPr id="15392" name="Rectangle 46"/>
            <p:cNvSpPr/>
            <p:nvPr/>
          </p:nvSpPr>
          <p:spPr>
            <a:xfrm>
              <a:off x="-1705" y="3240"/>
              <a:ext cx="5426" cy="720"/>
            </a:xfrm>
            <a:prstGeom prst="rect">
              <a:avLst/>
            </a:prstGeom>
            <a:solidFill>
              <a:srgbClr val="FFCC99"/>
            </a:solidFill>
            <a:ln w="28575" cap="flat" cmpd="sng">
              <a:solidFill>
                <a:schemeClr val="tx1"/>
              </a:solidFill>
              <a:prstDash val="solid"/>
              <a:miter/>
              <a:headEnd type="none" w="med" len="med"/>
              <a:tailEnd type="none" w="med" len="med"/>
            </a:ln>
          </p:spPr>
          <p:txBody>
            <a:bodyPr wrap="none" anchor="ctr"/>
            <a:lstStyle/>
            <a:p>
              <a:pPr algn="ctr"/>
              <a:r>
                <a:rPr lang="zh-CN" altLang="en-US" sz="2400" b="1">
                  <a:latin typeface="Arial" panose="020b0604020202020204" pitchFamily="34" charset="0"/>
                  <a:ea typeface="微软雅黑" panose="020b0503020204020204" charset="-122"/>
                </a:rPr>
                <a:t>我国的和平外交政策</a:t>
              </a:r>
              <a:endParaRPr lang="zh-CN" altLang="en-US" sz="2400" b="1">
                <a:latin typeface="Arial" panose="020b0604020202020204" pitchFamily="34" charset="0"/>
                <a:ea typeface="微软雅黑" panose="020b0503020204020204" charset="-122"/>
              </a:endParaRPr>
            </a:p>
          </p:txBody>
        </p:sp>
        <p:sp>
          <p:nvSpPr>
            <p:cNvPr id="15393" name="Line 47"/>
            <p:cNvSpPr/>
            <p:nvPr/>
          </p:nvSpPr>
          <p:spPr>
            <a:xfrm>
              <a:off x="3720" y="2640"/>
              <a:ext cx="720" cy="1"/>
            </a:xfrm>
            <a:prstGeom prst="line">
              <a:avLst/>
            </a:prstGeom>
            <a:ln w="28575" cap="flat" cmpd="sng">
              <a:solidFill>
                <a:schemeClr val="tx1"/>
              </a:solidFill>
              <a:prstDash val="solid"/>
              <a:round/>
              <a:headEnd type="none" w="med" len="med"/>
              <a:tailEnd type="none" w="med" len="med"/>
            </a:ln>
          </p:spPr>
          <p:txBody>
            <a:bodyPr/>
            <a:lstStyle/>
            <a:p/>
          </p:txBody>
        </p:sp>
        <p:sp>
          <p:nvSpPr>
            <p:cNvPr id="15394" name="Line 48"/>
            <p:cNvSpPr/>
            <p:nvPr/>
          </p:nvSpPr>
          <p:spPr>
            <a:xfrm>
              <a:off x="3720" y="1560"/>
              <a:ext cx="720" cy="1"/>
            </a:xfrm>
            <a:prstGeom prst="line">
              <a:avLst/>
            </a:prstGeom>
            <a:ln w="28575" cap="flat" cmpd="sng">
              <a:solidFill>
                <a:schemeClr val="tx1"/>
              </a:solidFill>
              <a:prstDash val="solid"/>
              <a:round/>
              <a:headEnd type="none" w="med" len="med"/>
              <a:tailEnd type="none" w="med" len="med"/>
            </a:ln>
          </p:spPr>
          <p:txBody>
            <a:bodyPr/>
            <a:lstStyle/>
            <a:p/>
          </p:txBody>
        </p:sp>
        <p:sp>
          <p:nvSpPr>
            <p:cNvPr id="15395" name="Line 49"/>
            <p:cNvSpPr/>
            <p:nvPr/>
          </p:nvSpPr>
          <p:spPr>
            <a:xfrm>
              <a:off x="3720" y="3600"/>
              <a:ext cx="720" cy="1"/>
            </a:xfrm>
            <a:prstGeom prst="line">
              <a:avLst/>
            </a:prstGeom>
            <a:ln w="28575" cap="flat" cmpd="sng">
              <a:solidFill>
                <a:schemeClr val="tx1"/>
              </a:solidFill>
              <a:prstDash val="solid"/>
              <a:round/>
              <a:headEnd type="none" w="med" len="med"/>
              <a:tailEnd type="none" w="med" len="med"/>
            </a:ln>
          </p:spPr>
          <p:txBody>
            <a:bodyPr/>
            <a:lstStyle/>
            <a:p/>
          </p:txBody>
        </p:sp>
        <p:sp>
          <p:nvSpPr>
            <p:cNvPr id="15396" name="Line 50"/>
            <p:cNvSpPr/>
            <p:nvPr/>
          </p:nvSpPr>
          <p:spPr>
            <a:xfrm>
              <a:off x="4440" y="1920"/>
              <a:ext cx="720" cy="1"/>
            </a:xfrm>
            <a:prstGeom prst="line">
              <a:avLst/>
            </a:prstGeom>
            <a:ln w="38100" cap="flat" cmpd="sng">
              <a:solidFill>
                <a:schemeClr val="tx1"/>
              </a:solidFill>
              <a:prstDash val="solid"/>
              <a:round/>
              <a:headEnd type="none" w="med" len="med"/>
              <a:tailEnd type="none" w="med" len="med"/>
            </a:ln>
          </p:spPr>
          <p:txBody>
            <a:bodyPr/>
            <a:lstStyle/>
            <a:p/>
          </p:txBody>
        </p:sp>
        <p:sp>
          <p:nvSpPr>
            <p:cNvPr id="15397" name="Rectangle 51"/>
            <p:cNvSpPr/>
            <p:nvPr/>
          </p:nvSpPr>
          <p:spPr>
            <a:xfrm>
              <a:off x="5160" y="720"/>
              <a:ext cx="600" cy="2400"/>
            </a:xfrm>
            <a:prstGeom prst="rect">
              <a:avLst/>
            </a:prstGeom>
            <a:solidFill>
              <a:srgbClr val="FFFF00"/>
            </a:solidFill>
            <a:ln w="9525" cap="flat" cmpd="sng">
              <a:solidFill>
                <a:schemeClr val="tx1"/>
              </a:solidFill>
              <a:prstDash val="solid"/>
              <a:miter/>
              <a:headEnd type="none" w="med" len="med"/>
              <a:tailEnd type="none" w="med" len="med"/>
            </a:ln>
          </p:spPr>
          <p:txBody>
            <a:bodyPr wrap="none" anchor="ctr"/>
            <a:lstStyle/>
            <a:p>
              <a:pPr algn="ctr"/>
              <a:endParaRPr lang="zh-CN" altLang="en-US" sz="2400" b="1">
                <a:latin typeface="Arial" panose="020b0604020202020204" pitchFamily="34" charset="0"/>
                <a:ea typeface="微软雅黑" panose="020b0503020204020204" charset="-122"/>
              </a:endParaRPr>
            </a:p>
            <a:p>
              <a:pPr algn="ctr"/>
              <a:r>
                <a:rPr lang="zh-CN" altLang="en-US" sz="2400" b="1">
                  <a:latin typeface="Arial" panose="020b0604020202020204" pitchFamily="34" charset="0"/>
                  <a:ea typeface="微软雅黑" panose="020b0503020204020204" charset="-122"/>
                </a:rPr>
                <a:t>国</a:t>
              </a:r>
              <a:endParaRPr lang="zh-CN" altLang="en-US" sz="2400" b="1">
                <a:latin typeface="Arial" panose="020b0604020202020204" pitchFamily="34" charset="0"/>
                <a:ea typeface="微软雅黑" panose="020b0503020204020204" charset="-122"/>
              </a:endParaRPr>
            </a:p>
            <a:p>
              <a:pPr algn="ctr"/>
              <a:r>
                <a:rPr lang="zh-CN" altLang="en-US" sz="2400" b="1">
                  <a:latin typeface="Arial" panose="020b0604020202020204" pitchFamily="34" charset="0"/>
                  <a:ea typeface="微软雅黑" panose="020b0503020204020204" charset="-122"/>
                </a:rPr>
                <a:t>际</a:t>
              </a:r>
              <a:endParaRPr lang="zh-CN" altLang="en-US" sz="2400" b="1">
                <a:latin typeface="Arial" panose="020b0604020202020204" pitchFamily="34" charset="0"/>
                <a:ea typeface="微软雅黑" panose="020b0503020204020204" charset="-122"/>
              </a:endParaRPr>
            </a:p>
            <a:p>
              <a:pPr algn="ctr"/>
              <a:endParaRPr lang="zh-CN" altLang="en-US" sz="2400" b="1">
                <a:latin typeface="Arial" panose="020b0604020202020204" pitchFamily="34" charset="0"/>
                <a:ea typeface="微软雅黑" panose="020b0503020204020204" charset="-122"/>
              </a:endParaRPr>
            </a:p>
          </p:txBody>
        </p:sp>
      </p:grpSp>
      <p:sp>
        <p:nvSpPr>
          <p:cNvPr id="15398" name="Oval 52"/>
          <p:cNvSpPr/>
          <p:nvPr/>
        </p:nvSpPr>
        <p:spPr>
          <a:xfrm>
            <a:off x="5836285" y="2971800"/>
            <a:ext cx="1524000" cy="1143000"/>
          </a:xfrm>
          <a:prstGeom prst="ellipse">
            <a:avLst/>
          </a:prstGeom>
          <a:solidFill>
            <a:schemeClr val="accent1"/>
          </a:solidFill>
          <a:ln w="57150" cap="flat" cmpd="thinThick">
            <a:solidFill>
              <a:schemeClr val="tx1"/>
            </a:solidFill>
            <a:prstDash val="solid"/>
            <a:round/>
            <a:headEnd type="none" w="med" len="med"/>
            <a:tailEnd type="none" w="med" len="med"/>
          </a:ln>
        </p:spPr>
        <p:txBody>
          <a:bodyPr wrap="none" anchor="ctr"/>
          <a:lstStyle/>
          <a:p>
            <a:pPr algn="ctr"/>
            <a:r>
              <a:rPr lang="zh-CN" altLang="en-US" sz="2400" b="1">
                <a:solidFill>
                  <a:srgbClr val="000000"/>
                </a:solidFill>
                <a:latin typeface="Arial" panose="020b0604020202020204" pitchFamily="34" charset="0"/>
                <a:ea typeface="微软雅黑" panose="020b0503020204020204" charset="-122"/>
              </a:rPr>
              <a:t>社会主义</a:t>
            </a:r>
            <a:endParaRPr lang="zh-CN" altLang="en-US" sz="2400" b="1">
              <a:solidFill>
                <a:srgbClr val="000000"/>
              </a:solidFill>
              <a:latin typeface="Arial" panose="020b0604020202020204" pitchFamily="34" charset="0"/>
              <a:ea typeface="微软雅黑" panose="020b0503020204020204" charset="-122"/>
            </a:endParaRPr>
          </a:p>
          <a:p>
            <a:pPr algn="ctr"/>
            <a:r>
              <a:rPr lang="zh-CN" altLang="en-US" sz="2400" b="1">
                <a:solidFill>
                  <a:srgbClr val="000000"/>
                </a:solidFill>
                <a:latin typeface="Arial" panose="020b0604020202020204" pitchFamily="34" charset="0"/>
                <a:ea typeface="微软雅黑" panose="020b0503020204020204" charset="-122"/>
              </a:rPr>
              <a:t>民主政治</a:t>
            </a:r>
            <a:endParaRPr lang="zh-CN" altLang="en-US" sz="2400" b="1">
              <a:solidFill>
                <a:srgbClr val="000000"/>
              </a:solidFill>
              <a:latin typeface="Arial" panose="020b0604020202020204" pitchFamily="34" charset="0"/>
              <a:ea typeface="微软雅黑" panose="020b0503020204020204" charset="-122"/>
            </a:endParaRPr>
          </a:p>
        </p:txBody>
      </p:sp>
      <p:sp>
        <p:nvSpPr>
          <p:cNvPr id="4149" name="箭头 571"/>
          <p:cNvSpPr/>
          <p:nvPr/>
        </p:nvSpPr>
        <p:spPr>
          <a:xfrm flipV="1">
            <a:off x="7055485" y="2209800"/>
            <a:ext cx="685800" cy="838200"/>
          </a:xfrm>
          <a:prstGeom prst="line">
            <a:avLst/>
          </a:prstGeom>
          <a:ln w="95250" cap="flat" cmpd="sng">
            <a:solidFill>
              <a:schemeClr val="tx1"/>
            </a:solidFill>
            <a:prstDash val="solid"/>
            <a:round/>
            <a:headEnd type="none" w="med" len="med"/>
            <a:tailEnd type="triangle" w="med" len="med"/>
          </a:ln>
        </p:spPr>
        <p:txBody>
          <a:bodyPr/>
          <a:lstStyle/>
          <a:p/>
        </p:txBody>
      </p:sp>
      <p:sp>
        <p:nvSpPr>
          <p:cNvPr id="4150" name="箭头 571"/>
          <p:cNvSpPr/>
          <p:nvPr/>
        </p:nvSpPr>
        <p:spPr>
          <a:xfrm flipH="1" flipV="1">
            <a:off x="5531485" y="2209800"/>
            <a:ext cx="762000" cy="838200"/>
          </a:xfrm>
          <a:prstGeom prst="line">
            <a:avLst/>
          </a:prstGeom>
          <a:ln w="95250" cap="flat" cmpd="sng">
            <a:solidFill>
              <a:schemeClr val="tx1"/>
            </a:solidFill>
            <a:prstDash val="solid"/>
            <a:round/>
            <a:headEnd type="none" w="med" len="med"/>
            <a:tailEnd type="triangle" w="med" len="med"/>
          </a:ln>
        </p:spPr>
        <p:txBody>
          <a:bodyPr/>
          <a:lstStyle/>
          <a:p/>
        </p:txBody>
      </p:sp>
      <p:sp>
        <p:nvSpPr>
          <p:cNvPr id="4151" name="箭头 571"/>
          <p:cNvSpPr/>
          <p:nvPr/>
        </p:nvSpPr>
        <p:spPr>
          <a:xfrm flipH="1">
            <a:off x="5531485" y="4038600"/>
            <a:ext cx="762000" cy="762000"/>
          </a:xfrm>
          <a:prstGeom prst="line">
            <a:avLst/>
          </a:prstGeom>
          <a:ln w="95250" cap="flat" cmpd="sng">
            <a:solidFill>
              <a:schemeClr val="tx1"/>
            </a:solidFill>
            <a:prstDash val="solid"/>
            <a:round/>
            <a:headEnd type="none" w="med" len="med"/>
            <a:tailEnd type="triangle" w="med" len="med"/>
          </a:ln>
        </p:spPr>
        <p:txBody>
          <a:bodyPr/>
          <a:lstStyle/>
          <a:p/>
        </p:txBody>
      </p:sp>
      <p:sp>
        <p:nvSpPr>
          <p:cNvPr id="4152" name="箭头 571"/>
          <p:cNvSpPr/>
          <p:nvPr/>
        </p:nvSpPr>
        <p:spPr>
          <a:xfrm>
            <a:off x="6903085" y="4038600"/>
            <a:ext cx="838200" cy="762000"/>
          </a:xfrm>
          <a:prstGeom prst="line">
            <a:avLst/>
          </a:prstGeom>
          <a:ln w="95250" cap="flat" cmpd="sng">
            <a:solidFill>
              <a:schemeClr val="tx1"/>
            </a:solidFill>
            <a:prstDash val="solid"/>
            <a:round/>
            <a:headEnd type="none" w="med" len="med"/>
            <a:tailEnd type="triangle" w="med" len="med"/>
          </a:ln>
        </p:spPr>
        <p:txBody>
          <a:bodyPr/>
          <a:lstStyle/>
          <a:p/>
        </p:txBody>
      </p:sp>
      <p:grpSp>
        <p:nvGrpSpPr>
          <p:cNvPr id="5" name="Group 61"/>
          <p:cNvGrpSpPr/>
          <p:nvPr/>
        </p:nvGrpSpPr>
        <p:grpSpPr>
          <a:xfrm>
            <a:off x="7741285" y="695325"/>
            <a:ext cx="4077547" cy="2835276"/>
            <a:chOff x="3600" y="438"/>
            <a:chExt cx="2569" cy="1786"/>
          </a:xfrm>
        </p:grpSpPr>
        <p:grpSp>
          <p:nvGrpSpPr>
            <p:cNvPr id="15404" name="Group 28"/>
            <p:cNvGrpSpPr/>
            <p:nvPr/>
          </p:nvGrpSpPr>
          <p:grpSpPr>
            <a:xfrm flipH="1">
              <a:off x="3600" y="576"/>
              <a:ext cx="2569" cy="1584"/>
              <a:chOff x="-1408" y="0"/>
              <a:chExt cx="7168" cy="3960"/>
            </a:xfrm>
          </p:grpSpPr>
          <p:sp>
            <p:nvSpPr>
              <p:cNvPr id="15405" name="Rectangle 29"/>
              <p:cNvSpPr/>
              <p:nvPr/>
            </p:nvSpPr>
            <p:spPr>
              <a:xfrm>
                <a:off x="-1407" y="0"/>
                <a:ext cx="5127" cy="720"/>
              </a:xfrm>
              <a:prstGeom prst="rect">
                <a:avLst/>
              </a:prstGeom>
              <a:solidFill>
                <a:srgbClr val="99CC00"/>
              </a:solidFill>
              <a:ln w="28575" cap="flat" cmpd="sng">
                <a:solidFill>
                  <a:schemeClr val="tx1"/>
                </a:solidFill>
                <a:prstDash val="solid"/>
                <a:miter/>
                <a:headEnd type="none" w="med" len="med"/>
                <a:tailEnd type="none" w="med" len="med"/>
              </a:ln>
            </p:spPr>
            <p:txBody>
              <a:bodyPr wrap="none" anchor="ctr"/>
              <a:lstStyle/>
              <a:p>
                <a:pPr algn="ctr"/>
                <a:r>
                  <a:rPr lang="zh-CN" altLang="en-US" sz="2400" b="1">
                    <a:latin typeface="Arial" panose="020b0604020202020204" pitchFamily="34" charset="0"/>
                    <a:ea typeface="微软雅黑" panose="020b0503020204020204" charset="-122"/>
                  </a:rPr>
                  <a:t>人民代表大会制度</a:t>
                </a:r>
                <a:endParaRPr lang="zh-CN" altLang="en-US" sz="2400" b="1">
                  <a:latin typeface="Arial" panose="020b0604020202020204" pitchFamily="34" charset="0"/>
                  <a:ea typeface="微软雅黑" panose="020b0503020204020204" charset="-122"/>
                </a:endParaRPr>
              </a:p>
            </p:txBody>
          </p:sp>
          <p:sp>
            <p:nvSpPr>
              <p:cNvPr id="15406" name="Line 30"/>
              <p:cNvSpPr/>
              <p:nvPr/>
            </p:nvSpPr>
            <p:spPr>
              <a:xfrm>
                <a:off x="3720" y="360"/>
                <a:ext cx="720" cy="1"/>
              </a:xfrm>
              <a:prstGeom prst="line">
                <a:avLst/>
              </a:prstGeom>
              <a:ln w="28575" cap="flat" cmpd="sng">
                <a:solidFill>
                  <a:schemeClr val="tx1"/>
                </a:solidFill>
                <a:prstDash val="solid"/>
                <a:round/>
                <a:headEnd type="none" w="med" len="med"/>
                <a:tailEnd type="none" w="med" len="med"/>
              </a:ln>
            </p:spPr>
            <p:txBody>
              <a:bodyPr/>
              <a:lstStyle/>
              <a:p/>
            </p:txBody>
          </p:sp>
          <p:sp>
            <p:nvSpPr>
              <p:cNvPr id="15407" name="Line 31"/>
              <p:cNvSpPr/>
              <p:nvPr/>
            </p:nvSpPr>
            <p:spPr>
              <a:xfrm>
                <a:off x="4440" y="360"/>
                <a:ext cx="1" cy="3240"/>
              </a:xfrm>
              <a:prstGeom prst="line">
                <a:avLst/>
              </a:prstGeom>
              <a:ln w="28575" cap="flat" cmpd="sng">
                <a:solidFill>
                  <a:schemeClr val="tx1"/>
                </a:solidFill>
                <a:prstDash val="solid"/>
                <a:round/>
                <a:headEnd type="none" w="med" len="med"/>
                <a:tailEnd type="none" w="med" len="med"/>
              </a:ln>
            </p:spPr>
            <p:txBody>
              <a:bodyPr/>
              <a:lstStyle/>
              <a:p/>
            </p:txBody>
          </p:sp>
          <p:sp>
            <p:nvSpPr>
              <p:cNvPr id="15408" name="Rectangle 32"/>
              <p:cNvSpPr/>
              <p:nvPr/>
            </p:nvSpPr>
            <p:spPr>
              <a:xfrm>
                <a:off x="-1408" y="1200"/>
                <a:ext cx="5128" cy="720"/>
              </a:xfrm>
              <a:prstGeom prst="rect">
                <a:avLst/>
              </a:prstGeom>
              <a:solidFill>
                <a:srgbClr val="FF99CC"/>
              </a:solidFill>
              <a:ln w="28575" cap="flat" cmpd="sng">
                <a:solidFill>
                  <a:schemeClr val="tx1"/>
                </a:solidFill>
                <a:prstDash val="solid"/>
                <a:miter/>
                <a:headEnd type="none" w="med" len="med"/>
                <a:tailEnd type="none" w="med" len="med"/>
              </a:ln>
            </p:spPr>
            <p:txBody>
              <a:bodyPr wrap="none" anchor="ctr"/>
              <a:lstStyle/>
              <a:p>
                <a:pPr algn="ctr"/>
                <a:r>
                  <a:rPr lang="zh-CN" altLang="en-US" sz="2400" b="1">
                    <a:latin typeface="Arial" panose="020b0604020202020204" pitchFamily="34" charset="0"/>
                    <a:ea typeface="微软雅黑" panose="020b0503020204020204" charset="-122"/>
                  </a:rPr>
                  <a:t>民族区域自治制度</a:t>
                </a:r>
                <a:endParaRPr lang="zh-CN" altLang="en-US" sz="2400" b="1">
                  <a:latin typeface="Arial" panose="020b0604020202020204" pitchFamily="34" charset="0"/>
                  <a:ea typeface="微软雅黑" panose="020b0503020204020204" charset="-122"/>
                </a:endParaRPr>
              </a:p>
            </p:txBody>
          </p:sp>
          <p:sp>
            <p:nvSpPr>
              <p:cNvPr id="15409" name="Rectangle 33"/>
              <p:cNvSpPr/>
              <p:nvPr/>
            </p:nvSpPr>
            <p:spPr>
              <a:xfrm>
                <a:off x="-540" y="2280"/>
                <a:ext cx="4260" cy="720"/>
              </a:xfrm>
              <a:prstGeom prst="rect">
                <a:avLst/>
              </a:prstGeom>
              <a:solidFill>
                <a:srgbClr val="FF6600"/>
              </a:solidFill>
              <a:ln w="28575" cap="flat" cmpd="sng">
                <a:solidFill>
                  <a:schemeClr val="tx1"/>
                </a:solidFill>
                <a:prstDash val="solid"/>
                <a:miter/>
                <a:headEnd type="none" w="med" len="med"/>
                <a:tailEnd type="none" w="med" len="med"/>
              </a:ln>
            </p:spPr>
            <p:txBody>
              <a:bodyPr wrap="none" anchor="ctr"/>
              <a:lstStyle/>
              <a:p>
                <a:pPr algn="ctr"/>
                <a:r>
                  <a:rPr lang="zh-CN" altLang="en-US" sz="2400" b="1">
                    <a:latin typeface="Arial" panose="020b0604020202020204" pitchFamily="34" charset="0"/>
                    <a:ea typeface="微软雅黑" panose="020b0503020204020204" charset="-122"/>
                  </a:rPr>
                  <a:t>我国的政党制度</a:t>
                </a:r>
                <a:endParaRPr lang="zh-CN" altLang="en-US" sz="2400" b="1">
                  <a:latin typeface="Arial" panose="020b0604020202020204" pitchFamily="34" charset="0"/>
                  <a:ea typeface="微软雅黑" panose="020b0503020204020204" charset="-122"/>
                </a:endParaRPr>
              </a:p>
            </p:txBody>
          </p:sp>
          <p:sp>
            <p:nvSpPr>
              <p:cNvPr id="15410" name="Rectangle 34"/>
              <p:cNvSpPr/>
              <p:nvPr/>
            </p:nvSpPr>
            <p:spPr>
              <a:xfrm>
                <a:off x="-1268" y="3240"/>
                <a:ext cx="4989" cy="720"/>
              </a:xfrm>
              <a:prstGeom prst="rect">
                <a:avLst/>
              </a:prstGeom>
              <a:solidFill>
                <a:srgbClr val="00FF00"/>
              </a:solidFill>
              <a:ln w="28575" cap="flat" cmpd="sng">
                <a:solidFill>
                  <a:schemeClr val="tx1"/>
                </a:solidFill>
                <a:prstDash val="solid"/>
                <a:miter/>
                <a:headEnd type="none" w="med" len="med"/>
                <a:tailEnd type="none" w="med" len="med"/>
              </a:ln>
            </p:spPr>
            <p:txBody>
              <a:bodyPr wrap="none" anchor="ctr"/>
              <a:lstStyle/>
              <a:p>
                <a:pPr algn="ctr"/>
                <a:r>
                  <a:rPr lang="zh-CN" altLang="en-US" sz="2400" b="1">
                    <a:latin typeface="Arial" panose="020b0604020202020204" pitchFamily="34" charset="0"/>
                    <a:ea typeface="微软雅黑" panose="020b0503020204020204" charset="-122"/>
                  </a:rPr>
                  <a:t>基层群众自治制度</a:t>
                </a:r>
                <a:endParaRPr lang="zh-CN" altLang="en-US" sz="2400" b="1">
                  <a:latin typeface="Arial" panose="020b0604020202020204" pitchFamily="34" charset="0"/>
                  <a:ea typeface="微软雅黑" panose="020b0503020204020204" charset="-122"/>
                </a:endParaRPr>
              </a:p>
            </p:txBody>
          </p:sp>
          <p:sp>
            <p:nvSpPr>
              <p:cNvPr id="15411" name="Line 35"/>
              <p:cNvSpPr/>
              <p:nvPr/>
            </p:nvSpPr>
            <p:spPr>
              <a:xfrm>
                <a:off x="3720" y="2640"/>
                <a:ext cx="720" cy="1"/>
              </a:xfrm>
              <a:prstGeom prst="line">
                <a:avLst/>
              </a:prstGeom>
              <a:ln w="28575" cap="flat" cmpd="sng">
                <a:solidFill>
                  <a:schemeClr val="tx1"/>
                </a:solidFill>
                <a:prstDash val="solid"/>
                <a:round/>
                <a:headEnd type="none" w="med" len="med"/>
                <a:tailEnd type="none" w="med" len="med"/>
              </a:ln>
            </p:spPr>
            <p:txBody>
              <a:bodyPr/>
              <a:lstStyle/>
              <a:p/>
            </p:txBody>
          </p:sp>
          <p:sp>
            <p:nvSpPr>
              <p:cNvPr id="15412" name="Line 36"/>
              <p:cNvSpPr/>
              <p:nvPr/>
            </p:nvSpPr>
            <p:spPr>
              <a:xfrm>
                <a:off x="3720" y="1560"/>
                <a:ext cx="720" cy="1"/>
              </a:xfrm>
              <a:prstGeom prst="line">
                <a:avLst/>
              </a:prstGeom>
              <a:ln w="28575" cap="flat" cmpd="sng">
                <a:solidFill>
                  <a:schemeClr val="tx1"/>
                </a:solidFill>
                <a:prstDash val="solid"/>
                <a:round/>
                <a:headEnd type="none" w="med" len="med"/>
                <a:tailEnd type="none" w="med" len="med"/>
              </a:ln>
            </p:spPr>
            <p:txBody>
              <a:bodyPr/>
              <a:lstStyle/>
              <a:p/>
            </p:txBody>
          </p:sp>
          <p:sp>
            <p:nvSpPr>
              <p:cNvPr id="15413" name="Line 37"/>
              <p:cNvSpPr/>
              <p:nvPr/>
            </p:nvSpPr>
            <p:spPr>
              <a:xfrm>
                <a:off x="3720" y="3600"/>
                <a:ext cx="720" cy="1"/>
              </a:xfrm>
              <a:prstGeom prst="line">
                <a:avLst/>
              </a:prstGeom>
              <a:ln w="38100" cap="flat" cmpd="sng">
                <a:solidFill>
                  <a:schemeClr val="tx1"/>
                </a:solidFill>
                <a:prstDash val="solid"/>
                <a:round/>
                <a:headEnd type="none" w="med" len="med"/>
                <a:tailEnd type="none" w="med" len="med"/>
              </a:ln>
            </p:spPr>
            <p:txBody>
              <a:bodyPr/>
              <a:lstStyle/>
              <a:p/>
            </p:txBody>
          </p:sp>
          <p:sp>
            <p:nvSpPr>
              <p:cNvPr id="15414" name="Line 38"/>
              <p:cNvSpPr/>
              <p:nvPr/>
            </p:nvSpPr>
            <p:spPr>
              <a:xfrm>
                <a:off x="4440" y="1920"/>
                <a:ext cx="720" cy="1"/>
              </a:xfrm>
              <a:prstGeom prst="line">
                <a:avLst/>
              </a:prstGeom>
              <a:ln w="38100" cap="flat" cmpd="sng">
                <a:solidFill>
                  <a:schemeClr val="tx1"/>
                </a:solidFill>
                <a:prstDash val="solid"/>
                <a:round/>
                <a:headEnd type="none" w="med" len="med"/>
                <a:tailEnd type="none" w="med" len="med"/>
              </a:ln>
            </p:spPr>
            <p:txBody>
              <a:bodyPr/>
              <a:lstStyle/>
              <a:p/>
            </p:txBody>
          </p:sp>
          <p:sp>
            <p:nvSpPr>
              <p:cNvPr id="15415" name="Rectangle 39"/>
              <p:cNvSpPr/>
              <p:nvPr/>
            </p:nvSpPr>
            <p:spPr>
              <a:xfrm>
                <a:off x="5160" y="720"/>
                <a:ext cx="600" cy="2400"/>
              </a:xfrm>
              <a:prstGeom prst="rect">
                <a:avLst/>
              </a:prstGeom>
              <a:solidFill>
                <a:srgbClr val="00FFFF"/>
              </a:solidFill>
              <a:ln w="9525" cap="flat" cmpd="sng">
                <a:solidFill>
                  <a:schemeClr val="tx1"/>
                </a:solidFill>
                <a:prstDash val="solid"/>
                <a:miter/>
                <a:headEnd type="none" w="med" len="med"/>
                <a:tailEnd type="none" w="med" len="med"/>
              </a:ln>
            </p:spPr>
            <p:txBody>
              <a:bodyPr wrap="none" anchor="ctr"/>
              <a:lstStyle/>
              <a:p>
                <a:pPr algn="ctr"/>
                <a:endParaRPr lang="zh-CN" altLang="en-US" sz="2400" b="1">
                  <a:latin typeface="Arial" panose="020b0604020202020204" pitchFamily="34" charset="0"/>
                  <a:ea typeface="微软雅黑" panose="020b0503020204020204" charset="-122"/>
                </a:endParaRPr>
              </a:p>
              <a:p>
                <a:pPr algn="ctr"/>
                <a:r>
                  <a:rPr lang="zh-CN" altLang="en-US" sz="2400" b="1">
                    <a:latin typeface="Arial" panose="020b0604020202020204" pitchFamily="34" charset="0"/>
                    <a:ea typeface="微软雅黑" panose="020b0503020204020204" charset="-122"/>
                  </a:rPr>
                  <a:t>制</a:t>
                </a:r>
                <a:endParaRPr lang="zh-CN" altLang="en-US" sz="2400" b="1">
                  <a:latin typeface="Arial" panose="020b0604020202020204" pitchFamily="34" charset="0"/>
                  <a:ea typeface="微软雅黑" panose="020b0503020204020204" charset="-122"/>
                </a:endParaRPr>
              </a:p>
              <a:p>
                <a:pPr algn="ctr"/>
                <a:r>
                  <a:rPr lang="zh-CN" altLang="en-US" sz="2400" b="1">
                    <a:latin typeface="Arial" panose="020b0604020202020204" pitchFamily="34" charset="0"/>
                    <a:ea typeface="微软雅黑" panose="020b0503020204020204" charset="-122"/>
                  </a:rPr>
                  <a:t>度</a:t>
                </a:r>
                <a:endParaRPr lang="zh-CN" altLang="en-US" sz="2400" b="1">
                  <a:latin typeface="Arial" panose="020b0604020202020204" pitchFamily="34" charset="0"/>
                  <a:ea typeface="微软雅黑" panose="020b0503020204020204" charset="-122"/>
                </a:endParaRPr>
              </a:p>
              <a:p>
                <a:pPr algn="ctr"/>
                <a:endParaRPr lang="zh-CN" altLang="en-US" sz="2400" b="1">
                  <a:latin typeface="Arial" panose="020b0604020202020204" pitchFamily="34" charset="0"/>
                  <a:ea typeface="微软雅黑" panose="020b0503020204020204" charset="-122"/>
                </a:endParaRPr>
              </a:p>
            </p:txBody>
          </p:sp>
        </p:grpSp>
        <p:sp>
          <p:nvSpPr>
            <p:cNvPr id="15416" name="Text Box 57"/>
            <p:cNvSpPr txBox="1"/>
            <p:nvPr/>
          </p:nvSpPr>
          <p:spPr>
            <a:xfrm>
              <a:off x="4032" y="438"/>
              <a:ext cx="432" cy="523"/>
            </a:xfrm>
            <a:prstGeom prst="rect">
              <a:avLst/>
            </a:prstGeom>
            <a:noFill/>
            <a:ln w="9525">
              <a:noFill/>
            </a:ln>
          </p:spPr>
          <p:txBody>
            <a:bodyPr anchor="t">
              <a:spAutoFit/>
            </a:bodyPr>
            <a:lstStyle/>
            <a:p>
              <a:r>
                <a:rPr lang="zh-CN" altLang="en-US" sz="2400" b="1">
                  <a:solidFill>
                    <a:srgbClr val="0000FF"/>
                  </a:solidFill>
                  <a:latin typeface="Arial" panose="020b0604020202020204" pitchFamily="34" charset="0"/>
                  <a:ea typeface="微软雅黑" panose="020b0503020204020204" charset="-122"/>
                </a:rPr>
                <a:t>根本</a:t>
              </a:r>
              <a:endParaRPr lang="zh-CN" altLang="en-US" sz="2400" b="1">
                <a:solidFill>
                  <a:srgbClr val="0000FF"/>
                </a:solidFill>
                <a:latin typeface="Arial" panose="020b0604020202020204" pitchFamily="34" charset="0"/>
                <a:ea typeface="微软雅黑" panose="020b0503020204020204" charset="-122"/>
              </a:endParaRPr>
            </a:p>
          </p:txBody>
        </p:sp>
        <p:sp>
          <p:nvSpPr>
            <p:cNvPr id="15417" name="Text Box 58"/>
            <p:cNvSpPr txBox="1"/>
            <p:nvPr/>
          </p:nvSpPr>
          <p:spPr>
            <a:xfrm>
              <a:off x="4032" y="918"/>
              <a:ext cx="432" cy="523"/>
            </a:xfrm>
            <a:prstGeom prst="rect">
              <a:avLst/>
            </a:prstGeom>
            <a:noFill/>
            <a:ln w="9525">
              <a:noFill/>
            </a:ln>
          </p:spPr>
          <p:txBody>
            <a:bodyPr anchor="t">
              <a:spAutoFit/>
            </a:bodyPr>
            <a:lstStyle/>
            <a:p>
              <a:r>
                <a:rPr lang="zh-CN" altLang="en-US" sz="2400" b="1">
                  <a:solidFill>
                    <a:srgbClr val="0000FF"/>
                  </a:solidFill>
                  <a:latin typeface="Arial" panose="020b0604020202020204" pitchFamily="34" charset="0"/>
                  <a:ea typeface="微软雅黑" panose="020b0503020204020204" charset="-122"/>
                </a:rPr>
                <a:t>基本</a:t>
              </a:r>
              <a:endParaRPr lang="zh-CN" altLang="en-US" sz="2400" b="1">
                <a:solidFill>
                  <a:srgbClr val="0000FF"/>
                </a:solidFill>
                <a:latin typeface="Arial" panose="020b0604020202020204" pitchFamily="34" charset="0"/>
                <a:ea typeface="微软雅黑" panose="020b0503020204020204" charset="-122"/>
              </a:endParaRPr>
            </a:p>
          </p:txBody>
        </p:sp>
        <p:sp>
          <p:nvSpPr>
            <p:cNvPr id="15418" name="Text Box 59"/>
            <p:cNvSpPr txBox="1"/>
            <p:nvPr/>
          </p:nvSpPr>
          <p:spPr>
            <a:xfrm>
              <a:off x="4032" y="1347"/>
              <a:ext cx="432" cy="523"/>
            </a:xfrm>
            <a:prstGeom prst="rect">
              <a:avLst/>
            </a:prstGeom>
            <a:noFill/>
            <a:ln w="9525">
              <a:noFill/>
            </a:ln>
          </p:spPr>
          <p:txBody>
            <a:bodyPr anchor="t">
              <a:spAutoFit/>
            </a:bodyPr>
            <a:lstStyle/>
            <a:p>
              <a:r>
                <a:rPr lang="zh-CN" altLang="en-US" sz="2400" b="1">
                  <a:solidFill>
                    <a:srgbClr val="0000FF"/>
                  </a:solidFill>
                  <a:latin typeface="Arial" panose="020b0604020202020204" pitchFamily="34" charset="0"/>
                  <a:ea typeface="微软雅黑" panose="020b0503020204020204" charset="-122"/>
                </a:rPr>
                <a:t>基本</a:t>
              </a:r>
              <a:endParaRPr lang="zh-CN" altLang="en-US" sz="2400" b="1">
                <a:solidFill>
                  <a:srgbClr val="0000FF"/>
                </a:solidFill>
                <a:latin typeface="Arial" panose="020b0604020202020204" pitchFamily="34" charset="0"/>
                <a:ea typeface="微软雅黑" panose="020b0503020204020204" charset="-122"/>
              </a:endParaRPr>
            </a:p>
          </p:txBody>
        </p:sp>
        <p:sp>
          <p:nvSpPr>
            <p:cNvPr id="15419" name="Text Box 60"/>
            <p:cNvSpPr txBox="1"/>
            <p:nvPr/>
          </p:nvSpPr>
          <p:spPr>
            <a:xfrm>
              <a:off x="3959" y="1779"/>
              <a:ext cx="550" cy="445"/>
            </a:xfrm>
            <a:prstGeom prst="rect">
              <a:avLst/>
            </a:prstGeom>
            <a:noFill/>
            <a:ln w="9525">
              <a:noFill/>
            </a:ln>
          </p:spPr>
          <p:txBody>
            <a:bodyPr wrap="square" anchor="t">
              <a:spAutoFit/>
            </a:bodyPr>
            <a:lstStyle/>
            <a:p>
              <a:r>
                <a:rPr lang="zh-CN" altLang="en-US" sz="2000" b="1">
                  <a:solidFill>
                    <a:srgbClr val="0000FF"/>
                  </a:solidFill>
                  <a:latin typeface="Arial" panose="020b0604020202020204" pitchFamily="34" charset="0"/>
                  <a:ea typeface="微软雅黑" panose="020b0503020204020204" charset="-122"/>
                </a:rPr>
                <a:t>中国特色</a:t>
              </a:r>
              <a:endParaRPr lang="zh-CN" altLang="en-US" sz="2000" b="1">
                <a:solidFill>
                  <a:srgbClr val="0000FF"/>
                </a:solidFill>
                <a:latin typeface="Arial" panose="020b0604020202020204" pitchFamily="34" charset="0"/>
                <a:ea typeface="微软雅黑" panose="020b0503020204020204" charset="-122"/>
              </a:endParaRPr>
            </a:p>
          </p:txBody>
        </p:sp>
      </p:grpSp>
    </p:spTree>
  </p:cSld>
  <p:clrMapOvr>
    <a:masterClrMapping/>
  </p:clrMapOvr>
  <mc:AlternateContent>
    <mc:Choice xmlns:p14="http://schemas.microsoft.com/office/powerpoint/2010/main" Requires="p14">
      <p:transition p14:dur="500"/>
    </mc:Choice>
    <mc:Fallback>
      <p:transition/>
    </mc:Fallback>
  </mc:AlternateConten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矩形 6"/>
          <p:cNvSpPr/>
          <p:nvPr/>
        </p:nvSpPr>
        <p:spPr>
          <a:xfrm>
            <a:off x="1913225" y="696400"/>
            <a:ext cx="8365490" cy="621030"/>
          </a:xfrm>
          <a:prstGeom prst="rect">
            <a:avLst/>
          </a:prstGeom>
        </p:spPr>
        <p:txBody>
          <a:bodyPr wrap="none" lIns="68579" tIns="34289" rIns="68579" bIns="34289">
            <a:spAutoFit/>
            <a:scene3d>
              <a:camera prst="orthographicFront"/>
              <a:lightRig rig="threePt" dir="t"/>
            </a:scene3d>
          </a:bodyPr>
          <a:lstStyle/>
          <a:p>
            <a:r>
              <a:rPr lang="zh-CN" altLang="en-US" sz="3600" b="1" smtClean="0">
                <a:solidFill>
                  <a:schemeClr val="tx1"/>
                </a:solidFill>
                <a:effectLst/>
                <a:latin typeface="微软雅黑" panose="020b0503020204020204" charset="-122"/>
                <a:ea typeface="微软雅黑" panose="020b0503020204020204" charset="-122"/>
                <a:sym typeface="微软雅黑" panose="020b0503020204020204" charset="-122"/>
              </a:rPr>
              <a:t>第一单元《公民的政治生活》知识结构图</a:t>
            </a:r>
            <a:endParaRPr lang="zh-CN" altLang="en-US" sz="3600" b="1" smtClean="0">
              <a:solidFill>
                <a:schemeClr val="tx1"/>
              </a:solidFill>
              <a:effectLst/>
              <a:latin typeface="微软雅黑" panose="020b0503020204020204" charset="-122"/>
              <a:ea typeface="微软雅黑" panose="020b0503020204020204" charset="-122"/>
              <a:sym typeface="微软雅黑" panose="020b0503020204020204" charset="-122"/>
            </a:endParaRPr>
          </a:p>
        </p:txBody>
      </p:sp>
      <p:graphicFrame>
        <p:nvGraphicFramePr>
          <p:cNvPr id="12" name="图示 11"/>
          <p:cNvGraphicFramePr/>
          <p:nvPr/>
        </p:nvGraphicFramePr>
        <p:xfrm>
          <a:off x="119534" y="1518152"/>
          <a:ext cx="11651362" cy="5614265"/>
        </p:xfrm>
        <a:graphic>
          <a:graphicData uri="http://schemas.openxmlformats.org/drawingml/2006/diagram">
            <dgm:relIds xmlns:dgm="http://schemas.openxmlformats.org/drawingml/2006/diagram" r:dm="rId4" r:lo="rId5" r:qs="rId6" r:cs="rId7"/>
          </a:graphicData>
        </a:graphic>
      </p:graphicFrame>
    </p:spTree>
  </p:cSld>
  <p:clrMapOvr>
    <a:masterClrMapping/>
  </p:clrMapOvr>
  <mc:AlternateContent>
    <mc:Choice xmlns:p14="http://schemas.microsoft.com/office/powerpoint/2010/main" Requires="p14">
      <p:transition p14:dur="500"/>
    </mc:Choice>
    <mc:Fallback>
      <p:transition/>
    </mc:Fallback>
  </mc:AlternateConten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圆角矩形 1"/>
          <p:cNvSpPr/>
          <p:nvPr/>
        </p:nvSpPr>
        <p:spPr>
          <a:xfrm>
            <a:off x="5636895" y="1476375"/>
            <a:ext cx="1964690" cy="2351405"/>
          </a:xfrm>
          <a:prstGeom prst="roundRect">
            <a:avLst/>
          </a:prstGeom>
          <a:solidFill>
            <a:schemeClr val="accent1">
              <a:lumMod val="20000"/>
              <a:lumOff val="8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3600" b="1" i="0" u="none" strike="noStrike" cap="none" normalizeH="0" baseline="0">
                <a:ln>
                  <a:noFill/>
                </a:ln>
                <a:solidFill>
                  <a:srgbClr val="FF0000"/>
                </a:solidFill>
                <a:effectLst/>
                <a:latin typeface="Calibri" panose="020f0502020204030204"/>
                <a:ea typeface="宋体" panose="02010600030101010101" pitchFamily="2" charset="-122"/>
              </a:rPr>
              <a:t>生活在人民当家作主的国家</a:t>
            </a:r>
            <a:endParaRPr kumimoji="0" lang="zh-CN" altLang="en-US" sz="3600" b="1" i="0" u="none" strike="noStrike" cap="none" normalizeH="0" baseline="0">
              <a:ln>
                <a:noFill/>
              </a:ln>
              <a:solidFill>
                <a:srgbClr val="FF0000"/>
              </a:solidFill>
              <a:effectLst/>
              <a:latin typeface="Calibri" panose="020f0502020204030204"/>
              <a:ea typeface="宋体" panose="02010600030101010101" pitchFamily="2" charset="-122"/>
            </a:endParaRPr>
          </a:p>
        </p:txBody>
      </p:sp>
      <p:sp>
        <p:nvSpPr>
          <p:cNvPr id="5" name="右箭头 4"/>
          <p:cNvSpPr/>
          <p:nvPr/>
        </p:nvSpPr>
        <p:spPr>
          <a:xfrm>
            <a:off x="7601585" y="2374265"/>
            <a:ext cx="305435" cy="554990"/>
          </a:xfrm>
          <a:prstGeom prst="rightArrow">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panose="020f0502020204030204"/>
              <a:ea typeface="宋体" panose="02010600030101010101" pitchFamily="2" charset="-122"/>
            </a:endParaRPr>
          </a:p>
        </p:txBody>
      </p:sp>
      <p:sp>
        <p:nvSpPr>
          <p:cNvPr id="15" name="左大括号 14"/>
          <p:cNvSpPr/>
          <p:nvPr/>
        </p:nvSpPr>
        <p:spPr>
          <a:xfrm rot="10800000">
            <a:off x="3390265" y="1423670"/>
            <a:ext cx="458470" cy="2965450"/>
          </a:xfrm>
          <a:prstGeom prst="leftBrace">
            <a:avLst>
              <a:gd name="adj1" fmla="val 44875"/>
              <a:gd name="adj2" fmla="val 50000"/>
            </a:avLst>
          </a:prstGeom>
          <a:noFill/>
          <a:ln w="44450" cap="flat" cmpd="sng" algn="ctr">
            <a:solidFill>
              <a:srgbClr val="FF0000"/>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panose="020f0502020204030204"/>
              <a:ea typeface="宋体" panose="02010600030101010101" pitchFamily="2" charset="-122"/>
            </a:endParaRPr>
          </a:p>
        </p:txBody>
      </p:sp>
      <p:sp>
        <p:nvSpPr>
          <p:cNvPr id="19" name="左大括号 18"/>
          <p:cNvSpPr/>
          <p:nvPr/>
        </p:nvSpPr>
        <p:spPr>
          <a:xfrm>
            <a:off x="9034780" y="1586865"/>
            <a:ext cx="280670" cy="2128520"/>
          </a:xfrm>
          <a:prstGeom prst="leftBrace">
            <a:avLst>
              <a:gd name="adj1" fmla="val 64705"/>
              <a:gd name="adj2" fmla="val 50715"/>
            </a:avLst>
          </a:prstGeom>
          <a:noFill/>
          <a:ln w="44450" cap="flat" cmpd="sng" algn="ctr">
            <a:solidFill>
              <a:srgbClr val="FF0000"/>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panose="020f0502020204030204"/>
              <a:ea typeface="宋体" panose="02010600030101010101" pitchFamily="2" charset="-122"/>
            </a:endParaRPr>
          </a:p>
        </p:txBody>
      </p:sp>
      <p:sp>
        <p:nvSpPr>
          <p:cNvPr id="20" name="文本框 19"/>
          <p:cNvSpPr txBox="1"/>
          <p:nvPr/>
        </p:nvSpPr>
        <p:spPr>
          <a:xfrm>
            <a:off x="158115" y="1285240"/>
            <a:ext cx="3650615" cy="3107690"/>
          </a:xfrm>
          <a:prstGeom prst="rect">
            <a:avLst/>
          </a:prstGeom>
          <a:noFill/>
        </p:spPr>
        <p:txBody>
          <a:bodyPr wrap="square" rtlCol="0">
            <a:spAutoFit/>
          </a:bodyPr>
          <a:lstStyle/>
          <a:p>
            <a:pPr algn="l"/>
            <a:r>
              <a:rPr lang="zh-CN" altLang="en-US" sz="2800" b="1">
                <a:latin typeface="宋体" panose="02010600030101010101" pitchFamily="2" charset="-122"/>
                <a:cs typeface="宋体" panose="02010600030101010101" pitchFamily="2" charset="-122"/>
                <a:sym typeface="+mn-ea"/>
              </a:rPr>
              <a:t>人民民主专政的</a:t>
            </a:r>
            <a:r>
              <a:rPr lang="zh-CN" altLang="en-US" sz="2800" b="1">
                <a:solidFill>
                  <a:srgbClr val="FF0000"/>
                </a:solidFill>
                <a:latin typeface="宋体" panose="02010600030101010101" pitchFamily="2" charset="-122"/>
                <a:cs typeface="宋体" panose="02010600030101010101" pitchFamily="2" charset="-122"/>
                <a:sym typeface="+mn-ea"/>
              </a:rPr>
              <a:t>内涵</a:t>
            </a:r>
            <a:endParaRPr lang="zh-CN" altLang="en-US" sz="2800" b="1">
              <a:solidFill>
                <a:srgbClr val="FF0000"/>
              </a:solidFill>
              <a:latin typeface="宋体" panose="02010600030101010101" pitchFamily="2" charset="-122"/>
              <a:cs typeface="宋体" panose="02010600030101010101" pitchFamily="2" charset="-122"/>
            </a:endParaRPr>
          </a:p>
          <a:p>
            <a:pPr algn="l"/>
            <a:endParaRPr lang="zh-CN" altLang="en-US" sz="2800" b="1">
              <a:latin typeface="宋体" panose="02010600030101010101" pitchFamily="2" charset="-122"/>
              <a:cs typeface="宋体" panose="02010600030101010101" pitchFamily="2" charset="-122"/>
            </a:endParaRPr>
          </a:p>
          <a:p>
            <a:pPr algn="l"/>
            <a:r>
              <a:rPr lang="zh-CN" altLang="en-US" sz="2800" b="1">
                <a:latin typeface="宋体" panose="02010600030101010101" pitchFamily="2" charset="-122"/>
                <a:cs typeface="宋体" panose="02010600030101010101" pitchFamily="2" charset="-122"/>
              </a:rPr>
              <a:t>人民民主专政的</a:t>
            </a:r>
            <a:r>
              <a:rPr lang="zh-CN" altLang="en-US" sz="2800" b="1">
                <a:solidFill>
                  <a:srgbClr val="FF0000"/>
                </a:solidFill>
                <a:latin typeface="宋体" panose="02010600030101010101" pitchFamily="2" charset="-122"/>
                <a:cs typeface="宋体" panose="02010600030101010101" pitchFamily="2" charset="-122"/>
              </a:rPr>
              <a:t>本质</a:t>
            </a:r>
            <a:endParaRPr lang="zh-CN" altLang="en-US" sz="2800" b="1">
              <a:latin typeface="宋体" panose="02010600030101010101" pitchFamily="2" charset="-122"/>
              <a:cs typeface="宋体" panose="02010600030101010101" pitchFamily="2" charset="-122"/>
            </a:endParaRPr>
          </a:p>
          <a:p>
            <a:pPr algn="l"/>
            <a:endParaRPr lang="zh-CN" altLang="en-US" sz="2800" b="1">
              <a:latin typeface="宋体" panose="02010600030101010101" pitchFamily="2" charset="-122"/>
              <a:cs typeface="宋体" panose="02010600030101010101" pitchFamily="2" charset="-122"/>
            </a:endParaRPr>
          </a:p>
          <a:p>
            <a:pPr algn="l"/>
            <a:r>
              <a:rPr lang="zh-CN" altLang="en-US" sz="2800" b="1">
                <a:latin typeface="宋体" panose="02010600030101010101" pitchFamily="2" charset="-122"/>
                <a:cs typeface="宋体" panose="02010600030101010101" pitchFamily="2" charset="-122"/>
                <a:sym typeface="+mn-ea"/>
              </a:rPr>
              <a:t>人民民主专政的</a:t>
            </a:r>
            <a:r>
              <a:rPr lang="zh-CN" altLang="en-US" sz="2800" b="1">
                <a:solidFill>
                  <a:srgbClr val="FF0000"/>
                </a:solidFill>
                <a:latin typeface="宋体" panose="02010600030101010101" pitchFamily="2" charset="-122"/>
                <a:cs typeface="宋体" panose="02010600030101010101" pitchFamily="2" charset="-122"/>
              </a:rPr>
              <a:t>内容</a:t>
            </a:r>
            <a:endParaRPr lang="zh-CN" altLang="en-US" sz="2800" b="1">
              <a:latin typeface="宋体" panose="02010600030101010101" pitchFamily="2" charset="-122"/>
              <a:cs typeface="宋体" panose="02010600030101010101" pitchFamily="2" charset="-122"/>
            </a:endParaRPr>
          </a:p>
          <a:p>
            <a:pPr algn="l"/>
            <a:endParaRPr lang="en-US" altLang="zh-CN" sz="2800" b="1">
              <a:latin typeface="宋体" panose="02010600030101010101" pitchFamily="2" charset="-122"/>
              <a:cs typeface="宋体" panose="02010600030101010101" pitchFamily="2" charset="-122"/>
            </a:endParaRPr>
          </a:p>
          <a:p>
            <a:pPr algn="l"/>
            <a:r>
              <a:rPr lang="zh-CN" altLang="en-US" sz="2800" b="1">
                <a:latin typeface="宋体" panose="02010600030101010101" pitchFamily="2" charset="-122"/>
                <a:cs typeface="宋体" panose="02010600030101010101" pitchFamily="2" charset="-122"/>
                <a:sym typeface="+mn-ea"/>
              </a:rPr>
              <a:t>人民民主专政的</a:t>
            </a:r>
            <a:r>
              <a:rPr lang="zh-CN" sz="2800" b="1">
                <a:solidFill>
                  <a:srgbClr val="FF0000"/>
                </a:solidFill>
                <a:latin typeface="宋体" panose="02010600030101010101" pitchFamily="2" charset="-122"/>
                <a:cs typeface="宋体" panose="02010600030101010101" pitchFamily="2" charset="-122"/>
              </a:rPr>
              <a:t>原因</a:t>
            </a:r>
            <a:endParaRPr lang="zh-CN" sz="2800" b="1">
              <a:solidFill>
                <a:srgbClr val="FF0000"/>
              </a:solidFill>
              <a:latin typeface="宋体" panose="02010600030101010101" pitchFamily="2" charset="-122"/>
              <a:cs typeface="宋体" panose="02010600030101010101" pitchFamily="2" charset="-122"/>
            </a:endParaRPr>
          </a:p>
        </p:txBody>
      </p:sp>
      <p:sp>
        <p:nvSpPr>
          <p:cNvPr id="3" name="左箭头 2"/>
          <p:cNvSpPr/>
          <p:nvPr/>
        </p:nvSpPr>
        <p:spPr>
          <a:xfrm>
            <a:off x="5284470" y="2374900"/>
            <a:ext cx="337820" cy="554990"/>
          </a:xfrm>
          <a:prstGeom prst="leftArrow">
            <a:avLst>
              <a:gd name="adj1" fmla="val 50000"/>
              <a:gd name="adj2" fmla="val 53271"/>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panose="020f0502020204030204"/>
              <a:ea typeface="宋体" panose="02010600030101010101" pitchFamily="2" charset="-122"/>
            </a:endParaRPr>
          </a:p>
        </p:txBody>
      </p:sp>
      <p:sp>
        <p:nvSpPr>
          <p:cNvPr id="9" name="圆角矩形 8"/>
          <p:cNvSpPr/>
          <p:nvPr/>
        </p:nvSpPr>
        <p:spPr>
          <a:xfrm>
            <a:off x="4751705" y="1818640"/>
            <a:ext cx="532765" cy="1998345"/>
          </a:xfrm>
          <a:prstGeom prst="roundRect">
            <a:avLst/>
          </a:prstGeom>
          <a:solidFill>
            <a:schemeClr val="accent5">
              <a:lumMod val="20000"/>
              <a:lumOff val="8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3200" b="1" i="0" strike="noStrike" cap="none" normalizeH="0" baseline="0">
                <a:ln>
                  <a:noFill/>
                </a:ln>
                <a:solidFill>
                  <a:srgbClr val="FF0000"/>
                </a:solidFill>
                <a:effectLst/>
                <a:latin typeface="Calibri" panose="020f0502020204030204"/>
                <a:ea typeface="宋体" panose="02010600030101010101" pitchFamily="2" charset="-122"/>
              </a:rPr>
              <a:t>国家性质</a:t>
            </a:r>
            <a:endParaRPr kumimoji="0" lang="zh-CN" altLang="en-US" sz="3200" b="1" i="0" strike="noStrike" cap="none" normalizeH="0" baseline="0">
              <a:ln>
                <a:noFill/>
              </a:ln>
              <a:solidFill>
                <a:srgbClr val="FF0000"/>
              </a:solidFill>
              <a:effectLst/>
              <a:latin typeface="Calibri" panose="020f0502020204030204"/>
              <a:ea typeface="宋体" panose="02010600030101010101" pitchFamily="2" charset="-122"/>
            </a:endParaRPr>
          </a:p>
        </p:txBody>
      </p:sp>
      <p:sp>
        <p:nvSpPr>
          <p:cNvPr id="10" name="左箭头 9"/>
          <p:cNvSpPr/>
          <p:nvPr/>
        </p:nvSpPr>
        <p:spPr>
          <a:xfrm>
            <a:off x="4413885" y="2374265"/>
            <a:ext cx="337820" cy="554990"/>
          </a:xfrm>
          <a:prstGeom prst="leftArrow">
            <a:avLst>
              <a:gd name="adj1" fmla="val 50000"/>
              <a:gd name="adj2" fmla="val 53271"/>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panose="020f0502020204030204"/>
              <a:ea typeface="宋体" panose="02010600030101010101" pitchFamily="2" charset="-122"/>
            </a:endParaRPr>
          </a:p>
        </p:txBody>
      </p:sp>
      <p:sp>
        <p:nvSpPr>
          <p:cNvPr id="12" name="圆角矩形 11"/>
          <p:cNvSpPr/>
          <p:nvPr/>
        </p:nvSpPr>
        <p:spPr>
          <a:xfrm>
            <a:off x="3881120" y="1351915"/>
            <a:ext cx="532765" cy="3084830"/>
          </a:xfrm>
          <a:prstGeom prst="roundRect">
            <a:avLst/>
          </a:prstGeom>
          <a:solidFill>
            <a:schemeClr val="accent5">
              <a:lumMod val="20000"/>
              <a:lumOff val="8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3200" b="1" i="0" u="none" strike="noStrike" cap="none" normalizeH="0" baseline="0">
                <a:ln>
                  <a:noFill/>
                </a:ln>
                <a:solidFill>
                  <a:srgbClr val="000000"/>
                </a:solidFill>
                <a:effectLst/>
                <a:latin typeface="Calibri" panose="020f0502020204030204"/>
                <a:ea typeface="宋体" panose="02010600030101010101" pitchFamily="2" charset="-122"/>
              </a:rPr>
              <a:t>人民民主专政</a:t>
            </a:r>
            <a:endParaRPr kumimoji="0" lang="zh-CN" altLang="en-US" sz="3200" b="1" i="0" u="none" strike="noStrike" cap="none" normalizeH="0" baseline="0">
              <a:ln>
                <a:noFill/>
              </a:ln>
              <a:solidFill>
                <a:srgbClr val="000000"/>
              </a:solidFill>
              <a:effectLst/>
              <a:latin typeface="Calibri" panose="020f0502020204030204"/>
              <a:ea typeface="宋体" panose="02010600030101010101" pitchFamily="2" charset="-122"/>
            </a:endParaRPr>
          </a:p>
        </p:txBody>
      </p:sp>
      <p:sp>
        <p:nvSpPr>
          <p:cNvPr id="13" name="圆角矩形 12"/>
          <p:cNvSpPr/>
          <p:nvPr/>
        </p:nvSpPr>
        <p:spPr>
          <a:xfrm>
            <a:off x="7907020" y="1652270"/>
            <a:ext cx="1127760" cy="2134870"/>
          </a:xfrm>
          <a:prstGeom prst="roundRect">
            <a:avLst/>
          </a:prstGeom>
          <a:solidFill>
            <a:schemeClr val="accent5">
              <a:lumMod val="20000"/>
              <a:lumOff val="8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3200" b="1" i="0" u="none" strike="noStrike" cap="none" normalizeH="0" baseline="0">
                <a:ln>
                  <a:noFill/>
                </a:ln>
                <a:solidFill>
                  <a:srgbClr val="000000"/>
                </a:solidFill>
                <a:effectLst/>
                <a:latin typeface="Calibri" panose="020f0502020204030204"/>
                <a:ea typeface="宋体" panose="02010600030101010101" pitchFamily="2" charset="-122"/>
              </a:rPr>
              <a:t>政治生活</a:t>
            </a:r>
            <a:r>
              <a:rPr kumimoji="0" lang="zh-CN" altLang="en-US" sz="3200" b="1" i="0" u="none" strike="noStrike" cap="none" normalizeH="0" baseline="0">
                <a:ln>
                  <a:noFill/>
                </a:ln>
                <a:solidFill>
                  <a:srgbClr val="FF0000"/>
                </a:solidFill>
                <a:effectLst/>
                <a:latin typeface="Calibri" panose="020f0502020204030204"/>
                <a:ea typeface="宋体" panose="02010600030101010101" pitchFamily="2" charset="-122"/>
              </a:rPr>
              <a:t>基本内容</a:t>
            </a:r>
            <a:endParaRPr kumimoji="0" lang="zh-CN" altLang="en-US" sz="3200" b="1" i="0" u="none" strike="noStrike" cap="none" normalizeH="0" baseline="0">
              <a:ln>
                <a:noFill/>
              </a:ln>
              <a:solidFill>
                <a:srgbClr val="FF0000"/>
              </a:solidFill>
              <a:effectLst/>
              <a:latin typeface="Calibri" panose="020f0502020204030204"/>
              <a:ea typeface="宋体" panose="02010600030101010101" pitchFamily="2" charset="-122"/>
            </a:endParaRPr>
          </a:p>
        </p:txBody>
      </p:sp>
      <p:sp>
        <p:nvSpPr>
          <p:cNvPr id="14" name="文本框 13"/>
          <p:cNvSpPr txBox="1"/>
          <p:nvPr/>
        </p:nvSpPr>
        <p:spPr>
          <a:xfrm>
            <a:off x="9233535" y="1528445"/>
            <a:ext cx="2475230" cy="2245360"/>
          </a:xfrm>
          <a:prstGeom prst="rect">
            <a:avLst/>
          </a:prstGeom>
          <a:noFill/>
        </p:spPr>
        <p:txBody>
          <a:bodyPr wrap="square" rtlCol="0">
            <a:spAutoFit/>
          </a:bodyPr>
          <a:lstStyle/>
          <a:p>
            <a:pPr algn="l"/>
            <a:r>
              <a:rPr lang="zh-CN" sz="2800" b="1">
                <a:latin typeface="宋体" panose="02010600030101010101" pitchFamily="2" charset="-122"/>
                <a:cs typeface="宋体" panose="02010600030101010101" pitchFamily="2" charset="-122"/>
                <a:sym typeface="+mn-ea"/>
              </a:rPr>
              <a:t>行使</a:t>
            </a:r>
            <a:r>
              <a:rPr lang="zh-CN" sz="2800" b="1">
                <a:solidFill>
                  <a:srgbClr val="FF0000"/>
                </a:solidFill>
                <a:latin typeface="宋体" panose="02010600030101010101" pitchFamily="2" charset="-122"/>
                <a:cs typeface="宋体" panose="02010600030101010101" pitchFamily="2" charset="-122"/>
                <a:sym typeface="+mn-ea"/>
              </a:rPr>
              <a:t>政治权利 </a:t>
            </a:r>
            <a:endParaRPr lang="zh-CN" sz="2800" b="1">
              <a:latin typeface="宋体" panose="02010600030101010101" pitchFamily="2" charset="-122"/>
              <a:cs typeface="宋体" panose="02010600030101010101" pitchFamily="2" charset="-122"/>
              <a:sym typeface="+mn-ea"/>
            </a:endParaRPr>
          </a:p>
          <a:p>
            <a:pPr algn="l"/>
            <a:endParaRPr lang="zh-CN" sz="2800" b="1">
              <a:solidFill>
                <a:srgbClr val="FF0000"/>
              </a:solidFill>
              <a:latin typeface="宋体" panose="02010600030101010101" pitchFamily="2" charset="-122"/>
              <a:cs typeface="宋体" panose="02010600030101010101" pitchFamily="2" charset="-122"/>
            </a:endParaRPr>
          </a:p>
          <a:p>
            <a:pPr algn="l"/>
            <a:endParaRPr lang="zh-CN" sz="2800" b="1">
              <a:solidFill>
                <a:srgbClr val="FF0000"/>
              </a:solidFill>
              <a:latin typeface="宋体" panose="02010600030101010101" pitchFamily="2" charset="-122"/>
              <a:cs typeface="宋体" panose="02010600030101010101" pitchFamily="2" charset="-122"/>
            </a:endParaRPr>
          </a:p>
          <a:p>
            <a:pPr algn="l"/>
            <a:endParaRPr lang="zh-CN" sz="2800" b="1">
              <a:solidFill>
                <a:srgbClr val="FF0000"/>
              </a:solidFill>
              <a:latin typeface="宋体" panose="02010600030101010101" pitchFamily="2" charset="-122"/>
              <a:cs typeface="宋体" panose="02010600030101010101" pitchFamily="2" charset="-122"/>
            </a:endParaRPr>
          </a:p>
          <a:p>
            <a:pPr algn="l"/>
            <a:r>
              <a:rPr lang="zh-CN" sz="2800" b="1">
                <a:solidFill>
                  <a:schemeClr val="tx1"/>
                </a:solidFill>
                <a:effectLst/>
                <a:latin typeface="宋体" panose="02010600030101010101" pitchFamily="2" charset="-122"/>
                <a:cs typeface="宋体" panose="02010600030101010101" pitchFamily="2" charset="-122"/>
              </a:rPr>
              <a:t>履行</a:t>
            </a:r>
            <a:r>
              <a:rPr lang="zh-CN" sz="2800" b="1">
                <a:solidFill>
                  <a:srgbClr val="FF0000"/>
                </a:solidFill>
                <a:latin typeface="宋体" panose="02010600030101010101" pitchFamily="2" charset="-122"/>
                <a:cs typeface="宋体" panose="02010600030101010101" pitchFamily="2" charset="-122"/>
              </a:rPr>
              <a:t>政治义务</a:t>
            </a:r>
            <a:endParaRPr lang="zh-CN" sz="2800" b="1">
              <a:solidFill>
                <a:srgbClr val="FF0000"/>
              </a:solidFill>
              <a:latin typeface="宋体" panose="02010600030101010101" pitchFamily="2" charset="-122"/>
              <a:cs typeface="宋体" panose="02010600030101010101" pitchFamily="2" charset="-122"/>
            </a:endParaRPr>
          </a:p>
        </p:txBody>
      </p:sp>
      <p:sp>
        <p:nvSpPr>
          <p:cNvPr id="17" name="右箭头 16"/>
          <p:cNvSpPr/>
          <p:nvPr/>
        </p:nvSpPr>
        <p:spPr>
          <a:xfrm rot="5400000">
            <a:off x="6337935" y="3830955"/>
            <a:ext cx="561975" cy="554990"/>
          </a:xfrm>
          <a:prstGeom prst="rightArrow">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panose="020f0502020204030204"/>
              <a:ea typeface="宋体" panose="02010600030101010101" pitchFamily="2" charset="-122"/>
            </a:endParaRPr>
          </a:p>
        </p:txBody>
      </p:sp>
      <p:sp>
        <p:nvSpPr>
          <p:cNvPr id="18" name="圆角矩形 17"/>
          <p:cNvSpPr/>
          <p:nvPr/>
        </p:nvSpPr>
        <p:spPr>
          <a:xfrm>
            <a:off x="5284470" y="4389755"/>
            <a:ext cx="2672715" cy="1821815"/>
          </a:xfrm>
          <a:prstGeom prst="roundRect">
            <a:avLst/>
          </a:prstGeom>
          <a:solidFill>
            <a:schemeClr val="accent5">
              <a:lumMod val="20000"/>
              <a:lumOff val="8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zh-CN" altLang="en-US" sz="3200" b="1" i="0" u="none" strike="noStrike" cap="none" normalizeH="0" baseline="0">
                <a:ln>
                  <a:noFill/>
                </a:ln>
                <a:solidFill>
                  <a:srgbClr val="000000"/>
                </a:solidFill>
                <a:effectLst/>
                <a:latin typeface="Calibri" panose="020f0502020204030204"/>
                <a:ea typeface="宋体" panose="02010600030101010101" pitchFamily="2" charset="-122"/>
              </a:rPr>
              <a:t>公民政治生活</a:t>
            </a:r>
            <a:r>
              <a:rPr kumimoji="0" lang="zh-CN" altLang="en-US" sz="3200" b="1" i="0" u="none" strike="noStrike" cap="none" normalizeH="0" baseline="0">
                <a:ln>
                  <a:noFill/>
                </a:ln>
                <a:solidFill>
                  <a:schemeClr val="tx1"/>
                </a:solidFill>
                <a:effectLst/>
                <a:latin typeface="Calibri" panose="020f0502020204030204"/>
                <a:ea typeface="宋体" panose="02010600030101010101" pitchFamily="2" charset="-122"/>
              </a:rPr>
              <a:t>应遵循的</a:t>
            </a:r>
            <a:r>
              <a:rPr kumimoji="0" lang="zh-CN" altLang="en-US" sz="3200" b="1" i="0" u="none" strike="noStrike" cap="none" normalizeH="0" baseline="0">
                <a:ln>
                  <a:noFill/>
                </a:ln>
                <a:solidFill>
                  <a:srgbClr val="FF0000"/>
                </a:solidFill>
                <a:effectLst/>
                <a:latin typeface="Calibri" panose="020f0502020204030204"/>
                <a:ea typeface="宋体" panose="02010600030101010101" pitchFamily="2" charset="-122"/>
              </a:rPr>
              <a:t>基本原则</a:t>
            </a:r>
            <a:endParaRPr kumimoji="0" lang="zh-CN" altLang="en-US" sz="3200" b="1" i="0" u="none" strike="noStrike" cap="none" normalizeH="0" baseline="0">
              <a:ln>
                <a:noFill/>
              </a:ln>
              <a:solidFill>
                <a:srgbClr val="FF0000"/>
              </a:solidFill>
              <a:effectLst/>
              <a:latin typeface="Calibri" panose="020f0502020204030204"/>
              <a:ea typeface="宋体" panose="02010600030101010101" pitchFamily="2" charset="-122"/>
            </a:endParaRPr>
          </a:p>
        </p:txBody>
      </p:sp>
      <p:sp>
        <p:nvSpPr>
          <p:cNvPr id="4098" name="Text Box 2"/>
          <p:cNvSpPr txBox="1">
            <a:spLocks noChangeArrowheads="1"/>
          </p:cNvSpPr>
          <p:nvPr/>
        </p:nvSpPr>
        <p:spPr bwMode="auto">
          <a:xfrm>
            <a:off x="1765300" y="260350"/>
            <a:ext cx="9943465" cy="583565"/>
          </a:xfrm>
          <a:prstGeom prst="rect">
            <a:avLst/>
          </a:prstGeom>
          <a:noFill/>
          <a:ln w="9525">
            <a:noFill/>
            <a:miter lim="800000"/>
          </a:ln>
          <a:effectLst/>
        </p:spPr>
        <p:txBody>
          <a:bodyPr wrap="square">
            <a:spAutoFit/>
          </a:bodyPr>
          <a:lstStyle/>
          <a:p>
            <a:pPr algn="ctr" defTabSz="914400">
              <a:buFont typeface="Arial" panose="020b0604020202020204" pitchFamily="34" charset="0"/>
            </a:pPr>
            <a:r>
              <a:rPr lang="en-US" altLang="zh-CN"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cs typeface="+mn-cs"/>
              </a:rPr>
              <a:t> </a:t>
            </a:r>
            <a:r>
              <a:rPr lang="zh-CN" altLang="en-US" sz="3200" b="1">
                <a:solidFill>
                  <a:srgbClr val="FF0000"/>
                </a:solidFill>
                <a:effectLst>
                  <a:outerShdw blurRad="38100" dist="38100" dir="2700000">
                    <a:srgbClr val="C0C0C0"/>
                  </a:outerShdw>
                </a:effectLst>
                <a:latin typeface="微软雅黑" panose="020b0503020204020204" charset="-122"/>
                <a:ea typeface="微软雅黑" panose="020b0503020204020204" charset="-122"/>
                <a:sym typeface="+mn-ea"/>
              </a:rPr>
              <a:t>第一课</a:t>
            </a:r>
            <a:r>
              <a:rPr lang="en-US" altLang="zh-CN"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cs typeface="+mn-cs"/>
              </a:rPr>
              <a:t>《</a:t>
            </a:r>
            <a:r>
              <a:rPr lang="zh-CN" altLang="en-US"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cs typeface="+mn-cs"/>
              </a:rPr>
              <a:t>生活在人民当家作主的国家</a:t>
            </a:r>
            <a:r>
              <a:rPr lang="en-US" altLang="zh-CN"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cs typeface="+mn-cs"/>
              </a:rPr>
              <a:t>》</a:t>
            </a:r>
            <a:r>
              <a:rPr lang="zh-CN" altLang="en-US"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cs typeface="+mn-cs"/>
              </a:rPr>
              <a:t>知识结构图</a:t>
            </a:r>
            <a:endParaRPr lang="zh-CN" altLang="en-US" sz="3200" b="1" noProof="1">
              <a:solidFill>
                <a:srgbClr val="FF0000"/>
              </a:solidFill>
              <a:effectLst>
                <a:outerShdw blurRad="38100" dist="38100" dir="2700000">
                  <a:srgbClr val="C0C0C0"/>
                </a:outerShdw>
              </a:effectLst>
              <a:latin typeface="微软雅黑" panose="020b0503020204020204" charset="-122"/>
              <a:ea typeface="微软雅黑" panose="020b0503020204020204" charset="-122"/>
            </a:endParaRPr>
          </a:p>
        </p:txBody>
      </p:sp>
      <p:sp>
        <p:nvSpPr>
          <p:cNvPr id="4" name="左大括号 3"/>
          <p:cNvSpPr/>
          <p:nvPr/>
        </p:nvSpPr>
        <p:spPr>
          <a:xfrm>
            <a:off x="7957185" y="4389120"/>
            <a:ext cx="280670" cy="2128520"/>
          </a:xfrm>
          <a:prstGeom prst="leftBrace">
            <a:avLst>
              <a:gd name="adj1" fmla="val 64705"/>
              <a:gd name="adj2" fmla="val 50715"/>
            </a:avLst>
          </a:prstGeom>
          <a:noFill/>
          <a:ln w="44450" cap="flat" cmpd="sng" algn="ctr">
            <a:solidFill>
              <a:srgbClr val="FF0000"/>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panose="020f0502020204030204"/>
              <a:ea typeface="宋体" panose="02010600030101010101" pitchFamily="2" charset="-122"/>
            </a:endParaRPr>
          </a:p>
        </p:txBody>
      </p:sp>
      <p:sp>
        <p:nvSpPr>
          <p:cNvPr id="6" name="文本框 5"/>
          <p:cNvSpPr txBox="1"/>
          <p:nvPr/>
        </p:nvSpPr>
        <p:spPr>
          <a:xfrm>
            <a:off x="8237855" y="4114800"/>
            <a:ext cx="3751580" cy="2676525"/>
          </a:xfrm>
          <a:prstGeom prst="rect">
            <a:avLst/>
          </a:prstGeom>
          <a:noFill/>
        </p:spPr>
        <p:txBody>
          <a:bodyPr wrap="square" rtlCol="0">
            <a:spAutoFit/>
          </a:bodyPr>
          <a:lstStyle/>
          <a:p>
            <a:pPr algn="l"/>
            <a:r>
              <a:rPr lang="en-US" altLang="zh-CN" sz="2800" b="1">
                <a:solidFill>
                  <a:srgbClr val="FF0000"/>
                </a:solidFill>
                <a:latin typeface="宋体" panose="02010600030101010101" pitchFamily="2" charset="-122"/>
                <a:cs typeface="宋体" panose="02010600030101010101" pitchFamily="2" charset="-122"/>
                <a:sym typeface="+mn-ea"/>
              </a:rPr>
              <a:t>1.</a:t>
            </a:r>
            <a:r>
              <a:rPr lang="zh-CN" sz="2800" b="1">
                <a:solidFill>
                  <a:srgbClr val="FF0000"/>
                </a:solidFill>
                <a:latin typeface="宋体" panose="02010600030101010101" pitchFamily="2" charset="-122"/>
                <a:cs typeface="宋体" panose="02010600030101010101" pitchFamily="2" charset="-122"/>
                <a:sym typeface="+mn-ea"/>
              </a:rPr>
              <a:t>公民在法律面前一律平等原则</a:t>
            </a:r>
            <a:endParaRPr lang="zh-CN" sz="2800" b="1">
              <a:latin typeface="宋体" panose="02010600030101010101" pitchFamily="2" charset="-122"/>
              <a:cs typeface="宋体" panose="02010600030101010101" pitchFamily="2" charset="-122"/>
              <a:sym typeface="+mn-ea"/>
            </a:endParaRPr>
          </a:p>
          <a:p>
            <a:pPr algn="l"/>
            <a:r>
              <a:rPr lang="en-US" altLang="zh-CN" sz="2800" b="1">
                <a:solidFill>
                  <a:srgbClr val="FF0000"/>
                </a:solidFill>
                <a:latin typeface="宋体" panose="02010600030101010101" pitchFamily="2" charset="-122"/>
                <a:cs typeface="宋体" panose="02010600030101010101" pitchFamily="2" charset="-122"/>
              </a:rPr>
              <a:t>2.</a:t>
            </a:r>
            <a:r>
              <a:rPr lang="zh-CN" altLang="en-US" sz="2800" b="1">
                <a:solidFill>
                  <a:srgbClr val="FF0000"/>
                </a:solidFill>
                <a:latin typeface="宋体" panose="02010600030101010101" pitchFamily="2" charset="-122"/>
                <a:cs typeface="宋体" panose="02010600030101010101" pitchFamily="2" charset="-122"/>
              </a:rPr>
              <a:t>权利与义务统一原则</a:t>
            </a:r>
            <a:endParaRPr lang="zh-CN" altLang="en-US" sz="2800" b="1">
              <a:solidFill>
                <a:srgbClr val="FF0000"/>
              </a:solidFill>
              <a:latin typeface="宋体" panose="02010600030101010101" pitchFamily="2" charset="-122"/>
              <a:cs typeface="宋体" panose="02010600030101010101" pitchFamily="2" charset="-122"/>
            </a:endParaRPr>
          </a:p>
          <a:p>
            <a:pPr algn="l"/>
            <a:r>
              <a:rPr lang="en-US" altLang="zh-CN" sz="2800" b="1">
                <a:solidFill>
                  <a:srgbClr val="FF0000"/>
                </a:solidFill>
                <a:latin typeface="宋体" panose="02010600030101010101" pitchFamily="2" charset="-122"/>
                <a:cs typeface="宋体" panose="02010600030101010101" pitchFamily="2" charset="-122"/>
              </a:rPr>
              <a:t>3.</a:t>
            </a:r>
            <a:r>
              <a:rPr lang="zh-CN" altLang="en-US" sz="2800" b="1">
                <a:solidFill>
                  <a:srgbClr val="FF0000"/>
                </a:solidFill>
                <a:latin typeface="宋体" panose="02010600030101010101" pitchFamily="2" charset="-122"/>
                <a:cs typeface="宋体" panose="02010600030101010101" pitchFamily="2" charset="-122"/>
              </a:rPr>
              <a:t>个人利益和国家利益相结合原则</a:t>
            </a:r>
            <a:endParaRPr lang="zh-CN" altLang="en-US" sz="2800" b="1">
              <a:solidFill>
                <a:srgbClr val="FF0000"/>
              </a:solidFill>
              <a:latin typeface="宋体" panose="02010600030101010101" pitchFamily="2" charset="-122"/>
              <a:cs typeface="宋体" panose="0201060003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22530" name="Line 23"/>
          <p:cNvCxnSpPr/>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22532" name="Picture 96"/>
          <p:cNvPicPr>
            <a:picLocks noChangeAspect="1"/>
          </p:cNvPicPr>
          <p:nvPr/>
        </p:nvPicPr>
        <p:blipFill>
          <a:blip r:embed="rId2"/>
          <a:stretch>
            <a:fillRect/>
          </a:stretch>
        </p:blipFill>
        <p:spPr>
          <a:xfrm>
            <a:off x="2681288" y="2859088"/>
            <a:ext cx="590550" cy="642937"/>
          </a:xfrm>
          <a:prstGeom prst="rect">
            <a:avLst/>
          </a:prstGeom>
          <a:noFill/>
          <a:ln w="9525">
            <a:noFill/>
          </a:ln>
        </p:spPr>
      </p:pic>
      <p:grpSp>
        <p:nvGrpSpPr>
          <p:cNvPr id="22533" name="Group -696"/>
          <p:cNvGrpSpPr/>
          <p:nvPr/>
        </p:nvGrpSpPr>
        <p:grpSpPr>
          <a:xfrm>
            <a:off x="1839913" y="2738438"/>
            <a:ext cx="387350" cy="962025"/>
            <a:chOff x="-215021" y="0"/>
            <a:chExt cx="935101" cy="2506945"/>
          </a:xfrm>
        </p:grpSpPr>
        <p:pic>
          <p:nvPicPr>
            <p:cNvPr id="22536" name="Picture 98" descr="图片22.png"/>
            <p:cNvPicPr>
              <a:picLocks noChangeAspect="1"/>
            </p:cNvPicPr>
            <p:nvPr/>
          </p:nvPicPr>
          <p:blipFill>
            <a:blip r:embed="rId3"/>
            <a:stretch>
              <a:fillRect/>
            </a:stretch>
          </p:blipFill>
          <p:spPr>
            <a:xfrm>
              <a:off x="0" y="0"/>
              <a:ext cx="720080" cy="2506945"/>
            </a:xfrm>
            <a:prstGeom prst="rect">
              <a:avLst/>
            </a:prstGeom>
            <a:noFill/>
            <a:ln w="9525">
              <a:noFill/>
            </a:ln>
          </p:spPr>
        </p:pic>
        <p:pic>
          <p:nvPicPr>
            <p:cNvPr id="22537" name="Picture 100" descr="图片23.png"/>
            <p:cNvPicPr>
              <a:picLocks noChangeAspect="1"/>
            </p:cNvPicPr>
            <p:nvPr/>
          </p:nvPicPr>
          <p:blipFill>
            <a:blip r:embed="rId4">
              <a:lum bright="20001" contrast="40000"/>
            </a:blip>
            <a:stretch>
              <a:fillRect/>
            </a:stretch>
          </p:blipFill>
          <p:spPr>
            <a:xfrm>
              <a:off x="128586" y="216024"/>
              <a:ext cx="447478" cy="2088232"/>
            </a:xfrm>
            <a:prstGeom prst="rect">
              <a:avLst/>
            </a:prstGeom>
            <a:noFill/>
            <a:ln w="9525">
              <a:noFill/>
            </a:ln>
          </p:spPr>
        </p:pic>
        <p:sp>
          <p:nvSpPr>
            <p:cNvPr id="22538" name="Rectangle 812"/>
            <p:cNvSpPr/>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22534" name="Rectangle 814"/>
          <p:cNvSpPr/>
          <p:nvPr/>
        </p:nvSpPr>
        <p:spPr>
          <a:xfrm>
            <a:off x="3564241" y="2879090"/>
            <a:ext cx="6055360" cy="706755"/>
          </a:xfrm>
          <a:prstGeom prst="rect">
            <a:avLst/>
          </a:prstGeom>
          <a:noFill/>
          <a:ln w="9525">
            <a:noFill/>
          </a:ln>
        </p:spPr>
        <p:txBody>
          <a:bodyPr wrap="none">
            <a:spAutoFit/>
          </a:bodyPr>
          <a:lstStyle/>
          <a:p>
            <a:pPr indent="-341630" algn="ctr"/>
            <a:r>
              <a:rPr lang="zh-CN" altLang="en-US" sz="4000" b="1">
                <a:latin typeface="楷体_GB2312" charset="-122"/>
                <a:ea typeface="楷体_GB2312" charset="-122"/>
                <a:sym typeface="宋体" panose="02010600030101010101" pitchFamily="2" charset="-122"/>
              </a:rPr>
              <a:t>（二）命题规律</a:t>
            </a:r>
            <a:r>
              <a:rPr lang="en-US" altLang="zh-CN" sz="4000" b="1">
                <a:latin typeface="楷体_GB2312" charset="-122"/>
                <a:ea typeface="楷体_GB2312" charset="-122"/>
                <a:sym typeface="宋体" panose="02010600030101010101" pitchFamily="2" charset="-122"/>
              </a:rPr>
              <a:t> </a:t>
            </a:r>
            <a:r>
              <a:rPr lang="zh-CN" altLang="en-US" sz="4000" b="1">
                <a:latin typeface="楷体_GB2312" charset="-122"/>
                <a:ea typeface="楷体_GB2312" charset="-122"/>
                <a:sym typeface="宋体" panose="02010600030101010101" pitchFamily="2" charset="-122"/>
              </a:rPr>
              <a:t>备考策略</a:t>
            </a:r>
            <a:endParaRPr lang="zh-CN" altLang="en-US" sz="4000" b="1">
              <a:latin typeface="楷体_GB2312" charset="-122"/>
              <a:ea typeface="楷体_GB2312" charset="-122"/>
              <a:sym typeface="宋体" panose="0201060003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3554" name="Line 824"/>
          <p:cNvSpPr/>
          <p:nvPr/>
        </p:nvSpPr>
        <p:spPr>
          <a:xfrm flipH="1">
            <a:off x="6388100" y="1744663"/>
            <a:ext cx="0" cy="0"/>
          </a:xfrm>
          <a:prstGeom prst="line">
            <a:avLst/>
          </a:prstGeom>
          <a:ln w="12700" cap="rnd" cmpd="sng">
            <a:solidFill>
              <a:srgbClr val="000000"/>
            </a:solidFill>
            <a:prstDash val="solid"/>
            <a:headEnd type="none" w="med" len="med"/>
            <a:tailEnd type="none" w="med" len="med"/>
          </a:ln>
        </p:spPr>
        <p:txBody>
          <a:bodyPr/>
          <a:lstStyle/>
          <a:p/>
        </p:txBody>
      </p:sp>
      <p:sp>
        <p:nvSpPr>
          <p:cNvPr id="3" name="文本框 2"/>
          <p:cNvSpPr txBox="1"/>
          <p:nvPr/>
        </p:nvSpPr>
        <p:spPr>
          <a:xfrm>
            <a:off x="668020" y="1159510"/>
            <a:ext cx="11324590" cy="5146675"/>
          </a:xfrm>
          <a:prstGeom prst="rect">
            <a:avLst/>
          </a:prstGeom>
          <a:noFill/>
          <a:ln w="28575" cmpd="sng">
            <a:solidFill>
              <a:schemeClr val="accent1">
                <a:shade val="50000"/>
              </a:schemeClr>
            </a:solidFill>
            <a:prstDash val="sysDot"/>
          </a:ln>
        </p:spPr>
        <p:txBody>
          <a:bodyPr wrap="square" rtlCol="0">
            <a:spAutoFit/>
          </a:bodyPr>
          <a:lstStyle/>
          <a:p>
            <a:r>
              <a:rPr lang="zh-CN" altLang="en-US" sz="2800">
                <a:latin typeface="新宋体" panose="02010609030101010101" charset="-122"/>
                <a:ea typeface="新宋体" panose="02010609030101010101" charset="-122"/>
                <a:cs typeface="新宋体" panose="02010609030101010101" charset="-122"/>
              </a:rPr>
              <a:t>（</a:t>
            </a:r>
            <a:r>
              <a:rPr lang="en-US" altLang="zh-CN" sz="2800">
                <a:latin typeface="新宋体" panose="02010609030101010101" charset="-122"/>
                <a:ea typeface="新宋体" panose="02010609030101010101" charset="-122"/>
                <a:cs typeface="新宋体" panose="02010609030101010101" charset="-122"/>
              </a:rPr>
              <a:t>1</a:t>
            </a:r>
            <a:r>
              <a:rPr lang="zh-CN" altLang="en-US" sz="2800">
                <a:latin typeface="新宋体" panose="02010609030101010101" charset="-122"/>
                <a:ea typeface="新宋体" panose="02010609030101010101" charset="-122"/>
                <a:cs typeface="新宋体" panose="02010609030101010101" charset="-122"/>
              </a:rPr>
              <a:t>）</a:t>
            </a:r>
            <a:r>
              <a:rPr lang="zh-CN" altLang="en-US" sz="2800">
                <a:solidFill>
                  <a:srgbClr val="FF0000"/>
                </a:solidFill>
                <a:latin typeface="新宋体" panose="02010609030101010101" charset="-122"/>
                <a:ea typeface="新宋体" panose="02010609030101010101" charset="-122"/>
                <a:cs typeface="新宋体" panose="02010609030101010101" charset="-122"/>
              </a:rPr>
              <a:t>考查形式：</a:t>
            </a:r>
            <a:r>
              <a:rPr lang="zh-CN" altLang="en-US" sz="2800">
                <a:latin typeface="新宋体" panose="02010609030101010101" charset="-122"/>
                <a:ea typeface="新宋体" panose="02010609030101010101" charset="-122"/>
                <a:cs typeface="新宋体" panose="02010609030101010101" charset="-122"/>
              </a:rPr>
              <a:t>近</a:t>
            </a:r>
            <a:r>
              <a:rPr lang="en-US" altLang="zh-CN" sz="2800">
                <a:latin typeface="新宋体" panose="02010609030101010101" charset="-122"/>
                <a:ea typeface="新宋体" panose="02010609030101010101" charset="-122"/>
                <a:cs typeface="新宋体" panose="02010609030101010101" charset="-122"/>
              </a:rPr>
              <a:t>5</a:t>
            </a:r>
            <a:r>
              <a:rPr lang="zh-CN" altLang="en-US" sz="2800">
                <a:latin typeface="新宋体" panose="02010609030101010101" charset="-122"/>
                <a:ea typeface="新宋体" panose="02010609030101010101" charset="-122"/>
                <a:cs typeface="新宋体" panose="02010609030101010101" charset="-122"/>
              </a:rPr>
              <a:t>年高考，</a:t>
            </a:r>
            <a:r>
              <a:rPr lang="zh-CN" altLang="en-US" sz="2800">
                <a:latin typeface="新宋体" panose="02010609030101010101" charset="-122"/>
                <a:ea typeface="新宋体" panose="02010609030101010101" charset="-122"/>
                <a:cs typeface="新宋体" panose="02010609030101010101" charset="-122"/>
                <a:sym typeface="+mn-ea"/>
              </a:rPr>
              <a:t>以选择题为主，且多为组合式选项，主要考查对国家性质的理解。随着我国民主政治的发展和公民意识的增强，“公民有序政治参与”的主观题也将成为考查的重点。</a:t>
            </a:r>
            <a:endParaRPr lang="zh-CN" altLang="en-US" sz="2800">
              <a:latin typeface="新宋体" panose="02010609030101010101" charset="-122"/>
              <a:ea typeface="新宋体" panose="02010609030101010101" charset="-122"/>
              <a:cs typeface="新宋体" panose="02010609030101010101" charset="-122"/>
              <a:sym typeface="+mn-ea"/>
            </a:endParaRPr>
          </a:p>
          <a:p>
            <a:r>
              <a:rPr lang="zh-CN" altLang="en-US" sz="2800">
                <a:latin typeface="新宋体" panose="02010609030101010101" charset="-122"/>
                <a:ea typeface="新宋体" panose="02010609030101010101" charset="-122"/>
                <a:cs typeface="新宋体" panose="02010609030101010101" charset="-122"/>
              </a:rPr>
              <a:t>（</a:t>
            </a:r>
            <a:r>
              <a:rPr lang="en-US" altLang="zh-CN" sz="2800">
                <a:latin typeface="新宋体" panose="02010609030101010101" charset="-122"/>
                <a:ea typeface="新宋体" panose="02010609030101010101" charset="-122"/>
                <a:cs typeface="新宋体" panose="02010609030101010101" charset="-122"/>
              </a:rPr>
              <a:t>2</a:t>
            </a:r>
            <a:r>
              <a:rPr lang="zh-CN" altLang="en-US" sz="2800">
                <a:latin typeface="新宋体" panose="02010609030101010101" charset="-122"/>
                <a:ea typeface="新宋体" panose="02010609030101010101" charset="-122"/>
                <a:cs typeface="新宋体" panose="02010609030101010101" charset="-122"/>
              </a:rPr>
              <a:t>）</a:t>
            </a:r>
            <a:r>
              <a:rPr lang="zh-CN" altLang="en-US" sz="2800">
                <a:solidFill>
                  <a:srgbClr val="FF0000"/>
                </a:solidFill>
                <a:latin typeface="新宋体" panose="02010609030101010101" charset="-122"/>
                <a:ea typeface="新宋体" panose="02010609030101010101" charset="-122"/>
                <a:cs typeface="新宋体" panose="02010609030101010101" charset="-122"/>
              </a:rPr>
              <a:t>考查内容：</a:t>
            </a:r>
            <a:r>
              <a:rPr lang="zh-CN" altLang="en-US" sz="2800">
                <a:latin typeface="新宋体" panose="02010609030101010101" charset="-122"/>
                <a:ea typeface="新宋体" panose="02010609030101010101" charset="-122"/>
                <a:cs typeface="新宋体" panose="02010609030101010101" charset="-122"/>
              </a:rPr>
              <a:t>近</a:t>
            </a:r>
            <a:r>
              <a:rPr lang="en-US" altLang="zh-CN" sz="2800">
                <a:latin typeface="新宋体" panose="02010609030101010101" charset="-122"/>
                <a:ea typeface="新宋体" panose="02010609030101010101" charset="-122"/>
                <a:cs typeface="新宋体" panose="02010609030101010101" charset="-122"/>
              </a:rPr>
              <a:t>5</a:t>
            </a:r>
            <a:r>
              <a:rPr lang="zh-CN" altLang="en-US" sz="2800">
                <a:latin typeface="新宋体" panose="02010609030101010101" charset="-122"/>
                <a:ea typeface="新宋体" panose="02010609030101010101" charset="-122"/>
                <a:cs typeface="新宋体" panose="02010609030101010101" charset="-122"/>
              </a:rPr>
              <a:t>年高考，主要考查</a:t>
            </a:r>
            <a:r>
              <a:rPr lang="zh-CN" altLang="en-US" sz="2800">
                <a:solidFill>
                  <a:schemeClr val="tx1"/>
                </a:solidFill>
                <a:latin typeface="新宋体" panose="02010609030101010101" charset="-122"/>
                <a:ea typeface="新宋体" panose="02010609030101010101" charset="-122"/>
                <a:sym typeface="+mn-ea"/>
              </a:rPr>
              <a:t>人民民主专政的本质和特点、公民的政治权利与义务、参与政治生活的基本原则。</a:t>
            </a:r>
            <a:endParaRPr lang="zh-CN" altLang="en-US" sz="2800">
              <a:solidFill>
                <a:schemeClr val="tx1"/>
              </a:solidFill>
              <a:latin typeface="新宋体" panose="02010609030101010101" charset="-122"/>
              <a:ea typeface="新宋体" panose="02010609030101010101" charset="-122"/>
              <a:sym typeface="+mn-ea"/>
            </a:endParaRPr>
          </a:p>
          <a:p>
            <a:r>
              <a:rPr lang="zh-CN" altLang="en-US" sz="2800">
                <a:latin typeface="新宋体" panose="02010609030101010101" charset="-122"/>
                <a:ea typeface="新宋体" panose="02010609030101010101" charset="-122"/>
                <a:cs typeface="新宋体" panose="02010609030101010101" charset="-122"/>
              </a:rPr>
              <a:t>（</a:t>
            </a:r>
            <a:r>
              <a:rPr lang="en-US" altLang="zh-CN" sz="2800">
                <a:latin typeface="新宋体" panose="02010609030101010101" charset="-122"/>
                <a:ea typeface="新宋体" panose="02010609030101010101" charset="-122"/>
                <a:cs typeface="新宋体" panose="02010609030101010101" charset="-122"/>
              </a:rPr>
              <a:t>3</a:t>
            </a:r>
            <a:r>
              <a:rPr lang="zh-CN" altLang="en-US" sz="2800">
                <a:latin typeface="新宋体" panose="02010609030101010101" charset="-122"/>
                <a:ea typeface="新宋体" panose="02010609030101010101" charset="-122"/>
                <a:cs typeface="新宋体" panose="02010609030101010101" charset="-122"/>
              </a:rPr>
              <a:t>）</a:t>
            </a:r>
            <a:r>
              <a:rPr lang="zh-CN" altLang="en-US" sz="2800">
                <a:solidFill>
                  <a:srgbClr val="FF0000"/>
                </a:solidFill>
                <a:latin typeface="新宋体" panose="02010609030101010101" charset="-122"/>
                <a:ea typeface="新宋体" panose="02010609030101010101" charset="-122"/>
                <a:cs typeface="新宋体" panose="02010609030101010101" charset="-122"/>
              </a:rPr>
              <a:t>核心素养：</a:t>
            </a:r>
            <a:endParaRPr lang="zh-CN" altLang="en-US" sz="2800">
              <a:latin typeface="新宋体" panose="02010609030101010101" charset="-122"/>
              <a:ea typeface="新宋体" panose="02010609030101010101" charset="-122"/>
              <a:cs typeface="新宋体" panose="02010609030101010101" charset="-122"/>
            </a:endParaRPr>
          </a:p>
          <a:p>
            <a:pPr algn="l">
              <a:lnSpc>
                <a:spcPct val="130000"/>
              </a:lnSpc>
              <a:spcAft>
                <a:spcPts val="600"/>
              </a:spcAft>
            </a:pPr>
            <a:r>
              <a:rPr lang="en-US" sz="2800" b="1" err="1">
                <a:solidFill>
                  <a:srgbClr val="000000"/>
                </a:solidFill>
                <a:latin typeface="新宋体" panose="02010609030101010101" charset="-122"/>
                <a:ea typeface="新宋体" panose="02010609030101010101" charset="-122"/>
                <a:cs typeface="新宋体" panose="02010609030101010101" charset="-122"/>
                <a:sym typeface="+mn-ea"/>
              </a:rPr>
              <a:t>政治认同</a:t>
            </a:r>
            <a:r>
              <a:rPr lang="en-US" sz="2800" err="1">
                <a:solidFill>
                  <a:srgbClr val="000000"/>
                </a:solidFill>
                <a:latin typeface="新宋体" panose="02010609030101010101" charset="-122"/>
                <a:ea typeface="新宋体" panose="02010609030101010101" charset="-122"/>
                <a:cs typeface="新宋体" panose="02010609030101010101" charset="-122"/>
                <a:sym typeface="+mn-ea"/>
              </a:rPr>
              <a:t>：明确我国的国家性质，增强对社会主义民主政治的认同 </a:t>
            </a:r>
            <a:endParaRPr lang="en-US" sz="2800">
              <a:solidFill>
                <a:srgbClr val="000000"/>
              </a:solidFill>
              <a:latin typeface="新宋体" panose="02010609030101010101" charset="-122"/>
              <a:ea typeface="新宋体" panose="02010609030101010101" charset="-122"/>
              <a:cs typeface="新宋体" panose="02010609030101010101" charset="-122"/>
            </a:endParaRPr>
          </a:p>
          <a:p>
            <a:pPr algn="l">
              <a:lnSpc>
                <a:spcPct val="130000"/>
              </a:lnSpc>
              <a:spcAft>
                <a:spcPts val="600"/>
              </a:spcAft>
            </a:pPr>
            <a:r>
              <a:rPr lang="en-US" sz="2800" b="1" err="1">
                <a:solidFill>
                  <a:srgbClr val="000000"/>
                </a:solidFill>
                <a:latin typeface="新宋体" panose="02010609030101010101" charset="-122"/>
                <a:ea typeface="新宋体" panose="02010609030101010101" charset="-122"/>
                <a:cs typeface="新宋体" panose="02010609030101010101" charset="-122"/>
                <a:sym typeface="+mn-ea"/>
              </a:rPr>
              <a:t>科学精神</a:t>
            </a:r>
            <a:r>
              <a:rPr lang="en-US" sz="2800" err="1">
                <a:solidFill>
                  <a:srgbClr val="000000"/>
                </a:solidFill>
                <a:latin typeface="新宋体" panose="02010609030101010101" charset="-122"/>
                <a:ea typeface="新宋体" panose="02010609030101010101" charset="-122"/>
                <a:cs typeface="新宋体" panose="02010609030101010101" charset="-122"/>
                <a:sym typeface="+mn-ea"/>
              </a:rPr>
              <a:t>：辩证认识公民政治权利与政治义务的关系 </a:t>
            </a:r>
            <a:endParaRPr lang="en-US" sz="2800">
              <a:solidFill>
                <a:srgbClr val="000000"/>
              </a:solidFill>
              <a:latin typeface="新宋体" panose="02010609030101010101" charset="-122"/>
              <a:ea typeface="新宋体" panose="02010609030101010101" charset="-122"/>
              <a:cs typeface="新宋体" panose="02010609030101010101" charset="-122"/>
            </a:endParaRPr>
          </a:p>
          <a:p>
            <a:pPr algn="l">
              <a:lnSpc>
                <a:spcPct val="130000"/>
              </a:lnSpc>
              <a:spcAft>
                <a:spcPts val="600"/>
              </a:spcAft>
            </a:pPr>
            <a:r>
              <a:rPr lang="en-US" sz="2800" b="1" err="1">
                <a:solidFill>
                  <a:srgbClr val="000000"/>
                </a:solidFill>
                <a:latin typeface="新宋体" panose="02010609030101010101" charset="-122"/>
                <a:ea typeface="新宋体" panose="02010609030101010101" charset="-122"/>
                <a:cs typeface="新宋体" panose="02010609030101010101" charset="-122"/>
                <a:sym typeface="+mn-ea"/>
              </a:rPr>
              <a:t>法治意识</a:t>
            </a:r>
            <a:r>
              <a:rPr lang="en-US" sz="2800" err="1">
                <a:solidFill>
                  <a:srgbClr val="000000"/>
                </a:solidFill>
                <a:latin typeface="新宋体" panose="02010609030101010101" charset="-122"/>
                <a:ea typeface="新宋体" panose="02010609030101010101" charset="-122"/>
                <a:cs typeface="新宋体" panose="02010609030101010101" charset="-122"/>
                <a:sym typeface="+mn-ea"/>
              </a:rPr>
              <a:t>：自觉遵守宪法和法律，依法行使政治权利，履行政治义务 </a:t>
            </a:r>
            <a:endParaRPr lang="en-US" sz="2800">
              <a:solidFill>
                <a:srgbClr val="000000"/>
              </a:solidFill>
              <a:latin typeface="新宋体" panose="02010609030101010101" charset="-122"/>
              <a:ea typeface="新宋体" panose="02010609030101010101" charset="-122"/>
              <a:cs typeface="新宋体" panose="02010609030101010101" charset="-122"/>
            </a:endParaRPr>
          </a:p>
          <a:p>
            <a:pPr algn="l">
              <a:lnSpc>
                <a:spcPct val="130000"/>
              </a:lnSpc>
              <a:spcAft>
                <a:spcPts val="600"/>
              </a:spcAft>
            </a:pPr>
            <a:r>
              <a:rPr lang="en-US" sz="2800" b="1" err="1">
                <a:solidFill>
                  <a:srgbClr val="000000"/>
                </a:solidFill>
                <a:latin typeface="新宋体" panose="02010609030101010101" charset="-122"/>
                <a:ea typeface="新宋体" panose="02010609030101010101" charset="-122"/>
                <a:cs typeface="新宋体" panose="02010609030101010101" charset="-122"/>
                <a:sym typeface="+mn-ea"/>
              </a:rPr>
              <a:t>公共参与</a:t>
            </a:r>
            <a:r>
              <a:rPr lang="en-US" sz="2800" err="1">
                <a:solidFill>
                  <a:srgbClr val="000000"/>
                </a:solidFill>
                <a:latin typeface="新宋体" panose="02010609030101010101" charset="-122"/>
                <a:ea typeface="新宋体" panose="02010609030101010101" charset="-122"/>
                <a:cs typeface="新宋体" panose="02010609030101010101" charset="-122"/>
                <a:sym typeface="+mn-ea"/>
              </a:rPr>
              <a:t>：遵循公民政治参与原则，积极参与民主政治活动</a:t>
            </a:r>
            <a:endParaRPr lang="zh-CN" altLang="en-US" sz="2800">
              <a:latin typeface="新宋体" panose="02010609030101010101" charset="-122"/>
              <a:ea typeface="新宋体" panose="02010609030101010101" charset="-122"/>
              <a:cs typeface="新宋体" panose="02010609030101010101" charset="-122"/>
            </a:endParaRPr>
          </a:p>
        </p:txBody>
      </p:sp>
      <p:sp>
        <p:nvSpPr>
          <p:cNvPr id="5" name="矩形 4"/>
          <p:cNvSpPr/>
          <p:nvPr/>
        </p:nvSpPr>
        <p:spPr>
          <a:xfrm>
            <a:off x="784225" y="417830"/>
            <a:ext cx="2735580" cy="706755"/>
          </a:xfrm>
          <a:prstGeom prst="rect">
            <a:avLst/>
          </a:prstGeom>
          <a:noFill/>
          <a:ln>
            <a:noFill/>
          </a:ln>
        </p:spPr>
        <p:txBody>
          <a:bodyPr wrap="none" rtlCol="0" anchor="t">
            <a:spAutoFit/>
          </a:bodyPr>
          <a:lstStyle/>
          <a:p>
            <a:pPr algn="ctr"/>
            <a:r>
              <a:rPr lang="zh-CN" altLang="en-US" sz="4000" b="1">
                <a:solidFill>
                  <a:schemeClr val="accent1"/>
                </a:solidFill>
                <a:effectLst>
                  <a:outerShdw blurRad="38100" dist="25400" dir="5400000" algn="ctr" rotWithShape="0">
                    <a:srgbClr val="6E747A">
                      <a:alpha val="43000"/>
                    </a:srgbClr>
                  </a:outerShdw>
                </a:effectLst>
              </a:rPr>
              <a:t>命题规律：</a:t>
            </a:r>
            <a:endParaRPr lang="zh-CN" altLang="en-US" sz="4000" b="1">
              <a:solidFill>
                <a:schemeClr val="accent1"/>
              </a:solidFill>
              <a:effectLst>
                <a:outerShdw blurRad="38100" dist="25400" dir="5400000" algn="ctr" rotWithShape="0">
                  <a:srgbClr val="6E747A">
                    <a:alpha val="43000"/>
                  </a:srgbClr>
                </a:outerShdw>
              </a:effectLst>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3554" name="Line 824"/>
          <p:cNvSpPr/>
          <p:nvPr/>
        </p:nvSpPr>
        <p:spPr>
          <a:xfrm flipH="1">
            <a:off x="6388100" y="1744663"/>
            <a:ext cx="0" cy="0"/>
          </a:xfrm>
          <a:prstGeom prst="line">
            <a:avLst/>
          </a:prstGeom>
          <a:ln w="12700" cap="rnd" cmpd="sng">
            <a:solidFill>
              <a:srgbClr val="000000"/>
            </a:solidFill>
            <a:prstDash val="solid"/>
            <a:headEnd type="none" w="med" len="med"/>
            <a:tailEnd type="none" w="med" len="med"/>
          </a:ln>
        </p:spPr>
        <p:txBody>
          <a:bodyPr/>
          <a:lstStyle/>
          <a:p/>
        </p:txBody>
      </p:sp>
      <p:sp>
        <p:nvSpPr>
          <p:cNvPr id="4" name="文本框 3"/>
          <p:cNvSpPr txBox="1"/>
          <p:nvPr/>
        </p:nvSpPr>
        <p:spPr>
          <a:xfrm>
            <a:off x="656590" y="1744980"/>
            <a:ext cx="10878820" cy="3107690"/>
          </a:xfrm>
          <a:prstGeom prst="rect">
            <a:avLst/>
          </a:prstGeom>
          <a:noFill/>
          <a:ln w="28575" cmpd="sng">
            <a:solidFill>
              <a:schemeClr val="accent1">
                <a:shade val="50000"/>
              </a:schemeClr>
            </a:solidFill>
            <a:prstDash val="sysDot"/>
          </a:ln>
        </p:spPr>
        <p:txBody>
          <a:bodyPr wrap="square" rtlCol="0">
            <a:spAutoFit/>
          </a:bodyPr>
          <a:lstStyle/>
          <a:p>
            <a:r>
              <a:rPr lang="zh-CN" altLang="en-US" sz="2800" smtClean="0">
                <a:ln>
                  <a:noFill/>
                </a:ln>
                <a:solidFill>
                  <a:schemeClr val="tx1"/>
                </a:solidFill>
                <a:effectLst/>
                <a:latin typeface="新宋体" panose="02010609030101010101" charset="-122"/>
                <a:ea typeface="新宋体" panose="02010609030101010101" charset="-122"/>
                <a:cs typeface="新宋体" panose="02010609030101010101" charset="-122"/>
                <a:sym typeface="+mn-ea"/>
              </a:rPr>
              <a:t>（</a:t>
            </a:r>
            <a:r>
              <a:rPr lang="en-US" altLang="zh-CN" sz="2800" smtClean="0">
                <a:ln>
                  <a:noFill/>
                </a:ln>
                <a:solidFill>
                  <a:schemeClr val="tx1"/>
                </a:solidFill>
                <a:effectLst/>
                <a:latin typeface="新宋体" panose="02010609030101010101" charset="-122"/>
                <a:ea typeface="新宋体" panose="02010609030101010101" charset="-122"/>
                <a:cs typeface="新宋体" panose="02010609030101010101" charset="-122"/>
                <a:sym typeface="+mn-ea"/>
              </a:rPr>
              <a:t>1</a:t>
            </a:r>
            <a:r>
              <a:rPr lang="zh-CN" altLang="en-US" sz="2800" smtClean="0">
                <a:ln>
                  <a:noFill/>
                </a:ln>
                <a:solidFill>
                  <a:schemeClr val="tx1"/>
                </a:solidFill>
                <a:effectLst/>
                <a:latin typeface="新宋体" panose="02010609030101010101" charset="-122"/>
                <a:ea typeface="新宋体" panose="02010609030101010101" charset="-122"/>
                <a:cs typeface="新宋体" panose="02010609030101010101" charset="-122"/>
                <a:sym typeface="+mn-ea"/>
              </a:rPr>
              <a:t>）以我国的国家性质为议题，引导学生学会运用国家性质、社会主义民主的特点、公民的政治权利等知识探究国家尊重和保障人权的原因，深化学生对国家性质的认识，增强学生对国家的政治认同。</a:t>
            </a:r>
            <a:endParaRPr lang="zh-CN" altLang="en-US" sz="2800" smtClean="0">
              <a:ln>
                <a:noFill/>
              </a:ln>
              <a:solidFill>
                <a:schemeClr val="tx1"/>
              </a:solidFill>
              <a:effectLst/>
              <a:latin typeface="新宋体" panose="02010609030101010101" charset="-122"/>
              <a:ea typeface="新宋体" panose="02010609030101010101" charset="-122"/>
              <a:cs typeface="新宋体" panose="02010609030101010101" charset="-122"/>
              <a:sym typeface="+mn-ea"/>
            </a:endParaRPr>
          </a:p>
          <a:p>
            <a:r>
              <a:rPr lang="zh-CN" altLang="en-US" sz="2800" smtClean="0">
                <a:ln>
                  <a:noFill/>
                </a:ln>
                <a:solidFill>
                  <a:schemeClr val="tx1"/>
                </a:solidFill>
                <a:effectLst/>
                <a:latin typeface="新宋体" panose="02010609030101010101" charset="-122"/>
                <a:ea typeface="新宋体" panose="02010609030101010101" charset="-122"/>
                <a:cs typeface="新宋体" panose="02010609030101010101" charset="-122"/>
                <a:sym typeface="+mn-ea"/>
              </a:rPr>
              <a:t>（</a:t>
            </a:r>
            <a:r>
              <a:rPr lang="en-US" altLang="zh-CN" sz="2800" smtClean="0">
                <a:ln>
                  <a:noFill/>
                </a:ln>
                <a:solidFill>
                  <a:schemeClr val="tx1"/>
                </a:solidFill>
                <a:effectLst/>
                <a:latin typeface="新宋体" panose="02010609030101010101" charset="-122"/>
                <a:ea typeface="新宋体" panose="02010609030101010101" charset="-122"/>
                <a:cs typeface="新宋体" panose="02010609030101010101" charset="-122"/>
                <a:sym typeface="+mn-ea"/>
              </a:rPr>
              <a:t>2</a:t>
            </a:r>
            <a:r>
              <a:rPr lang="zh-CN" altLang="en-US" sz="2800" smtClean="0">
                <a:ln>
                  <a:noFill/>
                </a:ln>
                <a:solidFill>
                  <a:schemeClr val="tx1"/>
                </a:solidFill>
                <a:effectLst/>
                <a:latin typeface="新宋体" panose="02010609030101010101" charset="-122"/>
                <a:ea typeface="新宋体" panose="02010609030101010101" charset="-122"/>
                <a:cs typeface="新宋体" panose="02010609030101010101" charset="-122"/>
                <a:sym typeface="+mn-ea"/>
              </a:rPr>
              <a:t>）以公民参与政治生活的基本内容和原则为议题，</a:t>
            </a:r>
            <a:r>
              <a:rPr lang="zh-CN" altLang="en-US" sz="2800">
                <a:latin typeface="新宋体" panose="02010609030101010101" charset="-122"/>
                <a:ea typeface="新宋体" panose="02010609030101010101" charset="-122"/>
                <a:cs typeface="新宋体" panose="02010609030101010101" charset="-122"/>
                <a:sym typeface="+mn-ea"/>
              </a:rPr>
              <a:t>结合具体事例比如保障和改善民生、生态文明建设等，或者参与政府决策等，引导学生分析公民该怎么有序政治参与，提高依法参与政治生活的能力，提高公共参与的核心素养。</a:t>
            </a:r>
            <a:endParaRPr lang="zh-CN" altLang="en-US" sz="2800" smtClean="0">
              <a:ln>
                <a:noFill/>
              </a:ln>
              <a:solidFill>
                <a:schemeClr val="tx1"/>
              </a:solidFill>
              <a:effectLst/>
              <a:latin typeface="新宋体" panose="02010609030101010101" charset="-122"/>
              <a:ea typeface="新宋体" panose="02010609030101010101" charset="-122"/>
              <a:cs typeface="新宋体" panose="02010609030101010101" charset="-122"/>
              <a:sym typeface="+mn-ea"/>
            </a:endParaRPr>
          </a:p>
        </p:txBody>
      </p:sp>
      <p:sp>
        <p:nvSpPr>
          <p:cNvPr id="5" name="矩形 4"/>
          <p:cNvSpPr/>
          <p:nvPr/>
        </p:nvSpPr>
        <p:spPr>
          <a:xfrm>
            <a:off x="784225" y="793115"/>
            <a:ext cx="2735580" cy="706755"/>
          </a:xfrm>
          <a:prstGeom prst="rect">
            <a:avLst/>
          </a:prstGeom>
          <a:noFill/>
          <a:ln>
            <a:noFill/>
          </a:ln>
        </p:spPr>
        <p:txBody>
          <a:bodyPr wrap="none" rtlCol="0" anchor="t">
            <a:spAutoFit/>
          </a:bodyPr>
          <a:lstStyle/>
          <a:p>
            <a:pPr algn="ctr"/>
            <a:r>
              <a:rPr lang="zh-CN" altLang="en-US" sz="4000" b="1">
                <a:solidFill>
                  <a:schemeClr val="accent1"/>
                </a:solidFill>
                <a:effectLst>
                  <a:outerShdw blurRad="38100" dist="25400" dir="5400000" algn="ctr" rotWithShape="0">
                    <a:srgbClr val="6E747A">
                      <a:alpha val="43000"/>
                    </a:srgbClr>
                  </a:outerShdw>
                </a:effectLst>
              </a:rPr>
              <a:t>备考策略：</a:t>
            </a:r>
            <a:endParaRPr lang="zh-CN" altLang="en-US" sz="4000" b="1">
              <a:solidFill>
                <a:schemeClr val="accent1"/>
              </a:solidFill>
              <a:effectLst>
                <a:outerShdw blurRad="38100" dist="25400" dir="5400000" algn="ctr" rotWithShape="0">
                  <a:srgbClr val="6E747A">
                    <a:alpha val="43000"/>
                  </a:srgbClr>
                </a:outerShdw>
              </a:effectLst>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24578" name="Line 25"/>
          <p:cNvCxnSpPr/>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24580" name="Picture 102"/>
          <p:cNvPicPr>
            <a:picLocks noChangeAspect="1"/>
          </p:cNvPicPr>
          <p:nvPr/>
        </p:nvPicPr>
        <p:blipFill>
          <a:blip r:embed="rId2"/>
          <a:stretch>
            <a:fillRect/>
          </a:stretch>
        </p:blipFill>
        <p:spPr>
          <a:xfrm>
            <a:off x="2681288" y="2859088"/>
            <a:ext cx="590550" cy="642937"/>
          </a:xfrm>
          <a:prstGeom prst="rect">
            <a:avLst/>
          </a:prstGeom>
          <a:noFill/>
          <a:ln w="9525">
            <a:noFill/>
          </a:ln>
        </p:spPr>
      </p:pic>
      <p:grpSp>
        <p:nvGrpSpPr>
          <p:cNvPr id="24581" name="Group -688"/>
          <p:cNvGrpSpPr/>
          <p:nvPr/>
        </p:nvGrpSpPr>
        <p:grpSpPr>
          <a:xfrm>
            <a:off x="1839913" y="2738438"/>
            <a:ext cx="387350" cy="962025"/>
            <a:chOff x="-215021" y="0"/>
            <a:chExt cx="935101" cy="2506945"/>
          </a:xfrm>
        </p:grpSpPr>
        <p:pic>
          <p:nvPicPr>
            <p:cNvPr id="24584" name="Picture 104" descr="图片22.png"/>
            <p:cNvPicPr>
              <a:picLocks noChangeAspect="1"/>
            </p:cNvPicPr>
            <p:nvPr/>
          </p:nvPicPr>
          <p:blipFill>
            <a:blip r:embed="rId3"/>
            <a:stretch>
              <a:fillRect/>
            </a:stretch>
          </p:blipFill>
          <p:spPr>
            <a:xfrm>
              <a:off x="0" y="0"/>
              <a:ext cx="720080" cy="2506945"/>
            </a:xfrm>
            <a:prstGeom prst="rect">
              <a:avLst/>
            </a:prstGeom>
            <a:noFill/>
            <a:ln w="9525">
              <a:noFill/>
            </a:ln>
          </p:spPr>
        </p:pic>
        <p:pic>
          <p:nvPicPr>
            <p:cNvPr id="24585" name="Picture 106" descr="图片23.png"/>
            <p:cNvPicPr>
              <a:picLocks noChangeAspect="1"/>
            </p:cNvPicPr>
            <p:nvPr/>
          </p:nvPicPr>
          <p:blipFill>
            <a:blip r:embed="rId4">
              <a:lum bright="20001" contrast="40000"/>
            </a:blip>
            <a:stretch>
              <a:fillRect/>
            </a:stretch>
          </p:blipFill>
          <p:spPr>
            <a:xfrm>
              <a:off x="128586" y="216024"/>
              <a:ext cx="447478" cy="2088232"/>
            </a:xfrm>
            <a:prstGeom prst="rect">
              <a:avLst/>
            </a:prstGeom>
            <a:noFill/>
            <a:ln w="9525">
              <a:noFill/>
            </a:ln>
          </p:spPr>
        </p:pic>
        <p:sp>
          <p:nvSpPr>
            <p:cNvPr id="24586" name="Rectangle 828"/>
            <p:cNvSpPr/>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24582" name="Rectangle 830"/>
          <p:cNvSpPr/>
          <p:nvPr/>
        </p:nvSpPr>
        <p:spPr>
          <a:xfrm>
            <a:off x="3547258" y="2795270"/>
            <a:ext cx="5967730" cy="706755"/>
          </a:xfrm>
          <a:prstGeom prst="rect">
            <a:avLst/>
          </a:prstGeom>
          <a:noFill/>
          <a:ln w="9525">
            <a:noFill/>
          </a:ln>
        </p:spPr>
        <p:txBody>
          <a:bodyPr wrap="none">
            <a:spAutoFit/>
          </a:bodyPr>
          <a:lstStyle/>
          <a:p>
            <a:pPr indent="-341630" algn="ctr"/>
            <a:r>
              <a:rPr lang="zh-CN" altLang="en-US" sz="4000" b="1">
                <a:latin typeface="楷体_GB2312" charset="-122"/>
                <a:ea typeface="楷体_GB2312" charset="-122"/>
                <a:sym typeface="宋体" panose="02010600030101010101" pitchFamily="2" charset="-122"/>
              </a:rPr>
              <a:t>（三）考点整合</a:t>
            </a:r>
            <a:r>
              <a:rPr lang="zh-CN" altLang="en-US" sz="4000" b="1">
                <a:latin typeface="Arial" panose="020b0604020202020204" pitchFamily="34" charset="0"/>
                <a:ea typeface="楷体_GB2312" charset="-122"/>
                <a:sym typeface="宋体" panose="02010600030101010101" pitchFamily="2" charset="-122"/>
              </a:rPr>
              <a:t>·</a:t>
            </a:r>
            <a:r>
              <a:rPr lang="zh-CN" altLang="en-US" sz="4000" b="1">
                <a:latin typeface="楷体_GB2312" charset="-122"/>
                <a:ea typeface="楷体_GB2312" charset="-122"/>
                <a:sym typeface="宋体" panose="02010600030101010101" pitchFamily="2" charset="-122"/>
              </a:rPr>
              <a:t>精讲精练</a:t>
            </a:r>
            <a:endParaRPr lang="zh-CN" altLang="zh-CN">
              <a:latin typeface="Calibri" panose="020f0502020204030204"/>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P_5_BD#18.c868fcb0f"/>
          <p:cNvSpPr/>
          <p:nvPr/>
        </p:nvSpPr>
        <p:spPr>
          <a:xfrm>
            <a:off x="529112" y="1058209"/>
            <a:ext cx="10790418" cy="524013"/>
          </a:xfrm>
          <a:prstGeom prst="rect">
            <a:avLst/>
          </a:prstGeom>
          <a:noFill/>
        </p:spPr>
        <p:txBody>
          <a:bodyPr wrap="square" lIns="0" tIns="0" rIns="0" bIns="0" rtlCol="0" anchor="t"/>
          <a:lstStyle/>
          <a:p>
            <a:pPr algn="l">
              <a:lnSpc>
                <a:spcPct val="150000"/>
              </a:lnSpc>
              <a:spcAft>
                <a:spcPts val="600"/>
              </a:spcAft>
            </a:pPr>
            <a:r>
              <a:rPr lang="en-US" altLang="zh-CN" sz="3200" b="1">
                <a:solidFill>
                  <a:srgbClr val="000000"/>
                </a:solidFill>
                <a:latin typeface="微软雅黑" panose="020b0503020204020204" charset="-122"/>
                <a:ea typeface="微软雅黑" panose="020b0503020204020204" charset="-122"/>
                <a:cs typeface="微软雅黑" panose="020b0503020204020204" pitchFamily="34" charset="-120"/>
              </a:rPr>
              <a:t>  1.</a:t>
            </a:r>
            <a:r>
              <a:rPr lang="zh-CN" altLang="en-US" sz="3200" b="1">
                <a:solidFill>
                  <a:srgbClr val="000000"/>
                </a:solidFill>
                <a:latin typeface="微软雅黑" panose="020b0503020204020204" charset="-122"/>
                <a:ea typeface="微软雅黑" panose="020b0503020204020204" charset="-122"/>
                <a:cs typeface="微软雅黑" panose="020b0503020204020204" pitchFamily="34" charset="-120"/>
              </a:rPr>
              <a:t>国家及</a:t>
            </a:r>
            <a:r>
              <a:rPr lang="en-US" sz="3200" b="1">
                <a:solidFill>
                  <a:srgbClr val="000000"/>
                </a:solidFill>
                <a:latin typeface="微软雅黑" panose="020b0503020204020204" charset="-122"/>
                <a:ea typeface="微软雅黑" panose="020b0503020204020204" charset="-122"/>
                <a:cs typeface="微软雅黑" panose="020b0503020204020204" pitchFamily="34" charset="-120"/>
              </a:rPr>
              <a:t>国家性质</a:t>
            </a:r>
            <a:r>
              <a:rPr lang="zh-CN" altLang="en-US" sz="3200" b="1">
                <a:solidFill>
                  <a:srgbClr val="000000"/>
                </a:solidFill>
                <a:latin typeface="微软雅黑" panose="020b0503020204020204" charset="-122"/>
                <a:ea typeface="微软雅黑" panose="020b0503020204020204" charset="-122"/>
                <a:cs typeface="微软雅黑" panose="020b0503020204020204" pitchFamily="34" charset="-120"/>
              </a:rPr>
              <a:t>（共性）</a:t>
            </a:r>
            <a:endParaRPr lang="zh-CN" altLang="en-US" sz="3200" b="1">
              <a:solidFill>
                <a:srgbClr val="000000"/>
              </a:solidFill>
              <a:latin typeface="微软雅黑" panose="020b0503020204020204" charset="-122"/>
              <a:ea typeface="微软雅黑" panose="020b0503020204020204" charset="-122"/>
              <a:cs typeface="微软雅黑" panose="020b0503020204020204" pitchFamily="34" charset="-120"/>
            </a:endParaRPr>
          </a:p>
        </p:txBody>
      </p:sp>
      <p:sp>
        <p:nvSpPr>
          <p:cNvPr id="5" name="P_5_BD#19.6fc3f41b1"/>
          <p:cNvSpPr/>
          <p:nvPr/>
        </p:nvSpPr>
        <p:spPr>
          <a:xfrm>
            <a:off x="465455" y="2364740"/>
            <a:ext cx="11151870" cy="3237865"/>
          </a:xfrm>
          <a:prstGeom prst="rect">
            <a:avLst/>
          </a:prstGeom>
          <a:noFill/>
        </p:spPr>
        <p:txBody>
          <a:bodyPr wrap="square" lIns="0" tIns="0" rIns="0" bIns="0" rtlCol="0" anchor="t"/>
          <a:lstStyle/>
          <a:p>
            <a:pPr algn="l">
              <a:lnSpc>
                <a:spcPct val="150000"/>
              </a:lnSpc>
              <a:spcAft>
                <a:spcPts val="600"/>
              </a:spcAft>
            </a:pPr>
            <a:r>
              <a:rPr lang="en-US" sz="3200" b="1">
                <a:solidFill>
                  <a:srgbClr val="000000"/>
                </a:solidFill>
                <a:latin typeface="宋体" panose="02010600030101010101" pitchFamily="2" charset="-122"/>
                <a:ea typeface="宋体" panose="02010600030101010101" pitchFamily="2" charset="-122"/>
                <a:cs typeface="宋体" panose="02010600030101010101" pitchFamily="2" charset="-122"/>
              </a:rPr>
              <a:t>（1）国家及其根本属性：国家是阶级统治的工具，阶级性是国家的根本属性。</a:t>
            </a:r>
            <a:endParaRPr lang="en-US" sz="3200" b="1">
              <a:latin typeface="宋体" panose="02010600030101010101" pitchFamily="2" charset="-122"/>
              <a:ea typeface="宋体" panose="02010600030101010101" pitchFamily="2" charset="-122"/>
              <a:cs typeface="宋体" panose="02010600030101010101" pitchFamily="2" charset="-122"/>
            </a:endParaRPr>
          </a:p>
          <a:p>
            <a:pPr algn="l">
              <a:lnSpc>
                <a:spcPct val="150000"/>
              </a:lnSpc>
              <a:spcAft>
                <a:spcPts val="600"/>
              </a:spcAft>
            </a:pPr>
            <a:r>
              <a:rPr lang="en-US" sz="3200" b="1">
                <a:solidFill>
                  <a:srgbClr val="000000"/>
                </a:solidFill>
                <a:latin typeface="宋体" panose="02010600030101010101" pitchFamily="2" charset="-122"/>
                <a:ea typeface="宋体" panose="02010600030101010101" pitchFamily="2" charset="-122"/>
                <a:cs typeface="宋体" panose="02010600030101010101" pitchFamily="2" charset="-122"/>
              </a:rPr>
              <a:t>（2）国家性质</a:t>
            </a:r>
            <a:r>
              <a:rPr lang="zh-CN" altLang="en-US" sz="3200" b="1">
                <a:solidFill>
                  <a:srgbClr val="000000"/>
                </a:solidFill>
                <a:latin typeface="宋体" panose="02010600030101010101" pitchFamily="2" charset="-122"/>
                <a:ea typeface="宋体" panose="02010600030101010101" pitchFamily="2" charset="-122"/>
                <a:cs typeface="宋体" panose="02010600030101010101" pitchFamily="2" charset="-122"/>
              </a:rPr>
              <a:t>：即国体，指社会各阶级在国家中的地位。国际性质是由占统治地位的阶级的性质决定的。</a:t>
            </a:r>
            <a:endParaRPr lang="zh-CN" altLang="en-US" sz="3200" b="1">
              <a:solidFill>
                <a:srgbClr val="000000"/>
              </a:solidFill>
              <a:latin typeface="宋体" panose="02010600030101010101" pitchFamily="2" charset="-122"/>
              <a:ea typeface="宋体" panose="02010600030101010101" pitchFamily="2" charset="-122"/>
              <a:cs typeface="宋体" panose="02010600030101010101" pitchFamily="2" charset="-122"/>
            </a:endParaRPr>
          </a:p>
        </p:txBody>
      </p:sp>
      <p:sp>
        <p:nvSpPr>
          <p:cNvPr id="25603" name="Rectangle 842"/>
          <p:cNvSpPr/>
          <p:nvPr/>
        </p:nvSpPr>
        <p:spPr>
          <a:xfrm>
            <a:off x="528638" y="159703"/>
            <a:ext cx="7105650" cy="645160"/>
          </a:xfrm>
          <a:prstGeom prst="rect">
            <a:avLst/>
          </a:prstGeom>
          <a:noFill/>
          <a:ln w="9525">
            <a:noFill/>
          </a:ln>
        </p:spPr>
        <p:txBody>
          <a:bodyPr>
            <a:spAutoFit/>
          </a:bodyPr>
          <a:lstStyle/>
          <a:p>
            <a:pPr indent="-341630"/>
            <a:r>
              <a:rPr lang="zh-CN" altLang="en-US" sz="3600" b="1">
                <a:solidFill>
                  <a:srgbClr val="FF0000"/>
                </a:solidFill>
                <a:latin typeface="Calibri" panose="020f0502020204030204"/>
                <a:ea typeface="黑体" pitchFamily="49" charset="-122"/>
              </a:rPr>
              <a:t>核心考点一 ：我国的国家性质</a:t>
            </a:r>
            <a:endParaRPr lang="zh-CN" altLang="en-US" sz="3600" b="1">
              <a:solidFill>
                <a:srgbClr val="FF0000"/>
              </a:solidFill>
              <a:latin typeface="Calibri" panose="020f0502020204030204"/>
              <a:ea typeface="黑体" pitchFamily="49"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P_5_BD#18.c868fcb0f"/>
          <p:cNvSpPr/>
          <p:nvPr/>
        </p:nvSpPr>
        <p:spPr>
          <a:xfrm>
            <a:off x="842802" y="587674"/>
            <a:ext cx="10790418" cy="524013"/>
          </a:xfrm>
          <a:prstGeom prst="rect">
            <a:avLst/>
          </a:prstGeom>
          <a:noFill/>
        </p:spPr>
        <p:txBody>
          <a:bodyPr wrap="square" lIns="0" tIns="0" rIns="0" bIns="0" rtlCol="0" anchor="t"/>
          <a:lstStyle/>
          <a:p>
            <a:pPr algn="l">
              <a:lnSpc>
                <a:spcPct val="150000"/>
              </a:lnSpc>
              <a:spcAft>
                <a:spcPts val="600"/>
              </a:spcAft>
            </a:pPr>
            <a:r>
              <a:rPr lang="en-US" altLang="zh-CN" sz="2565" b="1">
                <a:solidFill>
                  <a:srgbClr val="000000"/>
                </a:solidFill>
                <a:latin typeface="微软雅黑" panose="020b0503020204020204" charset="-122"/>
                <a:ea typeface="微软雅黑" panose="020b0503020204020204" charset="-122"/>
                <a:cs typeface="微软雅黑" panose="020b0503020204020204" pitchFamily="34" charset="-120"/>
              </a:rPr>
              <a:t>  </a:t>
            </a:r>
            <a:r>
              <a:rPr lang="zh-CN" altLang="en-US" sz="2565" b="1">
                <a:solidFill>
                  <a:srgbClr val="000000"/>
                </a:solidFill>
                <a:latin typeface="微软雅黑" panose="020b0503020204020204" charset="-122"/>
                <a:ea typeface="微软雅黑" panose="020b0503020204020204" charset="-122"/>
                <a:cs typeface="微软雅黑" panose="020b0503020204020204" pitchFamily="34" charset="-120"/>
              </a:rPr>
              <a:t>特别提醒</a:t>
            </a:r>
            <a:endParaRPr lang="zh-CN" altLang="en-US" sz="2565" b="1">
              <a:solidFill>
                <a:srgbClr val="000000"/>
              </a:solidFill>
              <a:latin typeface="微软雅黑" panose="020b0503020204020204" charset="-122"/>
              <a:ea typeface="微软雅黑" panose="020b0503020204020204" charset="-122"/>
              <a:cs typeface="微软雅黑" panose="020b0503020204020204" pitchFamily="34" charset="-120"/>
            </a:endParaRPr>
          </a:p>
        </p:txBody>
      </p:sp>
      <p:sp>
        <p:nvSpPr>
          <p:cNvPr id="5" name="P_5_BD#19.6fc3f41b1"/>
          <p:cNvSpPr/>
          <p:nvPr/>
        </p:nvSpPr>
        <p:spPr>
          <a:xfrm>
            <a:off x="457835" y="1834515"/>
            <a:ext cx="11260455" cy="649605"/>
          </a:xfrm>
          <a:prstGeom prst="rect">
            <a:avLst/>
          </a:prstGeom>
          <a:noFill/>
        </p:spPr>
        <p:txBody>
          <a:bodyPr wrap="square" lIns="0" tIns="0" rIns="0" bIns="0" rtlCol="0" anchor="t"/>
          <a:lstStyle/>
          <a:p>
            <a:pPr algn="l">
              <a:lnSpc>
                <a:spcPct val="150000"/>
              </a:lnSpc>
              <a:spcAft>
                <a:spcPts val="600"/>
              </a:spcAft>
            </a:pP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宪法规定的我国国家性质</a:t>
            </a:r>
            <a:endPar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endParaRPr>
          </a:p>
        </p:txBody>
      </p:sp>
      <p:pic>
        <p:nvPicPr>
          <p:cNvPr id="6" name="P_5_BD#19.6fc3f41b1" descr="preencoded.png"/>
          <p:cNvPicPr>
            <a:picLocks noChangeAspect="1"/>
          </p:cNvPicPr>
          <p:nvPr/>
        </p:nvPicPr>
        <p:blipFill>
          <a:blip r:embed="rId3"/>
          <a:stretch>
            <a:fillRect/>
          </a:stretch>
        </p:blipFill>
        <p:spPr>
          <a:xfrm>
            <a:off x="2844800" y="2800985"/>
            <a:ext cx="6485890" cy="3057525"/>
          </a:xfrm>
          <a:prstGeom prst="rect">
            <a:avLst/>
          </a:prstGeom>
        </p:spPr>
      </p:pic>
    </p:spTree>
  </p:cSld>
  <p:clrMapOvr>
    <a:masterClrMapping/>
  </p:clrMapOvr>
  <mc:AlternateContent>
    <mc:Choice xmlns:p14="http://schemas.microsoft.com/office/powerpoint/2010/main" Requires="p14">
      <p:transition p14:dur="500"/>
    </mc:Choice>
    <mc:Fallback>
      <p:transition/>
    </mc:Fallback>
  </mc:AlternateConten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241" name="Text Box 2"/>
          <p:cNvSpPr txBox="1"/>
          <p:nvPr/>
        </p:nvSpPr>
        <p:spPr>
          <a:xfrm>
            <a:off x="686435" y="2232343"/>
            <a:ext cx="8064500" cy="583565"/>
          </a:xfrm>
          <a:prstGeom prst="rect">
            <a:avLst/>
          </a:prstGeom>
          <a:noFill/>
          <a:ln w="9525">
            <a:noFill/>
          </a:ln>
        </p:spPr>
        <p:txBody>
          <a:bodyPr anchor="t">
            <a:spAutoFit/>
          </a:bodyPr>
          <a:lstStyle/>
          <a:p>
            <a:pPr>
              <a:spcBef>
                <a:spcPct val="50000"/>
              </a:spcBef>
            </a:pPr>
            <a:r>
              <a:rPr lang="zh-CN" altLang="en-US" sz="3200" b="1">
                <a:ea typeface="微软雅黑" panose="020b0503020204020204" charset="-122"/>
                <a:cs typeface="微软雅黑" panose="020b0503020204020204" charset="-122"/>
              </a:rPr>
              <a:t>（</a:t>
            </a:r>
            <a:r>
              <a:rPr lang="en-US" altLang="zh-CN" sz="3200" b="1">
                <a:ea typeface="微软雅黑" panose="020b0503020204020204" charset="-122"/>
                <a:cs typeface="微软雅黑" panose="020b0503020204020204" charset="-122"/>
              </a:rPr>
              <a:t>1</a:t>
            </a:r>
            <a:r>
              <a:rPr lang="zh-CN" altLang="en-US" sz="3200" b="1">
                <a:ea typeface="微软雅黑" panose="020b0503020204020204" charset="-122"/>
                <a:cs typeface="微软雅黑" panose="020b0503020204020204" charset="-122"/>
              </a:rPr>
              <a:t>）人民民主专政的内涵</a:t>
            </a:r>
            <a:endParaRPr lang="zh-CN" altLang="en-US" sz="3200" b="1">
              <a:ea typeface="微软雅黑" panose="020b0503020204020204" charset="-122"/>
              <a:cs typeface="微软雅黑" panose="020b0503020204020204" charset="-122"/>
            </a:endParaRPr>
          </a:p>
        </p:txBody>
      </p:sp>
      <p:sp>
        <p:nvSpPr>
          <p:cNvPr id="7174" name="矩形 118788"/>
          <p:cNvSpPr>
            <a:spLocks noChangeArrowheads="1"/>
          </p:cNvSpPr>
          <p:nvPr/>
        </p:nvSpPr>
        <p:spPr bwMode="auto">
          <a:xfrm>
            <a:off x="793750" y="3423920"/>
            <a:ext cx="11089005" cy="1568450"/>
          </a:xfrm>
          <a:prstGeom prst="rect">
            <a:avLst/>
          </a:prstGeom>
          <a:noFill/>
          <a:ln w="57150" cap="rnd">
            <a:no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sym typeface="宋体" panose="02010600030101010101" pitchFamily="2" charset="-122"/>
              </a:rPr>
              <a:t>在我国，</a:t>
            </a:r>
            <a:r>
              <a:rPr kumimoji="0" sz="32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sym typeface="宋体" panose="02010600030101010101" pitchFamily="2" charset="-122"/>
              </a:rPr>
              <a:t>人民是国家的主人，</a:t>
            </a:r>
            <a:r>
              <a:rPr kumimoji="0" 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对人民实行民主</a:t>
            </a:r>
            <a:r>
              <a:rPr kumimoji="0" lang="zh-CN" sz="32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lang="en-US" sz="3200">
                <a:solidFill>
                  <a:srgbClr val="000000"/>
                </a:solidFill>
                <a:latin typeface="微软雅黑" panose="020b0503020204020204" charset="-122"/>
                <a:ea typeface="微软雅黑" panose="020b0503020204020204" charset="-122"/>
                <a:cs typeface="微软雅黑" panose="020b0503020204020204" pitchFamily="34" charset="-120"/>
                <a:sym typeface="+mn-ea"/>
              </a:rPr>
              <a:t>拥有管理国家事务、管理经济和文化事业、管理社会事务的权利，</a:t>
            </a:r>
            <a:r>
              <a:rPr kumimoji="0" sz="32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sym typeface="宋体" panose="02010600030101010101" pitchFamily="2" charset="-122"/>
              </a:rPr>
              <a:t>对极少数敌对分子实行专政。</a:t>
            </a:r>
            <a:endParaRPr kumimoji="0" sz="32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sym typeface="宋体" panose="02010600030101010101" pitchFamily="2" charset="-122"/>
            </a:endParaRPr>
          </a:p>
        </p:txBody>
      </p:sp>
      <p:sp>
        <p:nvSpPr>
          <p:cNvPr id="17" name="线形标注 1 16"/>
          <p:cNvSpPr/>
          <p:nvPr/>
        </p:nvSpPr>
        <p:spPr>
          <a:xfrm>
            <a:off x="7317740" y="2691765"/>
            <a:ext cx="4874260" cy="534670"/>
          </a:xfrm>
          <a:prstGeom prst="borderCallout1">
            <a:avLst>
              <a:gd name="adj1" fmla="val 47258"/>
              <a:gd name="adj2" fmla="val -350"/>
              <a:gd name="adj3" fmla="val 164490"/>
              <a:gd name="adj4" fmla="val -782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r>
              <a:rPr lang="zh-CN" altLang="en-US" sz="2800" b="1" strike="noStrike" noProof="1">
                <a:solidFill>
                  <a:srgbClr val="FF0000"/>
                </a:solidFill>
              </a:rPr>
              <a:t>社会主义民主不是全民民主</a:t>
            </a:r>
            <a:endParaRPr lang="zh-CN" altLang="en-US" sz="2800" b="1" strike="noStrike" noProof="1">
              <a:solidFill>
                <a:srgbClr val="FF0000"/>
              </a:solidFill>
            </a:endParaRPr>
          </a:p>
        </p:txBody>
      </p:sp>
      <p:sp>
        <p:nvSpPr>
          <p:cNvPr id="4" name="P_5_BD#18.c868fcb0f"/>
          <p:cNvSpPr/>
          <p:nvPr/>
        </p:nvSpPr>
        <p:spPr>
          <a:xfrm>
            <a:off x="686435" y="678180"/>
            <a:ext cx="10669270" cy="946785"/>
          </a:xfrm>
          <a:prstGeom prst="rect">
            <a:avLst/>
          </a:prstGeom>
          <a:noFill/>
        </p:spPr>
        <p:txBody>
          <a:bodyPr wrap="square" lIns="0" tIns="0" rIns="0" bIns="0" rtlCol="0" anchor="t"/>
          <a:lstStyle/>
          <a:p>
            <a:pPr algn="l">
              <a:lnSpc>
                <a:spcPct val="150000"/>
              </a:lnSpc>
              <a:spcAft>
                <a:spcPts val="600"/>
              </a:spcAft>
            </a:pPr>
            <a:r>
              <a:rPr lang="en-US" altLang="zh-CN" sz="3200" b="1">
                <a:solidFill>
                  <a:srgbClr val="000000"/>
                </a:solidFill>
                <a:latin typeface="微软雅黑" panose="020b0503020204020204" charset="-122"/>
                <a:ea typeface="微软雅黑" panose="020b0503020204020204" charset="-122"/>
                <a:cs typeface="微软雅黑" panose="020b0503020204020204" pitchFamily="34" charset="-120"/>
              </a:rPr>
              <a:t>  2.</a:t>
            </a:r>
            <a:r>
              <a:rPr lang="zh-CN" altLang="en-US" sz="3200" b="1">
                <a:solidFill>
                  <a:srgbClr val="000000"/>
                </a:solidFill>
                <a:latin typeface="微软雅黑" panose="020b0503020204020204" charset="-122"/>
                <a:ea typeface="微软雅黑" panose="020b0503020204020204" charset="-122"/>
                <a:cs typeface="微软雅黑" panose="020b0503020204020204" pitchFamily="34" charset="-120"/>
              </a:rPr>
              <a:t>我国的</a:t>
            </a:r>
            <a:r>
              <a:rPr lang="en-US" sz="3200" b="1">
                <a:solidFill>
                  <a:srgbClr val="000000"/>
                </a:solidFill>
                <a:latin typeface="微软雅黑" panose="020b0503020204020204" charset="-122"/>
                <a:ea typeface="微软雅黑" panose="020b0503020204020204" charset="-122"/>
                <a:cs typeface="微软雅黑" panose="020b0503020204020204" pitchFamily="34" charset="-120"/>
              </a:rPr>
              <a:t>国家性质</a:t>
            </a:r>
            <a:r>
              <a:rPr lang="en-US" altLang="zh-CN" sz="3200" b="1">
                <a:effectLst/>
                <a:latin typeface="楷体_GB2312" charset="-122"/>
                <a:ea typeface="楷体_GB2312" charset="-122"/>
                <a:sym typeface="宋体" panose="02010600030101010101" pitchFamily="2" charset="-122"/>
              </a:rPr>
              <a:t>——</a:t>
            </a:r>
            <a:r>
              <a:rPr lang="zh-CN" altLang="en-US" sz="3200" b="1">
                <a:effectLst/>
                <a:latin typeface="楷体_GB2312" charset="-122"/>
                <a:ea typeface="楷体_GB2312" charset="-122"/>
                <a:sym typeface="宋体" panose="02010600030101010101" pitchFamily="2" charset="-122"/>
              </a:rPr>
              <a:t>人民民主专政（个性）</a:t>
            </a:r>
            <a:endParaRPr lang="zh-CN" altLang="en-US" sz="3200" b="1">
              <a:solidFill>
                <a:srgbClr val="000000"/>
              </a:solidFill>
              <a:latin typeface="微软雅黑" panose="020b0503020204020204" charset="-122"/>
              <a:ea typeface="微软雅黑" panose="020b0503020204020204" charset="-122"/>
              <a:cs typeface="微软雅黑" panose="020b0503020204020204" pitchFamily="34" charset="-120"/>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25"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linds(horizontal)">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25"/>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Text Box 2"/>
          <p:cNvSpPr txBox="1"/>
          <p:nvPr/>
        </p:nvSpPr>
        <p:spPr>
          <a:xfrm>
            <a:off x="575310" y="1140143"/>
            <a:ext cx="8064500" cy="583565"/>
          </a:xfrm>
          <a:prstGeom prst="rect">
            <a:avLst/>
          </a:prstGeom>
          <a:noFill/>
          <a:ln w="9525">
            <a:noFill/>
          </a:ln>
        </p:spPr>
        <p:txBody>
          <a:bodyPr anchor="t">
            <a:spAutoFit/>
          </a:bodyPr>
          <a:lstStyle/>
          <a:p>
            <a:pPr>
              <a:spcBef>
                <a:spcPct val="50000"/>
              </a:spcBef>
            </a:pPr>
            <a:r>
              <a:rPr lang="zh-CN" altLang="en-US" sz="3200" b="1">
                <a:ea typeface="微软雅黑" panose="020b0503020204020204" charset="-122"/>
                <a:cs typeface="微软雅黑" panose="020b0503020204020204" charset="-122"/>
              </a:rPr>
              <a:t>（</a:t>
            </a:r>
            <a:r>
              <a:rPr lang="en-US" altLang="zh-CN" sz="3200" b="1">
                <a:ea typeface="微软雅黑" panose="020b0503020204020204" charset="-122"/>
                <a:cs typeface="微软雅黑" panose="020b0503020204020204" charset="-122"/>
              </a:rPr>
              <a:t>2</a:t>
            </a:r>
            <a:r>
              <a:rPr lang="zh-CN" altLang="en-US" sz="3200" b="1">
                <a:ea typeface="微软雅黑" panose="020b0503020204020204" charset="-122"/>
                <a:cs typeface="微软雅黑" panose="020b0503020204020204" charset="-122"/>
              </a:rPr>
              <a:t>）人民民主专政的本质：人民当家作主</a:t>
            </a:r>
            <a:endParaRPr lang="zh-CN" altLang="en-US" sz="3200" b="1">
              <a:ea typeface="微软雅黑" panose="020b0503020204020204" charset="-122"/>
              <a:cs typeface="微软雅黑" panose="020b0503020204020204" charset="-122"/>
            </a:endParaRPr>
          </a:p>
        </p:txBody>
      </p:sp>
      <p:sp>
        <p:nvSpPr>
          <p:cNvPr id="29701" name="文本框 12"/>
          <p:cNvSpPr txBox="1"/>
          <p:nvPr/>
        </p:nvSpPr>
        <p:spPr>
          <a:xfrm>
            <a:off x="8760460" y="3820795"/>
            <a:ext cx="2853055" cy="1210945"/>
          </a:xfrm>
          <a:prstGeom prst="rect">
            <a:avLst/>
          </a:prstGeom>
          <a:noFill/>
          <a:ln w="9525">
            <a:noFill/>
          </a:ln>
        </p:spPr>
        <p:txBody>
          <a:bodyPr wrap="square" anchor="t">
            <a:spAutoFit/>
          </a:bodyPr>
          <a:lstStyle/>
          <a:p>
            <a:pPr>
              <a:lnSpc>
                <a:spcPct val="130000"/>
              </a:lnSpc>
            </a:pPr>
            <a:r>
              <a:rPr lang="zh-CN" altLang="en-US" sz="2800">
                <a:solidFill>
                  <a:srgbClr val="FF0000"/>
                </a:solidFill>
                <a:latin typeface="微软雅黑" panose="020b0503020204020204" charset="-122"/>
                <a:ea typeface="微软雅黑" panose="020b0503020204020204" charset="-122"/>
              </a:rPr>
              <a:t>我国政权与西方政权最大的区别</a:t>
            </a:r>
            <a:endParaRPr lang="zh-CN" altLang="en-US" sz="2800">
              <a:solidFill>
                <a:srgbClr val="FF0000"/>
              </a:solidFill>
              <a:latin typeface="微软雅黑" panose="020b0503020204020204" charset="-122"/>
              <a:ea typeface="微软雅黑" panose="020b0503020204020204" charset="-122"/>
            </a:endParaRPr>
          </a:p>
        </p:txBody>
      </p:sp>
      <p:sp>
        <p:nvSpPr>
          <p:cNvPr id="16" name="右箭头 15"/>
          <p:cNvSpPr/>
          <p:nvPr/>
        </p:nvSpPr>
        <p:spPr>
          <a:xfrm>
            <a:off x="7739380" y="4303395"/>
            <a:ext cx="779780" cy="24638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74" name="矩形 118788"/>
          <p:cNvSpPr>
            <a:spLocks noChangeArrowheads="1"/>
          </p:cNvSpPr>
          <p:nvPr/>
        </p:nvSpPr>
        <p:spPr bwMode="auto">
          <a:xfrm>
            <a:off x="716280" y="2656205"/>
            <a:ext cx="11089005" cy="1076325"/>
          </a:xfrm>
          <a:prstGeom prst="rect">
            <a:avLst/>
          </a:prstGeom>
          <a:noFill/>
          <a:ln w="57150" cap="rnd">
            <a:no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sym typeface="宋体" panose="02010600030101010101" pitchFamily="2" charset="-122"/>
              </a:rPr>
              <a:t>人民</a:t>
            </a:r>
            <a:r>
              <a:rPr lang="zh-CN"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sym typeface="+mn-ea"/>
              </a:rPr>
              <a:t>民主专政的本质是人民当家作主</a:t>
            </a: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sym typeface="+mn-ea"/>
              </a:rPr>
              <a:t>,</a:t>
            </a:r>
            <a:r>
              <a:rPr lang="zh-CN"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sym typeface="+mn-ea"/>
              </a:rPr>
              <a:t>人民当家作主是社会主义民主政治的本质特征。</a:t>
            </a:r>
            <a:endParaRPr kumimoji="0" lang="zh-CN" sz="32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mn-cs"/>
              <a:sym typeface="宋体" panose="0201060003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23"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linds(horizontal)">
                                      <p:cBhvr>
                                        <p:cTn id="7" dur="500"/>
                                        <p:tgtEl>
                                          <p:spTgt spid="16"/>
                                        </p:tgtEl>
                                      </p:cBhvr>
                                    </p:animEffect>
                                  </p:childTnLst>
                                </p:cTn>
                              </p:par>
                              <p:par>
                                <p:cTn id="8" presetID="3" presetClass="entr" presetSubtype="10" fill="hold" grpId="21" nodeType="withEffect">
                                  <p:stCondLst>
                                    <p:cond delay="0"/>
                                  </p:stCondLst>
                                  <p:childTnLst>
                                    <p:set>
                                      <p:cBhvr>
                                        <p:cTn id="9" dur="1" fill="hold">
                                          <p:stCondLst>
                                            <p:cond delay="0"/>
                                          </p:stCondLst>
                                        </p:cTn>
                                        <p:tgtEl>
                                          <p:spTgt spid="29701"/>
                                        </p:tgtEl>
                                        <p:attrNameLst>
                                          <p:attrName>style.visibility</p:attrName>
                                        </p:attrNameLst>
                                      </p:cBhvr>
                                      <p:to>
                                        <p:strVal val="visible"/>
                                      </p:to>
                                    </p:set>
                                    <p:animEffect transition="in" filter="blinds(horizontal)">
                                      <p:cBhvr>
                                        <p:cTn id="10" dur="500"/>
                                        <p:tgtEl>
                                          <p:spTgt spid="297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1" grpId="21"/>
      <p:bldP spid="16" grpId="23"/>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Text Box 2"/>
          <p:cNvSpPr txBox="1"/>
          <p:nvPr/>
        </p:nvSpPr>
        <p:spPr>
          <a:xfrm>
            <a:off x="86360" y="2794000"/>
            <a:ext cx="2362835" cy="1076325"/>
          </a:xfrm>
          <a:prstGeom prst="rect">
            <a:avLst/>
          </a:prstGeom>
          <a:noFill/>
          <a:ln w="9525">
            <a:noFill/>
          </a:ln>
        </p:spPr>
        <p:txBody>
          <a:bodyPr wrap="square" anchor="t">
            <a:spAutoFit/>
          </a:bodyPr>
          <a:lstStyle/>
          <a:p>
            <a:pPr>
              <a:spcBef>
                <a:spcPct val="50000"/>
              </a:spcBef>
            </a:pPr>
            <a:r>
              <a:rPr lang="zh-CN" altLang="en-US" sz="3200" b="1">
                <a:ea typeface="微软雅黑" panose="020b0503020204020204" charset="-122"/>
                <a:cs typeface="微软雅黑" panose="020b0503020204020204" charset="-122"/>
              </a:rPr>
              <a:t>人民民主专政的</a:t>
            </a:r>
            <a:r>
              <a:rPr lang="zh-CN" altLang="en-US" sz="3200" b="1">
                <a:solidFill>
                  <a:srgbClr val="FF0000"/>
                </a:solidFill>
                <a:ea typeface="微软雅黑" panose="020b0503020204020204" charset="-122"/>
                <a:cs typeface="微软雅黑" panose="020b0503020204020204" charset="-122"/>
              </a:rPr>
              <a:t>内容</a:t>
            </a:r>
            <a:endParaRPr lang="zh-CN" altLang="zh-CN" sz="3200" b="1">
              <a:solidFill>
                <a:srgbClr val="FF0000"/>
              </a:solidFill>
              <a:ea typeface="微软雅黑" panose="020b0503020204020204" charset="-122"/>
              <a:cs typeface="微软雅黑" panose="020b0503020204020204" charset="-122"/>
            </a:endParaRPr>
          </a:p>
        </p:txBody>
      </p:sp>
      <p:sp>
        <p:nvSpPr>
          <p:cNvPr id="19" name="左大括号 18"/>
          <p:cNvSpPr/>
          <p:nvPr/>
        </p:nvSpPr>
        <p:spPr>
          <a:xfrm>
            <a:off x="2168525" y="2640965"/>
            <a:ext cx="280670" cy="1575435"/>
          </a:xfrm>
          <a:prstGeom prst="leftBrace">
            <a:avLst>
              <a:gd name="adj1" fmla="val 64705"/>
              <a:gd name="adj2" fmla="val 50715"/>
            </a:avLst>
          </a:prstGeom>
          <a:noFill/>
          <a:ln w="44450" cap="flat" cmpd="sng" algn="ctr">
            <a:solidFill>
              <a:srgbClr val="FF0000"/>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zh-CN" altLang="en-US" sz="1800" b="0" i="0" u="none" strike="noStrike" cap="none" normalizeH="0" baseline="0">
              <a:ln>
                <a:noFill/>
              </a:ln>
              <a:solidFill>
                <a:srgbClr val="000000"/>
              </a:solidFill>
              <a:effectLst/>
              <a:latin typeface="Calibri" panose="020f0502020204030204"/>
              <a:ea typeface="宋体" panose="02010600030101010101" pitchFamily="2" charset="-122"/>
            </a:endParaRPr>
          </a:p>
        </p:txBody>
      </p:sp>
      <p:sp>
        <p:nvSpPr>
          <p:cNvPr id="8" name="文本框 7"/>
          <p:cNvSpPr txBox="1"/>
          <p:nvPr/>
        </p:nvSpPr>
        <p:spPr>
          <a:xfrm>
            <a:off x="2449195" y="2210435"/>
            <a:ext cx="1960880" cy="521970"/>
          </a:xfrm>
          <a:prstGeom prst="rect">
            <a:avLst/>
          </a:prstGeom>
          <a:noFill/>
        </p:spPr>
        <p:txBody>
          <a:bodyPr wrap="none" rtlCol="0" anchor="t">
            <a:spAutoFit/>
          </a:bodyPr>
          <a:lstStyle/>
          <a:p>
            <a:r>
              <a:rPr lang="zh-CN" altLang="en-US" sz="2800" b="1" noProof="0">
                <a:ln>
                  <a:noFill/>
                </a:ln>
                <a:solidFill>
                  <a:srgbClr val="FF0000"/>
                </a:solidFill>
                <a:effectLst/>
                <a:uLnTx/>
                <a:uFillTx/>
                <a:latin typeface="Calibri" panose="020f0502020204030204"/>
                <a:ea typeface="微软雅黑" panose="020b0503020204020204" charset="-122"/>
                <a:sym typeface="+mn-ea"/>
              </a:rPr>
              <a:t>新型的民主</a:t>
            </a:r>
            <a:endParaRPr lang="zh-CN" altLang="en-US" sz="2800" b="1" noProof="0">
              <a:ln>
                <a:noFill/>
              </a:ln>
              <a:solidFill>
                <a:srgbClr val="FF0000"/>
              </a:solidFill>
              <a:effectLst/>
              <a:uLnTx/>
              <a:uFillTx/>
              <a:latin typeface="Calibri" panose="020f0502020204030204"/>
              <a:ea typeface="微软雅黑" panose="020b0503020204020204" charset="-122"/>
              <a:sym typeface="+mn-ea"/>
            </a:endParaRPr>
          </a:p>
        </p:txBody>
      </p:sp>
      <p:sp>
        <p:nvSpPr>
          <p:cNvPr id="9" name="文本框 8"/>
          <p:cNvSpPr txBox="1"/>
          <p:nvPr/>
        </p:nvSpPr>
        <p:spPr>
          <a:xfrm>
            <a:off x="2449195" y="4052570"/>
            <a:ext cx="1960880" cy="521970"/>
          </a:xfrm>
          <a:prstGeom prst="rect">
            <a:avLst/>
          </a:prstGeom>
          <a:noFill/>
        </p:spPr>
        <p:txBody>
          <a:bodyPr wrap="none" rtlCol="0" anchor="t">
            <a:spAutoFit/>
          </a:bodyPr>
          <a:lstStyle/>
          <a:p>
            <a:r>
              <a:rPr lang="zh-CN" altLang="en-US" sz="2800" b="1" noProof="0">
                <a:ln>
                  <a:noFill/>
                </a:ln>
                <a:solidFill>
                  <a:srgbClr val="FF0000"/>
                </a:solidFill>
                <a:effectLst/>
                <a:uLnTx/>
                <a:uFillTx/>
                <a:latin typeface="Calibri" panose="020f0502020204030204"/>
                <a:ea typeface="微软雅黑" panose="020b0503020204020204" charset="-122"/>
                <a:sym typeface="+mn-ea"/>
              </a:rPr>
              <a:t>新型的专政</a:t>
            </a:r>
            <a:endParaRPr lang="zh-CN" altLang="en-US" sz="2800" b="1" noProof="0">
              <a:ln>
                <a:noFill/>
              </a:ln>
              <a:solidFill>
                <a:srgbClr val="FF0000"/>
              </a:solidFill>
              <a:effectLst/>
              <a:uLnTx/>
              <a:uFillTx/>
              <a:latin typeface="Calibri" panose="020f0502020204030204"/>
              <a:ea typeface="微软雅黑" panose="020b0503020204020204" charset="-122"/>
              <a:sym typeface="+mn-ea"/>
            </a:endParaRPr>
          </a:p>
        </p:txBody>
      </p:sp>
      <p:sp>
        <p:nvSpPr>
          <p:cNvPr id="11" name="右箭头 10"/>
          <p:cNvSpPr/>
          <p:nvPr/>
        </p:nvSpPr>
        <p:spPr>
          <a:xfrm>
            <a:off x="4581525" y="2363470"/>
            <a:ext cx="575945" cy="21653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右箭头 11"/>
          <p:cNvSpPr/>
          <p:nvPr/>
        </p:nvSpPr>
        <p:spPr>
          <a:xfrm>
            <a:off x="4581525" y="4216400"/>
            <a:ext cx="575945" cy="21653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 Box 2"/>
          <p:cNvSpPr txBox="1"/>
          <p:nvPr/>
        </p:nvSpPr>
        <p:spPr>
          <a:xfrm>
            <a:off x="5199380" y="2210435"/>
            <a:ext cx="6411595" cy="583565"/>
          </a:xfrm>
          <a:prstGeom prst="rect">
            <a:avLst/>
          </a:prstGeom>
          <a:noFill/>
          <a:ln w="9525">
            <a:noFill/>
          </a:ln>
        </p:spPr>
        <p:txBody>
          <a:bodyPr wrap="square" anchor="t">
            <a:spAutoFit/>
          </a:bodyPr>
          <a:lstStyle/>
          <a:p>
            <a:pPr>
              <a:spcBef>
                <a:spcPct val="50000"/>
              </a:spcBef>
            </a:pPr>
            <a:r>
              <a:rPr lang="zh-CN" sz="3200" b="1">
                <a:solidFill>
                  <a:srgbClr val="FF0000"/>
                </a:solidFill>
                <a:latin typeface="Calibri" panose="020f0502020204030204"/>
                <a:ea typeface="微软雅黑" panose="020b0503020204020204" charset="-122"/>
                <a:cs typeface="微软雅黑" panose="020b0503020204020204" charset="-122"/>
              </a:rPr>
              <a:t>①</a:t>
            </a:r>
            <a:r>
              <a:rPr lang="zh-CN" sz="3200" b="1">
                <a:solidFill>
                  <a:srgbClr val="FF0000"/>
                </a:solidFill>
                <a:ea typeface="微软雅黑" panose="020b0503020204020204" charset="-122"/>
                <a:cs typeface="微软雅黑" panose="020b0503020204020204" charset="-122"/>
              </a:rPr>
              <a:t>特点：</a:t>
            </a:r>
            <a:r>
              <a:rPr lang="zh-CN" altLang="en-US" sz="3200" b="1">
                <a:solidFill>
                  <a:srgbClr val="FF0000"/>
                </a:solidFill>
                <a:ea typeface="微软雅黑" panose="020b0503020204020204" charset="-122"/>
                <a:cs typeface="微软雅黑" panose="020b0503020204020204" charset="-122"/>
              </a:rPr>
              <a:t>最广泛、最真实、最管用</a:t>
            </a:r>
            <a:endParaRPr lang="zh-CN" altLang="en-US" sz="3200" b="1">
              <a:solidFill>
                <a:srgbClr val="FF0000"/>
              </a:solidFill>
              <a:ea typeface="微软雅黑" panose="020b0503020204020204" charset="-122"/>
              <a:cs typeface="微软雅黑" panose="020b0503020204020204" charset="-122"/>
            </a:endParaRPr>
          </a:p>
        </p:txBody>
      </p:sp>
      <p:sp>
        <p:nvSpPr>
          <p:cNvPr id="14" name="Text Box 2"/>
          <p:cNvSpPr txBox="1"/>
          <p:nvPr/>
        </p:nvSpPr>
        <p:spPr>
          <a:xfrm>
            <a:off x="5199380" y="4021455"/>
            <a:ext cx="2772410" cy="583565"/>
          </a:xfrm>
          <a:prstGeom prst="rect">
            <a:avLst/>
          </a:prstGeom>
          <a:noFill/>
          <a:ln w="9525">
            <a:noFill/>
          </a:ln>
        </p:spPr>
        <p:txBody>
          <a:bodyPr wrap="square" anchor="t">
            <a:spAutoFit/>
          </a:bodyPr>
          <a:lstStyle/>
          <a:p>
            <a:pPr>
              <a:spcBef>
                <a:spcPct val="50000"/>
              </a:spcBef>
            </a:pPr>
            <a:r>
              <a:rPr lang="zh-CN" sz="3200" b="1">
                <a:latin typeface="Calibri" panose="020f0502020204030204"/>
                <a:ea typeface="微软雅黑" panose="020b0503020204020204" charset="-122"/>
                <a:cs typeface="微软雅黑" panose="020b0503020204020204" charset="-122"/>
              </a:rPr>
              <a:t>②原因与</a:t>
            </a:r>
            <a:r>
              <a:rPr lang="zh-CN" sz="3200" b="1">
                <a:ea typeface="微软雅黑" panose="020b0503020204020204" charset="-122"/>
                <a:cs typeface="微软雅黑" panose="020b0503020204020204" charset="-122"/>
              </a:rPr>
              <a:t>意义：</a:t>
            </a:r>
            <a:endParaRPr lang="zh-CN" sz="3200" b="1">
              <a:ea typeface="微软雅黑" panose="020b0503020204020204" charset="-122"/>
              <a:cs typeface="微软雅黑" panose="020b0503020204020204" charset="-122"/>
            </a:endParaRPr>
          </a:p>
        </p:txBody>
      </p:sp>
      <p:sp>
        <p:nvSpPr>
          <p:cNvPr id="15" name="文本框 14"/>
          <p:cNvSpPr txBox="1"/>
          <p:nvPr/>
        </p:nvSpPr>
        <p:spPr>
          <a:xfrm>
            <a:off x="8013700" y="3768725"/>
            <a:ext cx="3974465" cy="2245360"/>
          </a:xfrm>
          <a:prstGeom prst="rect">
            <a:avLst/>
          </a:prstGeom>
          <a:noFill/>
        </p:spPr>
        <p:txBody>
          <a:bodyPr wrap="square" rtlCol="0" anchor="t">
            <a:spAutoFit/>
          </a:bodyPr>
          <a:lstStyle/>
          <a:p>
            <a:pPr marL="0" marR="0" lvl="0" indent="0" algn="l" defTabSz="914400" rtl="0" eaLnBrk="1" fontAlgn="base" latinLnBrk="0" hangingPunct="1">
              <a:lnSpc>
                <a:spcPct val="100000"/>
              </a:lnSpc>
              <a:spcBef>
                <a:spcPts val="1000"/>
              </a:spcBef>
              <a:spcAft>
                <a:spcPct val="0"/>
              </a:spcAft>
              <a:buClrTx/>
              <a:buSzTx/>
              <a:buFontTx/>
              <a:buNone/>
              <a:defRPr/>
            </a:pPr>
            <a:r>
              <a:rPr lang="zh-CN" altLang="en-US" sz="2800" b="1" noProof="0">
                <a:ln>
                  <a:noFill/>
                </a:ln>
                <a:solidFill>
                  <a:schemeClr val="tx1"/>
                </a:solidFill>
                <a:effectLst/>
                <a:uLnTx/>
                <a:uFillTx/>
                <a:latin typeface="Calibri" panose="020f0502020204030204"/>
                <a:ea typeface="微软雅黑" panose="020b0503020204020204" charset="-122"/>
                <a:sym typeface="+mn-ea"/>
              </a:rPr>
              <a:t>维护社会治安和社会秩序，保护国家、集体和公民的合法权益不受侵犯，保障人民民主，保卫社会主义现代化建设。</a:t>
            </a:r>
            <a:endParaRPr lang="zh-CN" altLang="en-US" sz="2800" b="1" noProof="0">
              <a:ln>
                <a:noFill/>
              </a:ln>
              <a:solidFill>
                <a:schemeClr val="tx1"/>
              </a:solidFill>
              <a:effectLst/>
              <a:uLnTx/>
              <a:uFillTx/>
              <a:latin typeface="Calibri" panose="020f0502020204030204"/>
              <a:ea typeface="微软雅黑" panose="020b0503020204020204" charset="-122"/>
              <a:sym typeface="+mn-ea"/>
            </a:endParaRPr>
          </a:p>
        </p:txBody>
      </p:sp>
      <p:cxnSp>
        <p:nvCxnSpPr>
          <p:cNvPr id="18" name="直接箭头连接符 17"/>
          <p:cNvCxnSpPr/>
          <p:nvPr/>
        </p:nvCxnSpPr>
        <p:spPr>
          <a:xfrm flipH="1">
            <a:off x="3249930" y="2997835"/>
            <a:ext cx="3175" cy="1038225"/>
          </a:xfrm>
          <a:prstGeom prst="straightConnector1">
            <a:avLst/>
          </a:prstGeom>
          <a:ln w="50800">
            <a:tailEnd type="arrow"/>
          </a:ln>
        </p:spPr>
        <p:style>
          <a:lnRef idx="1">
            <a:schemeClr val="accent1"/>
          </a:lnRef>
          <a:fillRef idx="0">
            <a:schemeClr val="accent1"/>
          </a:fillRef>
          <a:effectRef idx="0">
            <a:schemeClr val="accent1"/>
          </a:effectRef>
          <a:fontRef idx="minor">
            <a:schemeClr val="tx1"/>
          </a:fontRef>
        </p:style>
      </p:cxnSp>
      <p:cxnSp>
        <p:nvCxnSpPr>
          <p:cNvPr id="20" name="直接箭头连接符 19"/>
          <p:cNvCxnSpPr/>
          <p:nvPr/>
        </p:nvCxnSpPr>
        <p:spPr>
          <a:xfrm flipH="1" flipV="1">
            <a:off x="3435350" y="2931795"/>
            <a:ext cx="18415" cy="1008380"/>
          </a:xfrm>
          <a:prstGeom prst="straightConnector1">
            <a:avLst/>
          </a:prstGeom>
          <a:ln w="50800">
            <a:tailEnd type="arrow"/>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2449195" y="3175000"/>
            <a:ext cx="897890" cy="521970"/>
          </a:xfrm>
          <a:prstGeom prst="rect">
            <a:avLst/>
          </a:prstGeom>
          <a:noFill/>
        </p:spPr>
        <p:txBody>
          <a:bodyPr wrap="none" rtlCol="0" anchor="t">
            <a:spAutoFit/>
          </a:bodyPr>
          <a:lstStyle/>
          <a:p>
            <a:r>
              <a:rPr lang="zh-CN" altLang="en-US" sz="2800" b="1">
                <a:solidFill>
                  <a:schemeClr val="tx1"/>
                </a:solidFill>
                <a:latin typeface="+mn-ea"/>
                <a:ea typeface="+mn-ea"/>
                <a:sym typeface="+mn-ea"/>
              </a:rPr>
              <a:t>基础</a:t>
            </a:r>
            <a:endParaRPr lang="zh-CN" altLang="en-US" sz="2800" b="1">
              <a:solidFill>
                <a:schemeClr val="tx1"/>
              </a:solidFill>
              <a:latin typeface="+mn-ea"/>
              <a:ea typeface="+mn-ea"/>
              <a:sym typeface="+mn-ea"/>
            </a:endParaRPr>
          </a:p>
        </p:txBody>
      </p:sp>
      <p:sp>
        <p:nvSpPr>
          <p:cNvPr id="23" name="文本框 22"/>
          <p:cNvSpPr txBox="1"/>
          <p:nvPr/>
        </p:nvSpPr>
        <p:spPr>
          <a:xfrm>
            <a:off x="3435350" y="3246755"/>
            <a:ext cx="897890" cy="521970"/>
          </a:xfrm>
          <a:prstGeom prst="rect">
            <a:avLst/>
          </a:prstGeom>
          <a:noFill/>
        </p:spPr>
        <p:txBody>
          <a:bodyPr wrap="none" rtlCol="0" anchor="t">
            <a:spAutoFit/>
          </a:bodyPr>
          <a:lstStyle/>
          <a:p>
            <a:r>
              <a:rPr lang="zh-CN" altLang="en-US" sz="2800" b="1">
                <a:solidFill>
                  <a:schemeClr val="tx1"/>
                </a:solidFill>
                <a:latin typeface="+mn-ea"/>
                <a:ea typeface="+mn-ea"/>
                <a:sym typeface="+mn-ea"/>
              </a:rPr>
              <a:t>保障</a:t>
            </a:r>
            <a:endParaRPr lang="zh-CN" altLang="en-US" sz="2800" b="1">
              <a:solidFill>
                <a:schemeClr val="tx1"/>
              </a:solidFill>
              <a:latin typeface="+mn-ea"/>
              <a:ea typeface="+mn-ea"/>
              <a:sym typeface="+mn-ea"/>
            </a:endParaRPr>
          </a:p>
        </p:txBody>
      </p:sp>
      <p:sp>
        <p:nvSpPr>
          <p:cNvPr id="2" name="Text Box 2"/>
          <p:cNvSpPr txBox="1"/>
          <p:nvPr/>
        </p:nvSpPr>
        <p:spPr>
          <a:xfrm>
            <a:off x="575310" y="1140143"/>
            <a:ext cx="8064500" cy="583565"/>
          </a:xfrm>
          <a:prstGeom prst="rect">
            <a:avLst/>
          </a:prstGeom>
          <a:noFill/>
          <a:ln w="9525">
            <a:noFill/>
          </a:ln>
        </p:spPr>
        <p:txBody>
          <a:bodyPr anchor="t">
            <a:spAutoFit/>
          </a:bodyPr>
          <a:lstStyle/>
          <a:p>
            <a:pPr>
              <a:spcBef>
                <a:spcPct val="50000"/>
              </a:spcBef>
            </a:pPr>
            <a:r>
              <a:rPr lang="zh-CN" altLang="en-US" sz="3200" b="1">
                <a:ea typeface="微软雅黑" panose="020b0503020204020204" charset="-122"/>
                <a:cs typeface="微软雅黑" panose="020b0503020204020204" charset="-122"/>
              </a:rPr>
              <a:t>（</a:t>
            </a:r>
            <a:r>
              <a:rPr lang="en-US" altLang="zh-CN" sz="3200" b="1">
                <a:ea typeface="微软雅黑" panose="020b0503020204020204" charset="-122"/>
                <a:cs typeface="微软雅黑" panose="020b0503020204020204" charset="-122"/>
              </a:rPr>
              <a:t>3</a:t>
            </a:r>
            <a:r>
              <a:rPr lang="zh-CN" altLang="en-US" sz="3200" b="1">
                <a:ea typeface="微软雅黑" panose="020b0503020204020204" charset="-122"/>
                <a:cs typeface="微软雅黑" panose="020b0503020204020204" charset="-122"/>
              </a:rPr>
              <a:t>）人民民主专政的内容</a:t>
            </a:r>
            <a:endParaRPr lang="zh-CN" altLang="en-US" sz="3200" b="1">
              <a:ea typeface="微软雅黑" panose="020b0503020204020204" charset="-122"/>
              <a:cs typeface="微软雅黑" panose="020b0503020204020204"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3"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5"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linds(horizontal)">
                                      <p:cBhvr>
                                        <p:cTn id="12" dur="500"/>
                                        <p:tgtEl>
                                          <p:spTgt spid="19"/>
                                        </p:tgtEl>
                                      </p:cBhvr>
                                    </p:animEffect>
                                  </p:childTnLst>
                                </p:cTn>
                              </p:par>
                              <p:par>
                                <p:cTn id="13" presetID="3" presetClass="entr" presetSubtype="10" fill="hold" grpId="7"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linds(horizontal)">
                                      <p:cBhvr>
                                        <p:cTn id="15" dur="500"/>
                                        <p:tgtEl>
                                          <p:spTgt spid="8"/>
                                        </p:tgtEl>
                                      </p:cBhvr>
                                    </p:animEffect>
                                  </p:childTnLst>
                                </p:cTn>
                              </p:par>
                              <p:par>
                                <p:cTn id="16" presetID="3" presetClass="entr" presetSubtype="10" fill="hold" grpId="9"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linds(horizontal)">
                                      <p:cBhvr>
                                        <p:cTn id="18" dur="500"/>
                                        <p:tgtEl>
                                          <p:spTgt spid="9"/>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3" presetClass="entr" presetSubtype="10" fill="hold" grpId="11"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blinds(horizontal)">
                                      <p:cBhvr>
                                        <p:cTn id="23" dur="500"/>
                                        <p:tgtEl>
                                          <p:spTgt spid="11"/>
                                        </p:tgtEl>
                                      </p:cBhvr>
                                    </p:animEffect>
                                  </p:childTnLst>
                                </p:cTn>
                              </p:par>
                              <p:par>
                                <p:cTn id="24" presetID="3" presetClass="entr" presetSubtype="10" fill="hold" grpId="15"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blinds(horizontal)">
                                      <p:cBhvr>
                                        <p:cTn id="26" dur="500"/>
                                        <p:tgtEl>
                                          <p:spTgt spid="13"/>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3" presetClass="entr" presetSubtype="10" fill="hold" grpId="13"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500"/>
                                        <p:tgtEl>
                                          <p:spTgt spid="12"/>
                                        </p:tgtEl>
                                      </p:cBhvr>
                                    </p:animEffect>
                                  </p:childTnLst>
                                </p:cTn>
                              </p:par>
                              <p:par>
                                <p:cTn id="32" presetID="3" presetClass="entr" presetSubtype="10" fill="hold" grpId="17"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linds(horizontal)">
                                      <p:cBhvr>
                                        <p:cTn id="34" dur="500"/>
                                        <p:tgtEl>
                                          <p:spTgt spid="14"/>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3" presetClass="entr" presetSubtype="10" fill="hold" grpId="19" nodeType="click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blinds(horizontal)">
                                      <p:cBhvr>
                                        <p:cTn id="39" dur="500"/>
                                        <p:tgtEl>
                                          <p:spTgt spid="15"/>
                                        </p:tgtEl>
                                      </p:cBhvr>
                                    </p:animEffect>
                                  </p:childTnLst>
                                </p:cTn>
                              </p:par>
                            </p:childTnLst>
                          </p:cTn>
                        </p:par>
                      </p:childTnLst>
                    </p:cTn>
                  </p:par>
                  <p:par>
                    <p:cTn id="40" fill="hold" nodeType="clickPar">
                      <p:stCondLst>
                        <p:cond delay="indefinite"/>
                      </p:stCondLst>
                      <p:childTnLst>
                        <p:par>
                          <p:cTn id="41" fill="hold" nodeType="afterGroup">
                            <p:stCondLst>
                              <p:cond delay="0"/>
                            </p:stCondLst>
                            <p:childTnLst>
                              <p:par>
                                <p:cTn id="42" presetID="3" presetClass="entr" presetSubtype="10" fill="hold" nodeType="click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blinds(horizontal)">
                                      <p:cBhvr>
                                        <p:cTn id="44" dur="500"/>
                                        <p:tgtEl>
                                          <p:spTgt spid="18"/>
                                        </p:tgtEl>
                                      </p:cBhvr>
                                    </p:animEffect>
                                  </p:childTnLst>
                                </p:cTn>
                              </p:par>
                              <p:par>
                                <p:cTn id="45" presetID="3" presetClass="entr" presetSubtype="10" fill="hold" nodeType="with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blinds(horizontal)">
                                      <p:cBhvr>
                                        <p:cTn id="47" dur="500"/>
                                        <p:tgtEl>
                                          <p:spTgt spid="20"/>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ntr" presetSubtype="10" fill="hold" grpId="26" nodeType="click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blinds(horizontal)">
                                      <p:cBhvr>
                                        <p:cTn id="52" dur="500"/>
                                        <p:tgtEl>
                                          <p:spTgt spid="22"/>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3" presetClass="entr" presetSubtype="10" fill="hold" grpId="28" nodeType="click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blinds(horizontal)">
                                      <p:cBhvr>
                                        <p:cTn id="5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3"/>
      <p:bldP spid="19" grpId="5"/>
      <p:bldP spid="8" grpId="7"/>
      <p:bldP spid="9" grpId="9"/>
      <p:bldP spid="11" grpId="11"/>
      <p:bldP spid="12" grpId="13"/>
      <p:bldP spid="13" grpId="15"/>
      <p:bldP spid="14" grpId="17"/>
      <p:bldP spid="15" grpId="19"/>
      <p:bldP spid="22" grpId="26"/>
      <p:bldP spid="23" grpId="28"/>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13" name="P_6_BD#23.0c6d01a7e"/>
          <p:cNvGraphicFramePr>
            <a:graphicFrameLocks noGrp="1"/>
          </p:cNvGraphicFramePr>
          <p:nvPr>
            <p:custDataLst>
              <p:tags r:id="rId3"/>
            </p:custDataLst>
          </p:nvPr>
        </p:nvGraphicFramePr>
        <p:xfrm>
          <a:off x="713106" y="2072577"/>
          <a:ext cx="10781030" cy="3620770"/>
        </p:xfrm>
        <a:graphic>
          <a:graphicData uri="http://schemas.openxmlformats.org/drawingml/2006/table">
            <a:tbl>
              <a:tblPr/>
              <a:tblGrid>
                <a:gridCol w="375285"/>
                <a:gridCol w="1700530"/>
                <a:gridCol w="8705215"/>
              </a:tblGrid>
              <a:tr h="773430">
                <a:tc>
                  <a:txBody>
                    <a:bodyPr vert="horz" wrap="square"/>
                    <a:lstStyle/>
                    <a:p>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表现</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内容</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773430">
                <a:tc rowSpan="2">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最广泛</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权利</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广泛</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选举权和被选举权、政治自由、监督权</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2073910">
                <a:tc vMerge="1">
                  <a:txBody>
                    <a:bodyPr vert="horz" wrap="square"/>
                    <a:lstStyle/>
                    <a:p/>
                  </a:txBody>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主体</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广泛</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包括工人、农民、知识分子、干部、解放军指战员和其他社会主义劳动者、社会主义事业建设者、拥护社会主义的爱国者、拥护祖国统一的爱国者在内的全体人民，都是国家和社会的主人</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3" name="P_6_BD#23.0c6d01a7e"/>
          <p:cNvSpPr/>
          <p:nvPr/>
        </p:nvSpPr>
        <p:spPr>
          <a:xfrm>
            <a:off x="700548" y="1038348"/>
            <a:ext cx="10790418" cy="650689"/>
          </a:xfrm>
          <a:prstGeom prst="rect">
            <a:avLst/>
          </a:prstGeom>
          <a:noFill/>
        </p:spPr>
        <p:txBody>
          <a:bodyPr wrap="square" lIns="0" tIns="0" rIns="0" bIns="0" rtlCol="0" anchor="t"/>
          <a:lstStyle/>
          <a:p>
            <a:pPr algn="l">
              <a:lnSpc>
                <a:spcPct val="150000"/>
              </a:lnSpc>
              <a:spcAft>
                <a:spcPts val="600"/>
              </a:spcAft>
            </a:pPr>
            <a:r>
              <a:rPr lang="en-US" sz="2800" b="1">
                <a:solidFill>
                  <a:srgbClr val="000000"/>
                </a:solidFill>
                <a:latin typeface="Calibri" panose="020f0502020204030204"/>
                <a:ea typeface="微软雅黑" panose="020b0503020204020204" charset="-122"/>
                <a:cs typeface="微软雅黑" panose="020b0503020204020204" pitchFamily="34" charset="-120"/>
              </a:rPr>
              <a:t>  ①</a:t>
            </a:r>
            <a:r>
              <a:rPr lang="en-US" sz="2800" b="1">
                <a:solidFill>
                  <a:srgbClr val="000000"/>
                </a:solidFill>
                <a:latin typeface="微软雅黑" panose="020b0503020204020204" charset="-122"/>
                <a:ea typeface="微软雅黑" panose="020b0503020204020204" charset="-122"/>
                <a:cs typeface="微软雅黑" panose="020b0503020204020204" pitchFamily="34" charset="-120"/>
              </a:rPr>
              <a:t>我国社会主义</a:t>
            </a:r>
            <a:r>
              <a:rPr lang="en-US" sz="2800" b="1">
                <a:solidFill>
                  <a:srgbClr val="FF0000"/>
                </a:solidFill>
                <a:latin typeface="微软雅黑" panose="020b0503020204020204" charset="-122"/>
                <a:ea typeface="微软雅黑" panose="020b0503020204020204" charset="-122"/>
                <a:cs typeface="微软雅黑" panose="020b0503020204020204" pitchFamily="34" charset="-120"/>
              </a:rPr>
              <a:t>民主</a:t>
            </a:r>
            <a:r>
              <a:rPr lang="zh-CN" altLang="en-US" sz="2800" b="1">
                <a:solidFill>
                  <a:srgbClr val="000000"/>
                </a:solidFill>
                <a:latin typeface="微软雅黑" panose="020b0503020204020204" charset="-122"/>
                <a:ea typeface="微软雅黑" panose="020b0503020204020204" charset="-122"/>
                <a:cs typeface="微软雅黑" panose="020b0503020204020204" pitchFamily="34" charset="-120"/>
              </a:rPr>
              <a:t>的特点：</a:t>
            </a:r>
            <a:r>
              <a:rPr lang="en-US" sz="2800" b="1">
                <a:solidFill>
                  <a:srgbClr val="000000"/>
                </a:solidFill>
                <a:latin typeface="微软雅黑" panose="020b0503020204020204" charset="-122"/>
                <a:ea typeface="微软雅黑" panose="020b0503020204020204" charset="-122"/>
                <a:cs typeface="微软雅黑" panose="020b0503020204020204" pitchFamily="34" charset="-120"/>
              </a:rPr>
              <a:t>最广泛、最真实、最管用的民主</a:t>
            </a:r>
            <a:endParaRPr lang="en-US" sz="2800" b="1"/>
          </a:p>
        </p:txBody>
      </p:sp>
      <p:sp>
        <p:nvSpPr>
          <p:cNvPr id="219" name=" 219"/>
          <p:cNvSpPr/>
          <p:nvPr/>
        </p:nvSpPr>
        <p:spPr>
          <a:xfrm>
            <a:off x="466725" y="381000"/>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重点强化</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0454604" y="349085"/>
            <a:ext cx="1054100" cy="486410"/>
          </a:xfrm>
          <a:prstGeom prst="rect">
            <a:avLst/>
          </a:prstGeom>
          <a:noFill/>
        </p:spPr>
        <p:txBody>
          <a:bodyPr wrap="none" rtlCol="0">
            <a:spAutoFit/>
          </a:bodyPr>
          <a:lstStyle/>
          <a:p>
            <a:r>
              <a:rPr lang="en-US" altLang="zh-CN" sz="2565">
                <a:latin typeface="微软雅黑" panose="020b0503020204020204" charset="-122"/>
                <a:ea typeface="微软雅黑" panose="020b0503020204020204" charset="-122"/>
              </a:rPr>
              <a:t>(</a:t>
            </a:r>
            <a:r>
              <a:rPr lang="zh-CN" altLang="en-US" sz="2565">
                <a:latin typeface="微软雅黑" panose="020b0503020204020204" charset="-122"/>
                <a:ea typeface="微软雅黑" panose="020b0503020204020204" charset="-122"/>
              </a:rPr>
              <a:t>续表</a:t>
            </a:r>
            <a:r>
              <a:rPr lang="en-US" altLang="zh-CN" sz="2565">
                <a:latin typeface="微软雅黑" panose="020b0503020204020204" charset="-122"/>
                <a:ea typeface="微软雅黑" panose="020b0503020204020204" charset="-122"/>
              </a:rPr>
              <a:t>)</a:t>
            </a:r>
            <a:endParaRPr lang="zh-CN" altLang="en-US" sz="2565">
              <a:latin typeface="微软雅黑" panose="020b0503020204020204" charset="-122"/>
              <a:ea typeface="微软雅黑" panose="020b0503020204020204" charset="-122"/>
            </a:endParaRPr>
          </a:p>
        </p:txBody>
      </p:sp>
      <p:graphicFrame>
        <p:nvGraphicFramePr>
          <p:cNvPr id="5" name="表格 4"/>
          <p:cNvGraphicFramePr>
            <a:graphicFrameLocks noGrp="1"/>
          </p:cNvGraphicFramePr>
          <p:nvPr>
            <p:custDataLst>
              <p:tags r:id="rId3"/>
            </p:custDataLst>
          </p:nvPr>
        </p:nvGraphicFramePr>
        <p:xfrm>
          <a:off x="253365" y="495935"/>
          <a:ext cx="11727815" cy="6065520"/>
        </p:xfrm>
        <a:graphic>
          <a:graphicData uri="http://schemas.openxmlformats.org/drawingml/2006/table">
            <a:tbl>
              <a:tblPr firstRow="1" firstCol="1" bandRow="1">
                <a:tableStyleId>{5940675A-B579-460E-94D1-54222C63F5DA}</a:tableStyleId>
              </a:tblPr>
              <a:tblGrid>
                <a:gridCol w="1039495"/>
                <a:gridCol w="687070"/>
                <a:gridCol w="959485"/>
                <a:gridCol w="9041765"/>
              </a:tblGrid>
              <a:tr h="914400">
                <a:tc>
                  <a:txBody>
                    <a:bodyPr vert="horz" wrap="square"/>
                    <a:lstStyle/>
                    <a:p>
                      <a:pPr algn="ctr">
                        <a:lnSpc>
                          <a:spcPts val="7200"/>
                        </a:lnSpc>
                      </a:pPr>
                      <a:r>
                        <a:rPr lang="en-US" sz="2465" kern="1200">
                          <a:solidFill>
                            <a:schemeClr val="tx1"/>
                          </a:solidFill>
                          <a:latin typeface="微软雅黑" panose="020b0503020204020204" charset="-122"/>
                          <a:ea typeface="微软雅黑" panose="020b0503020204020204" charset="-122"/>
                          <a:cs typeface="+mn-cs"/>
                        </a:rPr>
                        <a:t> </a:t>
                      </a:r>
                      <a:endParaRPr lang="zh-CN" altLang="en-US" sz="2465" kern="1200">
                        <a:solidFill>
                          <a:schemeClr val="tx1"/>
                        </a:solidFill>
                        <a:latin typeface="微软雅黑" panose="020b0503020204020204" charset="-122"/>
                        <a:ea typeface="微软雅黑" panose="020b0503020204020204" charset="-122"/>
                        <a:cs typeface="+mn-cs"/>
                      </a:endParaRPr>
                    </a:p>
                  </a:txBody>
                  <a:tcPr marL="0" marR="0" marT="0" marB="0" anchor="ctr"/>
                </a:tc>
                <a:tc>
                  <a:txBody>
                    <a:bodyPr vert="horz" wrap="square"/>
                    <a:lstStyle/>
                    <a:p>
                      <a:pPr algn="ctr">
                        <a:lnSpc>
                          <a:spcPts val="7200"/>
                        </a:lnSpc>
                      </a:pPr>
                      <a:r>
                        <a:rPr lang="zh-CN" altLang="en-US" sz="2465" b="1" kern="1200">
                          <a:solidFill>
                            <a:schemeClr val="tx1"/>
                          </a:solidFill>
                          <a:latin typeface="微软雅黑" panose="020b0503020204020204" charset="-122"/>
                          <a:ea typeface="微软雅黑" panose="020b0503020204020204" charset="-122"/>
                          <a:cs typeface="+mn-cs"/>
                        </a:rPr>
                        <a:t>表现</a:t>
                      </a:r>
                      <a:endParaRPr lang="zh-CN" altLang="en-US" sz="2465" b="1" kern="1200">
                        <a:solidFill>
                          <a:schemeClr val="tx1"/>
                        </a:solidFill>
                        <a:latin typeface="微软雅黑" panose="020b0503020204020204" charset="-122"/>
                        <a:ea typeface="微软雅黑" panose="020b0503020204020204" charset="-122"/>
                        <a:cs typeface="+mn-cs"/>
                      </a:endParaRPr>
                    </a:p>
                  </a:txBody>
                  <a:tcPr marL="0" marR="0" marT="0" marB="0" anchor="ctr"/>
                </a:tc>
                <a:tc gridSpan="2">
                  <a:txBody>
                    <a:bodyPr vert="horz" wrap="square"/>
                    <a:lstStyle/>
                    <a:p>
                      <a:pPr algn="ctr">
                        <a:lnSpc>
                          <a:spcPts val="7200"/>
                        </a:lnSpc>
                      </a:pPr>
                      <a:r>
                        <a:rPr lang="zh-CN" altLang="en-US" sz="2465" b="1" kern="1200">
                          <a:solidFill>
                            <a:schemeClr val="tx1"/>
                          </a:solidFill>
                          <a:latin typeface="微软雅黑" panose="020b0503020204020204" charset="-122"/>
                          <a:ea typeface="微软雅黑" panose="020b0503020204020204" charset="-122"/>
                          <a:cs typeface="+mn-cs"/>
                        </a:rPr>
                        <a:t>内容</a:t>
                      </a:r>
                      <a:endParaRPr lang="zh-CN" altLang="en-US" sz="2465" b="1" kern="1200">
                        <a:solidFill>
                          <a:schemeClr val="tx1"/>
                        </a:solidFill>
                        <a:latin typeface="微软雅黑" panose="020b0503020204020204" charset="-122"/>
                        <a:ea typeface="微软雅黑" panose="020b0503020204020204" charset="-122"/>
                        <a:cs typeface="+mn-cs"/>
                      </a:endParaRPr>
                    </a:p>
                  </a:txBody>
                  <a:tcPr marL="34208" marR="34208" marT="0" marB="0" anchor="ctr"/>
                </a:tc>
                <a:tc hMerge="1">
                  <a:txBody>
                    <a:bodyPr vert="horz" wrap="square"/>
                    <a:lstStyle/>
                    <a:p/>
                  </a:txBody>
                  <a:tcPr/>
                </a:tc>
              </a:tr>
              <a:tr h="1129030">
                <a:tc rowSpan="4">
                  <a:txBody>
                    <a:bodyPr vert="horz" wrap="square"/>
                    <a:lstStyle/>
                    <a:p>
                      <a:pPr algn="ctr">
                        <a:lnSpc>
                          <a:spcPts val="7200"/>
                        </a:lnSpc>
                      </a:pPr>
                      <a:r>
                        <a:rPr lang="zh-CN" altLang="en-US" sz="2465" kern="1200">
                          <a:solidFill>
                            <a:schemeClr val="tx1"/>
                          </a:solidFill>
                          <a:latin typeface="微软雅黑" panose="020b0503020204020204" charset="-122"/>
                          <a:ea typeface="微软雅黑" panose="020b0503020204020204" charset="-122"/>
                          <a:cs typeface="+mn-cs"/>
                        </a:rPr>
                        <a:t>最</a:t>
                      </a:r>
                      <a:endParaRPr lang="zh-CN" altLang="en-US" sz="2465" kern="1200">
                        <a:solidFill>
                          <a:schemeClr val="tx1"/>
                        </a:solidFill>
                        <a:latin typeface="微软雅黑" panose="020b0503020204020204" charset="-122"/>
                        <a:ea typeface="微软雅黑" panose="020b0503020204020204" charset="-122"/>
                        <a:cs typeface="+mn-cs"/>
                      </a:endParaRPr>
                    </a:p>
                    <a:p>
                      <a:pPr algn="ctr">
                        <a:lnSpc>
                          <a:spcPts val="7200"/>
                        </a:lnSpc>
                      </a:pPr>
                      <a:r>
                        <a:rPr lang="zh-CN" altLang="en-US" sz="2465" kern="1200">
                          <a:solidFill>
                            <a:schemeClr val="tx1"/>
                          </a:solidFill>
                          <a:latin typeface="微软雅黑" panose="020b0503020204020204" charset="-122"/>
                          <a:ea typeface="微软雅黑" panose="020b0503020204020204" charset="-122"/>
                          <a:cs typeface="+mn-cs"/>
                        </a:rPr>
                        <a:t>真</a:t>
                      </a:r>
                      <a:endParaRPr lang="zh-CN" altLang="en-US" sz="2465" kern="1200">
                        <a:solidFill>
                          <a:schemeClr val="tx1"/>
                        </a:solidFill>
                        <a:latin typeface="微软雅黑" panose="020b0503020204020204" charset="-122"/>
                        <a:ea typeface="微软雅黑" panose="020b0503020204020204" charset="-122"/>
                        <a:cs typeface="+mn-cs"/>
                      </a:endParaRPr>
                    </a:p>
                    <a:p>
                      <a:pPr algn="ctr">
                        <a:lnSpc>
                          <a:spcPts val="7200"/>
                        </a:lnSpc>
                      </a:pPr>
                      <a:r>
                        <a:rPr lang="zh-CN" altLang="en-US" sz="2465" kern="1200">
                          <a:solidFill>
                            <a:schemeClr val="tx1"/>
                          </a:solidFill>
                          <a:latin typeface="微软雅黑" panose="020b0503020204020204" charset="-122"/>
                          <a:ea typeface="微软雅黑" panose="020b0503020204020204" charset="-122"/>
                          <a:cs typeface="+mn-cs"/>
                        </a:rPr>
                        <a:t>实</a:t>
                      </a:r>
                      <a:endParaRPr lang="zh-CN" altLang="en-US" sz="2465" kern="1200">
                        <a:solidFill>
                          <a:schemeClr val="tx1"/>
                        </a:solidFill>
                        <a:latin typeface="微软雅黑" panose="020b0503020204020204" charset="-122"/>
                        <a:ea typeface="微软雅黑" panose="020b0503020204020204" charset="-122"/>
                        <a:cs typeface="+mn-cs"/>
                      </a:endParaRPr>
                    </a:p>
                  </a:txBody>
                  <a:tcPr marL="0" marR="0" marT="0" marB="0" anchor="ctr"/>
                </a:tc>
                <a:tc rowSpan="3">
                  <a:txBody>
                    <a:bodyPr vert="horz" wrap="square"/>
                    <a:lstStyle/>
                    <a:p>
                      <a:pPr algn="ctr">
                        <a:lnSpc>
                          <a:spcPts val="7200"/>
                        </a:lnSpc>
                      </a:pPr>
                      <a:r>
                        <a:rPr lang="zh-CN" altLang="en-US" sz="2465" kern="1200">
                          <a:solidFill>
                            <a:schemeClr val="tx1"/>
                          </a:solidFill>
                          <a:latin typeface="微软雅黑" panose="020b0503020204020204" charset="-122"/>
                          <a:ea typeface="微软雅黑" panose="020b0503020204020204" charset="-122"/>
                          <a:cs typeface="+mn-cs"/>
                        </a:rPr>
                        <a:t>保障</a:t>
                      </a:r>
                      <a:endParaRPr lang="zh-CN" altLang="en-US" sz="2465" kern="1200">
                        <a:solidFill>
                          <a:schemeClr val="tx1"/>
                        </a:solidFill>
                        <a:latin typeface="微软雅黑" panose="020b0503020204020204" charset="-122"/>
                        <a:ea typeface="微软雅黑" panose="020b0503020204020204" charset="-122"/>
                        <a:cs typeface="+mn-cs"/>
                      </a:endParaRPr>
                    </a:p>
                  </a:txBody>
                  <a:tcPr marL="0" marR="0" marT="0" marB="0" anchor="ctr"/>
                </a:tc>
                <a:tc>
                  <a:txBody>
                    <a:bodyPr vert="horz" wrap="square"/>
                    <a:lstStyle/>
                    <a:p>
                      <a:pPr algn="ctr">
                        <a:lnSpc>
                          <a:spcPts val="7200"/>
                        </a:lnSpc>
                      </a:pPr>
                      <a:r>
                        <a:rPr lang="zh-CN" altLang="en-US" sz="2465" kern="1200">
                          <a:solidFill>
                            <a:schemeClr val="tx1"/>
                          </a:solidFill>
                          <a:latin typeface="微软雅黑" panose="020b0503020204020204" charset="-122"/>
                          <a:ea typeface="微软雅黑" panose="020b0503020204020204" charset="-122"/>
                          <a:cs typeface="+mn-cs"/>
                        </a:rPr>
                        <a:t>制度</a:t>
                      </a:r>
                      <a:endParaRPr lang="zh-CN" altLang="en-US" sz="2465" kern="1200">
                        <a:solidFill>
                          <a:schemeClr val="tx1"/>
                        </a:solidFill>
                        <a:latin typeface="微软雅黑" panose="020b0503020204020204" charset="-122"/>
                        <a:ea typeface="微软雅黑" panose="020b0503020204020204" charset="-122"/>
                        <a:cs typeface="+mn-cs"/>
                      </a:endParaRPr>
                    </a:p>
                  </a:txBody>
                  <a:tcPr marL="0" marR="0" marT="0" marB="0" anchor="ctr"/>
                </a:tc>
                <a:tc>
                  <a:txBody>
                    <a:bodyPr vert="horz" wrap="square"/>
                    <a:lstStyle/>
                    <a:p>
                      <a:pPr fontAlgn="auto">
                        <a:lnSpc>
                          <a:spcPct val="150000"/>
                        </a:lnSpc>
                      </a:pPr>
                      <a:r>
                        <a:rPr lang="zh-CN" altLang="en-US" sz="2465" kern="1200">
                          <a:solidFill>
                            <a:schemeClr val="tx1"/>
                          </a:solidFill>
                          <a:latin typeface="微软雅黑" panose="020b0503020204020204" charset="-122"/>
                          <a:ea typeface="微软雅黑" panose="020b0503020204020204" charset="-122"/>
                          <a:cs typeface="+mn-cs"/>
                        </a:rPr>
                        <a:t>　人民代表大会制度、中国共产党领导的多党合作和政治协商制度、民族区域自治制度、基层群众自治制度</a:t>
                      </a:r>
                      <a:endParaRPr lang="zh-CN" altLang="en-US" sz="2465" kern="1200">
                        <a:solidFill>
                          <a:schemeClr val="tx1"/>
                        </a:solidFill>
                        <a:latin typeface="微软雅黑" panose="020b0503020204020204" charset="-122"/>
                        <a:ea typeface="微软雅黑" panose="020b0503020204020204" charset="-122"/>
                        <a:cs typeface="+mn-cs"/>
                      </a:endParaRPr>
                    </a:p>
                  </a:txBody>
                  <a:tcPr marL="34208" marR="34208" marT="0" marB="0" anchor="ctr"/>
                </a:tc>
              </a:tr>
              <a:tr h="914400">
                <a:tc vMerge="1">
                  <a:txBody>
                    <a:bodyPr vert="horz" wrap="square"/>
                    <a:lstStyle/>
                    <a:p/>
                  </a:txBody>
                  <a:tcPr/>
                </a:tc>
                <a:tc vMerge="1">
                  <a:txBody>
                    <a:bodyPr vert="horz" wrap="square"/>
                    <a:lstStyle/>
                    <a:p/>
                  </a:txBody>
                  <a:tcPr/>
                </a:tc>
                <a:tc>
                  <a:txBody>
                    <a:bodyPr vert="horz" wrap="square"/>
                    <a:lstStyle/>
                    <a:p>
                      <a:pPr algn="ctr">
                        <a:lnSpc>
                          <a:spcPts val="7200"/>
                        </a:lnSpc>
                      </a:pPr>
                      <a:r>
                        <a:rPr lang="zh-CN" altLang="en-US" sz="2465" kern="1200">
                          <a:solidFill>
                            <a:schemeClr val="tx1"/>
                          </a:solidFill>
                          <a:latin typeface="微软雅黑" panose="020b0503020204020204" charset="-122"/>
                          <a:ea typeface="微软雅黑" panose="020b0503020204020204" charset="-122"/>
                          <a:cs typeface="+mn-cs"/>
                        </a:rPr>
                        <a:t>法律</a:t>
                      </a:r>
                      <a:endParaRPr lang="zh-CN" altLang="en-US" sz="2465" kern="1200">
                        <a:solidFill>
                          <a:schemeClr val="tx1"/>
                        </a:solidFill>
                        <a:latin typeface="微软雅黑" panose="020b0503020204020204" charset="-122"/>
                        <a:ea typeface="微软雅黑" panose="020b0503020204020204" charset="-122"/>
                        <a:cs typeface="+mn-cs"/>
                      </a:endParaRPr>
                    </a:p>
                  </a:txBody>
                  <a:tcPr marL="0" marR="0" marT="0" marB="0" anchor="ctr"/>
                </a:tc>
                <a:tc>
                  <a:txBody>
                    <a:bodyPr vert="horz" wrap="square"/>
                    <a:lstStyle/>
                    <a:p>
                      <a:pPr>
                        <a:lnSpc>
                          <a:spcPts val="7200"/>
                        </a:lnSpc>
                      </a:pPr>
                      <a:r>
                        <a:rPr lang="zh-CN" altLang="en-US" sz="2465" kern="1200">
                          <a:solidFill>
                            <a:schemeClr val="tx1"/>
                          </a:solidFill>
                          <a:latin typeface="微软雅黑" panose="020b0503020204020204" charset="-122"/>
                          <a:ea typeface="微软雅黑" panose="020b0503020204020204" charset="-122"/>
                          <a:cs typeface="+mn-cs"/>
                        </a:rPr>
                        <a:t>　制定了大量有关公民基本权利的法律、法规</a:t>
                      </a:r>
                      <a:endParaRPr lang="zh-CN" altLang="en-US" sz="2465" kern="1200">
                        <a:solidFill>
                          <a:schemeClr val="tx1"/>
                        </a:solidFill>
                        <a:latin typeface="微软雅黑" panose="020b0503020204020204" charset="-122"/>
                        <a:ea typeface="微软雅黑" panose="020b0503020204020204" charset="-122"/>
                        <a:cs typeface="+mn-cs"/>
                      </a:endParaRPr>
                    </a:p>
                  </a:txBody>
                  <a:tcPr marL="34208" marR="34208" marT="0" marB="0" anchor="ctr"/>
                </a:tc>
              </a:tr>
              <a:tr h="1278890">
                <a:tc vMerge="1">
                  <a:txBody>
                    <a:bodyPr vert="horz" wrap="square"/>
                    <a:lstStyle/>
                    <a:p/>
                  </a:txBody>
                  <a:tcPr/>
                </a:tc>
                <a:tc vMerge="1">
                  <a:txBody>
                    <a:bodyPr vert="horz" wrap="square"/>
                    <a:lstStyle/>
                    <a:p/>
                  </a:txBody>
                  <a:tcPr/>
                </a:tc>
                <a:tc>
                  <a:txBody>
                    <a:bodyPr vert="horz" wrap="square"/>
                    <a:lstStyle/>
                    <a:p>
                      <a:pPr algn="ctr">
                        <a:lnSpc>
                          <a:spcPts val="7200"/>
                        </a:lnSpc>
                      </a:pPr>
                      <a:r>
                        <a:rPr lang="zh-CN" altLang="en-US" sz="2465" kern="1200">
                          <a:solidFill>
                            <a:schemeClr val="tx1"/>
                          </a:solidFill>
                          <a:latin typeface="微软雅黑" panose="020b0503020204020204" charset="-122"/>
                          <a:ea typeface="微软雅黑" panose="020b0503020204020204" charset="-122"/>
                          <a:cs typeface="+mn-cs"/>
                        </a:rPr>
                        <a:t>物质</a:t>
                      </a:r>
                      <a:endParaRPr lang="zh-CN" altLang="en-US" sz="2465" kern="1200">
                        <a:solidFill>
                          <a:schemeClr val="tx1"/>
                        </a:solidFill>
                        <a:latin typeface="微软雅黑" panose="020b0503020204020204" charset="-122"/>
                        <a:ea typeface="微软雅黑" panose="020b0503020204020204" charset="-122"/>
                        <a:cs typeface="+mn-cs"/>
                      </a:endParaRPr>
                    </a:p>
                  </a:txBody>
                  <a:tcPr marL="0" marR="0" marT="0" marB="0" anchor="ctr"/>
                </a:tc>
                <a:tc>
                  <a:txBody>
                    <a:bodyPr vert="horz" wrap="square"/>
                    <a:lstStyle/>
                    <a:p>
                      <a:pPr fontAlgn="auto">
                        <a:lnSpc>
                          <a:spcPct val="150000"/>
                        </a:lnSpc>
                      </a:pPr>
                      <a:r>
                        <a:rPr lang="zh-CN" altLang="en-US" sz="2465" kern="1200">
                          <a:solidFill>
                            <a:schemeClr val="tx1"/>
                          </a:solidFill>
                          <a:latin typeface="微软雅黑" panose="020b0503020204020204" charset="-122"/>
                          <a:ea typeface="微软雅黑" panose="020b0503020204020204" charset="-122"/>
                          <a:cs typeface="+mn-cs"/>
                        </a:rPr>
                        <a:t>　公民选举所需经费均由国库开支</a:t>
                      </a:r>
                      <a:r>
                        <a:rPr lang="en-US" sz="2465" kern="1200">
                          <a:solidFill>
                            <a:schemeClr val="tx1"/>
                          </a:solidFill>
                          <a:latin typeface="微软雅黑" panose="020b0503020204020204" charset="-122"/>
                          <a:ea typeface="微软雅黑" panose="020b0503020204020204" charset="-122"/>
                          <a:cs typeface="+mn-cs"/>
                        </a:rPr>
                        <a:t>;</a:t>
                      </a:r>
                      <a:r>
                        <a:rPr lang="zh-CN" altLang="en-US" sz="2465" kern="1200">
                          <a:solidFill>
                            <a:schemeClr val="tx1"/>
                          </a:solidFill>
                          <a:latin typeface="微软雅黑" panose="020b0503020204020204" charset="-122"/>
                          <a:ea typeface="微软雅黑" panose="020b0503020204020204" charset="-122"/>
                          <a:cs typeface="+mn-cs"/>
                        </a:rPr>
                        <a:t>在选举期间</a:t>
                      </a:r>
                      <a:r>
                        <a:rPr lang="en-US" sz="2465" kern="1200">
                          <a:solidFill>
                            <a:schemeClr val="tx1"/>
                          </a:solidFill>
                          <a:latin typeface="微软雅黑" panose="020b0503020204020204" charset="-122"/>
                          <a:ea typeface="微软雅黑" panose="020b0503020204020204" charset="-122"/>
                          <a:cs typeface="+mn-cs"/>
                        </a:rPr>
                        <a:t>,</a:t>
                      </a:r>
                      <a:r>
                        <a:rPr lang="zh-CN" altLang="en-US" sz="2465" kern="1200">
                          <a:solidFill>
                            <a:schemeClr val="tx1"/>
                          </a:solidFill>
                          <a:latin typeface="微软雅黑" panose="020b0503020204020204" charset="-122"/>
                          <a:ea typeface="微软雅黑" panose="020b0503020204020204" charset="-122"/>
                          <a:cs typeface="+mn-cs"/>
                        </a:rPr>
                        <a:t>国家掌握的报刊、电视、广播等都为选举活动提供相应的服务</a:t>
                      </a:r>
                      <a:r>
                        <a:rPr lang="en-US" sz="2465" kern="1200">
                          <a:solidFill>
                            <a:schemeClr val="tx1"/>
                          </a:solidFill>
                          <a:latin typeface="微软雅黑" panose="020b0503020204020204" charset="-122"/>
                          <a:ea typeface="微软雅黑" panose="020b0503020204020204" charset="-122"/>
                          <a:cs typeface="+mn-cs"/>
                        </a:rPr>
                        <a:t>;</a:t>
                      </a:r>
                      <a:r>
                        <a:rPr lang="zh-CN" altLang="en-US" sz="2465" kern="1200">
                          <a:solidFill>
                            <a:schemeClr val="tx1"/>
                          </a:solidFill>
                          <a:latin typeface="微软雅黑" panose="020b0503020204020204" charset="-122"/>
                          <a:ea typeface="微软雅黑" panose="020b0503020204020204" charset="-122"/>
                          <a:cs typeface="+mn-cs"/>
                        </a:rPr>
                        <a:t>等等</a:t>
                      </a:r>
                      <a:endParaRPr lang="zh-CN" altLang="en-US" sz="2465" kern="1200">
                        <a:solidFill>
                          <a:schemeClr val="tx1"/>
                        </a:solidFill>
                        <a:latin typeface="微软雅黑" panose="020b0503020204020204" charset="-122"/>
                        <a:ea typeface="微软雅黑" panose="020b0503020204020204" charset="-122"/>
                        <a:cs typeface="+mn-cs"/>
                      </a:endParaRPr>
                    </a:p>
                  </a:txBody>
                  <a:tcPr marL="34208" marR="34208" marT="0" marB="0" anchor="ctr"/>
                </a:tc>
              </a:tr>
              <a:tr h="1828800">
                <a:tc vMerge="1">
                  <a:txBody>
                    <a:bodyPr vert="horz" wrap="square"/>
                    <a:lstStyle/>
                    <a:p/>
                  </a:txBody>
                  <a:tcPr/>
                </a:tc>
                <a:tc>
                  <a:txBody>
                    <a:bodyPr vert="horz" wrap="square"/>
                    <a:lstStyle/>
                    <a:p>
                      <a:pPr algn="ctr">
                        <a:lnSpc>
                          <a:spcPts val="7200"/>
                        </a:lnSpc>
                      </a:pPr>
                      <a:r>
                        <a:rPr lang="zh-CN" altLang="en-US" sz="2465" kern="1200">
                          <a:solidFill>
                            <a:schemeClr val="tx1"/>
                          </a:solidFill>
                          <a:latin typeface="微软雅黑" panose="020b0503020204020204" charset="-122"/>
                          <a:ea typeface="微软雅黑" panose="020b0503020204020204" charset="-122"/>
                          <a:cs typeface="+mn-cs"/>
                        </a:rPr>
                        <a:t>民主</a:t>
                      </a:r>
                      <a:endParaRPr lang="zh-CN" altLang="en-US" sz="2465" kern="1200">
                        <a:solidFill>
                          <a:schemeClr val="tx1"/>
                        </a:solidFill>
                        <a:latin typeface="微软雅黑" panose="020b0503020204020204" charset="-122"/>
                        <a:ea typeface="微软雅黑" panose="020b0503020204020204" charset="-122"/>
                        <a:cs typeface="+mn-cs"/>
                      </a:endParaRPr>
                    </a:p>
                    <a:p>
                      <a:pPr algn="ctr">
                        <a:lnSpc>
                          <a:spcPts val="7200"/>
                        </a:lnSpc>
                      </a:pPr>
                      <a:r>
                        <a:rPr lang="zh-CN" altLang="en-US" sz="2465" kern="1200">
                          <a:solidFill>
                            <a:schemeClr val="tx1"/>
                          </a:solidFill>
                          <a:latin typeface="微软雅黑" panose="020b0503020204020204" charset="-122"/>
                          <a:ea typeface="微软雅黑" panose="020b0503020204020204" charset="-122"/>
                          <a:cs typeface="+mn-cs"/>
                        </a:rPr>
                        <a:t>进程</a:t>
                      </a:r>
                      <a:endParaRPr lang="zh-CN" altLang="en-US" sz="2465" kern="1200">
                        <a:solidFill>
                          <a:schemeClr val="tx1"/>
                        </a:solidFill>
                        <a:latin typeface="微软雅黑" panose="020b0503020204020204" charset="-122"/>
                        <a:ea typeface="微软雅黑" panose="020b0503020204020204" charset="-122"/>
                        <a:cs typeface="+mn-cs"/>
                      </a:endParaRPr>
                    </a:p>
                  </a:txBody>
                  <a:tcPr marL="0" marR="0" marT="0" marB="0" anchor="ctr"/>
                </a:tc>
                <a:tc gridSpan="2">
                  <a:txBody>
                    <a:bodyPr vert="horz" wrap="square"/>
                    <a:lstStyle/>
                    <a:p>
                      <a:pPr fontAlgn="auto">
                        <a:lnSpc>
                          <a:spcPct val="150000"/>
                        </a:lnSpc>
                      </a:pPr>
                      <a:r>
                        <a:rPr lang="zh-CN" altLang="en-US" sz="2465" kern="1200">
                          <a:solidFill>
                            <a:schemeClr val="tx1"/>
                          </a:solidFill>
                          <a:latin typeface="微软雅黑" panose="020b0503020204020204" charset="-122"/>
                          <a:ea typeface="微软雅黑" panose="020b0503020204020204" charset="-122"/>
                          <a:cs typeface="+mn-cs"/>
                        </a:rPr>
                        <a:t>　人民能够自己管理国家事务和社会事务</a:t>
                      </a:r>
                      <a:r>
                        <a:rPr lang="en-US" sz="2465" kern="1200">
                          <a:solidFill>
                            <a:schemeClr val="tx1"/>
                          </a:solidFill>
                          <a:latin typeface="微软雅黑" panose="020b0503020204020204" charset="-122"/>
                          <a:ea typeface="微软雅黑" panose="020b0503020204020204" charset="-122"/>
                          <a:cs typeface="+mn-cs"/>
                        </a:rPr>
                        <a:t>;</a:t>
                      </a:r>
                      <a:r>
                        <a:rPr lang="zh-CN" altLang="en-US" sz="2465" kern="1200">
                          <a:solidFill>
                            <a:schemeClr val="tx1"/>
                          </a:solidFill>
                          <a:latin typeface="微软雅黑" panose="020b0503020204020204" charset="-122"/>
                          <a:ea typeface="微软雅黑" panose="020b0503020204020204" charset="-122"/>
                          <a:cs typeface="+mn-cs"/>
                        </a:rPr>
                        <a:t>随着经济的发展和社会的进步</a:t>
                      </a:r>
                      <a:r>
                        <a:rPr lang="en-US" sz="2465" kern="1200">
                          <a:solidFill>
                            <a:schemeClr val="tx1"/>
                          </a:solidFill>
                          <a:latin typeface="微软雅黑" panose="020b0503020204020204" charset="-122"/>
                          <a:ea typeface="微软雅黑" panose="020b0503020204020204" charset="-122"/>
                          <a:cs typeface="+mn-cs"/>
                        </a:rPr>
                        <a:t>,</a:t>
                      </a:r>
                      <a:r>
                        <a:rPr lang="zh-CN" altLang="en-US" sz="2465" kern="1200">
                          <a:solidFill>
                            <a:schemeClr val="tx1"/>
                          </a:solidFill>
                          <a:latin typeface="微软雅黑" panose="020b0503020204020204" charset="-122"/>
                          <a:ea typeface="微软雅黑" panose="020b0503020204020204" charset="-122"/>
                          <a:cs typeface="+mn-cs"/>
                        </a:rPr>
                        <a:t>广大人民的利益得到日益充分的实现</a:t>
                      </a:r>
                      <a:endParaRPr lang="zh-CN" altLang="en-US" sz="2465" kern="1200">
                        <a:solidFill>
                          <a:schemeClr val="tx1"/>
                        </a:solidFill>
                        <a:latin typeface="微软雅黑" panose="020b0503020204020204" charset="-122"/>
                        <a:ea typeface="微软雅黑" panose="020b0503020204020204" charset="-122"/>
                        <a:cs typeface="+mn-cs"/>
                      </a:endParaRPr>
                    </a:p>
                  </a:txBody>
                  <a:tcPr marL="34208" marR="34208" marT="0" marB="0" anchor="ctr"/>
                </a:tc>
                <a:tc hMerge="1">
                  <a:txBody>
                    <a:bodyPr vert="horz" wrap="square"/>
                    <a:lstStyle/>
                    <a:p/>
                  </a:txBody>
                  <a:tcPr/>
                </a:tc>
              </a:tr>
            </a:tbl>
          </a:graphicData>
        </a:graphic>
      </p:graphicFrame>
    </p:spTree>
  </p:cSld>
  <p:clrMapOvr>
    <a:masterClrMapping/>
  </p:clrMapOvr>
  <mc:AlternateContent>
    <mc:Choice xmlns:p14="http://schemas.microsoft.com/office/powerpoint/2010/main" Requires="p14">
      <p:transition p14:dur="500"/>
    </mc:Choice>
    <mc:Fallback>
      <p:transition/>
    </mc:Fallback>
  </mc:AlternateConten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5" name="表格 4"/>
          <p:cNvGraphicFramePr>
            <a:graphicFrameLocks noGrp="1"/>
          </p:cNvGraphicFramePr>
          <p:nvPr>
            <p:custDataLst>
              <p:tags r:id="rId2"/>
            </p:custDataLst>
          </p:nvPr>
        </p:nvGraphicFramePr>
        <p:xfrm>
          <a:off x="588645" y="1087755"/>
          <a:ext cx="11038205" cy="4762500"/>
        </p:xfrm>
        <a:graphic>
          <a:graphicData uri="http://schemas.openxmlformats.org/drawingml/2006/table">
            <a:tbl>
              <a:tblPr firstRow="1" firstCol="1" bandRow="1">
                <a:tableStyleId>{5940675A-B579-460E-94D1-54222C63F5DA}</a:tableStyleId>
              </a:tblPr>
              <a:tblGrid>
                <a:gridCol w="1120775"/>
                <a:gridCol w="1797050"/>
                <a:gridCol w="8120380"/>
              </a:tblGrid>
              <a:tr h="1086485">
                <a:tc>
                  <a:txBody>
                    <a:bodyPr vert="horz" wrap="square"/>
                    <a:lstStyle/>
                    <a:p>
                      <a:pPr algn="ctr">
                        <a:lnSpc>
                          <a:spcPct val="120000"/>
                        </a:lnSpc>
                        <a:spcBef>
                          <a:spcPct val="0"/>
                        </a:spcBef>
                        <a:spcAft>
                          <a:spcPct val="0"/>
                        </a:spcAft>
                      </a:pPr>
                      <a:endParaRPr lang="en-US" altLang="en-US" sz="3200" kern="1200" spc="130">
                        <a:solidFill>
                          <a:schemeClr val="tx1"/>
                        </a:solidFill>
                        <a:latin typeface="微软雅黑" panose="020b0503020204020204" charset="-122"/>
                        <a:ea typeface="微软雅黑" panose="020b0503020204020204" charset="-122"/>
                        <a:cs typeface="+mn-cs"/>
                      </a:endParaRPr>
                    </a:p>
                  </a:txBody>
                  <a:tcPr marL="317500" marR="317500" marT="215900" marB="215900" anchor="ctr"/>
                </a:tc>
                <a:tc>
                  <a:txBody>
                    <a:bodyPr vert="horz" wrap="square"/>
                    <a:lstStyle/>
                    <a:p>
                      <a:pPr algn="ctr">
                        <a:lnSpc>
                          <a:spcPct val="120000"/>
                        </a:lnSpc>
                        <a:spcBef>
                          <a:spcPct val="0"/>
                        </a:spcBef>
                        <a:spcAft>
                          <a:spcPct val="0"/>
                        </a:spcAft>
                      </a:pPr>
                      <a:r>
                        <a:rPr lang="zh-CN" altLang="en-US" sz="3200" b="1" kern="1200" spc="130">
                          <a:solidFill>
                            <a:schemeClr val="tx1"/>
                          </a:solidFill>
                          <a:latin typeface="微软雅黑" panose="020b0503020204020204" charset="-122"/>
                          <a:ea typeface="微软雅黑" panose="020b0503020204020204" charset="-122"/>
                          <a:cs typeface="+mn-cs"/>
                        </a:rPr>
                        <a:t>表现</a:t>
                      </a:r>
                      <a:endParaRPr lang="zh-CN" altLang="en-US" sz="3200" b="1" kern="1200" spc="130">
                        <a:solidFill>
                          <a:schemeClr val="tx1"/>
                        </a:solidFill>
                        <a:latin typeface="微软雅黑" panose="020b0503020204020204" charset="-122"/>
                        <a:ea typeface="微软雅黑" panose="020b0503020204020204" charset="-122"/>
                        <a:cs typeface="+mn-cs"/>
                      </a:endParaRPr>
                    </a:p>
                  </a:txBody>
                  <a:tcPr marL="317500" marR="317500" marT="215900" marB="215900" anchor="ctr"/>
                </a:tc>
                <a:tc>
                  <a:txBody>
                    <a:bodyPr vert="horz" wrap="square"/>
                    <a:lstStyle/>
                    <a:p>
                      <a:pPr algn="ctr">
                        <a:lnSpc>
                          <a:spcPct val="120000"/>
                        </a:lnSpc>
                        <a:spcBef>
                          <a:spcPct val="0"/>
                        </a:spcBef>
                        <a:spcAft>
                          <a:spcPct val="0"/>
                        </a:spcAft>
                      </a:pPr>
                      <a:r>
                        <a:rPr lang="zh-CN" altLang="en-US" sz="3200" b="1" kern="1200" spc="130">
                          <a:solidFill>
                            <a:schemeClr val="tx1"/>
                          </a:solidFill>
                          <a:latin typeface="微软雅黑" panose="020b0503020204020204" charset="-122"/>
                          <a:ea typeface="微软雅黑" panose="020b0503020204020204" charset="-122"/>
                          <a:cs typeface="+mn-cs"/>
                        </a:rPr>
                        <a:t>内容</a:t>
                      </a:r>
                      <a:endParaRPr lang="zh-CN" altLang="en-US" sz="3200" b="1" kern="1200" spc="130">
                        <a:solidFill>
                          <a:schemeClr val="tx1"/>
                        </a:solidFill>
                        <a:latin typeface="微软雅黑" panose="020b0503020204020204" charset="-122"/>
                        <a:ea typeface="微软雅黑" panose="020b0503020204020204" charset="-122"/>
                        <a:cs typeface="+mn-cs"/>
                      </a:endParaRPr>
                    </a:p>
                  </a:txBody>
                  <a:tcPr marL="317500" marR="317500" marT="215900" marB="215900" anchor="ctr"/>
                </a:tc>
              </a:tr>
              <a:tr h="3676015">
                <a:tc>
                  <a:txBody>
                    <a:bodyPr vert="horz" wrap="square"/>
                    <a:lstStyle/>
                    <a:p>
                      <a:pPr algn="l">
                        <a:lnSpc>
                          <a:spcPct val="120000"/>
                        </a:lnSpc>
                        <a:spcBef>
                          <a:spcPct val="0"/>
                        </a:spcBef>
                        <a:spcAft>
                          <a:spcPct val="0"/>
                        </a:spcAft>
                      </a:pPr>
                      <a:r>
                        <a:rPr lang="zh-CN" altLang="en-US" sz="3200" kern="1200" spc="130">
                          <a:solidFill>
                            <a:schemeClr val="tx1"/>
                          </a:solidFill>
                          <a:latin typeface="微软雅黑" panose="020b0503020204020204" charset="-122"/>
                          <a:ea typeface="微软雅黑" panose="020b0503020204020204" charset="-122"/>
                          <a:cs typeface="+mn-cs"/>
                        </a:rPr>
                        <a:t>最</a:t>
                      </a:r>
                      <a:endParaRPr lang="zh-CN" altLang="en-US" sz="3200" kern="1200" spc="130">
                        <a:solidFill>
                          <a:schemeClr val="tx1"/>
                        </a:solidFill>
                        <a:latin typeface="微软雅黑" panose="020b0503020204020204" charset="-122"/>
                        <a:ea typeface="微软雅黑" panose="020b0503020204020204" charset="-122"/>
                        <a:cs typeface="+mn-cs"/>
                      </a:endParaRPr>
                    </a:p>
                    <a:p>
                      <a:pPr algn="l">
                        <a:lnSpc>
                          <a:spcPct val="120000"/>
                        </a:lnSpc>
                        <a:spcBef>
                          <a:spcPct val="0"/>
                        </a:spcBef>
                        <a:spcAft>
                          <a:spcPct val="0"/>
                        </a:spcAft>
                      </a:pPr>
                      <a:r>
                        <a:rPr lang="zh-CN" altLang="en-US" sz="3200" kern="1200" spc="130">
                          <a:solidFill>
                            <a:schemeClr val="tx1"/>
                          </a:solidFill>
                          <a:latin typeface="微软雅黑" panose="020b0503020204020204" charset="-122"/>
                          <a:ea typeface="微软雅黑" panose="020b0503020204020204" charset="-122"/>
                          <a:cs typeface="+mn-cs"/>
                        </a:rPr>
                        <a:t>管</a:t>
                      </a:r>
                      <a:endParaRPr lang="zh-CN" altLang="en-US" sz="3200" kern="1200" spc="130">
                        <a:solidFill>
                          <a:schemeClr val="tx1"/>
                        </a:solidFill>
                        <a:latin typeface="微软雅黑" panose="020b0503020204020204" charset="-122"/>
                        <a:ea typeface="微软雅黑" panose="020b0503020204020204" charset="-122"/>
                        <a:cs typeface="+mn-cs"/>
                      </a:endParaRPr>
                    </a:p>
                    <a:p>
                      <a:pPr algn="l">
                        <a:lnSpc>
                          <a:spcPct val="120000"/>
                        </a:lnSpc>
                        <a:spcBef>
                          <a:spcPct val="0"/>
                        </a:spcBef>
                        <a:spcAft>
                          <a:spcPct val="0"/>
                        </a:spcAft>
                      </a:pPr>
                      <a:r>
                        <a:rPr lang="zh-CN" altLang="en-US" sz="3200" kern="1200" spc="130">
                          <a:solidFill>
                            <a:schemeClr val="tx1"/>
                          </a:solidFill>
                          <a:latin typeface="微软雅黑" panose="020b0503020204020204" charset="-122"/>
                          <a:ea typeface="微软雅黑" panose="020b0503020204020204" charset="-122"/>
                          <a:cs typeface="+mn-cs"/>
                        </a:rPr>
                        <a:t>用</a:t>
                      </a:r>
                      <a:endParaRPr lang="zh-CN" altLang="en-US" sz="3200" kern="1200" spc="130">
                        <a:solidFill>
                          <a:schemeClr val="tx1"/>
                        </a:solidFill>
                        <a:latin typeface="微软雅黑" panose="020b0503020204020204" charset="-122"/>
                        <a:ea typeface="微软雅黑" panose="020b0503020204020204" charset="-122"/>
                        <a:cs typeface="+mn-cs"/>
                      </a:endParaRPr>
                    </a:p>
                  </a:txBody>
                  <a:tcPr marL="317500" marR="317500" marT="215900" marB="215900" anchor="ctr"/>
                </a:tc>
                <a:tc>
                  <a:txBody>
                    <a:bodyPr vert="horz" wrap="square"/>
                    <a:lstStyle/>
                    <a:p>
                      <a:pPr algn="l">
                        <a:lnSpc>
                          <a:spcPct val="120000"/>
                        </a:lnSpc>
                        <a:spcBef>
                          <a:spcPct val="0"/>
                        </a:spcBef>
                        <a:spcAft>
                          <a:spcPct val="0"/>
                        </a:spcAft>
                      </a:pPr>
                      <a:r>
                        <a:rPr lang="zh-CN" altLang="en-US" sz="3200" kern="1200" spc="130">
                          <a:solidFill>
                            <a:schemeClr val="tx1"/>
                          </a:solidFill>
                          <a:latin typeface="微软雅黑" panose="020b0503020204020204" charset="-122"/>
                          <a:ea typeface="微软雅黑" panose="020b0503020204020204" charset="-122"/>
                          <a:cs typeface="+mn-cs"/>
                        </a:rPr>
                        <a:t>制度</a:t>
                      </a:r>
                      <a:endParaRPr lang="zh-CN" altLang="en-US" sz="3200" kern="1200" spc="130">
                        <a:solidFill>
                          <a:schemeClr val="tx1"/>
                        </a:solidFill>
                        <a:latin typeface="微软雅黑" panose="020b0503020204020204" charset="-122"/>
                        <a:ea typeface="微软雅黑" panose="020b0503020204020204" charset="-122"/>
                        <a:cs typeface="+mn-cs"/>
                      </a:endParaRPr>
                    </a:p>
                    <a:p>
                      <a:pPr algn="l">
                        <a:lnSpc>
                          <a:spcPct val="120000"/>
                        </a:lnSpc>
                        <a:spcBef>
                          <a:spcPct val="0"/>
                        </a:spcBef>
                        <a:spcAft>
                          <a:spcPct val="0"/>
                        </a:spcAft>
                      </a:pPr>
                      <a:r>
                        <a:rPr lang="zh-CN" altLang="en-US" sz="3200" kern="1200" spc="130">
                          <a:solidFill>
                            <a:schemeClr val="tx1"/>
                          </a:solidFill>
                          <a:latin typeface="微软雅黑" panose="020b0503020204020204" charset="-122"/>
                          <a:ea typeface="微软雅黑" panose="020b0503020204020204" charset="-122"/>
                          <a:cs typeface="+mn-cs"/>
                        </a:rPr>
                        <a:t>体系</a:t>
                      </a:r>
                      <a:endParaRPr lang="zh-CN" altLang="en-US" sz="3200" kern="1200" spc="130">
                        <a:solidFill>
                          <a:schemeClr val="tx1"/>
                        </a:solidFill>
                        <a:latin typeface="微软雅黑" panose="020b0503020204020204" charset="-122"/>
                        <a:ea typeface="微软雅黑" panose="020b0503020204020204" charset="-122"/>
                        <a:cs typeface="+mn-cs"/>
                      </a:endParaRPr>
                    </a:p>
                  </a:txBody>
                  <a:tcPr marL="317500" marR="317500" marT="215900" marB="215900" anchor="ctr"/>
                </a:tc>
                <a:tc>
                  <a:txBody>
                    <a:bodyPr vert="horz" wrap="square"/>
                    <a:lstStyle/>
                    <a:p>
                      <a:pPr algn="ctr">
                        <a:lnSpc>
                          <a:spcPct val="120000"/>
                        </a:lnSpc>
                        <a:spcBef>
                          <a:spcPct val="0"/>
                        </a:spcBef>
                        <a:spcAft>
                          <a:spcPct val="0"/>
                        </a:spcAft>
                      </a:pPr>
                      <a:endParaRPr lang="en-US" sz="3200" kern="1200" spc="130">
                        <a:solidFill>
                          <a:schemeClr val="tx1"/>
                        </a:solidFill>
                        <a:latin typeface="微软雅黑" panose="020b0503020204020204" charset="-122"/>
                        <a:ea typeface="微软雅黑" panose="020b0503020204020204" charset="-122"/>
                        <a:cs typeface="+mn-cs"/>
                      </a:endParaRPr>
                    </a:p>
                  </a:txBody>
                  <a:tcPr marL="317500" marR="317500" marT="215900" marB="215900" anchor="ctr"/>
                </a:tc>
              </a:tr>
            </a:tbl>
          </a:graphicData>
        </a:graphic>
      </p:graphicFrame>
      <p:pic>
        <p:nvPicPr>
          <p:cNvPr id="6" name="ZZTK214.EPS"/>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300855" y="2315210"/>
            <a:ext cx="6979920" cy="339598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mc:Choice xmlns:p14="http://schemas.microsoft.com/office/powerpoint/2010/main" Requires="p14">
      <p:transition p14:dur="500"/>
    </mc:Choice>
    <mc:Fallback>
      <p:transition/>
    </mc:Fallback>
  </mc:AlternateConten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381000" y="1362857"/>
            <a:ext cx="11430000" cy="4009390"/>
          </a:xfrm>
          <a:prstGeom prst="rect">
            <a:avLst/>
          </a:prstGeom>
        </p:spPr>
        <p:txBody>
          <a:bodyPr>
            <a:spAutoFit/>
          </a:bodyPr>
          <a:lstStyle/>
          <a:p>
            <a:pPr>
              <a:lnSpc>
                <a:spcPct val="130000"/>
              </a:lnSpc>
              <a:spcAft>
                <a:spcPct val="0"/>
              </a:spcAft>
              <a:tabLst>
                <a:tab pos="1188085"/>
                <a:tab pos="2163445"/>
                <a:tab pos="3142615"/>
                <a:tab pos="4190365"/>
              </a:tabLst>
            </a:pPr>
            <a:r>
              <a:rPr lang="en-US" altLang="zh-CN" sz="2800">
                <a:solidFill>
                  <a:srgbClr val="000000"/>
                </a:solidFill>
                <a:latin typeface="Times New Roman" panose="02020603050405020304" pitchFamily="18" charset="0"/>
                <a:cs typeface="Times New Roman" panose="02020603050405020304" pitchFamily="18" charset="0"/>
              </a:rPr>
              <a:t>(1)</a:t>
            </a:r>
            <a:r>
              <a:rPr lang="zh-CN" altLang="zh-CN" sz="2800">
                <a:solidFill>
                  <a:srgbClr val="000000"/>
                </a:solidFill>
                <a:latin typeface="Times New Roman" panose="02020603050405020304" pitchFamily="18" charset="0"/>
                <a:cs typeface="Times New Roman" panose="02020603050405020304" pitchFamily="18" charset="0"/>
              </a:rPr>
              <a:t>尊重和保障人权是发展社会主义民主政治的内在要求。</a:t>
            </a:r>
            <a:endParaRPr lang="zh-CN" altLang="zh-CN" sz="2800">
              <a:solidFill>
                <a:srgbClr val="000000"/>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r>
              <a:rPr lang="en-US" altLang="zh-CN" sz="2800">
                <a:solidFill>
                  <a:srgbClr val="000000"/>
                </a:solidFill>
                <a:latin typeface="Times New Roman" panose="02020603050405020304" pitchFamily="18" charset="0"/>
                <a:cs typeface="Times New Roman" panose="02020603050405020304" pitchFamily="18" charset="0"/>
              </a:rPr>
              <a:t>(2)</a:t>
            </a:r>
            <a:r>
              <a:rPr lang="zh-CN" altLang="zh-CN" sz="2800">
                <a:solidFill>
                  <a:srgbClr val="000000"/>
                </a:solidFill>
                <a:latin typeface="Times New Roman" panose="02020603050405020304" pitchFamily="18" charset="0"/>
                <a:cs typeface="Times New Roman" panose="02020603050405020304" pitchFamily="18" charset="0"/>
              </a:rPr>
              <a:t>我国在尊重和保障人权方面取得的成就</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cs typeface="Times New Roman" panose="02020603050405020304" pitchFamily="18" charset="0"/>
              </a:rPr>
              <a:t>充分反映了人民民主是最广泛、最真实、最管用的民主。</a:t>
            </a:r>
            <a:endParaRPr lang="zh-CN" altLang="zh-CN" sz="2800">
              <a:solidFill>
                <a:srgbClr val="000000"/>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r>
              <a:rPr lang="en-US" altLang="zh-CN" sz="2800">
                <a:solidFill>
                  <a:srgbClr val="000000"/>
                </a:solidFill>
                <a:latin typeface="Times New Roman" panose="02020603050405020304" pitchFamily="18" charset="0"/>
                <a:cs typeface="Times New Roman" panose="02020603050405020304" pitchFamily="18" charset="0"/>
              </a:rPr>
              <a:t>(3)</a:t>
            </a:r>
            <a:r>
              <a:rPr lang="zh-CN" altLang="zh-CN" sz="2800">
                <a:solidFill>
                  <a:srgbClr val="000000"/>
                </a:solidFill>
                <a:latin typeface="Times New Roman" panose="02020603050405020304" pitchFamily="18" charset="0"/>
                <a:cs typeface="Times New Roman" panose="02020603050405020304" pitchFamily="18" charset="0"/>
              </a:rPr>
              <a:t>坚持国家的专政职能</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cs typeface="Times New Roman" panose="02020603050405020304" pitchFamily="18" charset="0"/>
              </a:rPr>
              <a:t>依法打击极少数敌对分子的破坏活动</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cs typeface="Times New Roman" panose="02020603050405020304" pitchFamily="18" charset="0"/>
              </a:rPr>
              <a:t>打击各种犯罪活动</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cs typeface="Times New Roman" panose="02020603050405020304" pitchFamily="18" charset="0"/>
              </a:rPr>
              <a:t>维护社会治安和社会秩序</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cs typeface="Times New Roman" panose="02020603050405020304" pitchFamily="18" charset="0"/>
              </a:rPr>
              <a:t>保障人民民主。</a:t>
            </a:r>
            <a:endParaRPr lang="zh-CN" altLang="zh-CN" sz="2800">
              <a:solidFill>
                <a:srgbClr val="000000"/>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r>
              <a:rPr lang="en-US" altLang="zh-CN" sz="2800">
                <a:solidFill>
                  <a:srgbClr val="000000"/>
                </a:solidFill>
                <a:latin typeface="Times New Roman" panose="02020603050405020304" pitchFamily="18" charset="0"/>
                <a:cs typeface="Times New Roman" panose="02020603050405020304" pitchFamily="18" charset="0"/>
              </a:rPr>
              <a:t>(4)</a:t>
            </a:r>
            <a:r>
              <a:rPr lang="zh-CN" altLang="zh-CN" sz="2800">
                <a:solidFill>
                  <a:srgbClr val="000000"/>
                </a:solidFill>
                <a:latin typeface="Times New Roman" panose="02020603050405020304" pitchFamily="18" charset="0"/>
                <a:cs typeface="Times New Roman" panose="02020603050405020304" pitchFamily="18" charset="0"/>
              </a:rPr>
              <a:t>发展社会主义民主政治就是要体现人民意志</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cs typeface="Times New Roman" panose="02020603050405020304" pitchFamily="18" charset="0"/>
              </a:rPr>
              <a:t>保障人民权益</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cs typeface="Times New Roman" panose="02020603050405020304" pitchFamily="18" charset="0"/>
              </a:rPr>
              <a:t>激发人民创造活力</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cs typeface="Times New Roman" panose="02020603050405020304" pitchFamily="18" charset="0"/>
              </a:rPr>
              <a:t>用制度体系保障人民当家作主。</a:t>
            </a:r>
            <a:endParaRPr lang="zh-CN" altLang="zh-CN" sz="28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219" name=" 219"/>
          <p:cNvSpPr/>
          <p:nvPr/>
        </p:nvSpPr>
        <p:spPr>
          <a:xfrm>
            <a:off x="466725" y="16573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知识拓展</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
        <p:nvSpPr>
          <p:cNvPr id="5" name="文本框 4"/>
          <p:cNvSpPr txBox="1"/>
          <p:nvPr/>
        </p:nvSpPr>
        <p:spPr>
          <a:xfrm>
            <a:off x="4132581" y="267789"/>
            <a:ext cx="6098932" cy="737235"/>
          </a:xfrm>
          <a:prstGeom prst="rect">
            <a:avLst/>
          </a:prstGeom>
          <a:noFill/>
        </p:spPr>
        <p:txBody>
          <a:bodyPr wrap="square">
            <a:spAutoFit/>
          </a:bodyPr>
          <a:lstStyle/>
          <a:p>
            <a:pPr algn="l">
              <a:lnSpc>
                <a:spcPct val="150000"/>
              </a:lnSpc>
              <a:spcAft>
                <a:spcPts val="600"/>
              </a:spcAft>
            </a:pPr>
            <a:r>
              <a:rPr lang="zh-CN" altLang="zh-CN" sz="2800" b="1">
                <a:solidFill>
                  <a:srgbClr val="000000"/>
                </a:solidFill>
                <a:latin typeface="Arial" panose="020b0604020202020204" pitchFamily="34" charset="0"/>
                <a:ea typeface="黑体" pitchFamily="49" charset="-122"/>
                <a:cs typeface="Times New Roman" panose="02020603050405020304" pitchFamily="18" charset="0"/>
                <a:sym typeface="+mn-ea"/>
              </a:rPr>
              <a:t>国家尊重和保障人权</a:t>
            </a:r>
            <a:endParaRPr lang="zh-CN" altLang="zh-CN" sz="2800" b="1">
              <a:solidFill>
                <a:srgbClr val="000000"/>
              </a:solidFill>
              <a:latin typeface="Arial" panose="020b0604020202020204" pitchFamily="34" charset="0"/>
              <a:ea typeface="黑体" pitchFamily="49" charset="-122"/>
              <a:cs typeface="Times New Roman" panose="02020603050405020304" pitchFamily="18" charset="0"/>
              <a:sym typeface="+mn-ea"/>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601981" y="433524"/>
            <a:ext cx="6098932" cy="684530"/>
          </a:xfrm>
          <a:prstGeom prst="rect">
            <a:avLst/>
          </a:prstGeom>
          <a:noFill/>
        </p:spPr>
        <p:txBody>
          <a:bodyPr wrap="square">
            <a:spAutoFit/>
          </a:bodyPr>
          <a:lstStyle/>
          <a:p>
            <a:pPr algn="l">
              <a:lnSpc>
                <a:spcPct val="150000"/>
              </a:lnSpc>
              <a:spcAft>
                <a:spcPts val="600"/>
              </a:spcAft>
            </a:pPr>
            <a:r>
              <a:rPr lang="en-US" altLang="zh-CN" sz="2565" b="1">
                <a:solidFill>
                  <a:srgbClr val="000000"/>
                </a:solidFill>
                <a:latin typeface="Calibri" panose="020f0502020204030204"/>
                <a:ea typeface="微软雅黑" panose="020b0503020204020204" charset="-122"/>
                <a:cs typeface="微软雅黑" panose="020b0503020204020204" pitchFamily="34" charset="-120"/>
              </a:rPr>
              <a:t>②</a:t>
            </a:r>
            <a:r>
              <a:rPr lang="en-US" altLang="zh-CN" sz="2565" b="1">
                <a:solidFill>
                  <a:srgbClr val="000000"/>
                </a:solidFill>
                <a:latin typeface="微软雅黑" panose="020b0503020204020204" charset="-122"/>
                <a:ea typeface="微软雅黑" panose="020b0503020204020204" charset="-122"/>
                <a:cs typeface="微软雅黑" panose="020b0503020204020204" pitchFamily="34" charset="-120"/>
              </a:rPr>
              <a:t>人民民主专政的</a:t>
            </a:r>
            <a:r>
              <a:rPr lang="en-US" altLang="zh-CN" sz="2565" b="1">
                <a:solidFill>
                  <a:srgbClr val="FF0000"/>
                </a:solidFill>
                <a:latin typeface="微软雅黑" panose="020b0503020204020204" charset="-122"/>
                <a:ea typeface="微软雅黑" panose="020b0503020204020204" charset="-122"/>
                <a:cs typeface="微软雅黑" panose="020b0503020204020204" pitchFamily="34" charset="-120"/>
              </a:rPr>
              <a:t>专政</a:t>
            </a:r>
            <a:r>
              <a:rPr lang="en-US" altLang="zh-CN" sz="2565" b="1">
                <a:solidFill>
                  <a:srgbClr val="000000"/>
                </a:solidFill>
                <a:latin typeface="微软雅黑" panose="020b0503020204020204" charset="-122"/>
                <a:ea typeface="微软雅黑" panose="020b0503020204020204" charset="-122"/>
                <a:cs typeface="微软雅黑" panose="020b0503020204020204" pitchFamily="34" charset="-120"/>
              </a:rPr>
              <a:t>职能</a:t>
            </a:r>
            <a:endParaRPr lang="en-US" altLang="zh-CN" sz="2565" b="1"/>
          </a:p>
        </p:txBody>
      </p:sp>
      <p:graphicFrame>
        <p:nvGraphicFramePr>
          <p:cNvPr id="15" name="P_6_BD#25.bf651b160"/>
          <p:cNvGraphicFramePr>
            <a:graphicFrameLocks noGrp="1"/>
          </p:cNvGraphicFramePr>
          <p:nvPr>
            <p:custDataLst>
              <p:tags r:id="rId3"/>
            </p:custDataLst>
          </p:nvPr>
        </p:nvGraphicFramePr>
        <p:xfrm>
          <a:off x="601734" y="1279306"/>
          <a:ext cx="10781030" cy="4953635"/>
        </p:xfrm>
        <a:graphic>
          <a:graphicData uri="http://schemas.openxmlformats.org/drawingml/2006/table">
            <a:tbl>
              <a:tblPr/>
              <a:tblGrid>
                <a:gridCol w="370840"/>
                <a:gridCol w="835025"/>
                <a:gridCol w="9575165"/>
              </a:tblGrid>
              <a:tr h="1056640">
                <a:tc rowSpan="3">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原因</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理论依据</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民主与专政是辩证统一的，专政是民主的保障。只有对极少数敌对分子实行专政，才能保障人民民主</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056640">
                <a:tc vMerge="1">
                  <a:txBody>
                    <a:bodyPr vert="horz" wrap="square"/>
                    <a:lstStyle/>
                    <a:p/>
                  </a:txBody>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根本原因</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国家性质决定国家的职能。我国的国家职能与人民民主专政的国体相适应，为社会主义现代化建设提供可靠保障</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056640">
                <a:tc vMerge="1">
                  <a:txBody>
                    <a:bodyPr vert="horz" wrap="square"/>
                    <a:lstStyle/>
                    <a:p/>
                  </a:txBody>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现实需要</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我国的社会主义现代化建设需要一个有利的国际环境和稳定有序的政治环境</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783715">
                <a:tc gridSpan="2">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对象</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hMerge="1">
                  <a:txBody>
                    <a:bodyPr vert="horz" wrap="square"/>
                    <a:lstStyle/>
                    <a:p/>
                  </a:txBody>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依法打击危害社会主义制度的各种破坏活动，打击危害国家安全和统一的各种颠覆破坏活动、暴力恐怖活动、民族分裂活动、宗教极端活动，打击危害人民群众生命财产安全的各种犯罪活动</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Tree>
  </p:cSld>
  <p:clrMapOvr>
    <a:masterClrMapping/>
  </p:clrMapOvr>
  <mc:AlternateContent>
    <mc:Choice xmlns:p14="http://schemas.microsoft.com/office/powerpoint/2010/main" Requires="p14">
      <p:transition p14:dur="500"/>
    </mc:Choice>
    <mc:Fallback>
      <p:transition/>
    </mc:Fallback>
  </mc:AlternateConten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4062730" y="165924"/>
            <a:ext cx="3126740" cy="650875"/>
          </a:xfrm>
          <a:prstGeom prst="rect">
            <a:avLst/>
          </a:prstGeom>
        </p:spPr>
        <p:txBody>
          <a:bodyPr wrap="none">
            <a:spAutoFit/>
          </a:bodyPr>
          <a:lstStyle/>
          <a:p>
            <a:pPr>
              <a:lnSpc>
                <a:spcPct val="130000"/>
              </a:lnSpc>
              <a:spcAft>
                <a:spcPct val="0"/>
              </a:spcAft>
              <a:tabLst>
                <a:tab pos="1188085"/>
                <a:tab pos="2163445"/>
                <a:tab pos="3142615"/>
                <a:tab pos="4190365"/>
              </a:tabLst>
            </a:pPr>
            <a:r>
              <a:rPr lang="zh-CN" altLang="zh-CN" sz="2800">
                <a:solidFill>
                  <a:srgbClr val="000000"/>
                </a:solidFill>
                <a:latin typeface="Arial" panose="020b0604020202020204" pitchFamily="34" charset="0"/>
                <a:ea typeface="黑体" pitchFamily="49" charset="-122"/>
                <a:cs typeface="Times New Roman" panose="02020603050405020304" pitchFamily="18" charset="0"/>
              </a:rPr>
              <a:t>民主与专政的</a:t>
            </a:r>
            <a:r>
              <a:rPr lang="zh-CN" altLang="zh-CN" sz="2800" smtClean="0">
                <a:solidFill>
                  <a:srgbClr val="000000"/>
                </a:solidFill>
                <a:latin typeface="Arial" panose="020b0604020202020204" pitchFamily="34" charset="0"/>
                <a:ea typeface="黑体" pitchFamily="49" charset="-122"/>
                <a:cs typeface="Times New Roman" panose="02020603050405020304" pitchFamily="18" charset="0"/>
              </a:rPr>
              <a:t>关系</a:t>
            </a:r>
            <a:r>
              <a:rPr lang="en-US" altLang="zh-CN" sz="2800" smtClean="0">
                <a:solidFill>
                  <a:srgbClr val="000000"/>
                </a:solidFill>
                <a:latin typeface="Arial" panose="020b0604020202020204" pitchFamily="34" charset="0"/>
                <a:ea typeface="黑体" pitchFamily="49" charset="-122"/>
                <a:cs typeface="Times New Roman" panose="02020603050405020304" pitchFamily="18" charset="0"/>
              </a:rPr>
              <a:t> </a:t>
            </a:r>
            <a:endParaRPr lang="zh-CN" altLang="zh-CN" sz="28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custDataLst>
              <p:tags r:id="rId2"/>
            </p:custDataLst>
          </p:nvPr>
        </p:nvGraphicFramePr>
        <p:xfrm>
          <a:off x="381000" y="1002044"/>
          <a:ext cx="11444554" cy="5151120"/>
        </p:xfrm>
        <a:graphic>
          <a:graphicData uri="http://schemas.openxmlformats.org/drawingml/2006/table">
            <a:tbl>
              <a:tblPr firstRow="1" firstCol="1" bandRow="1"/>
              <a:tblGrid>
                <a:gridCol w="318047"/>
                <a:gridCol w="894989"/>
                <a:gridCol w="5710890"/>
                <a:gridCol w="4520628"/>
              </a:tblGrid>
              <a:tr h="139310">
                <a:tc gridSpan="2">
                  <a:txBody>
                    <a:bodyPr vert="horz" wrap="square"/>
                    <a:lstStyle/>
                    <a:p>
                      <a:pPr>
                        <a:spcAft>
                          <a:spcPct val="0"/>
                        </a:spcAft>
                        <a:tabLst>
                          <a:tab pos="1188085"/>
                          <a:tab pos="2163445"/>
                          <a:tab pos="3142615"/>
                          <a:tab pos="4190365"/>
                        </a:tabLst>
                      </a:pPr>
                      <a:r>
                        <a:rPr lang="zh-CN" sz="2600">
                          <a:solidFill>
                            <a:srgbClr val="000000"/>
                          </a:solidFill>
                          <a:effectLst/>
                          <a:latin typeface="Arial" panose="020b0604020202020204" pitchFamily="34" charset="0"/>
                          <a:ea typeface="黑体" pitchFamily="49" charset="-122"/>
                          <a:cs typeface="Times New Roman" panose="02020603050405020304" pitchFamily="18" charset="0"/>
                        </a:rPr>
                        <a:t>关系</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vert="horz" wrap="square"/>
                    <a:lstStyle/>
                    <a:p/>
                  </a:txBody>
                  <a:tcPr/>
                </a:tc>
                <a:tc>
                  <a:txBody>
                    <a:bodyPr vert="horz" wrap="square"/>
                    <a:lstStyle/>
                    <a:p>
                      <a:pPr>
                        <a:spcAft>
                          <a:spcPct val="0"/>
                        </a:spcAft>
                        <a:tabLst>
                          <a:tab pos="1188085"/>
                          <a:tab pos="2163445"/>
                          <a:tab pos="3142615"/>
                          <a:tab pos="4190365"/>
                        </a:tabLst>
                      </a:pPr>
                      <a:r>
                        <a:rPr lang="zh-CN" sz="2600">
                          <a:solidFill>
                            <a:srgbClr val="000000"/>
                          </a:solidFill>
                          <a:effectLst/>
                          <a:latin typeface="Arial" panose="020b0604020202020204" pitchFamily="34" charset="0"/>
                          <a:ea typeface="黑体" pitchFamily="49" charset="-122"/>
                          <a:cs typeface="Times New Roman" panose="02020603050405020304" pitchFamily="18" charset="0"/>
                        </a:rPr>
                        <a:t>民主</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600">
                          <a:solidFill>
                            <a:srgbClr val="000000"/>
                          </a:solidFill>
                          <a:effectLst/>
                          <a:latin typeface="Arial" panose="020b0604020202020204" pitchFamily="34" charset="0"/>
                          <a:ea typeface="黑体" pitchFamily="49" charset="-122"/>
                          <a:cs typeface="Times New Roman" panose="02020603050405020304" pitchFamily="18" charset="0"/>
                        </a:rPr>
                        <a:t>专政</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7930">
                <a:tc rowSpan="4">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区</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别</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含义</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在统治阶级范围内</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按照平等的原则和少数服从多数的原则来共同管理国家事务的国家制度</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12504" marR="125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专政就是阶级的统治</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12504" marR="12504"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8620">
                <a:tc vMerge="1">
                  <a:txBody>
                    <a:bodyPr vert="horz" wrap="square"/>
                    <a:lstStyle/>
                    <a:p/>
                  </a:txBody>
                  <a:tcPr/>
                </a:tc>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适用</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范围</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统治阶级内部</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12504" marR="125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被统治阶级</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12504" marR="12504"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67388">
                <a:tc vMerge="1">
                  <a:txBody>
                    <a:bodyPr vert="horz" wrap="square"/>
                    <a:lstStyle/>
                    <a:p/>
                  </a:txBody>
                  <a:tcPr/>
                </a:tc>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实施</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方式</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以政治权利平等实现</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少数服从多数为基本特征</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12504" marR="125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以国家力量的强制实施为基本特征</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12504" marR="12504"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7930">
                <a:tc vMerge="1">
                  <a:txBody>
                    <a:bodyPr vert="horz" wrap="square"/>
                    <a:lstStyle/>
                    <a:p/>
                  </a:txBody>
                  <a:tcPr/>
                </a:tc>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功能</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体现统治阶级与人民的意志和利益</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更加有效地管理国家</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12504" marR="125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是为了巩固特定的国家政权</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以保证社会政治秩序的稳定</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12504" marR="12504"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7930">
                <a:tc gridSpan="2">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联系</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hMerge="1">
                  <a:txBody>
                    <a:bodyPr vert="horz" wrap="square"/>
                    <a:lstStyle/>
                    <a:p/>
                  </a:txBody>
                  <a:tcPr/>
                </a:tc>
                <a:tc gridSpan="2">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任何国家的民主都是统治阶级的民主与对被统治阶级的专政的结合</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是民主与专政的统一体。民主与专政是相辅相成、互为前提的。民主是专政的基础</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专政是民主的保障</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12504" marR="12504"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hMerge="1">
                  <a:txBody>
                    <a:bodyPr vert="horz" wrap="square"/>
                    <a:lstStyle/>
                    <a:p/>
                  </a:txBody>
                  <a:tcPr/>
                </a:tc>
              </a:tr>
            </a:tbl>
          </a:graphicData>
        </a:graphic>
      </p:graphicFrame>
      <p:sp>
        <p:nvSpPr>
          <p:cNvPr id="219" name=" 219"/>
          <p:cNvSpPr/>
          <p:nvPr/>
        </p:nvSpPr>
        <p:spPr>
          <a:xfrm>
            <a:off x="466725" y="16573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381635" y="2086382"/>
            <a:ext cx="11430000" cy="3449955"/>
          </a:xfrm>
          <a:prstGeom prst="rect">
            <a:avLst/>
          </a:prstGeom>
        </p:spPr>
        <p:txBody>
          <a:bodyPr>
            <a:spAutoFit/>
          </a:bodyPr>
          <a:lstStyle/>
          <a:p>
            <a:pPr>
              <a:lnSpc>
                <a:spcPct val="130000"/>
              </a:lnSpc>
              <a:spcAft>
                <a:spcPct val="0"/>
              </a:spcAft>
              <a:tabLst>
                <a:tab pos="1188085"/>
                <a:tab pos="2163445"/>
                <a:tab pos="3142615"/>
                <a:tab pos="4190365"/>
              </a:tabLst>
            </a:pPr>
            <a:r>
              <a:rPr lang="en-US" sz="2800" b="1" err="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①任何民主制国家都是民主与专政的统一，民主只属于统治阶级，被统治阶级是专政的对象。</a:t>
            </a:r>
            <a:endParaRPr lang="en-US" sz="2800" b="1">
              <a:solidFill>
                <a:srgbClr val="000000"/>
              </a:solidFill>
              <a:latin typeface="宋体" panose="02010600030101010101" pitchFamily="2" charset="-122"/>
              <a:ea typeface="宋体" panose="02010600030101010101" pitchFamily="2" charset="-122"/>
              <a:cs typeface="宋体" panose="02010600030101010101" pitchFamily="2" charset="-122"/>
              <a:sym typeface="+mn-ea"/>
            </a:endParaRPr>
          </a:p>
          <a:p>
            <a:pPr>
              <a:lnSpc>
                <a:spcPct val="130000"/>
              </a:lnSpc>
              <a:spcAft>
                <a:spcPct val="0"/>
              </a:spcAft>
              <a:tabLst>
                <a:tab pos="1188085"/>
                <a:tab pos="2163445"/>
                <a:tab pos="3142615"/>
                <a:tab pos="4190365"/>
              </a:tabLst>
            </a:pPr>
            <a:r>
              <a:rPr lang="zh-CN" altLang="zh-CN" sz="2800" b="1">
                <a:solidFill>
                  <a:srgbClr val="000000"/>
                </a:solidFill>
                <a:latin typeface="宋体" panose="02010600030101010101" pitchFamily="2" charset="-122"/>
                <a:ea typeface="宋体" panose="02010600030101010101" pitchFamily="2" charset="-122"/>
                <a:cs typeface="宋体" panose="02010600030101010101" pitchFamily="2" charset="-122"/>
              </a:rPr>
              <a:t>②民主与专制是根本对立的两种国家制度</a:t>
            </a:r>
            <a:r>
              <a:rPr lang="en-US" altLang="zh-CN" sz="2800" b="1">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b="1">
                <a:solidFill>
                  <a:srgbClr val="000000"/>
                </a:solidFill>
                <a:latin typeface="宋体" panose="02010600030101010101" pitchFamily="2" charset="-122"/>
                <a:ea typeface="宋体" panose="02010600030101010101" pitchFamily="2" charset="-122"/>
                <a:cs typeface="宋体" panose="02010600030101010101" pitchFamily="2" charset="-122"/>
              </a:rPr>
              <a:t>一个国家要么是民主制国家</a:t>
            </a:r>
            <a:r>
              <a:rPr lang="en-US" altLang="zh-CN" sz="2800" b="1">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b="1">
                <a:solidFill>
                  <a:srgbClr val="000000"/>
                </a:solidFill>
                <a:latin typeface="宋体" panose="02010600030101010101" pitchFamily="2" charset="-122"/>
                <a:ea typeface="宋体" panose="02010600030101010101" pitchFamily="2" charset="-122"/>
                <a:cs typeface="宋体" panose="02010600030101010101" pitchFamily="2" charset="-122"/>
              </a:rPr>
              <a:t>要么是专制国家。专制制度是对民主制度的根本否定</a:t>
            </a:r>
            <a:r>
              <a:rPr lang="en-US" altLang="zh-CN" sz="2800" b="1">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b="1">
                <a:solidFill>
                  <a:srgbClr val="000000"/>
                </a:solidFill>
                <a:latin typeface="宋体" panose="02010600030101010101" pitchFamily="2" charset="-122"/>
                <a:ea typeface="宋体" panose="02010600030101010101" pitchFamily="2" charset="-122"/>
                <a:cs typeface="宋体" panose="02010600030101010101" pitchFamily="2" charset="-122"/>
              </a:rPr>
              <a:t>其突出特征是在统治阶级内部</a:t>
            </a:r>
            <a:r>
              <a:rPr lang="en-US" altLang="zh-CN" sz="2800" b="1">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b="1">
                <a:solidFill>
                  <a:srgbClr val="000000"/>
                </a:solidFill>
                <a:latin typeface="宋体" panose="02010600030101010101" pitchFamily="2" charset="-122"/>
                <a:ea typeface="宋体" panose="02010600030101010101" pitchFamily="2" charset="-122"/>
                <a:cs typeface="宋体" panose="02010600030101010101" pitchFamily="2" charset="-122"/>
              </a:rPr>
              <a:t>权力高度集中在个人手中</a:t>
            </a:r>
            <a:r>
              <a:rPr lang="en-US" altLang="zh-CN" sz="2800" b="1">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zh-CN" sz="2800" b="1">
                <a:solidFill>
                  <a:srgbClr val="000000"/>
                </a:solidFill>
                <a:latin typeface="宋体" panose="02010600030101010101" pitchFamily="2" charset="-122"/>
                <a:ea typeface="宋体" panose="02010600030101010101" pitchFamily="2" charset="-122"/>
                <a:cs typeface="宋体" panose="02010600030101010101" pitchFamily="2" charset="-122"/>
              </a:rPr>
              <a:t>实行个人专断。专制不等于专政</a:t>
            </a:r>
            <a:r>
              <a:rPr lang="zh-CN" altLang="zh-CN" sz="2800" b="1" smtClean="0">
                <a:solidFill>
                  <a:srgbClr val="000000"/>
                </a:solidFill>
                <a:latin typeface="宋体" panose="02010600030101010101" pitchFamily="2" charset="-122"/>
                <a:ea typeface="宋体" panose="02010600030101010101" pitchFamily="2" charset="-122"/>
                <a:cs typeface="宋体" panose="02010600030101010101" pitchFamily="2" charset="-122"/>
              </a:rPr>
              <a:t>。</a:t>
            </a:r>
            <a:endParaRPr lang="zh-CN" altLang="zh-CN" sz="2800" b="1">
              <a:solidFill>
                <a:srgbClr val="000000"/>
              </a:solidFill>
              <a:latin typeface="宋体" panose="02010600030101010101" pitchFamily="2" charset="-122"/>
              <a:ea typeface="宋体" panose="02010600030101010101" pitchFamily="2" charset="-122"/>
              <a:cs typeface="宋体" panose="02010600030101010101" pitchFamily="2" charset="-122"/>
            </a:endParaRPr>
          </a:p>
        </p:txBody>
      </p:sp>
      <p:sp>
        <p:nvSpPr>
          <p:cNvPr id="3" name="P_6_BD#21.abd6f3e82"/>
          <p:cNvSpPr/>
          <p:nvPr/>
        </p:nvSpPr>
        <p:spPr>
          <a:xfrm>
            <a:off x="381000" y="4530090"/>
            <a:ext cx="11430635" cy="1503045"/>
          </a:xfrm>
          <a:prstGeom prst="rect">
            <a:avLst/>
          </a:prstGeom>
          <a:noFill/>
        </p:spPr>
        <p:txBody>
          <a:bodyPr wrap="square" lIns="0" tIns="0" rIns="0" bIns="0" rtlCol="0" anchor="t"/>
          <a:lstStyle/>
          <a:p>
            <a:pPr algn="l">
              <a:lnSpc>
                <a:spcPct val="150000"/>
              </a:lnSpc>
              <a:spcAft>
                <a:spcPts val="600"/>
              </a:spcAft>
            </a:pPr>
            <a:endParaRPr lang="en-US" sz="2800"/>
          </a:p>
        </p:txBody>
      </p:sp>
      <p:sp>
        <p:nvSpPr>
          <p:cNvPr id="219" name=" 219"/>
          <p:cNvSpPr/>
          <p:nvPr/>
        </p:nvSpPr>
        <p:spPr>
          <a:xfrm>
            <a:off x="481965" y="37655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
        <p:nvSpPr>
          <p:cNvPr id="4" name="矩形 3"/>
          <p:cNvSpPr>
            <a:spLocks noChangeAspect="1"/>
          </p:cNvSpPr>
          <p:nvPr/>
        </p:nvSpPr>
        <p:spPr>
          <a:xfrm>
            <a:off x="4092575" y="383094"/>
            <a:ext cx="4774565" cy="730885"/>
          </a:xfrm>
          <a:prstGeom prst="rect">
            <a:avLst/>
          </a:prstGeom>
        </p:spPr>
        <p:txBody>
          <a:bodyPr wrap="none">
            <a:spAutoFit/>
          </a:bodyPr>
          <a:lstStyle/>
          <a:p>
            <a:pPr>
              <a:lnSpc>
                <a:spcPct val="130000"/>
              </a:lnSpc>
              <a:spcAft>
                <a:spcPct val="0"/>
              </a:spcAft>
              <a:tabLst>
                <a:tab pos="1188085"/>
                <a:tab pos="2163445"/>
                <a:tab pos="3142615"/>
                <a:tab pos="4190365"/>
              </a:tabLst>
            </a:pPr>
            <a:r>
              <a:rPr lang="zh-CN" altLang="zh-CN" sz="3200" b="1">
                <a:solidFill>
                  <a:srgbClr val="000000"/>
                </a:solidFill>
                <a:latin typeface="微软雅黑" panose="020b0503020204020204" charset="-122"/>
                <a:ea typeface="微软雅黑" panose="020b0503020204020204" charset="-122"/>
                <a:cs typeface="微软雅黑" panose="020b0503020204020204" charset="-122"/>
              </a:rPr>
              <a:t>民主与专政、专制的</a:t>
            </a:r>
            <a:r>
              <a:rPr lang="zh-CN" altLang="zh-CN" sz="3200" b="1" smtClean="0">
                <a:solidFill>
                  <a:srgbClr val="000000"/>
                </a:solidFill>
                <a:latin typeface="微软雅黑" panose="020b0503020204020204" charset="-122"/>
                <a:ea typeface="微软雅黑" panose="020b0503020204020204" charset="-122"/>
                <a:cs typeface="微软雅黑" panose="020b0503020204020204" charset="-122"/>
              </a:rPr>
              <a:t>关系</a:t>
            </a:r>
            <a:r>
              <a:rPr lang="en-US" altLang="zh-CN" sz="3200" b="1" smtClean="0">
                <a:solidFill>
                  <a:srgbClr val="000000"/>
                </a:solidFill>
                <a:latin typeface="微软雅黑" panose="020b0503020204020204" charset="-122"/>
                <a:ea typeface="微软雅黑" panose="020b0503020204020204" charset="-122"/>
                <a:cs typeface="微软雅黑" panose="020b0503020204020204" charset="-122"/>
              </a:rPr>
              <a:t> </a:t>
            </a:r>
            <a:endParaRPr lang="zh-CN" altLang="zh-CN" sz="3200" b="1">
              <a:solidFill>
                <a:srgbClr val="000000"/>
              </a:solidFill>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19" name=" 219"/>
          <p:cNvSpPr/>
          <p:nvPr/>
        </p:nvSpPr>
        <p:spPr>
          <a:xfrm>
            <a:off x="466725" y="45275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特别提醒：</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
        <p:nvSpPr>
          <p:cNvPr id="2" name="文本框 1"/>
          <p:cNvSpPr txBox="1"/>
          <p:nvPr/>
        </p:nvSpPr>
        <p:spPr>
          <a:xfrm>
            <a:off x="3608070" y="520065"/>
            <a:ext cx="3434080" cy="583565"/>
          </a:xfrm>
          <a:prstGeom prst="rect">
            <a:avLst/>
          </a:prstGeom>
          <a:noFill/>
        </p:spPr>
        <p:txBody>
          <a:bodyPr wrap="none" rtlCol="0" anchor="t">
            <a:spAutoFit/>
          </a:bodyPr>
          <a:lstStyle/>
          <a:p>
            <a:pPr marL="0" marR="0" lvl="0" indent="0" algn="l" defTabSz="914400" rtl="0" eaLnBrk="1" fontAlgn="base" latinLnBrk="0" hangingPunct="1">
              <a:lnSpc>
                <a:spcPct val="100000"/>
              </a:lnSpc>
              <a:spcBef>
                <a:spcPts val="1000"/>
              </a:spcBef>
              <a:spcAft>
                <a:spcPct val="0"/>
              </a:spcAft>
              <a:buClrTx/>
              <a:buSzTx/>
              <a:buFontTx/>
              <a:buNone/>
              <a:defRPr/>
            </a:pPr>
            <a:r>
              <a:rPr lang="zh-CN" altLang="en-US" sz="3200" b="1" noProof="0">
                <a:ln>
                  <a:noFill/>
                </a:ln>
                <a:solidFill>
                  <a:srgbClr val="FF0000"/>
                </a:solidFill>
                <a:effectLst/>
                <a:uLnTx/>
                <a:uFillTx/>
                <a:latin typeface="Calibri" panose="020f0502020204030204"/>
                <a:ea typeface="微软雅黑" panose="020b0503020204020204" charset="-122"/>
                <a:sym typeface="+mn-ea"/>
              </a:rPr>
              <a:t>人民与公民的区分</a:t>
            </a:r>
            <a:endParaRPr lang="zh-CN" altLang="en-US" sz="3200" b="1" noProof="0">
              <a:ln>
                <a:noFill/>
              </a:ln>
              <a:solidFill>
                <a:srgbClr val="FF0000"/>
              </a:solidFill>
              <a:effectLst/>
              <a:uLnTx/>
              <a:uFillTx/>
              <a:latin typeface="Calibri" panose="020f0502020204030204"/>
              <a:ea typeface="微软雅黑" panose="020b0503020204020204" charset="-122"/>
              <a:sym typeface="+mn-ea"/>
            </a:endParaRPr>
          </a:p>
        </p:txBody>
      </p:sp>
      <p:sp>
        <p:nvSpPr>
          <p:cNvPr id="3" name="文本框 2"/>
          <p:cNvSpPr txBox="1"/>
          <p:nvPr/>
        </p:nvSpPr>
        <p:spPr>
          <a:xfrm>
            <a:off x="1308735" y="1167130"/>
            <a:ext cx="8717280" cy="4523105"/>
          </a:xfrm>
          <a:prstGeom prst="rect">
            <a:avLst/>
          </a:prstGeom>
          <a:noFill/>
        </p:spPr>
        <p:txBody>
          <a:bodyPr wrap="none" rtlCol="0" anchor="t">
            <a:spAutoFit/>
          </a:bodyPr>
          <a:lstStyle/>
          <a:p>
            <a:pPr marL="0" marR="0" lvl="0" indent="0" algn="just" defTabSz="914400" rtl="0" fontAlgn="base">
              <a:lnSpc>
                <a:spcPct val="150000"/>
              </a:lnSpc>
              <a:spcBef>
                <a:spcPct val="0"/>
              </a:spcBef>
              <a:spcAft>
                <a:spcPct val="0"/>
              </a:spcAft>
              <a:buClr>
                <a:srgbClr val="5FACC0"/>
              </a:buClr>
              <a:buSzPct val="60000"/>
              <a:buFontTx/>
              <a:buNone/>
              <a:defRPr/>
            </a:pPr>
            <a:r>
              <a:rPr lang="zh-CN" altLang="en-US" sz="3200" b="1" noProof="0">
                <a:ln>
                  <a:noFill/>
                </a:ln>
                <a:solidFill>
                  <a:schemeClr val="tx1"/>
                </a:solidFill>
                <a:effectLst/>
                <a:uLnTx/>
                <a:uFillTx/>
                <a:latin typeface="Arial" panose="020b0604020202020204" pitchFamily="34" charset="0"/>
                <a:ea typeface="微软雅黑" panose="020b0503020204020204" charset="-122"/>
                <a:sym typeface="+mn-ea"/>
              </a:rPr>
              <a:t>人民≠公民。</a:t>
            </a:r>
            <a:endParaRPr lang="zh-CN" altLang="en-US" sz="3200" b="1" noProof="0">
              <a:ln>
                <a:noFill/>
              </a:ln>
              <a:solidFill>
                <a:schemeClr val="tx1"/>
              </a:solidFill>
              <a:effectLst/>
              <a:uLnTx/>
              <a:uFillTx/>
              <a:latin typeface="Arial" panose="020b0604020202020204" pitchFamily="34" charset="0"/>
              <a:ea typeface="微软雅黑" panose="020b0503020204020204" charset="-122"/>
              <a:sym typeface="+mn-ea"/>
            </a:endParaRPr>
          </a:p>
          <a:p>
            <a:pPr marL="0" marR="0" lvl="0" indent="0" algn="just" defTabSz="914400" rtl="0" fontAlgn="base">
              <a:lnSpc>
                <a:spcPct val="150000"/>
              </a:lnSpc>
              <a:spcBef>
                <a:spcPct val="0"/>
              </a:spcBef>
              <a:spcAft>
                <a:spcPct val="0"/>
              </a:spcAft>
              <a:buClr>
                <a:srgbClr val="5FACC0"/>
              </a:buClr>
              <a:buSzPct val="60000"/>
              <a:buFontTx/>
              <a:buNone/>
              <a:defRPr/>
            </a:pPr>
            <a:r>
              <a:rPr lang="zh-CN" altLang="en-US" sz="3200" b="1" noProof="0">
                <a:ln>
                  <a:noFill/>
                </a:ln>
                <a:solidFill>
                  <a:schemeClr val="tx1"/>
                </a:solidFill>
                <a:effectLst/>
                <a:uLnTx/>
                <a:uFillTx/>
                <a:latin typeface="Arial" panose="020b0604020202020204" pitchFamily="34" charset="0"/>
                <a:ea typeface="微软雅黑" panose="020b0503020204020204" charset="-122"/>
                <a:sym typeface="+mn-ea"/>
              </a:rPr>
              <a:t>人民是政治概念，公民是法律概念。</a:t>
            </a:r>
            <a:endParaRPr lang="zh-CN" altLang="en-US" sz="3200" b="1" noProof="0">
              <a:ln>
                <a:noFill/>
              </a:ln>
              <a:solidFill>
                <a:schemeClr val="tx1"/>
              </a:solidFill>
              <a:effectLst/>
              <a:uLnTx/>
              <a:uFillTx/>
              <a:latin typeface="Arial" panose="020b0604020202020204" pitchFamily="34" charset="0"/>
              <a:ea typeface="微软雅黑" panose="020b0503020204020204" charset="-122"/>
              <a:sym typeface="+mn-ea"/>
            </a:endParaRPr>
          </a:p>
          <a:p>
            <a:pPr marL="0" marR="0" lvl="0" indent="0" algn="just" defTabSz="914400" rtl="0" fontAlgn="base">
              <a:lnSpc>
                <a:spcPct val="150000"/>
              </a:lnSpc>
              <a:spcBef>
                <a:spcPct val="0"/>
              </a:spcBef>
              <a:spcAft>
                <a:spcPct val="0"/>
              </a:spcAft>
              <a:buClr>
                <a:srgbClr val="5FACC0"/>
              </a:buClr>
              <a:buSzPct val="60000"/>
              <a:buFontTx/>
              <a:buNone/>
              <a:defRPr/>
            </a:pPr>
            <a:r>
              <a:rPr lang="zh-CN" altLang="en-US" sz="3200" b="1" noProof="0">
                <a:ln>
                  <a:noFill/>
                </a:ln>
                <a:solidFill>
                  <a:schemeClr val="tx1"/>
                </a:solidFill>
                <a:effectLst/>
                <a:uLnTx/>
                <a:uFillTx/>
                <a:latin typeface="Arial" panose="020b0604020202020204" pitchFamily="34" charset="0"/>
                <a:ea typeface="微软雅黑" panose="020b0503020204020204" charset="-122"/>
                <a:sym typeface="+mn-ea"/>
              </a:rPr>
              <a:t>公民比人民范围大，公民包括全体社会成员，</a:t>
            </a:r>
            <a:endParaRPr lang="zh-CN" altLang="en-US" sz="3200" b="1" noProof="0">
              <a:ln>
                <a:noFill/>
              </a:ln>
              <a:solidFill>
                <a:schemeClr val="tx1"/>
              </a:solidFill>
              <a:effectLst/>
              <a:uLnTx/>
              <a:uFillTx/>
              <a:latin typeface="Arial" panose="020b0604020202020204" pitchFamily="34" charset="0"/>
              <a:ea typeface="微软雅黑" panose="020b0503020204020204" charset="-122"/>
              <a:sym typeface="+mn-ea"/>
            </a:endParaRPr>
          </a:p>
          <a:p>
            <a:pPr marL="0" marR="0" lvl="0" indent="0" algn="just" defTabSz="914400" rtl="0" fontAlgn="base">
              <a:lnSpc>
                <a:spcPct val="150000"/>
              </a:lnSpc>
              <a:spcBef>
                <a:spcPct val="0"/>
              </a:spcBef>
              <a:spcAft>
                <a:spcPct val="0"/>
              </a:spcAft>
              <a:buClr>
                <a:srgbClr val="5FACC0"/>
              </a:buClr>
              <a:buSzPct val="60000"/>
              <a:buFontTx/>
              <a:buNone/>
              <a:defRPr/>
            </a:pPr>
            <a:r>
              <a:rPr lang="zh-CN" altLang="en-US" sz="3200" b="1" noProof="0">
                <a:ln>
                  <a:noFill/>
                </a:ln>
                <a:solidFill>
                  <a:schemeClr val="tx1"/>
                </a:solidFill>
                <a:effectLst/>
                <a:uLnTx/>
                <a:uFillTx/>
                <a:latin typeface="Arial" panose="020b0604020202020204" pitchFamily="34" charset="0"/>
                <a:ea typeface="微软雅黑" panose="020b0503020204020204" charset="-122"/>
                <a:sym typeface="+mn-ea"/>
              </a:rPr>
              <a:t>而人民不包括被剥夺政治权利的人和敌对分子。</a:t>
            </a:r>
            <a:endParaRPr lang="zh-CN" altLang="en-US" sz="3200" b="1" noProof="0">
              <a:ln>
                <a:noFill/>
              </a:ln>
              <a:solidFill>
                <a:schemeClr val="tx1"/>
              </a:solidFill>
              <a:effectLst/>
              <a:uLnTx/>
              <a:uFillTx/>
              <a:latin typeface="Arial" panose="020b0604020202020204" pitchFamily="34" charset="0"/>
              <a:ea typeface="微软雅黑" panose="020b0503020204020204" charset="-122"/>
              <a:sym typeface="+mn-ea"/>
            </a:endParaRPr>
          </a:p>
          <a:p>
            <a:pPr marL="0" marR="0" lvl="0" indent="0" algn="just" defTabSz="914400" rtl="0" fontAlgn="base">
              <a:lnSpc>
                <a:spcPct val="150000"/>
              </a:lnSpc>
              <a:spcBef>
                <a:spcPct val="0"/>
              </a:spcBef>
              <a:spcAft>
                <a:spcPct val="0"/>
              </a:spcAft>
              <a:buClr>
                <a:srgbClr val="5FACC0"/>
              </a:buClr>
              <a:buSzPct val="60000"/>
              <a:buFontTx/>
              <a:buNone/>
              <a:defRPr/>
            </a:pPr>
            <a:r>
              <a:rPr lang="zh-CN" altLang="en-US" sz="3200" b="1" noProof="0">
                <a:ln>
                  <a:noFill/>
                </a:ln>
                <a:solidFill>
                  <a:schemeClr val="tx1"/>
                </a:solidFill>
                <a:effectLst/>
                <a:uLnTx/>
                <a:uFillTx/>
                <a:latin typeface="Arial" panose="020b0604020202020204" pitchFamily="34" charset="0"/>
                <a:ea typeface="微软雅黑" panose="020b0503020204020204" charset="-122"/>
                <a:sym typeface="+mn-ea"/>
              </a:rPr>
              <a:t>公民是以国籍划定的，</a:t>
            </a:r>
            <a:endParaRPr lang="zh-CN" altLang="en-US" sz="3200" b="1" noProof="0">
              <a:ln>
                <a:noFill/>
              </a:ln>
              <a:solidFill>
                <a:schemeClr val="tx1"/>
              </a:solidFill>
              <a:effectLst/>
              <a:uLnTx/>
              <a:uFillTx/>
              <a:latin typeface="Arial" panose="020b0604020202020204" pitchFamily="34" charset="0"/>
              <a:ea typeface="微软雅黑" panose="020b0503020204020204" charset="-122"/>
              <a:sym typeface="+mn-ea"/>
            </a:endParaRPr>
          </a:p>
          <a:p>
            <a:pPr marL="0" marR="0" lvl="0" indent="0" algn="just" defTabSz="914400" rtl="0" fontAlgn="base">
              <a:lnSpc>
                <a:spcPct val="150000"/>
              </a:lnSpc>
              <a:spcBef>
                <a:spcPct val="0"/>
              </a:spcBef>
              <a:spcAft>
                <a:spcPct val="0"/>
              </a:spcAft>
              <a:buClr>
                <a:srgbClr val="5FACC0"/>
              </a:buClr>
              <a:buSzPct val="60000"/>
              <a:buFontTx/>
              <a:buNone/>
              <a:defRPr/>
            </a:pPr>
            <a:r>
              <a:rPr lang="zh-CN" altLang="en-US" sz="3200" b="1" noProof="0">
                <a:ln>
                  <a:noFill/>
                </a:ln>
                <a:solidFill>
                  <a:srgbClr val="FF3399"/>
                </a:solidFill>
                <a:effectLst/>
                <a:uLnTx/>
                <a:uFillTx/>
                <a:latin typeface="Arial" panose="020b0604020202020204" pitchFamily="34" charset="0"/>
                <a:ea typeface="微软雅黑" panose="020b0503020204020204" charset="-122"/>
                <a:sym typeface="+mn-ea"/>
              </a:rPr>
              <a:t>人民当家作主不能说成是</a:t>
            </a:r>
            <a:r>
              <a:rPr lang="zh-CN" altLang="en-US" sz="3200" b="1" noProof="0">
                <a:ln>
                  <a:noFill/>
                </a:ln>
                <a:solidFill>
                  <a:srgbClr val="00B050"/>
                </a:solidFill>
                <a:effectLst/>
                <a:uLnTx/>
                <a:uFillTx/>
                <a:latin typeface="Arial" panose="020b0604020202020204" pitchFamily="34" charset="0"/>
                <a:ea typeface="微软雅黑" panose="020b0503020204020204" charset="-122"/>
                <a:sym typeface="+mn-ea"/>
              </a:rPr>
              <a:t>公</a:t>
            </a:r>
            <a:r>
              <a:rPr lang="zh-CN" altLang="en-US" sz="3200" b="1" noProof="0">
                <a:ln>
                  <a:noFill/>
                </a:ln>
                <a:solidFill>
                  <a:srgbClr val="FF3399"/>
                </a:solidFill>
                <a:effectLst/>
                <a:uLnTx/>
                <a:uFillTx/>
                <a:latin typeface="Arial" panose="020b0604020202020204" pitchFamily="34" charset="0"/>
                <a:ea typeface="微软雅黑" panose="020b0503020204020204" charset="-122"/>
                <a:sym typeface="+mn-ea"/>
              </a:rPr>
              <a:t>民当家作主</a:t>
            </a:r>
            <a:r>
              <a:rPr lang="zh-CN" altLang="en-US" sz="3200" b="1" noProof="0">
                <a:ln>
                  <a:noFill/>
                </a:ln>
                <a:solidFill>
                  <a:srgbClr val="286991"/>
                </a:solidFill>
                <a:effectLst/>
                <a:uLnTx/>
                <a:uFillTx/>
                <a:latin typeface="Arial" panose="020b0604020202020204" pitchFamily="34" charset="0"/>
                <a:ea typeface="微软雅黑" panose="020b0503020204020204" charset="-122"/>
                <a:sym typeface="+mn-ea"/>
              </a:rPr>
              <a:t>。</a:t>
            </a:r>
            <a:endParaRPr lang="zh-CN" altLang="en-US" sz="3200" b="1" noProof="0">
              <a:ln>
                <a:noFill/>
              </a:ln>
              <a:solidFill>
                <a:srgbClr val="286991"/>
              </a:solidFill>
              <a:effectLst/>
              <a:uLnTx/>
              <a:uFillTx/>
              <a:latin typeface="Arial" panose="020b0604020202020204" pitchFamily="34" charset="0"/>
              <a:ea typeface="微软雅黑" panose="020b0503020204020204" charset="-122"/>
              <a:sym typeface="+mn-ea"/>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 calcmode="lin" valueType="num">
                                      <p:cBhvr additive="base">
                                        <p:cTn id="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241" name="Text Box 2"/>
          <p:cNvSpPr txBox="1"/>
          <p:nvPr/>
        </p:nvSpPr>
        <p:spPr>
          <a:xfrm>
            <a:off x="565785" y="429895"/>
            <a:ext cx="11169015" cy="583565"/>
          </a:xfrm>
          <a:prstGeom prst="rect">
            <a:avLst/>
          </a:prstGeom>
          <a:noFill/>
          <a:ln w="9525">
            <a:noFill/>
          </a:ln>
        </p:spPr>
        <p:txBody>
          <a:bodyPr wrap="square" anchor="t">
            <a:spAutoFit/>
          </a:bodyPr>
          <a:lstStyle/>
          <a:p>
            <a:pPr>
              <a:spcBef>
                <a:spcPct val="50000"/>
              </a:spcBef>
            </a:pPr>
            <a:r>
              <a:rPr lang="en-US" altLang="zh-CN" sz="3200" b="1">
                <a:ea typeface="微软雅黑" panose="020b0503020204020204" charset="-122"/>
                <a:cs typeface="微软雅黑" panose="020b0503020204020204" charset="-122"/>
              </a:rPr>
              <a:t>4..</a:t>
            </a:r>
            <a:r>
              <a:rPr lang="zh-CN" altLang="en-US" sz="3200" b="1">
                <a:ea typeface="微软雅黑" panose="020b0503020204020204" charset="-122"/>
                <a:cs typeface="微软雅黑" panose="020b0503020204020204" charset="-122"/>
              </a:rPr>
              <a:t>坚持人民民主专政的原因（为什么）</a:t>
            </a:r>
            <a:endParaRPr lang="zh-CN" altLang="en-US" sz="3200" b="1">
              <a:ea typeface="微软雅黑" panose="020b0503020204020204" charset="-122"/>
              <a:cs typeface="微软雅黑" panose="020b0503020204020204" charset="-122"/>
            </a:endParaRPr>
          </a:p>
        </p:txBody>
      </p:sp>
      <p:sp>
        <p:nvSpPr>
          <p:cNvPr id="7174" name="矩形 118788"/>
          <p:cNvSpPr>
            <a:spLocks noChangeArrowheads="1"/>
          </p:cNvSpPr>
          <p:nvPr/>
        </p:nvSpPr>
        <p:spPr bwMode="auto">
          <a:xfrm>
            <a:off x="565785" y="1238885"/>
            <a:ext cx="11089005" cy="5507990"/>
          </a:xfrm>
          <a:prstGeom prst="rect">
            <a:avLst/>
          </a:prstGeom>
          <a:noFill/>
          <a:ln w="57150" cap="rnd">
            <a:noFill/>
            <a:prstDash val="sysDot"/>
            <a:miter lim="800000"/>
          </a:ln>
          <a:extLst>
            <a:ext uri="{909E8E84-426E-40DD-AFC4-6F175D3DCCD1}">
              <a14:hiddenFill xmlns:a14="http://schemas.microsoft.com/office/drawing/2010/main">
                <a:solidFill>
                  <a:schemeClr val="accent6">
                    <a:lumMod val="20000"/>
                    <a:lumOff val="80000"/>
                  </a:schemeClr>
                </a:solidFill>
              </a14:hiddenFill>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lang="zh-CN" altLang="en-US" sz="3200" b="1">
                <a:solidFill>
                  <a:srgbClr val="FF0000"/>
                </a:solidFill>
                <a:latin typeface="楷体_GB2312" charset="-122"/>
                <a:ea typeface="楷体_GB2312" charset="-122"/>
                <a:sym typeface="宋体" panose="02010600030101010101" pitchFamily="2" charset="-122"/>
              </a:rPr>
              <a:t>（</a:t>
            </a:r>
            <a:r>
              <a:rPr lang="en-US" altLang="zh-CN" sz="3200" b="1">
                <a:solidFill>
                  <a:srgbClr val="FF0000"/>
                </a:solidFill>
                <a:latin typeface="楷体_GB2312" charset="-122"/>
                <a:ea typeface="楷体_GB2312" charset="-122"/>
                <a:sym typeface="宋体" panose="02010600030101010101" pitchFamily="2" charset="-122"/>
              </a:rPr>
              <a:t>1</a:t>
            </a:r>
            <a:r>
              <a:rPr lang="zh-CN" altLang="en-US" sz="3200" b="1">
                <a:solidFill>
                  <a:srgbClr val="FF0000"/>
                </a:solidFill>
                <a:latin typeface="楷体_GB2312" charset="-122"/>
                <a:ea typeface="楷体_GB2312" charset="-122"/>
                <a:sym typeface="宋体" panose="02010600030101010101" pitchFamily="2" charset="-122"/>
              </a:rPr>
              <a:t>）地位：人民民主专政</a:t>
            </a:r>
            <a:r>
              <a:rPr lang="zh-CN" altLang="en-US" sz="3200" b="1">
                <a:latin typeface="楷体_GB2312" charset="-122"/>
                <a:ea typeface="楷体_GB2312" charset="-122"/>
                <a:sym typeface="宋体" panose="02010600030101010101" pitchFamily="2" charset="-122"/>
              </a:rPr>
              <a:t>是我国的国体，在我国社会主义制度中具有根本性意义。</a:t>
            </a:r>
            <a:endParaRPr lang="zh-CN" altLang="en-US" sz="3200" b="1">
              <a:latin typeface="楷体_GB2312" charset="-122"/>
              <a:ea typeface="楷体_GB2312" charset="-122"/>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2</a:t>
            </a:r>
            <a:r>
              <a:rPr kumimoji="0" lang="zh-CN" altLang="en-US"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必要性：</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坚持人民民主专政作为四项基本原则之一，是立国之本，是我们国家生存发展的政治基石，已被写入我国宪法。</a:t>
            </a: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法律依据</a:t>
            </a:r>
            <a:r>
              <a:rPr kumimoji="0" lang="zh-CN"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a:t>
            </a:r>
            <a:endPar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lang="en-US" altLang="zh-CN"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3</a:t>
            </a:r>
            <a:r>
              <a:rPr kumimoji="0" lang="zh-CN" altLang="en-US"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a:t>
            </a:r>
            <a:r>
              <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意义：</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坚持人民民主专政是社会主义现代化建设的政治保证。</a:t>
            </a:r>
            <a:r>
              <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只有</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充分发扬社会主义民主，确保人民当家作主的地位,才能调动亿万人民群众投身于社会主义现代化建设的积极性。</a:t>
            </a:r>
            <a:r>
              <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只有</a:t>
            </a:r>
            <a:r>
              <a:rPr kumimoji="0" sz="3200" b="1" i="0" u="none" strike="noStrike" kern="1200" cap="none" spc="0" normalizeH="0" baseline="0" noProof="0">
                <a:ln>
                  <a:noFill/>
                </a:ln>
                <a:effectLst/>
                <a:uLnTx/>
                <a:uFillTx/>
                <a:latin typeface="宋体" panose="02010600030101010101" pitchFamily="2" charset="-122"/>
                <a:ea typeface="宋体" panose="02010600030101010101" pitchFamily="2" charset="-122"/>
                <a:cs typeface="+mn-cs"/>
                <a:sym typeface="宋体" panose="02010600030101010101" pitchFamily="2" charset="-122"/>
              </a:rPr>
              <a:t>坚持国家的专政职能，打击一切破坏社会主义建设的敌人，才能保障人民民主，维护国家的长治久安。</a:t>
            </a:r>
            <a:r>
              <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rPr>
              <a:t>（两个只有）</a:t>
            </a:r>
            <a:endParaRPr kumimoji="0" sz="3200" b="1" i="0" u="none" strike="noStrike" kern="1200" cap="none" spc="0" normalizeH="0" baseline="0" noProof="0">
              <a:ln>
                <a:noFill/>
              </a:ln>
              <a:solidFill>
                <a:srgbClr val="FF0000"/>
              </a:solidFill>
              <a:effectLst/>
              <a:uLnTx/>
              <a:uFillTx/>
              <a:latin typeface="宋体" panose="02010600030101010101" pitchFamily="2" charset="-122"/>
              <a:ea typeface="宋体" panose="02010600030101010101" pitchFamily="2" charset="-122"/>
              <a:cs typeface="+mn-cs"/>
              <a:sym typeface="宋体" panose="0201060003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C_5_BD#20.dc21a6f2a"/>
          <p:cNvSpPr/>
          <p:nvPr/>
        </p:nvSpPr>
        <p:spPr>
          <a:xfrm>
            <a:off x="703723" y="1165488"/>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特别提醒</a:t>
            </a:r>
            <a:endParaRPr lang="en-US" sz="2565"/>
          </a:p>
        </p:txBody>
      </p:sp>
      <p:sp>
        <p:nvSpPr>
          <p:cNvPr id="4" name="P_6_BD#23.0c6d01a7e"/>
          <p:cNvSpPr/>
          <p:nvPr/>
        </p:nvSpPr>
        <p:spPr>
          <a:xfrm>
            <a:off x="703580" y="1919605"/>
            <a:ext cx="10937240" cy="3632200"/>
          </a:xfrm>
          <a:prstGeom prst="rect">
            <a:avLst/>
          </a:prstGeom>
          <a:noFill/>
        </p:spPr>
        <p:txBody>
          <a:bodyPr wrap="square" lIns="0" tIns="0" rIns="0" bIns="0" rtlCol="0" anchor="t"/>
          <a:lstStyle/>
          <a:p>
            <a:pPr algn="l">
              <a:lnSpc>
                <a:spcPct val="150000"/>
              </a:lnSpc>
              <a:spcAft>
                <a:spcPts val="600"/>
              </a:spcAft>
            </a:pPr>
            <a:r>
              <a:rPr lang="en-US" sz="2400">
                <a:solidFill>
                  <a:srgbClr val="000000"/>
                </a:solidFill>
                <a:latin typeface="微软雅黑" panose="020b0503020204020204" charset="-122"/>
                <a:ea typeface="微软雅黑" panose="020b0503020204020204" charset="-122"/>
                <a:cs typeface="微软雅黑" panose="020b0503020204020204" pitchFamily="34" charset="-120"/>
              </a:rPr>
              <a:t>①人民民主专政，包括民主与专政。民主与专政是相辅相成的，民主是专政的基础，专政是民主的保障。</a:t>
            </a:r>
            <a:endParaRPr lang="en-US" sz="2400">
              <a:solidFill>
                <a:srgbClr val="000000"/>
              </a:solidFill>
              <a:latin typeface="微软雅黑" panose="020b0503020204020204" charset="-122"/>
              <a:ea typeface="微软雅黑" panose="020b0503020204020204" charset="-122"/>
              <a:cs typeface="微软雅黑" panose="020b0503020204020204" pitchFamily="34" charset="-120"/>
            </a:endParaRPr>
          </a:p>
          <a:p>
            <a:pPr algn="l">
              <a:lnSpc>
                <a:spcPct val="150000"/>
              </a:lnSpc>
              <a:spcAft>
                <a:spcPts val="600"/>
              </a:spcAft>
            </a:pPr>
            <a:r>
              <a:rPr lang="en-US" sz="2400">
                <a:solidFill>
                  <a:srgbClr val="000000"/>
                </a:solidFill>
                <a:latin typeface="微软雅黑" panose="020b0503020204020204" charset="-122"/>
                <a:ea typeface="微软雅黑" panose="020b0503020204020204" charset="-122"/>
                <a:cs typeface="微软雅黑" panose="020b0503020204020204" pitchFamily="34" charset="-120"/>
              </a:rPr>
              <a:t>②民主具有阶级性，只属于统治阶级。人民民主专政的本质是人民当家作主，而不是公民当家作主；社会主义民主是人民享有的民主，而不是全民享有的民主。</a:t>
            </a:r>
            <a:endParaRPr lang="en-US" sz="2400">
              <a:solidFill>
                <a:srgbClr val="000000"/>
              </a:solidFill>
              <a:latin typeface="微软雅黑" panose="020b0503020204020204" charset="-122"/>
              <a:ea typeface="微软雅黑" panose="020b0503020204020204" charset="-122"/>
              <a:cs typeface="微软雅黑" panose="020b0503020204020204" pitchFamily="34" charset="-120"/>
            </a:endParaRPr>
          </a:p>
        </p:txBody>
      </p:sp>
      <p:sp>
        <p:nvSpPr>
          <p:cNvPr id="5" name="P_6_BD#28.15fe54fa2"/>
          <p:cNvSpPr/>
          <p:nvPr/>
        </p:nvSpPr>
        <p:spPr>
          <a:xfrm>
            <a:off x="703580" y="4439920"/>
            <a:ext cx="10951845" cy="2164080"/>
          </a:xfrm>
          <a:prstGeom prst="rect">
            <a:avLst/>
          </a:prstGeom>
          <a:noFill/>
        </p:spPr>
        <p:txBody>
          <a:bodyPr wrap="square" lIns="0" tIns="0" rIns="0" bIns="0" rtlCol="0" anchor="t"/>
          <a:lstStyle/>
          <a:p>
            <a:pPr algn="l">
              <a:lnSpc>
                <a:spcPct val="150000"/>
              </a:lnSpc>
              <a:spcAft>
                <a:spcPts val="600"/>
              </a:spcAft>
            </a:pPr>
            <a:r>
              <a:rPr lang="en-US" sz="2400">
                <a:solidFill>
                  <a:srgbClr val="000000"/>
                </a:solidFill>
                <a:latin typeface="Calibri" panose="020f0502020204030204"/>
                <a:ea typeface="微软雅黑" panose="020b0503020204020204" charset="-122"/>
                <a:cs typeface="微软雅黑" panose="020b0503020204020204" pitchFamily="34" charset="-120"/>
              </a:rPr>
              <a:t>③</a:t>
            </a:r>
            <a:r>
              <a:rPr lang="en-US" sz="2400">
                <a:solidFill>
                  <a:srgbClr val="000000"/>
                </a:solidFill>
                <a:latin typeface="微软雅黑" panose="020b0503020204020204" charset="-122"/>
                <a:ea typeface="微软雅黑" panose="020b0503020204020204" charset="-122"/>
                <a:cs typeface="微软雅黑" panose="020b0503020204020204" pitchFamily="34" charset="-120"/>
              </a:rPr>
              <a:t>人民民主≠人民民主专政。人民民主是指人民享有民主权利。人民民主专政是我国的国家性质，包含民主和专政，人民民主是其中的一方面。</a:t>
            </a:r>
            <a:endParaRPr lang="en-US" sz="2400">
              <a:solidFill>
                <a:srgbClr val="000000"/>
              </a:solidFill>
              <a:latin typeface="微软雅黑" panose="020b0503020204020204" charset="-122"/>
              <a:ea typeface="微软雅黑" panose="020b0503020204020204" charset="-122"/>
              <a:cs typeface="微软雅黑" panose="020b0503020204020204" pitchFamily="34" charset="-120"/>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C_6_BD#30.d12526f40"/>
          <p:cNvSpPr/>
          <p:nvPr/>
        </p:nvSpPr>
        <p:spPr>
          <a:xfrm>
            <a:off x="703723" y="670393"/>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命题点</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我国的国家性质</a:t>
            </a:r>
            <a:endParaRPr lang="en-US" sz="2565"/>
          </a:p>
        </p:txBody>
      </p:sp>
      <mc:AlternateContent>
        <mc:Choice Requires="a14">
          <p:sp>
            <p:nvSpPr>
              <p:cNvPr id="4" name="Q_7_BD.27_1#31.833a60994"/>
              <p:cNvSpPr/>
              <p:nvPr/>
            </p:nvSpPr>
            <p:spPr>
              <a:xfrm>
                <a:off x="700548" y="1616382"/>
                <a:ext cx="10790418" cy="4116323"/>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【典例】</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4C4C4C"/>
                    </a:solidFill>
                    <a:latin typeface="微软雅黑" panose="020b0503020204020204" charset="-122"/>
                    <a:ea typeface="微软雅黑" panose="020b0503020204020204" charset="-122"/>
                    <a:cs typeface="微软雅黑" panose="020b0503020204020204" pitchFamily="34" charset="-120"/>
                  </a:rPr>
                  <a:t>[2020·江苏卷]</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为更好应对新冠肺炎疫情，国务院“互联网</a:t>
                </a:r>
                <a:r>
                  <a:rPr lang="en-US" sz="870">
                    <a:solidFill>
                      <a:srgbClr val="000000"/>
                    </a:solidFill>
                    <a:latin typeface="宋体" panose="02010600030101010101" pitchFamily="2" charset="-122"/>
                    <a:ea typeface="宋体" panose="02010600030101010101" pitchFamily="2" charset="-122"/>
                    <a:cs typeface="宋体" panose="02010600030101010101" pitchFamily="34" charset="-120"/>
                  </a:rPr>
                  <a:t> </a:t>
                </a:r>
                <a14:m>
                  <m:oMathPara>
                    <m:oMathParaPr>
                      <m:jc/>
                    </m:oMathParaPr>
                    <m:oMath>
                      <m:r>
                        <m:rPr>
                          <m:sty m:val="p"/>
                        </m:rPr>
                        <a:rPr lang="en-US" sz="2565">
                          <a:solidFill>
                            <a:srgbClr val="000000"/>
                          </a:solidFill>
                          <a:latin typeface="Cambria Math" panose="02040503050406030204" pitchFamily="18" charset="0"/>
                          <a:ea typeface="微软雅黑"/>
                          <a:cs typeface="微软雅黑" panose="020b0503020204020204" pitchFamily="34" charset="-122"/>
                        </a:rPr>
                        <m:t>+</m:t>
                      </m:r>
                    </m:oMath>
                  </m:oMathPara>
                </a14:m>
                <a:r>
                  <a:rPr lang="en-US" sz="87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督查”平台面向社会广泛征集疫情防控责任落实不到位、防控不力、推诿扯</a:t>
                </a:r>
                <a:endParaRPr lang="en-US" sz="2565">
                  <a:solidFill>
                    <a:srgbClr val="000000"/>
                  </a:solidFill>
                  <a:latin typeface="微软雅黑" panose="020b0503020204020204" charset="-122"/>
                  <a:ea typeface="微软雅黑" panose="020b0503020204020204" charset="-122"/>
                  <a:cs typeface="微软雅黑" panose="020b0503020204020204" pitchFamily="34" charset="-120"/>
                </a:endParaRPr>
              </a:p>
              <a:p>
                <a:pPr algn="l">
                  <a:lnSpc>
                    <a:spcPct val="150000"/>
                  </a:lnSpc>
                  <a:spcAft>
                    <a:spcPts val="600"/>
                  </a:spcAft>
                </a:pP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皮、敷衍塞责等问题线索，助力疫情精准防控。此举(</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①保障了我国公民基本的民主权利的实现</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②实现了国家治理体系和治理能力现代化</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③体现了人民民主专政的本质是人民当家作主</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④创新了监管方式以便于公民监督政府的工作</a:t>
                </a:r>
                <a:endParaRPr lang="en-US" sz="2565"/>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①②</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①④</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②③</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③④</a:t>
                </a:r>
                <a:endParaRPr lang="en-US" sz="2565"/>
              </a:p>
            </p:txBody>
          </p:sp>
        </mc:Choice>
        <mc:Fallback>
          <p:sp>
            <p:nvSpPr>
              <p:cNvPr id="4" name="Q_7_BD.27_1#31.833a60994"/>
              <p:cNvSpPr>
                <a:spLocks noRot="1" noChangeAspect="1" noMove="1" noResize="1" noEditPoints="1" noAdjustHandles="1" noChangeArrowheads="1" noChangeShapeType="1" noTextEdit="1"/>
              </p:cNvSpPr>
              <p:nvPr/>
            </p:nvSpPr>
            <p:spPr>
              <a:xfrm>
                <a:off x="700548" y="1616382"/>
                <a:ext cx="10790418" cy="4116323"/>
              </a:xfrm>
              <a:prstGeom prst="rect">
                <a:avLst/>
              </a:prstGeom>
              <a:blipFill rotWithShape="1">
                <a:blip r:embed="rId3"/>
                <a:stretch>
                  <a:fillRect l="-1" t="-7" r="-2372" b="-21552"/>
                </a:stretch>
              </a:blipFill>
            </p:spPr>
            <p:txBody>
              <a:bodyPr/>
              <a:lstStyle/>
              <a:p>
                <a:r>
                  <a:rPr lang="zh-CN" altLang="en-US">
                    <a:noFill/>
                  </a:rPr>
                  <a:t> </a:t>
                </a:r>
              </a:p>
            </p:txBody>
          </p:sp>
        </mc:Fallback>
      </mc:AlternateContent>
      <p:sp>
        <p:nvSpPr>
          <p:cNvPr id="5" name="Q_7_AN.28_1#31.833a60994.bracket"/>
          <p:cNvSpPr/>
          <p:nvPr/>
        </p:nvSpPr>
        <p:spPr>
          <a:xfrm>
            <a:off x="8558296" y="3010924"/>
            <a:ext cx="334757"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D</a:t>
            </a:r>
            <a:endParaRPr lang="en-US" sz="100"/>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Q_7#33.d5a6faab0"/>
          <p:cNvSpPr/>
          <p:nvPr/>
        </p:nvSpPr>
        <p:spPr>
          <a:xfrm>
            <a:off x="703723" y="1146723"/>
            <a:ext cx="10790418" cy="5025299"/>
          </a:xfrm>
          <a:prstGeom prst="rect">
            <a:avLst/>
          </a:prstGeom>
          <a:noFill/>
        </p:spPr>
        <p:txBody>
          <a:bodyPr wrap="square" lIns="0" tIns="0" rIns="0" bIns="0" rtlCol="0" anchor="t"/>
          <a:lstStyle/>
          <a:p>
            <a:pPr algn="l">
              <a:lnSpc>
                <a:spcPct val="14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【训练】</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4C4C4C"/>
                </a:solidFill>
                <a:latin typeface="微软雅黑" panose="020b0503020204020204" charset="-122"/>
                <a:ea typeface="微软雅黑" panose="020b0503020204020204" charset="-122"/>
                <a:cs typeface="微软雅黑" panose="020b0503020204020204" pitchFamily="34" charset="-120"/>
              </a:rPr>
              <a:t>[2020·大连期末]</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2020年6月2日下午，中央军委主席习近平在主持召开专家学者座谈会时强调，人民安全是国家安全的基石。只有构建起强大的公共卫生体系，健全预警响应机制，全面提升防控和救治能力，织密防护网、筑牢筑实隔离墙，才能切实为维护人民健康提供有力保障。党和政府重视维护人民健康的根本原因是(</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我国公民是国家和社会的主人</a:t>
            </a:r>
            <a:endParaRPr lang="en-US" sz="2565"/>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我国是人民民主专政的社会主义国家</a:t>
            </a:r>
            <a:endParaRPr lang="en-US" sz="2565"/>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我国人民民主是全民的民主</a:t>
            </a:r>
            <a:endParaRPr lang="en-US" sz="2565"/>
          </a:p>
          <a:p>
            <a:pPr algn="l">
              <a:lnSpc>
                <a:spcPct val="14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我国人民群众享有政治权利</a:t>
            </a:r>
            <a:endParaRPr lang="en-US" sz="2565"/>
          </a:p>
        </p:txBody>
      </p:sp>
      <p:sp>
        <p:nvSpPr>
          <p:cNvPr id="3" name="Q_7_AN.30_1#33.d5a6faab0.bracket"/>
          <p:cNvSpPr/>
          <p:nvPr/>
        </p:nvSpPr>
        <p:spPr>
          <a:xfrm>
            <a:off x="5699830" y="3336083"/>
            <a:ext cx="290775" cy="494691"/>
          </a:xfrm>
          <a:prstGeom prst="rect">
            <a:avLst/>
          </a:prstGeom>
          <a:noFill/>
        </p:spPr>
        <p:txBody>
          <a:bodyPr wrap="none" lIns="0" tIns="0" rIns="0" bIns="0" rtlCol="0" anchor="t"/>
          <a:lstStyle/>
          <a:p>
            <a:pPr algn="l">
              <a:lnSpc>
                <a:spcPct val="14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B</a:t>
            </a:r>
            <a:endParaRPr lang="en-US" sz="100"/>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C_6_BD#35.306c689a0"/>
          <p:cNvSpPr/>
          <p:nvPr/>
        </p:nvSpPr>
        <p:spPr>
          <a:xfrm>
            <a:off x="703723" y="989557"/>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命题点二</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人民民主的特点</a:t>
            </a:r>
            <a:endParaRPr lang="en-US" sz="2565"/>
          </a:p>
        </p:txBody>
      </p:sp>
      <p:sp>
        <p:nvSpPr>
          <p:cNvPr id="3" name="Q_7_BD.32_1#36.244c909fa"/>
          <p:cNvSpPr/>
          <p:nvPr/>
        </p:nvSpPr>
        <p:spPr>
          <a:xfrm>
            <a:off x="703723" y="1486259"/>
            <a:ext cx="10790418" cy="4663663"/>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【典例】</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[2020·</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海南学业水平选考</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 </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某市针对老旧小区设备老化、环境质量差等问题</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紧扣群众生活和城市发展需要</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通过红茶议事会、居民议事团、民主恳谈会等方式进行民主协商</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对老旧小区实施综合改造。在共商共建共管的改造中</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群众幸福指数提高了。这表明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endParaRPr>
          </a:p>
          <a:p>
            <a:pPr algn="l">
              <a:lnSpc>
                <a:spcPct val="150000"/>
              </a:lnSpc>
              <a:spcAft>
                <a:spcPts val="600"/>
              </a:spcAft>
            </a:pP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①</a:t>
            </a:r>
            <a:r>
              <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rPr>
              <a:t>人民群众的利益得到日益充分的实现  ②人民具有管理社会公共事务的权利  ③政府保障公民一切权利  ④公民依法行使监督权</a:t>
            </a:r>
            <a:endParaRPr lang="zh-CN" altLang="en-US" sz="2565">
              <a:solidFill>
                <a:srgbClr val="000000"/>
              </a:solidFill>
              <a:latin typeface="微软雅黑" panose="020b0503020204020204" charset="-122"/>
              <a:ea typeface="微软雅黑" panose="020b0503020204020204" charset="-122"/>
              <a:cs typeface="微软雅黑" panose="020b0503020204020204" pitchFamily="34" charset="-120"/>
            </a:endParaRPr>
          </a:p>
          <a:p>
            <a:pPr algn="l">
              <a:lnSpc>
                <a:spcPct val="150000"/>
              </a:lnSpc>
              <a:spcAft>
                <a:spcPts val="600"/>
              </a:spcAft>
            </a:pP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A.①②	B.①③   C.②④	D.③④</a:t>
            </a:r>
            <a:endPar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endParaRPr>
          </a:p>
          <a:p>
            <a:pPr algn="l">
              <a:lnSpc>
                <a:spcPct val="150000"/>
              </a:lnSpc>
              <a:spcAft>
                <a:spcPts val="600"/>
              </a:spcAft>
            </a:pPr>
            <a:endParaRPr lang="en-US" sz="2565"/>
          </a:p>
        </p:txBody>
      </p:sp>
      <p:sp>
        <p:nvSpPr>
          <p:cNvPr id="4" name="Q_7_AN.33_1#36.244c909fa.bracket"/>
          <p:cNvSpPr/>
          <p:nvPr/>
        </p:nvSpPr>
        <p:spPr>
          <a:xfrm>
            <a:off x="7137684" y="3294078"/>
            <a:ext cx="290775" cy="524013"/>
          </a:xfrm>
          <a:prstGeom prst="rect">
            <a:avLst/>
          </a:prstGeom>
          <a:noFill/>
        </p:spPr>
        <p:txBody>
          <a:bodyPr wrap="none" lIns="0" tIns="0" rIns="0" bIns="0" rtlCol="0" anchor="t"/>
          <a:lstStyle/>
          <a:p>
            <a:pPr algn="l">
              <a:lnSpc>
                <a:spcPct val="150000"/>
              </a:lnSpc>
            </a:pPr>
            <a:r>
              <a:rPr lang="en-US" altLang="zh-CN" sz="2565">
                <a:solidFill>
                  <a:srgbClr val="A00021"/>
                </a:solidFill>
                <a:latin typeface="微软雅黑" panose="020b0503020204020204" charset="-122"/>
                <a:ea typeface="微软雅黑" panose="020b0503020204020204" charset="-122"/>
                <a:cs typeface="微软雅黑" panose="020b0503020204020204" pitchFamily="34" charset="-120"/>
              </a:rPr>
              <a:t>A</a:t>
            </a:r>
            <a:endParaRPr lang="en-US" sz="100"/>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Q_7_BD.35_1#38.7ef4282c7"/>
          <p:cNvSpPr/>
          <p:nvPr/>
        </p:nvSpPr>
        <p:spPr>
          <a:xfrm>
            <a:off x="700548" y="894365"/>
            <a:ext cx="10790418" cy="4702759"/>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【训练】</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4C4C4C"/>
                </a:solidFill>
                <a:latin typeface="微软雅黑" panose="020b0503020204020204" charset="-122"/>
                <a:ea typeface="微软雅黑" panose="020b0503020204020204" charset="-122"/>
                <a:cs typeface="微软雅黑" panose="020b0503020204020204" pitchFamily="34" charset="-120"/>
              </a:rPr>
              <a:t>[2020·枣庄期末]</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2020年6月，人力资源社会保障部、财政部、国务院扶贫办印发《关于进一步做好就业扶贫工作的通知》，明确要求让贫困劳动力出得去、稳得住、留得下，帮助有劳动能力和就业意愿的贫困劳动力外出务工，帮助已外出贫困劳动力稳定务工，力争2020年外出务工规模不降低、有提高。这一要求表明(</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①我国的人民民主是最广泛的民主</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②我国政府保障人民合法权益</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③我国的人民民主是最真实的民主</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④民主是我国的国体，人民利益至上</a:t>
            </a:r>
            <a:endParaRPr lang="en-US" sz="2565"/>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①②</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③④</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①④</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②③</a:t>
            </a:r>
            <a:endParaRPr lang="en-US" sz="2565"/>
          </a:p>
        </p:txBody>
      </p:sp>
      <p:sp>
        <p:nvSpPr>
          <p:cNvPr id="3" name="Q_7_AN.36_1#38.7ef4282c7.bracket"/>
          <p:cNvSpPr/>
          <p:nvPr/>
        </p:nvSpPr>
        <p:spPr>
          <a:xfrm>
            <a:off x="5357565" y="3389333"/>
            <a:ext cx="334757"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D</a:t>
            </a:r>
            <a:endParaRPr lang="en-US" sz="100"/>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C_6_BD#41.a51a16897"/>
          <p:cNvSpPr/>
          <p:nvPr/>
        </p:nvSpPr>
        <p:spPr>
          <a:xfrm>
            <a:off x="703723" y="868839"/>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易错点</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混淆“公民”和“人民”的概念</a:t>
            </a:r>
            <a:endParaRPr lang="en-US" sz="2565"/>
          </a:p>
        </p:txBody>
      </p:sp>
      <p:sp>
        <p:nvSpPr>
          <p:cNvPr id="4" name="Q_7_BD.38_1#42.8cc40a928"/>
          <p:cNvSpPr/>
          <p:nvPr/>
        </p:nvSpPr>
        <p:spPr>
          <a:xfrm>
            <a:off x="700548" y="1802762"/>
            <a:ext cx="10790418" cy="3529887"/>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【易错典例】</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《中共中央关于全面推进依法治国若干重大问题的决定》强调，“法律的权威源自人民的内心拥护和真诚信仰。人民权益要靠法律保</a:t>
            </a:r>
            <a:endParaRPr lang="en-US" sz="2565">
              <a:solidFill>
                <a:srgbClr val="000000"/>
              </a:solidFill>
              <a:latin typeface="微软雅黑" panose="020b0503020204020204" charset="-122"/>
              <a:ea typeface="微软雅黑" panose="020b0503020204020204" charset="-122"/>
              <a:cs typeface="微软雅黑" panose="020b0503020204020204" pitchFamily="34" charset="-120"/>
            </a:endParaRPr>
          </a:p>
          <a:p>
            <a:pPr algn="l">
              <a:lnSpc>
                <a:spcPct val="150000"/>
              </a:lnSpc>
              <a:spcAft>
                <a:spcPts val="600"/>
              </a:spcAft>
            </a:pP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障，法律权威要靠人民维护”。这意味着(</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①法律要代表公民的意志</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②法律要造福人民和依靠人民</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③政府要坚持依法治国与以德治国相结合</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④公民要树立权利与义务相统一的法治意识</a:t>
            </a:r>
            <a:endParaRPr lang="en-US" sz="2565"/>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①②</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①③</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③④</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②④</a:t>
            </a:r>
            <a:endParaRPr lang="en-US" sz="2565"/>
          </a:p>
        </p:txBody>
      </p:sp>
      <p:sp>
        <p:nvSpPr>
          <p:cNvPr id="5" name="Q_7_AN.36_1#38.7ef4282c7.bracket"/>
          <p:cNvSpPr/>
          <p:nvPr/>
        </p:nvSpPr>
        <p:spPr>
          <a:xfrm>
            <a:off x="6919030" y="3166448"/>
            <a:ext cx="334757"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D</a:t>
            </a:r>
            <a:endParaRPr lang="en-US" sz="100"/>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a:spLocks noChangeAspect="1"/>
          </p:cNvSpPr>
          <p:nvPr/>
        </p:nvSpPr>
        <p:spPr>
          <a:xfrm>
            <a:off x="381000" y="841286"/>
            <a:ext cx="11430000" cy="1770380"/>
          </a:xfrm>
          <a:prstGeom prst="rect">
            <a:avLst/>
          </a:prstGeom>
        </p:spPr>
        <p:txBody>
          <a:bodyPr>
            <a:spAutoFit/>
          </a:bodyPr>
          <a:lstStyle/>
          <a:p>
            <a:pPr>
              <a:lnSpc>
                <a:spcPct val="130000"/>
              </a:lnSpc>
              <a:spcAft>
                <a:spcPct val="0"/>
              </a:spcAft>
              <a:tabLst>
                <a:tab pos="1188085"/>
                <a:tab pos="2163445"/>
                <a:tab pos="3142615"/>
                <a:tab pos="4190365"/>
              </a:tabLst>
            </a:pPr>
            <a:r>
              <a:rPr lang="zh-CN" altLang="zh-CN" sz="2800">
                <a:solidFill>
                  <a:srgbClr val="000000"/>
                </a:solidFill>
                <a:latin typeface="Arial" panose="020b0604020202020204" pitchFamily="34" charset="0"/>
                <a:ea typeface="黑体" pitchFamily="49" charset="-122"/>
                <a:cs typeface="Times New Roman" panose="02020603050405020304" pitchFamily="18" charset="0"/>
              </a:rPr>
              <a:t>全面把握国家性质在国家政治生活中的地位</a:t>
            </a:r>
            <a:endParaRPr lang="zh-CN" altLang="zh-CN" sz="2800">
              <a:solidFill>
                <a:srgbClr val="000000"/>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r>
              <a:rPr lang="zh-CN" altLang="zh-CN" sz="2800">
                <a:solidFill>
                  <a:srgbClr val="000000"/>
                </a:solidFill>
                <a:latin typeface="Times New Roman" panose="02020603050405020304" pitchFamily="18" charset="0"/>
                <a:cs typeface="Times New Roman" panose="02020603050405020304" pitchFamily="18" charset="0"/>
              </a:rPr>
              <a:t>人民民主专政是我国的国体</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cs typeface="Times New Roman" panose="02020603050405020304" pitchFamily="18" charset="0"/>
              </a:rPr>
              <a:t>在我国社会主义制度中具有根本性意义</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cs typeface="Times New Roman" panose="02020603050405020304" pitchFamily="18" charset="0"/>
              </a:rPr>
              <a:t>它决定了我国实行的其他国家制度、政策和措施。</a:t>
            </a:r>
            <a:endParaRPr lang="zh-CN" altLang="zh-CN" sz="28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4" name="表格 3"/>
          <p:cNvGraphicFramePr>
            <a:graphicFrameLocks noGrp="1" noChangeAspect="1"/>
          </p:cNvGraphicFramePr>
          <p:nvPr/>
        </p:nvGraphicFramePr>
        <p:xfrm>
          <a:off x="381000" y="2534635"/>
          <a:ext cx="11430000" cy="3169920"/>
        </p:xfrm>
        <a:graphic>
          <a:graphicData uri="http://schemas.openxmlformats.org/drawingml/2006/table">
            <a:tbl>
              <a:tblPr firstRow="1" firstCol="1" bandRow="1"/>
              <a:tblGrid>
                <a:gridCol w="1131571"/>
                <a:gridCol w="10298429"/>
              </a:tblGrid>
              <a:tr h="0">
                <a:tc>
                  <a:txBody>
                    <a:bodyPr vert="horz" wrap="square"/>
                    <a:lstStyle/>
                    <a:p>
                      <a:pPr>
                        <a:spcAft>
                          <a:spcPct val="0"/>
                        </a:spcAft>
                        <a:tabLst>
                          <a:tab pos="1188085"/>
                          <a:tab pos="2163445"/>
                          <a:tab pos="3142615"/>
                          <a:tab pos="4190365"/>
                        </a:tabLst>
                      </a:pPr>
                      <a:r>
                        <a:rPr lang="zh-CN" sz="2600">
                          <a:solidFill>
                            <a:srgbClr val="000000"/>
                          </a:solidFill>
                          <a:effectLst/>
                          <a:latin typeface="Arial" panose="020b0604020202020204" pitchFamily="34" charset="0"/>
                          <a:ea typeface="黑体" pitchFamily="49" charset="-122"/>
                          <a:cs typeface="Times New Roman" panose="02020603050405020304" pitchFamily="18" charset="0"/>
                        </a:rPr>
                        <a:t>国体与</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600">
                          <a:solidFill>
                            <a:srgbClr val="000000"/>
                          </a:solidFill>
                          <a:effectLst/>
                          <a:latin typeface="Arial" panose="020b0604020202020204" pitchFamily="34" charset="0"/>
                          <a:ea typeface="黑体" pitchFamily="49" charset="-122"/>
                          <a:cs typeface="Times New Roman" panose="02020603050405020304" pitchFamily="18" charset="0"/>
                        </a:rPr>
                        <a:t>公民</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我国的国家性质决定了人民是国家和社会的主人</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决定了我国公民享有广泛的政治权利和自由</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决定了公民可以依法参与民主选举、民主协商、民主决策、民主管理、民主监督</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spcAft>
                          <a:spcPct val="0"/>
                        </a:spcAft>
                        <a:tabLst>
                          <a:tab pos="1188085"/>
                          <a:tab pos="2163445"/>
                          <a:tab pos="3142615"/>
                          <a:tab pos="4190365"/>
                        </a:tabLst>
                      </a:pPr>
                      <a:r>
                        <a:rPr lang="zh-CN" sz="2600">
                          <a:solidFill>
                            <a:srgbClr val="000000"/>
                          </a:solidFill>
                          <a:effectLst/>
                          <a:latin typeface="Arial" panose="020b0604020202020204" pitchFamily="34" charset="0"/>
                          <a:ea typeface="黑体" pitchFamily="49" charset="-122"/>
                          <a:cs typeface="Times New Roman" panose="02020603050405020304" pitchFamily="18" charset="0"/>
                        </a:rPr>
                        <a:t>国体与</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600">
                          <a:solidFill>
                            <a:srgbClr val="000000"/>
                          </a:solidFill>
                          <a:effectLst/>
                          <a:latin typeface="Arial" panose="020b0604020202020204" pitchFamily="34" charset="0"/>
                          <a:ea typeface="黑体" pitchFamily="49" charset="-122"/>
                          <a:cs typeface="Times New Roman" panose="02020603050405020304" pitchFamily="18" charset="0"/>
                        </a:rPr>
                        <a:t>政府</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我国的国家性质决定了我国的政府是为人民服务的政府</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政府必须坚持对人民负责原则</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并自觉接受人民群众的监督</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决定了政府必须切实履行政府职能</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spcAft>
                          <a:spcPct val="0"/>
                        </a:spcAft>
                        <a:tabLst>
                          <a:tab pos="1188085"/>
                          <a:tab pos="2163445"/>
                          <a:tab pos="3142615"/>
                          <a:tab pos="4190365"/>
                        </a:tabLst>
                      </a:pPr>
                      <a:r>
                        <a:rPr lang="zh-CN" sz="2600">
                          <a:solidFill>
                            <a:srgbClr val="000000"/>
                          </a:solidFill>
                          <a:effectLst/>
                          <a:latin typeface="Arial" panose="020b0604020202020204" pitchFamily="34" charset="0"/>
                          <a:ea typeface="黑体" pitchFamily="49" charset="-122"/>
                          <a:cs typeface="Times New Roman" panose="02020603050405020304" pitchFamily="18" charset="0"/>
                        </a:rPr>
                        <a:t>国体与</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600">
                          <a:solidFill>
                            <a:srgbClr val="000000"/>
                          </a:solidFill>
                          <a:effectLst/>
                          <a:latin typeface="Arial" panose="020b0604020202020204" pitchFamily="34" charset="0"/>
                          <a:ea typeface="黑体" pitchFamily="49" charset="-122"/>
                          <a:cs typeface="Times New Roman" panose="02020603050405020304" pitchFamily="18" charset="0"/>
                        </a:rPr>
                        <a:t>政体</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国体决定政体</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我国的国家性质决定了我国实行人民代表大会制度这一根本政治制度</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219" name=" 219"/>
          <p:cNvSpPr/>
          <p:nvPr/>
        </p:nvSpPr>
        <p:spPr>
          <a:xfrm>
            <a:off x="466725" y="16573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归纳拓展</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noChangeAspect="1"/>
          </p:cNvGraphicFramePr>
          <p:nvPr/>
        </p:nvGraphicFramePr>
        <p:xfrm>
          <a:off x="381000" y="738627"/>
          <a:ext cx="11430000" cy="5120641"/>
        </p:xfrm>
        <a:graphic>
          <a:graphicData uri="http://schemas.openxmlformats.org/drawingml/2006/table">
            <a:tbl>
              <a:tblPr firstRow="1" firstCol="1" bandRow="1"/>
              <a:tblGrid>
                <a:gridCol w="1131571"/>
                <a:gridCol w="10298429"/>
              </a:tblGrid>
              <a:tr h="0">
                <a:tc>
                  <a:txBody>
                    <a:bodyPr vert="horz" wrap="square"/>
                    <a:lstStyle/>
                    <a:p>
                      <a:pPr>
                        <a:spcAft>
                          <a:spcPct val="0"/>
                        </a:spcAft>
                        <a:tabLst>
                          <a:tab pos="1188085"/>
                          <a:tab pos="2163445"/>
                          <a:tab pos="3142615"/>
                          <a:tab pos="4190365"/>
                        </a:tabLst>
                      </a:pPr>
                      <a:r>
                        <a:rPr lang="zh-CN" sz="2800">
                          <a:solidFill>
                            <a:srgbClr val="000000"/>
                          </a:solidFill>
                          <a:effectLst/>
                          <a:latin typeface="Arial" panose="020b0604020202020204" pitchFamily="34" charset="0"/>
                          <a:ea typeface="黑体" pitchFamily="49" charset="-122"/>
                          <a:cs typeface="Times New Roman" panose="02020603050405020304" pitchFamily="18" charset="0"/>
                        </a:rPr>
                        <a:t>国体与</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800">
                          <a:solidFill>
                            <a:srgbClr val="000000"/>
                          </a:solidFill>
                          <a:effectLst/>
                          <a:latin typeface="Arial" panose="020b0604020202020204" pitchFamily="34" charset="0"/>
                          <a:ea typeface="黑体" pitchFamily="49" charset="-122"/>
                          <a:cs typeface="Times New Roman" panose="02020603050405020304" pitchFamily="18" charset="0"/>
                        </a:rPr>
                        <a:t>政党</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中国共产党的领导和执政地位是由中国共产党的性质和我国的国家性质决定的。中国共产党的性质和我国的国家性质决定了中国共产党立党为公、执政为民的执政理念</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spcAft>
                          <a:spcPct val="0"/>
                        </a:spcAft>
                        <a:tabLst>
                          <a:tab pos="1188085"/>
                          <a:tab pos="2163445"/>
                          <a:tab pos="3142615"/>
                          <a:tab pos="4190365"/>
                        </a:tabLst>
                      </a:pPr>
                      <a:r>
                        <a:rPr lang="zh-CN" sz="2800">
                          <a:solidFill>
                            <a:srgbClr val="000000"/>
                          </a:solidFill>
                          <a:effectLst/>
                          <a:latin typeface="Arial" panose="020b0604020202020204" pitchFamily="34" charset="0"/>
                          <a:ea typeface="黑体" pitchFamily="49" charset="-122"/>
                          <a:cs typeface="Times New Roman" panose="02020603050405020304" pitchFamily="18" charset="0"/>
                        </a:rPr>
                        <a:t>国体与</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800">
                          <a:solidFill>
                            <a:srgbClr val="000000"/>
                          </a:solidFill>
                          <a:effectLst/>
                          <a:latin typeface="Arial" panose="020b0604020202020204" pitchFamily="34" charset="0"/>
                          <a:ea typeface="黑体" pitchFamily="49" charset="-122"/>
                          <a:cs typeface="Times New Roman" panose="02020603050405020304" pitchFamily="18" charset="0"/>
                        </a:rPr>
                        <a:t>民族</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我国的国家性质决定了我国在民族问题上必须坚持民族平等、民族团结和各民族共同繁荣的基本原则</a:t>
                      </a:r>
                      <a:r>
                        <a:rPr lang="en-US"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决定了我国实行民族区域自治制度</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spcAft>
                          <a:spcPct val="0"/>
                        </a:spcAft>
                        <a:tabLst>
                          <a:tab pos="1188085"/>
                          <a:tab pos="2163445"/>
                          <a:tab pos="3142615"/>
                          <a:tab pos="4190365"/>
                        </a:tabLst>
                      </a:pPr>
                      <a:r>
                        <a:rPr lang="zh-CN" sz="2800">
                          <a:solidFill>
                            <a:srgbClr val="000000"/>
                          </a:solidFill>
                          <a:effectLst/>
                          <a:latin typeface="Arial" panose="020b0604020202020204" pitchFamily="34" charset="0"/>
                          <a:ea typeface="黑体" pitchFamily="49" charset="-122"/>
                          <a:cs typeface="Times New Roman" panose="02020603050405020304" pitchFamily="18" charset="0"/>
                        </a:rPr>
                        <a:t>国体与</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800">
                          <a:solidFill>
                            <a:srgbClr val="000000"/>
                          </a:solidFill>
                          <a:effectLst/>
                          <a:latin typeface="Arial" panose="020b0604020202020204" pitchFamily="34" charset="0"/>
                          <a:ea typeface="黑体" pitchFamily="49" charset="-122"/>
                          <a:cs typeface="Times New Roman" panose="02020603050405020304" pitchFamily="18" charset="0"/>
                        </a:rPr>
                        <a:t>外交</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我国的国家性质和国家利益决定了我国奉行独立自主的和平外交政策</a:t>
                      </a:r>
                      <a:r>
                        <a:rPr lang="en-US"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决定了中国必然坚持和平发展道路</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spcAft>
                          <a:spcPct val="0"/>
                        </a:spcAft>
                        <a:tabLst>
                          <a:tab pos="1188085"/>
                          <a:tab pos="2163445"/>
                          <a:tab pos="3142615"/>
                          <a:tab pos="4190365"/>
                        </a:tabLst>
                      </a:pPr>
                      <a:r>
                        <a:rPr lang="zh-CN" sz="2800">
                          <a:solidFill>
                            <a:srgbClr val="000000"/>
                          </a:solidFill>
                          <a:effectLst/>
                          <a:latin typeface="Arial" panose="020b0604020202020204" pitchFamily="34" charset="0"/>
                          <a:ea typeface="黑体" pitchFamily="49" charset="-122"/>
                          <a:cs typeface="Times New Roman" panose="02020603050405020304" pitchFamily="18" charset="0"/>
                        </a:rPr>
                        <a:t>答题</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800">
                          <a:solidFill>
                            <a:srgbClr val="000000"/>
                          </a:solidFill>
                          <a:effectLst/>
                          <a:latin typeface="Arial" panose="020b0604020202020204" pitchFamily="34" charset="0"/>
                          <a:ea typeface="黑体" pitchFamily="49" charset="-122"/>
                          <a:cs typeface="Times New Roman" panose="02020603050405020304" pitchFamily="18" charset="0"/>
                        </a:rPr>
                        <a:t>经验</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从答题角度讲</a:t>
                      </a:r>
                      <a:r>
                        <a:rPr lang="en-US"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只要涉及公民为什么享有某种权利、政府为什么要履行某种职能、中国共产党和人大为什么要制定符合人民利益的政策和法律、国家为什么要奉行独立自主的和平外交政策等</a:t>
                      </a:r>
                      <a:r>
                        <a:rPr lang="en-US"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都要考虑我国的国家性质这一知识点</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mc:Choice xmlns:p14="http://schemas.microsoft.com/office/powerpoint/2010/main" Requires="p14">
      <p:transition p14:dur="500"/>
    </mc:Choice>
    <mc:Fallback>
      <p:transition/>
    </mc:Fallback>
  </mc:AlternateConten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P_6_BD#46.bb536966b"/>
          <p:cNvSpPr/>
          <p:nvPr/>
        </p:nvSpPr>
        <p:spPr>
          <a:xfrm>
            <a:off x="700548" y="1282559"/>
            <a:ext cx="10790418" cy="524013"/>
          </a:xfrm>
          <a:prstGeom prst="rect">
            <a:avLst/>
          </a:prstGeom>
          <a:noFill/>
        </p:spPr>
        <p:txBody>
          <a:bodyPr wrap="square" lIns="0" tIns="0" rIns="0" bIns="0" rtlCol="0" anchor="t"/>
          <a:lstStyle/>
          <a:p>
            <a:pPr algn="l">
              <a:lnSpc>
                <a:spcPct val="150000"/>
              </a:lnSpc>
              <a:spcAft>
                <a:spcPts val="600"/>
              </a:spcAft>
            </a:pPr>
            <a:r>
              <a:rPr lang="en-US" sz="3200" b="1">
                <a:solidFill>
                  <a:srgbClr val="000000"/>
                </a:solidFill>
                <a:latin typeface="微软雅黑" panose="020b0503020204020204" charset="-122"/>
                <a:ea typeface="微软雅黑" panose="020b0503020204020204" charset="-122"/>
                <a:cs typeface="微软雅黑" panose="020b0503020204020204" pitchFamily="34" charset="-120"/>
              </a:rPr>
              <a:t>1.公民的政治权利</a:t>
            </a:r>
            <a:endParaRPr lang="en-US" sz="3200" b="1">
              <a:solidFill>
                <a:srgbClr val="000000"/>
              </a:solidFill>
              <a:latin typeface="微软雅黑" panose="020b0503020204020204" charset="-122"/>
              <a:ea typeface="微软雅黑" panose="020b0503020204020204" charset="-122"/>
              <a:cs typeface="微软雅黑" panose="020b0503020204020204" pitchFamily="34" charset="-120"/>
            </a:endParaRPr>
          </a:p>
        </p:txBody>
      </p:sp>
      <p:graphicFrame>
        <p:nvGraphicFramePr>
          <p:cNvPr id="28" name="P_6_BD#46.bb536966b"/>
          <p:cNvGraphicFramePr>
            <a:graphicFrameLocks noGrp="1"/>
          </p:cNvGraphicFramePr>
          <p:nvPr>
            <p:custDataLst>
              <p:tags r:id="rId3"/>
            </p:custDataLst>
          </p:nvPr>
        </p:nvGraphicFramePr>
        <p:xfrm>
          <a:off x="709931" y="2256060"/>
          <a:ext cx="10781030" cy="3772535"/>
        </p:xfrm>
        <a:graphic>
          <a:graphicData uri="http://schemas.openxmlformats.org/drawingml/2006/table">
            <a:tbl>
              <a:tblPr/>
              <a:tblGrid>
                <a:gridCol w="848995"/>
                <a:gridCol w="3160395"/>
                <a:gridCol w="2498725"/>
                <a:gridCol w="4272915"/>
              </a:tblGrid>
              <a:tr h="681355">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权利</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内容</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意义</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注意事项</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3091180">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选举</a:t>
                      </a:r>
                      <a:endParaRPr lang="en-US" sz="615"/>
                    </a:p>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权和</a:t>
                      </a:r>
                      <a:endParaRPr lang="en-US" sz="615"/>
                    </a:p>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被选</a:t>
                      </a:r>
                      <a:endParaRPr lang="en-US" sz="615"/>
                    </a:p>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举权</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公民依法享有选举国家权力机关代表和被选为国家权力机关代表的权利</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是公民基本的民主权利，行使这个权利是公民参与管理国家和管理社会的基础和标志</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不是所有公民都有选举权和被选举权。必须同时具备国籍条件（中华人民共和国公民）年龄条件（年满十八周岁）政治条件（依照法律被剥夺政治权利的人除外）</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25603" name="Rectangle 842"/>
          <p:cNvSpPr/>
          <p:nvPr/>
        </p:nvSpPr>
        <p:spPr>
          <a:xfrm>
            <a:off x="363220" y="187960"/>
            <a:ext cx="8654415" cy="645160"/>
          </a:xfrm>
          <a:prstGeom prst="rect">
            <a:avLst/>
          </a:prstGeom>
          <a:noFill/>
          <a:ln w="9525">
            <a:noFill/>
          </a:ln>
        </p:spPr>
        <p:txBody>
          <a:bodyPr wrap="square">
            <a:spAutoFit/>
          </a:bodyPr>
          <a:lstStyle/>
          <a:p>
            <a:pPr indent="-341630"/>
            <a:r>
              <a:rPr lang="zh-CN" altLang="en-US" sz="3600" b="1">
                <a:solidFill>
                  <a:srgbClr val="FF0000"/>
                </a:solidFill>
                <a:latin typeface="Calibri" panose="020f0502020204030204"/>
                <a:ea typeface="黑体" pitchFamily="49" charset="-122"/>
              </a:rPr>
              <a:t>核心考点二 ：我国公民的政治权利与义务</a:t>
            </a:r>
            <a:endParaRPr lang="zh-CN" altLang="en-US" sz="3600" b="1">
              <a:solidFill>
                <a:srgbClr val="FF0000"/>
              </a:solidFill>
              <a:latin typeface="Calibri" panose="020f0502020204030204"/>
              <a:ea typeface="黑体" pitchFamily="49"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 name="P_6_BD#46.bb536966b"/>
          <p:cNvGraphicFramePr>
            <a:graphicFrameLocks noGrp="1"/>
          </p:cNvGraphicFramePr>
          <p:nvPr>
            <p:custDataLst>
              <p:tags r:id="rId2"/>
            </p:custDataLst>
          </p:nvPr>
        </p:nvGraphicFramePr>
        <p:xfrm>
          <a:off x="705628" y="1410397"/>
          <a:ext cx="10781030" cy="3846830"/>
        </p:xfrm>
        <a:graphic>
          <a:graphicData uri="http://schemas.openxmlformats.org/drawingml/2006/table">
            <a:tbl>
              <a:tblPr/>
              <a:tblGrid>
                <a:gridCol w="848995"/>
                <a:gridCol w="3236595"/>
                <a:gridCol w="3059430"/>
                <a:gridCol w="3636010"/>
              </a:tblGrid>
              <a:tr h="2073910">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政治</a:t>
                      </a:r>
                      <a:endParaRPr lang="en-US" sz="615"/>
                    </a:p>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自由</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公民有言论、出版、集会、结社、游行、示威的自由</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是人民行使当家作主权利的重要方式，是社会主义民主的具体表现</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自由是相对的，没有脱离法律约束、绝对的自由</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772920">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监督</a:t>
                      </a:r>
                      <a:endParaRPr lang="en-US" sz="615"/>
                    </a:p>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权</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批评权、建议权、申诉权、控告权、检举权等</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有利于维护国家利益和公民合法利益</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必须采取合法方式，坚持实事求是的原则，不能干扰公务活动</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4" name="矩形 3"/>
          <p:cNvSpPr>
            <a:spLocks noChangeAspect="1"/>
          </p:cNvSpPr>
          <p:nvPr/>
        </p:nvSpPr>
        <p:spPr>
          <a:xfrm>
            <a:off x="705485" y="5543595"/>
            <a:ext cx="11430000" cy="610870"/>
          </a:xfrm>
          <a:prstGeom prst="rect">
            <a:avLst/>
          </a:prstGeom>
        </p:spPr>
        <p:txBody>
          <a:bodyPr>
            <a:spAutoFit/>
          </a:bodyPr>
          <a:lstStyle/>
          <a:p>
            <a:pPr>
              <a:lnSpc>
                <a:spcPct val="130000"/>
              </a:lnSpc>
              <a:spcAft>
                <a:spcPct val="0"/>
              </a:spcAft>
              <a:tabLst>
                <a:tab pos="1188085"/>
                <a:tab pos="2163445"/>
                <a:tab pos="3142615"/>
                <a:tab pos="4190365"/>
              </a:tabLst>
            </a:pPr>
            <a:r>
              <a:rPr lang="zh-CN" altLang="zh-CN" sz="2600">
                <a:solidFill>
                  <a:srgbClr val="000000"/>
                </a:solidFill>
                <a:latin typeface="Arial" panose="020b0604020202020204" pitchFamily="34" charset="0"/>
                <a:ea typeface="黑体" pitchFamily="49" charset="-122"/>
                <a:cs typeface="Times New Roman" panose="02020603050405020304" pitchFamily="18" charset="0"/>
              </a:rPr>
              <a:t>注意：</a:t>
            </a:r>
            <a:r>
              <a:rPr lang="zh-CN" altLang="zh-CN" sz="26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自由和法律是辩证统一的关系</a:t>
            </a:r>
            <a:r>
              <a:rPr lang="en-US" altLang="zh-CN" sz="2600">
                <a:solidFill>
                  <a:srgbClr val="000000"/>
                </a:solidFill>
                <a:latin typeface="Times New Roman" panose="02020603050405020304" pitchFamily="18" charset="0"/>
                <a:cs typeface="Times New Roman" panose="02020603050405020304" pitchFamily="18" charset="0"/>
              </a:rPr>
              <a:t>,</a:t>
            </a:r>
            <a:r>
              <a:rPr lang="zh-CN" altLang="zh-CN" sz="26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没有绝对的自由</a:t>
            </a:r>
            <a:r>
              <a:rPr lang="en-US" altLang="zh-CN" sz="2600">
                <a:solidFill>
                  <a:srgbClr val="000000"/>
                </a:solidFill>
                <a:latin typeface="Times New Roman" panose="02020603050405020304" pitchFamily="18" charset="0"/>
                <a:cs typeface="Times New Roman" panose="02020603050405020304" pitchFamily="18" charset="0"/>
              </a:rPr>
              <a:t>,</a:t>
            </a:r>
            <a:r>
              <a:rPr lang="zh-CN" altLang="zh-CN" sz="26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只有相对的自由</a:t>
            </a:r>
            <a:r>
              <a:rPr lang="zh-CN" altLang="zh-CN" sz="2600" smtClean="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a:t>
            </a:r>
            <a:r>
              <a:rPr lang="en-US" altLang="zh-CN" sz="2600" smtClean="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 </a:t>
            </a:r>
            <a:endParaRPr lang="zh-CN" altLang="zh-CN" sz="26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P_7_BD#48.ed7b77d03"/>
          <p:cNvSpPr/>
          <p:nvPr/>
        </p:nvSpPr>
        <p:spPr>
          <a:xfrm>
            <a:off x="703580" y="1747520"/>
            <a:ext cx="10730865" cy="2581910"/>
          </a:xfrm>
          <a:prstGeom prst="rect">
            <a:avLst/>
          </a:prstGeom>
          <a:noFill/>
        </p:spPr>
        <p:txBody>
          <a:bodyPr wrap="square" lIns="0" tIns="0" rIns="0" bIns="0" rtlCol="0" anchor="t"/>
          <a:lstStyle/>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 权利≠权力。</a:t>
            </a:r>
            <a:endParaRPr lang="en-US" sz="2565">
              <a:solidFill>
                <a:srgbClr val="000000"/>
              </a:solidFill>
              <a:latin typeface="微软雅黑" panose="020b0503020204020204" charset="-122"/>
              <a:ea typeface="微软雅黑" panose="020b0503020204020204" charset="-122"/>
              <a:cs typeface="微软雅黑" panose="020b0503020204020204" pitchFamily="34" charset="-120"/>
            </a:endParaRP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      前者属于法律概念，后者属于政治概念。两者的区别：第一，权利的主体不是特定的，而权力的主体是特定的；第二，权利的内容比权力的内容广泛；第三，权利可以放弃，权力不能放弃。</a:t>
            </a:r>
            <a:endParaRPr lang="en-US" sz="2565"/>
          </a:p>
        </p:txBody>
      </p:sp>
      <p:sp>
        <p:nvSpPr>
          <p:cNvPr id="219" name=" 219"/>
          <p:cNvSpPr/>
          <p:nvPr/>
        </p:nvSpPr>
        <p:spPr>
          <a:xfrm>
            <a:off x="466725" y="45275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特别提醒：</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30" name="P_7_BD#48.ed7b77d03"/>
          <p:cNvGraphicFramePr>
            <a:graphicFrameLocks noGrp="1"/>
          </p:cNvGraphicFramePr>
          <p:nvPr>
            <p:custDataLst>
              <p:tags r:id="rId3"/>
            </p:custDataLst>
          </p:nvPr>
        </p:nvGraphicFramePr>
        <p:xfrm>
          <a:off x="705628" y="1206548"/>
          <a:ext cx="10781030" cy="2803604"/>
        </p:xfrm>
        <a:graphic>
          <a:graphicData uri="http://schemas.openxmlformats.org/drawingml/2006/table">
            <a:tbl>
              <a:tblPr/>
              <a:tblGrid>
                <a:gridCol w="1337310"/>
                <a:gridCol w="9443720"/>
              </a:tblGrid>
              <a:tr h="1113790">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批评权</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公民对国家机关和国家工作人员的缺点和错误，有权提出要求国家机关和国家工作人员克服改正的意见</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634365">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建议权</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公民对国家机关的工作，有权提出自己的主张和建议</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906780">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申诉权</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公民对国家机关作出的决定不服，可向有关国家机关提出请求，要求重新处理</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5" name="文本框 4"/>
          <p:cNvSpPr txBox="1"/>
          <p:nvPr/>
        </p:nvSpPr>
        <p:spPr>
          <a:xfrm>
            <a:off x="3660918" y="166023"/>
            <a:ext cx="6098932" cy="684530"/>
          </a:xfrm>
          <a:prstGeom prst="rect">
            <a:avLst/>
          </a:prstGeom>
          <a:noFill/>
        </p:spPr>
        <p:txBody>
          <a:bodyPr wrap="square">
            <a:spAutoFit/>
          </a:bodyPr>
          <a:lstStyle/>
          <a:p>
            <a:pPr algn="l">
              <a:lnSpc>
                <a:spcPct val="150000"/>
              </a:lnSpc>
              <a:spcAft>
                <a:spcPts val="600"/>
              </a:spcAft>
            </a:pPr>
            <a:r>
              <a:rPr lang="en-US" altLang="zh-CN" sz="2565" err="1">
                <a:solidFill>
                  <a:srgbClr val="000000"/>
                </a:solidFill>
                <a:latin typeface="微软雅黑" panose="020b0503020204020204" charset="-122"/>
                <a:ea typeface="微软雅黑" panose="020b0503020204020204" charset="-122"/>
                <a:cs typeface="微软雅黑" panose="020b0503020204020204" pitchFamily="34" charset="-120"/>
              </a:rPr>
              <a:t>正确区分公民的五种监督权</a:t>
            </a:r>
            <a:endParaRPr lang="en-US" altLang="zh-CN" sz="2565"/>
          </a:p>
        </p:txBody>
      </p:sp>
      <p:graphicFrame>
        <p:nvGraphicFramePr>
          <p:cNvPr id="2" name="P_7_BD#48.ed7b77d03"/>
          <p:cNvGraphicFramePr>
            <a:graphicFrameLocks noGrp="1"/>
          </p:cNvGraphicFramePr>
          <p:nvPr>
            <p:custDataLst>
              <p:tags r:id="rId4"/>
            </p:custDataLst>
          </p:nvPr>
        </p:nvGraphicFramePr>
        <p:xfrm>
          <a:off x="705564" y="4011343"/>
          <a:ext cx="10781030" cy="2216785"/>
        </p:xfrm>
        <a:graphic>
          <a:graphicData uri="http://schemas.openxmlformats.org/drawingml/2006/table">
            <a:tbl>
              <a:tblPr/>
              <a:tblGrid>
                <a:gridCol w="1337310"/>
                <a:gridCol w="9443720"/>
              </a:tblGrid>
              <a:tr h="1083945">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控告权</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公民有权对任何国家机关和国家工作人员的违法失职行为提出指控，请求有关国家机关对违法失职者给予制裁</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132840">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检举权</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公民有权就国家机关和国家工作人员的违法失职行为向有关国家机关进行检举</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219" name=" 219"/>
          <p:cNvSpPr/>
          <p:nvPr/>
        </p:nvSpPr>
        <p:spPr>
          <a:xfrm>
            <a:off x="466725" y="16573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381000" y="413865"/>
            <a:ext cx="3037840" cy="650875"/>
          </a:xfrm>
          <a:prstGeom prst="rect">
            <a:avLst/>
          </a:prstGeom>
        </p:spPr>
        <p:txBody>
          <a:bodyPr wrap="none">
            <a:spAutoFit/>
          </a:bodyPr>
          <a:lstStyle/>
          <a:p>
            <a:pPr>
              <a:lnSpc>
                <a:spcPct val="130000"/>
              </a:lnSpc>
              <a:spcAft>
                <a:spcPct val="0"/>
              </a:spcAft>
              <a:tabLst>
                <a:tab pos="1188085"/>
                <a:tab pos="2163445"/>
                <a:tab pos="3142615"/>
                <a:tab pos="4190365"/>
              </a:tabLst>
            </a:pPr>
            <a:r>
              <a:rPr lang="en-US" altLang="zh-CN" sz="2800" b="1">
                <a:solidFill>
                  <a:srgbClr val="000000"/>
                </a:solidFill>
                <a:latin typeface="Times New Roman" panose="02020603050405020304" pitchFamily="18" charset="0"/>
                <a:cs typeface="Times New Roman" panose="02020603050405020304" pitchFamily="18" charset="0"/>
              </a:rPr>
              <a:t>2</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Arial" panose="020b0604020202020204" pitchFamily="34" charset="0"/>
                <a:ea typeface="黑体" pitchFamily="49" charset="-122"/>
                <a:cs typeface="Times New Roman" panose="02020603050405020304" pitchFamily="18" charset="0"/>
              </a:rPr>
              <a:t>公民的政治</a:t>
            </a:r>
            <a:r>
              <a:rPr lang="zh-CN" altLang="zh-CN" sz="2800" smtClean="0">
                <a:solidFill>
                  <a:srgbClr val="000000"/>
                </a:solidFill>
                <a:latin typeface="Arial" panose="020b0604020202020204" pitchFamily="34" charset="0"/>
                <a:ea typeface="黑体" pitchFamily="49" charset="-122"/>
                <a:cs typeface="Times New Roman" panose="02020603050405020304" pitchFamily="18" charset="0"/>
              </a:rPr>
              <a:t>义务</a:t>
            </a:r>
            <a:r>
              <a:rPr lang="en-US" altLang="zh-CN" sz="2800" smtClean="0">
                <a:solidFill>
                  <a:srgbClr val="000000"/>
                </a:solidFill>
                <a:latin typeface="Arial" panose="020b0604020202020204" pitchFamily="34" charset="0"/>
                <a:ea typeface="黑体" pitchFamily="49" charset="-122"/>
                <a:cs typeface="Times New Roman" panose="02020603050405020304" pitchFamily="18" charset="0"/>
              </a:rPr>
              <a:t> </a:t>
            </a:r>
            <a:endParaRPr lang="zh-CN" altLang="zh-CN" sz="28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381000" y="1074335"/>
          <a:ext cx="11430000" cy="4267200"/>
        </p:xfrm>
        <a:graphic>
          <a:graphicData uri="http://schemas.openxmlformats.org/drawingml/2006/table">
            <a:tbl>
              <a:tblPr firstRow="1" firstCol="1" bandRow="1"/>
              <a:tblGrid>
                <a:gridCol w="2372474"/>
                <a:gridCol w="9057526"/>
              </a:tblGrid>
              <a:tr h="0">
                <a:tc>
                  <a:txBody>
                    <a:bodyPr vert="horz" wrap="square"/>
                    <a:lstStyle/>
                    <a:p>
                      <a:pPr>
                        <a:spcAft>
                          <a:spcPct val="0"/>
                        </a:spcAft>
                        <a:tabLst>
                          <a:tab pos="1188085"/>
                          <a:tab pos="2163445"/>
                          <a:tab pos="3142615"/>
                          <a:tab pos="4190365"/>
                        </a:tabLst>
                      </a:pPr>
                      <a:r>
                        <a:rPr lang="zh-CN" sz="2800">
                          <a:solidFill>
                            <a:srgbClr val="000000"/>
                          </a:solidFill>
                          <a:effectLst/>
                          <a:latin typeface="Arial" panose="020b0604020202020204" pitchFamily="34" charset="0"/>
                          <a:ea typeface="黑体" pitchFamily="49" charset="-122"/>
                          <a:cs typeface="Times New Roman" panose="02020603050405020304" pitchFamily="18" charset="0"/>
                        </a:rPr>
                        <a:t>内容</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800">
                          <a:solidFill>
                            <a:srgbClr val="000000"/>
                          </a:solidFill>
                          <a:effectLst/>
                          <a:latin typeface="Arial" panose="020b0604020202020204" pitchFamily="34" charset="0"/>
                          <a:ea typeface="黑体" pitchFamily="49" charset="-122"/>
                          <a:cs typeface="Times New Roman" panose="02020603050405020304" pitchFamily="18" charset="0"/>
                        </a:rPr>
                        <a:t>原因</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spcAft>
                          <a:spcPct val="0"/>
                        </a:spcAft>
                        <a:tabLst>
                          <a:tab pos="1188085"/>
                          <a:tab pos="2163445"/>
                          <a:tab pos="3142615"/>
                          <a:tab pos="4190365"/>
                        </a:tabLst>
                      </a:pP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维护国家统一和民族团结</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国家的统一、民族的团结</a:t>
                      </a:r>
                      <a:r>
                        <a:rPr lang="en-US"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是我国顺利进行社会主义现代化建设的根本保证</a:t>
                      </a:r>
                      <a:r>
                        <a:rPr lang="en-US"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也是实现公民的政治权利和其他权利的重要保证</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spcAft>
                          <a:spcPct val="0"/>
                        </a:spcAft>
                        <a:tabLst>
                          <a:tab pos="1188085"/>
                          <a:tab pos="2163445"/>
                          <a:tab pos="3142615"/>
                          <a:tab pos="4190365"/>
                        </a:tabLst>
                      </a:pP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遵守宪法和法律</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宪法和法律是党的主张和人民意志相统一的体现</a:t>
                      </a:r>
                      <a:r>
                        <a:rPr lang="en-US"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是公民根本的行为准则</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spcAft>
                          <a:spcPct val="0"/>
                        </a:spcAft>
                        <a:tabLst>
                          <a:tab pos="1188085"/>
                          <a:tab pos="2163445"/>
                          <a:tab pos="3142615"/>
                          <a:tab pos="4190365"/>
                        </a:tabLst>
                      </a:pP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维护国家安全、荣誉和利益</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维护国家安全、荣誉和利益</a:t>
                      </a:r>
                      <a:r>
                        <a:rPr lang="en-US"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是实现国家富强、民族振兴的重要保证</a:t>
                      </a:r>
                      <a:r>
                        <a:rPr lang="en-US"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是公民爱国的表现</a:t>
                      </a:r>
                      <a:r>
                        <a:rPr lang="en-US"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是每个公民义不容辞的职责</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spcAft>
                          <a:spcPct val="0"/>
                        </a:spcAft>
                        <a:tabLst>
                          <a:tab pos="1188085"/>
                          <a:tab pos="2163445"/>
                          <a:tab pos="3142615"/>
                          <a:tab pos="4190365"/>
                        </a:tabLst>
                      </a:pP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服兵役和参加民兵组织</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为了保卫祖国</a:t>
                      </a:r>
                      <a:r>
                        <a:rPr lang="en-US"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8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我们要自觉履行这项义务</a:t>
                      </a:r>
                      <a:endParaRPr lang="zh-CN" sz="28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mc:Choice xmlns:p14="http://schemas.microsoft.com/office/powerpoint/2010/main" Requires="p14">
      <p:transition p14:dur="500"/>
    </mc:Choice>
    <mc:Fallback>
      <p:transition/>
    </mc:Fallback>
  </mc:AlternateConten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C_6_BD#50.b1a9817df"/>
          <p:cNvSpPr/>
          <p:nvPr/>
        </p:nvSpPr>
        <p:spPr>
          <a:xfrm>
            <a:off x="703723" y="1165488"/>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特别提醒</a:t>
            </a:r>
            <a:endParaRPr lang="en-US" sz="2565"/>
          </a:p>
        </p:txBody>
      </p:sp>
      <p:sp>
        <p:nvSpPr>
          <p:cNvPr id="3" name="P_7_BD#51.7e662e359"/>
          <p:cNvSpPr/>
          <p:nvPr/>
        </p:nvSpPr>
        <p:spPr>
          <a:xfrm>
            <a:off x="703723" y="1747232"/>
            <a:ext cx="10790418" cy="524013"/>
          </a:xfrm>
          <a:prstGeom prst="rect">
            <a:avLst/>
          </a:prstGeom>
          <a:noFill/>
        </p:spPr>
        <p:txBody>
          <a:bodyPr wrap="square" lIns="0" tIns="0" rIns="0" bIns="0" rtlCol="0" anchor="t"/>
          <a:lstStyle/>
          <a:p>
            <a:pPr algn="ctr">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字斟句酌对比权利与义务的特点</a:t>
            </a:r>
            <a:endParaRPr lang="en-US" sz="2565" b="1"/>
          </a:p>
        </p:txBody>
      </p:sp>
      <p:graphicFrame>
        <p:nvGraphicFramePr>
          <p:cNvPr id="32" name="P_7_BD#51.7e662e359"/>
          <p:cNvGraphicFramePr>
            <a:graphicFrameLocks noGrp="1"/>
          </p:cNvGraphicFramePr>
          <p:nvPr/>
        </p:nvGraphicFramePr>
        <p:xfrm>
          <a:off x="703723" y="2408732"/>
          <a:ext cx="10785475" cy="1680845"/>
        </p:xfrm>
        <a:graphic>
          <a:graphicData uri="http://schemas.openxmlformats.org/drawingml/2006/table">
            <a:tbl>
              <a:tblPr/>
              <a:tblGrid>
                <a:gridCol w="1172845"/>
                <a:gridCol w="3133090"/>
                <a:gridCol w="6479540"/>
              </a:tblGrid>
              <a:tr h="548005">
                <a:tc>
                  <a:txBody>
                    <a:bodyPr vert="horz" wrap="square"/>
                    <a:lstStyle/>
                    <a:p>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gridSpan="2">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特点</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hMerge="1">
                  <a:txBody>
                    <a:bodyPr vert="horz" wrap="square"/>
                    <a:lstStyle/>
                    <a:p/>
                  </a:txBody>
                  <a:tcPr/>
                </a:tc>
              </a:tr>
              <a:tr h="548005">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权利</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rowSpan="2">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法定的</a:t>
                      </a:r>
                      <a:endParaRPr lang="en-US" sz="615"/>
                    </a:p>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（不能扩大或缩小）</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不可非法剥夺的（可依法剥夺、可放弃）</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584835">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义务</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vMerge="1">
                  <a:txBody>
                    <a:bodyPr vert="horz" wrap="square"/>
                    <a:lstStyle/>
                    <a:p/>
                  </a:txBody>
                  <a:tcPr/>
                </a:tc>
                <a:tc>
                  <a:txBody>
                    <a:bodyPr vert="horz" wrap="square"/>
                    <a:lstStyle/>
                    <a:p>
                      <a:pPr algn="ctr">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不容推卸的（不能放弃或转让）</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Tree>
  </p:cSld>
  <p:clrMapOvr>
    <a:masterClrMapping/>
  </p:clrMapOvr>
  <mc:AlternateContent>
    <mc:Choice xmlns:p14="http://schemas.microsoft.com/office/powerpoint/2010/main" Requires="p14">
      <p:transition p14:dur="500"/>
    </mc:Choice>
    <mc:Fallback>
      <p:transition/>
    </mc:Fallback>
  </mc:AlternateConten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C_6_BD#57.74b4e59f6"/>
          <p:cNvSpPr/>
          <p:nvPr/>
        </p:nvSpPr>
        <p:spPr>
          <a:xfrm>
            <a:off x="700548" y="789773"/>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命题点</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公民的政治权利与政治义务</a:t>
            </a:r>
            <a:endParaRPr lang="en-US" sz="2565"/>
          </a:p>
        </p:txBody>
      </p:sp>
      <p:sp>
        <p:nvSpPr>
          <p:cNvPr id="4" name="Q_7_BD.41_1#58.db40679f3"/>
          <p:cNvSpPr/>
          <p:nvPr/>
        </p:nvSpPr>
        <p:spPr>
          <a:xfrm>
            <a:off x="701183" y="1678612"/>
            <a:ext cx="10790418" cy="4116323"/>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【典例】</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4C4C4C"/>
                </a:solidFill>
                <a:latin typeface="微软雅黑" panose="020b0503020204020204" charset="-122"/>
                <a:ea typeface="微软雅黑" panose="020b0503020204020204" charset="-122"/>
                <a:cs typeface="微软雅黑" panose="020b0503020204020204" pitchFamily="34" charset="-120"/>
              </a:rPr>
              <a:t>[2018·全国卷Ⅲ]</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国歌与国旗、国徽一样，是国家象征。2017年10月1日正式施行的《中华人民共和国国歌法》（以下简称《国歌法》），明确国歌使用的禁止行为，对违反规定情节恶劣的予以处罚。《国歌法》的颁布实施，旨在(</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①增强公民的国家观念</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②提高国歌的政治地位</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③维护公民的文化活动权</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④规范国歌的奏唱、播放和使用</a:t>
            </a:r>
            <a:endParaRPr lang="en-US" sz="2565"/>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①②</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①④</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②③</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③④</a:t>
            </a:r>
            <a:endParaRPr lang="en-US" sz="2565"/>
          </a:p>
        </p:txBody>
      </p:sp>
      <p:sp>
        <p:nvSpPr>
          <p:cNvPr id="5" name="Q_7_AN.42_1#58.db40679f3.bracket"/>
          <p:cNvSpPr/>
          <p:nvPr/>
        </p:nvSpPr>
        <p:spPr>
          <a:xfrm>
            <a:off x="3330346" y="3474749"/>
            <a:ext cx="290775"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B</a:t>
            </a:r>
            <a:endParaRPr lang="en-US" sz="100"/>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Q_7_BD.44_1#60.d396952b0"/>
          <p:cNvSpPr/>
          <p:nvPr/>
        </p:nvSpPr>
        <p:spPr>
          <a:xfrm>
            <a:off x="701183" y="954055"/>
            <a:ext cx="10790418" cy="4702759"/>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【训练】</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2020年1月31日，吴某、沈某一同驾车进入燕郊高新区一小区时，拒不配合疫情防控检查，与正在进行防疫安检的工作人员发生纠纷，其间，沈某使用手机闪光灯近距离照射防疫安检人员眼睛并在现场吵闹。三河市公安局根据《中华人民共和国治安管理处罚法》有关规定，对吴某、沈某二人分别给予行政拘留5日，并处500元罚款。这警示我们，公民应(</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①敢于行使公民的监督权</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②自觉遵守我国的宪法和法律</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③坚持权利与义务的统一</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④敢于维护公民的基本人权</a:t>
            </a:r>
            <a:endParaRPr lang="en-US" sz="2565"/>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①②</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②④</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②③</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①④</a:t>
            </a:r>
            <a:endParaRPr lang="en-US" sz="2565"/>
          </a:p>
        </p:txBody>
      </p:sp>
      <p:sp>
        <p:nvSpPr>
          <p:cNvPr id="3" name="Q_7_AN.45_1#60.d396952b0.bracket"/>
          <p:cNvSpPr/>
          <p:nvPr/>
        </p:nvSpPr>
        <p:spPr>
          <a:xfrm>
            <a:off x="9972480" y="3462993"/>
            <a:ext cx="304621"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C</a:t>
            </a:r>
            <a:endParaRPr lang="en-US" sz="100"/>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P_7_BD#52.7e4f6700e"/>
          <p:cNvSpPr/>
          <p:nvPr/>
        </p:nvSpPr>
        <p:spPr>
          <a:xfrm>
            <a:off x="721995" y="1440815"/>
            <a:ext cx="10790555" cy="898525"/>
          </a:xfrm>
          <a:prstGeom prst="rect">
            <a:avLst/>
          </a:prstGeom>
          <a:noFill/>
        </p:spPr>
        <p:txBody>
          <a:bodyPr wrap="square" lIns="0" tIns="0" rIns="0" bIns="0" rtlCol="0" anchor="t"/>
          <a:lstStyle/>
          <a:p>
            <a:pPr algn="l">
              <a:lnSpc>
                <a:spcPct val="150000"/>
              </a:lnSpc>
              <a:spcAft>
                <a:spcPts val="600"/>
              </a:spcAft>
            </a:pPr>
            <a:r>
              <a:rPr lang="en-US" sz="3200" b="1">
                <a:solidFill>
                  <a:srgbClr val="000000"/>
                </a:solidFill>
                <a:latin typeface="微软雅黑" panose="020b0503020204020204" charset="-122"/>
                <a:ea typeface="微软雅黑" panose="020b0503020204020204" charset="-122"/>
                <a:cs typeface="微软雅黑" panose="020b0503020204020204" charset="-122"/>
              </a:rPr>
              <a:t>  1.基本原则</a:t>
            </a:r>
            <a:endParaRPr lang="en-US" sz="3200" b="1">
              <a:solidFill>
                <a:srgbClr val="000000"/>
              </a:solidFill>
              <a:latin typeface="微软雅黑" panose="020b0503020204020204" charset="-122"/>
              <a:ea typeface="微软雅黑" panose="020b0503020204020204" charset="-122"/>
              <a:cs typeface="微软雅黑" panose="020b0503020204020204" charset="-122"/>
            </a:endParaRPr>
          </a:p>
        </p:txBody>
      </p:sp>
      <p:graphicFrame>
        <p:nvGraphicFramePr>
          <p:cNvPr id="33" name="P_7_BD#52.7e4f6700e"/>
          <p:cNvGraphicFramePr>
            <a:graphicFrameLocks noGrp="1"/>
          </p:cNvGraphicFramePr>
          <p:nvPr/>
        </p:nvGraphicFramePr>
        <p:xfrm>
          <a:off x="703723" y="2572497"/>
          <a:ext cx="10781030" cy="2987040"/>
        </p:xfrm>
        <a:graphic>
          <a:graphicData uri="http://schemas.openxmlformats.org/drawingml/2006/table">
            <a:tbl>
              <a:tblPr/>
              <a:tblGrid>
                <a:gridCol w="1679575"/>
                <a:gridCol w="9101455"/>
              </a:tblGrid>
              <a:tr h="1056640">
                <a:tc rowSpan="2">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坚持公民</a:t>
                      </a:r>
                      <a:endParaRPr lang="en-US" sz="615" b="1"/>
                    </a:p>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在法律面</a:t>
                      </a:r>
                      <a:endParaRPr lang="en-US" sz="615" b="1"/>
                    </a:p>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前一律平</a:t>
                      </a:r>
                      <a:endParaRPr lang="en-US" sz="615" b="1"/>
                    </a:p>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等的原则</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err="1">
                          <a:solidFill>
                            <a:srgbClr val="000000"/>
                          </a:solidFill>
                          <a:latin typeface="微软雅黑" panose="020b0503020204020204" charset="-122"/>
                          <a:ea typeface="微软雅黑" panose="020b0503020204020204" charset="-122"/>
                          <a:cs typeface="微软雅黑" panose="020b0503020204020204" pitchFamily="34" charset="-120"/>
                        </a:rPr>
                        <a:t>表现：公民平等地享有权利，平等地履行义务，平等地适用法律</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r h="1930400">
                <a:tc vMerge="1">
                  <a:txBody>
                    <a:bodyPr vert="horz" wrap="square"/>
                    <a:lstStyle/>
                    <a:p/>
                  </a:txBody>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要求：①国家在保护公民的合法权利和依法实施处罚方面，对任何公民一律平等；②任何组织和个人都不得有超越宪法和法律的特权</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25603" name="Rectangle 842"/>
          <p:cNvSpPr/>
          <p:nvPr/>
        </p:nvSpPr>
        <p:spPr>
          <a:xfrm>
            <a:off x="363220" y="187960"/>
            <a:ext cx="11507470" cy="645160"/>
          </a:xfrm>
          <a:prstGeom prst="rect">
            <a:avLst/>
          </a:prstGeom>
          <a:noFill/>
          <a:ln w="9525">
            <a:noFill/>
          </a:ln>
        </p:spPr>
        <p:txBody>
          <a:bodyPr wrap="square">
            <a:spAutoFit/>
          </a:bodyPr>
          <a:lstStyle/>
          <a:p>
            <a:pPr indent="-341630"/>
            <a:r>
              <a:rPr lang="zh-CN" altLang="en-US" sz="3600" b="1">
                <a:solidFill>
                  <a:srgbClr val="FF0000"/>
                </a:solidFill>
                <a:latin typeface="Calibri" panose="020f0502020204030204"/>
                <a:ea typeface="黑体" pitchFamily="49" charset="-122"/>
              </a:rPr>
              <a:t>核心考点三 ：我国公民政治生活的基本原则和主要内容</a:t>
            </a:r>
            <a:endParaRPr lang="zh-CN" altLang="en-US" sz="3600" b="1">
              <a:solidFill>
                <a:srgbClr val="FF0000"/>
              </a:solidFill>
              <a:latin typeface="Calibri" panose="020f0502020204030204"/>
              <a:ea typeface="黑体" pitchFamily="49"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33" name="P_7_BD#52.7e4f6700e"/>
          <p:cNvGraphicFramePr>
            <a:graphicFrameLocks noGrp="1"/>
          </p:cNvGraphicFramePr>
          <p:nvPr/>
        </p:nvGraphicFramePr>
        <p:xfrm>
          <a:off x="703723" y="1972424"/>
          <a:ext cx="10781030" cy="2658745"/>
        </p:xfrm>
        <a:graphic>
          <a:graphicData uri="http://schemas.openxmlformats.org/drawingml/2006/table">
            <a:tbl>
              <a:tblPr/>
              <a:tblGrid>
                <a:gridCol w="1679575"/>
                <a:gridCol w="9101455"/>
              </a:tblGrid>
              <a:tr h="2658745">
                <a:tc>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坚持权利</a:t>
                      </a:r>
                      <a:endParaRPr lang="en-US" sz="615" b="1"/>
                    </a:p>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与义务统</a:t>
                      </a:r>
                      <a:endParaRPr lang="en-US" sz="615" b="1"/>
                    </a:p>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一的原则</a:t>
                      </a:r>
                      <a:endParaRPr lang="en-US" sz="615" b="1"/>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关系：①在我国，公民的权利与义务是统一的，二者不可分离；②二者在法律关系上是相对应而存在的，权利与义务都是实现人民利益的手段和途径；③公民在法律.上既是权利的主体，又是义务的主体，④权利的实现需要义务的履行，义务的履</a:t>
                      </a:r>
                      <a:endParaRPr lang="en-US" sz="615"/>
                    </a:p>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行确保权利的实现</a:t>
                      </a:r>
                      <a:endParaRPr lang="en-US" sz="615"/>
                    </a:p>
                  </a:txBody>
                  <a:tcPr marL="19547" marR="19547" marT="19547" marB="19547" anchor="ctr">
                    <a:lnL w="9525" cap="flat" cmpd="sng" algn="ctr">
                      <a:solidFill>
                        <a:srgbClr val="666666"/>
                      </a:solidFill>
                      <a:prstDash val="solid"/>
                      <a:round/>
                      <a:headEnd type="none" w="med" len="med"/>
                      <a:tailEnd type="none" w="med" len="med"/>
                    </a:lnL>
                    <a:lnR w="9525" cap="flat" cmpd="sng" algn="ctr">
                      <a:solidFill>
                        <a:srgbClr val="666666"/>
                      </a:solidFill>
                      <a:prstDash val="solid"/>
                      <a:round/>
                      <a:headEnd type="none" w="med" len="med"/>
                      <a:tailEnd type="none" w="med" len="med"/>
                    </a:lnR>
                    <a:lnT w="9525" cap="flat" cmpd="sng" algn="ctr">
                      <a:solidFill>
                        <a:srgbClr val="666666"/>
                      </a:solidFill>
                      <a:prstDash val="solid"/>
                      <a:round/>
                      <a:headEnd type="none" w="med" len="med"/>
                      <a:tailEnd type="none" w="med" len="med"/>
                    </a:lnT>
                    <a:lnB w="9525" cap="flat" cmpd="sng" algn="ctr">
                      <a:solidFill>
                        <a:srgbClr val="666666"/>
                      </a:solidFill>
                      <a:prstDash val="solid"/>
                      <a:round/>
                      <a:headEnd type="none" w="med" len="med"/>
                      <a:tailEnd type="none" w="med" len="med"/>
                    </a:lnB>
                  </a:tcPr>
                </a:tc>
              </a:tr>
            </a:tbl>
          </a:graphicData>
        </a:graphic>
      </p:graphicFrame>
      <p:sp>
        <p:nvSpPr>
          <p:cNvPr id="5" name="文本框 4"/>
          <p:cNvSpPr txBox="1"/>
          <p:nvPr/>
        </p:nvSpPr>
        <p:spPr>
          <a:xfrm>
            <a:off x="10511638" y="1423337"/>
            <a:ext cx="1054100" cy="486410"/>
          </a:xfrm>
          <a:prstGeom prst="rect">
            <a:avLst/>
          </a:prstGeom>
          <a:noFill/>
        </p:spPr>
        <p:txBody>
          <a:bodyPr wrap="none" rtlCol="0">
            <a:spAutoFit/>
          </a:bodyPr>
          <a:lstStyle/>
          <a:p>
            <a:r>
              <a:rPr lang="en-US" altLang="zh-CN" sz="2565">
                <a:latin typeface="微软雅黑" panose="020b0503020204020204" charset="-122"/>
                <a:ea typeface="微软雅黑" panose="020b0503020204020204" charset="-122"/>
              </a:rPr>
              <a:t>(</a:t>
            </a:r>
            <a:r>
              <a:rPr lang="zh-CN" altLang="en-US" sz="2565">
                <a:latin typeface="微软雅黑" panose="020b0503020204020204" charset="-122"/>
                <a:ea typeface="微软雅黑" panose="020b0503020204020204" charset="-122"/>
              </a:rPr>
              <a:t>续表</a:t>
            </a:r>
            <a:r>
              <a:rPr lang="en-US" altLang="zh-CN" sz="2565">
                <a:latin typeface="微软雅黑" panose="020b0503020204020204" charset="-122"/>
                <a:ea typeface="微软雅黑" panose="020b0503020204020204" charset="-122"/>
              </a:rPr>
              <a:t>)</a:t>
            </a:r>
            <a:endParaRPr lang="zh-CN" altLang="en-US" sz="2565">
              <a:latin typeface="微软雅黑" panose="020b0503020204020204" charset="-122"/>
              <a:ea typeface="微软雅黑" panose="020b0503020204020204" charset="-122"/>
            </a:endParaRPr>
          </a:p>
        </p:txBody>
      </p:sp>
      <p:graphicFrame>
        <p:nvGraphicFramePr>
          <p:cNvPr id="2" name="P_7_BD#52.7e4f6700e"/>
          <p:cNvGraphicFramePr>
            <a:graphicFrameLocks noGrp="1"/>
          </p:cNvGraphicFramePr>
          <p:nvPr/>
        </p:nvGraphicFramePr>
        <p:xfrm>
          <a:off x="703659" y="4631117"/>
          <a:ext cx="10781030" cy="1056640"/>
        </p:xfrm>
        <a:graphic>
          <a:graphicData uri="http://schemas.openxmlformats.org/drawingml/2006/table">
            <a:tbl>
              <a:tblPr/>
              <a:tblGrid>
                <a:gridCol w="1679575"/>
                <a:gridCol w="9101455"/>
              </a:tblGrid>
              <a:tr h="1056640">
                <a:tc>
                  <a:txBody>
                    <a:bodyPr vert="horz" wrap="square"/>
                    <a:lstStyle/>
                    <a:p>
                      <a:endParaRPr lang="zh-CN" sz="925"/>
                    </a:p>
                  </a:txBody>
                  <a:tcPr marL="46914" marR="46914" marT="23457" marB="2345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要求：①要树立权利意识，珍惜公民权利；②要树立义务意识，自觉履行公民义务</a:t>
                      </a:r>
                      <a:endParaRPr lang="en-US" sz="615"/>
                    </a:p>
                  </a:txBody>
                  <a:tcPr marL="19547" marR="19547" marT="19547" marB="1954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Tree>
  </p:cSld>
  <p:clrMapOvr>
    <a:masterClrMapping/>
  </p:clrMapOvr>
  <mc:AlternateContent>
    <mc:Choice xmlns:p14="http://schemas.microsoft.com/office/powerpoint/2010/main" Requires="p14">
      <p:transition p14:dur="500"/>
    </mc:Choice>
    <mc:Fallback>
      <p:transition/>
    </mc:Fallback>
  </mc:AlternateConten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 name="P_7_BD#52.7e4f6700e"/>
          <p:cNvGraphicFramePr>
            <a:graphicFrameLocks noGrp="1"/>
          </p:cNvGraphicFramePr>
          <p:nvPr>
            <p:custDataLst>
              <p:tags r:id="rId2"/>
            </p:custDataLst>
          </p:nvPr>
        </p:nvGraphicFramePr>
        <p:xfrm>
          <a:off x="705564" y="1698052"/>
          <a:ext cx="10781030" cy="3580765"/>
        </p:xfrm>
        <a:graphic>
          <a:graphicData uri="http://schemas.openxmlformats.org/drawingml/2006/table">
            <a:tbl>
              <a:tblPr/>
              <a:tblGrid>
                <a:gridCol w="1679575"/>
                <a:gridCol w="9101455"/>
              </a:tblGrid>
              <a:tr h="1056640">
                <a:tc rowSpan="2">
                  <a:txBody>
                    <a:bodyPr vert="horz" wrap="square"/>
                    <a:lstStyle/>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坚持个人</a:t>
                      </a:r>
                      <a:endParaRPr lang="en-US" sz="615" b="1"/>
                    </a:p>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利益与国</a:t>
                      </a:r>
                      <a:endParaRPr lang="en-US" sz="615" b="1"/>
                    </a:p>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家利益相</a:t>
                      </a:r>
                      <a:endParaRPr lang="en-US" sz="615" b="1"/>
                    </a:p>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结合的</a:t>
                      </a:r>
                      <a:endParaRPr lang="en-US" sz="615" b="1"/>
                    </a:p>
                    <a:p>
                      <a:pPr algn="ctr">
                        <a:lnSpc>
                          <a:spcPct val="13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原则</a:t>
                      </a:r>
                      <a:endParaRPr lang="en-US" sz="615" b="1"/>
                    </a:p>
                  </a:txBody>
                  <a:tcPr marL="19547" marR="19547" marT="19547" marB="1954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关系：①在我国，国家与公民个人的利益在根本上是一致的；②但在某些具体问题上也会产生一些矛盾</a:t>
                      </a:r>
                      <a:endParaRPr lang="en-US" sz="615"/>
                    </a:p>
                  </a:txBody>
                  <a:tcPr marL="19547" marR="19547" marT="19547" marB="1954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2524125">
                <a:tc vMerge="1">
                  <a:txBody>
                    <a:bodyPr vert="horz" wrap="square"/>
                    <a:lstStyle/>
                    <a:p/>
                  </a:txBody>
                  <a:tcPr/>
                </a:tc>
                <a:tc>
                  <a:txBody>
                    <a:bodyPr vert="horz" wrap="square"/>
                    <a:lstStyle/>
                    <a:p>
                      <a:pPr algn="l">
                        <a:lnSpc>
                          <a:spcPct val="13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要求：①要把国家利益与个人利益结合起来；②当两者发生矛盾时，个人利益要服从国家利益</a:t>
                      </a:r>
                      <a:endParaRPr lang="en-US" sz="615"/>
                    </a:p>
                  </a:txBody>
                  <a:tcPr marL="19547" marR="19547" marT="19547" marB="1954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
        <p:nvSpPr>
          <p:cNvPr id="3" name="文本框 2"/>
          <p:cNvSpPr txBox="1"/>
          <p:nvPr/>
        </p:nvSpPr>
        <p:spPr>
          <a:xfrm>
            <a:off x="10513479" y="1193244"/>
            <a:ext cx="1054100" cy="486410"/>
          </a:xfrm>
          <a:prstGeom prst="rect">
            <a:avLst/>
          </a:prstGeom>
          <a:noFill/>
        </p:spPr>
        <p:txBody>
          <a:bodyPr wrap="none" rtlCol="0">
            <a:spAutoFit/>
          </a:bodyPr>
          <a:lstStyle/>
          <a:p>
            <a:r>
              <a:rPr lang="en-US" altLang="zh-CN" sz="2565">
                <a:latin typeface="微软雅黑" panose="020b0503020204020204" charset="-122"/>
                <a:ea typeface="微软雅黑" panose="020b0503020204020204" charset="-122"/>
              </a:rPr>
              <a:t>(</a:t>
            </a:r>
            <a:r>
              <a:rPr lang="zh-CN" altLang="en-US" sz="2565">
                <a:latin typeface="微软雅黑" panose="020b0503020204020204" charset="-122"/>
                <a:ea typeface="微软雅黑" panose="020b0503020204020204" charset="-122"/>
              </a:rPr>
              <a:t>续表</a:t>
            </a:r>
            <a:r>
              <a:rPr lang="en-US" altLang="zh-CN" sz="2565">
                <a:latin typeface="微软雅黑" panose="020b0503020204020204" charset="-122"/>
                <a:ea typeface="微软雅黑" panose="020b0503020204020204" charset="-122"/>
              </a:rPr>
              <a:t>)</a:t>
            </a:r>
            <a:endParaRPr lang="zh-CN" altLang="en-US" sz="2565">
              <a:latin typeface="微软雅黑" panose="020b0503020204020204" charset="-122"/>
              <a:ea typeface="微软雅黑" panose="020b0503020204020204"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2994660" y="231099"/>
            <a:ext cx="8816340" cy="650875"/>
          </a:xfrm>
          <a:prstGeom prst="rect">
            <a:avLst/>
          </a:prstGeom>
        </p:spPr>
        <p:txBody>
          <a:bodyPr wrap="none">
            <a:spAutoFit/>
          </a:bodyPr>
          <a:lstStyle/>
          <a:p>
            <a:pPr>
              <a:lnSpc>
                <a:spcPct val="130000"/>
              </a:lnSpc>
              <a:spcAft>
                <a:spcPct val="0"/>
              </a:spcAft>
              <a:tabLst>
                <a:tab pos="1188085"/>
                <a:tab pos="2163445"/>
                <a:tab pos="3142615"/>
                <a:tab pos="4190365"/>
              </a:tabLst>
            </a:pPr>
            <a:r>
              <a:rPr lang="zh-CN" altLang="zh-CN" sz="2800">
                <a:solidFill>
                  <a:srgbClr val="000000"/>
                </a:solidFill>
                <a:latin typeface="Arial" panose="020b0604020202020204" pitchFamily="34" charset="0"/>
                <a:ea typeface="黑体" pitchFamily="49" charset="-122"/>
                <a:cs typeface="Times New Roman" panose="02020603050405020304" pitchFamily="18" charset="0"/>
              </a:rPr>
              <a:t>六大方面判定选择使用公民在法律面前一律平等的</a:t>
            </a:r>
            <a:r>
              <a:rPr lang="zh-CN" altLang="zh-CN" sz="2800" smtClean="0">
                <a:solidFill>
                  <a:srgbClr val="000000"/>
                </a:solidFill>
                <a:latin typeface="Arial" panose="020b0604020202020204" pitchFamily="34" charset="0"/>
                <a:ea typeface="黑体" pitchFamily="49" charset="-122"/>
                <a:cs typeface="Times New Roman" panose="02020603050405020304" pitchFamily="18" charset="0"/>
              </a:rPr>
              <a:t>原则</a:t>
            </a:r>
            <a:r>
              <a:rPr lang="en-US" altLang="zh-CN" sz="2800" smtClean="0">
                <a:solidFill>
                  <a:srgbClr val="000000"/>
                </a:solidFill>
                <a:latin typeface="Arial" panose="020b0604020202020204" pitchFamily="34" charset="0"/>
                <a:ea typeface="黑体" pitchFamily="49" charset="-122"/>
                <a:cs typeface="Times New Roman" panose="02020603050405020304" pitchFamily="18" charset="0"/>
              </a:rPr>
              <a:t> </a:t>
            </a:r>
            <a:endParaRPr lang="zh-CN" altLang="zh-CN" sz="28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custDataLst>
              <p:tags r:id="rId2"/>
            </p:custDataLst>
          </p:nvPr>
        </p:nvGraphicFramePr>
        <p:xfrm>
          <a:off x="381000" y="1124885"/>
          <a:ext cx="11430000" cy="5151120"/>
        </p:xfrm>
        <a:graphic>
          <a:graphicData uri="http://schemas.openxmlformats.org/drawingml/2006/table">
            <a:tbl>
              <a:tblPr firstRow="1" firstCol="1" bandRow="1"/>
              <a:tblGrid>
                <a:gridCol w="896112"/>
                <a:gridCol w="10533888"/>
              </a:tblGrid>
              <a:tr h="0">
                <a:tc>
                  <a:txBody>
                    <a:bodyPr vert="horz" wrap="square"/>
                    <a:lstStyle/>
                    <a:p>
                      <a:pPr>
                        <a:spcAft>
                          <a:spcPct val="0"/>
                        </a:spcAft>
                        <a:tabLst>
                          <a:tab pos="1188085"/>
                          <a:tab pos="2163445"/>
                          <a:tab pos="3142615"/>
                          <a:tab pos="4190365"/>
                        </a:tabLst>
                      </a:pPr>
                      <a:r>
                        <a:rPr lang="zh-CN" sz="2600">
                          <a:solidFill>
                            <a:srgbClr val="000000"/>
                          </a:solidFill>
                          <a:effectLst/>
                          <a:latin typeface="Arial" panose="020b0604020202020204" pitchFamily="34" charset="0"/>
                          <a:ea typeface="黑体" pitchFamily="49" charset="-122"/>
                          <a:cs typeface="Times New Roman" panose="02020603050405020304" pitchFamily="18" charset="0"/>
                        </a:rPr>
                        <a:t>引用</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600">
                          <a:solidFill>
                            <a:srgbClr val="000000"/>
                          </a:solidFill>
                          <a:effectLst/>
                          <a:latin typeface="Arial" panose="020b0604020202020204" pitchFamily="34" charset="0"/>
                          <a:ea typeface="黑体" pitchFamily="49" charset="-122"/>
                          <a:cs typeface="Times New Roman" panose="02020603050405020304" pitchFamily="18" charset="0"/>
                        </a:rPr>
                        <a:t>法律</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如我国宪法规定</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中华人民共和国公民在法律面前一律平等。</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平等是社会主义法律的基本属性</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spcAft>
                          <a:spcPct val="0"/>
                        </a:spcAft>
                        <a:tabLst>
                          <a:tab pos="1188085"/>
                          <a:tab pos="2163445"/>
                          <a:tab pos="3142615"/>
                          <a:tab pos="4190365"/>
                        </a:tabLst>
                      </a:pPr>
                      <a:r>
                        <a:rPr lang="zh-CN" sz="2600">
                          <a:solidFill>
                            <a:srgbClr val="000000"/>
                          </a:solidFill>
                          <a:effectLst/>
                          <a:latin typeface="Arial" panose="020b0604020202020204" pitchFamily="34" charset="0"/>
                          <a:ea typeface="黑体" pitchFamily="49" charset="-122"/>
                          <a:cs typeface="Times New Roman" panose="02020603050405020304" pitchFamily="18" charset="0"/>
                        </a:rPr>
                        <a:t>注意</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600">
                          <a:solidFill>
                            <a:srgbClr val="000000"/>
                          </a:solidFill>
                          <a:effectLst/>
                          <a:latin typeface="Arial" panose="020b0604020202020204" pitchFamily="34" charset="0"/>
                          <a:ea typeface="黑体" pitchFamily="49" charset="-122"/>
                          <a:cs typeface="Times New Roman" panose="02020603050405020304" pitchFamily="18" charset="0"/>
                        </a:rPr>
                        <a:t>内涵</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我国公民平等地享有权利</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平等地履行义务</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平等地适用法律</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平等地守法</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平等地接受处罚</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但在立法上是不平等的</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spcAft>
                          <a:spcPct val="0"/>
                        </a:spcAft>
                        <a:tabLst>
                          <a:tab pos="1188085"/>
                          <a:tab pos="2163445"/>
                          <a:tab pos="3142615"/>
                          <a:tab pos="4190365"/>
                        </a:tabLst>
                      </a:pPr>
                      <a:r>
                        <a:rPr lang="zh-CN" sz="2600">
                          <a:solidFill>
                            <a:srgbClr val="000000"/>
                          </a:solidFill>
                          <a:effectLst/>
                          <a:latin typeface="Arial" panose="020b0604020202020204" pitchFamily="34" charset="0"/>
                          <a:ea typeface="黑体" pitchFamily="49" charset="-122"/>
                          <a:cs typeface="Times New Roman" panose="02020603050405020304" pitchFamily="18" charset="0"/>
                        </a:rPr>
                        <a:t>不是</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600">
                          <a:solidFill>
                            <a:srgbClr val="000000"/>
                          </a:solidFill>
                          <a:effectLst/>
                          <a:latin typeface="Arial" panose="020b0604020202020204" pitchFamily="34" charset="0"/>
                          <a:ea typeface="黑体" pitchFamily="49" charset="-122"/>
                          <a:cs typeface="Times New Roman" panose="02020603050405020304" pitchFamily="18" charset="0"/>
                        </a:rPr>
                        <a:t>平均</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平等不是指绝对的平均主义</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不要把平等理解为享有同样的权利和履行同样的义务</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如少数民族和汉族在某些方面是不一样的</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spcAft>
                          <a:spcPct val="0"/>
                        </a:spcAft>
                        <a:tabLst>
                          <a:tab pos="1188085"/>
                          <a:tab pos="2163445"/>
                          <a:tab pos="3142615"/>
                          <a:tab pos="4190365"/>
                        </a:tabLst>
                      </a:pPr>
                      <a:r>
                        <a:rPr lang="zh-CN" sz="2600">
                          <a:solidFill>
                            <a:srgbClr val="000000"/>
                          </a:solidFill>
                          <a:effectLst/>
                          <a:latin typeface="Arial" panose="020b0604020202020204" pitchFamily="34" charset="0"/>
                          <a:ea typeface="黑体" pitchFamily="49" charset="-122"/>
                          <a:cs typeface="Times New Roman" panose="02020603050405020304" pitchFamily="18" charset="0"/>
                        </a:rPr>
                        <a:t>反对</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600">
                          <a:solidFill>
                            <a:srgbClr val="000000"/>
                          </a:solidFill>
                          <a:effectLst/>
                          <a:latin typeface="Arial" panose="020b0604020202020204" pitchFamily="34" charset="0"/>
                          <a:ea typeface="黑体" pitchFamily="49" charset="-122"/>
                          <a:cs typeface="Times New Roman" panose="02020603050405020304" pitchFamily="18" charset="0"/>
                        </a:rPr>
                        <a:t>特权</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我国宪法规定</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任何组织或者个人都不得有超越宪法和法律的特权。</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不能凌驾于法律之上</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在法律面前没有特殊的公民</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反对一切特权</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spcAft>
                          <a:spcPct val="0"/>
                        </a:spcAft>
                        <a:tabLst>
                          <a:tab pos="1188085"/>
                          <a:tab pos="2163445"/>
                          <a:tab pos="3142615"/>
                          <a:tab pos="4190365"/>
                        </a:tabLst>
                      </a:pPr>
                      <a:r>
                        <a:rPr lang="zh-CN" sz="2600">
                          <a:solidFill>
                            <a:srgbClr val="000000"/>
                          </a:solidFill>
                          <a:effectLst/>
                          <a:latin typeface="Arial" panose="020b0604020202020204" pitchFamily="34" charset="0"/>
                          <a:ea typeface="黑体" pitchFamily="49" charset="-122"/>
                          <a:cs typeface="Times New Roman" panose="02020603050405020304" pitchFamily="18" charset="0"/>
                        </a:rPr>
                        <a:t>现实</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600">
                          <a:solidFill>
                            <a:srgbClr val="000000"/>
                          </a:solidFill>
                          <a:effectLst/>
                          <a:latin typeface="Arial" panose="020b0604020202020204" pitchFamily="34" charset="0"/>
                          <a:ea typeface="黑体" pitchFamily="49" charset="-122"/>
                          <a:cs typeface="Times New Roman" panose="02020603050405020304" pitchFamily="18" charset="0"/>
                        </a:rPr>
                        <a:t>表现</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由于种种原因</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现实生活中人们在行使权利、履行义务和适用法律等方面可能还存在着事实上的不平等</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国家正努力采取政治、经济和文化上的政策、措施等消除这种不平等</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spcAft>
                          <a:spcPct val="0"/>
                        </a:spcAft>
                        <a:tabLst>
                          <a:tab pos="1188085"/>
                          <a:tab pos="2163445"/>
                          <a:tab pos="3142615"/>
                          <a:tab pos="4190365"/>
                        </a:tabLst>
                      </a:pPr>
                      <a:r>
                        <a:rPr lang="zh-CN" sz="2600">
                          <a:solidFill>
                            <a:srgbClr val="000000"/>
                          </a:solidFill>
                          <a:effectLst/>
                          <a:latin typeface="Arial" panose="020b0604020202020204" pitchFamily="34" charset="0"/>
                          <a:ea typeface="黑体" pitchFamily="49" charset="-122"/>
                          <a:cs typeface="Times New Roman" panose="02020603050405020304" pitchFamily="18" charset="0"/>
                        </a:rPr>
                        <a:t>树立</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p>
                      <a:pPr>
                        <a:spcAft>
                          <a:spcPct val="0"/>
                        </a:spcAft>
                        <a:tabLst>
                          <a:tab pos="1188085"/>
                          <a:tab pos="2163445"/>
                          <a:tab pos="3142615"/>
                          <a:tab pos="4190365"/>
                        </a:tabLst>
                      </a:pPr>
                      <a:r>
                        <a:rPr lang="zh-CN" sz="2600">
                          <a:solidFill>
                            <a:srgbClr val="000000"/>
                          </a:solidFill>
                          <a:effectLst/>
                          <a:latin typeface="Arial" panose="020b0604020202020204" pitchFamily="34" charset="0"/>
                          <a:ea typeface="黑体" pitchFamily="49" charset="-122"/>
                          <a:cs typeface="Times New Roman" panose="02020603050405020304" pitchFamily="18" charset="0"/>
                        </a:rPr>
                        <a:t>观念</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vert="horz" wrap="square"/>
                    <a:lstStyle/>
                    <a:p>
                      <a:pPr>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公民民主法治理念的养成是依法治国、建设社会主义法治国家的重要基础</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必须培育民主精神、规则意识</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树立法律思维</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维护宪法权威</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219" name=" 219"/>
          <p:cNvSpPr/>
          <p:nvPr/>
        </p:nvSpPr>
        <p:spPr>
          <a:xfrm>
            <a:off x="466725" y="16573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a:spLocks noChangeAspect="1"/>
          </p:cNvSpPr>
          <p:nvPr/>
        </p:nvSpPr>
        <p:spPr>
          <a:xfrm>
            <a:off x="3896360" y="165430"/>
            <a:ext cx="5971540" cy="650875"/>
          </a:xfrm>
          <a:prstGeom prst="rect">
            <a:avLst/>
          </a:prstGeom>
        </p:spPr>
        <p:txBody>
          <a:bodyPr wrap="none">
            <a:spAutoFit/>
          </a:bodyPr>
          <a:lstStyle/>
          <a:p>
            <a:pPr>
              <a:lnSpc>
                <a:spcPct val="130000"/>
              </a:lnSpc>
              <a:spcAft>
                <a:spcPct val="0"/>
              </a:spcAft>
              <a:tabLst>
                <a:tab pos="1188085"/>
                <a:tab pos="2163445"/>
                <a:tab pos="3142615"/>
                <a:tab pos="4190365"/>
              </a:tabLst>
            </a:pPr>
            <a:r>
              <a:rPr lang="zh-CN" altLang="zh-CN" sz="2800">
                <a:solidFill>
                  <a:srgbClr val="000000"/>
                </a:solidFill>
                <a:latin typeface="Arial" panose="020b0604020202020204" pitchFamily="34" charset="0"/>
                <a:ea typeface="黑体" pitchFamily="49" charset="-122"/>
                <a:cs typeface="Times New Roman" panose="02020603050405020304" pitchFamily="18" charset="0"/>
              </a:rPr>
              <a:t>正确认识公民政治权利与义务的</a:t>
            </a:r>
            <a:r>
              <a:rPr lang="zh-CN" altLang="zh-CN" sz="2800" smtClean="0">
                <a:solidFill>
                  <a:srgbClr val="000000"/>
                </a:solidFill>
                <a:latin typeface="Arial" panose="020b0604020202020204" pitchFamily="34" charset="0"/>
                <a:ea typeface="黑体" pitchFamily="49" charset="-122"/>
                <a:cs typeface="Times New Roman" panose="02020603050405020304" pitchFamily="18" charset="0"/>
              </a:rPr>
              <a:t>关系</a:t>
            </a:r>
            <a:r>
              <a:rPr lang="en-US" altLang="zh-CN" sz="2800" smtClean="0">
                <a:solidFill>
                  <a:srgbClr val="000000"/>
                </a:solidFill>
                <a:latin typeface="Arial" panose="020b0604020202020204" pitchFamily="34" charset="0"/>
                <a:ea typeface="黑体" pitchFamily="49" charset="-122"/>
                <a:cs typeface="Times New Roman" panose="02020603050405020304" pitchFamily="18" charset="0"/>
              </a:rPr>
              <a:t> </a:t>
            </a:r>
            <a:endParaRPr lang="zh-CN" altLang="zh-CN" sz="28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4" name="表格 3"/>
          <p:cNvGraphicFramePr>
            <a:graphicFrameLocks noGrp="1" noChangeAspect="1"/>
          </p:cNvGraphicFramePr>
          <p:nvPr/>
        </p:nvGraphicFramePr>
        <p:xfrm>
          <a:off x="381000" y="1743111"/>
          <a:ext cx="11430000" cy="3566160"/>
        </p:xfrm>
        <a:graphic>
          <a:graphicData uri="http://schemas.openxmlformats.org/drawingml/2006/table">
            <a:tbl>
              <a:tblPr firstRow="1" firstCol="1" bandRow="1"/>
              <a:tblGrid>
                <a:gridCol w="1643009"/>
                <a:gridCol w="9786991"/>
              </a:tblGrid>
              <a:tr h="0">
                <a:tc>
                  <a:txBody>
                    <a:bodyPr vert="horz" wrap="square"/>
                    <a:lstStyle/>
                    <a:p>
                      <a:pPr>
                        <a:lnSpc>
                          <a:spcPct val="150000"/>
                        </a:lnSpc>
                        <a:spcAft>
                          <a:spcPct val="0"/>
                        </a:spcAft>
                        <a:tabLst>
                          <a:tab pos="1188085"/>
                          <a:tab pos="2163445"/>
                          <a:tab pos="3142615"/>
                          <a:tab pos="4190365"/>
                        </a:tabLst>
                      </a:pPr>
                      <a:r>
                        <a:rPr lang="zh-CN" sz="2600">
                          <a:solidFill>
                            <a:srgbClr val="000000"/>
                          </a:solidFill>
                          <a:effectLst/>
                          <a:latin typeface="Arial" panose="020b0604020202020204" pitchFamily="34" charset="0"/>
                          <a:ea typeface="黑体" pitchFamily="49" charset="-122"/>
                          <a:cs typeface="Times New Roman" panose="02020603050405020304" pitchFamily="18" charset="0"/>
                        </a:rPr>
                        <a:t>二者关系</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nSpc>
                          <a:spcPct val="150000"/>
                        </a:lnSpc>
                        <a:spcAft>
                          <a:spcPct val="0"/>
                        </a:spcAft>
                        <a:tabLst>
                          <a:tab pos="1188085"/>
                          <a:tab pos="2163445"/>
                          <a:tab pos="3142615"/>
                          <a:tab pos="4190365"/>
                        </a:tabLst>
                      </a:pPr>
                      <a:r>
                        <a:rPr lang="zh-CN" sz="2600">
                          <a:solidFill>
                            <a:srgbClr val="000000"/>
                          </a:solidFill>
                          <a:effectLst/>
                          <a:latin typeface="Arial" panose="020b0604020202020204" pitchFamily="34" charset="0"/>
                          <a:ea typeface="黑体" pitchFamily="49" charset="-122"/>
                          <a:cs typeface="Times New Roman" panose="02020603050405020304" pitchFamily="18" charset="0"/>
                        </a:rPr>
                        <a:t>具体阐释</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nSpc>
                          <a:spcPct val="150000"/>
                        </a:lnSpc>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统一关系</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nSpc>
                          <a:spcPct val="150000"/>
                        </a:lnSpc>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在我国</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公民权利与义务是统一的</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二者不可分离</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nSpc>
                          <a:spcPct val="150000"/>
                        </a:lnSpc>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对应关系</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nSpc>
                          <a:spcPct val="150000"/>
                        </a:lnSpc>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权利与义务在法律关系上是相对应而存在的</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权利与义务都是实现人民利益的手段和途径</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nSpc>
                          <a:spcPct val="150000"/>
                        </a:lnSpc>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同一关系</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nSpc>
                          <a:spcPct val="150000"/>
                        </a:lnSpc>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公民在法律上既是权利的主体</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又是义务的主体</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nSpc>
                          <a:spcPct val="150000"/>
                        </a:lnSpc>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互补关系</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vert="horz" wrap="square"/>
                    <a:lstStyle/>
                    <a:p>
                      <a:pPr>
                        <a:lnSpc>
                          <a:spcPct val="150000"/>
                        </a:lnSpc>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权利的实现需要义务的履行</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义务的履行确保权利的实现</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219" name=" 219"/>
          <p:cNvSpPr/>
          <p:nvPr/>
        </p:nvSpPr>
        <p:spPr>
          <a:xfrm>
            <a:off x="466725" y="16573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4123690" y="165707"/>
            <a:ext cx="5260340" cy="650875"/>
          </a:xfrm>
          <a:prstGeom prst="rect">
            <a:avLst/>
          </a:prstGeom>
        </p:spPr>
        <p:txBody>
          <a:bodyPr wrap="none">
            <a:spAutoFit/>
          </a:bodyPr>
          <a:lstStyle/>
          <a:p>
            <a:pPr>
              <a:lnSpc>
                <a:spcPct val="130000"/>
              </a:lnSpc>
              <a:spcAft>
                <a:spcPct val="0"/>
              </a:spcAft>
              <a:tabLst>
                <a:tab pos="1188085"/>
                <a:tab pos="2163445"/>
                <a:tab pos="3142615"/>
                <a:tab pos="4190365"/>
              </a:tabLst>
            </a:pPr>
            <a:r>
              <a:rPr lang="zh-CN" altLang="zh-CN" sz="2800">
                <a:solidFill>
                  <a:srgbClr val="000000"/>
                </a:solidFill>
                <a:latin typeface="Arial" panose="020b0604020202020204" pitchFamily="34" charset="0"/>
                <a:ea typeface="黑体" pitchFamily="49" charset="-122"/>
                <a:cs typeface="Times New Roman" panose="02020603050405020304" pitchFamily="18" charset="0"/>
              </a:rPr>
              <a:t>澄清权利与义务关系的认识</a:t>
            </a:r>
            <a:r>
              <a:rPr lang="zh-CN" altLang="zh-CN" sz="2800" smtClean="0">
                <a:solidFill>
                  <a:srgbClr val="000000"/>
                </a:solidFill>
                <a:latin typeface="Arial" panose="020b0604020202020204" pitchFamily="34" charset="0"/>
                <a:ea typeface="黑体" pitchFamily="49" charset="-122"/>
                <a:cs typeface="Times New Roman" panose="02020603050405020304" pitchFamily="18" charset="0"/>
              </a:rPr>
              <a:t>误区</a:t>
            </a:r>
            <a:r>
              <a:rPr lang="en-US" altLang="zh-CN" sz="2800" smtClean="0">
                <a:solidFill>
                  <a:srgbClr val="000000"/>
                </a:solidFill>
                <a:latin typeface="Arial" panose="020b0604020202020204" pitchFamily="34" charset="0"/>
                <a:ea typeface="黑体" pitchFamily="49" charset="-122"/>
                <a:cs typeface="Times New Roman" panose="02020603050405020304" pitchFamily="18" charset="0"/>
              </a:rPr>
              <a:t> </a:t>
            </a:r>
            <a:endParaRPr lang="zh-CN" altLang="zh-CN" sz="28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custDataLst>
              <p:tags r:id="rId2"/>
            </p:custDataLst>
          </p:nvPr>
        </p:nvGraphicFramePr>
        <p:xfrm>
          <a:off x="381000" y="1219513"/>
          <a:ext cx="11430000" cy="4279392"/>
        </p:xfrm>
        <a:graphic>
          <a:graphicData uri="http://schemas.openxmlformats.org/drawingml/2006/table">
            <a:tbl>
              <a:tblPr firstRow="1" firstCol="1" bandRow="1"/>
              <a:tblGrid>
                <a:gridCol w="5715000"/>
                <a:gridCol w="5715000"/>
              </a:tblGrid>
              <a:tr h="0">
                <a:tc>
                  <a:txBody>
                    <a:bodyPr vert="horz" wrap="square"/>
                    <a:lstStyle/>
                    <a:p>
                      <a:pPr>
                        <a:lnSpc>
                          <a:spcPct val="120000"/>
                        </a:lnSpc>
                        <a:spcAft>
                          <a:spcPct val="0"/>
                        </a:spcAft>
                        <a:tabLst>
                          <a:tab pos="1188085"/>
                          <a:tab pos="2163445"/>
                          <a:tab pos="3142615"/>
                          <a:tab pos="4190365"/>
                        </a:tabLst>
                      </a:pPr>
                      <a:r>
                        <a:rPr lang="zh-CN" sz="2600">
                          <a:solidFill>
                            <a:srgbClr val="000000"/>
                          </a:solidFill>
                          <a:effectLst/>
                          <a:latin typeface="Arial" panose="020b0604020202020204" pitchFamily="34" charset="0"/>
                          <a:ea typeface="黑体" pitchFamily="49" charset="-122"/>
                          <a:cs typeface="Times New Roman" panose="02020603050405020304" pitchFamily="18" charset="0"/>
                        </a:rPr>
                        <a:t>去</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a:t>
                      </a:r>
                      <a:r>
                        <a:rPr lang="zh-CN" sz="2600">
                          <a:solidFill>
                            <a:srgbClr val="000000"/>
                          </a:solidFill>
                          <a:effectLst/>
                          <a:latin typeface="Arial" panose="020b0604020202020204" pitchFamily="34" charset="0"/>
                          <a:ea typeface="黑体" pitchFamily="49" charset="-122"/>
                          <a:cs typeface="Times New Roman" panose="02020603050405020304" pitchFamily="18" charset="0"/>
                        </a:rPr>
                        <a:t>伪</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nSpc>
                          <a:spcPct val="120000"/>
                        </a:lnSpc>
                        <a:spcAft>
                          <a:spcPct val="0"/>
                        </a:spcAft>
                        <a:tabLst>
                          <a:tab pos="1188085"/>
                          <a:tab pos="2163445"/>
                          <a:tab pos="3142615"/>
                          <a:tab pos="4190365"/>
                        </a:tabLst>
                      </a:pPr>
                      <a:r>
                        <a:rPr lang="zh-CN" sz="2600">
                          <a:solidFill>
                            <a:srgbClr val="000000"/>
                          </a:solidFill>
                          <a:effectLst/>
                          <a:latin typeface="Arial" panose="020b0604020202020204" pitchFamily="34" charset="0"/>
                          <a:ea typeface="黑体" pitchFamily="49" charset="-122"/>
                          <a:cs typeface="Times New Roman" panose="02020603050405020304" pitchFamily="18" charset="0"/>
                        </a:rPr>
                        <a:t>存</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a:t>
                      </a:r>
                      <a:r>
                        <a:rPr lang="zh-CN" sz="2600">
                          <a:solidFill>
                            <a:srgbClr val="000000"/>
                          </a:solidFill>
                          <a:effectLst/>
                          <a:latin typeface="Arial" panose="020b0604020202020204" pitchFamily="34" charset="0"/>
                          <a:ea typeface="黑体" pitchFamily="49" charset="-122"/>
                          <a:cs typeface="Times New Roman" panose="02020603050405020304" pitchFamily="18" charset="0"/>
                        </a:rPr>
                        <a:t>真</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nSpc>
                          <a:spcPct val="120000"/>
                        </a:lnSpc>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等同论</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权利即义务</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义务即权利</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nSpc>
                          <a:spcPct val="120000"/>
                        </a:lnSpc>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权利与义务有严格的界限</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不能等同</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nSpc>
                          <a:spcPct val="120000"/>
                        </a:lnSpc>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割裂论</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权利与义务是可以分离的</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nSpc>
                          <a:spcPct val="120000"/>
                        </a:lnSpc>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权利与义务是统一的</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不能将二者割裂</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nSpc>
                          <a:spcPct val="120000"/>
                        </a:lnSpc>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先后论</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先享有权利</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后履行义务</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nSpc>
                          <a:spcPct val="120000"/>
                        </a:lnSpc>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这种理论实质上割裂了权利与义务的统一</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nSpc>
                          <a:spcPct val="120000"/>
                        </a:lnSpc>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侧重论</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享有权利比履行义务重要</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nSpc>
                          <a:spcPct val="120000"/>
                        </a:lnSpc>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权利与义务是统一的</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二者不分轻重</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nSpc>
                          <a:spcPct val="120000"/>
                        </a:lnSpc>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均衡论</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享有多少权利就履行多少义务</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nSpc>
                          <a:spcPct val="120000"/>
                        </a:lnSpc>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公民享有权利与履行义务不能完全等量</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nSpc>
                          <a:spcPct val="120000"/>
                        </a:lnSpc>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扩缩论</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扩大或缩小公民的政治权利与义务</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vert="horz" wrap="square"/>
                    <a:lstStyle/>
                    <a:p>
                      <a:pPr>
                        <a:lnSpc>
                          <a:spcPct val="120000"/>
                        </a:lnSpc>
                        <a:spcAft>
                          <a:spcPct val="0"/>
                        </a:spcAft>
                        <a:tabLst>
                          <a:tab pos="1188085"/>
                          <a:tab pos="2163445"/>
                          <a:tab pos="3142615"/>
                          <a:tab pos="4190365"/>
                        </a:tabLst>
                      </a:pP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公民的政治权利与义务是法定的</a:t>
                      </a:r>
                      <a:r>
                        <a:rPr lang="en-US"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6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不能随意扩大或缩小</a:t>
                      </a:r>
                      <a:endParaRPr lang="zh-CN" sz="2600">
                        <a:solidFill>
                          <a:srgbClr val="000000"/>
                        </a:solidFill>
                        <a:effectLst/>
                        <a:latin typeface="NEU-BZ-S92"/>
                        <a:ea typeface="方正书宋_GBK" panose="03000509000000000000" pitchFamily="65" charset="-122"/>
                        <a:cs typeface="Times New Roman" panose="02020603050405020304" pitchFamily="18" charset="0"/>
                      </a:endParaRPr>
                    </a:p>
                  </a:txBody>
                  <a:tcPr marL="22860" marR="2286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219" name=" 219"/>
          <p:cNvSpPr/>
          <p:nvPr/>
        </p:nvSpPr>
        <p:spPr>
          <a:xfrm>
            <a:off x="466725" y="165735"/>
            <a:ext cx="2959100" cy="65722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rPr>
              <a:t>疑难解析</a:t>
            </a:r>
            <a:endParaRPr kumimoji="0" lang="zh-CN" altLang="en-US" sz="4400" b="1" i="0" u="none" strike="noStrike" kern="1200" cap="none" spc="0" normalizeH="0" baseline="0" noProof="1">
              <a:ln>
                <a:noFill/>
              </a:ln>
              <a:solidFill>
                <a:schemeClr val="tx1"/>
              </a:solidFill>
              <a:effectLst/>
              <a:uLnTx/>
              <a:uFillTx/>
              <a:latin typeface="楷体" panose="02010609060101010101" pitchFamily="49" charset="-122"/>
              <a:ea typeface="楷体" panose="02010609060101010101" pitchFamily="49" charset="-122"/>
              <a:cs typeface="+mn-cs"/>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P_7_BD#52.7e4f6700e"/>
          <p:cNvSpPr/>
          <p:nvPr/>
        </p:nvSpPr>
        <p:spPr>
          <a:xfrm>
            <a:off x="703580" y="1310640"/>
            <a:ext cx="10775315" cy="4418965"/>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2.政治参与</a:t>
            </a:r>
            <a:r>
              <a:rPr lang="zh-CN" altLang="en-US" sz="2565" b="1">
                <a:solidFill>
                  <a:srgbClr val="000000"/>
                </a:solidFill>
                <a:latin typeface="微软雅黑" panose="020b0503020204020204" charset="-122"/>
                <a:ea typeface="微软雅黑" panose="020b0503020204020204" charset="-122"/>
                <a:cs typeface="微软雅黑" panose="020b0503020204020204" pitchFamily="34" charset="-120"/>
              </a:rPr>
              <a:t>的</a:t>
            </a:r>
            <a:r>
              <a:rPr lang="en-US" sz="2565" b="1">
                <a:solidFill>
                  <a:srgbClr val="FF0000"/>
                </a:solidFill>
                <a:latin typeface="微软雅黑" panose="020b0503020204020204" charset="-122"/>
                <a:ea typeface="微软雅黑" panose="020b0503020204020204" charset="-122"/>
                <a:cs typeface="微软雅黑" panose="020b0503020204020204" pitchFamily="34" charset="-120"/>
              </a:rPr>
              <a:t>基</a:t>
            </a:r>
            <a:r>
              <a:rPr lang="zh-CN" altLang="en-US" sz="2565" b="1">
                <a:solidFill>
                  <a:srgbClr val="FF0000"/>
                </a:solidFill>
                <a:latin typeface="微软雅黑" panose="020b0503020204020204" charset="-122"/>
                <a:ea typeface="微软雅黑" panose="020b0503020204020204" charset="-122"/>
                <a:cs typeface="微软雅黑" panose="020b0503020204020204" pitchFamily="34" charset="-120"/>
              </a:rPr>
              <a:t>本</a:t>
            </a:r>
            <a:r>
              <a:rPr lang="zh-CN" altLang="en-US" sz="2565" b="1">
                <a:solidFill>
                  <a:srgbClr val="000000"/>
                </a:solidFill>
                <a:latin typeface="微软雅黑" panose="020b0503020204020204" charset="-122"/>
                <a:ea typeface="微软雅黑" panose="020b0503020204020204" charset="-122"/>
                <a:cs typeface="微软雅黑" panose="020b0503020204020204" pitchFamily="34" charset="-120"/>
              </a:rPr>
              <a:t>内容</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：依法行使政治权利，依法履行政治义务。</a:t>
            </a:r>
            <a:endParaRPr lang="en-US" sz="2565" b="1"/>
          </a:p>
          <a:p>
            <a:pPr algn="l">
              <a:lnSpc>
                <a:spcPct val="150000"/>
              </a:lnSpc>
              <a:spcAft>
                <a:spcPts val="600"/>
              </a:spcAft>
            </a:pPr>
            <a:r>
              <a:rPr lang="en-US" altLang="zh-CN" sz="2565" b="1">
                <a:solidFill>
                  <a:srgbClr val="000000"/>
                </a:solidFill>
                <a:latin typeface="微软雅黑" panose="020b0503020204020204" charset="-122"/>
                <a:ea typeface="微软雅黑" panose="020b0503020204020204" charset="-122"/>
                <a:cs typeface="微软雅黑" panose="020b0503020204020204" pitchFamily="34" charset="-120"/>
              </a:rPr>
              <a:t>3.</a:t>
            </a:r>
            <a:r>
              <a:rPr lang="zh-CN" altLang="en-US" sz="2565" b="1">
                <a:solidFill>
                  <a:srgbClr val="000000"/>
                </a:solidFill>
                <a:latin typeface="微软雅黑" panose="020b0503020204020204" charset="-122"/>
                <a:ea typeface="微软雅黑" panose="020b0503020204020204" charset="-122"/>
                <a:cs typeface="微软雅黑" panose="020b0503020204020204" pitchFamily="34" charset="-120"/>
              </a:rPr>
              <a:t>政治参与的</a:t>
            </a:r>
            <a:r>
              <a:rPr lang="en-US" sz="2565" b="1">
                <a:solidFill>
                  <a:srgbClr val="FF0000"/>
                </a:solidFill>
                <a:latin typeface="微软雅黑" panose="020b0503020204020204" charset="-122"/>
                <a:ea typeface="微软雅黑" panose="020b0503020204020204" charset="-122"/>
                <a:cs typeface="微软雅黑" panose="020b0503020204020204" pitchFamily="34" charset="-120"/>
              </a:rPr>
              <a:t>主要</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内容：</a:t>
            </a:r>
            <a:endParaRPr lang="en-US" sz="2565" b="1">
              <a:solidFill>
                <a:srgbClr val="000000"/>
              </a:solidFill>
              <a:latin typeface="微软雅黑" panose="020b0503020204020204" charset="-122"/>
              <a:ea typeface="微软雅黑" panose="020b0503020204020204" charset="-122"/>
              <a:cs typeface="微软雅黑" panose="020b0503020204020204" pitchFamily="34" charset="-120"/>
            </a:endParaRP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①依法行使政治权利，依法履行政治义务。</a:t>
            </a:r>
            <a:endParaRPr lang="en-US" sz="2565">
              <a:solidFill>
                <a:srgbClr val="000000"/>
              </a:solidFill>
              <a:latin typeface="微软雅黑" panose="020b0503020204020204" charset="-122"/>
              <a:ea typeface="微软雅黑" panose="020b0503020204020204" charset="-122"/>
              <a:cs typeface="微软雅黑" panose="020b0503020204020204" pitchFamily="34" charset="-120"/>
            </a:endParaRP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②参与社会公共管理活动。</a:t>
            </a:r>
            <a:endParaRPr lang="en-US" sz="2565">
              <a:solidFill>
                <a:srgbClr val="000000"/>
              </a:solidFill>
              <a:latin typeface="微软雅黑" panose="020b0503020204020204" charset="-122"/>
              <a:ea typeface="微软雅黑" panose="020b0503020204020204" charset="-122"/>
              <a:cs typeface="微软雅黑" panose="020b0503020204020204" pitchFamily="34" charset="-120"/>
            </a:endParaRP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③参与社会主义民主政治建设。</a:t>
            </a:r>
            <a:endParaRPr lang="en-US" sz="2565">
              <a:solidFill>
                <a:srgbClr val="000000"/>
              </a:solidFill>
              <a:latin typeface="微软雅黑" panose="020b0503020204020204" charset="-122"/>
              <a:ea typeface="微软雅黑" panose="020b0503020204020204" charset="-122"/>
              <a:cs typeface="微软雅黑" panose="020b0503020204020204" pitchFamily="34" charset="-120"/>
            </a:endParaRP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④关注我国在国际社会中的地位和作用。</a:t>
            </a:r>
            <a:endParaRPr lang="en-US" sz="2565"/>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P_7_BD#54.795fd7b13"/>
          <p:cNvSpPr/>
          <p:nvPr/>
        </p:nvSpPr>
        <p:spPr>
          <a:xfrm>
            <a:off x="834648" y="1355002"/>
            <a:ext cx="10790418" cy="524013"/>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4.基本要求：依法有序参与</a:t>
            </a:r>
            <a:endParaRPr lang="en-US" sz="2565" b="1"/>
          </a:p>
        </p:txBody>
      </p:sp>
      <p:sp>
        <p:nvSpPr>
          <p:cNvPr id="3" name="P_7_BD#55.6f95b856c"/>
          <p:cNvSpPr/>
          <p:nvPr/>
        </p:nvSpPr>
        <p:spPr>
          <a:xfrm>
            <a:off x="893445" y="1986280"/>
            <a:ext cx="10732135" cy="2783205"/>
          </a:xfrm>
          <a:prstGeom prst="rect">
            <a:avLst/>
          </a:prstGeom>
          <a:noFill/>
        </p:spPr>
        <p:txBody>
          <a:bodyPr wrap="square" lIns="0" tIns="0" rIns="0" bIns="0" rtlCol="0" anchor="t"/>
          <a:lstStyle/>
          <a:p>
            <a:pPr algn="l">
              <a:lnSpc>
                <a:spcPct val="150000"/>
              </a:lnSpc>
              <a:spcAft>
                <a:spcPts val="600"/>
              </a:spcAft>
            </a:pPr>
            <a:r>
              <a:rPr lang="en-US" sz="2560">
                <a:solidFill>
                  <a:srgbClr val="000000"/>
                </a:solidFill>
                <a:latin typeface="微软雅黑" panose="020b0503020204020204" charset="-122"/>
                <a:ea typeface="微软雅黑" panose="020b0503020204020204" charset="-122"/>
                <a:cs typeface="微软雅黑" panose="020b0503020204020204" pitchFamily="34" charset="-120"/>
                <a:sym typeface="+mn-ea"/>
              </a:rPr>
              <a:t>①</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遵循法律、规则、程序；依法行使政治权利、履行政治义务；正确处理权利与义务的关系。</a:t>
            </a:r>
            <a:endParaRPr lang="en-US" sz="2565"/>
          </a:p>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5.</a:t>
            </a:r>
            <a:r>
              <a:rPr lang="zh-CN" altLang="en-US" sz="2565" b="1">
                <a:solidFill>
                  <a:srgbClr val="000000"/>
                </a:solidFill>
                <a:latin typeface="微软雅黑" panose="020b0503020204020204" charset="-122"/>
                <a:ea typeface="微软雅黑" panose="020b0503020204020204" charset="-122"/>
                <a:cs typeface="微软雅黑" panose="020b0503020204020204" pitchFamily="34" charset="-120"/>
              </a:rPr>
              <a:t>对</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中学生</a:t>
            </a:r>
            <a:r>
              <a:rPr lang="zh-CN" altLang="en-US" sz="2565" b="1">
                <a:solidFill>
                  <a:srgbClr val="000000"/>
                </a:solidFill>
                <a:latin typeface="微软雅黑" panose="020b0503020204020204" charset="-122"/>
                <a:ea typeface="微软雅黑" panose="020b0503020204020204" charset="-122"/>
                <a:cs typeface="微软雅黑" panose="020b0503020204020204" pitchFamily="34" charset="-120"/>
              </a:rPr>
              <a:t>的要求</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solidFill>
                <a:srgbClr val="000000"/>
              </a:solidFill>
              <a:latin typeface="微软雅黑" panose="020b0503020204020204" charset="-122"/>
              <a:ea typeface="微软雅黑" panose="020b0503020204020204" charset="-122"/>
              <a:cs typeface="微软雅黑" panose="020b0503020204020204" pitchFamily="34" charset="-120"/>
            </a:endParaRPr>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①明确政治生活的作用；②学习政治知识；③贵在实践。</a:t>
            </a:r>
            <a:endParaRPr lang="en-US" sz="2565"/>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C_6_BD#62.cfde128f5"/>
          <p:cNvSpPr/>
          <p:nvPr/>
        </p:nvSpPr>
        <p:spPr>
          <a:xfrm>
            <a:off x="703723" y="377453"/>
            <a:ext cx="10790418" cy="614063"/>
          </a:xfrm>
          <a:prstGeom prst="rect">
            <a:avLst/>
          </a:prstGeom>
          <a:noFill/>
        </p:spPr>
        <p:txBody>
          <a:bodyPr wrap="square" lIns="0" tIns="0" rIns="0" bIns="0" rtlCol="0" anchor="t"/>
          <a:lstStyle/>
          <a:p>
            <a:pPr algn="l">
              <a:lnSpc>
                <a:spcPct val="120000"/>
              </a:lnSpc>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命题点</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公民政治参与的原则</a:t>
            </a:r>
            <a:endParaRPr lang="en-US" sz="2565"/>
          </a:p>
        </p:txBody>
      </p:sp>
      <mc:AlternateContent>
        <mc:Choice Requires="a14">
          <p:sp>
            <p:nvSpPr>
              <p:cNvPr id="3" name="Q_7_BD.47_1#63.69ed9981f"/>
              <p:cNvSpPr/>
              <p:nvPr/>
            </p:nvSpPr>
            <p:spPr>
              <a:xfrm>
                <a:off x="700548" y="1097381"/>
                <a:ext cx="10790418" cy="4663663"/>
              </a:xfrm>
              <a:prstGeom prst="rect">
                <a:avLst/>
              </a:prstGeom>
              <a:noFill/>
            </p:spPr>
            <p:txBody>
              <a:bodyPr wrap="square" lIns="0" tIns="0" rIns="0" bIns="0" rtlCol="0" anchor="t"/>
              <a:lstStyle/>
              <a:p>
                <a:pPr algn="l">
                  <a:lnSpc>
                    <a:spcPct val="12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【典例】</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4C4C4C"/>
                    </a:solidFill>
                    <a:latin typeface="微软雅黑" panose="020b0503020204020204" charset="-122"/>
                    <a:ea typeface="微软雅黑" panose="020b0503020204020204" charset="-122"/>
                    <a:cs typeface="微软雅黑" panose="020b0503020204020204" pitchFamily="34" charset="-120"/>
                  </a:rPr>
                  <a:t>[2020·彭州期末]</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国务院办公厅2020年3月20日下发的《关于应对新冠肺炎疫情影响强化稳就业举措的实施意见》中提出：“合理设定无固定经营场所摊贩管理模式，预留自由市场、摊点群等经营网点。”“地摊”重出江湖，截至5月21日，成都市“地摊经济”吸收就业10万人以上，中心城区餐饮店复工率达到</a:t>
                </a:r>
                <a:r>
                  <a:rPr lang="en-US" sz="870">
                    <a:solidFill>
                      <a:srgbClr val="000000"/>
                    </a:solidFill>
                    <a:latin typeface="宋体" panose="02010600030101010101" pitchFamily="2" charset="-122"/>
                    <a:ea typeface="宋体" panose="02010600030101010101" pitchFamily="2" charset="-122"/>
                    <a:cs typeface="宋体" panose="02010600030101010101" pitchFamily="34" charset="-120"/>
                  </a:rPr>
                  <a:t> </a:t>
                </a:r>
                <a14:m>
                  <m:oMathPara>
                    <m:oMathParaPr>
                      <m:jc/>
                    </m:oMathParaPr>
                    <m:oMath>
                      <m:r>
                        <m:rPr>
                          <m:sty m:val="p"/>
                        </m:rPr>
                        <a:rPr lang="en-US" sz="2565">
                          <a:solidFill>
                            <a:srgbClr val="000000"/>
                          </a:solidFill>
                          <a:latin typeface="Cambria Math" panose="02040503050406030204" pitchFamily="18" charset="0"/>
                          <a:ea typeface="微软雅黑"/>
                          <a:cs typeface="微软雅黑" panose="020b0503020204020204" pitchFamily="34" charset="-122"/>
                        </a:rPr>
                        <m:t>98</m:t>
                      </m:r>
                      <m:r>
                        <m:rPr>
                          <m:sty m:val="p"/>
                        </m:rPr>
                        <a:rPr lang="en-US" sz="2565">
                          <a:solidFill>
                            <a:srgbClr val="000000"/>
                          </a:solidFill>
                          <a:latin typeface="Cambria Math" panose="02040503050406030204" pitchFamily="18" charset="0"/>
                          <a:ea typeface="微软雅黑"/>
                          <a:cs typeface="微软雅黑" panose="020b0503020204020204" pitchFamily="34" charset="-122"/>
                        </a:rPr>
                        <m:t>%</m:t>
                      </m:r>
                    </m:oMath>
                  </m:oMathPara>
                </a14:m>
                <a:r>
                  <a:rPr lang="en-US" sz="87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；同时“地摊”占道经营、堵塞交通等仍然不可忽视。对此(</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solidFill>
                    <a:srgbClr val="000000"/>
                  </a:solidFill>
                  <a:latin typeface="微软雅黑" panose="020b0503020204020204" charset="-122"/>
                  <a:ea typeface="微软雅黑" panose="020b0503020204020204" charset="-122"/>
                  <a:cs typeface="微软雅黑" panose="020b0503020204020204" pitchFamily="34" charset="-120"/>
                </a:endParaRPr>
              </a:p>
              <a:p>
                <a:pPr>
                  <a:lnSpc>
                    <a:spcPct val="120000"/>
                  </a:lnSpc>
                  <a:spcAft>
                    <a:spcPts val="600"/>
                  </a:spcAft>
                </a:pP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①公民应该增强自身的国家观念，维护国家利益</a:t>
                </a:r>
                <a:r>
                  <a:rPr lang="en-US" altLang="zh-CN"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②政府应维护好公民的合法利益，优化服务</a:t>
                </a:r>
                <a:r>
                  <a:rPr lang="en-US" altLang="zh-CN"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③公民的权利与义务是完全对立的，应严格规范“准入</a:t>
                </a:r>
                <a:endParaRPr lang="en-US" altLang="zh-CN" sz="2565"/>
              </a:p>
              <a:p>
                <a:pPr>
                  <a:lnSpc>
                    <a:spcPct val="120000"/>
                  </a:lnSpc>
                  <a:spcAft>
                    <a:spcPts val="600"/>
                  </a:spcAft>
                </a:pP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”条件</a:t>
                </a:r>
                <a:r>
                  <a:rPr lang="en-US" altLang="zh-CN"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④公民应该履行好各自义务，推动经济社会协同发展</a:t>
                </a:r>
                <a:endParaRPr lang="en-US" altLang="zh-CN" sz="2565"/>
              </a:p>
              <a:p>
                <a:pPr>
                  <a:lnSpc>
                    <a:spcPct val="120000"/>
                  </a:lnSpc>
                  <a:spcAft>
                    <a:spcPts val="600"/>
                  </a:spcAft>
                  <a:tabLst>
                    <a:tab pos="5256530"/>
                    <a:tab pos="10513060"/>
                    <a:tab pos="15770225"/>
                  </a:tabLst>
                </a:pP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altLang="zh-CN"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①②</a:t>
                </a:r>
                <a:r>
                  <a:rPr lang="en-US" altLang="zh-CN"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B.</a:t>
                </a:r>
                <a:r>
                  <a:rPr lang="en-US" altLang="zh-CN"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①④</a:t>
                </a:r>
                <a:r>
                  <a:rPr lang="en-US" altLang="zh-CN"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altLang="zh-CN"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nSpc>
                    <a:spcPct val="120000"/>
                  </a:lnSpc>
                  <a:spcAft>
                    <a:spcPts val="600"/>
                  </a:spcAft>
                  <a:tabLst>
                    <a:tab pos="5256530"/>
                    <a:tab pos="10513060"/>
                    <a:tab pos="15770225"/>
                  </a:tabLst>
                </a:pP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C.</a:t>
                </a:r>
                <a:r>
                  <a:rPr lang="en-US" altLang="zh-CN"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②④</a:t>
                </a:r>
                <a:r>
                  <a:rPr lang="en-US" altLang="zh-CN"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D.</a:t>
                </a:r>
                <a:r>
                  <a:rPr lang="en-US" altLang="zh-CN"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565">
                    <a:solidFill>
                      <a:srgbClr val="000000"/>
                    </a:solidFill>
                    <a:latin typeface="微软雅黑" panose="020b0503020204020204" charset="-122"/>
                    <a:ea typeface="微软雅黑" panose="020b0503020204020204" charset="-122"/>
                    <a:cs typeface="微软雅黑" panose="020b0503020204020204" pitchFamily="34" charset="-120"/>
                  </a:rPr>
                  <a:t>③④</a:t>
                </a:r>
                <a:endParaRPr lang="en-US" altLang="zh-CN" sz="2565"/>
              </a:p>
              <a:p>
                <a:pPr algn="l">
                  <a:lnSpc>
                    <a:spcPct val="120000"/>
                  </a:lnSpc>
                  <a:spcAft>
                    <a:spcPts val="600"/>
                  </a:spcAft>
                </a:pPr>
                <a:endParaRPr lang="en-US" sz="2565"/>
              </a:p>
            </p:txBody>
          </p:sp>
        </mc:Choice>
        <mc:Fallback>
          <p:sp>
            <p:nvSpPr>
              <p:cNvPr id="3" name="Q_7_BD.47_1#63.69ed9981f"/>
              <p:cNvSpPr>
                <a:spLocks noRot="1" noChangeAspect="1" noMove="1" noResize="1" noEditPoints="1" noAdjustHandles="1" noChangeArrowheads="1" noChangeShapeType="1" noTextEdit="1"/>
              </p:cNvSpPr>
              <p:nvPr/>
            </p:nvSpPr>
            <p:spPr>
              <a:xfrm>
                <a:off x="700548" y="1097381"/>
                <a:ext cx="10790418" cy="4663663"/>
              </a:xfrm>
              <a:prstGeom prst="rect">
                <a:avLst/>
              </a:prstGeom>
              <a:blipFill rotWithShape="1">
                <a:blip r:embed="rId3"/>
                <a:stretch>
                  <a:fillRect l="-1" t="-2" r="0" b="-29077"/>
                </a:stretch>
              </a:blipFill>
            </p:spPr>
            <p:txBody>
              <a:bodyPr/>
              <a:lstStyle/>
              <a:p>
                <a:r>
                  <a:rPr lang="zh-CN" altLang="en-US">
                    <a:noFill/>
                  </a:rPr>
                  <a:t> </a:t>
                </a:r>
              </a:p>
            </p:txBody>
          </p:sp>
        </mc:Fallback>
      </mc:AlternateContent>
      <p:sp>
        <p:nvSpPr>
          <p:cNvPr id="4" name="Q_7_AN.48_1#63.69ed9981f.bracket"/>
          <p:cNvSpPr/>
          <p:nvPr/>
        </p:nvSpPr>
        <p:spPr>
          <a:xfrm>
            <a:off x="2694689" y="3441506"/>
            <a:ext cx="304621"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C</a:t>
            </a:r>
            <a:endParaRPr lang="en-US" sz="100"/>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Q_7_BD.50_1#65.a736b4b78"/>
          <p:cNvSpPr/>
          <p:nvPr/>
        </p:nvSpPr>
        <p:spPr>
          <a:xfrm>
            <a:off x="703723" y="1310925"/>
            <a:ext cx="10790418" cy="4116323"/>
          </a:xfrm>
          <a:prstGeom prst="rect">
            <a:avLst/>
          </a:prstGeom>
          <a:noFill/>
        </p:spPr>
        <p:txBody>
          <a:bodyPr wrap="square" lIns="0" tIns="0" rIns="0" bIns="0" rtlCol="0" anchor="t"/>
          <a:lstStyle/>
          <a:p>
            <a:pPr algn="l">
              <a:lnSpc>
                <a:spcPct val="150000"/>
              </a:lnSpc>
              <a:spcAft>
                <a:spcPts val="600"/>
              </a:spcAft>
            </a:pPr>
            <a:r>
              <a:rPr lang="en-US" sz="2565" b="1">
                <a:solidFill>
                  <a:srgbClr val="000000"/>
                </a:solidFill>
                <a:latin typeface="微软雅黑" panose="020b0503020204020204" charset="-122"/>
                <a:ea typeface="微软雅黑" panose="020b0503020204020204" charset="-122"/>
                <a:cs typeface="微软雅黑" panose="020b0503020204020204" pitchFamily="34" charset="-120"/>
              </a:rPr>
              <a:t>【训练】</a:t>
            </a:r>
            <a:r>
              <a:rPr lang="en-US" sz="2565"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4C4C4C"/>
                </a:solidFill>
                <a:latin typeface="微软雅黑" panose="020b0503020204020204" charset="-122"/>
                <a:ea typeface="微软雅黑" panose="020b0503020204020204" charset="-122"/>
                <a:cs typeface="微软雅黑" panose="020b0503020204020204" pitchFamily="34" charset="-120"/>
              </a:rPr>
              <a:t>[2020·珠海期末]</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2020年3月4日，廖某等一行8人自意大利乘机抵达北京首都国际机场。由于其存在登机前使用药物降温退烧、不如实填写健康申明卡情况，给同机人员造成传染风险，公安机关对其依法开展立案侦查。这一案例对我国公民的警示是(</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t>
            </a:r>
            <a:endParaRPr lang="en-US" sz="2565"/>
          </a:p>
          <a:p>
            <a:pPr algn="l">
              <a:lnSpc>
                <a:spcPct val="150000"/>
              </a:lnSpc>
              <a:spcAft>
                <a:spcPts val="600"/>
              </a:spcAf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①要自觉遵守法律法规</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②要依法行使公民基本民主权利</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③要正确处理好个人与他人的关系</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④要把维护公共安全作为根本的行为准则</a:t>
            </a:r>
            <a:endParaRPr lang="en-US" sz="2565"/>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A.</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①③</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B.</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①④</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565">
              <a:solidFill>
                <a:srgbClr val="000000"/>
              </a:solidFill>
              <a:latin typeface="宋体" panose="02010600030101010101" pitchFamily="2" charset="-122"/>
              <a:ea typeface="宋体" panose="02010600030101010101" pitchFamily="2" charset="-122"/>
              <a:cs typeface="宋体" panose="02010600030101010101" pitchFamily="34" charset="-120"/>
            </a:endParaRPr>
          </a:p>
          <a:p>
            <a:pPr algn="l">
              <a:lnSpc>
                <a:spcPct val="150000"/>
              </a:lnSpc>
              <a:spcAft>
                <a:spcPts val="600"/>
              </a:spcAft>
              <a:tabLst>
                <a:tab pos="5256530"/>
                <a:tab pos="10513060"/>
                <a:tab pos="15770225"/>
              </a:tabLst>
            </a:pP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C.</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②③</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D.</a:t>
            </a:r>
            <a:r>
              <a:rPr lang="en-US" sz="2565">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565">
                <a:solidFill>
                  <a:srgbClr val="000000"/>
                </a:solidFill>
                <a:latin typeface="微软雅黑" panose="020b0503020204020204" charset="-122"/>
                <a:ea typeface="微软雅黑" panose="020b0503020204020204" charset="-122"/>
                <a:cs typeface="微软雅黑" panose="020b0503020204020204" pitchFamily="34" charset="-120"/>
              </a:rPr>
              <a:t>②④</a:t>
            </a:r>
            <a:endParaRPr lang="en-US" sz="2565"/>
          </a:p>
        </p:txBody>
      </p:sp>
      <p:sp>
        <p:nvSpPr>
          <p:cNvPr id="3" name="Q_7_AN.51_1#65.a736b4b78.bracket"/>
          <p:cNvSpPr/>
          <p:nvPr/>
        </p:nvSpPr>
        <p:spPr>
          <a:xfrm>
            <a:off x="5371578" y="3167387"/>
            <a:ext cx="315209" cy="524013"/>
          </a:xfrm>
          <a:prstGeom prst="rect">
            <a:avLst/>
          </a:prstGeom>
          <a:noFill/>
        </p:spPr>
        <p:txBody>
          <a:bodyPr wrap="none" lIns="0" tIns="0" rIns="0" bIns="0" rtlCol="0" anchor="t"/>
          <a:lstStyle/>
          <a:p>
            <a:pPr algn="l">
              <a:lnSpc>
                <a:spcPct val="150000"/>
              </a:lnSpc>
            </a:pPr>
            <a:r>
              <a:rPr lang="en-US" sz="2565">
                <a:solidFill>
                  <a:srgbClr val="A00021"/>
                </a:solidFill>
                <a:latin typeface="微软雅黑" panose="020b0503020204020204" charset="-122"/>
                <a:ea typeface="微软雅黑" panose="020b0503020204020204" charset="-122"/>
                <a:cs typeface="微软雅黑" panose="020b0503020204020204" pitchFamily="34" charset="-120"/>
              </a:rPr>
              <a:t>A</a:t>
            </a:r>
            <a:endParaRPr lang="en-US" sz="100"/>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24578" name="Line 25"/>
          <p:cNvCxnSpPr/>
          <p:nvPr/>
        </p:nvCxnSpPr>
        <p:spPr>
          <a:xfrm flipH="1">
            <a:off x="2922588" y="2074863"/>
            <a:ext cx="0" cy="2314575"/>
          </a:xfrm>
          <a:prstGeom prst="line">
            <a:avLst/>
          </a:prstGeom>
          <a:ln w="19050" cap="flat" cmpd="sng">
            <a:solidFill>
              <a:srgbClr val="885540"/>
            </a:solidFill>
            <a:prstDash val="solid"/>
            <a:headEnd type="none" w="med" len="med"/>
            <a:tailEnd type="none" w="med" len="med"/>
          </a:ln>
        </p:spPr>
      </p:cxnSp>
      <p:pic>
        <p:nvPicPr>
          <p:cNvPr id="24580" name="Picture 102"/>
          <p:cNvPicPr>
            <a:picLocks noChangeAspect="1"/>
          </p:cNvPicPr>
          <p:nvPr/>
        </p:nvPicPr>
        <p:blipFill>
          <a:blip r:embed="rId2"/>
          <a:stretch>
            <a:fillRect/>
          </a:stretch>
        </p:blipFill>
        <p:spPr>
          <a:xfrm>
            <a:off x="2681288" y="2859088"/>
            <a:ext cx="590550" cy="642937"/>
          </a:xfrm>
          <a:prstGeom prst="rect">
            <a:avLst/>
          </a:prstGeom>
          <a:noFill/>
          <a:ln w="9525">
            <a:noFill/>
          </a:ln>
        </p:spPr>
      </p:pic>
      <p:grpSp>
        <p:nvGrpSpPr>
          <p:cNvPr id="24581" name="Group -688"/>
          <p:cNvGrpSpPr/>
          <p:nvPr/>
        </p:nvGrpSpPr>
        <p:grpSpPr>
          <a:xfrm>
            <a:off x="1839913" y="2738438"/>
            <a:ext cx="387350" cy="962025"/>
            <a:chOff x="-215021" y="0"/>
            <a:chExt cx="935101" cy="2506945"/>
          </a:xfrm>
        </p:grpSpPr>
        <p:pic>
          <p:nvPicPr>
            <p:cNvPr id="24584" name="Picture 104" descr="图片22.png"/>
            <p:cNvPicPr>
              <a:picLocks noChangeAspect="1"/>
            </p:cNvPicPr>
            <p:nvPr/>
          </p:nvPicPr>
          <p:blipFill>
            <a:blip r:embed="rId3"/>
            <a:stretch>
              <a:fillRect/>
            </a:stretch>
          </p:blipFill>
          <p:spPr>
            <a:xfrm>
              <a:off x="0" y="0"/>
              <a:ext cx="720080" cy="2506945"/>
            </a:xfrm>
            <a:prstGeom prst="rect">
              <a:avLst/>
            </a:prstGeom>
            <a:noFill/>
            <a:ln w="9525">
              <a:noFill/>
            </a:ln>
          </p:spPr>
        </p:pic>
        <p:pic>
          <p:nvPicPr>
            <p:cNvPr id="24585" name="Picture 106" descr="图片23.png"/>
            <p:cNvPicPr>
              <a:picLocks noChangeAspect="1"/>
            </p:cNvPicPr>
            <p:nvPr/>
          </p:nvPicPr>
          <p:blipFill>
            <a:blip r:embed="rId4">
              <a:lum bright="20001" contrast="40000"/>
            </a:blip>
            <a:stretch>
              <a:fillRect/>
            </a:stretch>
          </p:blipFill>
          <p:spPr>
            <a:xfrm>
              <a:off x="128586" y="216024"/>
              <a:ext cx="447478" cy="2088232"/>
            </a:xfrm>
            <a:prstGeom prst="rect">
              <a:avLst/>
            </a:prstGeom>
            <a:noFill/>
            <a:ln w="9525">
              <a:noFill/>
            </a:ln>
          </p:spPr>
        </p:pic>
        <p:sp>
          <p:nvSpPr>
            <p:cNvPr id="24586" name="Rectangle 828"/>
            <p:cNvSpPr/>
            <p:nvPr/>
          </p:nvSpPr>
          <p:spPr>
            <a:xfrm>
              <a:off x="-215021" y="268469"/>
              <a:ext cx="869343" cy="337570"/>
            </a:xfrm>
            <a:prstGeom prst="rect">
              <a:avLst/>
            </a:prstGeom>
            <a:noFill/>
            <a:ln w="9525">
              <a:noFill/>
            </a:ln>
          </p:spPr>
          <p:txBody>
            <a:bodyPr vert="eaVert" wrap="none">
              <a:spAutoFit/>
            </a:bodyPr>
            <a:lstStyle/>
            <a:p>
              <a:pPr indent="-341630"/>
              <a:endParaRPr lang="zh-CN" altLang="en-US" sz="1200">
                <a:solidFill>
                  <a:srgbClr val="885540"/>
                </a:solidFill>
                <a:latin typeface="华文隶书" panose="02010800040101010101" pitchFamily="2" charset="-122"/>
                <a:ea typeface="华文隶书" panose="02010800040101010101" pitchFamily="2" charset="-122"/>
              </a:endParaRPr>
            </a:p>
          </p:txBody>
        </p:sp>
      </p:grpSp>
      <p:sp>
        <p:nvSpPr>
          <p:cNvPr id="24582" name="Rectangle 830"/>
          <p:cNvSpPr/>
          <p:nvPr/>
        </p:nvSpPr>
        <p:spPr>
          <a:xfrm>
            <a:off x="3503443" y="2795270"/>
            <a:ext cx="6055360" cy="706755"/>
          </a:xfrm>
          <a:prstGeom prst="rect">
            <a:avLst/>
          </a:prstGeom>
          <a:noFill/>
          <a:ln w="9525">
            <a:noFill/>
          </a:ln>
        </p:spPr>
        <p:txBody>
          <a:bodyPr wrap="none">
            <a:spAutoFit/>
          </a:bodyPr>
          <a:lstStyle/>
          <a:p>
            <a:pPr indent="-341630" algn="ctr"/>
            <a:r>
              <a:rPr lang="zh-CN" altLang="en-US" sz="4000" b="1">
                <a:latin typeface="楷体_GB2312" charset="-122"/>
                <a:ea typeface="楷体_GB2312" charset="-122"/>
                <a:sym typeface="宋体" panose="02010600030101010101" pitchFamily="2" charset="-122"/>
              </a:rPr>
              <a:t>（四）易混易错</a:t>
            </a:r>
            <a:r>
              <a:rPr lang="en-US" altLang="zh-CN" sz="4000" b="1">
                <a:latin typeface="楷体_GB2312" charset="-122"/>
                <a:ea typeface="楷体_GB2312" charset="-122"/>
                <a:sym typeface="宋体" panose="02010600030101010101" pitchFamily="2" charset="-122"/>
              </a:rPr>
              <a:t> </a:t>
            </a:r>
            <a:r>
              <a:rPr lang="zh-CN" altLang="en-US" sz="4000" b="1">
                <a:latin typeface="楷体_GB2312" charset="-122"/>
                <a:ea typeface="楷体_GB2312" charset="-122"/>
                <a:sym typeface="宋体" panose="02010600030101010101" pitchFamily="2" charset="-122"/>
              </a:rPr>
              <a:t>矫正纠错</a:t>
            </a:r>
            <a:endParaRPr lang="zh-CN" altLang="en-US" sz="4000" b="1">
              <a:latin typeface="楷体_GB2312" charset="-122"/>
              <a:ea typeface="楷体_GB2312" charset="-122"/>
              <a:sym typeface="宋体" panose="0201060003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sld>
</file>

<file path=ppt/slides/slide5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381000" y="811311"/>
            <a:ext cx="11430000" cy="1770380"/>
          </a:xfrm>
          <a:prstGeom prst="rect">
            <a:avLst/>
          </a:prstGeom>
        </p:spPr>
        <p:txBody>
          <a:bodyPr>
            <a:spAutoFit/>
          </a:bodyPr>
          <a:lstStyle/>
          <a:p>
            <a:pPr>
              <a:lnSpc>
                <a:spcPct val="130000"/>
              </a:lnSpc>
              <a:spcAft>
                <a:spcPct val="0"/>
              </a:spcAft>
              <a:tabLst>
                <a:tab pos="1188085"/>
                <a:tab pos="2163445"/>
                <a:tab pos="3142615"/>
                <a:tab pos="4190365"/>
              </a:tabLst>
            </a:pPr>
            <a:r>
              <a:rPr lang="en-US" altLang="zh-CN" sz="2800">
                <a:solidFill>
                  <a:srgbClr val="000000"/>
                </a:solidFill>
                <a:latin typeface="Times New Roman" panose="02020603050405020304" pitchFamily="18" charset="0"/>
                <a:cs typeface="Times New Roman" panose="02020603050405020304" pitchFamily="18" charset="0"/>
              </a:rPr>
              <a:t>1.</a:t>
            </a:r>
            <a:r>
              <a:rPr lang="zh-CN" altLang="zh-CN" sz="2800">
                <a:solidFill>
                  <a:srgbClr val="000000"/>
                </a:solidFill>
                <a:latin typeface="Times New Roman" panose="02020603050405020304" pitchFamily="18" charset="0"/>
                <a:cs typeface="Times New Roman" panose="02020603050405020304" pitchFamily="18" charset="0"/>
              </a:rPr>
              <a:t>人民民主专政的本质是公民当家作主</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cs typeface="Times New Roman" panose="02020603050405020304" pitchFamily="18" charset="0"/>
              </a:rPr>
              <a:t>公民是国家和社会的主人。</a:t>
            </a:r>
            <a:endParaRPr lang="zh-CN" altLang="zh-CN" sz="2800">
              <a:solidFill>
                <a:srgbClr val="000000"/>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r>
              <a:rPr lang="zh-CN" altLang="zh-CN" sz="2800">
                <a:solidFill>
                  <a:srgbClr val="000000"/>
                </a:solidFill>
                <a:latin typeface="Arial" panose="020b0604020202020204" pitchFamily="34" charset="0"/>
                <a:ea typeface="黑体" pitchFamily="49" charset="-122"/>
                <a:cs typeface="Times New Roman" panose="02020603050405020304" pitchFamily="18" charset="0"/>
              </a:rPr>
              <a:t>点拨：</a:t>
            </a:r>
            <a:r>
              <a:rPr lang="zh-CN" altLang="zh-CN" sz="28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人民</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公民。人民民主专政的本质是人民当家作主</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人民是国家和社会的主人。</a:t>
            </a:r>
            <a:endParaRPr lang="zh-CN" altLang="zh-CN" sz="2800">
              <a:solidFill>
                <a:srgbClr val="000000"/>
              </a:solidFill>
              <a:latin typeface="NEU-BZ-S92"/>
              <a:ea typeface="方正书宋_GBK" panose="03000509000000000000" pitchFamily="65" charset="-122"/>
              <a:cs typeface="Times New Roman" panose="02020603050405020304" pitchFamily="18" charset="0"/>
            </a:endParaRPr>
          </a:p>
        </p:txBody>
      </p:sp>
      <p:sp>
        <p:nvSpPr>
          <p:cNvPr id="3" name="矩形 2"/>
          <p:cNvSpPr>
            <a:spLocks noChangeAspect="1"/>
          </p:cNvSpPr>
          <p:nvPr/>
        </p:nvSpPr>
        <p:spPr>
          <a:xfrm>
            <a:off x="290195" y="2797322"/>
            <a:ext cx="11430000" cy="2889885"/>
          </a:xfrm>
          <a:prstGeom prst="rect">
            <a:avLst/>
          </a:prstGeom>
        </p:spPr>
        <p:txBody>
          <a:bodyPr>
            <a:spAutoFit/>
          </a:bodyPr>
          <a:lstStyle/>
          <a:p>
            <a:pPr>
              <a:lnSpc>
                <a:spcPct val="130000"/>
              </a:lnSpc>
              <a:spcAft>
                <a:spcPct val="0"/>
              </a:spcAft>
              <a:tabLst>
                <a:tab pos="1188085"/>
                <a:tab pos="2163445"/>
                <a:tab pos="3142615"/>
                <a:tab pos="4190365"/>
              </a:tabLst>
            </a:pPr>
            <a:r>
              <a:rPr lang="en-US" altLang="zh-CN" sz="2800">
                <a:solidFill>
                  <a:srgbClr val="000000"/>
                </a:solidFill>
                <a:latin typeface="Times New Roman" panose="02020603050405020304" pitchFamily="18" charset="0"/>
                <a:cs typeface="Times New Roman" panose="02020603050405020304" pitchFamily="18" charset="0"/>
              </a:rPr>
              <a:t>2.</a:t>
            </a:r>
            <a:r>
              <a:rPr lang="zh-CN" altLang="zh-CN" sz="2800">
                <a:solidFill>
                  <a:srgbClr val="000000"/>
                </a:solidFill>
                <a:latin typeface="Times New Roman" panose="02020603050405020304" pitchFamily="18" charset="0"/>
                <a:cs typeface="Times New Roman" panose="02020603050405020304" pitchFamily="18" charset="0"/>
              </a:rPr>
              <a:t>人民民主专政的特点是人民民主是最广泛、最真实、最管用的民主。</a:t>
            </a:r>
            <a:endParaRPr lang="zh-CN" altLang="zh-CN" sz="2800">
              <a:solidFill>
                <a:srgbClr val="000000"/>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r>
              <a:rPr lang="zh-CN" altLang="zh-CN" sz="2800">
                <a:solidFill>
                  <a:srgbClr val="000000"/>
                </a:solidFill>
                <a:latin typeface="Arial" panose="020b0604020202020204" pitchFamily="34" charset="0"/>
                <a:ea typeface="黑体" pitchFamily="49" charset="-122"/>
                <a:cs typeface="Times New Roman" panose="02020603050405020304" pitchFamily="18" charset="0"/>
              </a:rPr>
              <a:t>点拨：</a:t>
            </a:r>
            <a:r>
              <a:rPr lang="zh-CN" altLang="zh-CN" sz="28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人民民主专政的特点</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人民民主的特点。人民民主专政的特点是人民是国家的主人</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拥有管理国家事务、管理经济和文化事业、管理社会事务的权利</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对极少数敌对分子实行专政。最广泛、最真实、最管用是人民民主的特点。</a:t>
            </a:r>
            <a:endParaRPr lang="zh-CN" altLang="zh-CN" sz="28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381000" y="782852"/>
            <a:ext cx="11430000" cy="1770380"/>
          </a:xfrm>
          <a:prstGeom prst="rect">
            <a:avLst/>
          </a:prstGeom>
        </p:spPr>
        <p:txBody>
          <a:bodyPr>
            <a:spAutoFit/>
          </a:bodyPr>
          <a:lstStyle/>
          <a:p>
            <a:pPr>
              <a:lnSpc>
                <a:spcPct val="130000"/>
              </a:lnSpc>
              <a:spcAft>
                <a:spcPct val="0"/>
              </a:spcAft>
              <a:tabLst>
                <a:tab pos="1188085"/>
                <a:tab pos="2163445"/>
                <a:tab pos="3142615"/>
                <a:tab pos="4190365"/>
              </a:tabLst>
            </a:pPr>
            <a:r>
              <a:rPr lang="en-US" altLang="zh-CN" sz="2800">
                <a:solidFill>
                  <a:srgbClr val="000000"/>
                </a:solidFill>
                <a:latin typeface="Times New Roman" panose="02020603050405020304" pitchFamily="18" charset="0"/>
                <a:cs typeface="Times New Roman" panose="02020603050405020304" pitchFamily="18" charset="0"/>
              </a:rPr>
              <a:t>3.</a:t>
            </a:r>
            <a:r>
              <a:rPr lang="zh-CN" altLang="zh-CN" sz="2800">
                <a:solidFill>
                  <a:srgbClr val="000000"/>
                </a:solidFill>
                <a:latin typeface="Times New Roman" panose="02020603050405020304" pitchFamily="18" charset="0"/>
                <a:cs typeface="Times New Roman" panose="02020603050405020304" pitchFamily="18" charset="0"/>
              </a:rPr>
              <a:t>选举权和被选举权是最基本的人权。</a:t>
            </a:r>
            <a:endParaRPr lang="zh-CN" altLang="zh-CN" sz="2800">
              <a:solidFill>
                <a:srgbClr val="000000"/>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r>
              <a:rPr lang="zh-CN" altLang="zh-CN" sz="2800">
                <a:solidFill>
                  <a:srgbClr val="000000"/>
                </a:solidFill>
                <a:latin typeface="Arial" panose="020b0604020202020204" pitchFamily="34" charset="0"/>
                <a:ea typeface="黑体" pitchFamily="49" charset="-122"/>
                <a:cs typeface="Times New Roman" panose="02020603050405020304" pitchFamily="18" charset="0"/>
              </a:rPr>
              <a:t>点拨：</a:t>
            </a:r>
            <a:r>
              <a:rPr lang="zh-CN" altLang="zh-CN" sz="28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生存权和发展权是最基本的人权。选举权和被选举权是公民基本的民主权利</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行使这个权利是公民参与管理国家和管理社会的基础和标志。</a:t>
            </a:r>
            <a:endParaRPr lang="zh-CN" altLang="zh-CN" sz="2800">
              <a:solidFill>
                <a:srgbClr val="000000"/>
              </a:solidFill>
              <a:latin typeface="NEU-BZ-S92"/>
              <a:ea typeface="方正书宋_GBK" panose="03000509000000000000" pitchFamily="65" charset="-122"/>
              <a:cs typeface="Times New Roman" panose="02020603050405020304" pitchFamily="18" charset="0"/>
            </a:endParaRPr>
          </a:p>
        </p:txBody>
      </p:sp>
      <p:sp>
        <p:nvSpPr>
          <p:cNvPr id="3" name="矩形 2"/>
          <p:cNvSpPr>
            <a:spLocks noChangeAspect="1"/>
          </p:cNvSpPr>
          <p:nvPr/>
        </p:nvSpPr>
        <p:spPr>
          <a:xfrm>
            <a:off x="381000" y="2789031"/>
            <a:ext cx="11430000" cy="2691130"/>
          </a:xfrm>
          <a:prstGeom prst="rect">
            <a:avLst/>
          </a:prstGeom>
        </p:spPr>
        <p:txBody>
          <a:bodyPr>
            <a:spAutoFit/>
          </a:bodyPr>
          <a:lstStyle/>
          <a:p>
            <a:pPr>
              <a:lnSpc>
                <a:spcPct val="130000"/>
              </a:lnSpc>
              <a:spcAft>
                <a:spcPct val="0"/>
              </a:spcAft>
              <a:tabLst>
                <a:tab pos="1188085"/>
                <a:tab pos="2163445"/>
                <a:tab pos="3142615"/>
                <a:tab pos="4190365"/>
              </a:tabLst>
            </a:pPr>
            <a:r>
              <a:rPr lang="en-US" altLang="zh-CN" sz="2600">
                <a:solidFill>
                  <a:srgbClr val="000000"/>
                </a:solidFill>
                <a:latin typeface="Times New Roman" panose="02020603050405020304" pitchFamily="18" charset="0"/>
                <a:cs typeface="Times New Roman" panose="02020603050405020304" pitchFamily="18" charset="0"/>
              </a:rPr>
              <a:t>4.</a:t>
            </a:r>
            <a:r>
              <a:rPr lang="zh-CN" altLang="zh-CN" sz="2600">
                <a:solidFill>
                  <a:srgbClr val="000000"/>
                </a:solidFill>
                <a:latin typeface="Times New Roman" panose="02020603050405020304" pitchFamily="18" charset="0"/>
                <a:cs typeface="Times New Roman" panose="02020603050405020304" pitchFamily="18" charset="0"/>
              </a:rPr>
              <a:t>自由是绝对的</a:t>
            </a:r>
            <a:r>
              <a:rPr lang="en-US" altLang="zh-CN" sz="2600">
                <a:solidFill>
                  <a:srgbClr val="000000"/>
                </a:solidFill>
                <a:latin typeface="Times New Roman" panose="02020603050405020304" pitchFamily="18" charset="0"/>
                <a:cs typeface="Times New Roman" panose="02020603050405020304" pitchFamily="18" charset="0"/>
              </a:rPr>
              <a:t>,</a:t>
            </a:r>
            <a:r>
              <a:rPr lang="zh-CN" altLang="zh-CN" sz="2600">
                <a:solidFill>
                  <a:srgbClr val="000000"/>
                </a:solidFill>
                <a:latin typeface="Times New Roman" panose="02020603050405020304" pitchFamily="18" charset="0"/>
                <a:cs typeface="Times New Roman" panose="02020603050405020304" pitchFamily="18" charset="0"/>
              </a:rPr>
              <a:t>人们可以无拘无束</a:t>
            </a:r>
            <a:r>
              <a:rPr lang="en-US" altLang="zh-CN" sz="2600">
                <a:solidFill>
                  <a:srgbClr val="000000"/>
                </a:solidFill>
                <a:latin typeface="Times New Roman" panose="02020603050405020304" pitchFamily="18" charset="0"/>
                <a:cs typeface="Times New Roman" panose="02020603050405020304" pitchFamily="18" charset="0"/>
              </a:rPr>
              <a:t>,</a:t>
            </a:r>
            <a:r>
              <a:rPr lang="zh-CN" altLang="zh-CN" sz="2600">
                <a:solidFill>
                  <a:srgbClr val="000000"/>
                </a:solidFill>
                <a:latin typeface="Times New Roman" panose="02020603050405020304" pitchFamily="18" charset="0"/>
                <a:cs typeface="Times New Roman" panose="02020603050405020304" pitchFamily="18" charset="0"/>
              </a:rPr>
              <a:t>想干什么就干什么。</a:t>
            </a:r>
            <a:endParaRPr lang="zh-CN" altLang="zh-CN" sz="2600">
              <a:solidFill>
                <a:srgbClr val="000000"/>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r>
              <a:rPr lang="zh-CN" altLang="zh-CN" sz="2600">
                <a:solidFill>
                  <a:srgbClr val="000000"/>
                </a:solidFill>
                <a:latin typeface="Arial" panose="020b0604020202020204" pitchFamily="34" charset="0"/>
                <a:ea typeface="黑体" pitchFamily="49" charset="-122"/>
                <a:cs typeface="Times New Roman" panose="02020603050405020304" pitchFamily="18" charset="0"/>
              </a:rPr>
              <a:t>点拨：</a:t>
            </a:r>
            <a:r>
              <a:rPr lang="zh-CN" altLang="zh-CN" sz="26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绝对的不受任何限制的自由是不存在的</a:t>
            </a:r>
            <a:r>
              <a:rPr lang="en-US" altLang="zh-CN" sz="2600">
                <a:solidFill>
                  <a:srgbClr val="000000"/>
                </a:solidFill>
                <a:latin typeface="Times New Roman" panose="02020603050405020304" pitchFamily="18" charset="0"/>
                <a:cs typeface="Times New Roman" panose="02020603050405020304" pitchFamily="18" charset="0"/>
              </a:rPr>
              <a:t>,</a:t>
            </a:r>
            <a:r>
              <a:rPr lang="zh-CN" altLang="zh-CN" sz="26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自由离不开法律</a:t>
            </a:r>
            <a:r>
              <a:rPr lang="en-US" altLang="zh-CN" sz="2600">
                <a:solidFill>
                  <a:srgbClr val="000000"/>
                </a:solidFill>
                <a:latin typeface="Times New Roman" panose="02020603050405020304" pitchFamily="18" charset="0"/>
                <a:cs typeface="Times New Roman" panose="02020603050405020304" pitchFamily="18" charset="0"/>
              </a:rPr>
              <a:t>,</a:t>
            </a:r>
            <a:r>
              <a:rPr lang="zh-CN" altLang="zh-CN" sz="26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法律把现实应有的自由提升为法定的权利</a:t>
            </a:r>
            <a:r>
              <a:rPr lang="en-US" altLang="zh-CN" sz="2600">
                <a:solidFill>
                  <a:srgbClr val="000000"/>
                </a:solidFill>
                <a:latin typeface="Times New Roman" panose="02020603050405020304" pitchFamily="18" charset="0"/>
                <a:cs typeface="Times New Roman" panose="02020603050405020304" pitchFamily="18" charset="0"/>
              </a:rPr>
              <a:t>;</a:t>
            </a:r>
            <a:r>
              <a:rPr lang="zh-CN" altLang="zh-CN" sz="26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法律通过明确自由的范围实现对公民自由的限制与保护</a:t>
            </a:r>
            <a:r>
              <a:rPr lang="en-US" altLang="zh-CN" sz="2600">
                <a:solidFill>
                  <a:srgbClr val="000000"/>
                </a:solidFill>
                <a:latin typeface="Times New Roman" panose="02020603050405020304" pitchFamily="18" charset="0"/>
                <a:cs typeface="Times New Roman" panose="02020603050405020304" pitchFamily="18" charset="0"/>
              </a:rPr>
              <a:t>,</a:t>
            </a:r>
            <a:r>
              <a:rPr lang="zh-CN" altLang="zh-CN" sz="26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为公民行使自由排除障碍</a:t>
            </a:r>
            <a:r>
              <a:rPr lang="en-US" altLang="zh-CN" sz="2600">
                <a:solidFill>
                  <a:srgbClr val="000000"/>
                </a:solidFill>
                <a:latin typeface="Times New Roman" panose="02020603050405020304" pitchFamily="18" charset="0"/>
                <a:cs typeface="Times New Roman" panose="02020603050405020304" pitchFamily="18" charset="0"/>
              </a:rPr>
              <a:t>,</a:t>
            </a:r>
            <a:r>
              <a:rPr lang="zh-CN" altLang="zh-CN" sz="26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为公民的自由提供条件和机会。因此</a:t>
            </a:r>
            <a:r>
              <a:rPr lang="en-US" altLang="zh-CN" sz="2600">
                <a:solidFill>
                  <a:srgbClr val="000000"/>
                </a:solidFill>
                <a:latin typeface="Times New Roman" panose="02020603050405020304" pitchFamily="18" charset="0"/>
                <a:cs typeface="Times New Roman" panose="02020603050405020304" pitchFamily="18" charset="0"/>
              </a:rPr>
              <a:t>,</a:t>
            </a:r>
            <a:r>
              <a:rPr lang="zh-CN" altLang="zh-CN" sz="26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自由要在法律的范围内行使</a:t>
            </a:r>
            <a:r>
              <a:rPr lang="en-US" altLang="zh-CN" sz="2600">
                <a:solidFill>
                  <a:srgbClr val="000000"/>
                </a:solidFill>
                <a:latin typeface="Times New Roman" panose="02020603050405020304" pitchFamily="18" charset="0"/>
                <a:cs typeface="Times New Roman" panose="02020603050405020304" pitchFamily="18" charset="0"/>
              </a:rPr>
              <a:t>,</a:t>
            </a:r>
            <a:r>
              <a:rPr lang="zh-CN" altLang="zh-CN" sz="26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法律不是对自由的限制</a:t>
            </a:r>
            <a:r>
              <a:rPr lang="en-US" altLang="zh-CN" sz="2600">
                <a:solidFill>
                  <a:srgbClr val="000000"/>
                </a:solidFill>
                <a:latin typeface="Times New Roman" panose="02020603050405020304" pitchFamily="18" charset="0"/>
                <a:cs typeface="Times New Roman" panose="02020603050405020304" pitchFamily="18" charset="0"/>
              </a:rPr>
              <a:t>,</a:t>
            </a:r>
            <a:r>
              <a:rPr lang="zh-CN" altLang="zh-CN" sz="26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而是对自由的体现和保障。</a:t>
            </a:r>
            <a:endParaRPr lang="zh-CN" altLang="zh-CN" sz="26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381000" y="525036"/>
            <a:ext cx="11430000" cy="2889885"/>
          </a:xfrm>
          <a:prstGeom prst="rect">
            <a:avLst/>
          </a:prstGeom>
        </p:spPr>
        <p:txBody>
          <a:bodyPr>
            <a:spAutoFit/>
          </a:bodyPr>
          <a:lstStyle/>
          <a:p>
            <a:pPr>
              <a:lnSpc>
                <a:spcPct val="130000"/>
              </a:lnSpc>
              <a:spcAft>
                <a:spcPct val="0"/>
              </a:spcAft>
              <a:tabLst>
                <a:tab pos="1188085"/>
                <a:tab pos="2163445"/>
                <a:tab pos="3142615"/>
                <a:tab pos="4190365"/>
              </a:tabLst>
            </a:pPr>
            <a:r>
              <a:rPr lang="en-US" altLang="zh-CN" sz="2800">
                <a:solidFill>
                  <a:srgbClr val="000000"/>
                </a:solidFill>
                <a:latin typeface="Times New Roman" panose="02020603050405020304" pitchFamily="18" charset="0"/>
                <a:cs typeface="Times New Roman" panose="02020603050405020304" pitchFamily="18" charset="0"/>
              </a:rPr>
              <a:t>5.</a:t>
            </a:r>
            <a:r>
              <a:rPr lang="zh-CN" altLang="zh-CN" sz="2800">
                <a:solidFill>
                  <a:srgbClr val="000000"/>
                </a:solidFill>
                <a:latin typeface="Times New Roman" panose="02020603050405020304" pitchFamily="18" charset="0"/>
                <a:cs typeface="Times New Roman" panose="02020603050405020304" pitchFamily="18" charset="0"/>
              </a:rPr>
              <a:t>公民在法律面前一律平等</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cs typeface="Times New Roman" panose="02020603050405020304" pitchFamily="18" charset="0"/>
              </a:rPr>
              <a:t>就是指立法平等、守法平等和司法平等。</a:t>
            </a:r>
            <a:endParaRPr lang="zh-CN" altLang="zh-CN" sz="2800">
              <a:solidFill>
                <a:srgbClr val="000000"/>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r>
              <a:rPr lang="zh-CN" altLang="zh-CN" sz="2800">
                <a:solidFill>
                  <a:srgbClr val="000000"/>
                </a:solidFill>
                <a:latin typeface="Arial" panose="020b0604020202020204" pitchFamily="34" charset="0"/>
                <a:ea typeface="黑体" pitchFamily="49" charset="-122"/>
                <a:cs typeface="Times New Roman" panose="02020603050405020304" pitchFamily="18" charset="0"/>
              </a:rPr>
              <a:t>点拨：</a:t>
            </a:r>
            <a:r>
              <a:rPr lang="zh-CN" altLang="zh-CN" sz="28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公民在法律面前一律平等是指法律实施上的平等</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不是立法上的平等</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是宪法和法律范围内权利的平等</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并不意味着现实生活中消灭了不平等现象</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坚持公民在法律面前一律平等的原则</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反对一切特权</a:t>
            </a:r>
            <a:r>
              <a:rPr lang="en-US" altLang="zh-CN" sz="2800">
                <a:solidFill>
                  <a:srgbClr val="000000"/>
                </a:solidFill>
                <a:latin typeface="Times New Roman" panose="02020603050405020304" pitchFamily="18" charset="0"/>
                <a:cs typeface="Times New Roman" panose="02020603050405020304" pitchFamily="18" charset="0"/>
              </a:rPr>
              <a:t>,</a:t>
            </a:r>
            <a:r>
              <a:rPr lang="zh-CN" altLang="zh-CN" sz="28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法律面前没有特权和特殊的公民。</a:t>
            </a:r>
            <a:endParaRPr lang="zh-CN" altLang="zh-CN" sz="28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a:spLocks noChangeAspect="1"/>
          </p:cNvSpPr>
          <p:nvPr/>
        </p:nvSpPr>
        <p:spPr>
          <a:xfrm>
            <a:off x="275590" y="3544467"/>
            <a:ext cx="11430000" cy="1210945"/>
          </a:xfrm>
          <a:prstGeom prst="rect">
            <a:avLst/>
          </a:prstGeom>
        </p:spPr>
        <p:txBody>
          <a:bodyPr>
            <a:spAutoFit/>
          </a:bodyPr>
          <a:lstStyle/>
          <a:p>
            <a:pPr>
              <a:lnSpc>
                <a:spcPct val="130000"/>
              </a:lnSpc>
              <a:spcAft>
                <a:spcPct val="0"/>
              </a:spcAft>
              <a:tabLst>
                <a:tab pos="1188085"/>
                <a:tab pos="2163445"/>
                <a:tab pos="3142615"/>
                <a:tab pos="4190365"/>
              </a:tabLst>
            </a:pPr>
            <a:r>
              <a:rPr lang="en-US" altLang="zh-CN" sz="2800">
                <a:solidFill>
                  <a:srgbClr val="000000"/>
                </a:solidFill>
                <a:latin typeface="Times New Roman" panose="02020603050405020304" pitchFamily="18" charset="0"/>
                <a:cs typeface="Times New Roman" panose="02020603050405020304" pitchFamily="18" charset="0"/>
              </a:rPr>
              <a:t>6.</a:t>
            </a:r>
            <a:r>
              <a:rPr lang="zh-CN" altLang="zh-CN" sz="2800">
                <a:solidFill>
                  <a:srgbClr val="000000"/>
                </a:solidFill>
                <a:latin typeface="Times New Roman" panose="02020603050405020304" pitchFamily="18" charset="0"/>
                <a:cs typeface="Times New Roman" panose="02020603050405020304" pitchFamily="18" charset="0"/>
              </a:rPr>
              <a:t>维护国家安全、荣誉和利益是公民的根本行为准则。</a:t>
            </a:r>
            <a:endParaRPr lang="zh-CN" altLang="zh-CN" sz="2800">
              <a:solidFill>
                <a:srgbClr val="000000"/>
              </a:solidFill>
              <a:latin typeface="NEU-BZ-S92"/>
              <a:ea typeface="方正书宋_GBK" panose="03000509000000000000" pitchFamily="65" charset="-122"/>
              <a:cs typeface="Times New Roman" panose="02020603050405020304" pitchFamily="18" charset="0"/>
            </a:endParaRPr>
          </a:p>
          <a:p>
            <a:pPr>
              <a:lnSpc>
                <a:spcPct val="130000"/>
              </a:lnSpc>
              <a:spcAft>
                <a:spcPct val="0"/>
              </a:spcAft>
              <a:tabLst>
                <a:tab pos="1188085"/>
                <a:tab pos="2163445"/>
                <a:tab pos="3142615"/>
                <a:tab pos="4190365"/>
              </a:tabLst>
            </a:pPr>
            <a:r>
              <a:rPr lang="zh-CN" altLang="zh-CN" sz="2800">
                <a:solidFill>
                  <a:srgbClr val="000000"/>
                </a:solidFill>
                <a:latin typeface="Times New Roman" panose="02020603050405020304" pitchFamily="18" charset="0"/>
                <a:cs typeface="Times New Roman" panose="02020603050405020304" pitchFamily="18" charset="0"/>
              </a:rPr>
              <a:t>点拨：　</a:t>
            </a:r>
            <a:r>
              <a:rPr lang="zh-CN" altLang="zh-CN" sz="28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宪法和法律是公民根本的行为准则</a:t>
            </a:r>
            <a:r>
              <a:rPr lang="zh-CN" altLang="zh-CN" sz="2800" smtClean="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a:t>
            </a:r>
            <a:endParaRPr lang="zh-CN" altLang="zh-CN" sz="28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3"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50000" name="Rectangle 400"/>
          <p:cNvSpPr/>
          <p:nvPr/>
        </p:nvSpPr>
        <p:spPr>
          <a:xfrm>
            <a:off x="2112645" y="2922270"/>
            <a:ext cx="7608570" cy="1012825"/>
          </a:xfrm>
          <a:prstGeom prst="rect">
            <a:avLst/>
          </a:prstGeom>
          <a:noFill/>
          <a:ln w="9525">
            <a:noFill/>
          </a:ln>
        </p:spPr>
        <p:txBody>
          <a:bodyPr wrap="none" lIns="121915" tIns="60957" rIns="121915" bIns="60957">
            <a:spAutoFit/>
          </a:bodyPr>
          <a:lstStyle/>
          <a:p>
            <a:pPr indent="-341630"/>
            <a:r>
              <a:rPr lang="zh-CN" altLang="en-US" sz="5800">
                <a:solidFill>
                  <a:srgbClr val="FF0000"/>
                </a:solidFill>
                <a:latin typeface="微软雅黑" panose="020b0503020204020204" charset="-122"/>
                <a:ea typeface="微软雅黑" panose="020b0503020204020204" charset="-122"/>
                <a:sym typeface="微软雅黑" panose="020b0503020204020204" charset="-122"/>
              </a:rPr>
              <a:t>感谢聆听，下节课见！</a:t>
            </a:r>
            <a:endParaRPr lang="zh-CN" altLang="en-US" sz="5800">
              <a:solidFill>
                <a:srgbClr val="FF0000"/>
              </a:solidFill>
              <a:latin typeface="微软雅黑" panose="020b0503020204020204" charset="-122"/>
              <a:ea typeface="微软雅黑" panose="020b0503020204020204" charset="-122"/>
              <a:sym typeface="微软雅黑" panose="020b0503020204020204" charset="-122"/>
            </a:endParaRPr>
          </a:p>
        </p:txBody>
      </p:sp>
      <p:pic>
        <p:nvPicPr>
          <p:cNvPr id="1050002" name="New picture" hidden="1"/>
          <p:cNvPicPr/>
          <p:nvPr/>
        </p:nvPicPr>
        <p:blipFill>
          <a:blip r:embed="rId2"/>
          <a:stretch>
            <a:fillRect/>
          </a:stretch>
        </p:blipFill>
        <p:spPr>
          <a:xfrm>
            <a:off x="10452100" y="10896600"/>
            <a:ext cx="279400" cy="317500"/>
          </a:xfrm>
          <a:prstGeom prst="cube">
            <a:avLst/>
          </a:prstGeom>
        </p:spPr>
      </p:pic>
      <p:pic>
        <p:nvPicPr>
          <p:cNvPr id="1050003" name="New picture"/>
          <p:cNvPicPr/>
          <p:nvPr/>
        </p:nvPicPr>
        <p:blipFill>
          <a:blip r:embed="rId3"/>
          <a:stretch>
            <a:fillRect/>
          </a:stretch>
        </p:blipFill>
        <p:spPr>
          <a:xfrm>
            <a:off x="10617200" y="10845800"/>
            <a:ext cx="355600" cy="266700"/>
          </a:xfrm>
          <a:prstGeom prst="cube">
            <a:avLst/>
          </a:prstGeom>
        </p:spPr>
      </p:pic>
    </p:spTree>
  </p:cSld>
  <p:clrMapOvr>
    <a:masterClrMapping/>
  </p:clrMapOvr>
  <mc:AlternateContent>
    <mc:Choice xmlns:p14="http://schemas.microsoft.com/office/powerpoint/2010/main" Requires="p14">
      <p:transition p14:dur="500"/>
    </mc:Choice>
    <mc:Fallback>
      <p:transition/>
    </mc:Fallback>
  </mc:AlternateConten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KSO_WM_UNIT_TABLE_BEAUTIFY" val="smartTable{1a2e2824-6434-4573-928c-751e20f680a4}"/>
</p:tagLst>
</file>

<file path=ppt/tags/tag64.xml><?xml version="1.0" encoding="utf-8"?>
<p:tagLst xmlns:p="http://schemas.openxmlformats.org/presentationml/2006/main">
  <p:tag name="KSO_WM_UNIT_TABLE_BEAUTIFY" val="smartTable{70970ffd-19d2-4620-8d04-5f0955fc78a2}"/>
  <p:tag name="TABLE_ENDDRAG_ORIGIN_RECT" val="923*461"/>
  <p:tag name="TABLE_ENDDRAG_RECT" val="19*54*923*461"/>
</p:tagLst>
</file>

<file path=ppt/tags/tag65.xml><?xml version="1.0" encoding="utf-8"?>
<p:tagLst xmlns:p="http://schemas.openxmlformats.org/presentationml/2006/main">
  <p:tag name="KSO_WM_UNIT_TABLE_BEAUTIFY" val="smartTable{8a851005-9eec-4382-b246-716bfc3f285d}"/>
  <p:tag name="TABLE_AUTOADJUST_FLAG" val="1"/>
  <p:tag name="TABLE_ENDDRAG_ORIGIN_RECT" val="919*508"/>
  <p:tag name="TABLE_ENDDRAG_RECT" val="25*18*919*508"/>
</p:tagLst>
</file>

<file path=ppt/tags/tag66.xml><?xml version="1.0" encoding="utf-8"?>
<p:tagLst xmlns:p="http://schemas.openxmlformats.org/presentationml/2006/main">
  <p:tag name="KSO_WM_UNIT_TABLE_BEAUTIFY" val="smartTable{3fafef61-44c5-4f10-80a2-c4485c795446}"/>
</p:tagLst>
</file>

<file path=ppt/tags/tag67.xml><?xml version="1.0" encoding="utf-8"?>
<p:tagLst xmlns:p="http://schemas.openxmlformats.org/presentationml/2006/main">
  <p:tag name="KSO_WM_UNIT_TABLE_BEAUTIFY" val="smartTable{fb5e5d77-8516-4a0c-99b4-faca9e48b3a9}"/>
</p:tagLst>
</file>

<file path=ppt/tags/tag68.xml><?xml version="1.0" encoding="utf-8"?>
<p:tagLst xmlns:p="http://schemas.openxmlformats.org/presentationml/2006/main">
  <p:tag name="KSO_WM_UNIT_TABLE_BEAUTIFY" val="smartTable{6d466d98-139b-41f9-a61f-caec927c6bed}"/>
</p:tagLst>
</file>

<file path=ppt/tags/tag69.xml><?xml version="1.0" encoding="utf-8"?>
<p:tagLst xmlns:p="http://schemas.openxmlformats.org/presentationml/2006/main">
  <p:tag name="KSO_WM_UNIT_TABLE_BEAUTIFY" val="smartTable{9cc46146-4def-4dd1-99b5-eba3d31bd9bb}"/>
</p:tagLst>
</file>

<file path=ppt/tags/tag70.xml><?xml version="1.0" encoding="utf-8"?>
<p:tagLst xmlns:p="http://schemas.openxmlformats.org/presentationml/2006/main">
  <p:tag name="KSO_WM_UNIT_TABLE_BEAUTIFY" val="smartTable{54633e08-1cff-40fe-bd1b-b7b446e8911d}"/>
</p:tagLst>
</file>

<file path=ppt/tags/tag71.xml><?xml version="1.0" encoding="utf-8"?>
<p:tagLst xmlns:p="http://schemas.openxmlformats.org/presentationml/2006/main">
  <p:tag name="KSO_WM_UNIT_TABLE_BEAUTIFY" val="smartTable{d1a3dc95-7e1e-47bb-a618-9e11a57a8f8a}"/>
</p:tagLst>
</file>

<file path=ppt/tags/tag72.xml><?xml version="1.0" encoding="utf-8"?>
<p:tagLst xmlns:p="http://schemas.openxmlformats.org/presentationml/2006/main">
  <p:tag name="KSO_WM_UNIT_TABLE_BEAUTIFY" val="smartTable{3f48a7a9-542e-42d0-994b-f9a0582238e4}"/>
</p:tagLst>
</file>

<file path=ppt/tags/tag73.xml><?xml version="1.0" encoding="utf-8"?>
<p:tagLst xmlns:p="http://schemas.openxmlformats.org/presentationml/2006/main">
  <p:tag name="KSO_WM_UNIT_TABLE_BEAUTIFY" val="smartTable{a33b31a7-abbd-4c17-b8a0-fc0545679d19}"/>
</p:tagLst>
</file>

<file path=ppt/tags/tag74.xml><?xml version="1.0" encoding="utf-8"?>
<p:tagLst xmlns:p="http://schemas.openxmlformats.org/presentationml/2006/main">
  <p:tag name="KSO_WM_UNIT_TABLE_BEAUTIFY" val="smartTable{036698d4-b3d5-4b3a-b4c6-d1eac2e0032d}"/>
</p:tagLst>
</file>

<file path=ppt/tags/tag75.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Office 主题​​">
  <a:themeElements>
    <a:clrScheme name="自定义 420">
      <a:dk1>
        <a:sysClr val="windowText" lastClr="000000"/>
      </a:dk1>
      <a:lt1>
        <a:sysClr val="window" lastClr="FFFFFF"/>
      </a:lt1>
      <a:dk2>
        <a:srgbClr val="44546A"/>
      </a:dk2>
      <a:lt2>
        <a:srgbClr val="E7E6E6"/>
      </a:lt2>
      <a:accent1>
        <a:srgbClr val="48887C"/>
      </a:accent1>
      <a:accent2>
        <a:srgbClr val="48887C"/>
      </a:accent2>
      <a:accent3>
        <a:srgbClr val="48887C"/>
      </a:accent3>
      <a:accent4>
        <a:srgbClr val="48887C"/>
      </a:accent4>
      <a:accent5>
        <a:srgbClr val="48887C"/>
      </a:accent5>
      <a:accent6>
        <a:srgbClr val="48887C"/>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panose="020b0503020204020204" charset="-122"/>
        <a:cs typeface="Arial"/>
      </a:majorFont>
      <a:minorFont>
        <a:latin typeface="Arial"/>
        <a:ea typeface="微软雅黑" panose="020b0503020204020204" charset="-12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235</Paragraphs>
  <Slides>55</Slides>
  <Notes>23</Notes>
  <TotalTime>0</TotalTime>
  <HiddenSlides>0</HiddenSlides>
  <MMClips>0</MMClips>
  <ScaleCrop>0</ScaleCrop>
  <HeadingPairs>
    <vt:vector baseType="variant" size="6">
      <vt:variant>
        <vt:lpstr>Fonts used</vt:lpstr>
      </vt:variant>
      <vt:variant>
        <vt:i4>17</vt:i4>
      </vt:variant>
      <vt:variant>
        <vt:lpstr>Theme</vt:lpstr>
      </vt:variant>
      <vt:variant>
        <vt:i4>1</vt:i4>
      </vt:variant>
      <vt:variant>
        <vt:lpstr>Slide Titles</vt:lpstr>
      </vt:variant>
      <vt:variant>
        <vt:i4>55</vt:i4>
      </vt:variant>
    </vt:vector>
  </HeadingPairs>
  <TitlesOfParts>
    <vt:vector baseType="lpstr" size="73">
      <vt:lpstr>Arial</vt:lpstr>
      <vt:lpstr>等线 Light</vt:lpstr>
      <vt:lpstr>等线</vt:lpstr>
      <vt:lpstr>Calibri</vt:lpstr>
      <vt:lpstr>宋体</vt:lpstr>
      <vt:lpstr>微软雅黑</vt:lpstr>
      <vt:lpstr>Wingdings</vt:lpstr>
      <vt:lpstr>Calibri Light</vt:lpstr>
      <vt:lpstr>新宋体</vt:lpstr>
      <vt:lpstr>华文隶书</vt:lpstr>
      <vt:lpstr>楷体_GB2312</vt:lpstr>
      <vt:lpstr>黑体</vt:lpstr>
      <vt:lpstr>Times New Roman</vt:lpstr>
      <vt:lpstr>楷体</vt:lpstr>
      <vt:lpstr>NEU-BZ-S92</vt:lpstr>
      <vt:lpstr>方正书宋_GBK</vt:lpstr>
      <vt:lpstr>仿宋</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2021-07-19T15:48:27.856</cp:lastPrinted>
  <dcterms:created xsi:type="dcterms:W3CDTF">2021-07-19T15:48:27Z</dcterms:created>
  <dcterms:modified xsi:type="dcterms:W3CDTF">2021-07-19T07:48:29Z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