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04" r:id="rId2"/>
    <p:sldId id="432" r:id="rId3"/>
    <p:sldId id="433" r:id="rId4"/>
    <p:sldId id="434" r:id="rId5"/>
    <p:sldId id="435" r:id="rId6"/>
    <p:sldId id="436" r:id="rId7"/>
    <p:sldId id="437" r:id="rId8"/>
    <p:sldId id="438" r:id="rId9"/>
    <p:sldId id="439" r:id="rId10"/>
    <p:sldId id="440" r:id="rId11"/>
    <p:sldId id="454" r:id="rId12"/>
    <p:sldId id="455" r:id="rId13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5pPr>
    <a:lvl6pPr marL="2286000" algn="l" defTabSz="914400" rtl="0" eaLnBrk="1" latinLnBrk="0" hangingPunct="1"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6pPr>
    <a:lvl7pPr marL="2743200" algn="l" defTabSz="914400" rtl="0" eaLnBrk="1" latinLnBrk="0" hangingPunct="1"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7pPr>
    <a:lvl8pPr marL="3200400" algn="l" defTabSz="914400" rtl="0" eaLnBrk="1" latinLnBrk="0" hangingPunct="1"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8pPr>
    <a:lvl9pPr marL="3657600" algn="l" defTabSz="914400" rtl="0" eaLnBrk="1" latinLnBrk="0" hangingPunct="1"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9FFF85"/>
    <a:srgbClr val="D0E004"/>
    <a:srgbClr val="000099"/>
    <a:srgbClr val="03E103"/>
    <a:srgbClr val="990033"/>
    <a:srgbClr val="0066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74" autoAdjust="0"/>
    <p:restoredTop sz="94669" autoAdjust="0"/>
  </p:normalViewPr>
  <p:slideViewPr>
    <p:cSldViewPr>
      <p:cViewPr varScale="1">
        <p:scale>
          <a:sx n="70" d="100"/>
          <a:sy n="70" d="100"/>
        </p:scale>
        <p:origin x="-234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12011025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2400"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2400"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2400"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2400"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宋体" pitchFamily="2" charset="-122"/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宋体" pitchFamily="2" charset="-122"/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41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828800"/>
            <a:ext cx="1036185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59213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2413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CFB13DA-B14B-421E-B01F-5D87DE7230D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6072F-E477-4D57-BDF5-EB93C551510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510AC-63F3-4ED7-9602-7E4361ABB0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C8F71-D774-4A45-B0B8-D20563EAC04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8EF61-8B39-40B5-9D40-5A6AD8BDED1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BD5D6-4B1D-45F4-A088-7C04199CD0B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5E62D-F047-4F7A-98E4-EF602C34093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C9A32-822D-4226-B849-C79167C1BE0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F4CAE-251C-41AF-8703-836DE0C947B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0091C-DBC5-48CA-B8A5-39865636F7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617539"/>
            <a:ext cx="2601045" cy="5514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617539"/>
            <a:ext cx="7599960" cy="5514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52437-B39E-4FCB-95B4-4BF8326C098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557213" y="1098550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ltGray">
          <a:xfrm>
            <a:off x="1066800" y="1098550"/>
            <a:ext cx="438150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ltGray">
          <a:xfrm>
            <a:off x="722313" y="1520825"/>
            <a:ext cx="5619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ltGray">
          <a:xfrm>
            <a:off x="1214438" y="1520825"/>
            <a:ext cx="492125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ltGray">
          <a:xfrm>
            <a:off x="169863" y="1447800"/>
            <a:ext cx="746125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1016000" y="990600"/>
            <a:ext cx="42863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gray">
          <a:xfrm>
            <a:off x="590550" y="1781175"/>
            <a:ext cx="10966450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5113" y="617538"/>
            <a:ext cx="1038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388" y="2017713"/>
            <a:ext cx="10361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19200" y="63246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b="0"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0400" y="6324600"/>
            <a:ext cx="3859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040813" y="63246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fld id="{8D0FD474-BECD-434A-8735-99733BF6D22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WordArt 2"/>
          <p:cNvSpPr>
            <a:spLocks noChangeArrowheads="1" noChangeShapeType="1" noTextEdit="1"/>
          </p:cNvSpPr>
          <p:nvPr/>
        </p:nvSpPr>
        <p:spPr bwMode="auto">
          <a:xfrm>
            <a:off x="1703388" y="836613"/>
            <a:ext cx="7775575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中考专题复习 </a:t>
            </a:r>
          </a:p>
        </p:txBody>
      </p:sp>
      <p:pic>
        <p:nvPicPr>
          <p:cNvPr id="13314" name="Picture 5" descr="06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8388" y="2708275"/>
            <a:ext cx="19192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7"/>
          <p:cNvSpPr txBox="1">
            <a:spLocks noChangeArrowheads="1"/>
          </p:cNvSpPr>
          <p:nvPr/>
        </p:nvSpPr>
        <p:spPr bwMode="auto">
          <a:xfrm>
            <a:off x="2495550" y="4868863"/>
            <a:ext cx="828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广州市中山大学附属中学 化学备课组</a:t>
            </a:r>
            <a:endParaRPr lang="en-US" altLang="zh-CN" sz="2400">
              <a:solidFill>
                <a:schemeClr val="hlink"/>
              </a:solidFill>
            </a:endParaRPr>
          </a:p>
        </p:txBody>
      </p:sp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3070225" y="3213100"/>
            <a:ext cx="4897438" cy="588963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---</a:t>
            </a:r>
            <a:r>
              <a:rPr lang="zh-CN" altLang="en-US" sz="320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320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320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讲 化学式和化合价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190500" y="557213"/>
            <a:ext cx="11809413" cy="544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【</a:t>
            </a:r>
            <a:r>
              <a:rPr lang="zh-CN" altLang="en-US" sz="2600">
                <a:cs typeface="Calibri" pitchFamily="34" charset="0"/>
              </a:rPr>
              <a:t>知识要点</a:t>
            </a:r>
            <a:r>
              <a:rPr lang="en-US" altLang="zh-CN" sz="2600">
                <a:cs typeface="Calibri" pitchFamily="34" charset="0"/>
              </a:rPr>
              <a:t>】</a:t>
            </a:r>
            <a:endParaRPr lang="en-US" altLang="zh-CN" sz="2600"/>
          </a:p>
          <a:p>
            <a:pPr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1.</a:t>
            </a:r>
            <a:r>
              <a:rPr lang="zh-CN" altLang="en-US" sz="2600">
                <a:cs typeface="Calibri" pitchFamily="34" charset="0"/>
              </a:rPr>
              <a:t>用元素符号和数字的组合表示物质组成的式子，叫做化学式。</a:t>
            </a:r>
            <a:endParaRPr lang="zh-CN" altLang="en-US" sz="2600"/>
          </a:p>
          <a:p>
            <a:pPr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2.</a:t>
            </a:r>
            <a:r>
              <a:rPr lang="zh-CN" altLang="en-US" sz="2600">
                <a:cs typeface="Calibri" pitchFamily="34" charset="0"/>
              </a:rPr>
              <a:t>化学式表示一种物质，表示物质的元素组成，以及组成元素的原子个数比。</a:t>
            </a:r>
            <a:endParaRPr lang="zh-CN" altLang="en-US" sz="2600"/>
          </a:p>
          <a:p>
            <a:pPr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3.</a:t>
            </a:r>
            <a:r>
              <a:rPr lang="zh-CN" altLang="en-US" sz="2600">
                <a:cs typeface="Calibri" pitchFamily="34" charset="0"/>
              </a:rPr>
              <a:t>有一些物质，如</a:t>
            </a:r>
            <a:r>
              <a:rPr lang="en-US" altLang="zh-CN" sz="2600">
                <a:cs typeface="Calibri" pitchFamily="34" charset="0"/>
              </a:rPr>
              <a:t>Ca(OH)</a:t>
            </a:r>
            <a:r>
              <a:rPr lang="en-US" altLang="zh-CN" sz="2600" baseline="-30000">
                <a:cs typeface="Calibri" pitchFamily="34" charset="0"/>
              </a:rPr>
              <a:t>2</a:t>
            </a:r>
            <a:r>
              <a:rPr lang="zh-CN" altLang="en-US" sz="2600">
                <a:cs typeface="Calibri" pitchFamily="34" charset="0"/>
              </a:rPr>
              <a:t>、</a:t>
            </a:r>
            <a:r>
              <a:rPr lang="en-US" altLang="zh-CN" sz="2600">
                <a:cs typeface="Calibri" pitchFamily="34" charset="0"/>
              </a:rPr>
              <a:t>CaCO</a:t>
            </a:r>
            <a:r>
              <a:rPr lang="en-US" altLang="zh-CN" sz="2600" baseline="-30000">
                <a:cs typeface="Calibri" pitchFamily="34" charset="0"/>
              </a:rPr>
              <a:t>3</a:t>
            </a:r>
            <a:r>
              <a:rPr lang="zh-CN" altLang="en-US" sz="2600">
                <a:cs typeface="Calibri" pitchFamily="34" charset="0"/>
              </a:rPr>
              <a:t>等，它们中的一些带电的原子团，如</a:t>
            </a:r>
            <a:r>
              <a:rPr lang="en-US" altLang="zh-CN" sz="2600">
                <a:cs typeface="Calibri" pitchFamily="34" charset="0"/>
              </a:rPr>
              <a:t>OH</a:t>
            </a:r>
            <a:r>
              <a:rPr lang="zh-CN" altLang="en-US" sz="2600" baseline="30000">
                <a:cs typeface="Calibri" pitchFamily="34" charset="0"/>
              </a:rPr>
              <a:t>－</a:t>
            </a:r>
            <a:r>
              <a:rPr lang="zh-CN" altLang="en-US" sz="2600">
                <a:cs typeface="Calibri" pitchFamily="34" charset="0"/>
              </a:rPr>
              <a:t>、</a:t>
            </a:r>
            <a:r>
              <a:rPr lang="en-US" altLang="zh-CN" sz="2600">
                <a:cs typeface="Calibri" pitchFamily="34" charset="0"/>
              </a:rPr>
              <a:t>CO</a:t>
            </a:r>
            <a:r>
              <a:rPr lang="en-US" altLang="zh-CN" sz="2600" baseline="-30000">
                <a:cs typeface="Calibri" pitchFamily="34" charset="0"/>
              </a:rPr>
              <a:t>3</a:t>
            </a:r>
            <a:r>
              <a:rPr lang="en-US" altLang="zh-CN" sz="2600" baseline="30000">
                <a:cs typeface="Calibri" pitchFamily="34" charset="0"/>
              </a:rPr>
              <a:t>2-</a:t>
            </a:r>
            <a:r>
              <a:rPr lang="zh-CN" altLang="en-US" sz="2600">
                <a:cs typeface="Calibri" pitchFamily="34" charset="0"/>
              </a:rPr>
              <a:t>等，常作为一个整体参加反应，这样的原子团，又叫做根。根也有化合价，如：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OH</a:t>
            </a:r>
            <a:r>
              <a:rPr lang="zh-CN" altLang="en-US" sz="2600" baseline="30000">
                <a:solidFill>
                  <a:schemeClr val="hlink"/>
                </a:solidFill>
                <a:cs typeface="Calibri" pitchFamily="34" charset="0"/>
              </a:rPr>
              <a:t>－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为－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1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价，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NO</a:t>
            </a:r>
            <a:r>
              <a:rPr lang="en-US" altLang="zh-CN" sz="2600" baseline="-30000">
                <a:solidFill>
                  <a:schemeClr val="hlink"/>
                </a:solidFill>
                <a:cs typeface="Calibri" pitchFamily="34" charset="0"/>
              </a:rPr>
              <a:t>3</a:t>
            </a:r>
            <a:r>
              <a:rPr lang="en-US" altLang="zh-CN" sz="2600" baseline="30000">
                <a:solidFill>
                  <a:schemeClr val="hlink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为－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1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价，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S0</a:t>
            </a:r>
            <a:r>
              <a:rPr lang="en-US" altLang="zh-CN" sz="2600" baseline="-30000">
                <a:solidFill>
                  <a:schemeClr val="hlink"/>
                </a:solidFill>
                <a:cs typeface="Calibri" pitchFamily="34" charset="0"/>
              </a:rPr>
              <a:t>4</a:t>
            </a:r>
            <a:r>
              <a:rPr lang="en-US" altLang="zh-CN" sz="2600" baseline="30000">
                <a:solidFill>
                  <a:schemeClr val="hlink"/>
                </a:solidFill>
                <a:cs typeface="Calibri" pitchFamily="34" charset="0"/>
              </a:rPr>
              <a:t>2-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为－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2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价，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CO</a:t>
            </a:r>
            <a:r>
              <a:rPr lang="en-US" altLang="zh-CN" sz="2600" baseline="-30000">
                <a:solidFill>
                  <a:schemeClr val="hlink"/>
                </a:solidFill>
                <a:cs typeface="Calibri" pitchFamily="34" charset="0"/>
              </a:rPr>
              <a:t>3</a:t>
            </a:r>
            <a:r>
              <a:rPr lang="en-US" altLang="zh-CN" sz="2600" baseline="30000">
                <a:solidFill>
                  <a:schemeClr val="hlink"/>
                </a:solidFill>
                <a:cs typeface="Calibri" pitchFamily="34" charset="0"/>
              </a:rPr>
              <a:t>2-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为－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2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价，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NH</a:t>
            </a:r>
            <a:r>
              <a:rPr lang="en-US" altLang="zh-CN" sz="2600" baseline="-30000">
                <a:solidFill>
                  <a:schemeClr val="hlink"/>
                </a:solidFill>
                <a:cs typeface="Calibri" pitchFamily="34" charset="0"/>
              </a:rPr>
              <a:t>4</a:t>
            </a:r>
            <a:r>
              <a:rPr lang="en-US" altLang="zh-CN" sz="2600" baseline="30000">
                <a:solidFill>
                  <a:schemeClr val="hlink"/>
                </a:solidFill>
                <a:cs typeface="Calibri" pitchFamily="34" charset="0"/>
              </a:rPr>
              <a:t>+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为＋</a:t>
            </a:r>
            <a:r>
              <a:rPr lang="en-US" altLang="zh-CN" sz="2600">
                <a:solidFill>
                  <a:schemeClr val="hlink"/>
                </a:solidFill>
                <a:cs typeface="Calibri" pitchFamily="34" charset="0"/>
              </a:rPr>
              <a:t>1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价。</a:t>
            </a:r>
            <a:endParaRPr lang="zh-CN" altLang="en-US" sz="2600">
              <a:solidFill>
                <a:schemeClr val="hlink"/>
              </a:solidFill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4.</a:t>
            </a:r>
            <a:r>
              <a:rPr lang="zh-CN" altLang="en-US" sz="2600">
                <a:cs typeface="Calibri" pitchFamily="34" charset="0"/>
              </a:rPr>
              <a:t>应用化合价推求物质化学株式的根据是：</a:t>
            </a:r>
            <a:endParaRPr lang="zh-CN" altLang="en-US" sz="2600"/>
          </a:p>
          <a:p>
            <a:pPr eaLnBrk="0" hangingPunct="0">
              <a:lnSpc>
                <a:spcPct val="150000"/>
              </a:lnSpc>
            </a:pPr>
            <a:r>
              <a:rPr lang="zh-CN" altLang="en-US" sz="2600">
                <a:cs typeface="Calibri" pitchFamily="34" charset="0"/>
              </a:rPr>
              <a:t>（</a:t>
            </a:r>
            <a:r>
              <a:rPr lang="en-US" altLang="zh-CN" sz="2600">
                <a:cs typeface="Calibri" pitchFamily="34" charset="0"/>
              </a:rPr>
              <a:t>1)</a:t>
            </a:r>
            <a:r>
              <a:rPr lang="zh-CN" altLang="en-US" sz="2600">
                <a:cs typeface="Calibri" pitchFamily="34" charset="0"/>
              </a:rPr>
              <a:t>这个化合物确实存在；</a:t>
            </a:r>
            <a:endParaRPr lang="zh-CN" altLang="en-US" sz="2600"/>
          </a:p>
          <a:p>
            <a:pPr eaLnBrk="0" hangingPunct="0">
              <a:lnSpc>
                <a:spcPct val="150000"/>
              </a:lnSpc>
            </a:pPr>
            <a:r>
              <a:rPr lang="zh-CN" altLang="en-US" sz="2600">
                <a:cs typeface="Calibri" pitchFamily="34" charset="0"/>
              </a:rPr>
              <a:t>（</a:t>
            </a:r>
            <a:r>
              <a:rPr lang="en-US" altLang="zh-CN" sz="2600">
                <a:cs typeface="Calibri" pitchFamily="34" charset="0"/>
              </a:rPr>
              <a:t>2)</a:t>
            </a:r>
            <a:r>
              <a:rPr lang="zh-CN" altLang="en-US" sz="2600">
                <a:cs typeface="Calibri" pitchFamily="34" charset="0"/>
              </a:rPr>
              <a:t>化合物各元素正、负化合价的代数和为</a:t>
            </a:r>
            <a:r>
              <a:rPr lang="en-US" altLang="zh-CN" sz="2600">
                <a:latin typeface="Calibri" pitchFamily="34" charset="0"/>
                <a:cs typeface="Calibri" pitchFamily="34" charset="0"/>
              </a:rPr>
              <a:t>0</a:t>
            </a:r>
            <a:r>
              <a:rPr lang="zh-CN" altLang="en-US" sz="2600">
                <a:cs typeface="Calibri" pitchFamily="34" charset="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ChangeArrowheads="1"/>
          </p:cNvSpPr>
          <p:nvPr/>
        </p:nvSpPr>
        <p:spPr bwMode="auto">
          <a:xfrm>
            <a:off x="190500" y="188913"/>
            <a:ext cx="11593513" cy="623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33350">
              <a:lnSpc>
                <a:spcPct val="160000"/>
              </a:lnSpc>
            </a:pPr>
            <a:r>
              <a:rPr lang="en-US" altLang="zh-CN">
                <a:cs typeface="Calibri" pitchFamily="34" charset="0"/>
              </a:rPr>
              <a:t>【</a:t>
            </a:r>
            <a:r>
              <a:rPr lang="zh-CN" altLang="en-US">
                <a:cs typeface="Calibri" pitchFamily="34" charset="0"/>
              </a:rPr>
              <a:t>试题精析</a:t>
            </a:r>
            <a:r>
              <a:rPr lang="en-US" altLang="zh-CN">
                <a:cs typeface="Calibri" pitchFamily="34" charset="0"/>
              </a:rPr>
              <a:t>】</a:t>
            </a:r>
            <a:endParaRPr lang="en-US" altLang="zh-CN"/>
          </a:p>
          <a:p>
            <a:pPr indent="133350" eaLnBrk="0" hangingPunct="0">
              <a:lnSpc>
                <a:spcPct val="160000"/>
              </a:lnSpc>
            </a:pPr>
            <a:r>
              <a:rPr lang="en-US" altLang="zh-CN">
                <a:cs typeface="Calibri" pitchFamily="34" charset="0"/>
              </a:rPr>
              <a:t>1.(2013</a:t>
            </a:r>
            <a:r>
              <a:rPr lang="zh-CN" altLang="en-US">
                <a:cs typeface="Calibri" pitchFamily="34" charset="0"/>
              </a:rPr>
              <a:t>年广州）镉元素（</a:t>
            </a:r>
            <a:r>
              <a:rPr lang="en-US" altLang="zh-CN">
                <a:cs typeface="Calibri" pitchFamily="34" charset="0"/>
              </a:rPr>
              <a:t>Cd)</a:t>
            </a:r>
            <a:r>
              <a:rPr lang="zh-CN" altLang="en-US">
                <a:cs typeface="Calibri" pitchFamily="34" charset="0"/>
              </a:rPr>
              <a:t>对水体会造成重金属污染，某工业废水中含有三氯合镉酸钾（</a:t>
            </a:r>
            <a:r>
              <a:rPr lang="en-US" altLang="zh-CN">
                <a:cs typeface="Calibri" pitchFamily="34" charset="0"/>
              </a:rPr>
              <a:t>KCdCl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en-US" altLang="zh-CN">
                <a:cs typeface="Calibri" pitchFamily="34" charset="0"/>
              </a:rPr>
              <a:t>),</a:t>
            </a:r>
            <a:r>
              <a:rPr lang="zh-CN" altLang="en-US">
                <a:cs typeface="Calibri" pitchFamily="34" charset="0"/>
              </a:rPr>
              <a:t>其中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镉元素</a:t>
            </a:r>
            <a:r>
              <a:rPr lang="zh-CN" altLang="en-US">
                <a:cs typeface="Calibri" pitchFamily="34" charset="0"/>
              </a:rPr>
              <a:t>的化合价为</a:t>
            </a:r>
            <a:endParaRPr lang="zh-CN" altLang="en-US"/>
          </a:p>
          <a:p>
            <a:pPr indent="133350" eaLnBrk="0" hangingPunct="0">
              <a:lnSpc>
                <a:spcPct val="160000"/>
              </a:lnSpc>
            </a:pPr>
            <a:r>
              <a:rPr lang="en-US" altLang="zh-CN">
                <a:cs typeface="Calibri" pitchFamily="34" charset="0"/>
              </a:rPr>
              <a:t>A.-1       B.+1          C.+2           D.+5</a:t>
            </a:r>
            <a:endParaRPr lang="en-US" altLang="zh-CN"/>
          </a:p>
          <a:p>
            <a:pPr indent="133350" eaLnBrk="0" hangingPunct="0">
              <a:lnSpc>
                <a:spcPct val="160000"/>
              </a:lnSpc>
            </a:pPr>
            <a:r>
              <a:rPr lang="en-US" altLang="zh-CN">
                <a:cs typeface="Calibri" pitchFamily="34" charset="0"/>
              </a:rPr>
              <a:t>2.(2011</a:t>
            </a:r>
            <a:r>
              <a:rPr lang="zh-CN" altLang="en-US">
                <a:cs typeface="Calibri" pitchFamily="34" charset="0"/>
              </a:rPr>
              <a:t>年广州）下列关于</a:t>
            </a:r>
            <a:r>
              <a:rPr lang="en-US" altLang="zh-CN">
                <a:cs typeface="Calibri" pitchFamily="34" charset="0"/>
              </a:rPr>
              <a:t>0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和</a:t>
            </a:r>
            <a:r>
              <a:rPr lang="en-US" altLang="zh-CN">
                <a:cs typeface="Calibri" pitchFamily="34" charset="0"/>
              </a:rPr>
              <a:t>CO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的说法，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  <a:p>
            <a:pPr indent="133350" eaLnBrk="0" hangingPunct="0">
              <a:lnSpc>
                <a:spcPct val="16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都含有氧元素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都是氧化物     </a:t>
            </a:r>
          </a:p>
          <a:p>
            <a:pPr indent="133350" eaLnBrk="0" hangingPunct="0">
              <a:lnSpc>
                <a:spcPct val="160000"/>
              </a:lnSpc>
            </a:pP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都含有氧气分子    </a:t>
            </a:r>
            <a:r>
              <a:rPr lang="en-US" altLang="zh-CN">
                <a:cs typeface="Calibri" pitchFamily="34" charset="0"/>
              </a:rPr>
              <a:t>D.</a:t>
            </a:r>
            <a:r>
              <a:rPr lang="zh-CN" altLang="en-US">
                <a:cs typeface="Calibri" pitchFamily="34" charset="0"/>
              </a:rPr>
              <a:t>都能使带有火星的木条复燃</a:t>
            </a:r>
            <a:endParaRPr lang="zh-CN" altLang="en-US"/>
          </a:p>
          <a:p>
            <a:pPr indent="133350" eaLnBrk="0" hangingPunct="0">
              <a:lnSpc>
                <a:spcPct val="160000"/>
              </a:lnSpc>
            </a:pPr>
            <a:r>
              <a:rPr lang="en-US" altLang="zh-CN">
                <a:cs typeface="Calibri" pitchFamily="34" charset="0"/>
              </a:rPr>
              <a:t>3.(2012</a:t>
            </a:r>
            <a:r>
              <a:rPr lang="zh-CN" altLang="en-US">
                <a:cs typeface="Calibri" pitchFamily="34" charset="0"/>
              </a:rPr>
              <a:t>年广州）下列各种物质中，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氯元素化合价最高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  <a:p>
            <a:pPr indent="133350" eaLnBrk="0" hangingPunct="0">
              <a:lnSpc>
                <a:spcPct val="160000"/>
              </a:lnSpc>
            </a:pPr>
            <a:r>
              <a:rPr lang="en-US" altLang="zh-CN">
                <a:cs typeface="Calibri" pitchFamily="34" charset="0"/>
              </a:rPr>
              <a:t>A.NaCl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cs typeface="Calibri" pitchFamily="34" charset="0"/>
              </a:rPr>
              <a:t>4</a:t>
            </a:r>
            <a:r>
              <a:rPr lang="en-US" altLang="zh-CN">
                <a:cs typeface="Calibri" pitchFamily="34" charset="0"/>
              </a:rPr>
              <a:t>            B.HCl        C.NaC1O             D.Cl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cs typeface="Calibri" pitchFamily="34" charset="0"/>
              </a:rPr>
              <a:t>2</a:t>
            </a:r>
          </a:p>
        </p:txBody>
      </p:sp>
      <p:sp>
        <p:nvSpPr>
          <p:cNvPr id="49156" name="Text Box 3"/>
          <p:cNvSpPr txBox="1">
            <a:spLocks noChangeArrowheads="1"/>
          </p:cNvSpPr>
          <p:nvPr/>
        </p:nvSpPr>
        <p:spPr bwMode="auto">
          <a:xfrm>
            <a:off x="8543925" y="1773238"/>
            <a:ext cx="390525" cy="547687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49157" name="Text Box 3"/>
          <p:cNvSpPr txBox="1">
            <a:spLocks noChangeArrowheads="1"/>
          </p:cNvSpPr>
          <p:nvPr/>
        </p:nvSpPr>
        <p:spPr bwMode="auto">
          <a:xfrm>
            <a:off x="8759825" y="2997200"/>
            <a:ext cx="390525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49158" name="Text Box 3"/>
          <p:cNvSpPr txBox="1">
            <a:spLocks noChangeArrowheads="1"/>
          </p:cNvSpPr>
          <p:nvPr/>
        </p:nvSpPr>
        <p:spPr bwMode="auto">
          <a:xfrm>
            <a:off x="9767888" y="5084763"/>
            <a:ext cx="390525" cy="547687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nimBg="1"/>
      <p:bldP spid="49157" grpId="0" animBg="1"/>
      <p:bldP spid="491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ChangeArrowheads="1"/>
          </p:cNvSpPr>
          <p:nvPr/>
        </p:nvSpPr>
        <p:spPr bwMode="auto">
          <a:xfrm>
            <a:off x="190500" y="260350"/>
            <a:ext cx="11855450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00025">
              <a:lnSpc>
                <a:spcPct val="130000"/>
              </a:lnSpc>
            </a:pPr>
            <a:r>
              <a:rPr lang="en-US" altLang="zh-CN">
                <a:cs typeface="Calibri" pitchFamily="34" charset="0"/>
              </a:rPr>
              <a:t>【</a:t>
            </a:r>
            <a:r>
              <a:rPr lang="zh-CN" altLang="en-US">
                <a:cs typeface="Calibri" pitchFamily="34" charset="0"/>
              </a:rPr>
              <a:t>练习巩固</a:t>
            </a:r>
            <a:r>
              <a:rPr lang="en-US" altLang="zh-CN">
                <a:cs typeface="Calibri" pitchFamily="34" charset="0"/>
              </a:rPr>
              <a:t>】</a:t>
            </a:r>
            <a:endParaRPr lang="en-US" altLang="zh-CN"/>
          </a:p>
          <a:p>
            <a:pPr indent="200025" eaLnBrk="0" hangingPunct="0">
              <a:lnSpc>
                <a:spcPct val="130000"/>
              </a:lnSpc>
            </a:pPr>
            <a:r>
              <a:rPr lang="en-US" altLang="zh-CN">
                <a:cs typeface="Calibri" pitchFamily="34" charset="0"/>
              </a:rPr>
              <a:t>2-1.</a:t>
            </a:r>
            <a:r>
              <a:rPr lang="zh-CN" altLang="en-US">
                <a:cs typeface="Calibri" pitchFamily="34" charset="0"/>
              </a:rPr>
              <a:t>亚硝酸钠（</a:t>
            </a:r>
            <a:r>
              <a:rPr lang="en-US" altLang="zh-CN">
                <a:cs typeface="Calibri" pitchFamily="34" charset="0"/>
              </a:rPr>
              <a:t>NaNO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en-US" altLang="zh-CN">
                <a:cs typeface="Calibri" pitchFamily="34" charset="0"/>
              </a:rPr>
              <a:t>)</a:t>
            </a:r>
            <a:r>
              <a:rPr lang="zh-CN" altLang="en-US">
                <a:cs typeface="Calibri" pitchFamily="34" charset="0"/>
              </a:rPr>
              <a:t>是一种工业用盐，外观酷似食盐，人若误食，会引起中毒。亚硝酸钠中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氮元素</a:t>
            </a:r>
            <a:r>
              <a:rPr lang="zh-CN" altLang="en-US">
                <a:cs typeface="Calibri" pitchFamily="34" charset="0"/>
              </a:rPr>
              <a:t>的化合价是</a:t>
            </a:r>
            <a:endParaRPr lang="zh-CN" altLang="en-US"/>
          </a:p>
          <a:p>
            <a:pPr indent="200025" eaLnBrk="0" hangingPunct="0">
              <a:lnSpc>
                <a:spcPct val="130000"/>
              </a:lnSpc>
            </a:pPr>
            <a:r>
              <a:rPr lang="en-US" altLang="zh-CN">
                <a:cs typeface="Calibri" pitchFamily="34" charset="0"/>
              </a:rPr>
              <a:t>A.+1        B.+3         C.+4          D.+5</a:t>
            </a:r>
            <a:endParaRPr lang="en-US" altLang="zh-CN"/>
          </a:p>
          <a:p>
            <a:pPr indent="200025" eaLnBrk="0" hangingPunct="0">
              <a:lnSpc>
                <a:spcPct val="130000"/>
              </a:lnSpc>
            </a:pPr>
            <a:r>
              <a:rPr lang="en-US" altLang="zh-CN">
                <a:cs typeface="Calibri" pitchFamily="34" charset="0"/>
              </a:rPr>
              <a:t>2-2.</a:t>
            </a:r>
            <a:r>
              <a:rPr lang="zh-CN" altLang="en-US">
                <a:cs typeface="Calibri" pitchFamily="34" charset="0"/>
              </a:rPr>
              <a:t>含磷洗涤剂含有</a:t>
            </a:r>
            <a:r>
              <a:rPr lang="en-US" altLang="zh-CN">
                <a:cs typeface="Calibri" pitchFamily="34" charset="0"/>
              </a:rPr>
              <a:t>Na</a:t>
            </a:r>
            <a:r>
              <a:rPr lang="en-US" altLang="zh-CN" baseline="-30000">
                <a:cs typeface="Calibri" pitchFamily="34" charset="0"/>
              </a:rPr>
              <a:t>5</a:t>
            </a:r>
            <a:r>
              <a:rPr lang="en-US" altLang="zh-CN">
                <a:cs typeface="Calibri" pitchFamily="34" charset="0"/>
              </a:rPr>
              <a:t>P</a:t>
            </a:r>
            <a:r>
              <a:rPr lang="en-US" altLang="zh-CN" baseline="-30000">
                <a:cs typeface="Calibri" pitchFamily="34" charset="0"/>
              </a:rPr>
              <a:t>x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cs typeface="Calibri" pitchFamily="34" charset="0"/>
              </a:rPr>
              <a:t>10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,</a:t>
            </a:r>
            <a:r>
              <a:rPr lang="zh-CN" altLang="en-US">
                <a:cs typeface="Calibri" pitchFamily="34" charset="0"/>
              </a:rPr>
              <a:t>其洗涤废水任意排放会造成环境污染。 已知在该化合物中磷的化合价为＋</a:t>
            </a:r>
            <a:r>
              <a:rPr lang="en-US" altLang="zh-CN">
                <a:cs typeface="Calibri" pitchFamily="34" charset="0"/>
              </a:rPr>
              <a:t>5,</a:t>
            </a:r>
            <a:r>
              <a:rPr lang="zh-CN" altLang="en-US">
                <a:cs typeface="Calibri" pitchFamily="34" charset="0"/>
              </a:rPr>
              <a:t>则</a:t>
            </a:r>
            <a:r>
              <a:rPr lang="en-US" altLang="zh-CN">
                <a:cs typeface="Calibri" pitchFamily="34" charset="0"/>
              </a:rPr>
              <a:t>x</a:t>
            </a:r>
            <a:r>
              <a:rPr lang="zh-CN" altLang="en-US">
                <a:cs typeface="Calibri" pitchFamily="34" charset="0"/>
              </a:rPr>
              <a:t>应为</a:t>
            </a:r>
            <a:endParaRPr lang="zh-CN" altLang="en-US"/>
          </a:p>
          <a:p>
            <a:pPr indent="200025" eaLnBrk="0" hangingPunct="0">
              <a:lnSpc>
                <a:spcPct val="130000"/>
              </a:lnSpc>
            </a:pPr>
            <a:r>
              <a:rPr lang="en-US" altLang="zh-CN">
                <a:cs typeface="Calibri" pitchFamily="34" charset="0"/>
              </a:rPr>
              <a:t>A.1          B.2          C .3          D.4</a:t>
            </a:r>
            <a:endParaRPr lang="en-US" altLang="zh-CN"/>
          </a:p>
          <a:p>
            <a:pPr indent="200025" eaLnBrk="0" hangingPunct="0">
              <a:lnSpc>
                <a:spcPct val="130000"/>
              </a:lnSpc>
            </a:pPr>
            <a:r>
              <a:rPr lang="en-US" altLang="zh-CN">
                <a:cs typeface="Calibri" pitchFamily="34" charset="0"/>
              </a:rPr>
              <a:t>2-3.(2010</a:t>
            </a:r>
            <a:r>
              <a:rPr lang="zh-CN" altLang="en-US">
                <a:cs typeface="Calibri" pitchFamily="34" charset="0"/>
              </a:rPr>
              <a:t>年广州）化学实验室中常用重铬酸钾（</a:t>
            </a:r>
            <a:r>
              <a:rPr lang="en-US" altLang="zh-CN">
                <a:cs typeface="Calibri" pitchFamily="34" charset="0"/>
              </a:rPr>
              <a:t>K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en-US" altLang="zh-CN">
                <a:cs typeface="Calibri" pitchFamily="34" charset="0"/>
              </a:rPr>
              <a:t>Cr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cs typeface="Calibri" pitchFamily="34" charset="0"/>
              </a:rPr>
              <a:t>7</a:t>
            </a:r>
            <a:r>
              <a:rPr lang="en-US" altLang="zh-CN">
                <a:cs typeface="Calibri" pitchFamily="34" charset="0"/>
              </a:rPr>
              <a:t>)</a:t>
            </a:r>
            <a:r>
              <a:rPr lang="zh-CN" altLang="en-US">
                <a:cs typeface="Calibri" pitchFamily="34" charset="0"/>
              </a:rPr>
              <a:t>配制玻璃仪器的洗涤液，其中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铬（</a:t>
            </a:r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Cr)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元素</a:t>
            </a:r>
            <a:r>
              <a:rPr lang="zh-CN" altLang="en-US">
                <a:cs typeface="Calibri" pitchFamily="34" charset="0"/>
              </a:rPr>
              <a:t>的化合价为 </a:t>
            </a:r>
            <a:endParaRPr lang="zh-CN" altLang="en-US"/>
          </a:p>
          <a:p>
            <a:pPr indent="200025" eaLnBrk="0" hangingPunct="0">
              <a:lnSpc>
                <a:spcPct val="130000"/>
              </a:lnSpc>
            </a:pPr>
            <a:r>
              <a:rPr lang="en-US" altLang="zh-CN">
                <a:cs typeface="Calibri" pitchFamily="34" charset="0"/>
              </a:rPr>
              <a:t>A.+4           B.+5         C.+6         D.+7</a:t>
            </a:r>
            <a:endParaRPr lang="en-US" altLang="zh-CN"/>
          </a:p>
        </p:txBody>
      </p:sp>
      <p:sp>
        <p:nvSpPr>
          <p:cNvPr id="50181" name="Text Box 3"/>
          <p:cNvSpPr txBox="1">
            <a:spLocks noChangeArrowheads="1"/>
          </p:cNvSpPr>
          <p:nvPr/>
        </p:nvSpPr>
        <p:spPr bwMode="auto">
          <a:xfrm>
            <a:off x="6599238" y="1484313"/>
            <a:ext cx="390525" cy="547687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50182" name="Text Box 3"/>
          <p:cNvSpPr txBox="1">
            <a:spLocks noChangeArrowheads="1"/>
          </p:cNvSpPr>
          <p:nvPr/>
        </p:nvSpPr>
        <p:spPr bwMode="auto">
          <a:xfrm>
            <a:off x="6959600" y="3141663"/>
            <a:ext cx="390525" cy="547687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50183" name="Text Box 3"/>
          <p:cNvSpPr txBox="1">
            <a:spLocks noChangeArrowheads="1"/>
          </p:cNvSpPr>
          <p:nvPr/>
        </p:nvSpPr>
        <p:spPr bwMode="auto">
          <a:xfrm>
            <a:off x="6238875" y="4797425"/>
            <a:ext cx="390525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nimBg="1"/>
      <p:bldP spid="50182" grpId="0" animBg="1"/>
      <p:bldP spid="5018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ChangeArrowheads="1"/>
          </p:cNvSpPr>
          <p:nvPr/>
        </p:nvSpPr>
        <p:spPr bwMode="auto">
          <a:xfrm>
            <a:off x="261938" y="549275"/>
            <a:ext cx="11482387" cy="522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2-4.(2011</a:t>
            </a:r>
            <a:r>
              <a:rPr lang="zh-CN" altLang="en-US">
                <a:cs typeface="Calibri" pitchFamily="34" charset="0"/>
              </a:rPr>
              <a:t>年广州）核电站中可用硼酸（</a:t>
            </a:r>
            <a:r>
              <a:rPr lang="en-US" altLang="zh-CN">
                <a:cs typeface="Calibri" pitchFamily="34" charset="0"/>
              </a:rPr>
              <a:t>H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en-US" altLang="zh-CN">
                <a:cs typeface="Calibri" pitchFamily="34" charset="0"/>
              </a:rPr>
              <a:t>BO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en-US" altLang="zh-CN">
                <a:cs typeface="Calibri" pitchFamily="34" charset="0"/>
              </a:rPr>
              <a:t>)</a:t>
            </a:r>
            <a:r>
              <a:rPr lang="zh-CN" altLang="en-US">
                <a:cs typeface="Calibri" pitchFamily="34" charset="0"/>
              </a:rPr>
              <a:t>吸收中子，阻断核辐射。硼酸中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硼元素的化合价</a:t>
            </a:r>
            <a:r>
              <a:rPr lang="zh-CN" altLang="en-US">
                <a:cs typeface="Calibri" pitchFamily="34" charset="0"/>
              </a:rPr>
              <a:t>是 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A.+1        B.+2        C.+3         D.+4</a:t>
            </a:r>
            <a:endParaRPr lang="en-US" altLang="zh-CN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2-5.(2012</a:t>
            </a:r>
            <a:r>
              <a:rPr lang="zh-CN" altLang="en-US">
                <a:cs typeface="Calibri" pitchFamily="34" charset="0"/>
              </a:rPr>
              <a:t>年广州）有一些物质，它们中的一些原子集团常作为一个整体参加反应，下列物质中含有这样的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原子集团</a:t>
            </a:r>
            <a:r>
              <a:rPr lang="zh-CN" altLang="en-US">
                <a:cs typeface="Calibri" pitchFamily="34" charset="0"/>
              </a:rPr>
              <a:t>的是 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 NaCl      B.NaNO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en-US" altLang="zh-CN">
                <a:cs typeface="Calibri" pitchFamily="34" charset="0"/>
              </a:rPr>
              <a:t>      C.CaCl</a:t>
            </a:r>
            <a:r>
              <a:rPr lang="en-US" altLang="zh-CN" baseline="-30000">
                <a:cs typeface="Calibri" pitchFamily="34" charset="0"/>
              </a:rPr>
              <a:t>2  </a:t>
            </a:r>
            <a:r>
              <a:rPr lang="en-US" altLang="zh-CN">
                <a:cs typeface="Calibri" pitchFamily="34" charset="0"/>
              </a:rPr>
              <a:t>    D. KCl</a:t>
            </a:r>
            <a:endParaRPr lang="en-US" altLang="zh-CN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2-6.(2014</a:t>
            </a:r>
            <a:r>
              <a:rPr lang="zh-CN" altLang="en-US">
                <a:cs typeface="Calibri" pitchFamily="34" charset="0"/>
              </a:rPr>
              <a:t>年广州）</a:t>
            </a:r>
            <a:r>
              <a:rPr lang="en-US" altLang="zh-CN">
                <a:cs typeface="Calibri" pitchFamily="34" charset="0"/>
              </a:rPr>
              <a:t>Na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en-US" altLang="zh-CN">
                <a:cs typeface="Calibri" pitchFamily="34" charset="0"/>
              </a:rPr>
              <a:t>S0</a:t>
            </a:r>
            <a:r>
              <a:rPr lang="en-US" altLang="zh-CN" baseline="-30000">
                <a:cs typeface="Calibri" pitchFamily="34" charset="0"/>
              </a:rPr>
              <a:t>4</a:t>
            </a:r>
            <a:r>
              <a:rPr lang="zh-CN" altLang="en-US">
                <a:cs typeface="Calibri" pitchFamily="34" charset="0"/>
              </a:rPr>
              <a:t>、</a:t>
            </a:r>
            <a:r>
              <a:rPr lang="en-US" altLang="zh-CN">
                <a:cs typeface="Calibri" pitchFamily="34" charset="0"/>
              </a:rPr>
              <a:t>K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en-US" altLang="zh-CN">
                <a:cs typeface="Calibri" pitchFamily="34" charset="0"/>
              </a:rPr>
              <a:t>S0</a:t>
            </a:r>
            <a:r>
              <a:rPr lang="en-US" altLang="zh-CN" baseline="-30000">
                <a:cs typeface="Calibri" pitchFamily="34" charset="0"/>
              </a:rPr>
              <a:t>4</a:t>
            </a:r>
            <a:r>
              <a:rPr lang="zh-CN" altLang="en-US">
                <a:cs typeface="Calibri" pitchFamily="34" charset="0"/>
              </a:rPr>
              <a:t>等硫酸盐中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硫元素</a:t>
            </a:r>
            <a:r>
              <a:rPr lang="zh-CN" altLang="en-US">
                <a:cs typeface="Calibri" pitchFamily="34" charset="0"/>
              </a:rPr>
              <a:t>的化合价为 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A.-2            B.0          C.+4           D.+6</a:t>
            </a:r>
          </a:p>
        </p:txBody>
      </p:sp>
      <p:sp>
        <p:nvSpPr>
          <p:cNvPr id="72708" name="Text Box 3"/>
          <p:cNvSpPr txBox="1">
            <a:spLocks noChangeArrowheads="1"/>
          </p:cNvSpPr>
          <p:nvPr/>
        </p:nvSpPr>
        <p:spPr bwMode="auto">
          <a:xfrm>
            <a:off x="4367213" y="1341438"/>
            <a:ext cx="390525" cy="547687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72709" name="Text Box 3"/>
          <p:cNvSpPr txBox="1">
            <a:spLocks noChangeArrowheads="1"/>
          </p:cNvSpPr>
          <p:nvPr/>
        </p:nvSpPr>
        <p:spPr bwMode="auto">
          <a:xfrm>
            <a:off x="8328025" y="3284538"/>
            <a:ext cx="390525" cy="547687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72710" name="Text Box 3"/>
          <p:cNvSpPr txBox="1">
            <a:spLocks noChangeArrowheads="1"/>
          </p:cNvSpPr>
          <p:nvPr/>
        </p:nvSpPr>
        <p:spPr bwMode="auto">
          <a:xfrm>
            <a:off x="10560050" y="4508500"/>
            <a:ext cx="390525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 animBg="1"/>
      <p:bldP spid="72709" grpId="0" animBg="1"/>
      <p:bldP spid="727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ChangeArrowheads="1"/>
          </p:cNvSpPr>
          <p:nvPr/>
        </p:nvSpPr>
        <p:spPr bwMode="auto">
          <a:xfrm>
            <a:off x="334963" y="368300"/>
            <a:ext cx="11304587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2-7.</a:t>
            </a:r>
            <a:r>
              <a:rPr lang="zh-CN" altLang="en-US">
                <a:cs typeface="Calibri" pitchFamily="34" charset="0"/>
              </a:rPr>
              <a:t>下列各组含氯物质中，氯元素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化合价相同</a:t>
            </a:r>
            <a:r>
              <a:rPr lang="zh-CN" altLang="en-US">
                <a:cs typeface="Calibri" pitchFamily="34" charset="0"/>
              </a:rPr>
              <a:t>的一组是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A.C1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、</a:t>
            </a:r>
            <a:r>
              <a:rPr lang="en-US" altLang="zh-CN">
                <a:cs typeface="Calibri" pitchFamily="34" charset="0"/>
              </a:rPr>
              <a:t>HCl           B.NaCl</a:t>
            </a:r>
            <a:r>
              <a:rPr lang="zh-CN" altLang="en-US">
                <a:cs typeface="Calibri" pitchFamily="34" charset="0"/>
              </a:rPr>
              <a:t>、</a:t>
            </a:r>
            <a:r>
              <a:rPr lang="en-US" altLang="zh-CN">
                <a:cs typeface="Calibri" pitchFamily="34" charset="0"/>
              </a:rPr>
              <a:t>HClO    </a:t>
            </a:r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C.C1O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、</a:t>
            </a:r>
            <a:r>
              <a:rPr lang="en-US" altLang="zh-CN">
                <a:cs typeface="Calibri" pitchFamily="34" charset="0"/>
              </a:rPr>
              <a:t>NaC1O</a:t>
            </a:r>
            <a:r>
              <a:rPr lang="en-US" altLang="zh-CN" baseline="-30000">
                <a:cs typeface="Calibri" pitchFamily="34" charset="0"/>
              </a:rPr>
              <a:t>2           </a:t>
            </a:r>
            <a:r>
              <a:rPr lang="en-US" altLang="zh-CN">
                <a:cs typeface="Calibri" pitchFamily="34" charset="0"/>
              </a:rPr>
              <a:t>D.KC10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zh-CN" altLang="en-US">
                <a:cs typeface="Calibri" pitchFamily="34" charset="0"/>
              </a:rPr>
              <a:t>、</a:t>
            </a:r>
            <a:r>
              <a:rPr lang="en-US" altLang="zh-CN">
                <a:cs typeface="Calibri" pitchFamily="34" charset="0"/>
              </a:rPr>
              <a:t>Ca(C10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en-US" altLang="zh-CN">
                <a:cs typeface="Calibri" pitchFamily="34" charset="0"/>
              </a:rPr>
              <a:t>)</a:t>
            </a:r>
            <a:r>
              <a:rPr lang="en-US" altLang="zh-CN" baseline="-30000">
                <a:cs typeface="Calibri" pitchFamily="34" charset="0"/>
              </a:rPr>
              <a:t>2</a:t>
            </a:r>
            <a:endParaRPr lang="en-US" altLang="zh-CN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2-8. </a:t>
            </a:r>
            <a:r>
              <a:rPr lang="zh-CN" altLang="en-US">
                <a:cs typeface="Calibri" pitchFamily="34" charset="0"/>
              </a:rPr>
              <a:t>下列是</a:t>
            </a:r>
            <a:r>
              <a:rPr lang="en-US" altLang="zh-CN">
                <a:cs typeface="Calibri" pitchFamily="34" charset="0"/>
              </a:rPr>
              <a:t>《</a:t>
            </a:r>
            <a:r>
              <a:rPr lang="zh-CN" altLang="en-US">
                <a:cs typeface="Calibri" pitchFamily="34" charset="0"/>
              </a:rPr>
              <a:t>本草纲目</a:t>
            </a:r>
            <a:r>
              <a:rPr lang="en-US" altLang="zh-CN">
                <a:cs typeface="Calibri" pitchFamily="34" charset="0"/>
              </a:rPr>
              <a:t>》</a:t>
            </a:r>
            <a:r>
              <a:rPr lang="zh-CN" altLang="en-US">
                <a:cs typeface="Calibri" pitchFamily="34" charset="0"/>
              </a:rPr>
              <a:t>记载的四种无机药物，其成分中</a:t>
            </a:r>
            <a:r>
              <a:rPr lang="en-US" altLang="zh-CN">
                <a:cs typeface="Calibri" pitchFamily="34" charset="0"/>
              </a:rPr>
              <a:t>Hg</a:t>
            </a:r>
            <a:r>
              <a:rPr lang="zh-CN" altLang="en-US">
                <a:cs typeface="Calibri" pitchFamily="34" charset="0"/>
              </a:rPr>
              <a:t>的化合价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为</a:t>
            </a:r>
            <a:r>
              <a:rPr lang="en-US" altLang="zh-CN">
                <a:solidFill>
                  <a:schemeClr val="hlink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zh-CN" altLang="en-US">
                <a:cs typeface="Calibri" pitchFamily="34" charset="0"/>
              </a:rPr>
              <a:t>的是 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水银（</a:t>
            </a:r>
            <a:r>
              <a:rPr lang="en-US" altLang="zh-CN">
                <a:cs typeface="Calibri" pitchFamily="34" charset="0"/>
              </a:rPr>
              <a:t>Hg)   B.</a:t>
            </a:r>
            <a:r>
              <a:rPr lang="zh-CN" altLang="en-US">
                <a:cs typeface="Calibri" pitchFamily="34" charset="0"/>
              </a:rPr>
              <a:t>升丹（</a:t>
            </a:r>
            <a:r>
              <a:rPr lang="en-US" altLang="zh-CN">
                <a:cs typeface="Calibri" pitchFamily="34" charset="0"/>
              </a:rPr>
              <a:t>Hg0)   C.</a:t>
            </a:r>
            <a:r>
              <a:rPr lang="zh-CN" altLang="en-US">
                <a:cs typeface="Calibri" pitchFamily="34" charset="0"/>
              </a:rPr>
              <a:t>朱砂（</a:t>
            </a:r>
            <a:r>
              <a:rPr lang="en-US" altLang="zh-CN">
                <a:cs typeface="Calibri" pitchFamily="34" charset="0"/>
              </a:rPr>
              <a:t>HgS)   D.</a:t>
            </a:r>
            <a:r>
              <a:rPr lang="zh-CN" altLang="en-US">
                <a:cs typeface="Calibri" pitchFamily="34" charset="0"/>
              </a:rPr>
              <a:t>轻粉（</a:t>
            </a:r>
            <a:r>
              <a:rPr lang="en-US" altLang="zh-CN">
                <a:cs typeface="Calibri" pitchFamily="34" charset="0"/>
              </a:rPr>
              <a:t>Hg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en-US" altLang="zh-CN">
                <a:cs typeface="Calibri" pitchFamily="34" charset="0"/>
              </a:rPr>
              <a:t>Cl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en-US" altLang="zh-CN">
                <a:cs typeface="Calibri" pitchFamily="34" charset="0"/>
              </a:rPr>
              <a:t>)</a:t>
            </a:r>
            <a:endParaRPr lang="en-US" altLang="zh-CN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2-9. </a:t>
            </a:r>
            <a:r>
              <a:rPr lang="zh-CN" altLang="en-US">
                <a:cs typeface="Calibri" pitchFamily="34" charset="0"/>
              </a:rPr>
              <a:t>大飞机采用的复合材料中使用了陶瓷材料氮化硅（</a:t>
            </a:r>
            <a:r>
              <a:rPr lang="en-US" altLang="zh-CN">
                <a:cs typeface="Calibri" pitchFamily="34" charset="0"/>
              </a:rPr>
              <a:t>Si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en-US" altLang="zh-CN">
                <a:cs typeface="Calibri" pitchFamily="34" charset="0"/>
              </a:rPr>
              <a:t>N</a:t>
            </a:r>
            <a:r>
              <a:rPr lang="en-US" altLang="zh-CN" baseline="-30000">
                <a:cs typeface="Calibri" pitchFamily="34" charset="0"/>
              </a:rPr>
              <a:t>4</a:t>
            </a:r>
            <a:r>
              <a:rPr lang="en-US" altLang="zh-CN">
                <a:cs typeface="Calibri" pitchFamily="34" charset="0"/>
              </a:rPr>
              <a:t>),</a:t>
            </a:r>
            <a:r>
              <a:rPr lang="zh-CN" altLang="en-US">
                <a:cs typeface="Calibri" pitchFamily="34" charset="0"/>
              </a:rPr>
              <a:t>其中硅元素的化合价为＋</a:t>
            </a:r>
            <a:r>
              <a:rPr lang="en-US" altLang="zh-CN">
                <a:cs typeface="Calibri" pitchFamily="34" charset="0"/>
              </a:rPr>
              <a:t>4,</a:t>
            </a:r>
            <a:r>
              <a:rPr lang="zh-CN" altLang="en-US">
                <a:cs typeface="Calibri" pitchFamily="34" charset="0"/>
              </a:rPr>
              <a:t>则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氮元素的化合价</a:t>
            </a:r>
            <a:r>
              <a:rPr lang="zh-CN" altLang="en-US">
                <a:cs typeface="Calibri" pitchFamily="34" charset="0"/>
              </a:rPr>
              <a:t>为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A.-3            B.+2         C.+3      D. +4</a:t>
            </a:r>
          </a:p>
        </p:txBody>
      </p:sp>
      <p:sp>
        <p:nvSpPr>
          <p:cNvPr id="71684" name="Text Box 3"/>
          <p:cNvSpPr txBox="1">
            <a:spLocks noChangeArrowheads="1"/>
          </p:cNvSpPr>
          <p:nvPr/>
        </p:nvSpPr>
        <p:spPr bwMode="auto">
          <a:xfrm>
            <a:off x="9336088" y="549275"/>
            <a:ext cx="390525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71685" name="Text Box 3"/>
          <p:cNvSpPr txBox="1">
            <a:spLocks noChangeArrowheads="1"/>
          </p:cNvSpPr>
          <p:nvPr/>
        </p:nvSpPr>
        <p:spPr bwMode="auto">
          <a:xfrm>
            <a:off x="2278063" y="2997200"/>
            <a:ext cx="390525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71686" name="Text Box 3"/>
          <p:cNvSpPr txBox="1">
            <a:spLocks noChangeArrowheads="1"/>
          </p:cNvSpPr>
          <p:nvPr/>
        </p:nvSpPr>
        <p:spPr bwMode="auto">
          <a:xfrm>
            <a:off x="7391400" y="4941888"/>
            <a:ext cx="390525" cy="547687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 animBg="1"/>
      <p:bldP spid="71685" grpId="0" animBg="1"/>
      <p:bldP spid="7168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ChangeArrowheads="1"/>
          </p:cNvSpPr>
          <p:nvPr/>
        </p:nvSpPr>
        <p:spPr bwMode="auto">
          <a:xfrm>
            <a:off x="0" y="307975"/>
            <a:ext cx="12190413" cy="611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2-10.</a:t>
            </a:r>
            <a:r>
              <a:rPr lang="zh-CN" altLang="en-US" sz="2400">
                <a:cs typeface="Calibri" pitchFamily="34" charset="0"/>
              </a:rPr>
              <a:t>人体内的钙</a:t>
            </a:r>
            <a:r>
              <a:rPr lang="en-US" altLang="zh-CN" sz="2400">
                <a:cs typeface="Calibri" pitchFamily="34" charset="0"/>
              </a:rPr>
              <a:t>99%</a:t>
            </a:r>
            <a:r>
              <a:rPr lang="zh-CN" altLang="en-US" sz="2400">
                <a:cs typeface="Calibri" pitchFamily="34" charset="0"/>
              </a:rPr>
              <a:t>存在于骨骼和牙齿中，主要以羟基磷酸钙［</a:t>
            </a:r>
            <a:r>
              <a:rPr lang="en-US" altLang="zh-CN" sz="2400">
                <a:cs typeface="Calibri" pitchFamily="34" charset="0"/>
              </a:rPr>
              <a:t>Ca</a:t>
            </a:r>
            <a:r>
              <a:rPr lang="en-US" altLang="zh-CN" sz="2400" baseline="-30000">
                <a:cs typeface="Calibri" pitchFamily="34" charset="0"/>
              </a:rPr>
              <a:t>10</a:t>
            </a:r>
            <a:r>
              <a:rPr lang="en-US" altLang="zh-CN" sz="2400">
                <a:cs typeface="Calibri" pitchFamily="34" charset="0"/>
              </a:rPr>
              <a:t>(PO</a:t>
            </a:r>
            <a:r>
              <a:rPr lang="en-US" altLang="zh-CN" sz="2400" baseline="-30000">
                <a:cs typeface="Calibri" pitchFamily="34" charset="0"/>
              </a:rPr>
              <a:t>4</a:t>
            </a:r>
            <a:r>
              <a:rPr lang="en-US" altLang="zh-CN" sz="2400">
                <a:cs typeface="Calibri" pitchFamily="34" charset="0"/>
              </a:rPr>
              <a:t>)</a:t>
            </a:r>
            <a:r>
              <a:rPr lang="en-US" altLang="zh-CN" sz="2400" baseline="-30000">
                <a:cs typeface="Calibri" pitchFamily="34" charset="0"/>
              </a:rPr>
              <a:t>6</a:t>
            </a:r>
            <a:r>
              <a:rPr lang="en-US" altLang="zh-CN" sz="2400">
                <a:cs typeface="Calibri" pitchFamily="34" charset="0"/>
              </a:rPr>
              <a:t>(OH)</a:t>
            </a:r>
            <a:r>
              <a:rPr lang="en-US" altLang="zh-CN" sz="2400" baseline="-30000">
                <a:cs typeface="Calibri" pitchFamily="34" charset="0"/>
              </a:rPr>
              <a:t>2</a:t>
            </a:r>
            <a:r>
              <a:rPr lang="en-US" altLang="zh-CN" sz="2400">
                <a:cs typeface="Calibri" pitchFamily="34" charset="0"/>
              </a:rPr>
              <a:t>]</a:t>
            </a:r>
            <a:r>
              <a:rPr lang="zh-CN" altLang="en-US" sz="2400">
                <a:cs typeface="Calibri" pitchFamily="34" charset="0"/>
              </a:rPr>
              <a:t>晶体的形式存在。以下对羟基磷酸钙的认识，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错误</a:t>
            </a:r>
            <a:r>
              <a:rPr lang="zh-CN" altLang="en-US" sz="2400">
                <a:cs typeface="Calibri" pitchFamily="34" charset="0"/>
              </a:rPr>
              <a:t>的是 </a:t>
            </a:r>
            <a:endParaRPr lang="zh-CN" altLang="en-US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A. </a:t>
            </a:r>
            <a:r>
              <a:rPr lang="zh-CN" altLang="en-US" sz="2400">
                <a:cs typeface="Calibri" pitchFamily="34" charset="0"/>
              </a:rPr>
              <a:t>它是有机高分子化合物            </a:t>
            </a:r>
            <a:r>
              <a:rPr lang="en-US" altLang="zh-CN" sz="2400">
                <a:cs typeface="Calibri" pitchFamily="34" charset="0"/>
              </a:rPr>
              <a:t>B.</a:t>
            </a:r>
            <a:r>
              <a:rPr lang="zh-CN" altLang="en-US" sz="2400">
                <a:cs typeface="Calibri" pitchFamily="34" charset="0"/>
              </a:rPr>
              <a:t>它是无机化合物 </a:t>
            </a:r>
            <a:endParaRPr lang="zh-CN" altLang="en-US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C.</a:t>
            </a:r>
            <a:r>
              <a:rPr lang="zh-CN" altLang="en-US" sz="2400">
                <a:cs typeface="Calibri" pitchFamily="34" charset="0"/>
              </a:rPr>
              <a:t>它由钙、磷、氢、氧四种元素组成   </a:t>
            </a:r>
            <a:r>
              <a:rPr lang="en-US" altLang="zh-CN" sz="2400">
                <a:cs typeface="Calibri" pitchFamily="34" charset="0"/>
              </a:rPr>
              <a:t>D. </a:t>
            </a:r>
            <a:r>
              <a:rPr lang="zh-CN" altLang="en-US" sz="2400">
                <a:cs typeface="Calibri" pitchFamily="34" charset="0"/>
              </a:rPr>
              <a:t>它的组成中钙原子与磷原子的个数比为</a:t>
            </a:r>
            <a:r>
              <a:rPr lang="en-US" altLang="zh-CN" sz="2400">
                <a:cs typeface="Calibri" pitchFamily="34" charset="0"/>
              </a:rPr>
              <a:t>5:3</a:t>
            </a:r>
            <a:endParaRPr lang="en-US" altLang="zh-CN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2-11.</a:t>
            </a:r>
            <a:r>
              <a:rPr lang="zh-CN" altLang="en-US" sz="2400">
                <a:cs typeface="Calibri" pitchFamily="34" charset="0"/>
              </a:rPr>
              <a:t>葡萄糖（</a:t>
            </a:r>
            <a:r>
              <a:rPr lang="en-US" altLang="zh-CN" sz="2400">
                <a:cs typeface="Calibri" pitchFamily="34" charset="0"/>
              </a:rPr>
              <a:t>C</a:t>
            </a:r>
            <a:r>
              <a:rPr lang="en-US" altLang="zh-CN" sz="2400" baseline="-30000">
                <a:cs typeface="Calibri" pitchFamily="34" charset="0"/>
              </a:rPr>
              <a:t>6</a:t>
            </a:r>
            <a:r>
              <a:rPr lang="en-US" altLang="zh-CN" sz="2400">
                <a:cs typeface="Calibri" pitchFamily="34" charset="0"/>
              </a:rPr>
              <a:t>H</a:t>
            </a:r>
            <a:r>
              <a:rPr lang="en-US" altLang="zh-CN" sz="2400" baseline="-30000">
                <a:cs typeface="Calibri" pitchFamily="34" charset="0"/>
              </a:rPr>
              <a:t>12</a:t>
            </a:r>
            <a:r>
              <a:rPr lang="en-US" altLang="zh-CN" sz="2400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sz="2400" baseline="-30000">
                <a:cs typeface="Calibri" pitchFamily="34" charset="0"/>
              </a:rPr>
              <a:t>6</a:t>
            </a:r>
            <a:r>
              <a:rPr lang="en-US" altLang="zh-CN" sz="2400">
                <a:cs typeface="Calibri" pitchFamily="34" charset="0"/>
              </a:rPr>
              <a:t>)</a:t>
            </a:r>
            <a:r>
              <a:rPr lang="zh-CN" altLang="en-US" sz="2400">
                <a:cs typeface="Calibri" pitchFamily="34" charset="0"/>
              </a:rPr>
              <a:t>是一种重要的营养物质。下列关于葡萄糖的说法，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不正确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A.</a:t>
            </a:r>
            <a:r>
              <a:rPr lang="zh-CN" altLang="en-US" sz="2400">
                <a:cs typeface="Calibri" pitchFamily="34" charset="0"/>
              </a:rPr>
              <a:t>葡萄糖由碳、氢、氧三种元素组成      </a:t>
            </a:r>
            <a:r>
              <a:rPr lang="en-US" altLang="zh-CN" sz="2400">
                <a:cs typeface="Calibri" pitchFamily="34" charset="0"/>
              </a:rPr>
              <a:t>B.</a:t>
            </a:r>
            <a:r>
              <a:rPr lang="zh-CN" altLang="en-US" sz="2400">
                <a:cs typeface="Calibri" pitchFamily="34" charset="0"/>
              </a:rPr>
              <a:t>葡萄糖分子中含有</a:t>
            </a:r>
            <a:r>
              <a:rPr lang="en-US" altLang="zh-CN" sz="2400">
                <a:cs typeface="Calibri" pitchFamily="34" charset="0"/>
              </a:rPr>
              <a:t>6</a:t>
            </a:r>
            <a:r>
              <a:rPr lang="zh-CN" altLang="en-US" sz="2400">
                <a:cs typeface="Calibri" pitchFamily="34" charset="0"/>
              </a:rPr>
              <a:t>个碳原子和</a:t>
            </a:r>
            <a:r>
              <a:rPr lang="en-US" altLang="zh-CN" sz="2400">
                <a:cs typeface="Calibri" pitchFamily="34" charset="0"/>
              </a:rPr>
              <a:t>6</a:t>
            </a:r>
            <a:r>
              <a:rPr lang="zh-CN" altLang="en-US" sz="2400">
                <a:cs typeface="Calibri" pitchFamily="34" charset="0"/>
              </a:rPr>
              <a:t>个水分子 </a:t>
            </a:r>
            <a:endParaRPr lang="zh-CN" altLang="en-US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C.</a:t>
            </a:r>
            <a:r>
              <a:rPr lang="zh-CN" altLang="en-US" sz="2400">
                <a:cs typeface="Calibri" pitchFamily="34" charset="0"/>
              </a:rPr>
              <a:t>葡萄糖属于有机化合物                </a:t>
            </a:r>
            <a:r>
              <a:rPr lang="en-US" altLang="zh-CN" sz="2400">
                <a:cs typeface="Calibri" pitchFamily="34" charset="0"/>
              </a:rPr>
              <a:t>D.</a:t>
            </a:r>
            <a:r>
              <a:rPr lang="zh-CN" altLang="en-US" sz="2400">
                <a:cs typeface="Calibri" pitchFamily="34" charset="0"/>
              </a:rPr>
              <a:t>葡萄糖的相对分子质量为</a:t>
            </a:r>
            <a:r>
              <a:rPr lang="en-US" altLang="zh-CN" sz="2400">
                <a:cs typeface="Calibri" pitchFamily="34" charset="0"/>
              </a:rPr>
              <a:t>180</a:t>
            </a:r>
            <a:endParaRPr lang="en-US" altLang="zh-CN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2-12.</a:t>
            </a:r>
            <a:r>
              <a:rPr lang="zh-CN" altLang="en-US" sz="2400">
                <a:cs typeface="Calibri" pitchFamily="34" charset="0"/>
              </a:rPr>
              <a:t>色氨酸（</a:t>
            </a:r>
            <a:r>
              <a:rPr lang="en-US" altLang="zh-CN" sz="2400">
                <a:cs typeface="Calibri" pitchFamily="34" charset="0"/>
              </a:rPr>
              <a:t>C</a:t>
            </a:r>
            <a:r>
              <a:rPr lang="en-US" altLang="zh-CN" sz="2400" baseline="-30000">
                <a:cs typeface="Calibri" pitchFamily="34" charset="0"/>
              </a:rPr>
              <a:t>11</a:t>
            </a:r>
            <a:r>
              <a:rPr lang="en-US" altLang="zh-CN" sz="2400">
                <a:cs typeface="Calibri" pitchFamily="34" charset="0"/>
              </a:rPr>
              <a:t>H</a:t>
            </a:r>
            <a:r>
              <a:rPr lang="en-US" altLang="zh-CN" sz="2400" baseline="-30000">
                <a:cs typeface="Calibri" pitchFamily="34" charset="0"/>
              </a:rPr>
              <a:t>12</a:t>
            </a:r>
            <a:r>
              <a:rPr lang="en-US" altLang="zh-CN" sz="2400">
                <a:cs typeface="Calibri" pitchFamily="34" charset="0"/>
              </a:rPr>
              <a:t>N</a:t>
            </a:r>
            <a:r>
              <a:rPr lang="en-US" altLang="zh-CN" sz="2400" baseline="-30000">
                <a:cs typeface="Calibri" pitchFamily="34" charset="0"/>
              </a:rPr>
              <a:t>2</a:t>
            </a:r>
            <a:r>
              <a:rPr lang="en-US" altLang="zh-CN" sz="2400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sz="2400" baseline="-30000">
                <a:cs typeface="Calibri" pitchFamily="34" charset="0"/>
              </a:rPr>
              <a:t>2</a:t>
            </a:r>
            <a:r>
              <a:rPr lang="en-US" altLang="zh-CN" sz="2400">
                <a:cs typeface="Calibri" pitchFamily="34" charset="0"/>
              </a:rPr>
              <a:t>)</a:t>
            </a:r>
            <a:r>
              <a:rPr lang="zh-CN" altLang="en-US" sz="2400">
                <a:cs typeface="Calibri" pitchFamily="34" charset="0"/>
              </a:rPr>
              <a:t>是氨基酸中的一种，在人体内含量太低会影响睡眠质量。一般可通过食补黄豆、黑芝麻、海蟹和肉松等得以改善。下列有关色氨酸的叙述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A.</a:t>
            </a:r>
            <a:r>
              <a:rPr lang="zh-CN" altLang="en-US" sz="2400">
                <a:cs typeface="Calibri" pitchFamily="34" charset="0"/>
              </a:rPr>
              <a:t>它的分子内含四种元素               </a:t>
            </a:r>
            <a:r>
              <a:rPr lang="en-US" altLang="zh-CN" sz="2400">
                <a:cs typeface="Calibri" pitchFamily="34" charset="0"/>
              </a:rPr>
              <a:t>B.</a:t>
            </a:r>
            <a:r>
              <a:rPr lang="zh-CN" altLang="en-US" sz="2400">
                <a:cs typeface="Calibri" pitchFamily="34" charset="0"/>
              </a:rPr>
              <a:t>它含有氮分子 </a:t>
            </a:r>
            <a:endParaRPr lang="zh-CN" altLang="en-US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C.</a:t>
            </a:r>
            <a:r>
              <a:rPr lang="zh-CN" altLang="en-US" sz="2400">
                <a:cs typeface="Calibri" pitchFamily="34" charset="0"/>
              </a:rPr>
              <a:t>它共含有</a:t>
            </a:r>
            <a:r>
              <a:rPr lang="en-US" altLang="zh-CN" sz="2400">
                <a:cs typeface="Calibri" pitchFamily="34" charset="0"/>
              </a:rPr>
              <a:t>27</a:t>
            </a:r>
            <a:r>
              <a:rPr lang="zh-CN" altLang="en-US" sz="2400">
                <a:cs typeface="Calibri" pitchFamily="34" charset="0"/>
              </a:rPr>
              <a:t>个原子                   </a:t>
            </a:r>
            <a:r>
              <a:rPr lang="en-US" altLang="zh-CN" sz="2400">
                <a:cs typeface="Calibri" pitchFamily="34" charset="0"/>
              </a:rPr>
              <a:t>D. </a:t>
            </a:r>
            <a:r>
              <a:rPr lang="zh-CN" altLang="en-US" sz="2400">
                <a:cs typeface="Calibri" pitchFamily="34" charset="0"/>
              </a:rPr>
              <a:t>其中的碳属于人体所需的常量元素</a:t>
            </a:r>
            <a:r>
              <a:rPr lang="zh-CN" altLang="en-US" sz="2400"/>
              <a:t> </a:t>
            </a:r>
          </a:p>
        </p:txBody>
      </p:sp>
      <p:sp>
        <p:nvSpPr>
          <p:cNvPr id="70660" name="Text Box 3"/>
          <p:cNvSpPr txBox="1">
            <a:spLocks noChangeArrowheads="1"/>
          </p:cNvSpPr>
          <p:nvPr/>
        </p:nvSpPr>
        <p:spPr bwMode="auto">
          <a:xfrm>
            <a:off x="6743700" y="908050"/>
            <a:ext cx="390525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70661" name="Text Box 3"/>
          <p:cNvSpPr txBox="1">
            <a:spLocks noChangeArrowheads="1"/>
          </p:cNvSpPr>
          <p:nvPr/>
        </p:nvSpPr>
        <p:spPr bwMode="auto">
          <a:xfrm>
            <a:off x="11639550" y="2565400"/>
            <a:ext cx="390525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70662" name="Text Box 3"/>
          <p:cNvSpPr txBox="1">
            <a:spLocks noChangeArrowheads="1"/>
          </p:cNvSpPr>
          <p:nvPr/>
        </p:nvSpPr>
        <p:spPr bwMode="auto">
          <a:xfrm>
            <a:off x="11495088" y="4724400"/>
            <a:ext cx="390525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animBg="1"/>
      <p:bldP spid="70661" grpId="0" animBg="1"/>
      <p:bldP spid="7066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ChangeArrowheads="1"/>
          </p:cNvSpPr>
          <p:nvPr/>
        </p:nvSpPr>
        <p:spPr bwMode="auto">
          <a:xfrm>
            <a:off x="261938" y="476250"/>
            <a:ext cx="1145540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2-13.</a:t>
            </a:r>
            <a:r>
              <a:rPr lang="zh-CN" altLang="en-US">
                <a:cs typeface="Calibri" pitchFamily="34" charset="0"/>
              </a:rPr>
              <a:t>维生素</a:t>
            </a:r>
            <a:r>
              <a:rPr lang="en-US" altLang="zh-CN">
                <a:cs typeface="Calibri" pitchFamily="34" charset="0"/>
              </a:rPr>
              <a:t>C(C</a:t>
            </a:r>
            <a:r>
              <a:rPr lang="en-US" altLang="zh-CN" baseline="-30000">
                <a:cs typeface="Calibri" pitchFamily="34" charset="0"/>
              </a:rPr>
              <a:t>6</a:t>
            </a:r>
            <a:r>
              <a:rPr lang="en-US" altLang="zh-CN">
                <a:cs typeface="Calibri" pitchFamily="34" charset="0"/>
              </a:rPr>
              <a:t>H</a:t>
            </a:r>
            <a:r>
              <a:rPr lang="en-US" altLang="zh-CN" baseline="-30000">
                <a:cs typeface="Calibri" pitchFamily="34" charset="0"/>
              </a:rPr>
              <a:t>8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cs typeface="Calibri" pitchFamily="34" charset="0"/>
              </a:rPr>
              <a:t>6</a:t>
            </a:r>
            <a:r>
              <a:rPr lang="en-US" altLang="zh-CN">
                <a:cs typeface="Calibri" pitchFamily="34" charset="0"/>
              </a:rPr>
              <a:t>)</a:t>
            </a:r>
            <a:r>
              <a:rPr lang="zh-CN" altLang="en-US">
                <a:cs typeface="Calibri" pitchFamily="34" charset="0"/>
              </a:rPr>
              <a:t>是人体不可或缺的营养物质。下列说法中不正确的是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 </a:t>
            </a:r>
            <a:r>
              <a:rPr lang="zh-CN" altLang="en-US">
                <a:cs typeface="Calibri" pitchFamily="34" charset="0"/>
              </a:rPr>
              <a:t>维生素</a:t>
            </a:r>
            <a:r>
              <a:rPr lang="en-US" altLang="zh-CN">
                <a:cs typeface="Calibri" pitchFamily="34" charset="0"/>
              </a:rPr>
              <a:t>C</a:t>
            </a:r>
            <a:r>
              <a:rPr lang="zh-CN" altLang="en-US">
                <a:cs typeface="Calibri" pitchFamily="34" charset="0"/>
              </a:rPr>
              <a:t>由</a:t>
            </a:r>
            <a:r>
              <a:rPr lang="en-US" altLang="zh-CN">
                <a:cs typeface="Calibri" pitchFamily="34" charset="0"/>
              </a:rPr>
              <a:t>6</a:t>
            </a:r>
            <a:r>
              <a:rPr lang="zh-CN" altLang="en-US">
                <a:cs typeface="Calibri" pitchFamily="34" charset="0"/>
              </a:rPr>
              <a:t>个碳原子、</a:t>
            </a:r>
            <a:r>
              <a:rPr lang="en-US" altLang="zh-CN">
                <a:cs typeface="Calibri" pitchFamily="34" charset="0"/>
              </a:rPr>
              <a:t>8</a:t>
            </a:r>
            <a:r>
              <a:rPr lang="zh-CN" altLang="en-US">
                <a:cs typeface="Calibri" pitchFamily="34" charset="0"/>
              </a:rPr>
              <a:t>个氢原子、</a:t>
            </a:r>
            <a:r>
              <a:rPr lang="en-US" altLang="zh-CN">
                <a:cs typeface="Calibri" pitchFamily="34" charset="0"/>
              </a:rPr>
              <a:t>6</a:t>
            </a:r>
            <a:r>
              <a:rPr lang="zh-CN" altLang="en-US">
                <a:cs typeface="Calibri" pitchFamily="34" charset="0"/>
              </a:rPr>
              <a:t>个氧原子构成 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维生素</a:t>
            </a:r>
            <a:r>
              <a:rPr lang="en-US" altLang="zh-CN">
                <a:cs typeface="Calibri" pitchFamily="34" charset="0"/>
              </a:rPr>
              <a:t>C</a:t>
            </a:r>
            <a:r>
              <a:rPr lang="zh-CN" altLang="en-US">
                <a:cs typeface="Calibri" pitchFamily="34" charset="0"/>
              </a:rPr>
              <a:t>由碳、氢、氧三种元素组成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维生素</a:t>
            </a:r>
            <a:r>
              <a:rPr lang="en-US" altLang="zh-CN">
                <a:cs typeface="Calibri" pitchFamily="34" charset="0"/>
              </a:rPr>
              <a:t>C</a:t>
            </a:r>
            <a:r>
              <a:rPr lang="zh-CN" altLang="en-US">
                <a:cs typeface="Calibri" pitchFamily="34" charset="0"/>
              </a:rPr>
              <a:t>可以预防坏血病的发生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D.</a:t>
            </a:r>
            <a:r>
              <a:rPr lang="zh-CN" altLang="en-US">
                <a:cs typeface="Calibri" pitchFamily="34" charset="0"/>
              </a:rPr>
              <a:t>维生素</a:t>
            </a:r>
            <a:r>
              <a:rPr lang="en-US" altLang="zh-CN">
                <a:cs typeface="Calibri" pitchFamily="34" charset="0"/>
              </a:rPr>
              <a:t>C</a:t>
            </a:r>
            <a:r>
              <a:rPr lang="zh-CN" altLang="en-US">
                <a:cs typeface="Calibri" pitchFamily="34" charset="0"/>
              </a:rPr>
              <a:t>属于有机物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2-14. </a:t>
            </a:r>
            <a:r>
              <a:rPr lang="zh-CN" altLang="en-US">
                <a:cs typeface="Calibri" pitchFamily="34" charset="0"/>
              </a:rPr>
              <a:t>用化学用语表示下列物质或反应。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1)</a:t>
            </a:r>
            <a:r>
              <a:rPr lang="zh-CN" altLang="en-US">
                <a:cs typeface="Calibri" pitchFamily="34" charset="0"/>
              </a:rPr>
              <a:t>硫酸钠</a:t>
            </a:r>
            <a:r>
              <a:rPr lang="en-US" altLang="zh-CN">
                <a:cs typeface="Calibri" pitchFamily="34" charset="0"/>
              </a:rPr>
              <a:t>___________           </a:t>
            </a:r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2)2</a:t>
            </a:r>
            <a:r>
              <a:rPr lang="zh-CN" altLang="en-US">
                <a:cs typeface="Calibri" pitchFamily="34" charset="0"/>
              </a:rPr>
              <a:t>个磷原子</a:t>
            </a:r>
            <a:r>
              <a:rPr lang="en-US" altLang="zh-CN">
                <a:cs typeface="Calibri" pitchFamily="34" charset="0"/>
              </a:rPr>
              <a:t>_________</a:t>
            </a:r>
            <a:r>
              <a:rPr lang="zh-CN" altLang="en-US">
                <a:cs typeface="Calibri" pitchFamily="34" charset="0"/>
              </a:rPr>
              <a:t>＿；</a:t>
            </a:r>
            <a:r>
              <a:rPr lang="en-US" altLang="zh-CN">
                <a:cs typeface="Calibri" pitchFamily="34" charset="0"/>
              </a:rPr>
              <a:t>4</a:t>
            </a:r>
            <a:r>
              <a:rPr lang="zh-CN" altLang="en-US">
                <a:cs typeface="Calibri" pitchFamily="34" charset="0"/>
              </a:rPr>
              <a:t>个磷原子构成的白磷分子</a:t>
            </a:r>
            <a:r>
              <a:rPr lang="en-US" altLang="zh-CN">
                <a:cs typeface="Calibri" pitchFamily="34" charset="0"/>
              </a:rPr>
              <a:t>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</p:txBody>
      </p:sp>
      <p:sp>
        <p:nvSpPr>
          <p:cNvPr id="69636" name="Text Box 3"/>
          <p:cNvSpPr txBox="1">
            <a:spLocks noChangeArrowheads="1"/>
          </p:cNvSpPr>
          <p:nvPr/>
        </p:nvSpPr>
        <p:spPr bwMode="auto">
          <a:xfrm>
            <a:off x="1198563" y="1268413"/>
            <a:ext cx="392112" cy="547687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69639" name="Rectangle 7"/>
          <p:cNvSpPr>
            <a:spLocks noChangeArrowheads="1"/>
          </p:cNvSpPr>
          <p:nvPr/>
        </p:nvSpPr>
        <p:spPr bwMode="auto">
          <a:xfrm>
            <a:off x="2566988" y="5084763"/>
            <a:ext cx="1157287" cy="5286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Na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2</a:t>
            </a:r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S</a:t>
            </a:r>
            <a:r>
              <a:rPr lang="en-US" altLang="zh-CN">
                <a:solidFill>
                  <a:schemeClr val="hlink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4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9640" name="Text Box 3"/>
          <p:cNvSpPr txBox="1">
            <a:spLocks noChangeArrowheads="1"/>
          </p:cNvSpPr>
          <p:nvPr/>
        </p:nvSpPr>
        <p:spPr bwMode="auto">
          <a:xfrm>
            <a:off x="3143250" y="5734050"/>
            <a:ext cx="571500" cy="547688"/>
          </a:xfrm>
          <a:prstGeom prst="rect">
            <a:avLst/>
          </a:prstGeom>
          <a:solidFill>
            <a:schemeClr val="bg1">
              <a:alpha val="70195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2P</a:t>
            </a:r>
          </a:p>
        </p:txBody>
      </p:sp>
      <p:sp>
        <p:nvSpPr>
          <p:cNvPr id="69641" name="Rectangle 9"/>
          <p:cNvSpPr>
            <a:spLocks noChangeArrowheads="1"/>
          </p:cNvSpPr>
          <p:nvPr/>
        </p:nvSpPr>
        <p:spPr bwMode="auto">
          <a:xfrm>
            <a:off x="9478963" y="5700713"/>
            <a:ext cx="720725" cy="5286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P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4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animBg="1"/>
      <p:bldP spid="69639" grpId="0" animBg="1"/>
      <p:bldP spid="69640" grpId="0" animBg="1"/>
      <p:bldP spid="696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3"/>
          <p:cNvSpPr>
            <a:spLocks noChangeArrowheads="1"/>
          </p:cNvSpPr>
          <p:nvPr/>
        </p:nvSpPr>
        <p:spPr bwMode="auto">
          <a:xfrm>
            <a:off x="406400" y="0"/>
            <a:ext cx="11063288" cy="667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3)</a:t>
            </a:r>
            <a:r>
              <a:rPr lang="zh-CN" altLang="en-US">
                <a:cs typeface="Calibri" pitchFamily="34" charset="0"/>
              </a:rPr>
              <a:t>镁条用砂纸打磨后放入氧气中，过一会儿，光亮的镁条变暗，反应的化学方程式是</a:t>
            </a:r>
            <a:r>
              <a:rPr lang="en-US" altLang="zh-CN">
                <a:cs typeface="Calibri" pitchFamily="34" charset="0"/>
              </a:rPr>
              <a:t>______________________________________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4)</a:t>
            </a:r>
            <a:r>
              <a:rPr lang="zh-CN" altLang="en-US">
                <a:cs typeface="Calibri" pitchFamily="34" charset="0"/>
              </a:rPr>
              <a:t>饱和氯化钠溶液中，存在的微小粒子是</a:t>
            </a:r>
            <a:r>
              <a:rPr lang="en-US" altLang="zh-CN">
                <a:cs typeface="Calibri" pitchFamily="34" charset="0"/>
              </a:rPr>
              <a:t>_________________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2-15.</a:t>
            </a:r>
            <a:r>
              <a:rPr lang="zh-CN" altLang="en-US">
                <a:cs typeface="Calibri" pitchFamily="34" charset="0"/>
              </a:rPr>
              <a:t>用化学用语表示下列物质。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1)</a:t>
            </a:r>
            <a:r>
              <a:rPr lang="zh-CN" altLang="en-US">
                <a:cs typeface="Calibri" pitchFamily="34" charset="0"/>
              </a:rPr>
              <a:t>氧化钙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，氯化钡溶于水电离出的离子</a:t>
            </a:r>
            <a:r>
              <a:rPr lang="en-US" altLang="zh-CN">
                <a:cs typeface="Calibri" pitchFamily="34" charset="0"/>
              </a:rPr>
              <a:t>___________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2)1</a:t>
            </a:r>
            <a:r>
              <a:rPr lang="zh-CN" altLang="en-US">
                <a:cs typeface="Calibri" pitchFamily="34" charset="0"/>
              </a:rPr>
              <a:t>个氮分子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3)</a:t>
            </a:r>
            <a:r>
              <a:rPr lang="zh-CN" altLang="en-US">
                <a:cs typeface="Calibri" pitchFamily="34" charset="0"/>
              </a:rPr>
              <a:t>某氮的氧化物中氮元素的化合价为＋</a:t>
            </a:r>
            <a:r>
              <a:rPr lang="en-US" altLang="zh-CN">
                <a:cs typeface="Calibri" pitchFamily="34" charset="0"/>
              </a:rPr>
              <a:t>1</a:t>
            </a:r>
            <a:r>
              <a:rPr lang="zh-CN" altLang="en-US">
                <a:cs typeface="Calibri" pitchFamily="34" charset="0"/>
              </a:rPr>
              <a:t>价，该氧化物是</a:t>
            </a:r>
            <a:r>
              <a:rPr lang="en-US" altLang="zh-CN">
                <a:cs typeface="Calibri" pitchFamily="34" charset="0"/>
              </a:rPr>
              <a:t>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2-16. </a:t>
            </a:r>
            <a:r>
              <a:rPr lang="zh-CN" altLang="en-US">
                <a:cs typeface="Calibri" pitchFamily="34" charset="0"/>
              </a:rPr>
              <a:t>用化学用语填空。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1)1</a:t>
            </a:r>
            <a:r>
              <a:rPr lang="zh-CN" altLang="en-US">
                <a:cs typeface="Calibri" pitchFamily="34" charset="0"/>
              </a:rPr>
              <a:t>个氧分子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，</a:t>
            </a:r>
            <a:r>
              <a:rPr lang="en-US" altLang="zh-CN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个氢原子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，氧化铝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2)</a:t>
            </a:r>
            <a:r>
              <a:rPr lang="zh-CN" altLang="en-US">
                <a:cs typeface="Calibri" pitchFamily="34" charset="0"/>
              </a:rPr>
              <a:t>某新型消毒剂由</a:t>
            </a:r>
            <a:r>
              <a:rPr lang="en-US" altLang="zh-CN">
                <a:cs typeface="Calibri" pitchFamily="34" charset="0"/>
              </a:rPr>
              <a:t>CI</a:t>
            </a:r>
            <a:r>
              <a:rPr lang="zh-CN" altLang="en-US">
                <a:cs typeface="Calibri" pitchFamily="34" charset="0"/>
              </a:rPr>
              <a:t>、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0</a:t>
            </a:r>
            <a:r>
              <a:rPr lang="zh-CN" altLang="en-US">
                <a:cs typeface="Calibri" pitchFamily="34" charset="0"/>
              </a:rPr>
              <a:t>两种元素组成，且每个分子中含有</a:t>
            </a:r>
            <a:r>
              <a:rPr lang="en-US" altLang="zh-CN">
                <a:cs typeface="Calibri" pitchFamily="34" charset="0"/>
              </a:rPr>
              <a:t>1</a:t>
            </a:r>
            <a:r>
              <a:rPr lang="zh-CN" altLang="en-US">
                <a:cs typeface="Calibri" pitchFamily="34" charset="0"/>
              </a:rPr>
              <a:t>个</a:t>
            </a:r>
            <a:r>
              <a:rPr lang="en-US" altLang="zh-CN">
                <a:cs typeface="Calibri" pitchFamily="34" charset="0"/>
              </a:rPr>
              <a:t>CI</a:t>
            </a:r>
            <a:r>
              <a:rPr lang="zh-CN" altLang="en-US">
                <a:cs typeface="Calibri" pitchFamily="34" charset="0"/>
              </a:rPr>
              <a:t>原子、</a:t>
            </a:r>
            <a:r>
              <a:rPr lang="en-US" altLang="zh-CN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个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0</a:t>
            </a:r>
            <a:r>
              <a:rPr lang="zh-CN" altLang="en-US">
                <a:cs typeface="Calibri" pitchFamily="34" charset="0"/>
              </a:rPr>
              <a:t>原子，该消毒剂的化学式是</a:t>
            </a:r>
            <a:r>
              <a:rPr lang="en-US" altLang="zh-CN">
                <a:cs typeface="Calibri" pitchFamily="34" charset="0"/>
              </a:rPr>
              <a:t>________________</a:t>
            </a:r>
            <a:r>
              <a:rPr lang="zh-CN" altLang="en-US">
                <a:cs typeface="Calibri" pitchFamily="34" charset="0"/>
              </a:rPr>
              <a:t>。</a:t>
            </a: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2711450" y="2387600"/>
            <a:ext cx="731838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CaO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3214688" y="3108325"/>
            <a:ext cx="495300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N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2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8616" name="Rectangle 8"/>
          <p:cNvSpPr>
            <a:spLocks noChangeArrowheads="1"/>
          </p:cNvSpPr>
          <p:nvPr/>
        </p:nvSpPr>
        <p:spPr bwMode="auto">
          <a:xfrm>
            <a:off x="3286125" y="4941888"/>
            <a:ext cx="496888" cy="5286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2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6599238" y="4908550"/>
            <a:ext cx="552450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2H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8618" name="Rectangle 10"/>
          <p:cNvSpPr>
            <a:spLocks noChangeArrowheads="1"/>
          </p:cNvSpPr>
          <p:nvPr/>
        </p:nvSpPr>
        <p:spPr bwMode="auto">
          <a:xfrm>
            <a:off x="9478963" y="4868863"/>
            <a:ext cx="977900" cy="5286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Al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2</a:t>
            </a:r>
            <a:r>
              <a:rPr lang="en-US" altLang="zh-CN">
                <a:solidFill>
                  <a:schemeClr val="hlink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3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8619" name="Rectangle 11"/>
          <p:cNvSpPr>
            <a:spLocks noChangeArrowheads="1"/>
          </p:cNvSpPr>
          <p:nvPr/>
        </p:nvSpPr>
        <p:spPr bwMode="auto">
          <a:xfrm>
            <a:off x="7031038" y="5949950"/>
            <a:ext cx="855662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Cl</a:t>
            </a:r>
            <a:r>
              <a:rPr lang="en-US" altLang="zh-CN">
                <a:solidFill>
                  <a:schemeClr val="hlink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2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9839325" y="3644900"/>
            <a:ext cx="676275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N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2</a:t>
            </a:r>
            <a:r>
              <a:rPr lang="en-US" altLang="zh-CN">
                <a:solidFill>
                  <a:schemeClr val="hlink"/>
                </a:solidFill>
                <a:latin typeface="Calibri" pitchFamily="34" charset="0"/>
                <a:cs typeface="Calibri" pitchFamily="34" charset="0"/>
              </a:rPr>
              <a:t>0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pic>
        <p:nvPicPr>
          <p:cNvPr id="68621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2750" y="620713"/>
            <a:ext cx="34861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39100" y="1268413"/>
            <a:ext cx="15430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04288" y="2420938"/>
            <a:ext cx="12382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 animBg="1"/>
      <p:bldP spid="68615" grpId="0" animBg="1"/>
      <p:bldP spid="68616" grpId="0" animBg="1"/>
      <p:bldP spid="68617" grpId="0" animBg="1"/>
      <p:bldP spid="68618" grpId="0" animBg="1"/>
      <p:bldP spid="68619" grpId="0" animBg="1"/>
      <p:bldP spid="686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3"/>
          <p:cNvSpPr>
            <a:spLocks noChangeArrowheads="1"/>
          </p:cNvSpPr>
          <p:nvPr/>
        </p:nvSpPr>
        <p:spPr bwMode="auto">
          <a:xfrm>
            <a:off x="0" y="0"/>
            <a:ext cx="1161891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2-17. </a:t>
            </a:r>
            <a:r>
              <a:rPr lang="zh-CN" altLang="en-US">
                <a:cs typeface="Calibri" pitchFamily="34" charset="0"/>
              </a:rPr>
              <a:t>下图表示元素的化合价与物质类别的关系，若它表示氮元素的部分</a:t>
            </a:r>
          </a:p>
          <a:p>
            <a:pPr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关系图，则：</a:t>
            </a:r>
            <a:endParaRPr lang="zh-CN" altLang="en-US"/>
          </a:p>
          <a:p>
            <a:pPr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       </a:t>
            </a:r>
            <a:endParaRPr lang="zh-CN" altLang="en-US"/>
          </a:p>
        </p:txBody>
      </p:sp>
      <p:pic>
        <p:nvPicPr>
          <p:cNvPr id="22530" name="图片 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2888" y="908050"/>
            <a:ext cx="4824412" cy="276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0" y="3933825"/>
            <a:ext cx="12190413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1)A</a:t>
            </a:r>
            <a:r>
              <a:rPr lang="zh-CN" altLang="en-US">
                <a:cs typeface="Calibri" pitchFamily="34" charset="0"/>
              </a:rPr>
              <a:t>点对应的物质类别是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；</a:t>
            </a:r>
            <a:r>
              <a:rPr lang="en-US" altLang="zh-CN">
                <a:cs typeface="Calibri" pitchFamily="34" charset="0"/>
              </a:rPr>
              <a:t>B</a:t>
            </a:r>
            <a:r>
              <a:rPr lang="zh-CN" altLang="en-US">
                <a:cs typeface="Calibri" pitchFamily="34" charset="0"/>
              </a:rPr>
              <a:t>点表示物质的化学式为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2)</a:t>
            </a:r>
            <a:r>
              <a:rPr lang="zh-CN" altLang="en-US">
                <a:cs typeface="Calibri" pitchFamily="34" charset="0"/>
              </a:rPr>
              <a:t>某化合物的化学式为</a:t>
            </a:r>
            <a:r>
              <a:rPr lang="en-US" altLang="zh-CN">
                <a:cs typeface="Calibri" pitchFamily="34" charset="0"/>
              </a:rPr>
              <a:t>KNO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en-US" altLang="zh-CN">
                <a:latin typeface="Calibri" pitchFamily="34" charset="0"/>
                <a:cs typeface="Calibri" pitchFamily="34" charset="0"/>
              </a:rPr>
              <a:t>,</a:t>
            </a:r>
            <a:r>
              <a:rPr lang="zh-CN" altLang="en-US">
                <a:cs typeface="Calibri" pitchFamily="34" charset="0"/>
              </a:rPr>
              <a:t>它代表的点是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（填字母）；写出由</a:t>
            </a:r>
            <a:r>
              <a:rPr lang="en-US" altLang="zh-CN">
                <a:cs typeface="Calibri" pitchFamily="34" charset="0"/>
              </a:rPr>
              <a:t>D</a:t>
            </a:r>
            <a:r>
              <a:rPr lang="zh-CN" altLang="en-US">
                <a:cs typeface="Calibri" pitchFamily="34" charset="0"/>
              </a:rPr>
              <a:t>点表示的物质与水发生反应生成</a:t>
            </a:r>
            <a:r>
              <a:rPr lang="en-US" altLang="zh-CN">
                <a:cs typeface="Calibri" pitchFamily="34" charset="0"/>
              </a:rPr>
              <a:t>E</a:t>
            </a:r>
            <a:r>
              <a:rPr lang="zh-CN" altLang="en-US">
                <a:cs typeface="Calibri" pitchFamily="34" charset="0"/>
              </a:rPr>
              <a:t>的化学方程式：</a:t>
            </a:r>
            <a:r>
              <a:rPr lang="en-US" altLang="zh-CN">
                <a:cs typeface="Calibri" pitchFamily="34" charset="0"/>
              </a:rPr>
              <a:t>________________________________________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4006850" y="3971925"/>
            <a:ext cx="908050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单质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9623425" y="3971925"/>
            <a:ext cx="552450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NO</a:t>
            </a:r>
            <a:endParaRPr lang="en-US" altLang="zh-CN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7031038" y="4619625"/>
            <a:ext cx="373062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F</a:t>
            </a:r>
            <a:endParaRPr lang="zh-CN" altLang="en-US" baseline="-30000">
              <a:solidFill>
                <a:schemeClr val="hlink"/>
              </a:solidFill>
              <a:cs typeface="Calibri" pitchFamily="34" charset="0"/>
            </a:endParaRPr>
          </a:p>
        </p:txBody>
      </p:sp>
      <p:sp>
        <p:nvSpPr>
          <p:cNvPr id="67595" name="Rectangle 11"/>
          <p:cNvSpPr>
            <a:spLocks noChangeArrowheads="1"/>
          </p:cNvSpPr>
          <p:nvPr/>
        </p:nvSpPr>
        <p:spPr bwMode="auto">
          <a:xfrm>
            <a:off x="1703388" y="5876925"/>
            <a:ext cx="4103687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cs typeface="Calibri" pitchFamily="34" charset="0"/>
              </a:rPr>
              <a:t>  </a:t>
            </a:r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N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2</a:t>
            </a:r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O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5 </a:t>
            </a:r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+ H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2</a:t>
            </a:r>
            <a:r>
              <a:rPr lang="en-US" altLang="zh-CN">
                <a:solidFill>
                  <a:schemeClr val="hlink"/>
                </a:solidFill>
                <a:cs typeface="Calibri" pitchFamily="34" charset="0"/>
              </a:rPr>
              <a:t>O == 2 HNO</a:t>
            </a:r>
            <a:r>
              <a:rPr lang="en-US" altLang="zh-CN" baseline="-30000">
                <a:solidFill>
                  <a:schemeClr val="hlink"/>
                </a:solidFill>
                <a:cs typeface="Calibri" pitchFamily="34" charset="0"/>
              </a:rPr>
              <a:t>3</a:t>
            </a:r>
            <a:r>
              <a:rPr lang="en-US" altLang="zh-CN" baseline="-30000">
                <a:cs typeface="Calibri" pitchFamily="34" charset="0"/>
              </a:rPr>
              <a:t>   </a:t>
            </a:r>
            <a:endParaRPr lang="zh-CN" altLang="en-US" baseline="-30000"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 animBg="1"/>
      <p:bldP spid="67591" grpId="0" animBg="1"/>
      <p:bldP spid="67592" grpId="0" animBg="1"/>
      <p:bldP spid="6759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itchFamily="2" charset="-122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itchFamily="2" charset="-122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3553</TotalTime>
  <Words>1471</Words>
  <Application>Microsoft Office PowerPoint</Application>
  <PresentationFormat>自定义</PresentationFormat>
  <Paragraphs>98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宋体</vt:lpstr>
      <vt:lpstr>Arial</vt:lpstr>
      <vt:lpstr>Tahoma</vt:lpstr>
      <vt:lpstr>Wingdings</vt:lpstr>
      <vt:lpstr>Calibri</vt:lpstr>
      <vt:lpstr>微软雅黑</vt:lpstr>
      <vt:lpstr>Blends</vt:lpstr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SDWM</cp:lastModifiedBy>
  <cp:revision>279</cp:revision>
  <dcterms:created xsi:type="dcterms:W3CDTF">2004-03-22T03:53:05Z</dcterms:created>
  <dcterms:modified xsi:type="dcterms:W3CDTF">2020-04-28T05:22:40Z</dcterms:modified>
</cp:coreProperties>
</file>