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handoutMasterIdLst>
    <p:handoutMasterId r:id="rId62"/>
  </p:handoutMasterIdLst>
  <p:sldIdLst>
    <p:sldId id="300" r:id="rId2"/>
    <p:sldId id="260" r:id="rId3"/>
    <p:sldId id="265" r:id="rId4"/>
    <p:sldId id="1023" r:id="rId5"/>
    <p:sldId id="1024" r:id="rId6"/>
    <p:sldId id="1025" r:id="rId7"/>
    <p:sldId id="1026" r:id="rId8"/>
    <p:sldId id="1027" r:id="rId9"/>
    <p:sldId id="1028" r:id="rId10"/>
    <p:sldId id="1029" r:id="rId11"/>
    <p:sldId id="1030" r:id="rId12"/>
    <p:sldId id="1031" r:id="rId13"/>
    <p:sldId id="1032" r:id="rId14"/>
    <p:sldId id="1033" r:id="rId15"/>
    <p:sldId id="1034" r:id="rId16"/>
    <p:sldId id="1035" r:id="rId17"/>
    <p:sldId id="1036" r:id="rId18"/>
    <p:sldId id="1037" r:id="rId19"/>
    <p:sldId id="1038" r:id="rId20"/>
    <p:sldId id="1039" r:id="rId21"/>
    <p:sldId id="1040" r:id="rId22"/>
    <p:sldId id="1041" r:id="rId23"/>
    <p:sldId id="1042" r:id="rId24"/>
    <p:sldId id="1043" r:id="rId25"/>
    <p:sldId id="1044" r:id="rId26"/>
    <p:sldId id="1045" r:id="rId27"/>
    <p:sldId id="1046" r:id="rId28"/>
    <p:sldId id="1047" r:id="rId29"/>
    <p:sldId id="1048" r:id="rId30"/>
    <p:sldId id="1049" r:id="rId31"/>
    <p:sldId id="1050" r:id="rId32"/>
    <p:sldId id="1051" r:id="rId33"/>
    <p:sldId id="1052" r:id="rId34"/>
    <p:sldId id="1053" r:id="rId35"/>
    <p:sldId id="1054" r:id="rId36"/>
    <p:sldId id="1055" r:id="rId37"/>
    <p:sldId id="1056" r:id="rId38"/>
    <p:sldId id="1057" r:id="rId39"/>
    <p:sldId id="1058" r:id="rId40"/>
    <p:sldId id="1059" r:id="rId41"/>
    <p:sldId id="1060" r:id="rId42"/>
    <p:sldId id="1061" r:id="rId43"/>
    <p:sldId id="1254" r:id="rId44"/>
    <p:sldId id="1062" r:id="rId45"/>
    <p:sldId id="1063" r:id="rId46"/>
    <p:sldId id="1064" r:id="rId47"/>
    <p:sldId id="1065" r:id="rId48"/>
    <p:sldId id="1066" r:id="rId49"/>
    <p:sldId id="1067" r:id="rId50"/>
    <p:sldId id="1068" r:id="rId51"/>
    <p:sldId id="1069" r:id="rId52"/>
    <p:sldId id="1070" r:id="rId53"/>
    <p:sldId id="1071" r:id="rId54"/>
    <p:sldId id="1072" r:id="rId55"/>
    <p:sldId id="1073" r:id="rId56"/>
    <p:sldId id="1074" r:id="rId57"/>
    <p:sldId id="1075" r:id="rId58"/>
    <p:sldId id="1076" r:id="rId59"/>
    <p:sldId id="1077" r:id="rId60"/>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41" autoAdjust="0"/>
    <p:restoredTop sz="94660"/>
  </p:normalViewPr>
  <p:slideViewPr>
    <p:cSldViewPr>
      <p:cViewPr varScale="1">
        <p:scale>
          <a:sx n="47" d="100"/>
          <a:sy n="47" d="100"/>
        </p:scale>
        <p:origin x="84" y="54"/>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8" Type="http://schemas.openxmlformats.org/officeDocument/2006/relationships/slide" Target="slide50.xml"/><Relationship Id="rId3" Type="http://schemas.openxmlformats.org/officeDocument/2006/relationships/image" Target="../media/image6.jpg"/><Relationship Id="rId7" Type="http://schemas.openxmlformats.org/officeDocument/2006/relationships/slide" Target="slide33.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slide" Target="slide5.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03</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专题三</a:t>
            </a:r>
          </a:p>
        </p:txBody>
      </p:sp>
      <p:sp>
        <p:nvSpPr>
          <p:cNvPr id="10" name="矩形 9"/>
          <p:cNvSpPr/>
          <p:nvPr/>
        </p:nvSpPr>
        <p:spPr>
          <a:xfrm>
            <a:off x="9845867" y="97251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专题三</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阅读理解</a:t>
            </a:r>
          </a:p>
        </p:txBody>
      </p:sp>
      <p:sp>
        <p:nvSpPr>
          <p:cNvPr id="13" name="矩形 12"/>
          <p:cNvSpPr/>
          <p:nvPr/>
        </p:nvSpPr>
        <p:spPr>
          <a:xfrm>
            <a:off x="9845867" y="3688851"/>
            <a:ext cx="12376444" cy="8451544"/>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细节理解题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词义猜测题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推理判断题</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4</a:t>
            </a:r>
            <a:r>
              <a:rPr lang="zh-CN" altLang="en-US" sz="5500" dirty="0">
                <a:latin typeface="微软雅黑" pitchFamily="34" charset="-122"/>
                <a:ea typeface="微软雅黑" pitchFamily="34" charset="-122"/>
                <a:hlinkClick r:id="rId4" action="ppaction://hlinksldjump"/>
              </a:rPr>
              <a:t>讲　命题突破</a:t>
            </a:r>
            <a:r>
              <a:rPr lang="en-US" altLang="zh-CN" sz="5500" dirty="0">
                <a:latin typeface="微软雅黑" pitchFamily="34" charset="-122"/>
                <a:ea typeface="微软雅黑" pitchFamily="34" charset="-122"/>
                <a:hlinkClick r:id="rId4" action="ppaction://hlinksldjump"/>
              </a:rPr>
              <a:t>——</a:t>
            </a:r>
            <a:r>
              <a:rPr lang="zh-CN" altLang="en-US" sz="5500" dirty="0">
                <a:latin typeface="微软雅黑" pitchFamily="34" charset="-122"/>
                <a:ea typeface="微软雅黑" pitchFamily="34" charset="-122"/>
                <a:hlinkClick r:id="rId4" action="ppaction://hlinksldjump"/>
              </a:rPr>
              <a:t>主旨大意题	</a:t>
            </a:r>
            <a:endParaRPr lang="zh-CN" altLang="en-US" sz="5500" dirty="0">
              <a:latin typeface="微软雅黑" pitchFamily="34" charset="-122"/>
              <a:ea typeface="微软雅黑" pitchFamily="34" charset="-122"/>
            </a:endParaRP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应用文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6</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记叙文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7</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说明文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8</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议论文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4689632"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4</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rPr>
              <a:t>命题突破</a:t>
            </a:r>
            <a:r>
              <a:rPr lang="en-US" altLang="zh-CN" sz="9600" b="1" spc="300" dirty="0">
                <a:latin typeface="微软雅黑" pitchFamily="34" charset="-122"/>
                <a:ea typeface="微软雅黑" pitchFamily="34" charset="-122"/>
              </a:rPr>
              <a:t>——</a:t>
            </a:r>
            <a:r>
              <a:rPr lang="zh-CN" altLang="en-US" sz="9600" b="1" spc="300" dirty="0">
                <a:latin typeface="微软雅黑" pitchFamily="34" charset="-122"/>
                <a:ea typeface="微软雅黑" pitchFamily="34" charset="-122"/>
              </a:rPr>
              <a:t>主旨大意题</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8"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1152452" y="2149049"/>
            <a:ext cx="20912718" cy="341882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主旨大意型题目的范围一般包括</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文章标题、主旨大意和段落大意等。此类题要求考生在理解文章后归纳文章要点</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概括中心思想。考生需要分析文章的篇章结构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抓住文章的开头或结尾</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从而找出能概括文章的主题句。</a:t>
            </a:r>
          </a:p>
        </p:txBody>
      </p:sp>
    </p:spTree>
    <p:extLst>
      <p:ext uri="{BB962C8B-B14F-4D97-AF65-F5344CB8AC3E}">
        <p14:creationId xmlns:p14="http://schemas.microsoft.com/office/powerpoint/2010/main" val="478296194"/>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C6C4405-F67B-4054-8558-3348A1F5C21A}"/>
              </a:ext>
            </a:extLst>
          </p:cNvPr>
          <p:cNvSpPr/>
          <p:nvPr/>
        </p:nvSpPr>
        <p:spPr>
          <a:xfrm>
            <a:off x="1206253" y="2104984"/>
            <a:ext cx="20912718" cy="111049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命题特点</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 name="Rectangle 1">
            <a:extLst>
              <a:ext uri="{FF2B5EF4-FFF2-40B4-BE49-F238E27FC236}">
                <a16:creationId xmlns:a16="http://schemas.microsoft.com/office/drawing/2014/main" id="{F6A69D4D-9DDF-4E66-9050-A5F8A4DD6B0B}"/>
              </a:ext>
            </a:extLst>
          </p:cNvPr>
          <p:cNvSpPr>
            <a:spLocks noChangeArrowheads="1"/>
          </p:cNvSpPr>
          <p:nvPr/>
        </p:nvSpPr>
        <p:spPr bwMode="auto">
          <a:xfrm>
            <a:off x="1633538" y="64309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BA38A585-A20F-4E2B-8303-B798B31D9F55}"/>
              </a:ext>
            </a:extLst>
          </p:cNvPr>
          <p:cNvGraphicFramePr>
            <a:graphicFrameLocks noGrp="1"/>
          </p:cNvGraphicFramePr>
          <p:nvPr>
            <p:extLst>
              <p:ext uri="{D42A27DB-BD31-4B8C-83A1-F6EECF244321}">
                <p14:modId xmlns:p14="http://schemas.microsoft.com/office/powerpoint/2010/main" val="182495365"/>
              </p:ext>
            </p:extLst>
          </p:nvPr>
        </p:nvGraphicFramePr>
        <p:xfrm>
          <a:off x="1432135" y="3755048"/>
          <a:ext cx="20496212" cy="7462268"/>
        </p:xfrm>
        <a:graphic>
          <a:graphicData uri="http://schemas.openxmlformats.org/drawingml/2006/table">
            <a:tbl>
              <a:tblPr firstRow="1" firstCol="1" bandRow="1"/>
              <a:tblGrid>
                <a:gridCol w="12789222">
                  <a:extLst>
                    <a:ext uri="{9D8B030D-6E8A-4147-A177-3AD203B41FA5}">
                      <a16:colId xmlns:a16="http://schemas.microsoft.com/office/drawing/2014/main" val="1505796893"/>
                    </a:ext>
                  </a:extLst>
                </a:gridCol>
                <a:gridCol w="7706990">
                  <a:extLst>
                    <a:ext uri="{9D8B030D-6E8A-4147-A177-3AD203B41FA5}">
                      <a16:colId xmlns:a16="http://schemas.microsoft.com/office/drawing/2014/main" val="14087123"/>
                    </a:ext>
                  </a:extLst>
                </a:gridCol>
              </a:tblGrid>
              <a:tr h="0">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设题方式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考查角度</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456170532"/>
                  </a:ext>
                </a:extLst>
              </a:tr>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 is the best title for this passage?</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②</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 of the following can be the best title for the passage?</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文章标题</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51356150"/>
                  </a:ext>
                </a:extLst>
              </a:tr>
              <a:tr h="0">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What’s the main idea of the text?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主旨大意</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802226741"/>
                  </a:ext>
                </a:extLst>
              </a:tr>
              <a:tr h="0">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main idea of the second paragraph is probably that </a:t>
                      </a:r>
                      <a:r>
                        <a:rPr lang="zh-CN" sz="5000" u="sng">
                          <a:solidFill>
                            <a:srgbClr val="000000"/>
                          </a:solidFill>
                          <a:effectLst/>
                          <a:uFill>
                            <a:solidFill>
                              <a:srgbClr val="666666"/>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段落大意</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881486228"/>
                  </a:ext>
                </a:extLst>
              </a:tr>
            </a:tbl>
          </a:graphicData>
        </a:graphic>
      </p:graphicFrame>
      <p:grpSp>
        <p:nvGrpSpPr>
          <p:cNvPr id="6" name="组合 5">
            <a:extLst>
              <a:ext uri="{FF2B5EF4-FFF2-40B4-BE49-F238E27FC236}">
                <a16:creationId xmlns:a16="http://schemas.microsoft.com/office/drawing/2014/main" id="{0F165A9F-E9D3-4A7C-AD0C-36BA97CC13ED}"/>
              </a:ext>
            </a:extLst>
          </p:cNvPr>
          <p:cNvGrpSpPr/>
          <p:nvPr/>
        </p:nvGrpSpPr>
        <p:grpSpPr>
          <a:xfrm>
            <a:off x="1198790" y="1302741"/>
            <a:ext cx="5785908" cy="769441"/>
            <a:chOff x="1512492" y="2497460"/>
            <a:chExt cx="5785908" cy="769441"/>
          </a:xfrm>
        </p:grpSpPr>
        <p:sp>
          <p:nvSpPr>
            <p:cNvPr id="8" name="TextBox 75">
              <a:extLst>
                <a:ext uri="{FF2B5EF4-FFF2-40B4-BE49-F238E27FC236}">
                  <a16:creationId xmlns:a16="http://schemas.microsoft.com/office/drawing/2014/main" id="{7AD7339C-9220-4DE1-9E57-ABEA93A184C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9" name="图片 8">
              <a:extLst>
                <a:ext uri="{FF2B5EF4-FFF2-40B4-BE49-F238E27FC236}">
                  <a16:creationId xmlns:a16="http://schemas.microsoft.com/office/drawing/2014/main" id="{AEA36DB8-C2BF-4FB3-86FF-FDF9348A51EB}"/>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08815554"/>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EDA3BCE3-9723-4F67-87B1-5AE2F900EE03}"/>
              </a:ext>
            </a:extLst>
          </p:cNvPr>
          <p:cNvGraphicFramePr>
            <a:graphicFrameLocks noGrp="1"/>
          </p:cNvGraphicFramePr>
          <p:nvPr>
            <p:extLst>
              <p:ext uri="{D42A27DB-BD31-4B8C-83A1-F6EECF244321}">
                <p14:modId xmlns:p14="http://schemas.microsoft.com/office/powerpoint/2010/main" val="2913145871"/>
              </p:ext>
            </p:extLst>
          </p:nvPr>
        </p:nvGraphicFramePr>
        <p:xfrm>
          <a:off x="1979182" y="2543918"/>
          <a:ext cx="20496212" cy="9433050"/>
        </p:xfrm>
        <a:graphic>
          <a:graphicData uri="http://schemas.openxmlformats.org/drawingml/2006/table">
            <a:tbl>
              <a:tblPr firstRow="1" firstCol="1" bandRow="1"/>
              <a:tblGrid>
                <a:gridCol w="1761555">
                  <a:extLst>
                    <a:ext uri="{9D8B030D-6E8A-4147-A177-3AD203B41FA5}">
                      <a16:colId xmlns:a16="http://schemas.microsoft.com/office/drawing/2014/main" val="597122887"/>
                    </a:ext>
                  </a:extLst>
                </a:gridCol>
                <a:gridCol w="3351013">
                  <a:extLst>
                    <a:ext uri="{9D8B030D-6E8A-4147-A177-3AD203B41FA5}">
                      <a16:colId xmlns:a16="http://schemas.microsoft.com/office/drawing/2014/main" val="1327069272"/>
                    </a:ext>
                  </a:extLst>
                </a:gridCol>
                <a:gridCol w="2088232">
                  <a:extLst>
                    <a:ext uri="{9D8B030D-6E8A-4147-A177-3AD203B41FA5}">
                      <a16:colId xmlns:a16="http://schemas.microsoft.com/office/drawing/2014/main" val="1015062322"/>
                    </a:ext>
                  </a:extLst>
                </a:gridCol>
                <a:gridCol w="5359347">
                  <a:extLst>
                    <a:ext uri="{9D8B030D-6E8A-4147-A177-3AD203B41FA5}">
                      <a16:colId xmlns:a16="http://schemas.microsoft.com/office/drawing/2014/main" val="4132494928"/>
                    </a:ext>
                  </a:extLst>
                </a:gridCol>
                <a:gridCol w="7936065">
                  <a:extLst>
                    <a:ext uri="{9D8B030D-6E8A-4147-A177-3AD203B41FA5}">
                      <a16:colId xmlns:a16="http://schemas.microsoft.com/office/drawing/2014/main" val="2994031175"/>
                    </a:ext>
                  </a:extLst>
                </a:gridCol>
              </a:tblGrid>
              <a:tr h="1572175">
                <a:tc gridSpan="5">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三年全国卷主旨大意题数统计表</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3439592351"/>
                  </a:ext>
                </a:extLst>
              </a:tr>
              <a:tr h="1572175">
                <a:tc rowSpan="2">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题型</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rowSpan="2">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卷别</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gridSpan="3">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3595295508"/>
                  </a:ext>
                </a:extLst>
              </a:tr>
              <a:tr h="1572175">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2018</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2019</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559551680"/>
                  </a:ext>
                </a:extLst>
              </a:tr>
              <a:tr h="1572175">
                <a:tc rowSpan="3">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主旨大意</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Ⅰ</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504642"/>
                  </a:ext>
                </a:extLst>
              </a:tr>
              <a:tr h="1572175">
                <a:tc vMerge="1">
                  <a:txBody>
                    <a:bodyPr/>
                    <a:lstStyle/>
                    <a:p>
                      <a:endParaRPr lang="zh-CN" altLang="en-US"/>
                    </a:p>
                  </a:txBody>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Ⅱ</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5972883"/>
                  </a:ext>
                </a:extLst>
              </a:tr>
              <a:tr h="1572175">
                <a:tc vMerge="1">
                  <a:txBody>
                    <a:bodyPr/>
                    <a:lstStyle/>
                    <a:p>
                      <a:endParaRPr lang="zh-CN" altLang="en-US"/>
                    </a:p>
                  </a:txBody>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Ⅲ</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691088772"/>
                  </a:ext>
                </a:extLst>
              </a:tr>
            </a:tbl>
          </a:graphicData>
        </a:graphic>
      </p:graphicFrame>
      <p:grpSp>
        <p:nvGrpSpPr>
          <p:cNvPr id="4" name="组合 3">
            <a:extLst>
              <a:ext uri="{FF2B5EF4-FFF2-40B4-BE49-F238E27FC236}">
                <a16:creationId xmlns:a16="http://schemas.microsoft.com/office/drawing/2014/main" id="{49CBA675-6E62-4CFD-8FAD-6465AF73DD4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952F6A5-6335-4588-89C3-9D86B4E9BC5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A8DFDF35-FB44-488B-B433-34805C0334F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97234844"/>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C6C4405-F67B-4054-8558-3348A1F5C21A}"/>
              </a:ext>
            </a:extLst>
          </p:cNvPr>
          <p:cNvSpPr/>
          <p:nvPr/>
        </p:nvSpPr>
        <p:spPr>
          <a:xfrm>
            <a:off x="1080444" y="2114773"/>
            <a:ext cx="20912718" cy="111049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典例剖析</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6D13EC53-8128-4D17-8702-30781DBBE29B}"/>
              </a:ext>
            </a:extLst>
          </p:cNvPr>
          <p:cNvSpPr/>
          <p:nvPr/>
        </p:nvSpPr>
        <p:spPr>
          <a:xfrm>
            <a:off x="1425285" y="3460104"/>
            <a:ext cx="20912718" cy="5727145"/>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段落大意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文章标题</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段落主题句通常出现在段首或段尾</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在写作结构上常采用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先总后分</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先分后总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的方法</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文章的标题能直接表现文章的主题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因此</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标题与主题之间是一脉相承的关系。</a:t>
            </a:r>
          </a:p>
        </p:txBody>
      </p:sp>
      <p:grpSp>
        <p:nvGrpSpPr>
          <p:cNvPr id="5" name="组合 4">
            <a:extLst>
              <a:ext uri="{FF2B5EF4-FFF2-40B4-BE49-F238E27FC236}">
                <a16:creationId xmlns:a16="http://schemas.microsoft.com/office/drawing/2014/main" id="{F0BED65B-B96E-4726-A6A4-751A1AC4C8E6}"/>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225C308-BF55-4128-BCD9-3BB8146512B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9" name="图片 8">
              <a:extLst>
                <a:ext uri="{FF2B5EF4-FFF2-40B4-BE49-F238E27FC236}">
                  <a16:creationId xmlns:a16="http://schemas.microsoft.com/office/drawing/2014/main" id="{52EB790F-CEFB-492A-9080-FBBD84A0B2D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28649722"/>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a:extLst>
              <a:ext uri="{FF2B5EF4-FFF2-40B4-BE49-F238E27FC236}">
                <a16:creationId xmlns:a16="http://schemas.microsoft.com/office/drawing/2014/main" id="{6D13EC53-8128-4D17-8702-30781DBBE29B}"/>
              </a:ext>
            </a:extLst>
          </p:cNvPr>
          <p:cNvSpPr/>
          <p:nvPr/>
        </p:nvSpPr>
        <p:spPr>
          <a:xfrm>
            <a:off x="1182733" y="2117473"/>
            <a:ext cx="20912718" cy="9189632"/>
          </a:xfrm>
          <a:prstGeom prst="rect">
            <a:avLst/>
          </a:prstGeom>
        </p:spPr>
        <p:txBody>
          <a:bodyPr wrap="square">
            <a:spAutoFit/>
          </a:bodyPr>
          <a:lstStyle/>
          <a:p>
            <a:pPr indent="355600">
              <a:lnSpc>
                <a:spcPct val="150000"/>
              </a:lnSpc>
              <a:spcAft>
                <a:spcPts val="0"/>
              </a:spcAft>
            </a:pP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Ⅰ</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During the rosy years of elementary school(</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小学</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enjoyed sharing my dolls and jokes, which allowed me to keep my high social status. I was the queen of the playground. Then came my tweens and teens, and mean girls and cool kids. They rose in the ranks not by being friendly but by smoking cigarettes, breaking rules and playing jokes on others, among whom I soon found myself.</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DB3E326D-87BE-4A07-8E8E-1E1869002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E341505-00D8-4E39-9084-83B3E3165CF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D668B383-DD4C-4EC2-9D86-4AEA48E40ED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22508740"/>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a:extLst>
              <a:ext uri="{FF2B5EF4-FFF2-40B4-BE49-F238E27FC236}">
                <a16:creationId xmlns:a16="http://schemas.microsoft.com/office/drawing/2014/main" id="{6D13EC53-8128-4D17-8702-30781DBBE29B}"/>
              </a:ext>
            </a:extLst>
          </p:cNvPr>
          <p:cNvSpPr/>
          <p:nvPr/>
        </p:nvSpPr>
        <p:spPr>
          <a:xfrm>
            <a:off x="1080444" y="2117473"/>
            <a:ext cx="20912718" cy="9183348"/>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Popularity is a well-explored subject in social psychology. Mitch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Prinstein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professor of clinical psychology sorts the popular into two categories: the likable and the status seekers. The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likables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plays-well-with-others qualities strengthen schoolyard friendships, jump-start interpersonal skills and, when tapped early, are employed ever after in life and work. Then there’s the kind of popularity that appears in adolescence: status born of power and even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dishonourable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behaviour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6CA20CE-4B83-4BE2-B039-036797997A0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1B57465-1319-4221-90E3-646DFEEB73B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B9E540C2-8EB4-46C4-81E8-F33F795AC11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00574079"/>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a:extLst>
              <a:ext uri="{FF2B5EF4-FFF2-40B4-BE49-F238E27FC236}">
                <a16:creationId xmlns:a16="http://schemas.microsoft.com/office/drawing/2014/main" id="{6D13EC53-8128-4D17-8702-30781DBBE29B}"/>
              </a:ext>
            </a:extLst>
          </p:cNvPr>
          <p:cNvSpPr/>
          <p:nvPr/>
        </p:nvSpPr>
        <p:spPr>
          <a:xfrm>
            <a:off x="1152452" y="1999920"/>
            <a:ext cx="20912718" cy="1012931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Enviable as the cool kids may have seemed, Dr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Prinstein’s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studies show unpleasant consequences. Those who were highest in status in high school, as well as those least liked in elementary school, are “most likely to engage(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从事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dangerous and risky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behaviour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one study, Dr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Prinstein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examined the two types of popularity in 235 adolescents, scoring the least liked, the most liked and the highest in status based on student surveys(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调查研究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 found that the least well-liked teens had become more aggressive over time towards their classmates. But so had those who were high in status. It clearly showed that while likability can lead to healthy adjustment, high status has just the opposite effect on us.”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5729429-374D-44D4-9639-C45DE23C022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BED38DD-EE3E-4498-BDD9-1D4A8CD918D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07B20CB9-D7BB-40F8-8077-F2516F4568E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77143735"/>
      </p:ext>
    </p:extLst>
  </p:cSld>
  <p:clrMapOvr>
    <a:masterClrMapping/>
  </p:clrMapOvr>
  <p:transition>
    <p:pull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a:extLst>
              <a:ext uri="{FF2B5EF4-FFF2-40B4-BE49-F238E27FC236}">
                <a16:creationId xmlns:a16="http://schemas.microsoft.com/office/drawing/2014/main" id="{6D13EC53-8128-4D17-8702-30781DBBE29B}"/>
              </a:ext>
            </a:extLst>
          </p:cNvPr>
          <p:cNvSpPr/>
          <p:nvPr/>
        </p:nvSpPr>
        <p:spPr>
          <a:xfrm>
            <a:off x="1182733" y="2114773"/>
            <a:ext cx="20912718" cy="8092472"/>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Prinstein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has also found that the qualities that made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neighbours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want you on a play date—sharing, kindness, openness—carry over to later years and make you better able to relate and connect with others.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analysing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his and other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research,Dr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Prinstein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came to another conclusion: not only is likability related to positive life outcomes, but it is also responsible for those outcomes, too. “Being liked creates opportunities for learning and for new kinds of life experiences that help somebody gain an advantage, ” he said.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3941AA0F-F24A-4DF2-B463-638E08EC6C7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2A56C3A-672A-48F3-8EFA-3DC8074735B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A72367DC-301B-4E4B-8714-BFD389F0341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65185311"/>
      </p:ext>
    </p:extLst>
  </p:cSld>
  <p:clrMapOvr>
    <a:masterClrMapping/>
  </p:clrMapOvr>
  <p:transition>
    <p:pull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1807716"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)(1)What is the second paragraph mainly about?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 classification of the popular.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characteristics of adolescents.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The importance of interpersonal skills.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The causes of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dishonourable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behaviour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8478" y="7377430"/>
            <a:ext cx="20655588" cy="413272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2083426" y="2100348"/>
            <a:ext cx="9576321" cy="988347"/>
          </a:xfrm>
          <a:prstGeom prst="rect">
            <a:avLst/>
          </a:prstGeom>
        </p:spPr>
        <p:txBody>
          <a:bodyPr wrap="square">
            <a:spAutoFit/>
          </a:bodyPr>
          <a:lstStyle/>
          <a:p>
            <a:pPr algn="just">
              <a:lnSpc>
                <a:spcPct val="150000"/>
              </a:lnSpc>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238478" y="7342812"/>
            <a:ext cx="20090232"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段落大意题。第二段中临床心理学教授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Mitch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Prinstein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将受欢迎的人分为两类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讨人喜欢的人和追求地位的人。本段内容分别对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likable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status seekers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做了解释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所以本段主要介绍了受欢迎的人的分类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sorts…into…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对应选项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classification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017D948-532D-4908-B132-078621B47CD5}"/>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D61FF97C-2A43-457C-A983-7BD6E3EEE76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60437707-EF7C-4131-BA36-F50D6C50DC2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609890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37233" y="2065659"/>
            <a:ext cx="21807716"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)(2)What is the best title for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Be nice—you won’t finish last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higher the status, the better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Be the best—you can make it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More self-control, less aggressiveness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34504" y="7521404"/>
            <a:ext cx="20655588" cy="306098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2305323" y="2072639"/>
            <a:ext cx="9576321" cy="988347"/>
          </a:xfrm>
          <a:prstGeom prst="rect">
            <a:avLst/>
          </a:prstGeom>
        </p:spPr>
        <p:txBody>
          <a:bodyPr wrap="square">
            <a:spAutoFit/>
          </a:bodyPr>
          <a:lstStyle/>
          <a:p>
            <a:pPr algn="just">
              <a:lnSpc>
                <a:spcPct val="150000"/>
              </a:lnSpc>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834504" y="7521404"/>
            <a:ext cx="20655588"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主旨大意题。通读全文可知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文章主要讲了受欢迎和讨人喜欢对人们生活的各个方面有深远的积极影响。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项指出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与人为善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你就不会成为最不受欢迎的人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符合本文中心。故选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C65DC91-A61D-4D51-B160-D484C5EC4418}"/>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D396AE26-6C4D-41E2-978A-58FE8E1FF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F0BD065C-C7D6-4C40-8E8E-A3546D74E1A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3067179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a:extLst>
              <a:ext uri="{FF2B5EF4-FFF2-40B4-BE49-F238E27FC236}">
                <a16:creationId xmlns:a16="http://schemas.microsoft.com/office/drawing/2014/main" id="{6D13EC53-8128-4D17-8702-30781DBBE29B}"/>
              </a:ext>
            </a:extLst>
          </p:cNvPr>
          <p:cNvSpPr/>
          <p:nvPr/>
        </p:nvSpPr>
        <p:spPr>
          <a:xfrm>
            <a:off x="1224460" y="1523982"/>
            <a:ext cx="20912718" cy="2004010"/>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素养提升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37F1F387-8A05-4599-8D58-886B17D2908F}"/>
              </a:ext>
            </a:extLst>
          </p:cNvPr>
          <p:cNvGraphicFramePr>
            <a:graphicFrameLocks noGrp="1"/>
          </p:cNvGraphicFramePr>
          <p:nvPr>
            <p:extLst>
              <p:ext uri="{D42A27DB-BD31-4B8C-83A1-F6EECF244321}">
                <p14:modId xmlns:p14="http://schemas.microsoft.com/office/powerpoint/2010/main" val="1025425682"/>
              </p:ext>
            </p:extLst>
          </p:nvPr>
        </p:nvGraphicFramePr>
        <p:xfrm>
          <a:off x="1224460" y="2521416"/>
          <a:ext cx="19953987" cy="9702927"/>
        </p:xfrm>
        <a:graphic>
          <a:graphicData uri="http://schemas.openxmlformats.org/drawingml/2006/table">
            <a:tbl>
              <a:tblPr firstRow="1" firstCol="1" bandRow="1"/>
              <a:tblGrid>
                <a:gridCol w="3970254">
                  <a:extLst>
                    <a:ext uri="{9D8B030D-6E8A-4147-A177-3AD203B41FA5}">
                      <a16:colId xmlns:a16="http://schemas.microsoft.com/office/drawing/2014/main" val="1845080555"/>
                    </a:ext>
                  </a:extLst>
                </a:gridCol>
                <a:gridCol w="15983733">
                  <a:extLst>
                    <a:ext uri="{9D8B030D-6E8A-4147-A177-3AD203B41FA5}">
                      <a16:colId xmlns:a16="http://schemas.microsoft.com/office/drawing/2014/main" val="1116562429"/>
                    </a:ext>
                  </a:extLst>
                </a:gridCol>
              </a:tblGrid>
              <a:tr h="795155">
                <a:tc grid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命题规律</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答题技巧</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extLst>
                  <a:ext uri="{0D108BD9-81ED-4DB2-BD59-A6C34878D82A}">
                    <a16:rowId xmlns:a16="http://schemas.microsoft.com/office/drawing/2014/main" val="3747159256"/>
                  </a:ext>
                </a:extLst>
              </a:tr>
              <a:tr h="795155">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类型</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如何解决主旨大意题</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521512387"/>
                  </a:ext>
                </a:extLst>
              </a:tr>
              <a:tr h="7104504">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段落大意</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段落大意经常是段落的主题句。主题句的特点</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语言特点</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归纳性、概括性、抽象性。</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位置特点</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主题句常出现在</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总结性</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语言的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信号词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:in summary, in a word, as a result, finally, in short, in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conclusion,in</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brief</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等。此外</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主题句还常出现在</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转移话题式</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语言的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信号词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:but, however, nevertheless</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主题句有时不直接出现</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需要依据文中的事实、细节、观点去进行分析、推断和归纳。</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603464093"/>
                  </a:ext>
                </a:extLst>
              </a:tr>
            </a:tbl>
          </a:graphicData>
        </a:graphic>
      </p:graphicFrame>
      <p:grpSp>
        <p:nvGrpSpPr>
          <p:cNvPr id="5" name="组合 4">
            <a:extLst>
              <a:ext uri="{FF2B5EF4-FFF2-40B4-BE49-F238E27FC236}">
                <a16:creationId xmlns:a16="http://schemas.microsoft.com/office/drawing/2014/main" id="{17D5F7F7-4204-4C75-9069-D7D7437A439E}"/>
              </a:ext>
            </a:extLst>
          </p:cNvPr>
          <p:cNvGrpSpPr/>
          <p:nvPr/>
        </p:nvGrpSpPr>
        <p:grpSpPr>
          <a:xfrm>
            <a:off x="1008436" y="1070248"/>
            <a:ext cx="5785908" cy="769441"/>
            <a:chOff x="1512492" y="2497460"/>
            <a:chExt cx="5785908" cy="769441"/>
          </a:xfrm>
        </p:grpSpPr>
        <p:sp>
          <p:nvSpPr>
            <p:cNvPr id="6" name="TextBox 75">
              <a:extLst>
                <a:ext uri="{FF2B5EF4-FFF2-40B4-BE49-F238E27FC236}">
                  <a16:creationId xmlns:a16="http://schemas.microsoft.com/office/drawing/2014/main" id="{5B69F871-138E-4947-9AD5-0ACA2FF87BA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7" name="图片 6">
              <a:extLst>
                <a:ext uri="{FF2B5EF4-FFF2-40B4-BE49-F238E27FC236}">
                  <a16:creationId xmlns:a16="http://schemas.microsoft.com/office/drawing/2014/main" id="{D6469450-1875-489F-8102-B7C46AE20CF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33892636"/>
      </p:ext>
    </p:extLst>
  </p:cSld>
  <p:clrMapOvr>
    <a:masterClrMapping/>
  </p:clrMapOvr>
  <p:transition>
    <p:pull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88380AF3-25CE-405B-BA68-D848B33EE1A4}"/>
              </a:ext>
            </a:extLst>
          </p:cNvPr>
          <p:cNvGraphicFramePr>
            <a:graphicFrameLocks noGrp="1"/>
          </p:cNvGraphicFramePr>
          <p:nvPr>
            <p:extLst>
              <p:ext uri="{D42A27DB-BD31-4B8C-83A1-F6EECF244321}">
                <p14:modId xmlns:p14="http://schemas.microsoft.com/office/powerpoint/2010/main" val="2999043715"/>
              </p:ext>
            </p:extLst>
          </p:nvPr>
        </p:nvGraphicFramePr>
        <p:xfrm>
          <a:off x="1633537" y="4336895"/>
          <a:ext cx="19953987" cy="5798058"/>
        </p:xfrm>
        <a:graphic>
          <a:graphicData uri="http://schemas.openxmlformats.org/drawingml/2006/table">
            <a:tbl>
              <a:tblPr firstRow="1" firstCol="1" bandRow="1"/>
              <a:tblGrid>
                <a:gridCol w="3983411">
                  <a:extLst>
                    <a:ext uri="{9D8B030D-6E8A-4147-A177-3AD203B41FA5}">
                      <a16:colId xmlns:a16="http://schemas.microsoft.com/office/drawing/2014/main" val="3070637673"/>
                    </a:ext>
                  </a:extLst>
                </a:gridCol>
                <a:gridCol w="15970576">
                  <a:extLst>
                    <a:ext uri="{9D8B030D-6E8A-4147-A177-3AD203B41FA5}">
                      <a16:colId xmlns:a16="http://schemas.microsoft.com/office/drawing/2014/main" val="3019713796"/>
                    </a:ext>
                  </a:extLst>
                </a:gridCol>
              </a:tblGrid>
              <a:tr h="648072">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文章大意</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文章的大意往往是每段主题句的综合</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找准了主题句一般就找到了文章的大意。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786988358"/>
                  </a:ext>
                </a:extLst>
              </a:tr>
              <a:tr h="0">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标题归纳</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文章的标题可以是单词、短语或者句子。</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其特点是</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简约性</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多为一个短语</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概括性</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既不能以偏概全</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也不能断章取义</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醒目性</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既要突出主题</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又能吸引眼球</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悦人耳目。</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文章标题可能出现在首尾段中的观点句或哲理句中。</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531931905"/>
                  </a:ext>
                </a:extLst>
              </a:tr>
            </a:tbl>
          </a:graphicData>
        </a:graphic>
      </p:graphicFrame>
      <p:grpSp>
        <p:nvGrpSpPr>
          <p:cNvPr id="4" name="组合 3">
            <a:extLst>
              <a:ext uri="{FF2B5EF4-FFF2-40B4-BE49-F238E27FC236}">
                <a16:creationId xmlns:a16="http://schemas.microsoft.com/office/drawing/2014/main" id="{BAE0E35B-B72F-4FD6-9A0B-D939D98A58C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7757676-3187-4245-95EF-21D38495A74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3AA37C07-E987-4D36-A014-CD8F794CA237}"/>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46FBF3D0-7BB0-42B7-B4D4-63181C7ED815}"/>
              </a:ext>
            </a:extLst>
          </p:cNvPr>
          <p:cNvGraphicFramePr>
            <a:graphicFrameLocks noGrp="1"/>
          </p:cNvGraphicFramePr>
          <p:nvPr>
            <p:extLst>
              <p:ext uri="{D42A27DB-BD31-4B8C-83A1-F6EECF244321}">
                <p14:modId xmlns:p14="http://schemas.microsoft.com/office/powerpoint/2010/main" val="1911695468"/>
              </p:ext>
            </p:extLst>
          </p:nvPr>
        </p:nvGraphicFramePr>
        <p:xfrm>
          <a:off x="1633538" y="2572755"/>
          <a:ext cx="19953987" cy="1774698"/>
        </p:xfrm>
        <a:graphic>
          <a:graphicData uri="http://schemas.openxmlformats.org/drawingml/2006/table">
            <a:tbl>
              <a:tblPr firstRow="1" firstCol="1" bandRow="1"/>
              <a:tblGrid>
                <a:gridCol w="3970254">
                  <a:extLst>
                    <a:ext uri="{9D8B030D-6E8A-4147-A177-3AD203B41FA5}">
                      <a16:colId xmlns:a16="http://schemas.microsoft.com/office/drawing/2014/main" val="512978675"/>
                    </a:ext>
                  </a:extLst>
                </a:gridCol>
                <a:gridCol w="15983733">
                  <a:extLst>
                    <a:ext uri="{9D8B030D-6E8A-4147-A177-3AD203B41FA5}">
                      <a16:colId xmlns:a16="http://schemas.microsoft.com/office/drawing/2014/main" val="2276145808"/>
                    </a:ext>
                  </a:extLst>
                </a:gridCol>
              </a:tblGrid>
              <a:tr h="795155">
                <a:tc grid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命题规律</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答题技巧</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extLst>
                  <a:ext uri="{0D108BD9-81ED-4DB2-BD59-A6C34878D82A}">
                    <a16:rowId xmlns:a16="http://schemas.microsoft.com/office/drawing/2014/main" val="280012240"/>
                  </a:ext>
                </a:extLst>
              </a:tr>
              <a:tr h="795155">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类型</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如何解决主旨大意题</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139673832"/>
                  </a:ext>
                </a:extLst>
              </a:tr>
            </a:tbl>
          </a:graphicData>
        </a:graphic>
      </p:graphicFrame>
    </p:spTree>
    <p:extLst>
      <p:ext uri="{BB962C8B-B14F-4D97-AF65-F5344CB8AC3E}">
        <p14:creationId xmlns:p14="http://schemas.microsoft.com/office/powerpoint/2010/main" val="2947699086"/>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3706"/>
            <a:ext cx="20001768" cy="9108134"/>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,C</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California has lost half its big trees since the 1930s, according to a study to be published Tuesday and climate change seems to be a major factor(</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因素</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number of trees larger than two feet across has declined by 50 per cent on more than 46,000 square miles of California forests, the new study finds. No area was spared or unaffected, from the foggy northern coast to the Sierra Nevada Mountains to the San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Gabriels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above Los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3678091"/>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689947" y="1875230"/>
            <a:ext cx="20383394" cy="3014158"/>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Angeles. In the Sierra high country, the number of big trees has fallen by more than 55 per cent; in parts of southern California the decline was nearly 75 per cent.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4" name="矩形 3">
            <a:extLst>
              <a:ext uri="{FF2B5EF4-FFF2-40B4-BE49-F238E27FC236}">
                <a16:creationId xmlns:a16="http://schemas.microsoft.com/office/drawing/2014/main" id="{585E53CC-10DE-453E-AB63-ADCCDEBA18F7}"/>
              </a:ext>
            </a:extLst>
          </p:cNvPr>
          <p:cNvSpPr/>
          <p:nvPr/>
        </p:nvSpPr>
        <p:spPr>
          <a:xfrm>
            <a:off x="1512492" y="4889388"/>
            <a:ext cx="20383394" cy="504548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Many factors contributed to the decline, said Patrick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Mclntyre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 ecologist who was the lead author of the study. Woodcutters targeted big trees. Housing development pushed into the woods. Aggressive wildfire control has left California forests crowded with small trees that compete with big trees for resources(</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资源</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5" name="组合 4">
            <a:extLst>
              <a:ext uri="{FF2B5EF4-FFF2-40B4-BE49-F238E27FC236}">
                <a16:creationId xmlns:a16="http://schemas.microsoft.com/office/drawing/2014/main" id="{A521A442-EDF8-4C93-B053-B267BD65D812}"/>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BC891B5D-F659-4264-B747-1EE33815A09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8" name="图片 7">
              <a:extLst>
                <a:ext uri="{FF2B5EF4-FFF2-40B4-BE49-F238E27FC236}">
                  <a16:creationId xmlns:a16="http://schemas.microsoft.com/office/drawing/2014/main" id="{7965F478-92A9-4422-A555-070B5123019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36528699"/>
      </p:ext>
    </p:extLst>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78920"/>
            <a:ext cx="20383394" cy="402982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But in comparing a study of California forests done in the 1920s and 1930s with another one between 2001 and 2010,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Mclntyre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his colleagues documented a widespread death of big trees that was evident even in wildlands protected from woodcutting or development.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4" name="矩形 3">
            <a:extLst>
              <a:ext uri="{FF2B5EF4-FFF2-40B4-BE49-F238E27FC236}">
                <a16:creationId xmlns:a16="http://schemas.microsoft.com/office/drawing/2014/main" id="{884EE6DA-098B-4B8F-8C3C-43C56ACF80B6}"/>
              </a:ext>
            </a:extLst>
          </p:cNvPr>
          <p:cNvSpPr/>
          <p:nvPr/>
        </p:nvSpPr>
        <p:spPr>
          <a:xfrm>
            <a:off x="1541363" y="6103832"/>
            <a:ext cx="20383394" cy="6061146"/>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loss of big trees was greatest in areas where trees had suffered the greatest water shortage. The researchers figured out water stress with a computer model that calculated how much water trees were getting in comparison with how much they needed, taking into account such things as rainfall, air temperature, dampness of soil, and the timing of snowmelt(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融雪</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5" name="组合 4">
            <a:extLst>
              <a:ext uri="{FF2B5EF4-FFF2-40B4-BE49-F238E27FC236}">
                <a16:creationId xmlns:a16="http://schemas.microsoft.com/office/drawing/2014/main" id="{2EA6B1EC-86E5-4C89-80D8-EB368A539B16}"/>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F07EB51C-BD70-4C4D-934A-5A03921A371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8" name="图片 7">
              <a:extLst>
                <a:ext uri="{FF2B5EF4-FFF2-40B4-BE49-F238E27FC236}">
                  <a16:creationId xmlns:a16="http://schemas.microsoft.com/office/drawing/2014/main" id="{01F4DBA4-DB79-495F-86F9-FC7661337B9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57074702"/>
      </p:ext>
    </p:extLst>
  </p:cSld>
  <p:clrMapOvr>
    <a:masterClrMapping/>
  </p:clrMapOvr>
  <p:transition>
    <p:pull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0383394" cy="402982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Since the 1930s,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Mclntyre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said, the biggest factors driving up water stress in the state have been rising temperatures, which cause trees to lose more water to the air, and earlier snowmelt, which reduces the water supply available to trees during the dry season.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0762E981-9525-4062-A608-20D3DD183A9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F18BF66-BB7B-48C1-92C1-B1A98CFC26C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F84E37DE-BCBC-405C-9A55-0979F35110C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40919252"/>
      </p:ext>
    </p:extLst>
  </p:cSld>
  <p:clrMapOvr>
    <a:masterClrMapping/>
  </p:clrMapOvr>
  <p:transition>
    <p:pull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84293"/>
            <a:ext cx="20655588"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1.What is the second paragraph mainly about?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 seriousness of big-tree loss in California.</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increasing variety of California big trees.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The distribution of big trees in California forests.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The influence of farming on big trees in California.</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787F07A8-3887-4C2E-A6AA-324022BA2DD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AB51E22-ED78-4B9D-9717-984002A8856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A5B89CE9-CE63-42A9-A2C6-38F02FE40E6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19D983C2-E18D-4AE7-96A0-C3E28F1CE9FE}"/>
              </a:ext>
            </a:extLst>
          </p:cNvPr>
          <p:cNvSpPr/>
          <p:nvPr/>
        </p:nvSpPr>
        <p:spPr>
          <a:xfrm>
            <a:off x="2304580" y="2084293"/>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3500495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05663" y="2323341"/>
            <a:ext cx="21145134" cy="629536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05662" y="2189198"/>
            <a:ext cx="21703677" cy="2264659"/>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文章主要讲述了美国加利福尼亚州的森林面临的巨大危机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大型树木在急剧减少。作者阐述了该现象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并分析了原因。</a:t>
            </a:r>
          </a:p>
        </p:txBody>
      </p:sp>
      <p:sp>
        <p:nvSpPr>
          <p:cNvPr id="8" name="矩形 7">
            <a:extLst>
              <a:ext uri="{FF2B5EF4-FFF2-40B4-BE49-F238E27FC236}">
                <a16:creationId xmlns:a16="http://schemas.microsoft.com/office/drawing/2014/main" id="{DB09D662-CB98-4EF6-A83D-0A7034605E59}"/>
              </a:ext>
            </a:extLst>
          </p:cNvPr>
          <p:cNvSpPr/>
          <p:nvPr/>
        </p:nvSpPr>
        <p:spPr>
          <a:xfrm>
            <a:off x="1211621" y="4662425"/>
            <a:ext cx="2093321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段落大意题。根据文章第二段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number of trees…declined by 50 per cent…more than 55 per cent…75 per cent.”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该段主要讲述了加州森林中大树急剧减少的严重性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C6A0261B-075F-4404-8E29-7B01B6E332E6}"/>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EF3BC1C3-3A83-4E0D-BAFB-59FDDE06E71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A55C9B8F-560C-4A56-B85B-8F7373F1D2B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2316957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64480" y="2210329"/>
            <a:ext cx="20655588"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)2.Which of the following is well-intentioned but may be bad for big trees?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Ecological studies of forests.</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Banning woodcutting.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Limiting housing development.</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Fire control measures.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08396" y="6469850"/>
            <a:ext cx="21437313" cy="412304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92612" y="2210329"/>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008397" y="6333372"/>
            <a:ext cx="21411672"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推理判断题。根据第三段第四句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“Aggressive wildfire control has left California forests crowded with small trees that compete with big trees for resources(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资源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激进的森林防火措施虽然保护了森林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但同时也导致小树泛滥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与大树争抢资源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从而导致大树数量骤减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A663C98-9FEE-4C3E-867A-1EF95057D122}"/>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6EC10B81-EFA1-433D-805D-B50A1128A16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022C6B1B-E46E-4075-824B-F942BDF55F0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0251408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40274" y="2114773"/>
            <a:ext cx="20655588"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3.What is a major cause of the water shortage according to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Mclntyre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Inadequate snowmelt. 	B. A longer dry season.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A warmer climate.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Dampness of the air.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1786" y="6280795"/>
            <a:ext cx="20144727" cy="419678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13844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231786" y="6280794"/>
            <a:ext cx="20144727"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细节理解题。根据最后一段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“Since the 1930s,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Mclntyre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said, the biggest factors driving up water stress in the state have been rising temperatures…reduces the water supply available to trees during the dry season.”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水资源短缺的一个主因是逐渐上升的气温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228FD0B-DB73-4EFF-9B39-B49DC81DA0E0}"/>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D2F11CC0-6D47-4CE6-BD6F-70EBCD4246D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C1E7049B-23E0-4E21-8D51-E51706DEC66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461083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089791"/>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4.What can be a suitable title for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California’s forests: Where have all the big trees gone?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Cutting of big trees to be prohibited in California soon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Why are the big trees important to California forests?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Patrick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Mclntyre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grow more big trees in California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3644" y="7535092"/>
            <a:ext cx="20144727" cy="301967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48596" y="2195419"/>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51752" y="7669235"/>
            <a:ext cx="20434866"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主旨大意题。本文主要讲述了美国加州森林中大树数量急剧下降的现象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并分析了原因。由此可知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项能很好地概括全文。</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6A294D7E-E2FF-491C-B532-8FF2018D86E0}"/>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3E6D77F0-E84B-494C-88EC-DBEC5F83237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E8C08F9C-DC1F-43BD-9FB3-0CD8D45774C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866052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06762"/>
            <a:ext cx="20001768" cy="1012379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2017·</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err="1">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Ⅱ,C</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Terrafugia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Inc.said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Monday that its new flying car has completed its first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flight,bringing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company closer to its goal of selling the flying car within the next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year.The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vehicle—named the Transition—has two seats, four wheels and wings that fold up so it can be driven like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car.The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Transition,which</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flew at 1,400 feet for eight minutes last month, can reach around 70 miles per hour on the road and 115 in the air. It flies using a 23-gallon tank of gas and burns 5 gallons per hour in the air. On the ground, it gets 35 miles per gallon.</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5A1AC8AF-821F-4AD9-A3C6-02651618623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51F9C12-C183-46C6-86FB-AE2E06BD702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F1659AC8-C6C2-4DDE-8431-1AAD3A4D42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32045454"/>
      </p:ext>
    </p:extLst>
  </p:cSld>
  <p:clrMapOvr>
    <a:masterClrMapping/>
  </p:clrMapOvr>
  <p:transition>
    <p:pull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3476" y="2114773"/>
            <a:ext cx="21674408"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Around 100 people have already put down a $10,000 deposit to get a Transition when they go on sale, and those numbers will likely rise after Terrafugia introduces the Transition to the public later this week at the New York Auto Show. But don’t expect it to show up in too many driveways. It’s expected to cost $279,000.And it won’t help if you’re stuck in traffic. The car needs a runway.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Inventors have been trying to make flying cars since the 1930s, according to Robert Mann, an airline industry expert. But Mann thinks Terrafugia has come closer than anyone to making the flying car a reality. The government has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FC1E861-BC6E-4BC1-AC77-C56B1BC51FF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7F686AE-C883-48DC-B250-791DFCABBD0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25032114-34E5-4036-A4E9-3F8249710A1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19611796"/>
      </p:ext>
    </p:extLst>
  </p:cSld>
  <p:clrMapOvr>
    <a:masterClrMapping/>
  </p:clrMapOvr>
  <p:transition>
    <p:pull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340670"/>
            <a:ext cx="20383394"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already permitted the company to use special materials to make it easier for the vehicle to fly. The Transition is now going through crash tests to make sure it meets federal safety standards. </a:t>
            </a: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Mann said Terrafugia was helped by the Federal Aviation Administration’s decision five years ago to create a separate set of standards for light sport aircraft, which are lower than those for pilots of larger planes. Terrafugia says an owner would need to pass a test and complete 20 hours of flying time to be able to fly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Transition,a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requirement pilots would find relatively easy to meet.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D451B659-43E7-49EB-B307-5DBAE5D8E76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A758676D-D27E-4245-BC29-A1E9082F863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85AC5718-DF98-454B-87DB-A70C35C5107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72947353"/>
      </p:ext>
    </p:extLst>
  </p:cSld>
  <p:clrMapOvr>
    <a:masterClrMapping/>
  </p:clrMapOvr>
  <p:transition>
    <p:pull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54011" y="2100883"/>
            <a:ext cx="21536246"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5.What is the first paragraph mainly about?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basic data of the Transition.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advantages of flying cars.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potential market for flying cars.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designers of the Transition.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73803" y="7232188"/>
            <a:ext cx="22167756" cy="486994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905843" y="7118150"/>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这是一篇说明文。本文比较详细地介绍了新型交通工具</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陆空两用汽车的独特性能和前景。</a:t>
            </a:r>
          </a:p>
        </p:txBody>
      </p:sp>
      <p:sp>
        <p:nvSpPr>
          <p:cNvPr id="10" name="矩形 9">
            <a:extLst>
              <a:ext uri="{FF2B5EF4-FFF2-40B4-BE49-F238E27FC236}">
                <a16:creationId xmlns:a16="http://schemas.microsoft.com/office/drawing/2014/main" id="{8E7AB909-FB2A-4A7B-8B1C-D32FCDA4898F}"/>
              </a:ext>
            </a:extLst>
          </p:cNvPr>
          <p:cNvSpPr/>
          <p:nvPr/>
        </p:nvSpPr>
        <p:spPr>
          <a:xfrm>
            <a:off x="2376588" y="201506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905843" y="9346960"/>
            <a:ext cx="21951602"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段落大意题。第一段第三、四、五句中的各种数据总结了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Transition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的各种基本性能。故选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A1650A5F-ACDE-488E-BAD5-FC96316D4766}"/>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ED18E6C0-AF0B-4FFE-AF55-ABDBD639AB1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DAB4815A-BCC6-4CEF-9719-A043EA60894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420691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90540" y="2114773"/>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6.Why is the Transition unlikely to show up in too many driveways?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causes traffic jams.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difficult to operate.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very expensive.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burns too much fuel.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75825" y="5672791"/>
            <a:ext cx="21011638" cy="314182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023131"/>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90540" y="5898372"/>
            <a:ext cx="20996923"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推理判断题。该款汽车投入市场后的售价将高达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279 000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美元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可知其价格昂贵。文中并未对其操作的难易程度给予介绍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油耗高低也并非主要原因。故选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582447EF-4A60-4307-A441-F8151074E5B2}"/>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7E3F1041-4497-4DEA-924C-C8B5C0049CD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75524ADE-486B-4B1D-BCAF-BAEB42AB544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122495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05173"/>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7.What is the government’s attitude to the development of the flying car?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A.Cautious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B.Favourable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C.Ambiguous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D.Disapproving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0509" y="5515013"/>
            <a:ext cx="20947572" cy="517313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48596" y="206214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220509" y="5649156"/>
            <a:ext cx="20947571"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细节理解题。第三段提到政府已同意该公司使用特殊材料降低飞行难度</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因此可知政府是支持的。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选项有较大干扰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crash tests(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碰撞试验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并非政府的要求</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因此不能得出政府对于开发该款汽车态度谨慎的结论。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ambiguous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的意思是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模棱两可的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含混不清的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。政府已经同意选用特殊材料改良该车</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不能说态度含混不清。故选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F097B7F8-D3E2-462F-819F-C7870D4EEAFD}"/>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24748BAB-3456-4463-ADF3-37395BFB2D0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566087D0-1EF2-45CA-AE18-86FF320ECCE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8769256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50037" y="2068144"/>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8.What is the best title for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A.Flying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car at Auto Show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Transition’s first flight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C.Pilots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dream coming true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D.Flying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car closer to reality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4460" y="5611513"/>
            <a:ext cx="20144727" cy="457803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09000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224460" y="5805114"/>
            <a:ext cx="19928703"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主旨大意题。该文第一段介绍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Transition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的性能指标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第二段介绍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Transition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的市场愿景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第三段则在介绍陆空两用汽车的历史的基础上得出结论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:Terrafugia has come closer than anyone to making the flying car a reality=Flying car closer to reality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38FC496-5B5E-443B-9FB6-0F5010EA08F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B155E0D3-5AD4-4AB3-9E3D-38C7C22F479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AA3DBB7F-2FF1-4A82-8183-89784A755C7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029737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1711225"/>
            <a:ext cx="22017992" cy="1012379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:287</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师生关系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记叙文</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Five-year-old Priscilla Perez, a student at Meador Elementary School in Willis, was unhappy with her recent haircut, which resulted from a severe disease. When students in her class started calling Priscilla a boy, she felt ashamed, often crying and losing concentration in school.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Her teacher, Shannon Grimm, sympathized with her unhappiness. Grimm and Priscilla’s mum were concerned, but their ideas didn’t work. “We had classroom discussions about how girls have short hair and boys have long hair, and I showed them photos of movie stars with different looks,” Grimm said.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76473262"/>
      </p:ext>
    </p:extLst>
  </p:cSld>
  <p:clrMapOvr>
    <a:masterClrMapping/>
  </p:clrMapOvr>
  <p:transition>
    <p:pull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1955621"/>
            <a:ext cx="21657952" cy="11139460"/>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“However, it wasn’t sinking in.”</a:t>
            </a: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Grimm thought about Priscilla throughout a winter break, and one morning, she had an idea: cut off her hair—a scary thought for Grimm, who wore her hair long and took pride in it. “I’ve never had short hair, and I stressed about it for two weeks before making a decision,” she said. On Jan. 4, Grimm invited a hairstylist friend to her home. “I told him to keep going, even if I cried,” she said.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class loved their teacher’s new hairdo, especially Priscilla, who excitedly ran off the school bus that afternoon and yelled, “Mum,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Grimm cut her hair!” The teacher also bought matching bows for herself and the girl, so they could style their hair together.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07999DD3-96FA-4FD1-BE20-57CFBFC29C8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D104741-07ED-413A-A64F-AAAF6A32F1E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F85F4AF9-EBC8-4615-A827-B968BE64DD7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80270540"/>
      </p:ext>
    </p:extLst>
  </p:cSld>
  <p:clrMapOvr>
    <a:masterClrMapping/>
  </p:clrMapOvr>
  <p:transition>
    <p:pull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50652"/>
            <a:ext cx="21657952" cy="707680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February, the teacher recommended Priscilla for the school district’s Student of the Month Award, but during the Monday ceremony, she received a surprise: “hero medal” from the girl. “Now we have matching awards,” says Grimm.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Priscilla’s mother, Maria, said that Grimm’s thoughtfulness brought her to tears. “I was shocked. I was crying. I couldn’t believe it—she did something I wouldn’t have the bravery to do. I will never forget that.”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239EC694-80F6-4E38-B5C9-C8317DACAF6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6B0E392-3EDF-4BAF-BCB5-88CF345FBF1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A467ED0E-A873-4ECF-AF65-F794F038BFF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97617597"/>
      </p:ext>
    </p:extLst>
  </p:cSld>
  <p:clrMapOvr>
    <a:masterClrMapping/>
  </p:clrMapOvr>
  <p:transition>
    <p:pull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4471"/>
            <a:ext cx="21425814" cy="5813194"/>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Why was Priscilla unhappy at school?</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She wasn’t satisfied with her teacher.</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She couldn’t concentrate in class.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She was laughed at by her classmates.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She couldn’t get on well with others.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71ED514-AD72-4C91-BEE5-11C6A6E1245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5F55A78-ED1C-4F87-9DC4-3AA8F0C1CC4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6DDBA612-B4E2-4917-B0E7-C63B837D08F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E26C45D6-B7CF-49FE-B8EE-70F8D8AEDBEE}"/>
              </a:ext>
            </a:extLst>
          </p:cNvPr>
          <p:cNvSpPr/>
          <p:nvPr/>
        </p:nvSpPr>
        <p:spPr>
          <a:xfrm>
            <a:off x="2448596" y="2148871"/>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936343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23036" y="2497832"/>
            <a:ext cx="22167756" cy="669683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923037" y="2609564"/>
            <a:ext cx="21703677"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本文是一篇记叙文。因为疾病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,Priscilla Perez</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不得不剪掉头发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为此受到了班上其他同学的嘲笑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这使得她非常抑郁。老师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Grimm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做了很多事情想改变这种状况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但是都没能奏效。最后她想出了一个办法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自己也剪掉头发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没想到这一办法很奏效。</a:t>
            </a:r>
          </a:p>
        </p:txBody>
      </p:sp>
      <p:sp>
        <p:nvSpPr>
          <p:cNvPr id="8" name="矩形 7">
            <a:extLst>
              <a:ext uri="{FF2B5EF4-FFF2-40B4-BE49-F238E27FC236}">
                <a16:creationId xmlns:a16="http://schemas.microsoft.com/office/drawing/2014/main" id="{DB09D662-CB98-4EF6-A83D-0A7034605E59}"/>
              </a:ext>
            </a:extLst>
          </p:cNvPr>
          <p:cNvSpPr/>
          <p:nvPr/>
        </p:nvSpPr>
        <p:spPr>
          <a:xfrm>
            <a:off x="916411" y="5895577"/>
            <a:ext cx="22445709"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细节理解题。根据第一段可知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因为疾病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,Priscilla Perez</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不得不剪掉头发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为此班上同学说她是小男孩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她感到羞耻。据此可知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她在学校不开心是因为被同学嘲笑。故选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775D04E4-995F-4104-9976-D896581259BF}"/>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36B431E-1639-4689-9893-0045922FEB6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C45D5AF-AEBB-4D7A-8875-614DB2887B0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138950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32885" y="2107852"/>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)2. What made Grimm have her own hair cut?</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 praise from her students.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devotion to her students.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The request of Priscilla’s mother.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The suggestion from the hairstylist.</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4" name="图片 3">
            <a:extLst>
              <a:ext uri="{FF2B5EF4-FFF2-40B4-BE49-F238E27FC236}">
                <a16:creationId xmlns:a16="http://schemas.microsoft.com/office/drawing/2014/main" id="{54928358-E0DF-41AD-8A77-5FBF1E9F0C2D}"/>
              </a:ext>
            </a:extLst>
          </p:cNvPr>
          <p:cNvPicPr>
            <a:picLocks noChangeAspect="1"/>
          </p:cNvPicPr>
          <p:nvPr/>
        </p:nvPicPr>
        <p:blipFill>
          <a:blip r:embed="rId2"/>
          <a:stretch>
            <a:fillRect/>
          </a:stretch>
        </p:blipFill>
        <p:spPr>
          <a:xfrm>
            <a:off x="1512492" y="7226300"/>
            <a:ext cx="20894978" cy="2301802"/>
          </a:xfrm>
          <a:prstGeom prst="rect">
            <a:avLst/>
          </a:prstGeom>
        </p:spPr>
      </p:pic>
      <p:sp>
        <p:nvSpPr>
          <p:cNvPr id="5" name="矩形 4">
            <a:extLst>
              <a:ext uri="{FF2B5EF4-FFF2-40B4-BE49-F238E27FC236}">
                <a16:creationId xmlns:a16="http://schemas.microsoft.com/office/drawing/2014/main" id="{F1BBC491-B74B-44C8-8DBE-78844DA903D2}"/>
              </a:ext>
            </a:extLst>
          </p:cNvPr>
          <p:cNvSpPr/>
          <p:nvPr/>
        </p:nvSpPr>
        <p:spPr>
          <a:xfrm>
            <a:off x="2115148" y="211477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4C50648-FC63-44A7-9BD2-347A5D668A90}"/>
              </a:ext>
            </a:extLst>
          </p:cNvPr>
          <p:cNvSpPr/>
          <p:nvPr/>
        </p:nvSpPr>
        <p:spPr>
          <a:xfrm>
            <a:off x="1592503" y="7525246"/>
            <a:ext cx="20658293" cy="200285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推理判断题。根据第三段可知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,Grimm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老师这么做是为了帮助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Priscilla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渡过难关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是出于对学生的关爱。故选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A76DD0E-EF20-431B-932E-592DB6AB868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4C84C4DD-0DBC-47BB-8010-0073D055D08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A9F295E9-A5D0-4B5E-AA41-5EF6098CD46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176392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6331" y="1950150"/>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)3. What can we know about Grimm?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She had her hair cut together with Priscilla.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She expressed her sincere thanks to her pupils.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She hesitated a lot before having her hair cut.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She won a gold medal for facing difficulties bravely.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95739" y="7439724"/>
            <a:ext cx="20400551" cy="289382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197730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26331" y="7849442"/>
            <a:ext cx="20182485"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细节理解题。根据第三段第二句可知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,Grimm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老师剪头发前犹豫了很久。故选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ACB92401-72A4-4E5B-8FCB-1D76A55E6A65}"/>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D66E9D37-69A5-4D06-BE6C-B81051051C1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783EA390-68A0-4CC1-8C90-FEF068BB875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223845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53105" y="2043025"/>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What is the text mainly about?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How Grimm helped her student out.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What problem Priscilla had at school.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Why Priscilla won the Student of the Month Award.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When Grimm got her new hairstyle.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21978" y="7188642"/>
            <a:ext cx="20144727" cy="345585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48596" y="205839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78819" y="7732503"/>
            <a:ext cx="19523072"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主旨大意题。通读全文可知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本文讲述的是老师帮助学生摆脱困境的故事。故选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3B08C70-3E97-434A-96A1-106710AAEBAD}"/>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0A509094-6F1B-423A-8210-3DC117C9A76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A3BF92E9-3BEF-4DA2-8638-ECEBBAE1E14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9633434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412678"/>
            <a:ext cx="21657952" cy="9113649"/>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:309</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相貌与名字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Have you ever heard someone say “You totally look like you’re a Jessica” or something similar? People seem to think that they know what kind of person a “Jessica” or a “Michael” looks like. Why is this?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According to a study published in the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Journal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Personality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Social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Psychology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humans tend to associate people’s names with their appearances, and can even guess someone’s name based on how they look.</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19551683-F749-472C-8B0E-A2D91463241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13BE8B5-CC4C-47DA-B90A-2FC9B1D67DC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3903D1EF-4F0D-4AFC-A52D-1D4B7F755E0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67073893"/>
      </p:ext>
    </p:extLst>
  </p:cSld>
  <p:clrMapOvr>
    <a:masterClrMapping/>
  </p:clrMapOvr>
  <p:transition>
    <p:pull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7082323"/>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Researchers at the Hebrew University of Jerusalem, Israel, collected thousands of photos of people’s faces. They labeled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贴标签于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each photo with four names. Then, they asked volunteers to guess which of the four names was correct.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volunteers were able to guess the right name 38% of the time. It seems that certain characteristics of faces give them clues about someone’s name,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Reader’s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Digest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reported.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A2FA39B5-C651-43A8-B7FE-AE9B92A503F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76FC70B-04B7-4B48-9648-54A631B77D4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1231EF69-E57D-4587-9D45-9360AF2AFD4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13792388"/>
      </p:ext>
    </p:extLst>
  </p:cSld>
  <p:clrMapOvr>
    <a:masterClrMapping/>
  </p:clrMapOvr>
  <p:transition>
    <p:pull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1983330"/>
            <a:ext cx="21657952" cy="8097986"/>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However, this only worked when the volunteers looked at names from their own culture. In addition, the volunteers were not as good at guessing the real names of people who used nicknames(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昵称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more often than their real names. This may show that a person’s appearance is affected by their name only if they use it often.</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“This kind of face-name matching happens because of a process of self-fulfilling prophecy(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预言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 we become what other people expect us to become,” Ruth Mayo from the university told science news website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EurekAlert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F226FDA1-5A3C-4FCB-A0D1-D63C9FE71F0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761D47C-7F84-46E5-BCA7-159CA164DF6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64535B05-4062-4EF4-9241-BFE6B01E094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27243164"/>
      </p:ext>
    </p:extLst>
  </p:cSld>
  <p:clrMapOvr>
    <a:masterClrMapping/>
  </p:clrMapOvr>
  <p:transition>
    <p:pull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340670"/>
            <a:ext cx="21657952"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Earlier studies have shown that gender(</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性别</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race stereotypes(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刻板印象</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can affect a person’s appearance. The researchers believe there are also similar stereotypes about names. For example, people tend to think that men named Bob should have rounder faces because the word itself looks round. People may think that women named Rose are beautiful. They expect them to be “delicate” and “female”, just like the flower they are named for.</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F5732819-103F-4B8B-AF22-9F6C01C4762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0FA3BE7-1196-4BEA-9265-2FDD69415BE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4E6E70BB-84B6-48FD-90CA-50A612F98FE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97224120"/>
      </p:ext>
    </p:extLst>
  </p:cSld>
  <p:clrMapOvr>
    <a:masterClrMapping/>
  </p:clrMapOvr>
  <p:transition>
    <p:pull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296" y="2114773"/>
            <a:ext cx="21425814" cy="5813194"/>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How is this article developed?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By giving examples.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By asking questions.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By doing an experiment.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By comparing different cases.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9CA594B-67C3-4665-91C9-2C9CA7A1C40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0E57ECE-DA37-480C-84CA-6BFE2D79208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6958B501-B69F-4B2E-B7BE-5E8EA73ADC9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9CB7CC48-985D-4D10-A587-5BD424FE3012}"/>
              </a:ext>
            </a:extLst>
          </p:cNvPr>
          <p:cNvSpPr/>
          <p:nvPr/>
        </p:nvSpPr>
        <p:spPr>
          <a:xfrm>
            <a:off x="2664620" y="2104572"/>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467984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487813" y="2556598"/>
            <a:ext cx="22167756" cy="692609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487813" y="2556598"/>
            <a:ext cx="21703677"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本文是一篇说明文。文章通过一项实验证明了一个很有意思的现象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人们倾向于通过相貌判断一个人的名字。研究人员认为这一现象的出现主要是由于人们对一些名字形成了刻板的印象。</a:t>
            </a:r>
          </a:p>
        </p:txBody>
      </p:sp>
      <p:sp>
        <p:nvSpPr>
          <p:cNvPr id="8" name="矩形 7">
            <a:extLst>
              <a:ext uri="{FF2B5EF4-FFF2-40B4-BE49-F238E27FC236}">
                <a16:creationId xmlns:a16="http://schemas.microsoft.com/office/drawing/2014/main" id="{DB09D662-CB98-4EF6-A83D-0A7034605E59}"/>
              </a:ext>
            </a:extLst>
          </p:cNvPr>
          <p:cNvSpPr/>
          <p:nvPr/>
        </p:nvSpPr>
        <p:spPr>
          <a:xfrm>
            <a:off x="658790" y="5736149"/>
            <a:ext cx="21703678"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写作手法题。本文第一段通过疑问句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“Why is this?”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引出话题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第二段介绍了研究结论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第三段起开始介绍实验过程及结果。由此可知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这篇文章是通过做一项实验来展开的。故选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DBB7E7D1-2864-4175-B6AF-9BCCAC471A4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8CA8E931-5F7E-4CC1-BD0E-EC740F0A365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AF48768-F962-4FEF-A4CB-33E60FF1956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56627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5719" y="2100883"/>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)6. What can be inferred from the study?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Volunteers found it much easier to guess nicknames.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Names have different associations in different cultures.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Volunteers could guess the characteristics of the interviewees.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The people in the photos and volunteers were from the same culture.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47651" y="7549122"/>
            <a:ext cx="21447162" cy="367229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03075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978127" y="7766631"/>
            <a:ext cx="21416686"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推理判断题。根据文章第五段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“However, this only worked when the volunteers looked at names from their own culture.”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这一实验结果仅对于判断自己文化里的名字有效。据此推断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在不同的文化里名字的联想含义不同。故选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ABDD22CC-06C9-48BE-A906-A9EC2C7C646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70C1861C-E2B7-480F-9DD2-A5ED0E4687C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6F5D09F-DDB3-416B-AF62-18BEF5C89DE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454105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5719" y="2011564"/>
            <a:ext cx="20655588" cy="6061146"/>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 Why do some people look like their names according to Ruth Mayo?</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They want to please everyone around them.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They don’t want to be different from others.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They tend to become what others expect them to become.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They like to copy famous people who share the same name.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56742" y="8103644"/>
            <a:ext cx="20655589" cy="403418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138272" y="2046209"/>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87163" y="8072710"/>
            <a:ext cx="20655589" cy="403418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细节理解题。根据第六段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“‘This kind of face-name matching happens because of a process of self-fulfilling prophecy(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预言</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as we become what other people expect us to become…’”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脸和名字之间的联系是自证预言的结果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因为我们会变成其他人期待我们成为的样子。故选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BE659B0E-7051-424A-926E-752C176CC88F}"/>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9CB91BC3-F541-4298-8735-051C1E15AB1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865B4B03-ED0E-4BB2-979D-267AAFEC291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7576539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5692" y="2045289"/>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 What may be the best title for this passage?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What determines our names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Why we look like our names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How we get rid of our stereotypes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How stereotypes affect people’s looks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4209" y="7217471"/>
            <a:ext cx="20155073" cy="346075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194230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9659" y="7376938"/>
            <a:ext cx="20155073"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主旨大意题。本文第一段通过疑问句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“Why is this?”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引出话题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文章通过一项实验解释了一个很有意思的现象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为什么我们看起来像我们的名字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152D2B59-2C6C-48BA-A1C3-1EB5F7721A4C}"/>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801E62EC-9FD3-4FF5-8635-5975476E1A3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C5015ADE-43EB-4F51-A495-110B5EF30B1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280750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1170352" cy="707680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world famous Boston Symphony Orchestra normally performs at Boston Symphony Hall, Massachusetts. But its summer home is the Tanglewood Music Centre in western Massachusetts.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Boston Symphony Orchestra also has a summer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Tanglewood. It is designed for young singers, musicians and those who create musical works. Great composers like Aaron Copland, Leonard Bernstein and John Adams have worked there.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4B771F2F-A2FD-4A4A-839F-D3A8852F91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449D14-B678-42C4-BDFF-43F4090202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F47469C-2684-4B7D-94F4-AC5BF394629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68632650"/>
      </p:ext>
    </p:extLst>
  </p:cSld>
  <p:clrMapOvr>
    <a:masterClrMapping/>
  </p:clrMapOvr>
  <p:transition>
    <p:pull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11703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Serge Koussevitzky led the Boston Symphony Orchestra in 1940. At the time Europe was at war. The United States did not enter World War Ⅱ until the end of 1941.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Koussevitzky persuaded people in the music industry to open a music school at Tanglewood, the BSO’s summer home. He wanted young, gifted musicians to attend the school for free.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within two years,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almost came to an end. “The BSO trustees(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受托人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wanted to close the school because of the war and Koussevitzky was angry, and wrote a letter calling it an ‘act of artistic vandalism(</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故意破坏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he said, ‘Now is the time when the world needs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3AC6BA85-18E2-4F9D-B6E2-230CA942C6D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F15BE16-294A-475C-91B9-7FF97B8D967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4E7377E3-2445-4C11-888B-D0F5E63408B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40172621"/>
      </p:ext>
    </p:extLst>
  </p:cSld>
  <p:clrMapOvr>
    <a:masterClrMapping/>
  </p:clrMapOvr>
  <p:transition>
    <p:pull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11703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be hearing this music,’” says Jeremy Eichler, a music critic for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Boston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Globe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“This music” was not just works by Beethoven or Brahms. It was the sounds of the time.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Koussevitzky chose composer Aaron Copland to head the school. “In establishing Aaron Copland as the head of the school not as the head of composition, he was making a very specific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statement.And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think he felt very strongly that paying attention to the music of one’s own time is the way to ensure that there will be a future,” says Jeremy Eichler.</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1B20EBB1-B595-42D2-8D8B-27EBD66BE38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826187C-3DD0-457B-9374-18C11C3F143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FFC31AFF-E3BF-4E57-9236-1B1E9DBE3D7B}"/>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4471288"/>
      </p:ext>
    </p:extLst>
  </p:cSld>
  <p:clrMapOvr>
    <a:masterClrMapping/>
  </p:clrMapOvr>
  <p:transition>
    <p:pull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1170352" cy="11139460"/>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Paul Hindemith was a refugee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难民</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from the war in Europe. He was chosen as the first head of Tanglewood’s music composition department. He and Copland decided that the school would be a place where composers write new musical works.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Their first performance was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Alleluia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piece written by American composer Randall Thompson.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Alleluia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has opened the school’s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every summer since it was first performed. Since it opened, Tanglewood’s young musicians, singers and conductors have performed many new compositions. They include the first American performance of Benjamin Britten’s opera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Peter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Grimes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This year, for its 75th anniversary,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centre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asked composers to write 34 new pieces of music.</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1560EE22-5653-499E-89D8-2BAFF4AC56F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019302D-6D60-404D-9820-1D8163A125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06D636FE-EBDD-404E-8B88-919B07A3AB9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10164065"/>
      </p:ext>
    </p:extLst>
  </p:cSld>
  <p:clrMapOvr>
    <a:masterClrMapping/>
  </p:clrMapOvr>
  <p:transition>
    <p:pull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8737" y="2128592"/>
            <a:ext cx="21425814" cy="5813194"/>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1.What happened to the Tanglewood Music Centre?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A.Aaron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Copland once worked as the head of the school.</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B.Many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young, gifted musicians attended the school in 1941.</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was closed in 1943 because of the World War Ⅱ.</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was created by Serge Koussevitzky in 1940.</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C72D1D8C-C00A-4D28-ABC4-70CCABED0C9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5DD279C-CC3C-4A48-9014-90429D7051A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A505FE3-470C-44A7-9FA1-9D90530F2D2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32E518D6-FEE9-446F-845C-DEA8D60D8E50}"/>
              </a:ext>
            </a:extLst>
          </p:cNvPr>
          <p:cNvSpPr/>
          <p:nvPr/>
        </p:nvSpPr>
        <p:spPr>
          <a:xfrm>
            <a:off x="2083426" y="2262735"/>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1557072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64603" y="2573268"/>
            <a:ext cx="21796739" cy="693306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57665" y="2573268"/>
            <a:ext cx="21703677"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本文是一篇新闻报道。人们都很熟悉闻名于世的波士顿交响乐团</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而事实上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位于马萨诸塞州西部的坦格尔伍德音乐中心也是该乐团的组成部分。本文对坦格尔伍德音乐中心进行了简要介绍。</a:t>
            </a:r>
          </a:p>
        </p:txBody>
      </p:sp>
      <p:sp>
        <p:nvSpPr>
          <p:cNvPr id="8" name="矩形 7">
            <a:extLst>
              <a:ext uri="{FF2B5EF4-FFF2-40B4-BE49-F238E27FC236}">
                <a16:creationId xmlns:a16="http://schemas.microsoft.com/office/drawing/2014/main" id="{DB09D662-CB98-4EF6-A83D-0A7034605E59}"/>
              </a:ext>
            </a:extLst>
          </p:cNvPr>
          <p:cNvSpPr/>
          <p:nvPr/>
        </p:nvSpPr>
        <p:spPr>
          <a:xfrm>
            <a:off x="857666" y="5761371"/>
            <a:ext cx="22167756"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细节理解题。根据第五段中的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Mr</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Koussevitzky chose composer Aaron Copland to head the school.”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,Aaron Copland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曾经是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Tanglewood Music Centre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这所学校的校长。故选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EBE8C69F-0AF6-4AC2-B09A-AB9F3AC0F29C}"/>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395F8620-03AE-4894-81C0-F6702171F39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C6395990-F4AD-449F-A043-C42EB801537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926167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08479" y="2019997"/>
            <a:ext cx="20655588" cy="6291979"/>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2.Which of the following is in agreement with Serge Koussevitzky’s opinions?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great music should be the reflection of the time.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young should have the chance to learn music for free.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head of a music school should be a composer.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traditional music should not be emphasized.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15153" y="8286613"/>
            <a:ext cx="20144727" cy="315887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075751"/>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15153" y="8381389"/>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推理判断题。根据第五段中的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 felt very strongly that paying attention to the music of one’s own time…’”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,Serge Koussevitzky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认为伟大的音乐应该是时代的反映。故选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84EA5901-0031-4401-920D-DEC6DB1497A5}"/>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2A307420-61BC-4652-99CD-842C6045E1F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60DCC53D-CD84-4194-ACDC-ECBCC9CE0AB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4955403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317083"/>
            <a:ext cx="20655588" cy="6875024"/>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3.It can be referred that the Tanglewood Music Centre attaches importance to</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A.performing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new works every year</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compositions of famous musicians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C.working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with famous composers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young talented musicians’ creations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9" name="矩形 8">
            <a:extLst>
              <a:ext uri="{FF2B5EF4-FFF2-40B4-BE49-F238E27FC236}">
                <a16:creationId xmlns:a16="http://schemas.microsoft.com/office/drawing/2014/main" id="{D8B6A34B-D3AD-4EA0-B6B2-21C2DED8BCD6}"/>
              </a:ext>
            </a:extLst>
          </p:cNvPr>
          <p:cNvSpPr/>
          <p:nvPr/>
        </p:nvSpPr>
        <p:spPr>
          <a:xfrm>
            <a:off x="6625060" y="3464913"/>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grpSp>
        <p:nvGrpSpPr>
          <p:cNvPr id="5" name="组合 4">
            <a:extLst>
              <a:ext uri="{FF2B5EF4-FFF2-40B4-BE49-F238E27FC236}">
                <a16:creationId xmlns:a16="http://schemas.microsoft.com/office/drawing/2014/main" id="{A3DD7D6E-0EF9-41FA-8F4A-7DE3B4D7F86C}"/>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206DA7EF-FE61-4028-B7EA-88D7AD3BE1A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8" name="图片 7">
              <a:extLst>
                <a:ext uri="{FF2B5EF4-FFF2-40B4-BE49-F238E27FC236}">
                  <a16:creationId xmlns:a16="http://schemas.microsoft.com/office/drawing/2014/main" id="{6478DD7F-E41A-4FD5-99A9-D3B958F67A5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830956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4460" y="2455290"/>
            <a:ext cx="20144727" cy="6264697"/>
          </a:xfrm>
          <a:prstGeom prst="rect">
            <a:avLst/>
          </a:prstGeom>
        </p:spPr>
      </p:pic>
      <p:sp>
        <p:nvSpPr>
          <p:cNvPr id="8" name="矩形 7">
            <a:extLst>
              <a:ext uri="{FF2B5EF4-FFF2-40B4-BE49-F238E27FC236}">
                <a16:creationId xmlns:a16="http://schemas.microsoft.com/office/drawing/2014/main" id="{DB09D662-CB98-4EF6-A83D-0A7034605E59}"/>
              </a:ext>
            </a:extLst>
          </p:cNvPr>
          <p:cNvSpPr/>
          <p:nvPr/>
        </p:nvSpPr>
        <p:spPr>
          <a:xfrm>
            <a:off x="1497377" y="2589433"/>
            <a:ext cx="20182485" cy="72044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推理判断题。根据第三段中的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 wanted young, gifted musicians to attend the school for free.”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和最后一段中的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“Since it opened, Tanglewood’s young musicians, singers and conductors have performed many new compositions.”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他想让年轻有天赋的音乐家免费上这所学校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自建校以来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坦格尔伍德音乐中心的年轻音乐家、歌唱家和指挥家们演奏了许多新作品。据此推断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坦格尔伍德音乐中心重视青年才俊的创作。故选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5" name="组合 4">
            <a:extLst>
              <a:ext uri="{FF2B5EF4-FFF2-40B4-BE49-F238E27FC236}">
                <a16:creationId xmlns:a16="http://schemas.microsoft.com/office/drawing/2014/main" id="{09C4D2BE-38E2-4B37-8B19-AF6601D5CE9F}"/>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3C2FBAE0-C5EA-4DD7-B37E-81546C75FDD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7" name="图片 6">
              <a:extLst>
                <a:ext uri="{FF2B5EF4-FFF2-40B4-BE49-F238E27FC236}">
                  <a16:creationId xmlns:a16="http://schemas.microsoft.com/office/drawing/2014/main" id="{589C9A45-3C41-48F7-9F98-E9DB0F97342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3920149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8699" y="2084293"/>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4.What’s the passage mainly about?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great changes taking place in the Tanglewood Music Centre.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 brief introduction to the Tanglewood Music Centre.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development of the Tanglewood Music Centre.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events that make the Tanglewood Music Centre famous.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4460" y="7523584"/>
            <a:ext cx="20144727" cy="3141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189809"/>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51110" y="7868738"/>
            <a:ext cx="20182485"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主旨大意题。通读全文可知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本文对坦格尔伍德音乐中心进行了简要介绍。故选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05A98464-546C-4924-A1E2-E699850FD61D}"/>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45CB5F1A-5A1A-4827-9645-6B0DA2AFA58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46DD005F-B7C0-4B99-8ED9-5EA7EB7E447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534300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4662</TotalTime>
  <Words>5809</Words>
  <Application>Microsoft Office PowerPoint</Application>
  <PresentationFormat>自定义</PresentationFormat>
  <Paragraphs>332</Paragraphs>
  <Slides>59</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59</vt:i4>
      </vt:variant>
    </vt:vector>
  </HeadingPairs>
  <TitlesOfParts>
    <vt:vector size="66"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682</cp:revision>
  <dcterms:created xsi:type="dcterms:W3CDTF">2016-01-31T01:38:40Z</dcterms:created>
  <dcterms:modified xsi:type="dcterms:W3CDTF">2019-11-04T07:35:30Z</dcterms:modified>
</cp:coreProperties>
</file>