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51" r:id="rId1"/>
    <p:sldMasterId id="2147483653" r:id="rId2"/>
    <p:sldMasterId id="2147483654" r:id="rId3"/>
    <p:sldMasterId id="2147483655" r:id="rId4"/>
    <p:sldMasterId id="2147483656" r:id="rId5"/>
    <p:sldMasterId id="2147483657" r:id="rId6"/>
    <p:sldMasterId id="2147483658" r:id="rId7"/>
    <p:sldMasterId id="2147483659" r:id="rId8"/>
    <p:sldMasterId id="2147483660" r:id="rId9"/>
    <p:sldMasterId id="2147483661" r:id="rId10"/>
    <p:sldMasterId id="2147483662" r:id="rId11"/>
  </p:sldMasterIdLst>
  <p:notesMasterIdLst>
    <p:notesMasterId r:id="rId12"/>
  </p:notesMasterIdLst>
  <p:sldIdLst>
    <p:sldId id="274" r:id="rId13"/>
    <p:sldId id="321" r:id="rId14"/>
    <p:sldId id="276" r:id="rId15"/>
    <p:sldId id="322" r:id="rId16"/>
    <p:sldId id="323" r:id="rId17"/>
    <p:sldId id="324" r:id="rId18"/>
    <p:sldId id="325" r:id="rId19"/>
    <p:sldId id="280" r:id="rId20"/>
    <p:sldId id="329" r:id="rId21"/>
    <p:sldId id="326" r:id="rId22"/>
    <p:sldId id="327" r:id="rId23"/>
    <p:sldId id="328" r:id="rId24"/>
    <p:sldId id="271" r:id="rId25"/>
    <p:sldId id="263" r:id="rId26"/>
    <p:sldId id="283" r:id="rId27"/>
  </p:sldIdLst>
  <p:sldSz cx="9144000" cy="6858000" type="screen4x3"/>
  <p:notesSz cx="6858000" cy="9144000"/>
  <p:custDataLst>
    <p:tags r:id="rId28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60" autoAdjust="0"/>
    <p:restoredTop sz="93760" autoAdjust="0"/>
  </p:normalViewPr>
  <p:slideViewPr>
    <p:cSldViewPr>
      <p:cViewPr varScale="1">
        <p:scale>
          <a:sx n="72" d="100"/>
          <a:sy n="72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Master" Target="slideMasters/slideMaster10.xml" /><Relationship Id="rId11" Type="http://schemas.openxmlformats.org/officeDocument/2006/relationships/slideMaster" Target="slideMasters/slideMaster11.xml" /><Relationship Id="rId12" Type="http://schemas.openxmlformats.org/officeDocument/2006/relationships/notesMaster" Target="notesMasters/notesMaster1.xml" /><Relationship Id="rId13" Type="http://schemas.openxmlformats.org/officeDocument/2006/relationships/slide" Target="slides/slide1.xml" /><Relationship Id="rId14" Type="http://schemas.openxmlformats.org/officeDocument/2006/relationships/slide" Target="slides/slide2.xml" /><Relationship Id="rId15" Type="http://schemas.openxmlformats.org/officeDocument/2006/relationships/slide" Target="slides/slide3.xml" /><Relationship Id="rId16" Type="http://schemas.openxmlformats.org/officeDocument/2006/relationships/slide" Target="slides/slide4.xml" /><Relationship Id="rId17" Type="http://schemas.openxmlformats.org/officeDocument/2006/relationships/slide" Target="slides/slide5.xml" /><Relationship Id="rId18" Type="http://schemas.openxmlformats.org/officeDocument/2006/relationships/slide" Target="slides/slide6.xml" /><Relationship Id="rId19" Type="http://schemas.openxmlformats.org/officeDocument/2006/relationships/slide" Target="slides/slide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8.xml" /><Relationship Id="rId21" Type="http://schemas.openxmlformats.org/officeDocument/2006/relationships/slide" Target="slides/slide9.xml" /><Relationship Id="rId22" Type="http://schemas.openxmlformats.org/officeDocument/2006/relationships/slide" Target="slides/slide10.xml" /><Relationship Id="rId23" Type="http://schemas.openxmlformats.org/officeDocument/2006/relationships/slide" Target="slides/slide11.xml" /><Relationship Id="rId24" Type="http://schemas.openxmlformats.org/officeDocument/2006/relationships/slide" Target="slides/slide12.xml" /><Relationship Id="rId25" Type="http://schemas.openxmlformats.org/officeDocument/2006/relationships/slide" Target="slides/slide13.xml" /><Relationship Id="rId26" Type="http://schemas.openxmlformats.org/officeDocument/2006/relationships/slide" Target="slides/slide14.xml" /><Relationship Id="rId27" Type="http://schemas.openxmlformats.org/officeDocument/2006/relationships/slide" Target="slides/slide15.xml" /><Relationship Id="rId28" Type="http://schemas.openxmlformats.org/officeDocument/2006/relationships/tags" Target="tags/tag1.xml" /><Relationship Id="rId29" Type="http://schemas.openxmlformats.org/officeDocument/2006/relationships/presProps" Target="presProps.xml" /><Relationship Id="rId3" Type="http://schemas.openxmlformats.org/officeDocument/2006/relationships/slideMaster" Target="slideMasters/slideMaster3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slideMaster" Target="slideMasters/slideMaster9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png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png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1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229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1229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85E2AF05-C58D-4284-8FC1-0BDB12460F29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12292" name="幻灯片图像占位符 3"/>
          <p:cNvSpPr/>
          <p:nvPr>
            <p:ph type="sldImg" idx="4294967295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  <a:bevel/>
          </a:ln>
        </p:spPr>
      </p:sp>
      <p:sp>
        <p:nvSpPr>
          <p:cNvPr id="12293" name="备注占位符 4"/>
          <p:cNvSpPr/>
          <p:nvPr>
            <p:ph type="body" sz="quarter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 marL="45720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 marL="91440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 marL="137160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 marL="1828800" indent="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</a:lstStyle>
          <a:p>
            <a:pPr marL="0" lvl="0" indent="0"/>
            <a:r>
              <a:t>单击此处编辑母版文本样式</a:t>
            </a:r>
          </a:p>
          <a:p>
            <a:pPr marL="457200" lvl="1" indent="0"/>
            <a:r>
              <a:t>第二级</a:t>
            </a:r>
          </a:p>
          <a:p>
            <a:pPr marL="914400" lvl="2" indent="0"/>
            <a:r>
              <a:t>第三级</a:t>
            </a:r>
          </a:p>
          <a:p>
            <a:pPr marL="1371600" lvl="3" indent="0"/>
            <a:r>
              <a:t>第四级</a:t>
            </a:r>
          </a:p>
          <a:p>
            <a:pPr marL="1828800" lvl="4" indent="0"/>
            <a:r>
              <a:t>第五级</a:t>
            </a:r>
          </a:p>
        </p:txBody>
      </p:sp>
      <p:sp>
        <p:nvSpPr>
          <p:cNvPr id="1229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1229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FDC7E28E-A043-4E6B-B1BD-CB5D1FFAB3F2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5602" name="幻灯片图像占位符 21505"/>
          <p:cNvSpPr/>
          <p:nvPr>
            <p:ph type="sldImg" idx="4294967295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bevel/>
          </a:ln>
        </p:spPr>
      </p:sp>
      <p:sp>
        <p:nvSpPr>
          <p:cNvPr id="25603" name="文本占位符 21506"/>
          <p:cNvSpPr/>
          <p:nvPr>
            <p:ph type="body" idx="4294967295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最初的天然磁石</a:t>
            </a:r>
            <a:endParaRPr lang="zh-CN" altLang="en-US"/>
          </a:p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0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4301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</a:p>
        </p:txBody>
      </p:sp>
      <p:sp>
        <p:nvSpPr>
          <p:cNvPr id="0" name="页脚占位符 4301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0" name="灯片编号占位符 4301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heme" Target="../theme/theme6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heme" Target="../theme/theme7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heme" Target="../theme/theme8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theme" Target="../theme/theme9.xml" /></Relationships>
</file>

<file path=ppt/slideMasters/_rels/slideMaster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theme" Target="../theme/theme10.xml" /></Relationships>
</file>

<file path=ppt/slideMasters/_rels/slideMaster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theme" Target="../theme/theme1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4301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/>
            <a:fld id="{2DC4DD78-23B9-4FF0-8A0E-ABEE1E1526A4}" type="datetime1">
              <a:rPr lang="zh-CN" altLang="en-US" sz="1400"/>
              <a:t>*</a:t>
            </a:fld>
            <a:endParaRPr lang="zh-CN" altLang="en-US" sz="1400"/>
          </a:p>
        </p:txBody>
      </p:sp>
      <p:sp>
        <p:nvSpPr>
          <p:cNvPr id="1029" name="页脚占位符 4301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ctr"/>
            <a:endParaRPr lang="zh-CN" altLang="en-US" sz="1400"/>
          </a:p>
        </p:txBody>
      </p:sp>
      <p:sp>
        <p:nvSpPr>
          <p:cNvPr id="1030" name="灯片编号占位符 4301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lvl="0" algn="r"/>
            <a:fld id="{79949B36-3C99-460A-B598-759EC14103FD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205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205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EF9D3C9-C9C7-4C21-9BA8-902FD043ED8C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077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307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EF613B5-E003-4470-9B34-6EA57F5F94A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101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10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A704D2E-68FD-41F4-A5E1-FC2043510B9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2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125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126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A47396E-BAA2-49DC-9F95-CAA9BB55038D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6148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149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150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0BA968D-339A-4718-93BE-5EE30335FB97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70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1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717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717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17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C3D94B3-75A3-4CDC-8AB9-5EB3CA4EE1D4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194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5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8196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197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8198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C80E11F-21E3-4C1C-AE2D-800C90FA76BB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9218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9219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9220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9221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2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B69DA5F-8171-46D6-8E15-9C1FB02E3A28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42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43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4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24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24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CCEA47E-508A-47E1-9578-515DB4E79566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1266" name="标题 43009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1267" name="文本占位符 43010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1268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1269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127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698F0F2-1D1B-4FC9-B0A4-8C77038DEDDA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image" Target="../media/image5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.bin" TargetMode="Internal" /><Relationship Id="rId3" Type="http://schemas.openxmlformats.org/officeDocument/2006/relationships/image" Target="../media/image7.png" /><Relationship Id="rId4" Type="http://schemas.openxmlformats.org/officeDocument/2006/relationships/vmlDrawing" Target="../drawings/vmlDrawing1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2.bin" TargetMode="Internal" /><Relationship Id="rId3" Type="http://schemas.openxmlformats.org/officeDocument/2006/relationships/image" Target="../media/image10.png" /><Relationship Id="rId4" Type="http://schemas.openxmlformats.org/officeDocument/2006/relationships/vmlDrawing" Target="../drawings/vmlDrawing2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1.png" /><Relationship Id="rId4" Type="http://schemas.openxmlformats.org/officeDocument/2006/relationships/image" Target="../media/image12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文本框 1"/>
          <p:cNvSpPr/>
          <p:nvPr/>
        </p:nvSpPr>
        <p:spPr>
          <a:xfrm>
            <a:off x="374650" y="1266825"/>
            <a:ext cx="8769350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7200"/>
              <a:t>3.1</a:t>
            </a:r>
            <a:r>
              <a:rPr lang="zh-CN" altLang="zh-CN" sz="7200"/>
              <a:t>我们周围的磁现象</a:t>
            </a:r>
            <a:endParaRPr lang="zh-CN" altLang="zh-CN" sz="7200"/>
          </a:p>
        </p:txBody>
      </p:sp>
      <p:pic>
        <p:nvPicPr>
          <p:cNvPr id="13314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419100" y="2936875"/>
            <a:ext cx="8305800" cy="2128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7" name="图片 5121"/>
          <p:cNvPicPr/>
          <p:nvPr/>
        </p:nvPicPr>
        <p:blipFill>
          <a:blip r:embed="rId2">
            <a:clrChange>
              <a:clrFrom>
                <a:srgbClr val="BE713B"/>
              </a:clrFrom>
              <a:clrTo>
                <a:srgbClr val="BE713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4400" y="649288"/>
            <a:ext cx="2165350" cy="16398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38" name="图片 5122"/>
          <p:cNvPicPr/>
          <p:nvPr/>
        </p:nvPicPr>
        <p:blipFill>
          <a:blip r:embed="rId3">
            <a:clrChange>
              <a:clrFrom>
                <a:srgbClr val="B189A1"/>
              </a:clrFrom>
              <a:clrTo>
                <a:srgbClr val="B189A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06988" y="744538"/>
            <a:ext cx="1800225" cy="15446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9" name="文本框 5123"/>
          <p:cNvSpPr/>
          <p:nvPr/>
        </p:nvSpPr>
        <p:spPr>
          <a:xfrm>
            <a:off x="606425" y="4479925"/>
            <a:ext cx="7777162" cy="210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  <a:ea typeface="楷体_GB2312" pitchFamily="1" charset="-122"/>
              </a:rPr>
              <a:t>1.</a:t>
            </a:r>
            <a:r>
              <a:rPr lang="zh-CN" altLang="en-US" sz="2400" b="1">
                <a:latin typeface="Times New Roman" pitchFamily="18" charset="0"/>
                <a:ea typeface="楷体_GB2312" pitchFamily="1" charset="-122"/>
              </a:rPr>
              <a:t>我们的祖先发明指南针，对世界文明产生重大影响。</a:t>
            </a:r>
            <a:endParaRPr lang="zh-CN" altLang="en-US" sz="2400" b="1">
              <a:latin typeface="Times New Roman" pitchFamily="18" charset="0"/>
              <a:ea typeface="楷体_GB2312" pitchFamily="1" charset="-122"/>
            </a:endParaRPr>
          </a:p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  <a:ea typeface="楷体_GB2312" pitchFamily="1" charset="-122"/>
              </a:rPr>
              <a:t>2.</a:t>
            </a:r>
            <a:r>
              <a:rPr lang="zh-CN" altLang="en-US" sz="2400" b="1">
                <a:latin typeface="Times New Roman" pitchFamily="18" charset="0"/>
                <a:ea typeface="楷体_GB2312" pitchFamily="1" charset="-122"/>
              </a:rPr>
              <a:t>现代人好比被“磁海”包围。</a:t>
            </a:r>
            <a:endParaRPr lang="zh-CN" altLang="en-US" sz="2400" b="1">
              <a:latin typeface="Times New Roman" pitchFamily="18" charset="0"/>
              <a:ea typeface="楷体_GB2312" pitchFamily="1" charset="-122"/>
            </a:endParaRPr>
          </a:p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  <a:ea typeface="楷体_GB2312" pitchFamily="1" charset="-122"/>
              </a:rPr>
              <a:t>3.</a:t>
            </a:r>
            <a:r>
              <a:rPr lang="zh-CN" altLang="en-US" sz="2400" b="1">
                <a:latin typeface="Times New Roman" pitchFamily="18" charset="0"/>
                <a:ea typeface="楷体_GB2312" pitchFamily="1" charset="-122"/>
              </a:rPr>
              <a:t>生物磁性的研究为人类开辟了崭新的视野。</a:t>
            </a:r>
            <a:endParaRPr lang="zh-CN" altLang="en-US" sz="2400" b="1">
              <a:latin typeface="Times New Roman" pitchFamily="18" charset="0"/>
              <a:ea typeface="楷体_GB2312" pitchFamily="1" charset="-122"/>
            </a:endParaRPr>
          </a:p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  <a:ea typeface="楷体_GB2312" pitchFamily="1" charset="-122"/>
              </a:rPr>
              <a:t>…………</a:t>
            </a:r>
            <a:endParaRPr lang="en-US" altLang="zh-CN" sz="2400" b="1">
              <a:latin typeface="Times New Roman" pitchFamily="18" charset="0"/>
              <a:ea typeface="楷体_GB2312" pitchFamily="1" charset="-122"/>
            </a:endParaRPr>
          </a:p>
        </p:txBody>
      </p:sp>
      <p:pic>
        <p:nvPicPr>
          <p:cNvPr id="14340" name="图片 5124"/>
          <p:cNvPicPr/>
          <p:nvPr/>
        </p:nvPicPr>
        <p:blipFill>
          <a:blip r:embed="rId4"/>
          <a:stretch>
            <a:fillRect/>
          </a:stretch>
        </p:blipFill>
        <p:spPr>
          <a:xfrm>
            <a:off x="914400" y="2981325"/>
            <a:ext cx="2436812" cy="1263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1" name="文本框 5125"/>
          <p:cNvSpPr txBox="1"/>
          <p:nvPr/>
        </p:nvSpPr>
        <p:spPr>
          <a:xfrm>
            <a:off x="382588" y="0"/>
            <a:ext cx="6524625" cy="457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楷体_GB2312" pitchFamily="1" charset="-122"/>
              </a:rPr>
              <a:t>一</a:t>
            </a:r>
            <a:r>
              <a:rPr lang="en-US" altLang="zh-CN" sz="2400" b="1">
                <a:solidFill>
                  <a:srgbClr val="FF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楷体_GB2312" pitchFamily="1" charset="-122"/>
              </a:rPr>
              <a:t>.</a:t>
            </a:r>
            <a:r>
              <a:rPr lang="zh-CN" altLang="en-US" sz="2400" b="1">
                <a:solidFill>
                  <a:srgbClr val="FF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楷体_GB2312" pitchFamily="1" charset="-122"/>
              </a:rPr>
              <a:t>无处不在的磁</a:t>
            </a:r>
            <a:endParaRPr lang="zh-CN" altLang="en-US" sz="2400" b="1">
              <a:solidFill>
                <a:srgbClr val="FF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楷体_GB2312" pitchFamily="1" charset="-122"/>
            </a:endParaRPr>
          </a:p>
        </p:txBody>
      </p:sp>
      <p:pic>
        <p:nvPicPr>
          <p:cNvPr id="14342" name="Picture 10" descr="http://g.hiphotos.baidu.com/baike/pic/item/ac6eddc451da81cbc74267765866d016082431e1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5106988" y="2525712"/>
            <a:ext cx="2297112" cy="15319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31" dur="20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文本框 46081"/>
          <p:cNvSpPr/>
          <p:nvPr/>
        </p:nvSpPr>
        <p:spPr>
          <a:xfrm>
            <a:off x="255588" y="620712"/>
            <a:ext cx="2259012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黑体" panose="02010609060101010101" pitchFamily="2" charset="-122"/>
              </a:rPr>
              <a:t>磁现象</a:t>
            </a:r>
            <a:endParaRPr lang="zh-CN" altLang="en-US" sz="3600" b="1">
              <a:solidFill>
                <a:srgbClr val="3333FF"/>
              </a:solidFill>
              <a:latin typeface="Arial" pitchFamily="34" charset="0"/>
              <a:ea typeface="黑体" panose="02010609060101010101" pitchFamily="2" charset="-122"/>
            </a:endParaRPr>
          </a:p>
        </p:txBody>
      </p:sp>
      <p:sp>
        <p:nvSpPr>
          <p:cNvPr id="15362" name="文本框 46082"/>
          <p:cNvSpPr txBox="1"/>
          <p:nvPr/>
        </p:nvSpPr>
        <p:spPr>
          <a:xfrm>
            <a:off x="395288" y="1268413"/>
            <a:ext cx="8748713" cy="1800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       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古代人们就发现了天然磁石吸引铁器的现象。我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anose="02010609060101010101" pitchFamily="2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国春秋战国时期的一些著作已有关于磁石的记载和描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anose="02010609060101010101" pitchFamily="2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述，而东汉学者王充在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《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论衡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》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一书中描述的“</a:t>
            </a:r>
            <a:r>
              <a:rPr lang="zh-CN" altLang="en-US" sz="2800" b="1">
                <a:solidFill>
                  <a:srgbClr val="CC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司南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”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anose="02010609060101010101" pitchFamily="2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被公认为最早的磁性指南工具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anose="02010609060101010101" pitchFamily="2" charset="-122"/>
            </a:endParaRPr>
          </a:p>
        </p:txBody>
      </p:sp>
      <p:pic>
        <p:nvPicPr>
          <p:cNvPr id="15363" name="图片 46083" descr="古代指南针 拷贝"/>
          <p:cNvPicPr/>
          <p:nvPr/>
        </p:nvPicPr>
        <p:blipFill>
          <a:blip r:embed="rId2"/>
          <a:stretch>
            <a:fillRect/>
          </a:stretch>
        </p:blipFill>
        <p:spPr>
          <a:xfrm>
            <a:off x="395288" y="2997200"/>
            <a:ext cx="3248025" cy="2514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文本框 46084"/>
          <p:cNvSpPr txBox="1"/>
          <p:nvPr/>
        </p:nvSpPr>
        <p:spPr>
          <a:xfrm>
            <a:off x="3635375" y="3490913"/>
            <a:ext cx="5184775" cy="13731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       </a:t>
            </a:r>
            <a:r>
              <a:rPr lang="zh-CN" altLang="en-US" sz="2800" b="1">
                <a:solidFill>
                  <a:srgbClr val="3333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指南针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是我国古代的四大发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anose="02010609060101010101" pitchFamily="2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明之一，它当时是用天然磁石制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anose="02010609060101010101" pitchFamily="2" charset="-122"/>
            </a:endParaRPr>
          </a:p>
          <a:p>
            <a:pPr lvl="0"/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成的，比欧洲早了四百多年。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anose="02010609060101010101" pitchFamily="2" charset="-122"/>
            </a:endParaRPr>
          </a:p>
        </p:txBody>
      </p:sp>
      <p:sp>
        <p:nvSpPr>
          <p:cNvPr id="15365" name="文本框 46085"/>
          <p:cNvSpPr txBox="1"/>
          <p:nvPr/>
        </p:nvSpPr>
        <p:spPr>
          <a:xfrm>
            <a:off x="395288" y="5589588"/>
            <a:ext cx="8748713" cy="519113"/>
          </a:xfrm>
          <a:prstGeom prst="rect">
            <a:avLst/>
          </a:prstGeom>
          <a:solidFill>
            <a:srgbClr val="FFFF81">
              <a:alpha val="21001"/>
            </a:srgbClr>
          </a:solidFill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       12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anose="02010609060101010101" pitchFamily="2" charset="-122"/>
              </a:rPr>
              <a:t>世纪初，我国已有指南针用于航海的明确记载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Text Box 2"/>
          <p:cNvSpPr/>
          <p:nvPr/>
        </p:nvSpPr>
        <p:spPr>
          <a:xfrm>
            <a:off x="323850" y="136525"/>
            <a:ext cx="610711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二、地磁场</a:t>
            </a:r>
            <a:endParaRPr lang="zh-CN" altLang="en-US" sz="4000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6386" name="Text Box 3"/>
          <p:cNvSpPr/>
          <p:nvPr/>
        </p:nvSpPr>
        <p:spPr>
          <a:xfrm>
            <a:off x="395288" y="1052512"/>
            <a:ext cx="875982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latin typeface="Times New Roman" pitchFamily="18" charset="0"/>
              </a:rPr>
              <a:t>1</a:t>
            </a:r>
            <a:r>
              <a:rPr lang="zh-CN" altLang="en-US" sz="3200" b="1">
                <a:latin typeface="Times New Roman" pitchFamily="18" charset="0"/>
                <a:ea typeface="宋体" pitchFamily="2" charset="-122"/>
              </a:rPr>
              <a:t>、地球是一个巨大的磁体。</a:t>
            </a:r>
            <a:endParaRPr lang="zh-CN" altLang="en-US" sz="3200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6387" name="Text Box 4"/>
          <p:cNvSpPr/>
          <p:nvPr/>
        </p:nvSpPr>
        <p:spPr>
          <a:xfrm>
            <a:off x="381000" y="1981200"/>
            <a:ext cx="828992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latin typeface="Times New Roman" pitchFamily="18" charset="0"/>
              </a:rPr>
              <a:t>2</a:t>
            </a:r>
            <a:r>
              <a:rPr lang="zh-CN" altLang="en-US" sz="3200" b="1">
                <a:latin typeface="Times New Roman" pitchFamily="18" charset="0"/>
                <a:ea typeface="宋体" pitchFamily="2" charset="-122"/>
              </a:rPr>
              <a:t>、地球周围空间存在的磁场叫地磁场。</a:t>
            </a:r>
            <a:endParaRPr lang="zh-CN" altLang="en-US" sz="3200" b="1"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16388" name="Object 7"/>
          <p:cNvGraphicFramePr/>
          <p:nvPr/>
        </p:nvGraphicFramePr>
        <p:xfrm>
          <a:off x="1908175" y="2852738"/>
          <a:ext cx="4392612" cy="3768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2" progId="Paint.Picture">
                  <p:embed/>
                </p:oleObj>
              </mc:Choice>
              <mc:Fallback>
                <p:oleObj r:id="rId2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8175" y="2852738"/>
                        <a:ext cx="4392612" cy="3768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09" name="Picture 11"/>
          <p:cNvPicPr/>
          <p:nvPr/>
        </p:nvPicPr>
        <p:blipFill>
          <a:blip r:embed="rId2"/>
          <a:stretch>
            <a:fillRect/>
          </a:stretch>
        </p:blipFill>
        <p:spPr>
          <a:xfrm>
            <a:off x="1911350" y="1700212"/>
            <a:ext cx="4851400" cy="51577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0" name="Text Box 5"/>
          <p:cNvSpPr/>
          <p:nvPr/>
        </p:nvSpPr>
        <p:spPr>
          <a:xfrm>
            <a:off x="0" y="0"/>
            <a:ext cx="9144000" cy="2041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200" b="1">
                <a:latin typeface="Arial" pitchFamily="34" charset="0"/>
              </a:rPr>
              <a:t>      3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、 地球的地理两极与地磁两极反向但并不重合，其间有一个夹角，叫磁偏角。因此，指南针所指方向不是正南方，而是和地磁南极有一个夹角。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</p:txBody>
      </p:sp>
      <p:cxnSp>
        <p:nvCxnSpPr>
          <p:cNvPr id="17411" name="Line 9"/>
          <p:cNvCxnSpPr/>
          <p:nvPr/>
        </p:nvCxnSpPr>
        <p:spPr>
          <a:xfrm flipH="1">
            <a:off x="3708400" y="1773238"/>
            <a:ext cx="1295400" cy="4679950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bevel/>
          </a:ln>
        </p:spPr>
      </p:cxnSp>
      <p:cxnSp>
        <p:nvCxnSpPr>
          <p:cNvPr id="17412" name="Line 10"/>
          <p:cNvCxnSpPr/>
          <p:nvPr/>
        </p:nvCxnSpPr>
        <p:spPr>
          <a:xfrm>
            <a:off x="4211638" y="1773238"/>
            <a:ext cx="215900" cy="4751388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bevel/>
          </a:ln>
        </p:spPr>
      </p:cxnSp>
      <p:sp>
        <p:nvSpPr>
          <p:cNvPr id="17413" name="AutoShape 13"/>
          <p:cNvSpPr/>
          <p:nvPr/>
        </p:nvSpPr>
        <p:spPr>
          <a:xfrm>
            <a:off x="1979612" y="2060575"/>
            <a:ext cx="1295400" cy="647700"/>
          </a:xfrm>
          <a:prstGeom prst="wedgeRoundRectCallout">
            <a:avLst>
              <a:gd name="adj1" fmla="val 124264"/>
              <a:gd name="adj2" fmla="val 92894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磁南极</a:t>
            </a:r>
            <a:endParaRPr lang="zh-CN" altLang="en-US" sz="2400" b="1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414" name="AutoShape 14"/>
          <p:cNvSpPr/>
          <p:nvPr/>
        </p:nvSpPr>
        <p:spPr>
          <a:xfrm>
            <a:off x="5651500" y="1916112"/>
            <a:ext cx="1152525" cy="1008062"/>
          </a:xfrm>
          <a:prstGeom prst="wedgeRoundRectCallout">
            <a:avLst>
              <a:gd name="adj1" fmla="val -134435"/>
              <a:gd name="adj2" fmla="val 49528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地理北极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415" name="AutoShape 15"/>
          <p:cNvSpPr/>
          <p:nvPr/>
        </p:nvSpPr>
        <p:spPr>
          <a:xfrm>
            <a:off x="1763712" y="5822950"/>
            <a:ext cx="1295400" cy="1035050"/>
          </a:xfrm>
          <a:prstGeom prst="wedgeRoundRectCallout">
            <a:avLst>
              <a:gd name="adj1" fmla="val 114949"/>
              <a:gd name="adj2" fmla="val -45093"/>
              <a:gd name="adj3" fmla="val 16667"/>
            </a:avLst>
          </a:prstGeom>
          <a:solidFill>
            <a:srgbClr val="FFCC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地理南极</a:t>
            </a:r>
            <a:endParaRPr lang="zh-CN" altLang="en-US" sz="2800" b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416" name="AutoShape 16"/>
          <p:cNvSpPr/>
          <p:nvPr/>
        </p:nvSpPr>
        <p:spPr>
          <a:xfrm>
            <a:off x="5580062" y="5994400"/>
            <a:ext cx="1368425" cy="530225"/>
          </a:xfrm>
          <a:prstGeom prst="wedgeRoundRectCallout">
            <a:avLst>
              <a:gd name="adj1" fmla="val -137009"/>
              <a:gd name="adj2" fmla="val -73056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磁北极</a:t>
            </a:r>
            <a:endParaRPr lang="zh-CN" altLang="en-US" sz="2400" b="1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 spd="med"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911350" y="1700212"/>
            <a:ext cx="4851400" cy="51577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4" name="Text Box 3"/>
          <p:cNvSpPr/>
          <p:nvPr/>
        </p:nvSpPr>
        <p:spPr>
          <a:xfrm>
            <a:off x="0" y="0"/>
            <a:ext cx="9144000" cy="2041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200" b="1">
                <a:latin typeface="Arial" pitchFamily="34" charset="0"/>
              </a:rPr>
              <a:t>      3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、 地球的地理两极与地磁两极反向但并不重合，其间有一个夹角，叫磁偏角。因此，指南针所指方向不是正南方，而是和地磁南极有一个夹角。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</p:txBody>
      </p:sp>
      <p:cxnSp>
        <p:nvCxnSpPr>
          <p:cNvPr id="18435" name="Line 4"/>
          <p:cNvCxnSpPr/>
          <p:nvPr/>
        </p:nvCxnSpPr>
        <p:spPr>
          <a:xfrm flipH="1">
            <a:off x="3708400" y="1773238"/>
            <a:ext cx="1295400" cy="4679950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bevel/>
          </a:ln>
        </p:spPr>
      </p:cxnSp>
      <p:cxnSp>
        <p:nvCxnSpPr>
          <p:cNvPr id="18436" name="Line 5"/>
          <p:cNvCxnSpPr/>
          <p:nvPr/>
        </p:nvCxnSpPr>
        <p:spPr>
          <a:xfrm>
            <a:off x="4211638" y="1773238"/>
            <a:ext cx="215900" cy="4751388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bevel/>
          </a:ln>
        </p:spPr>
      </p:cxnSp>
      <p:sp>
        <p:nvSpPr>
          <p:cNvPr id="18437" name="AutoShape 6"/>
          <p:cNvSpPr/>
          <p:nvPr/>
        </p:nvSpPr>
        <p:spPr>
          <a:xfrm>
            <a:off x="1979612" y="2060575"/>
            <a:ext cx="1295400" cy="647700"/>
          </a:xfrm>
          <a:prstGeom prst="wedgeRoundRectCallout">
            <a:avLst>
              <a:gd name="adj1" fmla="val 124264"/>
              <a:gd name="adj2" fmla="val 92894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磁南极</a:t>
            </a:r>
            <a:endParaRPr lang="zh-CN" altLang="en-US" sz="2400" b="1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38" name="AutoShape 7"/>
          <p:cNvSpPr/>
          <p:nvPr/>
        </p:nvSpPr>
        <p:spPr>
          <a:xfrm>
            <a:off x="5651500" y="1916112"/>
            <a:ext cx="1152525" cy="1008062"/>
          </a:xfrm>
          <a:prstGeom prst="wedgeRoundRectCallout">
            <a:avLst>
              <a:gd name="adj1" fmla="val -134435"/>
              <a:gd name="adj2" fmla="val 49528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地理北极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39" name="AutoShape 8"/>
          <p:cNvSpPr/>
          <p:nvPr/>
        </p:nvSpPr>
        <p:spPr>
          <a:xfrm>
            <a:off x="1763712" y="5822950"/>
            <a:ext cx="1295400" cy="1035050"/>
          </a:xfrm>
          <a:prstGeom prst="wedgeRoundRectCallout">
            <a:avLst>
              <a:gd name="adj1" fmla="val 114949"/>
              <a:gd name="adj2" fmla="val -45093"/>
              <a:gd name="adj3" fmla="val 16667"/>
            </a:avLst>
          </a:prstGeom>
          <a:solidFill>
            <a:srgbClr val="FFCC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地理南极</a:t>
            </a:r>
            <a:endParaRPr lang="zh-CN" altLang="en-US" sz="2800" b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40" name="AutoShape 9"/>
          <p:cNvSpPr/>
          <p:nvPr/>
        </p:nvSpPr>
        <p:spPr>
          <a:xfrm>
            <a:off x="5580062" y="5994400"/>
            <a:ext cx="1368425" cy="530225"/>
          </a:xfrm>
          <a:prstGeom prst="wedgeRoundRectCallout">
            <a:avLst>
              <a:gd name="adj1" fmla="val -137009"/>
              <a:gd name="adj2" fmla="val -73056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磁北极</a:t>
            </a:r>
            <a:endParaRPr lang="zh-CN" altLang="en-US" sz="2400" b="1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41" name="Text Box 10"/>
          <p:cNvSpPr/>
          <p:nvPr/>
        </p:nvSpPr>
        <p:spPr>
          <a:xfrm>
            <a:off x="395288" y="3141662"/>
            <a:ext cx="8497888" cy="1739900"/>
          </a:xfrm>
          <a:prstGeom prst="rect">
            <a:avLst/>
          </a:prstGeom>
          <a:solidFill>
            <a:srgbClr val="00FFFF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沈括在</a:t>
            </a:r>
            <a:r>
              <a:rPr lang="en-US" altLang="zh-CN" sz="3600" b="1">
                <a:solidFill>
                  <a:srgbClr val="000000"/>
                </a:solidFill>
                <a:latin typeface="Arial" pitchFamily="34" charset="0"/>
              </a:rPr>
              <a:t>《</a:t>
            </a:r>
            <a:r>
              <a:rPr lang="zh-CN" altLang="en-US" sz="36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梦溪笔谈</a:t>
            </a:r>
            <a:r>
              <a:rPr lang="en-US" altLang="zh-CN" sz="3600" b="1">
                <a:solidFill>
                  <a:srgbClr val="000000"/>
                </a:solidFill>
                <a:latin typeface="Arial" pitchFamily="34" charset="0"/>
              </a:rPr>
              <a:t>》</a:t>
            </a:r>
            <a:r>
              <a:rPr lang="zh-CN" altLang="en-US" sz="36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中指出：“常微偏东，不全南也”。这是世界上最早的关于磁偏角的记载。</a:t>
            </a:r>
            <a:endParaRPr lang="zh-CN" altLang="en-US" sz="3600" b="1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 spd="med"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Rectangle 4"/>
          <p:cNvSpPr/>
          <p:nvPr/>
        </p:nvSpPr>
        <p:spPr>
          <a:xfrm>
            <a:off x="250825" y="188912"/>
            <a:ext cx="8604250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000" b="1">
                <a:latin typeface="Arial" pitchFamily="34" charset="0"/>
                <a:ea typeface="宋体" pitchFamily="2" charset="-122"/>
              </a:rPr>
              <a:t>磁偏角在不同的地点不同，而且由于地球的缓慢移动，磁偏角也在变化。</a:t>
            </a:r>
            <a:endParaRPr lang="zh-CN" altLang="en-US" sz="4000" b="1"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19458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1911350" y="1700212"/>
            <a:ext cx="4851400" cy="5157788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9459" name="Line 6"/>
          <p:cNvCxnSpPr/>
          <p:nvPr/>
        </p:nvCxnSpPr>
        <p:spPr>
          <a:xfrm flipH="1">
            <a:off x="3708400" y="1773238"/>
            <a:ext cx="1295400" cy="4679950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bevel/>
          </a:ln>
        </p:spPr>
      </p:cxnSp>
      <p:cxnSp>
        <p:nvCxnSpPr>
          <p:cNvPr id="19460" name="Line 7"/>
          <p:cNvCxnSpPr/>
          <p:nvPr/>
        </p:nvCxnSpPr>
        <p:spPr>
          <a:xfrm>
            <a:off x="4211638" y="1773238"/>
            <a:ext cx="215900" cy="4751388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bevel/>
          </a:ln>
        </p:spPr>
      </p:cxnSp>
      <p:sp>
        <p:nvSpPr>
          <p:cNvPr id="19461" name="AutoShape 8"/>
          <p:cNvSpPr/>
          <p:nvPr/>
        </p:nvSpPr>
        <p:spPr>
          <a:xfrm>
            <a:off x="1979612" y="2060575"/>
            <a:ext cx="1295400" cy="647700"/>
          </a:xfrm>
          <a:prstGeom prst="wedgeRoundRectCallout">
            <a:avLst>
              <a:gd name="adj1" fmla="val 124264"/>
              <a:gd name="adj2" fmla="val 92894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磁南极</a:t>
            </a:r>
            <a:endParaRPr lang="zh-CN" altLang="en-US" sz="2400" b="1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9462" name="AutoShape 9"/>
          <p:cNvSpPr/>
          <p:nvPr/>
        </p:nvSpPr>
        <p:spPr>
          <a:xfrm>
            <a:off x="5651500" y="1916112"/>
            <a:ext cx="1152525" cy="1008062"/>
          </a:xfrm>
          <a:prstGeom prst="wedgeRoundRectCallout">
            <a:avLst>
              <a:gd name="adj1" fmla="val -134435"/>
              <a:gd name="adj2" fmla="val 49528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地理北极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9463" name="AutoShape 10"/>
          <p:cNvSpPr/>
          <p:nvPr/>
        </p:nvSpPr>
        <p:spPr>
          <a:xfrm>
            <a:off x="1763712" y="5822950"/>
            <a:ext cx="1295400" cy="1035050"/>
          </a:xfrm>
          <a:prstGeom prst="wedgeRoundRectCallout">
            <a:avLst>
              <a:gd name="adj1" fmla="val 114949"/>
              <a:gd name="adj2" fmla="val -45093"/>
              <a:gd name="adj3" fmla="val 16667"/>
            </a:avLst>
          </a:prstGeom>
          <a:solidFill>
            <a:srgbClr val="FFCC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地理南极</a:t>
            </a:r>
            <a:endParaRPr lang="zh-CN" altLang="en-US" sz="2800" b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9464" name="AutoShape 11"/>
          <p:cNvSpPr/>
          <p:nvPr/>
        </p:nvSpPr>
        <p:spPr>
          <a:xfrm>
            <a:off x="5580062" y="5994400"/>
            <a:ext cx="1368425" cy="530225"/>
          </a:xfrm>
          <a:prstGeom prst="wedgeRoundRectCallout">
            <a:avLst>
              <a:gd name="adj1" fmla="val -137009"/>
              <a:gd name="adj2" fmla="val -73056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  <a:round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磁北极</a:t>
            </a:r>
            <a:endParaRPr lang="zh-CN" altLang="en-US" sz="2400" b="1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 spd="med"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1" name="图片 50177" descr="地球磁场1"/>
          <p:cNvPicPr/>
          <p:nvPr/>
        </p:nvPicPr>
        <p:blipFill>
          <a:blip r:embed="rId2"/>
          <a:stretch>
            <a:fillRect/>
          </a:stretch>
        </p:blipFill>
        <p:spPr>
          <a:xfrm>
            <a:off x="3903662" y="908050"/>
            <a:ext cx="4987925" cy="5568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2" name="文本框 50178"/>
          <p:cNvSpPr txBox="1"/>
          <p:nvPr/>
        </p:nvSpPr>
        <p:spPr>
          <a:xfrm>
            <a:off x="533400" y="1905000"/>
            <a:ext cx="3429000" cy="301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地磁场的南北极不是固定不变的，大约每过</a:t>
            </a: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50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万年左右，地磁场的南北极就会完全颠倒一次</a:t>
            </a: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.</a:t>
            </a:r>
            <a:endParaRPr lang="en-US" altLang="zh-CN" sz="3200" b="1">
              <a:effectLst>
                <a:outerShdw blurRad="38100" dist="38100" dir="2700000" algn="tl">
                  <a:schemeClr val="bg2"/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  <p:sp>
        <p:nvSpPr>
          <p:cNvPr id="20483" name="文本框 50179"/>
          <p:cNvSpPr/>
          <p:nvPr/>
        </p:nvSpPr>
        <p:spPr>
          <a:xfrm>
            <a:off x="609600" y="609600"/>
            <a:ext cx="28194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solidFill>
                  <a:srgbClr val="800000"/>
                </a:solidFill>
                <a:latin typeface="Arial" pitchFamily="34" charset="0"/>
                <a:ea typeface="黑体" panose="02010609060101010101" pitchFamily="2" charset="-122"/>
              </a:rPr>
              <a:t>磁性的地球</a:t>
            </a:r>
            <a:endParaRPr lang="zh-CN" altLang="en-US" sz="3600" b="1">
              <a:solidFill>
                <a:srgbClr val="800000"/>
              </a:solidFill>
              <a:latin typeface="Arial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Rectangle 2"/>
          <p:cNvSpPr>
            <a:spLocks noGrp="1" noChangeArrowheads="1"/>
          </p:cNvSpPr>
          <p:nvPr>
            <p:ph idx="1"/>
          </p:nvPr>
        </p:nvSpPr>
        <p:spPr>
          <a:xfrm>
            <a:off x="34925" y="0"/>
            <a:ext cx="8893175" cy="2852738"/>
          </a:xfrm>
        </p:spPr>
        <p:txBody>
          <a:bodyPr vert="horz" wrap="square" lIns="91440" tIns="45720" rIns="91440" bIns="45720" numCol="1" anchor="t" anchorCtr="0" compatLnSpc="1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marR="0" lvl="0" indent="-342900" eaLnBrk="0" hangingPunct="0">
              <a:buClrTx/>
              <a:buFontTx/>
              <a:buNone/>
            </a:pPr>
            <a:r>
              <a:rPr lang="zh-CN" altLang="en-US" sz="4000" b="1"/>
              <a:t>三、磁性材</a:t>
            </a:r>
            <a:r>
              <a:rPr lang="zh-CN" altLang="en-US" sz="4000" b="1"/>
              <a:t>料</a:t>
            </a:r>
            <a:endParaRPr lang="zh-CN" altLang="en-US" sz="4000" b="1"/>
          </a:p>
          <a:p>
            <a:pPr marL="342900" marR="0" lvl="0" indent="-342900" eaLnBrk="0" hangingPunct="0">
              <a:buClrTx/>
              <a:buFontTx/>
              <a:buNone/>
            </a:pPr>
            <a:r>
              <a:rPr lang="zh-CN" altLang="en-US" sz="4000" b="1"/>
              <a:t>   </a:t>
            </a:r>
            <a:r>
              <a:rPr lang="zh-CN" altLang="en-US" b="1">
                <a:solidFill>
                  <a:srgbClr val="0000FF"/>
                </a:solidFill>
              </a:rPr>
              <a:t>像铁那样磁化后磁性很强的物质叫磁性材料。</a:t>
            </a:r>
            <a:r>
              <a:rPr lang="zh-CN" altLang="en-US" b="1"/>
              <a:t>磁</a:t>
            </a:r>
            <a:r>
              <a:rPr lang="zh-CN" altLang="en-US" b="1"/>
              <a:t>性材料按照分类标准不同有不同的划分方法，一般按照去磁的难易或化学成分进行分类，具体分类如下：</a:t>
            </a:r>
            <a:endParaRPr lang="zh-CN" altLang="en-US" b="1"/>
          </a:p>
        </p:txBody>
      </p:sp>
      <p:graphicFrame>
        <p:nvGraphicFramePr>
          <p:cNvPr id="21506" name="Object 2"/>
          <p:cNvGraphicFramePr/>
          <p:nvPr/>
        </p:nvGraphicFramePr>
        <p:xfrm>
          <a:off x="215900" y="2997200"/>
          <a:ext cx="8748712" cy="374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2" progId="Photoshop.Image.10">
                  <p:embed/>
                </p:oleObj>
              </mc:Choice>
              <mc:Fallback>
                <p:oleObj r:id="rId2" progId="Photoshop.Image.10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5900" y="2997200"/>
                        <a:ext cx="8748712" cy="3744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文本框 18433"/>
          <p:cNvSpPr/>
          <p:nvPr/>
        </p:nvSpPr>
        <p:spPr>
          <a:xfrm>
            <a:off x="1384300" y="1274762"/>
            <a:ext cx="184150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2530" name="文本框 18434"/>
          <p:cNvSpPr/>
          <p:nvPr/>
        </p:nvSpPr>
        <p:spPr>
          <a:xfrm>
            <a:off x="395288" y="620712"/>
            <a:ext cx="82804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r>
              <a:rPr lang="en-US" altLang="zh-CN" sz="3200">
                <a:latin typeface="Arial" pitchFamily="34" charset="0"/>
                <a:ea typeface="华文新魏" charset="-122"/>
              </a:rPr>
              <a:t>1.</a:t>
            </a:r>
            <a:r>
              <a:rPr lang="zh-CN" altLang="en-US" sz="3200" b="1">
                <a:solidFill>
                  <a:srgbClr val="0000FF"/>
                </a:solidFill>
                <a:latin typeface="Arial" pitchFamily="34" charset="0"/>
                <a:ea typeface="华文新魏" charset="-122"/>
              </a:rPr>
              <a:t>磁性材料</a:t>
            </a:r>
            <a:r>
              <a:rPr lang="en-US" altLang="zh-CN" sz="3200">
                <a:latin typeface="Arial" pitchFamily="34" charset="0"/>
                <a:ea typeface="华文新魏" charset="-122"/>
              </a:rPr>
              <a:t>:</a:t>
            </a:r>
            <a:r>
              <a:rPr lang="zh-CN" altLang="en-US" sz="3200">
                <a:latin typeface="Arial" pitchFamily="34" charset="0"/>
                <a:ea typeface="华文新魏" charset="-122"/>
              </a:rPr>
              <a:t>通常指</a:t>
            </a:r>
            <a:r>
              <a:rPr lang="zh-CN" altLang="en-US" sz="3200">
                <a:solidFill>
                  <a:srgbClr val="FF0000"/>
                </a:solidFill>
                <a:latin typeface="Arial" pitchFamily="34" charset="0"/>
                <a:ea typeface="华文新魏" charset="-122"/>
              </a:rPr>
              <a:t>磁化后磁性很强</a:t>
            </a:r>
            <a:r>
              <a:rPr lang="zh-CN" altLang="en-US" sz="3200">
                <a:latin typeface="Arial" pitchFamily="34" charset="0"/>
                <a:ea typeface="华文新魏" charset="-122"/>
              </a:rPr>
              <a:t>的物质</a:t>
            </a:r>
            <a:r>
              <a:rPr lang="en-US" altLang="zh-CN" sz="3200">
                <a:latin typeface="Arial" pitchFamily="34" charset="0"/>
                <a:ea typeface="华文新魏" charset="-122"/>
              </a:rPr>
              <a:t>(</a:t>
            </a:r>
            <a:r>
              <a:rPr lang="zh-CN" altLang="en-US" sz="3200">
                <a:latin typeface="Arial" pitchFamily="34" charset="0"/>
                <a:ea typeface="华文新魏" charset="-122"/>
              </a:rPr>
              <a:t>铁磁性物质</a:t>
            </a:r>
            <a:r>
              <a:rPr lang="en-US" altLang="zh-CN" sz="3200">
                <a:latin typeface="Arial" pitchFamily="34" charset="0"/>
                <a:ea typeface="华文新魏" charset="-122"/>
              </a:rPr>
              <a:t>)</a:t>
            </a:r>
            <a:endParaRPr lang="en-US" altLang="zh-CN" sz="3200">
              <a:latin typeface="Arial" pitchFamily="34" charset="0"/>
              <a:ea typeface="华文新魏" charset="-122"/>
            </a:endParaRPr>
          </a:p>
        </p:txBody>
      </p:sp>
      <p:sp>
        <p:nvSpPr>
          <p:cNvPr id="22531" name="文本框 18435"/>
          <p:cNvSpPr/>
          <p:nvPr/>
        </p:nvSpPr>
        <p:spPr>
          <a:xfrm>
            <a:off x="250825" y="63500"/>
            <a:ext cx="3455988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  <a:ea typeface="华文新魏" charset="-122"/>
              </a:rPr>
              <a:t>三、磁性材料</a:t>
            </a:r>
            <a:endParaRPr lang="zh-CN" altLang="en-US" sz="4000" b="1">
              <a:solidFill>
                <a:srgbClr val="FF0000"/>
              </a:solidFill>
              <a:latin typeface="Times New Roman" pitchFamily="18" charset="0"/>
              <a:ea typeface="华文新魏" charset="-122"/>
            </a:endParaRPr>
          </a:p>
        </p:txBody>
      </p:sp>
      <p:sp>
        <p:nvSpPr>
          <p:cNvPr id="22532" name="文本框 18436"/>
          <p:cNvSpPr/>
          <p:nvPr/>
        </p:nvSpPr>
        <p:spPr>
          <a:xfrm>
            <a:off x="395288" y="1700212"/>
            <a:ext cx="7993062" cy="4965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r>
              <a:rPr lang="en-US" altLang="zh-CN" sz="3200">
                <a:latin typeface="华文新魏" charset="-122"/>
                <a:ea typeface="华文新魏" charset="-122"/>
              </a:rPr>
              <a:t>2.</a:t>
            </a:r>
            <a:r>
              <a:rPr lang="zh-CN" altLang="en-US" sz="3200">
                <a:latin typeface="华文新魏" charset="-122"/>
                <a:ea typeface="华文新魏" charset="-122"/>
              </a:rPr>
              <a:t>分类</a:t>
            </a:r>
            <a:r>
              <a:rPr lang="en-US" altLang="zh-CN" sz="3200">
                <a:latin typeface="华文新魏" charset="-122"/>
                <a:ea typeface="华文新魏" charset="-122"/>
              </a:rPr>
              <a:t>:⑴</a:t>
            </a:r>
            <a:r>
              <a:rPr lang="zh-CN" altLang="en-US" sz="3200">
                <a:latin typeface="华文新魏" charset="-122"/>
                <a:ea typeface="华文新魏" charset="-122"/>
              </a:rPr>
              <a:t>按磁化后</a:t>
            </a:r>
            <a:r>
              <a:rPr lang="zh-CN" altLang="en-US" sz="3200" b="1">
                <a:solidFill>
                  <a:srgbClr val="9933FF"/>
                </a:solidFill>
                <a:latin typeface="华文新魏" charset="-122"/>
                <a:ea typeface="华文新魏" charset="-122"/>
              </a:rPr>
              <a:t>去磁的难易</a:t>
            </a:r>
            <a:r>
              <a:rPr lang="zh-CN" altLang="en-US" sz="3200">
                <a:latin typeface="华文新魏" charset="-122"/>
                <a:ea typeface="华文新魏" charset="-122"/>
              </a:rPr>
              <a:t>分为两类</a:t>
            </a:r>
            <a:r>
              <a:rPr lang="en-US" altLang="zh-CN" sz="3200">
                <a:latin typeface="华文新魏" charset="-122"/>
                <a:ea typeface="华文新魏" charset="-122"/>
              </a:rPr>
              <a:t>:</a:t>
            </a:r>
            <a:endParaRPr lang="en-US" altLang="zh-CN" sz="3200">
              <a:latin typeface="华文新魏" charset="-122"/>
              <a:ea typeface="华文新魏" charset="-122"/>
            </a:endParaRPr>
          </a:p>
          <a:p>
            <a:pPr lvl="0" eaLnBrk="0" hangingPunct="0"/>
            <a:r>
              <a:rPr lang="en-US" altLang="zh-CN" sz="3200">
                <a:latin typeface="华文新魏" charset="-122"/>
                <a:ea typeface="华文新魏" charset="-122"/>
              </a:rPr>
              <a:t>①</a:t>
            </a:r>
            <a:r>
              <a:rPr lang="zh-CN" altLang="en-US" sz="3200" b="1">
                <a:solidFill>
                  <a:srgbClr val="0000FF"/>
                </a:solidFill>
                <a:latin typeface="华文新魏" charset="-122"/>
                <a:ea typeface="华文新魏" charset="-122"/>
              </a:rPr>
              <a:t>软磁性材料</a:t>
            </a:r>
            <a:r>
              <a:rPr lang="en-US" altLang="zh-CN" sz="3200">
                <a:latin typeface="华文新魏" charset="-122"/>
                <a:ea typeface="华文新魏" charset="-122"/>
              </a:rPr>
              <a:t>:</a:t>
            </a:r>
            <a:r>
              <a:rPr lang="zh-CN" altLang="en-US" sz="3200">
                <a:latin typeface="华文新魏" charset="-122"/>
                <a:ea typeface="华文新魏" charset="-122"/>
              </a:rPr>
              <a:t>磁化后</a:t>
            </a:r>
            <a:r>
              <a:rPr lang="zh-CN" altLang="en-US" sz="3200">
                <a:solidFill>
                  <a:srgbClr val="FF0000"/>
                </a:solidFill>
                <a:latin typeface="华文新魏" charset="-122"/>
                <a:ea typeface="华文新魏" charset="-122"/>
              </a:rPr>
              <a:t>容易去磁</a:t>
            </a:r>
            <a:r>
              <a:rPr lang="zh-CN" altLang="en-US" sz="3200">
                <a:latin typeface="华文新魏" charset="-122"/>
                <a:ea typeface="华文新魏" charset="-122"/>
              </a:rPr>
              <a:t>的物质</a:t>
            </a:r>
            <a:r>
              <a:rPr lang="en-US" altLang="zh-CN" sz="3200">
                <a:latin typeface="华文新魏" charset="-122"/>
                <a:ea typeface="华文新魏" charset="-122"/>
              </a:rPr>
              <a:t>.</a:t>
            </a:r>
            <a:r>
              <a:rPr lang="zh-CN" altLang="en-US" sz="3200">
                <a:latin typeface="华文新魏" charset="-122"/>
                <a:ea typeface="华文新魏" charset="-122"/>
              </a:rPr>
              <a:t>如软铁、硅钢、镍铁合金和锰锌铁氧体、镍锌铁氧体等</a:t>
            </a:r>
            <a:r>
              <a:rPr lang="en-US" altLang="zh-CN" sz="3200">
                <a:latin typeface="华文新魏" charset="-122"/>
                <a:ea typeface="华文新魏" charset="-122"/>
              </a:rPr>
              <a:t>.</a:t>
            </a:r>
            <a:endParaRPr lang="en-US" altLang="zh-CN" sz="3200">
              <a:latin typeface="华文新魏" charset="-122"/>
              <a:ea typeface="华文新魏" charset="-122"/>
            </a:endParaRPr>
          </a:p>
          <a:p>
            <a:pPr lvl="0" eaLnBrk="0" hangingPunct="0"/>
            <a:r>
              <a:rPr lang="en-US" altLang="zh-CN" sz="3200">
                <a:latin typeface="华文新魏" charset="-122"/>
                <a:ea typeface="华文新魏" charset="-122"/>
              </a:rPr>
              <a:t>②</a:t>
            </a:r>
            <a:r>
              <a:rPr lang="zh-CN" altLang="en-US" sz="3200" b="1">
                <a:solidFill>
                  <a:srgbClr val="0000FF"/>
                </a:solidFill>
                <a:latin typeface="华文新魏" charset="-122"/>
                <a:ea typeface="华文新魏" charset="-122"/>
              </a:rPr>
              <a:t>硬磁性材料</a:t>
            </a:r>
            <a:r>
              <a:rPr lang="en-US" altLang="zh-CN" sz="3200">
                <a:latin typeface="华文新魏" charset="-122"/>
                <a:ea typeface="华文新魏" charset="-122"/>
              </a:rPr>
              <a:t>:</a:t>
            </a:r>
            <a:r>
              <a:rPr lang="zh-CN" altLang="en-US" sz="3200">
                <a:latin typeface="华文新魏" charset="-122"/>
                <a:ea typeface="华文新魏" charset="-122"/>
              </a:rPr>
              <a:t>磁化后</a:t>
            </a:r>
            <a:r>
              <a:rPr lang="zh-CN" altLang="en-US" sz="3200">
                <a:solidFill>
                  <a:srgbClr val="FF0000"/>
                </a:solidFill>
                <a:latin typeface="华文新魏" charset="-122"/>
                <a:ea typeface="华文新魏" charset="-122"/>
              </a:rPr>
              <a:t>不易去磁</a:t>
            </a:r>
            <a:r>
              <a:rPr lang="zh-CN" altLang="en-US" sz="3200">
                <a:latin typeface="华文新魏" charset="-122"/>
                <a:ea typeface="华文新魏" charset="-122"/>
              </a:rPr>
              <a:t>的物质</a:t>
            </a:r>
            <a:r>
              <a:rPr lang="en-US" altLang="zh-CN" sz="3200">
                <a:latin typeface="华文新魏" charset="-122"/>
                <a:ea typeface="华文新魏" charset="-122"/>
              </a:rPr>
              <a:t>.</a:t>
            </a:r>
            <a:r>
              <a:rPr lang="zh-CN" altLang="en-US" sz="3200">
                <a:latin typeface="华文新魏" charset="-122"/>
                <a:ea typeface="华文新魏" charset="-122"/>
              </a:rPr>
              <a:t>如碳钢、钨钢、铝镍钴合金和钡铁氧体、锶铁氧体等</a:t>
            </a:r>
            <a:r>
              <a:rPr lang="en-US" altLang="zh-CN" sz="3200">
                <a:latin typeface="华文新魏" charset="-122"/>
                <a:ea typeface="华文新魏" charset="-122"/>
              </a:rPr>
              <a:t>.</a:t>
            </a:r>
            <a:endParaRPr lang="en-US" altLang="zh-CN" sz="3200">
              <a:latin typeface="华文新魏" charset="-122"/>
              <a:ea typeface="华文新魏" charset="-122"/>
            </a:endParaRPr>
          </a:p>
          <a:p>
            <a:pPr lvl="0" eaLnBrk="0" hangingPunct="0"/>
            <a:r>
              <a:rPr lang="en-US" altLang="zh-CN" sz="3200">
                <a:latin typeface="华文新魏" charset="-122"/>
                <a:ea typeface="华文新魏" charset="-122"/>
              </a:rPr>
              <a:t>⑵</a:t>
            </a:r>
            <a:r>
              <a:rPr lang="zh-CN" altLang="en-US" sz="3200">
                <a:latin typeface="华文新魏" charset="-122"/>
                <a:ea typeface="华文新魏" charset="-122"/>
              </a:rPr>
              <a:t>按</a:t>
            </a:r>
            <a:r>
              <a:rPr lang="zh-CN" altLang="en-US" sz="3200" b="1">
                <a:solidFill>
                  <a:srgbClr val="9933FF"/>
                </a:solidFill>
                <a:latin typeface="华文新魏" charset="-122"/>
                <a:ea typeface="华文新魏" charset="-122"/>
              </a:rPr>
              <a:t>化学成分</a:t>
            </a:r>
            <a:r>
              <a:rPr lang="zh-CN" altLang="en-US" sz="3200">
                <a:latin typeface="华文新魏" charset="-122"/>
                <a:ea typeface="华文新魏" charset="-122"/>
              </a:rPr>
              <a:t>来分</a:t>
            </a:r>
            <a:r>
              <a:rPr lang="en-US" altLang="zh-CN" sz="3200">
                <a:latin typeface="华文新魏" charset="-122"/>
                <a:ea typeface="华文新魏" charset="-122"/>
              </a:rPr>
              <a:t>,</a:t>
            </a:r>
            <a:r>
              <a:rPr lang="zh-CN" altLang="en-US" sz="3200">
                <a:latin typeface="华文新魏" charset="-122"/>
                <a:ea typeface="华文新魏" charset="-122"/>
              </a:rPr>
              <a:t>常见的有两大类</a:t>
            </a:r>
            <a:r>
              <a:rPr lang="en-US" altLang="zh-CN" sz="3200">
                <a:latin typeface="华文新魏" charset="-122"/>
                <a:ea typeface="华文新魏" charset="-122"/>
              </a:rPr>
              <a:t>:</a:t>
            </a:r>
            <a:endParaRPr lang="en-US" altLang="zh-CN" sz="3200">
              <a:latin typeface="华文新魏" charset="-122"/>
              <a:ea typeface="华文新魏" charset="-122"/>
            </a:endParaRPr>
          </a:p>
          <a:p>
            <a:pPr lvl="0" eaLnBrk="0" hangingPunct="0"/>
            <a:r>
              <a:rPr lang="en-US" altLang="zh-CN" sz="3200">
                <a:latin typeface="华文新魏" charset="-122"/>
                <a:ea typeface="华文新魏" charset="-122"/>
              </a:rPr>
              <a:t>①</a:t>
            </a:r>
            <a:r>
              <a:rPr lang="zh-CN" altLang="en-US" sz="3200">
                <a:latin typeface="华文新魏" charset="-122"/>
                <a:ea typeface="华文新魏" charset="-122"/>
              </a:rPr>
              <a:t>金属磁性材料</a:t>
            </a:r>
            <a:r>
              <a:rPr lang="en-US" altLang="zh-CN" sz="3200">
                <a:latin typeface="华文新魏" charset="-122"/>
                <a:ea typeface="华文新魏" charset="-122"/>
              </a:rPr>
              <a:t>;②</a:t>
            </a:r>
            <a:r>
              <a:rPr lang="zh-CN" altLang="en-US" sz="3200">
                <a:latin typeface="华文新魏" charset="-122"/>
                <a:ea typeface="华文新魏" charset="-122"/>
              </a:rPr>
              <a:t>铁氧体</a:t>
            </a:r>
            <a:r>
              <a:rPr lang="en-US" altLang="zh-CN" sz="3200">
                <a:latin typeface="华文新魏" charset="-122"/>
                <a:ea typeface="华文新魏" charset="-122"/>
              </a:rPr>
              <a:t>:</a:t>
            </a:r>
            <a:r>
              <a:rPr lang="zh-CN" altLang="en-US" sz="3200">
                <a:latin typeface="华文新魏" charset="-122"/>
                <a:ea typeface="华文新魏" charset="-122"/>
              </a:rPr>
              <a:t>是以氧化铁为主要成分的磁性氧化物</a:t>
            </a:r>
            <a:r>
              <a:rPr lang="en-US" altLang="zh-CN" sz="3200">
                <a:latin typeface="华文新魏" charset="-122"/>
                <a:ea typeface="华文新魏" charset="-122"/>
              </a:rPr>
              <a:t>.</a:t>
            </a:r>
            <a:endParaRPr lang="en-US" altLang="zh-CN" sz="3200">
              <a:latin typeface="华文新魏" charset="-122"/>
              <a:ea typeface="华文新魏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8" dur="500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4" dur="500" fill="hold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0" dur="500" fill="hold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6" dur="500" fill="hold"/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2" dur="500" fill="hold"/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文本框 19457"/>
          <p:cNvSpPr txBox="1"/>
          <p:nvPr/>
        </p:nvSpPr>
        <p:spPr>
          <a:xfrm>
            <a:off x="323850" y="44450"/>
            <a:ext cx="8496300" cy="6683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eaLnBrk="0" hangingPunct="0"/>
            <a:r>
              <a:rPr lang="en-US" altLang="zh-CN" sz="3600">
                <a:latin typeface="华文新魏" charset="-122"/>
                <a:ea typeface="华文新魏" charset="-122"/>
              </a:rPr>
              <a:t>3.</a:t>
            </a:r>
            <a:r>
              <a:rPr lang="zh-CN" altLang="en-US" sz="3600" b="1">
                <a:solidFill>
                  <a:srgbClr val="FF6600"/>
                </a:solidFill>
                <a:latin typeface="华文新魏" charset="-122"/>
                <a:ea typeface="华文新魏" charset="-122"/>
              </a:rPr>
              <a:t>磁性材料特性及应用</a:t>
            </a:r>
            <a:r>
              <a:rPr lang="en-US" altLang="zh-CN" sz="3600">
                <a:latin typeface="华文新魏" charset="-122"/>
                <a:ea typeface="华文新魏" charset="-122"/>
              </a:rPr>
              <a:t>:</a:t>
            </a:r>
            <a:endParaRPr lang="en-US" altLang="zh-CN" sz="3600">
              <a:latin typeface="华文新魏" charset="-122"/>
              <a:ea typeface="华文新魏" charset="-122"/>
            </a:endParaRPr>
          </a:p>
          <a:p>
            <a:pPr marR="0" lvl="0" eaLnBrk="0" hangingPunct="0"/>
            <a:r>
              <a:rPr lang="en-US" altLang="zh-CN" sz="3600">
                <a:latin typeface="华文新魏" charset="-122"/>
                <a:ea typeface="华文新魏" charset="-122"/>
              </a:rPr>
              <a:t>⑴</a:t>
            </a:r>
            <a:r>
              <a:rPr lang="zh-CN" altLang="en-US" sz="3600" b="1">
                <a:solidFill>
                  <a:srgbClr val="0000FF"/>
                </a:solidFill>
                <a:latin typeface="华文新魏" charset="-122"/>
                <a:ea typeface="华文新魏" charset="-122"/>
              </a:rPr>
              <a:t>软磁性材料</a:t>
            </a:r>
            <a:r>
              <a:rPr lang="en-US" altLang="zh-CN" sz="3600">
                <a:latin typeface="华文新魏" charset="-122"/>
                <a:ea typeface="华文新魏" charset="-122"/>
              </a:rPr>
              <a:t>: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新魏" charset="-122"/>
                <a:ea typeface="华文新魏" charset="-122"/>
              </a:rPr>
              <a:t>剩磁弱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新魏" charset="-122"/>
                <a:ea typeface="华文新魏" charset="-122"/>
              </a:rPr>
              <a:t>,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新魏" charset="-122"/>
                <a:ea typeface="华文新魏" charset="-122"/>
              </a:rPr>
              <a:t>易去磁</a:t>
            </a:r>
            <a:r>
              <a:rPr lang="en-US" altLang="zh-CN" sz="3600">
                <a:latin typeface="华文新魏" charset="-122"/>
                <a:ea typeface="华文新魏" charset="-122"/>
              </a:rPr>
              <a:t>.</a:t>
            </a:r>
            <a:endParaRPr lang="en-US" altLang="zh-CN" sz="3600">
              <a:latin typeface="华文新魏" charset="-122"/>
              <a:ea typeface="华文新魏" charset="-122"/>
            </a:endParaRPr>
          </a:p>
          <a:p>
            <a:pPr marR="0" lvl="0" eaLnBrk="0" hangingPunct="0"/>
            <a:r>
              <a:rPr lang="en-US" altLang="zh-CN" sz="3600">
                <a:latin typeface="华文新魏" charset="-122"/>
                <a:ea typeface="华文新魏" charset="-122"/>
              </a:rPr>
              <a:t>      </a:t>
            </a:r>
            <a:r>
              <a:rPr lang="zh-CN" altLang="en-US" sz="3600" b="1">
                <a:solidFill>
                  <a:srgbClr val="FF6600"/>
                </a:solidFill>
                <a:latin typeface="华文新魏" charset="-122"/>
                <a:ea typeface="华文新魏" charset="-122"/>
              </a:rPr>
              <a:t>适用于需要反复磁化的场合</a:t>
            </a:r>
            <a:r>
              <a:rPr lang="en-US" altLang="zh-CN" sz="3600">
                <a:latin typeface="华文新魏" charset="-122"/>
                <a:ea typeface="华文新魏" charset="-122"/>
              </a:rPr>
              <a:t>,</a:t>
            </a:r>
            <a:r>
              <a:rPr lang="zh-CN" altLang="en-US" sz="3600">
                <a:latin typeface="华文新魏" charset="-122"/>
                <a:ea typeface="华文新魏" charset="-122"/>
              </a:rPr>
              <a:t>可用来制造半导体收音机的</a:t>
            </a:r>
            <a:r>
              <a:rPr lang="zh-CN" altLang="en-US" sz="3600">
                <a:solidFill>
                  <a:srgbClr val="0000FF"/>
                </a:solidFill>
                <a:latin typeface="华文新魏" charset="-122"/>
                <a:ea typeface="华文新魏" charset="-122"/>
              </a:rPr>
              <a:t>天线磁棒</a:t>
            </a:r>
            <a:r>
              <a:rPr lang="zh-CN" altLang="en-US" sz="3600">
                <a:latin typeface="华文新魏" charset="-122"/>
                <a:ea typeface="华文新魏" charset="-122"/>
              </a:rPr>
              <a:t>、录音机和录像机的</a:t>
            </a:r>
            <a:r>
              <a:rPr lang="zh-CN" altLang="en-US" sz="3600">
                <a:solidFill>
                  <a:srgbClr val="0000FF"/>
                </a:solidFill>
                <a:latin typeface="华文新魏" charset="-122"/>
                <a:ea typeface="华文新魏" charset="-122"/>
              </a:rPr>
              <a:t>磁头</a:t>
            </a:r>
            <a:r>
              <a:rPr lang="zh-CN" altLang="en-US" sz="3600">
                <a:latin typeface="华文新魏" charset="-122"/>
                <a:ea typeface="华文新魏" charset="-122"/>
              </a:rPr>
              <a:t>、电子计算机中的</a:t>
            </a:r>
            <a:r>
              <a:rPr lang="zh-CN" altLang="en-US" sz="3600">
                <a:solidFill>
                  <a:srgbClr val="0000FF"/>
                </a:solidFill>
                <a:latin typeface="华文新魏" charset="-122"/>
                <a:ea typeface="华文新魏" charset="-122"/>
              </a:rPr>
              <a:t>记忆元件</a:t>
            </a:r>
            <a:r>
              <a:rPr lang="en-US" altLang="zh-CN" sz="3600">
                <a:latin typeface="华文新魏" charset="-122"/>
                <a:ea typeface="华文新魏" charset="-122"/>
              </a:rPr>
              <a:t>,</a:t>
            </a:r>
            <a:r>
              <a:rPr lang="zh-CN" altLang="en-US" sz="3600">
                <a:latin typeface="华文新魏" charset="-122"/>
                <a:ea typeface="华文新魏" charset="-122"/>
              </a:rPr>
              <a:t>以及变压器、电动机、交流发电机、电磁铁和各种高频元件的</a:t>
            </a:r>
            <a:r>
              <a:rPr lang="zh-CN" altLang="en-US" sz="3600">
                <a:solidFill>
                  <a:srgbClr val="0000FF"/>
                </a:solidFill>
                <a:latin typeface="华文新魏" charset="-122"/>
                <a:ea typeface="华文新魏" charset="-122"/>
              </a:rPr>
              <a:t>铁芯</a:t>
            </a:r>
            <a:r>
              <a:rPr lang="zh-CN" altLang="en-US" sz="3600">
                <a:latin typeface="华文新魏" charset="-122"/>
                <a:ea typeface="华文新魏" charset="-122"/>
              </a:rPr>
              <a:t>等</a:t>
            </a:r>
            <a:r>
              <a:rPr lang="en-US" altLang="zh-CN" sz="3600">
                <a:latin typeface="华文新魏" charset="-122"/>
                <a:ea typeface="华文新魏" charset="-122"/>
              </a:rPr>
              <a:t>.</a:t>
            </a:r>
            <a:endParaRPr lang="en-US" altLang="zh-CN" sz="3600">
              <a:latin typeface="华文新魏" charset="-122"/>
              <a:ea typeface="华文新魏" charset="-122"/>
            </a:endParaRPr>
          </a:p>
          <a:p>
            <a:pPr marR="0" lvl="0" eaLnBrk="0" hangingPunct="0"/>
            <a:r>
              <a:rPr lang="en-US" altLang="zh-CN" sz="3600">
                <a:latin typeface="华文新魏" charset="-122"/>
                <a:ea typeface="华文新魏" charset="-122"/>
              </a:rPr>
              <a:t>⑵</a:t>
            </a:r>
            <a:r>
              <a:rPr lang="zh-CN" altLang="en-US" sz="3600" b="1">
                <a:solidFill>
                  <a:srgbClr val="0000FF"/>
                </a:solidFill>
                <a:latin typeface="华文新魏" charset="-122"/>
                <a:ea typeface="华文新魏" charset="-122"/>
              </a:rPr>
              <a:t>硬磁性材料</a:t>
            </a:r>
            <a:r>
              <a:rPr lang="en-US" altLang="zh-CN" sz="3600">
                <a:latin typeface="华文新魏" charset="-122"/>
                <a:ea typeface="华文新魏" charset="-122"/>
              </a:rPr>
              <a:t>: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新魏" charset="-122"/>
                <a:ea typeface="华文新魏" charset="-122"/>
              </a:rPr>
              <a:t>剩磁强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新魏" charset="-122"/>
                <a:ea typeface="华文新魏" charset="-122"/>
              </a:rPr>
              <a:t>,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新魏" charset="-122"/>
                <a:ea typeface="华文新魏" charset="-122"/>
              </a:rPr>
              <a:t>不易去磁</a:t>
            </a:r>
            <a:r>
              <a:rPr lang="en-US" altLang="zh-CN" sz="3600">
                <a:latin typeface="华文新魏" charset="-122"/>
                <a:ea typeface="华文新魏" charset="-122"/>
              </a:rPr>
              <a:t>.</a:t>
            </a:r>
            <a:endParaRPr lang="en-US" altLang="zh-CN" sz="3600">
              <a:latin typeface="华文新魏" charset="-122"/>
              <a:ea typeface="华文新魏" charset="-122"/>
            </a:endParaRPr>
          </a:p>
          <a:p>
            <a:pPr marR="0" lvl="0" eaLnBrk="0" hangingPunct="0"/>
            <a:r>
              <a:rPr lang="en-US" altLang="zh-CN" sz="3600">
                <a:latin typeface="华文新魏" charset="-122"/>
                <a:ea typeface="华文新魏" charset="-122"/>
              </a:rPr>
              <a:t>        </a:t>
            </a:r>
            <a:r>
              <a:rPr lang="zh-CN" altLang="en-US" sz="3600">
                <a:latin typeface="华文新魏" charset="-122"/>
                <a:ea typeface="华文新魏" charset="-122"/>
              </a:rPr>
              <a:t>适合</a:t>
            </a:r>
            <a:r>
              <a:rPr lang="zh-CN" altLang="en-US" sz="3600">
                <a:solidFill>
                  <a:srgbClr val="0000FF"/>
                </a:solidFill>
                <a:latin typeface="华文新魏" charset="-122"/>
                <a:ea typeface="华文新魏" charset="-122"/>
              </a:rPr>
              <a:t>制成永久磁铁</a:t>
            </a:r>
            <a:r>
              <a:rPr lang="en-US" altLang="zh-CN" sz="3600">
                <a:latin typeface="华文新魏" charset="-122"/>
                <a:ea typeface="华文新魏" charset="-122"/>
              </a:rPr>
              <a:t>(</a:t>
            </a:r>
            <a:r>
              <a:rPr lang="zh-CN" altLang="en-US" sz="3600">
                <a:latin typeface="华文新魏" charset="-122"/>
                <a:ea typeface="华文新魏" charset="-122"/>
              </a:rPr>
              <a:t>应用在磁电式仪表、扬声器、话筒、永磁电机等</a:t>
            </a:r>
            <a:r>
              <a:rPr lang="en-US" altLang="zh-CN" sz="3600">
                <a:latin typeface="华文新魏" charset="-122"/>
                <a:ea typeface="华文新魏" charset="-122"/>
              </a:rPr>
              <a:t>)</a:t>
            </a:r>
            <a:r>
              <a:rPr lang="zh-CN" altLang="en-US" sz="3600">
                <a:latin typeface="华文新魏" charset="-122"/>
                <a:ea typeface="华文新魏" charset="-122"/>
              </a:rPr>
              <a:t>、</a:t>
            </a:r>
            <a:r>
              <a:rPr lang="zh-CN" altLang="en-US" sz="3600">
                <a:solidFill>
                  <a:srgbClr val="0000FF"/>
                </a:solidFill>
                <a:latin typeface="华文新魏" charset="-122"/>
                <a:ea typeface="华文新魏" charset="-122"/>
              </a:rPr>
              <a:t>磁记录材料</a:t>
            </a:r>
            <a:r>
              <a:rPr lang="en-US" altLang="zh-CN" sz="3600">
                <a:latin typeface="华文新魏" charset="-122"/>
                <a:ea typeface="华文新魏" charset="-122"/>
              </a:rPr>
              <a:t>(</a:t>
            </a:r>
            <a:r>
              <a:rPr lang="zh-CN" altLang="en-US" sz="3600">
                <a:latin typeface="华文新魏" charset="-122"/>
                <a:ea typeface="华文新魏" charset="-122"/>
              </a:rPr>
              <a:t>可用于录音磁带、银行卡、计算机磁盘等</a:t>
            </a:r>
            <a:r>
              <a:rPr lang="en-US" altLang="zh-CN" sz="3600">
                <a:latin typeface="华文新魏" charset="-122"/>
                <a:ea typeface="华文新魏" charset="-122"/>
              </a:rPr>
              <a:t>).</a:t>
            </a:r>
            <a:endParaRPr lang="en-US" altLang="zh-CN" sz="3600">
              <a:latin typeface="华文新魏" charset="-122"/>
              <a:ea typeface="华文新魏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8" dur="500" fill="hold"/>
                                        <p:tgtEl>
                                          <p:spTgt spid="23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235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8" dur="500" fill="hold"/>
                                        <p:tgtEl>
                                          <p:spTgt spid="235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4" dur="500" fill="hold"/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0" dur="500" fill="hold"/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矩形 20481"/>
          <p:cNvSpPr/>
          <p:nvPr/>
        </p:nvSpPr>
        <p:spPr>
          <a:xfrm>
            <a:off x="381000" y="333375"/>
            <a:ext cx="8229600" cy="1554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just"/>
            <a:r>
              <a:rPr lang="zh-CN" altLang="en-US" sz="3200" b="1">
                <a:latin typeface="华文新魏" charset="-122"/>
                <a:ea typeface="华文新魏" charset="-122"/>
              </a:rPr>
              <a:t>       最初发现的磁体是被称为“</a:t>
            </a:r>
            <a:r>
              <a:rPr lang="zh-CN" altLang="en-US" sz="3200" b="1">
                <a:solidFill>
                  <a:srgbClr val="0000FF"/>
                </a:solidFill>
                <a:latin typeface="华文新魏" charset="-122"/>
                <a:ea typeface="华文新魏" charset="-122"/>
              </a:rPr>
              <a:t>天然磁石</a:t>
            </a:r>
            <a:r>
              <a:rPr lang="zh-CN" altLang="en-US" sz="3200" b="1">
                <a:latin typeface="华文新魏" charset="-122"/>
                <a:ea typeface="华文新魏" charset="-122"/>
              </a:rPr>
              <a:t>”的矿物，其主要成分为</a:t>
            </a:r>
            <a:r>
              <a:rPr lang="en-US" altLang="zh-CN" sz="3200" b="1">
                <a:latin typeface="华文新魏" charset="-122"/>
                <a:ea typeface="华文新魏" charset="-122"/>
              </a:rPr>
              <a:t>Fe</a:t>
            </a:r>
            <a:r>
              <a:rPr lang="en-US" altLang="zh-CN" sz="3200" b="1" baseline="-25000">
                <a:latin typeface="华文新魏" charset="-122"/>
                <a:ea typeface="华文新魏" charset="-122"/>
              </a:rPr>
              <a:t>3</a:t>
            </a:r>
            <a:r>
              <a:rPr lang="en-US" altLang="zh-CN" sz="3200" b="1">
                <a:latin typeface="华文新魏" charset="-122"/>
                <a:ea typeface="华文新魏" charset="-122"/>
              </a:rPr>
              <a:t>O</a:t>
            </a:r>
            <a:r>
              <a:rPr lang="en-US" altLang="zh-CN" sz="3200" b="1" baseline="-25000">
                <a:latin typeface="华文新魏" charset="-122"/>
                <a:ea typeface="华文新魏" charset="-122"/>
              </a:rPr>
              <a:t>4</a:t>
            </a:r>
            <a:r>
              <a:rPr lang="en-US" altLang="zh-CN" sz="3200" b="1">
                <a:latin typeface="华文新魏" charset="-122"/>
                <a:ea typeface="华文新魏" charset="-122"/>
              </a:rPr>
              <a:t> </a:t>
            </a:r>
            <a:r>
              <a:rPr lang="zh-CN" altLang="en-US" sz="3200" b="1">
                <a:latin typeface="华文新魏" charset="-122"/>
                <a:ea typeface="华文新魏" charset="-122"/>
              </a:rPr>
              <a:t>，能吸引铁质物体，很像磁铁</a:t>
            </a:r>
            <a:r>
              <a:rPr lang="en-US" altLang="zh-CN" sz="3200" b="1">
                <a:latin typeface="华文新魏" charset="-122"/>
                <a:ea typeface="华文新魏" charset="-122"/>
              </a:rPr>
              <a:t>.</a:t>
            </a:r>
            <a:endParaRPr lang="en-US" altLang="zh-CN" sz="3200" b="1">
              <a:latin typeface="华文新魏" charset="-122"/>
              <a:ea typeface="华文新魏" charset="-122"/>
            </a:endParaRPr>
          </a:p>
        </p:txBody>
      </p:sp>
      <p:pic>
        <p:nvPicPr>
          <p:cNvPr id="24578" name="图片 20482" descr="J:/物理选修3-1 课件/第三章 磁场/3.1我们周围的磁现象/http:/www.being.org.cn/eyecn/experiment/magnet/images/exp01.gif"/>
          <p:cNvPicPr/>
          <p:nvPr/>
        </p:nvPicPr>
        <p:blipFill>
          <a:blip r:embed="rId3"/>
          <a:stretch>
            <a:fillRect/>
          </a:stretch>
        </p:blipFill>
        <p:spPr>
          <a:xfrm>
            <a:off x="228600" y="2209800"/>
            <a:ext cx="4419600" cy="2543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79" name="图片 20483" descr="磁铁"/>
          <p:cNvPicPr/>
          <p:nvPr/>
        </p:nvPicPr>
        <p:blipFill>
          <a:blip r:embed="rId4"/>
          <a:stretch>
            <a:fillRect/>
          </a:stretch>
        </p:blipFill>
        <p:spPr>
          <a:xfrm>
            <a:off x="4648200" y="2090738"/>
            <a:ext cx="3811588" cy="2860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文本框 20484"/>
          <p:cNvSpPr/>
          <p:nvPr/>
        </p:nvSpPr>
        <p:spPr>
          <a:xfrm>
            <a:off x="395288" y="5026025"/>
            <a:ext cx="8353425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  <a:ea typeface="华文新魏" charset="-122"/>
              </a:rPr>
              <a:t>       磁铁多是由铁、钴、镍等金属或某些氧化物制成。</a:t>
            </a:r>
            <a:endParaRPr lang="zh-CN" altLang="en-US" sz="3200" b="1">
              <a:latin typeface="Times New Roman" pitchFamily="18" charset="0"/>
              <a:ea typeface="华文新魏" charset="-122"/>
            </a:endParaRPr>
          </a:p>
        </p:txBody>
      </p:sp>
      <p:sp>
        <p:nvSpPr>
          <p:cNvPr id="24581" name="文本框 20485"/>
          <p:cNvSpPr/>
          <p:nvPr/>
        </p:nvSpPr>
        <p:spPr>
          <a:xfrm>
            <a:off x="539750" y="6021388"/>
            <a:ext cx="86391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  <a:ea typeface="华文新魏" charset="-122"/>
              </a:rPr>
              <a:t>注意</a:t>
            </a:r>
            <a:r>
              <a:rPr lang="zh-CN" altLang="en-US" sz="3600" b="1">
                <a:latin typeface="Times New Roman" pitchFamily="18" charset="0"/>
                <a:ea typeface="华文新魏" charset="-122"/>
              </a:rPr>
              <a:t>：</a:t>
            </a: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  <a:ea typeface="华文新魏" charset="-122"/>
              </a:rPr>
              <a:t>天然磁石和人造磁铁都是永磁体。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ea typeface="华文新魏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文本框 19457"/>
          <p:cNvSpPr/>
          <p:nvPr/>
        </p:nvSpPr>
        <p:spPr>
          <a:xfrm>
            <a:off x="228600" y="1295400"/>
            <a:ext cx="8915400" cy="3784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5000"/>
              </a:lnSpc>
            </a:pPr>
            <a:r>
              <a:rPr lang="en-US" altLang="zh-CN" sz="3200" b="1">
                <a:latin typeface="Arial" pitchFamily="34" charset="0"/>
              </a:rPr>
              <a:t>1.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下列关于磁场的说法中，正确的是</a:t>
            </a:r>
            <a:r>
              <a:rPr lang="en-US" altLang="zh-CN" sz="3200" b="1">
                <a:latin typeface="Arial" pitchFamily="34" charset="0"/>
              </a:rPr>
              <a:t>(       )</a:t>
            </a:r>
            <a:endParaRPr lang="en-US" altLang="zh-CN" sz="3200" b="1">
              <a:latin typeface="Arial" pitchFamily="34" charset="0"/>
            </a:endParaRPr>
          </a:p>
          <a:p>
            <a:pPr lvl="0">
              <a:lnSpc>
                <a:spcPct val="125000"/>
              </a:lnSpc>
            </a:pPr>
            <a:r>
              <a:rPr lang="en-US" altLang="zh-CN" sz="3200" b="1">
                <a:latin typeface="Arial" pitchFamily="34" charset="0"/>
              </a:rPr>
              <a:t>     A.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磁场和电场一样，是客观存在的特殊物质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  <a:p>
            <a:pPr lvl="0">
              <a:lnSpc>
                <a:spcPct val="125000"/>
              </a:lnSpc>
            </a:pPr>
            <a:r>
              <a:rPr lang="zh-CN" altLang="en-US" sz="3200" b="1">
                <a:latin typeface="Arial" pitchFamily="34" charset="0"/>
                <a:ea typeface="宋体" pitchFamily="2" charset="-122"/>
              </a:rPr>
              <a:t>     </a:t>
            </a:r>
            <a:r>
              <a:rPr lang="en-US" altLang="zh-CN" sz="3200" b="1">
                <a:latin typeface="Arial" pitchFamily="34" charset="0"/>
              </a:rPr>
              <a:t>B.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磁场是为解释磁极间相互作用而人为规定的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  <a:p>
            <a:pPr lvl="0">
              <a:lnSpc>
                <a:spcPct val="125000"/>
              </a:lnSpc>
            </a:pPr>
            <a:r>
              <a:rPr lang="zh-CN" altLang="en-US" sz="3200" b="1">
                <a:latin typeface="Arial" pitchFamily="34" charset="0"/>
                <a:ea typeface="宋体" pitchFamily="2" charset="-122"/>
              </a:rPr>
              <a:t>     </a:t>
            </a:r>
            <a:r>
              <a:rPr lang="en-US" altLang="zh-CN" sz="3200" b="1">
                <a:latin typeface="Arial" pitchFamily="34" charset="0"/>
              </a:rPr>
              <a:t>C.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磁极与磁极之间是直接发生作用的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  <a:p>
            <a:pPr lvl="0">
              <a:lnSpc>
                <a:spcPct val="125000"/>
              </a:lnSpc>
            </a:pPr>
            <a:r>
              <a:rPr lang="zh-CN" altLang="en-US" sz="3200" b="1">
                <a:latin typeface="Arial" pitchFamily="34" charset="0"/>
                <a:ea typeface="宋体" pitchFamily="2" charset="-122"/>
              </a:rPr>
              <a:t>     </a:t>
            </a:r>
            <a:r>
              <a:rPr lang="en-US" altLang="zh-CN" sz="3200" b="1">
                <a:latin typeface="Arial" pitchFamily="34" charset="0"/>
              </a:rPr>
              <a:t>D.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磁场只有在磁极与磁极、磁极与电流发生作 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  <a:p>
            <a:pPr lvl="0">
              <a:lnSpc>
                <a:spcPct val="125000"/>
              </a:lnSpc>
            </a:pPr>
            <a:r>
              <a:rPr lang="zh-CN" altLang="en-US" sz="3200" b="1">
                <a:latin typeface="Arial" pitchFamily="34" charset="0"/>
                <a:ea typeface="宋体" pitchFamily="2" charset="-122"/>
              </a:rPr>
              <a:t>        用时才产生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6626" name="矩形 19459"/>
          <p:cNvSpPr/>
          <p:nvPr/>
        </p:nvSpPr>
        <p:spPr>
          <a:xfrm>
            <a:off x="7086600" y="1339850"/>
            <a:ext cx="5143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600" b="1">
                <a:solidFill>
                  <a:srgbClr val="FF0000"/>
                </a:solidFill>
                <a:latin typeface="Arial" pitchFamily="34" charset="0"/>
              </a:rPr>
              <a:t>A</a:t>
            </a:r>
            <a:endParaRPr lang="en-US" altLang="zh-CN" sz="3600" b="1">
              <a:solidFill>
                <a:srgbClr val="FF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7649" name="图片 5124"/>
          <p:cNvPicPr/>
          <p:nvPr/>
        </p:nvPicPr>
        <p:blipFill>
          <a:blip r:embed="rId2">
            <a:lum bright="-42000" contrast="72000"/>
          </a:blip>
          <a:stretch>
            <a:fillRect/>
          </a:stretch>
        </p:blipFill>
        <p:spPr>
          <a:xfrm>
            <a:off x="5715000" y="3124200"/>
            <a:ext cx="2752725" cy="3505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0" name="文本框 5122"/>
          <p:cNvSpPr/>
          <p:nvPr/>
        </p:nvSpPr>
        <p:spPr>
          <a:xfrm>
            <a:off x="228600" y="228600"/>
            <a:ext cx="8610600" cy="3046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latin typeface="Arial" pitchFamily="34" charset="0"/>
              </a:rPr>
              <a:t>2.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如图所示，通电直导线处在蹄形磁铁两极间，受到力</a:t>
            </a:r>
            <a:r>
              <a:rPr lang="en-US" altLang="zh-CN" sz="3200" b="1">
                <a:latin typeface="Arial" pitchFamily="34" charset="0"/>
              </a:rPr>
              <a:t>F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的作用，以下说法正确的是</a:t>
            </a:r>
            <a:r>
              <a:rPr lang="en-US" altLang="zh-CN" sz="3200" b="1">
                <a:latin typeface="Arial" pitchFamily="34" charset="0"/>
              </a:rPr>
              <a:t>(       )</a:t>
            </a:r>
            <a:endParaRPr lang="en-US" altLang="zh-CN" sz="3200" b="1">
              <a:latin typeface="Arial" pitchFamily="34" charset="0"/>
            </a:endParaRPr>
          </a:p>
          <a:p>
            <a:pPr lvl="0"/>
            <a:r>
              <a:rPr lang="en-US" altLang="zh-CN" sz="3200" b="1">
                <a:latin typeface="Arial" pitchFamily="34" charset="0"/>
              </a:rPr>
              <a:t>     A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．这个力是通过磁场产生的作用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3200" b="1">
                <a:latin typeface="Arial" pitchFamily="34" charset="0"/>
                <a:ea typeface="宋体" pitchFamily="2" charset="-122"/>
              </a:rPr>
              <a:t>     </a:t>
            </a:r>
            <a:r>
              <a:rPr lang="en-US" altLang="zh-CN" sz="3200" b="1">
                <a:latin typeface="Arial" pitchFamily="34" charset="0"/>
              </a:rPr>
              <a:t>B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．这个力没有反作用力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3200" b="1">
                <a:latin typeface="Arial" pitchFamily="34" charset="0"/>
                <a:ea typeface="宋体" pitchFamily="2" charset="-122"/>
              </a:rPr>
              <a:t>     </a:t>
            </a:r>
            <a:r>
              <a:rPr lang="en-US" altLang="zh-CN" sz="3200" b="1">
                <a:latin typeface="Arial" pitchFamily="34" charset="0"/>
              </a:rPr>
              <a:t>C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．这个力的反作用力作用在通电导线上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3200" b="1">
                <a:latin typeface="Arial" pitchFamily="34" charset="0"/>
                <a:ea typeface="宋体" pitchFamily="2" charset="-122"/>
              </a:rPr>
              <a:t>     </a:t>
            </a:r>
            <a:r>
              <a:rPr lang="en-US" altLang="zh-CN" sz="3200" b="1">
                <a:latin typeface="Arial" pitchFamily="34" charset="0"/>
              </a:rPr>
              <a:t>D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．这个力的反作用力作用在蹄形磁铁上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51" name="矩形 5125"/>
          <p:cNvSpPr/>
          <p:nvPr/>
        </p:nvSpPr>
        <p:spPr>
          <a:xfrm>
            <a:off x="7620000" y="715962"/>
            <a:ext cx="8842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FF0000"/>
                </a:solidFill>
                <a:latin typeface="Arial" pitchFamily="34" charset="0"/>
              </a:rPr>
              <a:t>A D</a:t>
            </a:r>
            <a:endParaRPr lang="en-US" altLang="zh-CN" sz="3200" b="1">
              <a:solidFill>
                <a:srgbClr val="FF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矩形 53249"/>
          <p:cNvSpPr/>
          <p:nvPr/>
        </p:nvSpPr>
        <p:spPr>
          <a:xfrm>
            <a:off x="0" y="228600"/>
            <a:ext cx="9144000" cy="20605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latin typeface="Arial" pitchFamily="34" charset="0"/>
              </a:rPr>
              <a:t>3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、地球是一个大磁体，它的磁场分布情况与一个条形磁铁的磁场分布情况相似，以下说法正确的是</a:t>
            </a:r>
            <a:r>
              <a:rPr lang="en-US" altLang="zh-CN" sz="3200" b="1">
                <a:latin typeface="Arial" pitchFamily="34" charset="0"/>
              </a:rPr>
              <a:t>( 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　     </a:t>
            </a:r>
            <a:r>
              <a:rPr lang="en-US" altLang="zh-CN" sz="3200" b="1">
                <a:latin typeface="Arial" pitchFamily="34" charset="0"/>
              </a:rPr>
              <a:t>)</a:t>
            </a:r>
            <a:endParaRPr lang="en-US" altLang="zh-CN" sz="3200" b="1">
              <a:latin typeface="Arial" pitchFamily="34" charset="0"/>
            </a:endParaRPr>
          </a:p>
          <a:p>
            <a:pPr lvl="0"/>
            <a:r>
              <a:rPr lang="en-US" altLang="zh-CN" sz="3200" b="1">
                <a:latin typeface="Arial" pitchFamily="34" charset="0"/>
              </a:rPr>
              <a:t> </a:t>
            </a:r>
            <a:endParaRPr lang="en-US" altLang="zh-CN" sz="3200" b="1">
              <a:latin typeface="Arial" pitchFamily="34" charset="0"/>
            </a:endParaRPr>
          </a:p>
        </p:txBody>
      </p:sp>
      <p:sp>
        <p:nvSpPr>
          <p:cNvPr id="28674" name="文本框 53250"/>
          <p:cNvSpPr/>
          <p:nvPr/>
        </p:nvSpPr>
        <p:spPr>
          <a:xfrm>
            <a:off x="990600" y="1219200"/>
            <a:ext cx="4572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Arial" pitchFamily="34" charset="0"/>
              </a:rPr>
              <a:t>D</a:t>
            </a:r>
            <a:endParaRPr lang="en-US" altLang="zh-CN" sz="3200" b="1">
              <a:solidFill>
                <a:srgbClr val="FF3300"/>
              </a:solidFill>
              <a:latin typeface="Arial" pitchFamily="34" charset="0"/>
            </a:endParaRPr>
          </a:p>
        </p:txBody>
      </p:sp>
      <p:pic>
        <p:nvPicPr>
          <p:cNvPr id="28675" name="图片 53251" descr="地磁场"/>
          <p:cNvPicPr/>
          <p:nvPr/>
        </p:nvPicPr>
        <p:blipFill>
          <a:blip r:embed="rId2">
            <a:lum bright="-24000" contrast="54000"/>
          </a:blip>
          <a:stretch>
            <a:fillRect/>
          </a:stretch>
        </p:blipFill>
        <p:spPr>
          <a:xfrm>
            <a:off x="4148138" y="1371600"/>
            <a:ext cx="5065712" cy="5486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6" name="矩形 53252"/>
          <p:cNvSpPr/>
          <p:nvPr/>
        </p:nvSpPr>
        <p:spPr>
          <a:xfrm>
            <a:off x="228600" y="2057400"/>
            <a:ext cx="4038600" cy="4478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latin typeface="Arial" pitchFamily="34" charset="0"/>
              </a:rPr>
              <a:t> </a:t>
            </a:r>
            <a:r>
              <a:rPr lang="en-US" altLang="zh-CN" sz="3200" b="1">
                <a:latin typeface="Arial" pitchFamily="34" charset="0"/>
              </a:rPr>
              <a:t>A.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地磁场的方向是沿地球上经线方向的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3200" b="1"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3200" b="1">
                <a:latin typeface="Arial" pitchFamily="34" charset="0"/>
              </a:rPr>
              <a:t>B.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地磁场的方向是与地面平行的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3200" b="1"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3200" b="1">
                <a:latin typeface="Arial" pitchFamily="34" charset="0"/>
              </a:rPr>
              <a:t>C.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地磁场的方向是从北向南方向的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  <a:p>
            <a:pPr lvl="0"/>
            <a:r>
              <a:rPr lang="zh-CN" altLang="en-US" sz="3200" b="1"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3200" b="1">
                <a:latin typeface="Arial" pitchFamily="34" charset="0"/>
              </a:rPr>
              <a:t>D.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在地磁南极上空，地磁场的方向是竖直向下的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28677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464800" y="110617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73</Paragraphs>
  <Slides>15</Slides>
  <Notes>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16">
      <vt:lpstr>默认设计模板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2020-12-03T09:48:04.556</cp:lastPrinted>
  <dcterms:created xsi:type="dcterms:W3CDTF">2020-12-03T09:48:04Z</dcterms:created>
  <dcterms:modified xsi:type="dcterms:W3CDTF">2020-12-03T01:48:05Z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